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5"/>
  </p:notesMasterIdLst>
  <p:handoutMasterIdLst>
    <p:handoutMasterId r:id="rId36"/>
  </p:handoutMasterIdLst>
  <p:sldIdLst>
    <p:sldId id="29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57" r:id="rId27"/>
    <p:sldId id="262" r:id="rId28"/>
    <p:sldId id="294" r:id="rId29"/>
    <p:sldId id="296" r:id="rId30"/>
    <p:sldId id="297" r:id="rId31"/>
    <p:sldId id="299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8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7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3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0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7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kmarmarinos/images/files/pdf/askiseis/food.pdf" TargetMode="External"/><Relationship Id="rId2" Type="http://schemas.openxmlformats.org/officeDocument/2006/relationships/hyperlink" Target="http://www.chemeng.ntua.gr/courses/trbio/files/KEF%201%20XHMEIA%2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paperfi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eng.ntua.gr/courses/trbio/files/KEF%201%20XHMEIA%20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tes.google.com/site/paperfil/" TargetMode="External"/><Relationship Id="rId4" Type="http://schemas.openxmlformats.org/officeDocument/2006/relationships/hyperlink" Target="http://users.sch.gr/kmarmarinos/images/files/pdf/askiseis/foo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introduction-to-chemistry-general-organic-and-biological/s19-07-polysaccharide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2012books.lardbucket.org/books/introduction-to-chemistry-general-organic-and-biological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2708920"/>
            <a:ext cx="8076963" cy="265820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Ποιοτική ανίχνευση αμύλου σε χαρτί - χαρτόνι</a:t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7028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Ένα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μειονέκτημα </a:t>
            </a:r>
            <a:r>
              <a:rPr lang="el-GR" altLang="el-GR" sz="2400" dirty="0" smtClean="0"/>
              <a:t>που προκύπτει από την χρήση του αμύλου ως αντιδραστήριο επιφανειακής διαβροχής είναι ότι,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κατά την ανακύκλωση</a:t>
            </a:r>
            <a:r>
              <a:rPr lang="el-GR" altLang="el-GR" sz="2400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των χαρτιών στα οποία έχει χρησιμοποιηθεί,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προκαλείται εύκολα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διαλυτοποίησή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του σε ένα υδατικό σύστημα και κατά συνέπεια ρύπανση.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συμπεριφορά αυτή μπορεί να αντιμετωπιστεί σε μεγάλο βαθμό εισάγοντας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κατιονικές ομάδες στο άμυλο.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Έτσι το θετικά πλέον φορτισμένο άμυλο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δεσμεύεται</a:t>
            </a:r>
            <a:r>
              <a:rPr lang="el-GR" altLang="el-GR" sz="2400" dirty="0" smtClean="0">
                <a:solidFill>
                  <a:srgbClr val="CC3399"/>
                </a:solidFill>
              </a:rPr>
              <a:t> </a:t>
            </a:r>
            <a:r>
              <a:rPr lang="el-GR" altLang="el-GR" sz="2400" dirty="0" smtClean="0"/>
              <a:t>ισχυρά με την </a:t>
            </a:r>
            <a:r>
              <a:rPr lang="el-GR" altLang="el-GR" sz="2400" dirty="0" err="1" smtClean="0"/>
              <a:t>ανιονικά</a:t>
            </a:r>
            <a:r>
              <a:rPr lang="el-GR" altLang="el-GR" sz="2400" dirty="0" smtClean="0"/>
              <a:t> φορτισμένη κυτταρίνη. </a:t>
            </a:r>
          </a:p>
        </p:txBody>
      </p:sp>
    </p:spTree>
    <p:extLst>
      <p:ext uri="{BB962C8B-B14F-4D97-AF65-F5344CB8AC3E}">
        <p14:creationId xmlns:p14="http://schemas.microsoft.com/office/powerpoint/2010/main" val="23860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l-GR" altLang="el-GR" sz="2400" dirty="0" smtClean="0"/>
              <a:t>Συχνά το άμυλο χρησιμοποιείται μαζί με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αλγινικά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alginates</a:t>
            </a:r>
            <a:r>
              <a:rPr lang="el-GR" altLang="el-GR" sz="2400" dirty="0" smtClean="0"/>
              <a:t>) για χαρτιά που απαιτείται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μεγάλη πυκνότητα, καθαρότητα, ανθεκτικότητα και καλά αδιαβροχοποιημένη επιφάνεια.</a:t>
            </a:r>
          </a:p>
          <a:p>
            <a:pPr eaLnBrk="1" hangingPunct="1">
              <a:spcAft>
                <a:spcPts val="1200"/>
              </a:spcAft>
            </a:pPr>
            <a:r>
              <a:rPr lang="el-GR" altLang="el-GR" sz="2400" dirty="0" smtClean="0"/>
              <a:t>Όμως αυτά τα χαρτιά τείνουν να είναι πιο εύθρυπτα αλλά και πιο ευαίσθητα στο νερό.</a:t>
            </a:r>
          </a:p>
        </p:txBody>
      </p:sp>
    </p:spTree>
    <p:extLst>
      <p:ext uri="{BB962C8B-B14F-4D97-AF65-F5344CB8AC3E}">
        <p14:creationId xmlns:p14="http://schemas.microsoft.com/office/powerpoint/2010/main" val="24057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Το άμυλο χρησιμοποιείται σε μείγματα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επικαλυπτικών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υλικών – επιχρισμάτων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coating mixture</a:t>
            </a:r>
            <a:r>
              <a:rPr lang="el-GR" altLang="el-GR" sz="2400" dirty="0" smtClean="0"/>
              <a:t> ή </a:t>
            </a:r>
            <a:r>
              <a:rPr lang="en-US" altLang="el-GR" sz="2400" dirty="0" smtClean="0"/>
              <a:t>coating </a:t>
            </a:r>
            <a:r>
              <a:rPr lang="en-US" altLang="el-GR" sz="2400" dirty="0" err="1" smtClean="0"/>
              <a:t>colour</a:t>
            </a:r>
            <a:r>
              <a:rPr lang="el-GR" altLang="el-GR" sz="2400" dirty="0" smtClean="0"/>
              <a:t>).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επικάλυψη της επιφάνειας του χαρτιού με </a:t>
            </a:r>
            <a:r>
              <a:rPr lang="el-GR" altLang="el-GR" sz="2400" dirty="0" err="1" smtClean="0"/>
              <a:t>πιγμέντα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pigment coating</a:t>
            </a:r>
            <a:r>
              <a:rPr lang="el-GR" altLang="el-GR" sz="2400" dirty="0" smtClean="0"/>
              <a:t>) αν και οδηγεί σε μία επιφάνεια της οποίας οι ίνες της βάσης του χαρτιού είναι πλήρως καλυπτόμενες παρόλα αυτά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δεν μπορεί να αποκρύψει τις ατέλειες μιας φτωχής βάσης χαρτιού. </a:t>
            </a:r>
          </a:p>
        </p:txBody>
      </p:sp>
    </p:spTree>
    <p:extLst>
      <p:ext uri="{BB962C8B-B14F-4D97-AF65-F5344CB8AC3E}">
        <p14:creationId xmlns:p14="http://schemas.microsoft.com/office/powerpoint/2010/main" val="810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Η παρασκευή ενός μείγματος επικάλυψης (~ 60% </a:t>
            </a:r>
            <a:r>
              <a:rPr lang="el-GR" altLang="el-GR" sz="2400" dirty="0" err="1" smtClean="0"/>
              <a:t>κ.β</a:t>
            </a:r>
            <a:r>
              <a:rPr lang="el-GR" altLang="el-GR" sz="2400" dirty="0" smtClean="0"/>
              <a:t>. περιεκτικότητα σε </a:t>
            </a:r>
            <a:r>
              <a:rPr lang="el-GR" altLang="el-GR" sz="2400" dirty="0" err="1" smtClean="0"/>
              <a:t>πιγμέντο</a:t>
            </a:r>
            <a:r>
              <a:rPr lang="el-GR" altLang="el-GR" sz="2400" dirty="0" smtClean="0"/>
              <a:t>) απαιτεί μεταξύ άλλων την προσθήκη ενός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συνδετικού μέσου</a:t>
            </a:r>
            <a:r>
              <a:rPr lang="el-GR" altLang="el-GR" sz="2400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στο αιώρημα του </a:t>
            </a:r>
            <a:r>
              <a:rPr lang="el-GR" altLang="el-GR" sz="2400" dirty="0" err="1" smtClean="0"/>
              <a:t>πιγμέντου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Υπάρχει μία μεγάλη ποικιλία συνδετικών μέσων εκ των οποίων όμως συνηθέστερα χρησιμοποιείται το άμυλο.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Το συνδετικό μέσο μπορεί να έχει 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μορφή αιωρήματος (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emulsion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ή διαλύματος</a:t>
            </a:r>
            <a:r>
              <a:rPr lang="el-GR" altLang="el-GR" sz="2400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η δράση του είναι να συμπεριφέρεται ως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σύνδεσμος τόσο μεταξύ των σωματιδίων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πιγμέντου</a:t>
            </a:r>
            <a:r>
              <a:rPr lang="el-GR" altLang="el-GR" sz="2400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(π.χ. καολίνης, </a:t>
            </a:r>
            <a:r>
              <a:rPr lang="en-US" altLang="el-GR" sz="2400" dirty="0" err="1" smtClean="0"/>
              <a:t>CaCO</a:t>
            </a:r>
            <a:r>
              <a:rPr lang="el-GR" altLang="el-GR" sz="2400" baseline="-25000" dirty="0" smtClean="0"/>
              <a:t>3</a:t>
            </a:r>
            <a:r>
              <a:rPr lang="el-GR" altLang="el-GR" sz="2400" dirty="0" smtClean="0"/>
              <a:t>) αλλά και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μεταξύ των σωματιδίων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πιγμέντου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και της βάσης του χαρτιού. </a:t>
            </a:r>
          </a:p>
        </p:txBody>
      </p:sp>
    </p:spTree>
    <p:extLst>
      <p:ext uri="{BB962C8B-B14F-4D97-AF65-F5344CB8AC3E}">
        <p14:creationId xmlns:p14="http://schemas.microsoft.com/office/powerpoint/2010/main" val="19634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Το πόσο ισχυρή απαιτείται να είναι η επικάλυψη εξαρτάται από το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είδος της εκτυπωτικής διαδικασίας </a:t>
            </a:r>
            <a:r>
              <a:rPr lang="el-GR" altLang="el-GR" sz="2400" dirty="0" smtClean="0"/>
              <a:t>στην οποία πρόκειται να χρησιμοποιηθεί το χαρτί.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Σε ορισμένους τύπους λιθογραφικής εκτύπωσης, τα μελάνια μεταφέρονται στην επιφάνεια του χαρτιού υπό πίεση μέσω ενός ρόλου (</a:t>
            </a:r>
            <a:r>
              <a:rPr lang="en-US" altLang="el-GR" sz="2400" dirty="0" smtClean="0"/>
              <a:t>roll</a:t>
            </a:r>
            <a:r>
              <a:rPr lang="el-GR" altLang="el-GR" sz="2400" dirty="0" smtClean="0"/>
              <a:t>) από καουτσούκ.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 Έτσι, το στρώμα επικάλυψης πρέπει να εφαρμόζει επαρκώς καλά προκειμένου να αποτραπεί τυχόν καταστροφή της επιφάνειας του χαρτιού. </a:t>
            </a:r>
          </a:p>
        </p:txBody>
      </p:sp>
    </p:spTree>
    <p:extLst>
      <p:ext uri="{BB962C8B-B14F-4D97-AF65-F5344CB8AC3E}">
        <p14:creationId xmlns:p14="http://schemas.microsoft.com/office/powerpoint/2010/main" val="22578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Γενικά, τα επιχρισμένα </a:t>
            </a:r>
            <a:r>
              <a:rPr lang="el-GR" sz="2400" b="1" dirty="0" smtClean="0">
                <a:solidFill>
                  <a:srgbClr val="820000"/>
                </a:solidFill>
              </a:rPr>
              <a:t>χαρτιά εκτύπωσης (</a:t>
            </a:r>
            <a:r>
              <a:rPr lang="el-GR" sz="2400" b="1" dirty="0" err="1" smtClean="0">
                <a:solidFill>
                  <a:srgbClr val="820000"/>
                </a:solidFill>
              </a:rPr>
              <a:t>κουσέ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l-GR" sz="2400" b="1" dirty="0" smtClean="0"/>
              <a:t> </a:t>
            </a:r>
            <a:r>
              <a:rPr lang="el-GR" sz="2400" dirty="0" smtClean="0"/>
              <a:t>που μπορεί να συνίστανται από </a:t>
            </a:r>
            <a:r>
              <a:rPr lang="el-GR" sz="2400" b="1" dirty="0" smtClean="0">
                <a:solidFill>
                  <a:srgbClr val="820000"/>
                </a:solidFill>
              </a:rPr>
              <a:t>μηχανική ή χημική </a:t>
            </a:r>
            <a:r>
              <a:rPr lang="el-GR" sz="2400" b="1" dirty="0" err="1" smtClean="0">
                <a:solidFill>
                  <a:srgbClr val="820000"/>
                </a:solidFill>
              </a:rPr>
              <a:t>χαρτόμαζα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περιέχουν</a:t>
            </a:r>
            <a:r>
              <a:rPr lang="el-GR" sz="2400" dirty="0" smtClean="0">
                <a:solidFill>
                  <a:srgbClr val="009900"/>
                </a:solidFill>
              </a:rPr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άμυλο</a:t>
            </a:r>
            <a:r>
              <a:rPr lang="el-GR" sz="2400" dirty="0" smtClean="0">
                <a:solidFill>
                  <a:srgbClr val="009900"/>
                </a:solidFill>
              </a:rPr>
              <a:t> </a:t>
            </a:r>
            <a:r>
              <a:rPr lang="el-GR" sz="2400" dirty="0" smtClean="0"/>
              <a:t>στην επιφάνειά τους.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Τα χαρτιά αυτά χρησιμοποιούνται π.χ. στην εκτύπωση περιοδικών, ετικετών κ.τ.λ.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Επίσης άμυλο περιέχεται στην επικάλυψη του </a:t>
            </a:r>
            <a:r>
              <a:rPr lang="el-GR" sz="2400" b="1" dirty="0" smtClean="0">
                <a:solidFill>
                  <a:srgbClr val="820000"/>
                </a:solidFill>
              </a:rPr>
              <a:t>αυτογραφικού</a:t>
            </a:r>
            <a:r>
              <a:rPr lang="el-GR" sz="2400" dirty="0" smtClean="0">
                <a:solidFill>
                  <a:srgbClr val="CC33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χαρτιού</a:t>
            </a:r>
            <a:r>
              <a:rPr lang="el-GR" sz="2400" dirty="0" smtClean="0">
                <a:solidFill>
                  <a:srgbClr val="009900"/>
                </a:solidFill>
              </a:rPr>
              <a:t> </a:t>
            </a:r>
            <a:r>
              <a:rPr lang="el-GR" sz="2400" dirty="0" smtClean="0"/>
              <a:t>που θα δούμε πιο αναλυτικά σε επόμενη ενότητα.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Ακόμη περιέχεται σε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κόλλες </a:t>
            </a:r>
            <a:r>
              <a:rPr lang="el-GR" sz="2400" dirty="0" smtClean="0"/>
              <a:t>που χρησιμοποιούνται στην παρασκευή του κυματοειδούς χαρτονιού. </a:t>
            </a:r>
          </a:p>
        </p:txBody>
      </p:sp>
    </p:spTree>
    <p:extLst>
      <p:ext uri="{BB962C8B-B14F-4D97-AF65-F5344CB8AC3E}">
        <p14:creationId xmlns:p14="http://schemas.microsoft.com/office/powerpoint/2010/main" val="5758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Η άλλη σημαντική λειτουργία του συνδετικού μέσου είναι η επίδρασή του στις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ρεολογικές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ιδιότητες του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επικαλυπτικού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υλικού.</a:t>
            </a:r>
          </a:p>
          <a:p>
            <a:pPr>
              <a:spcAft>
                <a:spcPts val="600"/>
              </a:spcAft>
            </a:pPr>
            <a:endParaRPr lang="el-GR" altLang="el-GR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Το άμυλο ως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το πλέον ευρύτατα χρησιμοποιούμενο πρόσθετο ξηρής αντοχής του χαρτιού </a:t>
            </a:r>
            <a:r>
              <a:rPr lang="el-GR" altLang="el-GR" sz="2400" dirty="0" smtClean="0"/>
              <a:t>χρησιμοποιείται στην κατιονική μορφή του και σε ποσοστό που κυμαίνεται από 0.25-2.50 %.</a:t>
            </a:r>
          </a:p>
          <a:p>
            <a:pPr>
              <a:spcAft>
                <a:spcPts val="600"/>
              </a:spcAft>
            </a:pPr>
            <a:endParaRPr lang="el-GR" altLang="el-GR" sz="2400" b="1" dirty="0" smtClean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Υλικά - Αντιδραστήρια</a:t>
            </a:r>
          </a:p>
          <a:p>
            <a:pPr eaLnBrk="1" hangingPunct="1"/>
            <a:r>
              <a:rPr lang="el-GR" altLang="el-GR" sz="2400" dirty="0" smtClean="0"/>
              <a:t>Διηθητικό χαρτί </a:t>
            </a:r>
          </a:p>
          <a:p>
            <a:pPr eaLnBrk="1" hangingPunct="1"/>
            <a:r>
              <a:rPr lang="el-GR" altLang="el-GR" sz="2400" dirty="0" smtClean="0"/>
              <a:t>Διάφορα είδη χαρτιού</a:t>
            </a:r>
          </a:p>
          <a:p>
            <a:pPr eaLnBrk="1" hangingPunct="1"/>
            <a:r>
              <a:rPr lang="el-GR" altLang="el-GR" sz="2400" dirty="0" smtClean="0"/>
              <a:t>Διάφορα χαρτόνια</a:t>
            </a:r>
          </a:p>
          <a:p>
            <a:pPr eaLnBrk="1" hangingPunct="1"/>
            <a:r>
              <a:rPr lang="el-GR" altLang="el-GR" sz="2400" dirty="0" smtClean="0"/>
              <a:t>Διάλυμα ιωδίου 0.001 </a:t>
            </a:r>
            <a:r>
              <a:rPr lang="en-US" altLang="el-GR" sz="2400" dirty="0" smtClean="0"/>
              <a:t>N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Πλαστική </a:t>
            </a:r>
            <a:r>
              <a:rPr lang="el-GR" altLang="el-GR" sz="2400" dirty="0" err="1" smtClean="0"/>
              <a:t>πιπέτα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Όργανα-Συσκευές</a:t>
            </a:r>
          </a:p>
          <a:p>
            <a:pPr eaLnBrk="1" hangingPunct="1"/>
            <a:r>
              <a:rPr lang="el-GR" altLang="el-GR" sz="2400" dirty="0" smtClean="0"/>
              <a:t>Αναλυτικός ζυγός</a:t>
            </a:r>
          </a:p>
          <a:p>
            <a:pPr eaLnBrk="1" hangingPunct="1"/>
            <a:r>
              <a:rPr lang="el-GR" altLang="el-GR" sz="2400" dirty="0" smtClean="0"/>
              <a:t>Ποτήρι ζέσεως</a:t>
            </a:r>
          </a:p>
          <a:p>
            <a:pPr eaLnBrk="1" hangingPunct="1"/>
            <a:r>
              <a:rPr lang="el-GR" altLang="el-GR" sz="2400" dirty="0" smtClean="0"/>
              <a:t>Ογκομετρικός κύλινδρος</a:t>
            </a:r>
          </a:p>
          <a:p>
            <a:pPr eaLnBrk="1" hangingPunct="1"/>
            <a:r>
              <a:rPr lang="el-GR" altLang="el-GR" sz="2400" dirty="0" smtClean="0"/>
              <a:t>Χωνί</a:t>
            </a:r>
          </a:p>
        </p:txBody>
      </p:sp>
    </p:spTree>
    <p:extLst>
      <p:ext uri="{BB962C8B-B14F-4D97-AF65-F5344CB8AC3E}">
        <p14:creationId xmlns:p14="http://schemas.microsoft.com/office/powerpoint/2010/main" val="4856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Εκτέλεση πειραματικού μέρους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Αρχικά </a:t>
            </a:r>
            <a:r>
              <a:rPr lang="el-GR" altLang="el-GR" sz="2400" dirty="0"/>
              <a:t>απαιτείται η παρασκευή του διαλύματος ιωδίου 0.001 </a:t>
            </a:r>
            <a:r>
              <a:rPr lang="en-US" altLang="el-GR" sz="2400" dirty="0"/>
              <a:t>N </a:t>
            </a:r>
            <a:r>
              <a:rPr lang="el-GR" altLang="el-GR" sz="2400" dirty="0"/>
              <a:t>η οποία περιγράφεται ακολούθως. 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Παρασκευάζεται </a:t>
            </a:r>
            <a:r>
              <a:rPr lang="el-GR" altLang="el-GR" sz="2400" dirty="0"/>
              <a:t>διάλυμα ιωδίου 0.01 </a:t>
            </a:r>
            <a:r>
              <a:rPr lang="en-US" altLang="el-GR" sz="2400" dirty="0"/>
              <a:t>N </a:t>
            </a:r>
            <a:r>
              <a:rPr lang="el-GR" altLang="el-GR" sz="2400" dirty="0"/>
              <a:t>ως εξής: Διαλύστε 2.6 </a:t>
            </a:r>
            <a:r>
              <a:rPr lang="en-US" altLang="el-GR" sz="2400" dirty="0"/>
              <a:t>g KI</a:t>
            </a:r>
            <a:r>
              <a:rPr lang="el-GR" altLang="el-GR" sz="2400" dirty="0"/>
              <a:t> σε 5 </a:t>
            </a:r>
            <a:r>
              <a:rPr lang="en-US" altLang="el-GR" sz="2400" dirty="0"/>
              <a:t>ml H</a:t>
            </a:r>
            <a:r>
              <a:rPr lang="el-GR" altLang="el-GR" sz="2400" dirty="0"/>
              <a:t>2</a:t>
            </a:r>
            <a:r>
              <a:rPr lang="en-US" altLang="el-GR" sz="2400" dirty="0"/>
              <a:t>O</a:t>
            </a:r>
            <a:r>
              <a:rPr lang="el-GR" altLang="el-GR" sz="2400" dirty="0"/>
              <a:t>. 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Στη </a:t>
            </a:r>
            <a:r>
              <a:rPr lang="el-GR" altLang="el-GR" sz="2400" dirty="0"/>
              <a:t>συνέχεια διαλύστε στο διάλυμα </a:t>
            </a:r>
            <a:r>
              <a:rPr lang="en-US" altLang="el-GR" sz="2400" dirty="0"/>
              <a:t>KI</a:t>
            </a:r>
            <a:r>
              <a:rPr lang="el-GR" altLang="el-GR" sz="2400" dirty="0"/>
              <a:t> που μόλις παρασκευάσατε 0.13 </a:t>
            </a:r>
            <a:r>
              <a:rPr lang="en-US" altLang="el-GR" sz="2400" dirty="0"/>
              <a:t>g</a:t>
            </a:r>
            <a:r>
              <a:rPr lang="el-GR" altLang="el-GR" sz="2400" dirty="0"/>
              <a:t> Ι2. 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Τέλος </a:t>
            </a:r>
            <a:r>
              <a:rPr lang="el-GR" altLang="el-GR" sz="2400" dirty="0"/>
              <a:t>αραιώστε έως τελικού όγκου 100 </a:t>
            </a:r>
            <a:r>
              <a:rPr lang="en-US" altLang="el-GR" sz="2400" dirty="0"/>
              <a:t>ml</a:t>
            </a:r>
            <a:r>
              <a:rPr lang="el-GR" altLang="el-GR" sz="2400" dirty="0"/>
              <a:t> με </a:t>
            </a:r>
            <a:r>
              <a:rPr lang="el-GR" altLang="el-GR" sz="2400" dirty="0" err="1"/>
              <a:t>απιονισμένο</a:t>
            </a:r>
            <a:r>
              <a:rPr lang="el-GR" altLang="el-GR" sz="2400" dirty="0"/>
              <a:t> νερό. Το διάλυμα να φυλάσσεται σε σκοτεινό μέρος. 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φορά που απαιτείται να γίνει έλεγχος αμύλου αραιώστε ένα μέρος αυτού με εννέα μέρη νερού.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88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Ή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b="1" dirty="0" smtClean="0">
              <a:solidFill>
                <a:srgbClr val="82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20 </a:t>
            </a:r>
            <a:r>
              <a:rPr lang="en-US" altLang="el-GR" b="1" dirty="0" smtClean="0">
                <a:solidFill>
                  <a:srgbClr val="820000"/>
                </a:solidFill>
              </a:rPr>
              <a:t>ml H</a:t>
            </a:r>
            <a:r>
              <a:rPr lang="en-US" alt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n-US" altLang="el-GR" b="1" dirty="0" smtClean="0">
                <a:solidFill>
                  <a:srgbClr val="820000"/>
                </a:solidFill>
              </a:rPr>
              <a:t>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dirty="0" smtClean="0">
                <a:solidFill>
                  <a:srgbClr val="820000"/>
                </a:solidFill>
              </a:rPr>
              <a:t>+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dirty="0" smtClean="0">
                <a:solidFill>
                  <a:srgbClr val="820000"/>
                </a:solidFill>
              </a:rPr>
              <a:t>5ml </a:t>
            </a:r>
            <a:r>
              <a:rPr lang="el-GR" altLang="el-GR" b="1" dirty="0" smtClean="0">
                <a:solidFill>
                  <a:srgbClr val="820000"/>
                </a:solidFill>
              </a:rPr>
              <a:t>π. </a:t>
            </a:r>
            <a:r>
              <a:rPr lang="en-US" altLang="el-GR" b="1" dirty="0" smtClean="0">
                <a:solidFill>
                  <a:srgbClr val="820000"/>
                </a:solidFill>
              </a:rPr>
              <a:t>H</a:t>
            </a:r>
            <a:r>
              <a:rPr lang="en-US" alt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n-US" altLang="el-GR" b="1" dirty="0" smtClean="0">
                <a:solidFill>
                  <a:srgbClr val="820000"/>
                </a:solidFill>
              </a:rPr>
              <a:t>SO</a:t>
            </a:r>
            <a:r>
              <a:rPr lang="en-US" altLang="el-GR" b="1" baseline="-25000" dirty="0" smtClean="0">
                <a:solidFill>
                  <a:srgbClr val="820000"/>
                </a:solidFill>
              </a:rPr>
              <a:t>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baseline="-25000" dirty="0" smtClean="0">
                <a:solidFill>
                  <a:srgbClr val="820000"/>
                </a:solidFill>
              </a:rPr>
              <a:t>+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dirty="0" smtClean="0">
                <a:solidFill>
                  <a:srgbClr val="820000"/>
                </a:solidFill>
              </a:rPr>
              <a:t>0.1 ml H</a:t>
            </a:r>
            <a:r>
              <a:rPr lang="en-US" alt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n-US" altLang="el-GR" b="1" dirty="0" smtClean="0">
                <a:solidFill>
                  <a:srgbClr val="820000"/>
                </a:solidFill>
              </a:rPr>
              <a:t>O</a:t>
            </a:r>
            <a:r>
              <a:rPr lang="en-US" altLang="el-GR" b="1" baseline="-25000" dirty="0" smtClean="0">
                <a:solidFill>
                  <a:srgbClr val="820000"/>
                </a:solidFill>
              </a:rPr>
              <a:t>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baseline="-25000" dirty="0" smtClean="0">
                <a:solidFill>
                  <a:srgbClr val="820000"/>
                </a:solidFill>
              </a:rPr>
              <a:t>+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b="1" dirty="0" smtClean="0">
                <a:solidFill>
                  <a:srgbClr val="820000"/>
                </a:solidFill>
              </a:rPr>
              <a:t>1g KJ</a:t>
            </a:r>
            <a:endParaRPr lang="el-GR" altLang="el-GR" b="1" dirty="0" smtClean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/>
          </a:bodyPr>
          <a:lstStyle/>
          <a:p>
            <a:r>
              <a:rPr lang="el-GR" altLang="el-GR" sz="2300" dirty="0" smtClean="0"/>
              <a:t>Το </a:t>
            </a:r>
            <a:r>
              <a:rPr lang="el-GR" altLang="el-GR" sz="2300" dirty="0"/>
              <a:t>άμυλο είναι ένας πολυσακχαρίτης (</a:t>
            </a:r>
            <a:r>
              <a:rPr lang="el-GR" altLang="el-GR" sz="2300" dirty="0" err="1"/>
              <a:t>γλυκάνη</a:t>
            </a:r>
            <a:r>
              <a:rPr lang="el-GR" altLang="el-GR" sz="2300" dirty="0"/>
              <a:t>) ο οποίος λαμβάνεται με καλή απόδοση από διάφορες πηγές όπως το καλαμπόκι, την πατάτα, το ρύζι κ.α.</a:t>
            </a:r>
            <a:endParaRPr lang="en-US" altLang="el-GR" sz="2300" dirty="0"/>
          </a:p>
          <a:p>
            <a:r>
              <a:rPr lang="el-GR" altLang="el-GR" sz="2300" dirty="0" smtClean="0"/>
              <a:t>Βρίσκεται </a:t>
            </a:r>
            <a:r>
              <a:rPr lang="el-GR" altLang="el-GR" sz="2300" dirty="0"/>
              <a:t>σε κοκκώδη μορφή (</a:t>
            </a:r>
            <a:r>
              <a:rPr lang="en-US" altLang="el-GR" sz="2300" dirty="0"/>
              <a:t>granules</a:t>
            </a:r>
            <a:r>
              <a:rPr lang="el-GR" altLang="el-GR" sz="2300" dirty="0"/>
              <a:t>) δηλαδή σε «πακέτα» χαρακτηριστικού μεγέθους και σχήματος που διαφέρουν ανάλογα με την προέλευσή του.</a:t>
            </a:r>
            <a:endParaRPr lang="en-US" altLang="el-GR" sz="2300" dirty="0"/>
          </a:p>
          <a:p>
            <a:r>
              <a:rPr lang="el-GR" altLang="el-GR" sz="2300" dirty="0" smtClean="0"/>
              <a:t>Η </a:t>
            </a:r>
            <a:r>
              <a:rPr lang="el-GR" altLang="el-GR" sz="2300" dirty="0"/>
              <a:t>δομή των κόκκων είναι </a:t>
            </a:r>
            <a:r>
              <a:rPr lang="el-GR" altLang="el-GR" sz="2300" dirty="0" err="1"/>
              <a:t>ψευδοκρυσταλλική</a:t>
            </a:r>
            <a:r>
              <a:rPr lang="el-GR" altLang="el-GR" sz="2300" dirty="0"/>
              <a:t>, δεν υπάρχει δηλαδή μια σαφής επαναλαμβανόμενη συμμετρία αλλά εμφανίζει περισσότερο </a:t>
            </a:r>
            <a:r>
              <a:rPr lang="el-GR" altLang="el-GR" sz="2300" b="1" dirty="0">
                <a:solidFill>
                  <a:srgbClr val="820000"/>
                </a:solidFill>
              </a:rPr>
              <a:t>τη μορφή ενός θυσάνου </a:t>
            </a:r>
            <a:r>
              <a:rPr lang="el-GR" altLang="el-GR" sz="2300" dirty="0"/>
              <a:t>από στενά «πλεγμένους» έλικες </a:t>
            </a:r>
            <a:r>
              <a:rPr lang="el-GR" altLang="el-GR" sz="2300" dirty="0" err="1"/>
              <a:t>αμυλόζης</a:t>
            </a:r>
            <a:r>
              <a:rPr lang="el-GR" altLang="el-GR" sz="2300" i="1" dirty="0"/>
              <a:t> </a:t>
            </a:r>
            <a:r>
              <a:rPr lang="el-GR" altLang="el-GR" sz="2300" dirty="0"/>
              <a:t>και μόρια </a:t>
            </a:r>
            <a:r>
              <a:rPr lang="el-GR" altLang="el-GR" sz="2300" dirty="0" err="1"/>
              <a:t>αμυλοπηκτίνης</a:t>
            </a:r>
            <a:r>
              <a:rPr lang="el-GR" altLang="el-GR" sz="2300" i="1" dirty="0"/>
              <a:t> </a:t>
            </a:r>
            <a:r>
              <a:rPr lang="el-GR" altLang="el-GR" sz="2300" dirty="0"/>
              <a:t>με ένα κεντρικό σημείο έναρξης. </a:t>
            </a:r>
          </a:p>
        </p:txBody>
      </p:sp>
    </p:spTree>
    <p:extLst>
      <p:ext uri="{BB962C8B-B14F-4D97-AF65-F5344CB8AC3E}">
        <p14:creationId xmlns:p14="http://schemas.microsoft.com/office/powerpoint/2010/main" val="37059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Ζυγίστε 0.5 </a:t>
            </a:r>
            <a:r>
              <a:rPr lang="en-US" altLang="el-GR" sz="2400" dirty="0" smtClean="0"/>
              <a:t>g </a:t>
            </a:r>
            <a:r>
              <a:rPr lang="el-GR" altLang="el-GR" sz="2400" dirty="0" smtClean="0"/>
              <a:t>από κάθε είδος χαρτιού-χαρτονιού που σας δόθηκε.</a:t>
            </a:r>
          </a:p>
          <a:p>
            <a:r>
              <a:rPr lang="el-GR" altLang="el-GR" sz="2400" dirty="0" smtClean="0"/>
              <a:t>Ακολούθως κόψτε το σε μικρότερα μέρη ώστε η επιφάνειά του να είναι ~ 5-10 </a:t>
            </a:r>
            <a:r>
              <a:rPr lang="en-US" altLang="el-GR" sz="2400" dirty="0" smtClean="0"/>
              <a:t>mm</a:t>
            </a:r>
            <a:r>
              <a:rPr lang="el-GR" altLang="el-GR" sz="2400" baseline="30000" dirty="0" smtClean="0"/>
              <a:t>2</a:t>
            </a:r>
            <a:r>
              <a:rPr lang="el-GR" altLang="el-GR" sz="2400" dirty="0" smtClean="0"/>
              <a:t>. </a:t>
            </a:r>
          </a:p>
          <a:p>
            <a:r>
              <a:rPr lang="el-GR" altLang="el-GR" sz="2400" dirty="0" smtClean="0"/>
              <a:t>Βράστε το δείγμα χαρτιού με 10 </a:t>
            </a:r>
            <a:r>
              <a:rPr lang="en-US" altLang="el-GR" sz="2400" dirty="0" smtClean="0"/>
              <a:t>ml </a:t>
            </a:r>
            <a:r>
              <a:rPr lang="el-GR" altLang="el-GR" sz="2400" dirty="0" err="1" smtClean="0"/>
              <a:t>απιονισμένο</a:t>
            </a:r>
            <a:r>
              <a:rPr lang="el-GR" altLang="el-GR" sz="2400" dirty="0" smtClean="0"/>
              <a:t> νερό για περίπου 10 </a:t>
            </a:r>
            <a:r>
              <a:rPr lang="en-US" altLang="el-GR" sz="2400" dirty="0" smtClean="0"/>
              <a:t>min</a:t>
            </a:r>
            <a:r>
              <a:rPr lang="el-GR" altLang="el-GR" sz="2400" dirty="0" smtClean="0"/>
              <a:t>. </a:t>
            </a:r>
          </a:p>
          <a:p>
            <a:r>
              <a:rPr lang="el-GR" altLang="el-GR" sz="2400" dirty="0" smtClean="0"/>
              <a:t>Φιλτράρετε και στη συνέχεια αφήστε να ψυχθεί το υδατικό εκχύλισμα.</a:t>
            </a:r>
          </a:p>
          <a:p>
            <a:r>
              <a:rPr lang="el-GR" altLang="el-GR" sz="2400" dirty="0" smtClean="0"/>
              <a:t>Προσθέστε μία σταγόνα διαλύματος ιωδίου στο εκχύλισμα.</a:t>
            </a:r>
          </a:p>
          <a:p>
            <a:r>
              <a:rPr lang="el-GR" altLang="el-GR" sz="2400" dirty="0" smtClean="0"/>
              <a:t>Έντονος μπλε χρωματισμός υποδηλώνει την ύπαρξη αμύλου. </a:t>
            </a:r>
          </a:p>
          <a:p>
            <a:r>
              <a:rPr lang="el-GR" altLang="el-GR" sz="2400" dirty="0" smtClean="0"/>
              <a:t>Εμφάνιση απαλού ιώδους χρώματος θα πρέπει να αγνοηθεί καθώς μη αμυλούχα συστατικά του χαρτιού δίνουν μερικές φορές αυτή την αντίδραση. </a:t>
            </a:r>
          </a:p>
        </p:txBody>
      </p:sp>
    </p:spTree>
    <p:extLst>
      <p:ext uri="{BB962C8B-B14F-4D97-AF65-F5344CB8AC3E}">
        <p14:creationId xmlns:p14="http://schemas.microsoft.com/office/powerpoint/2010/main" val="1869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l-GR" altLang="el-GR" sz="2400" dirty="0" smtClean="0"/>
              <a:t>Εναλλακτικά, στάξτε μία σταγόνα διαλύματος ιωδίου σε κάθε είδος χαρτιού - χαρτονιού που σας δίνεται. Η απόκτηση μπλε χρώματος υποδηλώνει την παρουσία αμύλου. </a:t>
            </a:r>
          </a:p>
        </p:txBody>
      </p:sp>
    </p:spTree>
    <p:extLst>
      <p:ext uri="{BB962C8B-B14F-4D97-AF65-F5344CB8AC3E}">
        <p14:creationId xmlns:p14="http://schemas.microsoft.com/office/powerpoint/2010/main" val="780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GB" sz="2400" dirty="0" smtClean="0"/>
              <a:t>TAPPI TEST METHODS: T419 </a:t>
            </a:r>
            <a:r>
              <a:rPr lang="el-GR" sz="2400" dirty="0" smtClean="0"/>
              <a:t>ο</a:t>
            </a:r>
            <a:r>
              <a:rPr lang="en-GB" sz="2400" dirty="0" smtClean="0"/>
              <a:t>m-85 (1985): </a:t>
            </a:r>
            <a:r>
              <a:rPr lang="en-US" sz="2400" dirty="0" smtClean="0"/>
              <a:t>Starch in </a:t>
            </a:r>
            <a:r>
              <a:rPr lang="en-GB" sz="2400" dirty="0" smtClean="0"/>
              <a:t>paper.</a:t>
            </a:r>
            <a:endParaRPr lang="el-GR" sz="2400" dirty="0" smtClean="0"/>
          </a:p>
          <a:p>
            <a:pPr algn="just" eaLnBrk="1" hangingPunct="1">
              <a:defRPr/>
            </a:pPr>
            <a:r>
              <a:rPr lang="el-GR" sz="2400" dirty="0" smtClean="0"/>
              <a:t>Γ.Ν. </a:t>
            </a:r>
            <a:r>
              <a:rPr lang="el-GR" sz="2400" dirty="0" err="1" smtClean="0"/>
              <a:t>Καρακασίδης</a:t>
            </a:r>
            <a:r>
              <a:rPr lang="el-GR" sz="2400" dirty="0" smtClean="0"/>
              <a:t>, Εργαστηριακές Ασκήσεις Υλικών Ι, Τμήμα Τεχνολογίας Γραφικών Τεχνών, ΤΕΙ Αθήνας, 1997.</a:t>
            </a:r>
          </a:p>
          <a:p>
            <a:pPr algn="just" eaLnBrk="1" hangingPunct="1">
              <a:defRPr/>
            </a:pPr>
            <a:r>
              <a:rPr lang="en-GB" sz="2400" dirty="0" smtClean="0"/>
              <a:t>Roberts, J.C. (1996), The Chemistry of Paper, The Royal Society of Chemistry, Cambridge, UK.</a:t>
            </a:r>
            <a:endParaRPr lang="el-GR" sz="2400" dirty="0" smtClean="0"/>
          </a:p>
          <a:p>
            <a:pPr algn="just" eaLnBrk="1" hangingPunct="1">
              <a:defRPr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962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>
                <a:hlinkClick r:id="rId2"/>
              </a:rPr>
              <a:t>Σημειώσεις </a:t>
            </a:r>
            <a:r>
              <a:rPr lang="el-GR" sz="2400" dirty="0">
                <a:hlinkClick r:id="rId2"/>
              </a:rPr>
              <a:t>του μαθήματος Επιστήμη και Μηχανική Βιολογικών Συστημάτων και </a:t>
            </a:r>
            <a:r>
              <a:rPr lang="el-GR" sz="2400" dirty="0" smtClean="0">
                <a:hlinkClick r:id="rId2"/>
              </a:rPr>
              <a:t>Προϊόντων, Εθνικό Μετσόβιο Πολυτεχνείο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>
                <a:hlinkClick r:id="rId3"/>
              </a:rPr>
              <a:t>Εργαστηριακές ασκήσεις βιολογίας Α</a:t>
            </a:r>
            <a:r>
              <a:rPr lang="el-GR" sz="2400" dirty="0">
                <a:hlinkClick r:id="rId3"/>
              </a:rPr>
              <a:t>΄ </a:t>
            </a:r>
            <a:r>
              <a:rPr lang="el-GR" sz="2400" dirty="0" smtClean="0">
                <a:hlinkClick r:id="rId3"/>
              </a:rPr>
              <a:t>γυμνασίου, Ε.Κ.Φ.Ε</a:t>
            </a:r>
            <a:r>
              <a:rPr lang="el-GR" sz="2400" dirty="0">
                <a:hlinkClick r:id="rId3"/>
              </a:rPr>
              <a:t>. Ηλιούπολης</a:t>
            </a:r>
            <a:endParaRPr lang="el-GR" sz="2400" dirty="0" smtClean="0"/>
          </a:p>
          <a:p>
            <a:pPr>
              <a:defRPr/>
            </a:pPr>
            <a:r>
              <a:rPr lang="en-GB" sz="2400" dirty="0">
                <a:hlinkClick r:id="rId4"/>
              </a:rPr>
              <a:t>PaperFil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643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9: Ποιοτική ανίχνευση αμύλου σε χαρτί - </a:t>
            </a:r>
            <a:r>
              <a:rPr lang="el-GR" sz="2000" dirty="0" smtClean="0"/>
              <a:t>χαρτόνι».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469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algn="just">
              <a:defRPr/>
            </a:pPr>
            <a:r>
              <a:rPr lang="en-GB" sz="2000" dirty="0"/>
              <a:t>TAPPI TEST METHODS: T419 </a:t>
            </a:r>
            <a:r>
              <a:rPr lang="el-GR" sz="2000" dirty="0"/>
              <a:t>ο</a:t>
            </a:r>
            <a:r>
              <a:rPr lang="en-GB" sz="2000" dirty="0"/>
              <a:t>m-85 (1985): </a:t>
            </a:r>
            <a:r>
              <a:rPr lang="en-US" sz="2000" dirty="0"/>
              <a:t>Starch in </a:t>
            </a:r>
            <a:r>
              <a:rPr lang="en-GB" sz="2000" dirty="0"/>
              <a:t>paper.</a:t>
            </a:r>
            <a:endParaRPr lang="el-GR" sz="2000" dirty="0"/>
          </a:p>
          <a:p>
            <a:pPr algn="just">
              <a:defRPr/>
            </a:pPr>
            <a:r>
              <a:rPr lang="el-GR" sz="2000" dirty="0"/>
              <a:t>Γ.Ν. </a:t>
            </a:r>
            <a:r>
              <a:rPr lang="el-GR" sz="2000" dirty="0" err="1"/>
              <a:t>Καρακασίδης</a:t>
            </a:r>
            <a:r>
              <a:rPr lang="el-GR" sz="2000" dirty="0"/>
              <a:t>, Εργαστηριακές Ασκήσεις Υλικών Ι, Τμήμα Τεχνολογίας Γραφικών Τεχνών, ΤΕΙ Αθήνας, 1997.</a:t>
            </a:r>
          </a:p>
          <a:p>
            <a:pPr algn="just">
              <a:defRPr/>
            </a:pPr>
            <a:r>
              <a:rPr lang="en-GB" sz="2000" dirty="0"/>
              <a:t>Roberts, J.C. (1996), The Chemistry of Paper, The Royal Society of Chemistry, Cambridge, UK</a:t>
            </a:r>
            <a:r>
              <a:rPr lang="en-GB" sz="2000" dirty="0" smtClean="0"/>
              <a:t>.</a:t>
            </a:r>
          </a:p>
          <a:p>
            <a:pPr>
              <a:defRPr/>
            </a:pPr>
            <a:r>
              <a:rPr lang="el-GR" sz="2000" dirty="0">
                <a:hlinkClick r:id="rId3"/>
              </a:rPr>
              <a:t>Σημειώσεις του μαθήματος Επιστήμη και Μηχανική Βιολογικών Συστημάτων και Προϊόντων, Εθνικό Μετσόβιο Πολυτεχνείο</a:t>
            </a:r>
            <a:endParaRPr lang="el-GR" sz="2000" dirty="0"/>
          </a:p>
          <a:p>
            <a:pPr>
              <a:defRPr/>
            </a:pPr>
            <a:r>
              <a:rPr lang="el-GR" sz="2000" dirty="0">
                <a:hlinkClick r:id="rId4"/>
              </a:rPr>
              <a:t>Εργαστηριακές ασκήσεις βιολογίας Α΄ γυμνασίου, Ε.Κ.Φ.Ε. Ηλιούπολης</a:t>
            </a:r>
            <a:endParaRPr lang="el-GR" sz="2000" dirty="0"/>
          </a:p>
          <a:p>
            <a:pPr>
              <a:defRPr/>
            </a:pPr>
            <a:r>
              <a:rPr lang="en-GB" sz="2000" dirty="0" err="1">
                <a:hlinkClick r:id="rId5"/>
              </a:rPr>
              <a:t>PaperFil</a:t>
            </a:r>
            <a:endParaRPr lang="el-GR" sz="1600" dirty="0"/>
          </a:p>
          <a:p>
            <a:pPr algn="just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982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394720" cy="5040560"/>
          </a:xfrm>
        </p:spPr>
        <p:txBody>
          <a:bodyPr>
            <a:normAutofit/>
          </a:bodyPr>
          <a:lstStyle/>
          <a:p>
            <a:r>
              <a:rPr lang="en-US" altLang="el-GR" sz="2400" dirty="0" smtClean="0"/>
              <a:t>To </a:t>
            </a:r>
            <a:r>
              <a:rPr lang="el-GR" altLang="el-GR" sz="2400" dirty="0" smtClean="0"/>
              <a:t>άμυλο αποτελείται από δύο πολυσακχαρίτες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την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αμυλόζη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CC3399"/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την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αμυλοπικτίνη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l-GR" altLang="el-GR" sz="2400" b="1" dirty="0" smtClean="0">
              <a:solidFill>
                <a:srgbClr val="009900"/>
              </a:solidFill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63" y="1124744"/>
            <a:ext cx="508693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752"/>
            <a:ext cx="8507289" cy="3672408"/>
          </a:xfrm>
        </p:spPr>
        <p:txBody>
          <a:bodyPr/>
          <a:lstStyle/>
          <a:p>
            <a:r>
              <a:rPr lang="el-GR" altLang="el-GR" sz="2000" dirty="0" smtClean="0"/>
              <a:t>Η </a:t>
            </a:r>
            <a:r>
              <a:rPr lang="el-GR" altLang="el-GR" sz="2000" dirty="0" err="1" smtClean="0"/>
              <a:t>αμυλόζη</a:t>
            </a:r>
            <a:r>
              <a:rPr lang="el-GR" altLang="el-GR" sz="2000" dirty="0" smtClean="0"/>
              <a:t> είναι ένα γραμμικό πολυμερές και αποτελεί περίπου το 25% του αμύλου. </a:t>
            </a:r>
            <a:endParaRPr lang="el-GR" altLang="el-GR" sz="1000" dirty="0" smtClean="0"/>
          </a:p>
        </p:txBody>
      </p:sp>
      <p:pic>
        <p:nvPicPr>
          <p:cNvPr id="2050" name="Picture 2" descr="http://2012books.lardbucket.org/books/introduction-to-chemistry-general-organic-and-biological/section_19/8e5c7cdf9bc1ef37ea54da5a335596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16832"/>
            <a:ext cx="652945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691679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Polysaccharides</a:t>
            </a:r>
            <a:r>
              <a:rPr lang="en-US" sz="1200" dirty="0">
                <a:latin typeface="+mn-lt"/>
              </a:rPr>
              <a:t>”, section 16.7 from the book </a:t>
            </a:r>
            <a:r>
              <a:rPr lang="en-US" sz="1200" u="sng" dirty="0">
                <a:latin typeface="+mn-lt"/>
                <a:hlinkClick r:id="rId4"/>
              </a:rPr>
              <a:t>Introduction to Chemistry: General, Organic, and Biological</a:t>
            </a:r>
            <a:r>
              <a:rPr lang="en-US" sz="1200" dirty="0">
                <a:latin typeface="+mn-lt"/>
              </a:rPr>
              <a:t> (v. 1.0</a:t>
            </a:r>
            <a:r>
              <a:rPr lang="en-US" sz="1200" dirty="0" smtClean="0">
                <a:latin typeface="+mn-lt"/>
              </a:rPr>
              <a:t>)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>
                <a:latin typeface="+mn-lt"/>
                <a:hlinkClick r:id="rId5"/>
              </a:rPr>
              <a:t>CC BY-NC-SA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0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Η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αμυλοπηκτίνη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dirty="0"/>
              <a:t>αποτελεί το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περίβλημα των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αμυλόκοκκων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και έχει διακλαδισμένες αλυσίδες.</a:t>
            </a:r>
            <a:endParaRPr lang="en-US" altLang="el-GR" sz="2400" dirty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Διαθέτει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α-1,4 και α-1,6 </a:t>
            </a:r>
            <a:r>
              <a:rPr lang="el-GR" altLang="el-GR" sz="2400" dirty="0" err="1"/>
              <a:t>γλυκοζιδικούς</a:t>
            </a:r>
            <a:r>
              <a:rPr lang="el-GR" altLang="el-GR" sz="2400" dirty="0"/>
              <a:t> δεσμούς (διακλαδώσεις). </a:t>
            </a:r>
            <a:endParaRPr lang="en-US" altLang="el-GR" sz="24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067456" cy="533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l-GR" sz="2400" dirty="0"/>
              <a:t>T</a:t>
            </a:r>
            <a:r>
              <a:rPr lang="el-GR" altLang="el-GR" sz="2400" dirty="0"/>
              <a:t>ο άμυλο είναι μία ουσία της οποίας η μέγιστη περιεκτικότητα στο χαρτί είναι </a:t>
            </a:r>
            <a:r>
              <a:rPr lang="el-GR" altLang="el-GR" sz="2400" b="1" dirty="0">
                <a:solidFill>
                  <a:srgbClr val="820000"/>
                </a:solidFill>
              </a:rPr>
              <a:t>~ 12% </a:t>
            </a:r>
            <a:r>
              <a:rPr lang="el-GR" altLang="el-GR" sz="2400" b="1" dirty="0" err="1">
                <a:solidFill>
                  <a:srgbClr val="820000"/>
                </a:solidFill>
              </a:rPr>
              <a:t>κ.β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χρήσεις του αμύλου στην </a:t>
            </a:r>
            <a:r>
              <a:rPr lang="el-GR" altLang="el-GR" sz="2400" dirty="0" err="1"/>
              <a:t>χαρτοποίηση</a:t>
            </a:r>
            <a:r>
              <a:rPr lang="el-GR" altLang="el-GR" sz="2400" dirty="0"/>
              <a:t> είναι πολλές. Συγκεκριμένα χρησιμοποιείται ως: </a:t>
            </a:r>
            <a:endParaRPr lang="en-US" altLang="el-GR" sz="2400" dirty="0" smtClean="0"/>
          </a:p>
          <a:p>
            <a:pPr lvl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πρόσθετο </a:t>
            </a:r>
            <a:r>
              <a:rPr lang="el-GR" altLang="el-GR" sz="2400" b="1" dirty="0">
                <a:solidFill>
                  <a:srgbClr val="820000"/>
                </a:solidFill>
              </a:rPr>
              <a:t>στην επιφανειακή αδιαβροχοποίηση (</a:t>
            </a:r>
            <a:r>
              <a:rPr lang="en-US" altLang="el-GR" sz="2400" b="1" dirty="0">
                <a:solidFill>
                  <a:srgbClr val="820000"/>
                </a:solidFill>
              </a:rPr>
              <a:t>surface sizing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l-GR" altLang="el-GR" sz="2400" dirty="0" smtClean="0"/>
              <a:t>συστατικό </a:t>
            </a:r>
            <a:r>
              <a:rPr lang="el-GR" altLang="el-GR" sz="2400" dirty="0"/>
              <a:t>και συγκεκριμένα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ως συνδετικό μέσο των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επικαλυπτικών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υλικών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πρόσθετο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βελτίωσης της ξηρής αντοχής (</a:t>
            </a:r>
            <a:r>
              <a:rPr lang="en-US" altLang="el-GR" sz="2400" b="1" dirty="0">
                <a:solidFill>
                  <a:schemeClr val="accent1">
                    <a:lumMod val="75000"/>
                  </a:schemeClr>
                </a:solidFill>
              </a:rPr>
              <a:t>dry strength additives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βοηθητικό συγκράτησης και αποστράγγισης (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retention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drainage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aid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l-GR" altLang="el-GR" sz="2400" b="1" dirty="0"/>
              <a:t/>
            </a:r>
            <a:br>
              <a:rPr lang="el-GR" altLang="el-GR" sz="2400" b="1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72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400" dirty="0"/>
              <a:t>Η επιφανειακή αδιαβροχοποίηση χρησιμοποιείται είτε για την βελτίωση της ποιότητας της επιφάνειας του χαρτιού ως τελείωμά του είτε ως ένα προαπαιτούμενο στάδιο πριν δεχθεί το επίχρισμα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400" dirty="0" smtClean="0"/>
              <a:t>Όταν </a:t>
            </a:r>
            <a:r>
              <a:rPr lang="el-GR" altLang="el-GR" sz="2400" dirty="0"/>
              <a:t>χρησιμοποιείται </a:t>
            </a:r>
            <a:r>
              <a:rPr lang="el-GR" altLang="el-GR" sz="2400" b="1" dirty="0">
                <a:solidFill>
                  <a:srgbClr val="820000"/>
                </a:solidFill>
              </a:rPr>
              <a:t>ως επίχρισμα </a:t>
            </a:r>
            <a:r>
              <a:rPr lang="el-GR" altLang="el-GR" sz="2400" dirty="0"/>
              <a:t>ο ρόλος της είναι να επεξεργαστεί κατάλληλα την επιφάνεια του χαρτιού ώστε να βελτιώσει την συγκράτηση του επιχρίσματος (</a:t>
            </a:r>
            <a:r>
              <a:rPr lang="en-US" altLang="el-GR" sz="2400" dirty="0"/>
              <a:t>coating hold out</a:t>
            </a:r>
            <a:r>
              <a:rPr lang="el-GR" altLang="el-GR" sz="2400" dirty="0" smtClean="0"/>
              <a:t>).</a:t>
            </a:r>
            <a:endParaRPr lang="en-US" altLang="el-GR" sz="24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400" dirty="0" smtClean="0"/>
              <a:t>Με </a:t>
            </a:r>
            <a:r>
              <a:rPr lang="el-GR" altLang="el-GR" sz="2400" dirty="0"/>
              <a:t>τον όρο αυτό περιγράφεται ο λόγος του παραμένοντος στην επιφάνεια επιχρίσματος προς αυτό που διεισδύει στη βάση του χαρτιού. </a:t>
            </a:r>
            <a:r>
              <a:rPr lang="en-US" altLang="el-GR" sz="2400" dirty="0"/>
              <a:t/>
            </a:r>
            <a:br>
              <a:rPr lang="en-US" altLang="el-GR" sz="2400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60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Γενικά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πάντως </a:t>
            </a:r>
            <a:r>
              <a:rPr lang="el-GR" altLang="el-GR" sz="24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με την επιφανειακή αδιαβροχοποίηση αυξάνεται η επιφανειακή αντοχή του χαρτιού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με αποτέλεσμα οι ίνες να μην αποκολλούνται από αυτό. </a:t>
            </a:r>
            <a:endParaRPr lang="en-US" altLang="el-GR" sz="2400" dirty="0">
              <a:ea typeface="Calibri" pitchFamily="34" charset="0"/>
              <a:cs typeface="Times New Roman" pitchFamily="18" charset="0"/>
            </a:endParaRPr>
          </a:p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Επίσης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, όταν ένα υγρό έρθει σε επαφή με χαρτί που έχει υποστεί επιφανειακή αδιαβροχοποίηση περιορίζεται η μετακίνησή του από την επιφάνεια προς την μάζα του χαρτιού.</a:t>
            </a:r>
            <a:endParaRPr lang="en-US" altLang="el-GR" sz="2400" dirty="0">
              <a:ea typeface="Calibri" pitchFamily="34" charset="0"/>
              <a:cs typeface="Times New Roman" pitchFamily="18" charset="0"/>
            </a:endParaRPr>
          </a:p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Γενικά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η επιφανειακή αδιαβροχοποίηση επηρεάζεται από την </a:t>
            </a:r>
            <a:endParaRPr lang="en-US" altLang="el-GR" sz="2400" dirty="0"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μέση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διάμετρο των πόρων του χαρτιού</a:t>
            </a:r>
          </a:p>
          <a:p>
            <a:pPr lvl="1"/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ικανότητα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διαβροχής του (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wettability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) και</a:t>
            </a:r>
          </a:p>
          <a:p>
            <a:pPr lvl="1"/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το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ιξώδες του μείγματος επικάλυψης.</a:t>
            </a:r>
            <a:endParaRPr lang="en-US" altLang="el-GR" sz="2400" b="1" dirty="0">
              <a:solidFill>
                <a:schemeClr val="accent4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endParaRPr lang="en-US" altLang="el-GR" sz="2400" dirty="0">
              <a:solidFill>
                <a:srgbClr val="CC3399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-4533900" y="3228975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Εξίσωση" r:id="rId3" imgW="126780" imgH="215526" progId="Equation.3">
                  <p:embed/>
                </p:oleObj>
              </mc:Choice>
              <mc:Fallback>
                <p:oleObj name="Εξίσωση" r:id="rId3" imgW="126780" imgH="215526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33900" y="3228975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3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Τα αντιδραστήρια που χρησιμοποιούνται στην επιφανειακή αδιαβροχοποίηση είναι συνήθως </a:t>
            </a:r>
            <a:r>
              <a:rPr lang="el-GR" altLang="el-GR" sz="2400" b="1" dirty="0" err="1">
                <a:solidFill>
                  <a:srgbClr val="820000"/>
                </a:solidFill>
              </a:rPr>
              <a:t>υδατοδιαλυτά</a:t>
            </a:r>
            <a:r>
              <a:rPr lang="el-GR" altLang="el-GR" sz="2400" b="1" dirty="0">
                <a:solidFill>
                  <a:srgbClr val="820000"/>
                </a:solidFill>
              </a:rPr>
              <a:t> πολυμερή.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πιο σημαντικό από τα οποία είναι το άμυλο λόγω και του χαμηλού κόστους του. </a:t>
            </a:r>
          </a:p>
          <a:p>
            <a:pPr>
              <a:spcAft>
                <a:spcPts val="600"/>
              </a:spcAft>
            </a:pP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4259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ddb3548c9a83bf16ad985f56589e67a17cd75b"/>
</p:tagLst>
</file>

<file path=ppt/theme/theme1.xml><?xml version="1.0" encoding="utf-8"?>
<a:theme xmlns:a="http://schemas.openxmlformats.org/drawingml/2006/main" name="exo-opistho_simeiomata">
  <a:themeElements>
    <a:clrScheme name="Custom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1507</TotalTime>
  <Words>1842</Words>
  <Application>Microsoft Office PowerPoint</Application>
  <PresentationFormat>Προβολή στην οθόνη (4:3)</PresentationFormat>
  <Paragraphs>165</Paragraphs>
  <Slides>31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exo-opistho_simeiomata</vt:lpstr>
      <vt:lpstr>OC_template_updated</vt:lpstr>
      <vt:lpstr>1_exo-opistho_simeiomata</vt:lpstr>
      <vt:lpstr>Εξίσωση</vt:lpstr>
      <vt:lpstr>Εκτυπωτικά Υποστρώματα (Ε)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Πειραματικό μέρος</vt:lpstr>
      <vt:lpstr>Εκτέλεση πειραματικού μέρους </vt:lpstr>
      <vt:lpstr>Παρουσίαση του PowerPoint</vt:lpstr>
      <vt:lpstr>Παρουσίαση του PowerPoint</vt:lpstr>
      <vt:lpstr>Παρουσίαση του PowerPoint</vt:lpstr>
      <vt:lpstr>Βιβλιογραφία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fkaram2</cp:lastModifiedBy>
  <cp:revision>208</cp:revision>
  <dcterms:created xsi:type="dcterms:W3CDTF">2015-05-19T06:24:50Z</dcterms:created>
  <dcterms:modified xsi:type="dcterms:W3CDTF">2015-10-19T10:11:14Z</dcterms:modified>
</cp:coreProperties>
</file>