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70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38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31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84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31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02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9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6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38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59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99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9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Βασικές Αρχές Γεωδαισίας –Τοπογραφίας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 smtClean="0"/>
              <a:t>5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Μετατροπές Ορθογώνιων Καρτεσιανών Συντεταγμένων</a:t>
            </a:r>
            <a:r>
              <a:rPr lang="en-US" dirty="0"/>
              <a:t> (</a:t>
            </a:r>
            <a:r>
              <a:rPr lang="el-GR" dirty="0"/>
              <a:t>Μετάθεση</a:t>
            </a:r>
            <a:r>
              <a:rPr lang="en-US" dirty="0"/>
              <a:t>, </a:t>
            </a:r>
            <a:r>
              <a:rPr lang="el-GR" dirty="0"/>
              <a:t>Αλλαγή Κλίμακας</a:t>
            </a:r>
            <a:r>
              <a:rPr lang="en-US" dirty="0"/>
              <a:t>, </a:t>
            </a:r>
            <a:r>
              <a:rPr lang="el-GR" dirty="0"/>
              <a:t>Στροφή Αξόνων</a:t>
            </a:r>
            <a:r>
              <a:rPr lang="en-US" dirty="0"/>
              <a:t>)</a:t>
            </a:r>
            <a:endParaRPr lang="el-GR" dirty="0"/>
          </a:p>
          <a:p>
            <a:endParaRPr lang="en-US" dirty="0" smtClean="0"/>
          </a:p>
          <a:p>
            <a:r>
              <a:rPr lang="el-GR" dirty="0"/>
              <a:t>Βασίλης </a:t>
            </a:r>
            <a:r>
              <a:rPr lang="el-GR" dirty="0" err="1"/>
              <a:t>Παγούνης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Αναπληρωτής Καθηγητής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4116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00700"/>
            <a:ext cx="43100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05919" y="6596390"/>
            <a:ext cx="66611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100" dirty="0">
                <a:latin typeface="+mn-lt"/>
              </a:rPr>
              <a:t>ΑΝΟΙΚΤΑ ΑΚΑΔΗΜΑΪΚΑ ΜΑΘΗΜΑΤΑ </a:t>
            </a:r>
            <a:r>
              <a:rPr lang="en-US" sz="1100" dirty="0">
                <a:latin typeface="+mn-lt"/>
              </a:rPr>
              <a:t>TEI </a:t>
            </a:r>
            <a:r>
              <a:rPr lang="el-GR" sz="1100" dirty="0">
                <a:latin typeface="+mn-lt"/>
              </a:rPr>
              <a:t>ΑΘΗΝΑΣ</a:t>
            </a:r>
          </a:p>
        </p:txBody>
      </p:sp>
    </p:spTree>
    <p:extLst>
      <p:ext uri="{BB962C8B-B14F-4D97-AF65-F5344CB8AC3E}">
        <p14:creationId xmlns:p14="http://schemas.microsoft.com/office/powerpoint/2010/main" xmlns="" val="5597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Εξισώσεις μετασχηματισμού (?)</a:t>
            </a:r>
            <a:endParaRPr lang="el-GR" sz="2200" dirty="0"/>
          </a:p>
        </p:txBody>
      </p:sp>
      <p:sp>
        <p:nvSpPr>
          <p:cNvPr id="3" name="Θέση περιεχομένου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 cstate="print"/>
            <a:stretch>
              <a:fillRect/>
            </a:stretch>
          </a:blipFill>
        </p:spPr>
        <p:txBody>
          <a:bodyPr/>
          <a:lstStyle/>
          <a:p>
            <a:pPr algn="r"/>
            <a:r>
              <a:rPr lang="el-GR" dirty="0">
                <a:noFill/>
              </a:rPr>
              <a:t> 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3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Υπολογισμός παραμέτρων μετασχηματισμού από συντεταγμένες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1008112"/>
          </a:xfrm>
        </p:spPr>
        <p:txBody>
          <a:bodyPr>
            <a:normAutofit/>
          </a:bodyPr>
          <a:lstStyle/>
          <a:p>
            <a:r>
              <a:rPr lang="el-GR" sz="2400" dirty="0"/>
              <a:t>Α (ΧΑ, ΥΑ, </a:t>
            </a:r>
            <a:r>
              <a:rPr lang="el-GR" sz="2400" dirty="0" err="1"/>
              <a:t>ηΑ</a:t>
            </a:r>
            <a:r>
              <a:rPr lang="el-GR" sz="2400" dirty="0"/>
              <a:t>, </a:t>
            </a:r>
            <a:r>
              <a:rPr lang="el-GR" sz="2400" dirty="0" err="1"/>
              <a:t>ξΑ</a:t>
            </a:r>
            <a:r>
              <a:rPr lang="el-GR" sz="2400" dirty="0"/>
              <a:t>), Β (ΧΒ, ΥΒ, </a:t>
            </a:r>
            <a:r>
              <a:rPr lang="el-GR" sz="2400" dirty="0" err="1"/>
              <a:t>ηΒ</a:t>
            </a:r>
            <a:r>
              <a:rPr lang="el-GR" sz="2400" dirty="0"/>
              <a:t>, </a:t>
            </a:r>
            <a:r>
              <a:rPr lang="el-GR" sz="2400" dirty="0" err="1"/>
              <a:t>ξΒ</a:t>
            </a:r>
            <a:r>
              <a:rPr lang="el-GR" sz="2400" dirty="0"/>
              <a:t>) </a:t>
            </a:r>
          </a:p>
          <a:p>
            <a:r>
              <a:rPr lang="el-GR" sz="2400" dirty="0"/>
              <a:t>(ΟΧΥ)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Δεξιό βέλος 4"/>
          <p:cNvSpPr/>
          <p:nvPr/>
        </p:nvSpPr>
        <p:spPr>
          <a:xfrm>
            <a:off x="1619672" y="1844824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848864" y="1613991"/>
            <a:ext cx="123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1, (</a:t>
            </a:r>
            <a:r>
              <a:rPr lang="el-GR" sz="2400" dirty="0" err="1">
                <a:latin typeface="+mn-lt"/>
              </a:rPr>
              <a:t>Ο’ηξ</a:t>
            </a:r>
            <a:r>
              <a:rPr lang="el-GR" sz="2400" dirty="0">
                <a:latin typeface="+mn-lt"/>
              </a:rPr>
              <a:t>)</a:t>
            </a:r>
          </a:p>
        </p:txBody>
      </p:sp>
      <p:sp>
        <p:nvSpPr>
          <p:cNvPr id="7" name="Δεξιό βέλος 6"/>
          <p:cNvSpPr/>
          <p:nvPr/>
        </p:nvSpPr>
        <p:spPr>
          <a:xfrm>
            <a:off x="3119348" y="1844823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370903" y="161399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  <a:sym typeface="Wingdings" pitchFamily="2" charset="2"/>
              </a:rPr>
              <a:t>2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455022" y="2138997"/>
                <a:ext cx="4933528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(2)</m:t>
                        </m:r>
                      </m:sub>
                    </m:sSub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2" y="2138997"/>
                <a:ext cx="4933528" cy="56470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92991" y="3030477"/>
                <a:ext cx="2628795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91" y="3030477"/>
                <a:ext cx="2628795" cy="10494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72000" y="3167631"/>
            <a:ext cx="3590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φ =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a</a:t>
            </a:r>
            <a:r>
              <a:rPr lang="en-US" sz="2800" b="1" baseline="-25000" dirty="0" err="1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AB</a:t>
            </a:r>
            <a:r>
              <a:rPr lang="en-US" sz="2800" b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(1)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 </a:t>
            </a:r>
            <a:r>
              <a:rPr lang="el-GR" sz="2800" b="1" dirty="0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-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a</a:t>
            </a:r>
            <a:r>
              <a:rPr lang="en-US" sz="2800" b="1" baseline="-25000" dirty="0" err="1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AB</a:t>
            </a:r>
            <a:r>
              <a:rPr lang="en-US" sz="2800" b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(2)</a:t>
            </a:r>
            <a:endParaRPr lang="el-GR" sz="2800" b="1" baseline="-25000" dirty="0">
              <a:latin typeface="Cambria Math" panose="02040503050406030204" pitchFamily="18" charset="0"/>
              <a:ea typeface="Cambria Math" panose="020405030504060302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9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Υπολογισμός παραμέτρων μετασχηματισμού από συντεταγμένες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b="0" dirty="0" smtClean="0">
                <a:solidFill>
                  <a:prstClr val="black"/>
                </a:solidFill>
              </a:rPr>
              <a:t>2/2</a:t>
            </a:r>
            <a:endParaRPr lang="el-GR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52028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  <m: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Υ</m:t>
                                    </m:r>
                                    <m: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l-GR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l-GR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e>
                                  <m:sub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Υ</m:t>
                                    </m:r>
                                  </m:e>
                                  <m:sub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΄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Υ</m:t>
                                    </m:r>
                                    <m: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520280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971600" y="4788065"/>
                <a:ext cx="2410534" cy="91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88065"/>
                <a:ext cx="2410534" cy="91275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716016" y="4995814"/>
                <a:ext cx="3384376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995814"/>
                <a:ext cx="3384376" cy="49725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441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85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Ανθούλη 2014. Βασίλειος Παγούνης. «Βασικές Αρχές Γεωδαισίας –Τοπογραφίας (Θ). Ενότητα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l-GR" sz="2000" dirty="0"/>
              <a:t>Μετατροπές Ορθογώνιων Καρτεσιανών Συντεταγμένων</a:t>
            </a:r>
            <a:r>
              <a:rPr lang="en-US" sz="2000" dirty="0"/>
              <a:t> (</a:t>
            </a:r>
            <a:r>
              <a:rPr lang="el-GR" sz="2000" dirty="0"/>
              <a:t>Μετάθεση</a:t>
            </a:r>
            <a:r>
              <a:rPr lang="en-US" sz="2000" dirty="0"/>
              <a:t>, </a:t>
            </a:r>
            <a:r>
              <a:rPr lang="el-GR" sz="2000" dirty="0"/>
              <a:t>Αλλαγή Κλίμακας</a:t>
            </a:r>
            <a:r>
              <a:rPr lang="en-US" sz="2000" dirty="0"/>
              <a:t>, </a:t>
            </a:r>
            <a:r>
              <a:rPr lang="el-GR" sz="2000" dirty="0"/>
              <a:t>Στροφή Αξόνων</a:t>
            </a:r>
            <a:r>
              <a:rPr lang="en-US" sz="2000" smtClean="0"/>
              <a:t>)</a:t>
            </a:r>
            <a:r>
              <a:rPr lang="el-GR" sz="2000" smtClean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7531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32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6545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1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Μετατροπές Ορθογώνιων Καρτεσιανών Συντεταγμένων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/>
              <a:t>Μετατροπή των ορθογώνιων καρτεσιανών συντεταγμένων ενός συστήματος, σε συντεταγμένες κάποιου άλλου ορθογωνίου καρτεσιανού συστήματος συντεταγμένων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l-GR" sz="2400" dirty="0"/>
              <a:t>Αν ένα σημείο Α (Χ, Υ) στο ένα σύστημα, μεταφέρεται σε ένα άλλο σύστημα με συντεταγμένες (η, ξ)</a:t>
            </a:r>
          </a:p>
          <a:p>
            <a:pPr marL="457200" indent="-457200" algn="just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Μετάθεση της αρχής των </a:t>
            </a:r>
            <a:r>
              <a:rPr lang="el-GR" sz="2400" dirty="0" smtClean="0"/>
              <a:t>συντεταγμένων,</a:t>
            </a:r>
            <a:endParaRPr lang="el-GR" sz="2400" dirty="0"/>
          </a:p>
          <a:p>
            <a:pPr marL="457200" indent="-457200" algn="just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Αλλαγή της κλίμακας από το ένα σύστημα στο </a:t>
            </a:r>
            <a:r>
              <a:rPr lang="el-GR" sz="2400" dirty="0" smtClean="0"/>
              <a:t>άλλο,</a:t>
            </a:r>
            <a:endParaRPr lang="el-GR" sz="2400" dirty="0"/>
          </a:p>
          <a:p>
            <a:pPr marL="457200" indent="-457200" algn="just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Στροφή των αξόνων γύρω από την </a:t>
            </a:r>
            <a:r>
              <a:rPr lang="el-GR" sz="2400" dirty="0" smtClean="0"/>
              <a:t>αρχή.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090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Μετάθεση της αρχής των </a:t>
            </a:r>
            <a:r>
              <a:rPr lang="el-GR" dirty="0" smtClean="0"/>
              <a:t>συντεταγμένων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3568" y="1181100"/>
            <a:ext cx="7296150" cy="5676900"/>
            <a:chOff x="312" y="54"/>
            <a:chExt cx="4596" cy="357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12" y="54"/>
              <a:ext cx="4596" cy="3576"/>
              <a:chOff x="312" y="54"/>
              <a:chExt cx="4596" cy="3576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768" y="144"/>
                <a:ext cx="3627" cy="3216"/>
                <a:chOff x="768" y="144"/>
                <a:chExt cx="3627" cy="3216"/>
              </a:xfrm>
            </p:grpSpPr>
            <p:sp>
              <p:nvSpPr>
                <p:cNvPr id="14" name="Line 7"/>
                <p:cNvSpPr>
                  <a:spLocks noChangeShapeType="1"/>
                </p:cNvSpPr>
                <p:nvPr/>
              </p:nvSpPr>
              <p:spPr bwMode="auto">
                <a:xfrm>
                  <a:off x="768" y="3360"/>
                  <a:ext cx="3627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68" y="144"/>
                  <a:ext cx="0" cy="321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4" y="3288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O</a:t>
                </a: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221" y="3342"/>
                <a:ext cx="6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+X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12" y="54"/>
                <a:ext cx="4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+Y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741" y="84"/>
              <a:ext cx="480" cy="726"/>
              <a:chOff x="3741" y="84"/>
              <a:chExt cx="480" cy="726"/>
            </a:xfrm>
          </p:grpSpPr>
          <p:sp>
            <p:nvSpPr>
              <p:cNvPr id="8" name="AutoShape 13"/>
              <p:cNvSpPr>
                <a:spLocks noChangeArrowheads="1"/>
              </p:cNvSpPr>
              <p:nvPr/>
            </p:nvSpPr>
            <p:spPr bwMode="auto">
              <a:xfrm>
                <a:off x="3741" y="144"/>
                <a:ext cx="480" cy="666"/>
              </a:xfrm>
              <a:custGeom>
                <a:avLst/>
                <a:gdLst>
                  <a:gd name="G0" fmla="+- 0 0 0"/>
                  <a:gd name="G1" fmla="+- 11530144 0 0"/>
                  <a:gd name="G2" fmla="+- 0 0 11530144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11530144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1530144"/>
                  <a:gd name="G36" fmla="sin G34 11530144"/>
                  <a:gd name="G37" fmla="+/ 11530144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417 w 21600"/>
                  <a:gd name="T5" fmla="*/ 6 h 21600"/>
                  <a:gd name="T6" fmla="*/ 2720 w 21600"/>
                  <a:gd name="T7" fmla="*/ 11374 h 21600"/>
                  <a:gd name="T8" fmla="*/ 10608 w 21600"/>
                  <a:gd name="T9" fmla="*/ 5403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399" y="10927"/>
                      <a:pt x="5404" y="11055"/>
                      <a:pt x="5413" y="11182"/>
                    </a:cubicBezTo>
                    <a:lnTo>
                      <a:pt x="27" y="11565"/>
                    </a:lnTo>
                    <a:cubicBezTo>
                      <a:pt x="9" y="11310"/>
                      <a:pt x="0" y="1105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CFFCC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882" y="84"/>
                <a:ext cx="2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</a:rPr>
                  <a:t>+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93180" y="3414713"/>
            <a:ext cx="4210050" cy="3076575"/>
            <a:chOff x="768" y="1404"/>
            <a:chExt cx="2652" cy="1938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2382" y="1404"/>
              <a:ext cx="1038" cy="350"/>
              <a:chOff x="2382" y="1404"/>
              <a:chExt cx="1038" cy="350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>
                <a:off x="2382" y="1698"/>
                <a:ext cx="56" cy="5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9933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2438" y="1404"/>
                <a:ext cx="9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A</a:t>
                </a:r>
                <a:endParaRPr kumimoji="0" lang="en-GB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</p:grp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432" y="1754"/>
              <a:ext cx="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768" y="1730"/>
              <a:ext cx="16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986" y="1458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Χ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426" y="2790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Υ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275830" y="1711325"/>
            <a:ext cx="4119563" cy="3886200"/>
            <a:chOff x="1320" y="342"/>
            <a:chExt cx="2595" cy="2448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416" y="342"/>
              <a:ext cx="2499" cy="2208"/>
              <a:chOff x="1416" y="342"/>
              <a:chExt cx="2499" cy="2208"/>
            </a:xfrm>
          </p:grpSpPr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1590" y="654"/>
                <a:ext cx="0" cy="1896"/>
              </a:xfrm>
              <a:prstGeom prst="line">
                <a:avLst/>
              </a:prstGeom>
              <a:noFill/>
              <a:ln w="25400">
                <a:solidFill>
                  <a:srgbClr val="9999CC"/>
                </a:solidFill>
                <a:round/>
                <a:headEnd type="stealth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1590" y="2550"/>
                <a:ext cx="2151" cy="0"/>
              </a:xfrm>
              <a:prstGeom prst="line">
                <a:avLst/>
              </a:prstGeom>
              <a:noFill/>
              <a:ln w="25400">
                <a:solidFill>
                  <a:srgbClr val="9999CC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3468" y="2242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</a:rPr>
                  <a:t>+η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1416" y="342"/>
                <a:ext cx="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ahoma" pitchFamily="34" charset="0"/>
                  </a:rPr>
                  <a:t>+ξ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endParaRPr>
              </a:p>
            </p:txBody>
          </p:sp>
        </p:grp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1320" y="2502"/>
              <a:ext cx="3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Ο</a:t>
              </a:r>
              <a:r>
                <a:rPr kumimoji="0" 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  <a:cs typeface="Times New Roman" pitchFamily="18" charset="0"/>
                </a:rPr>
                <a:t>´</a:t>
              </a:r>
              <a:endPara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</a:endParaRPr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2712393" y="3482975"/>
            <a:ext cx="2124075" cy="1733550"/>
            <a:chOff x="1875" y="2022"/>
            <a:chExt cx="1338" cy="1092"/>
          </a:xfrm>
        </p:grpSpPr>
        <p:grpSp>
          <p:nvGrpSpPr>
            <p:cNvPr id="32" name="Group 30"/>
            <p:cNvGrpSpPr>
              <a:grpSpLocks/>
            </p:cNvGrpSpPr>
            <p:nvPr/>
          </p:nvGrpSpPr>
          <p:grpSpPr bwMode="auto">
            <a:xfrm>
              <a:off x="1875" y="2022"/>
              <a:ext cx="1278" cy="1092"/>
              <a:chOff x="1590" y="1458"/>
              <a:chExt cx="1278" cy="1092"/>
            </a:xfrm>
          </p:grpSpPr>
          <p:grpSp>
            <p:nvGrpSpPr>
              <p:cNvPr id="35" name="Group 31"/>
              <p:cNvGrpSpPr>
                <a:grpSpLocks/>
              </p:cNvGrpSpPr>
              <p:nvPr/>
            </p:nvGrpSpPr>
            <p:grpSpPr bwMode="auto">
              <a:xfrm>
                <a:off x="1590" y="1458"/>
                <a:ext cx="1278" cy="272"/>
                <a:chOff x="1590" y="1458"/>
                <a:chExt cx="1278" cy="272"/>
              </a:xfrm>
            </p:grpSpPr>
            <p:sp>
              <p:nvSpPr>
                <p:cNvPr id="3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382" y="1458"/>
                  <a:ext cx="48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9999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Tahoma" pitchFamily="34" charset="0"/>
                    </a:rPr>
                    <a:t>Α</a:t>
                  </a:r>
                  <a:endParaRPr kumimoji="0" lang="en-GB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ahoma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>
                  <a:off x="1590" y="1730"/>
                  <a:ext cx="798" cy="0"/>
                </a:xfrm>
                <a:prstGeom prst="line">
                  <a:avLst/>
                </a:prstGeom>
                <a:noFill/>
                <a:ln w="19050">
                  <a:solidFill>
                    <a:srgbClr val="9999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426" y="1730"/>
                <a:ext cx="0" cy="820"/>
              </a:xfrm>
              <a:prstGeom prst="line">
                <a:avLst/>
              </a:prstGeom>
              <a:noFill/>
              <a:ln w="19050">
                <a:solidFill>
                  <a:srgbClr val="9999C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2763" y="2478"/>
              <a:ext cx="4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ξ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1983" y="2246"/>
              <a:ext cx="4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η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4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/>
              <a:t>Μετάθεση της αρχής των </a:t>
            </a:r>
            <a:r>
              <a:rPr lang="el-GR" sz="3600" dirty="0" smtClean="0"/>
              <a:t>συντεταγμένων</a:t>
            </a:r>
            <a:r>
              <a:rPr lang="en-US" sz="3600" dirty="0" smtClean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5576" y="1088178"/>
            <a:ext cx="7296150" cy="5676900"/>
            <a:chOff x="312" y="54"/>
            <a:chExt cx="4596" cy="357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12" y="54"/>
              <a:ext cx="4596" cy="3576"/>
              <a:chOff x="312" y="54"/>
              <a:chExt cx="4596" cy="3576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768" y="144"/>
                <a:ext cx="3627" cy="3216"/>
                <a:chOff x="768" y="144"/>
                <a:chExt cx="3627" cy="3216"/>
              </a:xfrm>
            </p:grpSpPr>
            <p:sp>
              <p:nvSpPr>
                <p:cNvPr id="14" name="Line 7"/>
                <p:cNvSpPr>
                  <a:spLocks noChangeShapeType="1"/>
                </p:cNvSpPr>
                <p:nvPr/>
              </p:nvSpPr>
              <p:spPr bwMode="auto">
                <a:xfrm>
                  <a:off x="768" y="3360"/>
                  <a:ext cx="3627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68" y="144"/>
                  <a:ext cx="0" cy="321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4" y="3288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O</a:t>
                </a: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221" y="3342"/>
                <a:ext cx="6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+X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12" y="54"/>
                <a:ext cx="4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+Y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741" y="84"/>
              <a:ext cx="480" cy="726"/>
              <a:chOff x="3741" y="84"/>
              <a:chExt cx="480" cy="726"/>
            </a:xfrm>
          </p:grpSpPr>
          <p:sp>
            <p:nvSpPr>
              <p:cNvPr id="8" name="AutoShape 13"/>
              <p:cNvSpPr>
                <a:spLocks noChangeArrowheads="1"/>
              </p:cNvSpPr>
              <p:nvPr/>
            </p:nvSpPr>
            <p:spPr bwMode="auto">
              <a:xfrm>
                <a:off x="3741" y="144"/>
                <a:ext cx="480" cy="666"/>
              </a:xfrm>
              <a:custGeom>
                <a:avLst/>
                <a:gdLst>
                  <a:gd name="G0" fmla="+- 0 0 0"/>
                  <a:gd name="G1" fmla="+- 11530144 0 0"/>
                  <a:gd name="G2" fmla="+- 0 0 11530144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11530144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1530144"/>
                  <a:gd name="G36" fmla="sin G34 11530144"/>
                  <a:gd name="G37" fmla="+/ 11530144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417 w 21600"/>
                  <a:gd name="T5" fmla="*/ 6 h 21600"/>
                  <a:gd name="T6" fmla="*/ 2720 w 21600"/>
                  <a:gd name="T7" fmla="*/ 11374 h 21600"/>
                  <a:gd name="T8" fmla="*/ 10608 w 21600"/>
                  <a:gd name="T9" fmla="*/ 5403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399" y="10927"/>
                      <a:pt x="5404" y="11055"/>
                      <a:pt x="5413" y="11182"/>
                    </a:cubicBezTo>
                    <a:lnTo>
                      <a:pt x="27" y="11565"/>
                    </a:lnTo>
                    <a:cubicBezTo>
                      <a:pt x="9" y="11310"/>
                      <a:pt x="0" y="1105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CFFCC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882" y="84"/>
                <a:ext cx="2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</a:rPr>
                  <a:t>+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379588" y="1523153"/>
            <a:ext cx="4119563" cy="3886200"/>
            <a:chOff x="1320" y="342"/>
            <a:chExt cx="2595" cy="2448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416" y="342"/>
              <a:ext cx="2499" cy="2208"/>
              <a:chOff x="1416" y="342"/>
              <a:chExt cx="2499" cy="2208"/>
            </a:xfrm>
          </p:grpSpPr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1590" y="654"/>
                <a:ext cx="0" cy="1896"/>
              </a:xfrm>
              <a:prstGeom prst="line">
                <a:avLst/>
              </a:prstGeom>
              <a:noFill/>
              <a:ln w="25400">
                <a:solidFill>
                  <a:srgbClr val="9999CC"/>
                </a:solidFill>
                <a:round/>
                <a:headEnd type="stealth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1590" y="2550"/>
                <a:ext cx="2151" cy="0"/>
              </a:xfrm>
              <a:prstGeom prst="line">
                <a:avLst/>
              </a:prstGeom>
              <a:noFill/>
              <a:ln w="25400">
                <a:solidFill>
                  <a:srgbClr val="9999CC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3468" y="2242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</a:rPr>
                  <a:t>+η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1416" y="342"/>
                <a:ext cx="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ahoma" pitchFamily="34" charset="0"/>
                  </a:rPr>
                  <a:t>+ξ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endParaRPr>
              </a:p>
            </p:txBody>
          </p:sp>
        </p:grp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320" y="2502"/>
              <a:ext cx="3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Ο</a:t>
              </a:r>
              <a:r>
                <a:rPr kumimoji="0" 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  <a:cs typeface="Times New Roman" pitchFamily="18" charset="0"/>
                </a:rPr>
                <a:t>´</a:t>
              </a:r>
              <a:endPara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30188" y="4742603"/>
            <a:ext cx="2870200" cy="2106612"/>
            <a:chOff x="344" y="2363"/>
            <a:chExt cx="1808" cy="1327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590" y="2550"/>
              <a:ext cx="0" cy="8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768" y="2550"/>
              <a:ext cx="82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1320" y="3440"/>
              <a:ext cx="8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X </a:t>
              </a:r>
              <a:r>
                <a:rPr kumimoji="0" 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O</a:t>
              </a:r>
              <a:r>
                <a:rPr kumimoji="0" 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  <a:cs typeface="Times New Roman" pitchFamily="18" charset="0"/>
                </a:rPr>
                <a:t>´</a:t>
              </a:r>
              <a:endParaRPr kumimoji="0" lang="en-US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44" y="2363"/>
              <a:ext cx="45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Y </a:t>
              </a:r>
              <a:r>
                <a:rPr kumimoji="0" 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O</a:t>
              </a:r>
              <a:r>
                <a:rPr kumimoji="0" 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  <a:cs typeface="Times New Roman" pitchFamily="18" charset="0"/>
                </a:rPr>
                <a:t>´</a:t>
              </a:r>
              <a:endParaRPr kumimoji="0" lang="en-US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503288" y="3220190"/>
            <a:ext cx="4210050" cy="3076575"/>
            <a:chOff x="768" y="1404"/>
            <a:chExt cx="2652" cy="1938"/>
          </a:xfrm>
        </p:grpSpPr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2382" y="1404"/>
              <a:ext cx="1038" cy="350"/>
              <a:chOff x="2382" y="1404"/>
              <a:chExt cx="1038" cy="350"/>
            </a:xfrm>
          </p:grpSpPr>
          <p:sp>
            <p:nvSpPr>
              <p:cNvPr id="34" name="AutoShape 29"/>
              <p:cNvSpPr>
                <a:spLocks noChangeArrowheads="1"/>
              </p:cNvSpPr>
              <p:nvPr/>
            </p:nvSpPr>
            <p:spPr bwMode="auto">
              <a:xfrm>
                <a:off x="2382" y="1698"/>
                <a:ext cx="56" cy="5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9933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Text Box 30"/>
              <p:cNvSpPr txBox="1">
                <a:spLocks noChangeArrowheads="1"/>
              </p:cNvSpPr>
              <p:nvPr/>
            </p:nvSpPr>
            <p:spPr bwMode="auto">
              <a:xfrm>
                <a:off x="2438" y="1404"/>
                <a:ext cx="9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A</a:t>
                </a:r>
                <a:endParaRPr kumimoji="0" lang="en-GB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</p:grp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432" y="1754"/>
              <a:ext cx="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768" y="1730"/>
              <a:ext cx="16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1818" y="1458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Χ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426" y="2790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Υ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351263" y="416475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808213" y="3661515"/>
            <a:ext cx="2124075" cy="1346200"/>
            <a:chOff x="1590" y="1682"/>
            <a:chExt cx="1338" cy="848"/>
          </a:xfrm>
        </p:grpSpPr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490" y="1730"/>
              <a:ext cx="0" cy="800"/>
            </a:xfrm>
            <a:prstGeom prst="line">
              <a:avLst/>
            </a:prstGeom>
            <a:noFill/>
            <a:ln w="31750">
              <a:solidFill>
                <a:srgbClr val="9999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590" y="1762"/>
              <a:ext cx="792" cy="0"/>
            </a:xfrm>
            <a:prstGeom prst="line">
              <a:avLst/>
            </a:prstGeom>
            <a:noFill/>
            <a:ln w="31750">
              <a:solidFill>
                <a:srgbClr val="9999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2478" y="1914"/>
              <a:ext cx="4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ξ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1890" y="1682"/>
              <a:ext cx="4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η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</a:endParaRPr>
            </a:p>
          </p:txBody>
        </p:sp>
      </p:grp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713338" y="2832840"/>
            <a:ext cx="23622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η</a:t>
            </a:r>
            <a:r>
              <a:rPr lang="el-GR" sz="2000" b="1" baseline="-25000"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Α</a:t>
            </a:r>
            <a:r>
              <a:rPr lang="en-US" sz="2000" b="1" baseline="-25000"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000" b="1"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 </a:t>
            </a:r>
            <a:r>
              <a:rPr lang="el-G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Χ</a:t>
            </a:r>
            <a:r>
              <a:rPr lang="el-GR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X 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´</a:t>
            </a:r>
            <a:endParaRPr lang="en-US" sz="2000" b="1" baseline="-25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GB" sz="2000" b="1" baseline="-25000">
              <a:solidFill>
                <a:srgbClr val="9999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ξ</a:t>
            </a:r>
            <a:r>
              <a:rPr lang="el-GR" sz="2000" b="1" baseline="-25000"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Α</a:t>
            </a:r>
            <a:r>
              <a:rPr lang="en-US" sz="2000" b="1"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= 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</a:t>
            </a:r>
            <a:r>
              <a:rPr lang="el-GR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Y 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´</a:t>
            </a:r>
            <a:endParaRPr lang="en-GB" sz="2000" b="1" baseline="-25000">
              <a:solidFill>
                <a:srgbClr val="9999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4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Αλλαγή της κλίμακας από το ένα σύστημα στο </a:t>
            </a:r>
            <a:r>
              <a:rPr lang="el-GR" dirty="0" smtClean="0"/>
              <a:t>άλλο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95700" y="39179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71600" y="1181100"/>
            <a:ext cx="7296150" cy="5676900"/>
            <a:chOff x="840" y="286"/>
            <a:chExt cx="4596" cy="357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840" y="286"/>
              <a:ext cx="4596" cy="3576"/>
              <a:chOff x="312" y="54"/>
              <a:chExt cx="4596" cy="3576"/>
            </a:xfrm>
          </p:grpSpPr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312" y="54"/>
                <a:ext cx="4596" cy="3576"/>
                <a:chOff x="312" y="54"/>
                <a:chExt cx="4596" cy="3576"/>
              </a:xfrm>
            </p:grpSpPr>
            <p:grpSp>
              <p:nvGrpSpPr>
                <p:cNvPr id="16" name="Group 8"/>
                <p:cNvGrpSpPr>
                  <a:grpSpLocks/>
                </p:cNvGrpSpPr>
                <p:nvPr/>
              </p:nvGrpSpPr>
              <p:grpSpPr bwMode="auto">
                <a:xfrm>
                  <a:off x="768" y="144"/>
                  <a:ext cx="3627" cy="3216"/>
                  <a:chOff x="768" y="144"/>
                  <a:chExt cx="3627" cy="3216"/>
                </a:xfrm>
              </p:grpSpPr>
              <p:sp>
                <p:nvSpPr>
                  <p:cNvPr id="2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3360"/>
                    <a:ext cx="362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144"/>
                    <a:ext cx="0" cy="321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04" y="3288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</a:rPr>
                    <a:t>O</a:t>
                  </a:r>
                </a:p>
              </p:txBody>
            </p:sp>
            <p:sp>
              <p:nvSpPr>
                <p:cNvPr id="1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21" y="3342"/>
                  <a:ext cx="68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</a:rPr>
                    <a:t>+X</a:t>
                  </a:r>
                  <a:endParaRPr kumimoji="0" lang="en-GB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2" y="54"/>
                  <a:ext cx="4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</a:rPr>
                    <a:t>+Y</a:t>
                  </a:r>
                  <a:endParaRPr kumimoji="0" lang="en-GB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endParaRPr>
                </a:p>
              </p:txBody>
            </p:sp>
          </p:grpSp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741" y="84"/>
                <a:ext cx="480" cy="726"/>
                <a:chOff x="3741" y="84"/>
                <a:chExt cx="480" cy="726"/>
              </a:xfrm>
            </p:grpSpPr>
            <p:sp>
              <p:nvSpPr>
                <p:cNvPr id="14" name="AutoShape 15"/>
                <p:cNvSpPr>
                  <a:spLocks noChangeArrowheads="1"/>
                </p:cNvSpPr>
                <p:nvPr/>
              </p:nvSpPr>
              <p:spPr bwMode="auto">
                <a:xfrm>
                  <a:off x="3741" y="144"/>
                  <a:ext cx="480" cy="666"/>
                </a:xfrm>
                <a:custGeom>
                  <a:avLst/>
                  <a:gdLst>
                    <a:gd name="G0" fmla="+- 0 0 0"/>
                    <a:gd name="G1" fmla="+- 11530144 0 0"/>
                    <a:gd name="G2" fmla="+- 0 0 11530144"/>
                    <a:gd name="G3" fmla="+- 10800 0 0"/>
                    <a:gd name="G4" fmla="+- 0 0 0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5400 0 0"/>
                    <a:gd name="G9" fmla="+- 0 0 11530144"/>
                    <a:gd name="G10" fmla="+- 5400 0 2700"/>
                    <a:gd name="G11" fmla="cos G10 0"/>
                    <a:gd name="G12" fmla="sin G10 0"/>
                    <a:gd name="G13" fmla="cos 13500 0"/>
                    <a:gd name="G14" fmla="sin 13500 0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5400 1 2"/>
                    <a:gd name="G20" fmla="+- G19 5400 0"/>
                    <a:gd name="G21" fmla="cos G20 0"/>
                    <a:gd name="G22" fmla="sin G20 0"/>
                    <a:gd name="G23" fmla="+- G21 10800 0"/>
                    <a:gd name="G24" fmla="+- G12 G23 G22"/>
                    <a:gd name="G25" fmla="+- G22 G23 G11"/>
                    <a:gd name="G26" fmla="cos 10800 0"/>
                    <a:gd name="G27" fmla="sin 10800 0"/>
                    <a:gd name="G28" fmla="cos 5400 0"/>
                    <a:gd name="G29" fmla="sin 5400 0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11530144"/>
                    <a:gd name="G36" fmla="sin G34 11530144"/>
                    <a:gd name="G37" fmla="+/ 11530144 0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5400 G39"/>
                    <a:gd name="G43" fmla="sin 5400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0417 w 21600"/>
                    <a:gd name="T5" fmla="*/ 6 h 21600"/>
                    <a:gd name="T6" fmla="*/ 2720 w 21600"/>
                    <a:gd name="T7" fmla="*/ 11374 h 21600"/>
                    <a:gd name="T8" fmla="*/ 10608 w 21600"/>
                    <a:gd name="T9" fmla="*/ 5403 h 21600"/>
                    <a:gd name="T10" fmla="*/ 24300 w 21600"/>
                    <a:gd name="T11" fmla="*/ 10800 h 21600"/>
                    <a:gd name="T12" fmla="*/ 18900 w 21600"/>
                    <a:gd name="T13" fmla="*/ 16200 h 21600"/>
                    <a:gd name="T14" fmla="*/ 13500 w 21600"/>
                    <a:gd name="T15" fmla="*/ 10800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cubicBezTo>
                        <a:pt x="5399" y="10927"/>
                        <a:pt x="5404" y="11055"/>
                        <a:pt x="5413" y="11182"/>
                      </a:cubicBezTo>
                      <a:lnTo>
                        <a:pt x="27" y="11565"/>
                      </a:lnTo>
                      <a:cubicBezTo>
                        <a:pt x="9" y="11310"/>
                        <a:pt x="0" y="1105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-1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solidFill>
                  <a:srgbClr val="CCFFCC">
                    <a:alpha val="5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82" y="84"/>
                  <a:ext cx="25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Times New Roman" pitchFamily="18" charset="0"/>
                    </a:rPr>
                    <a:t>+</a:t>
                  </a:r>
                  <a:endParaRPr kumimoji="0" lang="en-GB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1965" y="1389"/>
              <a:ext cx="339" cy="14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769" y="2781"/>
              <a:ext cx="8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A</a:t>
              </a:r>
              <a:r>
                <a:rPr kumimoji="0" 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1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2252" y="1114"/>
              <a:ext cx="5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B</a:t>
              </a:r>
              <a:r>
                <a:rPr kumimoji="0" 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1</a:t>
              </a:r>
            </a:p>
          </p:txBody>
        </p:sp>
        <p:graphicFrame>
          <p:nvGraphicFramePr>
            <p:cNvPr id="11" name="Object 20"/>
            <p:cNvGraphicFramePr>
              <a:graphicFrameLocks noChangeAspect="1"/>
            </p:cNvGraphicFramePr>
            <p:nvPr/>
          </p:nvGraphicFramePr>
          <p:xfrm>
            <a:off x="2336" y="1858"/>
            <a:ext cx="395" cy="747"/>
          </p:xfrm>
          <a:graphic>
            <a:graphicData uri="http://schemas.openxmlformats.org/presentationml/2006/ole">
              <p:oleObj spid="_x0000_s1041" name="Equation" r:id="rId3" imgW="228501" imgH="431613" progId="Equation.3">
                <p:embed/>
              </p:oleObj>
            </a:graphicData>
          </a:graphic>
        </p:graphicFrame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285925" y="2932112"/>
            <a:ext cx="4119563" cy="3886200"/>
            <a:chOff x="3056" y="342"/>
            <a:chExt cx="2595" cy="2448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056" y="342"/>
              <a:ext cx="2595" cy="2448"/>
              <a:chOff x="1320" y="342"/>
              <a:chExt cx="2595" cy="2448"/>
            </a:xfrm>
          </p:grpSpPr>
          <p:grpSp>
            <p:nvGrpSpPr>
              <p:cNvPr id="28" name="Group 23"/>
              <p:cNvGrpSpPr>
                <a:grpSpLocks/>
              </p:cNvGrpSpPr>
              <p:nvPr/>
            </p:nvGrpSpPr>
            <p:grpSpPr bwMode="auto">
              <a:xfrm>
                <a:off x="1416" y="342"/>
                <a:ext cx="2499" cy="2208"/>
                <a:chOff x="1416" y="342"/>
                <a:chExt cx="2499" cy="2208"/>
              </a:xfrm>
            </p:grpSpPr>
            <p:sp>
              <p:nvSpPr>
                <p:cNvPr id="30" name="Line 24"/>
                <p:cNvSpPr>
                  <a:spLocks noChangeShapeType="1"/>
                </p:cNvSpPr>
                <p:nvPr/>
              </p:nvSpPr>
              <p:spPr bwMode="auto">
                <a:xfrm>
                  <a:off x="1590" y="654"/>
                  <a:ext cx="0" cy="1896"/>
                </a:xfrm>
                <a:prstGeom prst="line">
                  <a:avLst/>
                </a:prstGeom>
                <a:noFill/>
                <a:ln w="25400">
                  <a:solidFill>
                    <a:srgbClr val="9999CC"/>
                  </a:solidFill>
                  <a:round/>
                  <a:headEnd type="stealth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Line 25"/>
                <p:cNvSpPr>
                  <a:spLocks noChangeShapeType="1"/>
                </p:cNvSpPr>
                <p:nvPr/>
              </p:nvSpPr>
              <p:spPr bwMode="auto">
                <a:xfrm>
                  <a:off x="1590" y="2550"/>
                  <a:ext cx="2151" cy="0"/>
                </a:xfrm>
                <a:prstGeom prst="line">
                  <a:avLst/>
                </a:prstGeom>
                <a:noFill/>
                <a:ln w="25400">
                  <a:solidFill>
                    <a:srgbClr val="9999CC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468" y="2242"/>
                  <a:ext cx="44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9999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</a:rPr>
                    <a:t>+η</a:t>
                  </a:r>
                  <a:endParaRPr kumimoji="0" lang="en-GB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16" y="342"/>
                  <a:ext cx="57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9999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Tahoma" pitchFamily="34" charset="0"/>
                    </a:rPr>
                    <a:t>+ξ</a:t>
                  </a:r>
                  <a:endParaRPr kumimoji="0" lang="en-GB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ahoma" pitchFamily="34" charset="0"/>
                  </a:endParaRPr>
                </a:p>
              </p:txBody>
            </p:sp>
          </p:grp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1320" y="2502"/>
                <a:ext cx="3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ahoma" pitchFamily="34" charset="0"/>
                  </a:rPr>
                  <a:t>Ο</a:t>
                </a:r>
                <a:r>
                  <a: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ahoma" pitchFamily="34" charset="0"/>
                    <a:cs typeface="Times New Roman" pitchFamily="18" charset="0"/>
                  </a:rPr>
                  <a:t>´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endParaRPr>
              </a:p>
            </p:txBody>
          </p:sp>
        </p:grp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H="1">
              <a:off x="4040" y="1162"/>
              <a:ext cx="229" cy="881"/>
            </a:xfrm>
            <a:prstGeom prst="line">
              <a:avLst/>
            </a:prstGeom>
            <a:noFill/>
            <a:ln w="38100">
              <a:solidFill>
                <a:srgbClr val="99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3863" y="2010"/>
              <a:ext cx="40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A</a:t>
              </a:r>
              <a:r>
                <a:rPr kumimoji="0" 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4079" y="923"/>
              <a:ext cx="5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B</a:t>
              </a:r>
              <a:r>
                <a:rPr kumimoji="0" 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2</a:t>
              </a:r>
            </a:p>
          </p:txBody>
        </p:sp>
        <p:graphicFrame>
          <p:nvGraphicFramePr>
            <p:cNvPr id="27" name="Object 32"/>
            <p:cNvGraphicFramePr>
              <a:graphicFrameLocks noChangeAspect="1"/>
            </p:cNvGraphicFramePr>
            <p:nvPr/>
          </p:nvGraphicFramePr>
          <p:xfrm>
            <a:off x="4283" y="1325"/>
            <a:ext cx="384" cy="654"/>
          </p:xfrm>
          <a:graphic>
            <a:graphicData uri="http://schemas.openxmlformats.org/presentationml/2006/ole">
              <p:oleObj spid="_x0000_s1042" name="Equation" r:id="rId4" imgW="253890" imgH="431613" progId="Equation.3">
                <p:embed/>
              </p:oleObj>
            </a:graphicData>
          </a:graphic>
        </p:graphicFrame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478409"/>
              </p:ext>
            </p:extLst>
          </p:nvPr>
        </p:nvGraphicFramePr>
        <p:xfrm>
          <a:off x="4152950" y="4048125"/>
          <a:ext cx="114300" cy="215900"/>
        </p:xfrm>
        <a:graphic>
          <a:graphicData uri="http://schemas.openxmlformats.org/presentationml/2006/ole">
            <p:oleObj spid="_x0000_s1043" name="Equation" r:id="rId5" imgW="114151" imgH="21561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793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Αλλαγή της κλίμακας από το ένα σύστημα στο άλλο </a:t>
            </a:r>
            <a:r>
              <a:rPr lang="en-US" sz="3600" b="0" dirty="0" smtClean="0"/>
              <a:t>2/2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9705423"/>
              </p:ext>
            </p:extLst>
          </p:nvPr>
        </p:nvGraphicFramePr>
        <p:xfrm>
          <a:off x="4788024" y="1739323"/>
          <a:ext cx="4000500" cy="1511300"/>
        </p:xfrm>
        <a:graphic>
          <a:graphicData uri="http://schemas.openxmlformats.org/presentationml/2006/ole">
            <p:oleObj spid="_x0000_s2065" name="Equation" r:id="rId3" imgW="1143000" imgH="431800" progId="Equation.3">
              <p:embed/>
            </p:oleObj>
          </a:graphicData>
        </a:graphic>
      </p:graphicFrame>
      <p:graphicFrame>
        <p:nvGraphicFramePr>
          <p:cNvPr id="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8481715"/>
              </p:ext>
            </p:extLst>
          </p:nvPr>
        </p:nvGraphicFramePr>
        <p:xfrm>
          <a:off x="251520" y="1591973"/>
          <a:ext cx="3778250" cy="4711700"/>
        </p:xfrm>
        <a:graphic>
          <a:graphicData uri="http://schemas.openxmlformats.org/presentationml/2006/ole">
            <p:oleObj spid="_x0000_s2066" name="Equation" r:id="rId4" imgW="1079500" imgH="1346200" progId="Equation.3">
              <p:embed/>
            </p:oleObj>
          </a:graphicData>
        </a:graphic>
      </p:graphicFrame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3288716"/>
              </p:ext>
            </p:extLst>
          </p:nvPr>
        </p:nvGraphicFramePr>
        <p:xfrm>
          <a:off x="5364088" y="3771900"/>
          <a:ext cx="1727200" cy="2949575"/>
        </p:xfrm>
        <a:graphic>
          <a:graphicData uri="http://schemas.openxmlformats.org/presentationml/2006/ole">
            <p:oleObj spid="_x0000_s2067" name="Equation" r:id="rId5" imgW="520700" imgH="889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37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Στροφή των αξόνων γύρω από την </a:t>
            </a:r>
            <a:r>
              <a:rPr lang="el-GR" sz="3200" b="1" dirty="0" smtClean="0"/>
              <a:t>αρχή</a:t>
            </a:r>
            <a:r>
              <a:rPr lang="en-US" sz="3200" b="1" dirty="0" smtClean="0"/>
              <a:t> </a:t>
            </a:r>
            <a:r>
              <a:rPr lang="en-US" sz="2800" b="0" dirty="0" smtClean="0"/>
              <a:t>1/2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Αν το σημείο Α έχει συντεταγμένες Α(Χ, Υ) στο αρχικό σύστημα, ζητείται να προσδιοριστούν οι συντεταγμένες </a:t>
            </a:r>
            <a:r>
              <a:rPr lang="el-GR" dirty="0" err="1"/>
              <a:t>Α(η</a:t>
            </a:r>
            <a:r>
              <a:rPr lang="el-GR" dirty="0"/>
              <a:t>, ξ) στο νέο σύστημα μετά τη στροφή των αξόνων κατά φ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6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Στροφή των αξόνων γύρω από την </a:t>
            </a:r>
            <a:r>
              <a:rPr lang="el-GR" sz="2800" b="1" dirty="0" smtClean="0"/>
              <a:t>αρχή</a:t>
            </a:r>
            <a:r>
              <a:rPr lang="en-US" sz="2800" b="1" dirty="0" smtClean="0"/>
              <a:t> </a:t>
            </a:r>
            <a:r>
              <a:rPr lang="en-US" sz="2800" b="0" dirty="0" smtClean="0"/>
              <a:t>2/2</a:t>
            </a:r>
            <a:endParaRPr lang="el-GR" sz="2800" b="0" dirty="0"/>
          </a:p>
        </p:txBody>
      </p:sp>
      <p:grpSp>
        <p:nvGrpSpPr>
          <p:cNvPr id="80929" name="Group 33"/>
          <p:cNvGrpSpPr>
            <a:grpSpLocks/>
          </p:cNvGrpSpPr>
          <p:nvPr/>
        </p:nvGrpSpPr>
        <p:grpSpPr bwMode="auto">
          <a:xfrm>
            <a:off x="971550" y="-15653"/>
            <a:ext cx="7296150" cy="5676901"/>
            <a:chOff x="312" y="54"/>
            <a:chExt cx="4596" cy="3576"/>
          </a:xfrm>
        </p:grpSpPr>
        <p:grpSp>
          <p:nvGrpSpPr>
            <p:cNvPr id="80930" name="Group 34"/>
            <p:cNvGrpSpPr>
              <a:grpSpLocks/>
            </p:cNvGrpSpPr>
            <p:nvPr/>
          </p:nvGrpSpPr>
          <p:grpSpPr bwMode="auto">
            <a:xfrm>
              <a:off x="312" y="54"/>
              <a:ext cx="4596" cy="3576"/>
              <a:chOff x="312" y="54"/>
              <a:chExt cx="4596" cy="3576"/>
            </a:xfrm>
          </p:grpSpPr>
          <p:grpSp>
            <p:nvGrpSpPr>
              <p:cNvPr id="80931" name="Group 35"/>
              <p:cNvGrpSpPr>
                <a:grpSpLocks/>
              </p:cNvGrpSpPr>
              <p:nvPr/>
            </p:nvGrpSpPr>
            <p:grpSpPr bwMode="auto">
              <a:xfrm>
                <a:off x="768" y="144"/>
                <a:ext cx="3627" cy="3216"/>
                <a:chOff x="768" y="144"/>
                <a:chExt cx="3627" cy="3216"/>
              </a:xfrm>
            </p:grpSpPr>
            <p:sp>
              <p:nvSpPr>
                <p:cNvPr id="80932" name="Line 36"/>
                <p:cNvSpPr>
                  <a:spLocks noChangeShapeType="1"/>
                </p:cNvSpPr>
                <p:nvPr/>
              </p:nvSpPr>
              <p:spPr bwMode="auto">
                <a:xfrm>
                  <a:off x="768" y="3360"/>
                  <a:ext cx="36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093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768" y="144"/>
                  <a:ext cx="0" cy="32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80934" name="Text Box 38"/>
              <p:cNvSpPr txBox="1">
                <a:spLocks noChangeArrowheads="1"/>
              </p:cNvSpPr>
              <p:nvPr/>
            </p:nvSpPr>
            <p:spPr bwMode="auto">
              <a:xfrm>
                <a:off x="504" y="3288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O</a:t>
                </a:r>
              </a:p>
            </p:txBody>
          </p:sp>
          <p:sp>
            <p:nvSpPr>
              <p:cNvPr id="80935" name="Text Box 39"/>
              <p:cNvSpPr txBox="1">
                <a:spLocks noChangeArrowheads="1"/>
              </p:cNvSpPr>
              <p:nvPr/>
            </p:nvSpPr>
            <p:spPr bwMode="auto">
              <a:xfrm>
                <a:off x="4221" y="3342"/>
                <a:ext cx="6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+X</a:t>
                </a:r>
                <a:endPara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0936" name="Text Box 40"/>
              <p:cNvSpPr txBox="1">
                <a:spLocks noChangeArrowheads="1"/>
              </p:cNvSpPr>
              <p:nvPr/>
            </p:nvSpPr>
            <p:spPr bwMode="auto">
              <a:xfrm>
                <a:off x="312" y="54"/>
                <a:ext cx="4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+Y</a:t>
                </a:r>
                <a:endPara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80937" name="Group 41"/>
            <p:cNvGrpSpPr>
              <a:grpSpLocks/>
            </p:cNvGrpSpPr>
            <p:nvPr/>
          </p:nvGrpSpPr>
          <p:grpSpPr bwMode="auto">
            <a:xfrm>
              <a:off x="3741" y="84"/>
              <a:ext cx="480" cy="726"/>
              <a:chOff x="3741" y="84"/>
              <a:chExt cx="480" cy="726"/>
            </a:xfrm>
          </p:grpSpPr>
          <p:sp>
            <p:nvSpPr>
              <p:cNvPr id="80938" name="AutoShape 42"/>
              <p:cNvSpPr>
                <a:spLocks noChangeArrowheads="1"/>
              </p:cNvSpPr>
              <p:nvPr/>
            </p:nvSpPr>
            <p:spPr bwMode="auto">
              <a:xfrm>
                <a:off x="3741" y="144"/>
                <a:ext cx="480" cy="666"/>
              </a:xfrm>
              <a:custGeom>
                <a:avLst/>
                <a:gdLst>
                  <a:gd name="G0" fmla="+- 0 0 0"/>
                  <a:gd name="G1" fmla="+- 11530144 0 0"/>
                  <a:gd name="G2" fmla="+- 0 0 11530144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11530144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1530144"/>
                  <a:gd name="G36" fmla="sin G34 11530144"/>
                  <a:gd name="G37" fmla="+/ 11530144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417 w 21600"/>
                  <a:gd name="T5" fmla="*/ 6 h 21600"/>
                  <a:gd name="T6" fmla="*/ 2720 w 21600"/>
                  <a:gd name="T7" fmla="*/ 11374 h 21600"/>
                  <a:gd name="T8" fmla="*/ 10608 w 21600"/>
                  <a:gd name="T9" fmla="*/ 5403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399" y="10927"/>
                      <a:pt x="5404" y="11055"/>
                      <a:pt x="5413" y="11182"/>
                    </a:cubicBezTo>
                    <a:lnTo>
                      <a:pt x="27" y="11565"/>
                    </a:lnTo>
                    <a:cubicBezTo>
                      <a:pt x="9" y="11310"/>
                      <a:pt x="0" y="1105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CFFCC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939" name="Text Box 43"/>
              <p:cNvSpPr txBox="1">
                <a:spLocks noChangeArrowheads="1"/>
              </p:cNvSpPr>
              <p:nvPr/>
            </p:nvSpPr>
            <p:spPr bwMode="auto">
              <a:xfrm>
                <a:off x="3882" y="84"/>
                <a:ext cx="2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+</a:t>
                </a:r>
                <a:endPara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0940" name="Group 44"/>
          <p:cNvGrpSpPr>
            <a:grpSpLocks/>
          </p:cNvGrpSpPr>
          <p:nvPr/>
        </p:nvGrpSpPr>
        <p:grpSpPr bwMode="auto">
          <a:xfrm rot="1800000">
            <a:off x="1847850" y="2643188"/>
            <a:ext cx="4119563" cy="3886200"/>
            <a:chOff x="1320" y="342"/>
            <a:chExt cx="2595" cy="2448"/>
          </a:xfrm>
        </p:grpSpPr>
        <p:grpSp>
          <p:nvGrpSpPr>
            <p:cNvPr id="80941" name="Group 45"/>
            <p:cNvGrpSpPr>
              <a:grpSpLocks/>
            </p:cNvGrpSpPr>
            <p:nvPr/>
          </p:nvGrpSpPr>
          <p:grpSpPr bwMode="auto">
            <a:xfrm>
              <a:off x="1416" y="342"/>
              <a:ext cx="2499" cy="2208"/>
              <a:chOff x="1416" y="342"/>
              <a:chExt cx="2499" cy="2208"/>
            </a:xfrm>
          </p:grpSpPr>
          <p:sp>
            <p:nvSpPr>
              <p:cNvPr id="80942" name="Line 46"/>
              <p:cNvSpPr>
                <a:spLocks noChangeShapeType="1"/>
              </p:cNvSpPr>
              <p:nvPr/>
            </p:nvSpPr>
            <p:spPr bwMode="auto">
              <a:xfrm>
                <a:off x="1590" y="654"/>
                <a:ext cx="0" cy="189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 type="stealth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0943" name="Line 47"/>
              <p:cNvSpPr>
                <a:spLocks noChangeShapeType="1"/>
              </p:cNvSpPr>
              <p:nvPr/>
            </p:nvSpPr>
            <p:spPr bwMode="auto">
              <a:xfrm>
                <a:off x="1590" y="2550"/>
                <a:ext cx="2151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0944" name="Text Box 48"/>
              <p:cNvSpPr txBox="1">
                <a:spLocks noChangeArrowheads="1"/>
              </p:cNvSpPr>
              <p:nvPr/>
            </p:nvSpPr>
            <p:spPr bwMode="auto">
              <a:xfrm>
                <a:off x="3468" y="2242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4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+η</a:t>
                </a:r>
                <a:endParaRPr lang="en-GB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80945" name="Text Box 49"/>
              <p:cNvSpPr txBox="1">
                <a:spLocks noChangeArrowheads="1"/>
              </p:cNvSpPr>
              <p:nvPr/>
            </p:nvSpPr>
            <p:spPr bwMode="auto">
              <a:xfrm>
                <a:off x="1416" y="342"/>
                <a:ext cx="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4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+ξ</a:t>
                </a:r>
                <a:endParaRPr lang="en-GB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</p:grpSp>
        <p:sp>
          <p:nvSpPr>
            <p:cNvPr id="80946" name="Text Box 50"/>
            <p:cNvSpPr txBox="1">
              <a:spLocks noChangeArrowheads="1"/>
            </p:cNvSpPr>
            <p:nvPr/>
          </p:nvSpPr>
          <p:spPr bwMode="auto">
            <a:xfrm>
              <a:off x="1320" y="2502"/>
              <a:ext cx="3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Ο</a:t>
              </a:r>
              <a:r>
                <a:rPr lang="el-GR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´</a:t>
              </a:r>
              <a:endPara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80947" name="Group 51"/>
          <p:cNvGrpSpPr>
            <a:grpSpLocks/>
          </p:cNvGrpSpPr>
          <p:nvPr/>
        </p:nvGrpSpPr>
        <p:grpSpPr bwMode="auto">
          <a:xfrm>
            <a:off x="1711325" y="3709988"/>
            <a:ext cx="3186113" cy="1438275"/>
            <a:chOff x="1570" y="2342"/>
            <a:chExt cx="2007" cy="906"/>
          </a:xfrm>
        </p:grpSpPr>
        <p:grpSp>
          <p:nvGrpSpPr>
            <p:cNvPr id="80948" name="Group 52"/>
            <p:cNvGrpSpPr>
              <a:grpSpLocks/>
            </p:cNvGrpSpPr>
            <p:nvPr/>
          </p:nvGrpSpPr>
          <p:grpSpPr bwMode="auto">
            <a:xfrm>
              <a:off x="1570" y="2478"/>
              <a:ext cx="1679" cy="770"/>
              <a:chOff x="762" y="1458"/>
              <a:chExt cx="2358" cy="1884"/>
            </a:xfrm>
          </p:grpSpPr>
          <p:sp>
            <p:nvSpPr>
              <p:cNvPr id="80949" name="Line 53"/>
              <p:cNvSpPr>
                <a:spLocks noChangeShapeType="1"/>
              </p:cNvSpPr>
              <p:nvPr/>
            </p:nvSpPr>
            <p:spPr bwMode="auto">
              <a:xfrm>
                <a:off x="2426" y="1754"/>
                <a:ext cx="0" cy="1588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0950" name="Line 54"/>
              <p:cNvSpPr>
                <a:spLocks noChangeShapeType="1"/>
              </p:cNvSpPr>
              <p:nvPr/>
            </p:nvSpPr>
            <p:spPr bwMode="auto">
              <a:xfrm flipH="1">
                <a:off x="762" y="1730"/>
                <a:ext cx="1620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0951" name="Text Box 55"/>
              <p:cNvSpPr txBox="1">
                <a:spLocks noChangeArrowheads="1"/>
              </p:cNvSpPr>
              <p:nvPr/>
            </p:nvSpPr>
            <p:spPr bwMode="auto">
              <a:xfrm>
                <a:off x="1446" y="1458"/>
                <a:ext cx="673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000" b="1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Χ</a:t>
                </a:r>
                <a:r>
                  <a:rPr lang="el-GR" sz="2000" b="1" baseline="-2500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Α</a:t>
                </a:r>
                <a:endParaRPr lang="en-GB" sz="2000" b="1" baseline="-2500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0952" name="Text Box 56"/>
              <p:cNvSpPr txBox="1">
                <a:spLocks noChangeArrowheads="1"/>
              </p:cNvSpPr>
              <p:nvPr/>
            </p:nvSpPr>
            <p:spPr bwMode="auto">
              <a:xfrm>
                <a:off x="2439" y="2478"/>
                <a:ext cx="681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000" b="1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Υ</a:t>
                </a:r>
                <a:r>
                  <a:rPr lang="el-GR" sz="2000" b="1" baseline="-2500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Α</a:t>
                </a:r>
                <a:endParaRPr lang="en-GB" sz="2000" b="1" baseline="-2500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80953" name="Text Box 57"/>
            <p:cNvSpPr txBox="1">
              <a:spLocks noChangeArrowheads="1"/>
            </p:cNvSpPr>
            <p:nvPr/>
          </p:nvSpPr>
          <p:spPr bwMode="auto">
            <a:xfrm>
              <a:off x="2764" y="2342"/>
              <a:ext cx="8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grpSp>
        <p:nvGrpSpPr>
          <p:cNvPr id="80954" name="Group 58"/>
          <p:cNvGrpSpPr>
            <a:grpSpLocks/>
          </p:cNvGrpSpPr>
          <p:nvPr/>
        </p:nvGrpSpPr>
        <p:grpSpPr bwMode="auto">
          <a:xfrm>
            <a:off x="2651125" y="3524250"/>
            <a:ext cx="941388" cy="2052638"/>
            <a:chOff x="2162" y="2225"/>
            <a:chExt cx="593" cy="1293"/>
          </a:xfrm>
        </p:grpSpPr>
        <p:sp>
          <p:nvSpPr>
            <p:cNvPr id="80955" name="Line 59"/>
            <p:cNvSpPr>
              <a:spLocks noChangeShapeType="1"/>
            </p:cNvSpPr>
            <p:nvPr/>
          </p:nvSpPr>
          <p:spPr bwMode="auto">
            <a:xfrm flipH="1" flipV="1">
              <a:off x="2162" y="2225"/>
              <a:ext cx="593" cy="3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0956" name="Line 60"/>
            <p:cNvSpPr>
              <a:spLocks noChangeShapeType="1"/>
            </p:cNvSpPr>
            <p:nvPr/>
          </p:nvSpPr>
          <p:spPr bwMode="auto">
            <a:xfrm flipH="1">
              <a:off x="2162" y="2599"/>
              <a:ext cx="593" cy="9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80957" name="Object 61"/>
          <p:cNvGraphicFramePr>
            <a:graphicFrameLocks noChangeAspect="1"/>
          </p:cNvGraphicFramePr>
          <p:nvPr/>
        </p:nvGraphicFramePr>
        <p:xfrm>
          <a:off x="3606800" y="842963"/>
          <a:ext cx="4660900" cy="2541587"/>
        </p:xfrm>
        <a:graphic>
          <a:graphicData uri="http://schemas.openxmlformats.org/presentationml/2006/ole">
            <p:oleObj spid="_x0000_s3076" name="Equation" r:id="rId3" imgW="1676400" imgH="914400" progId="Equation.3">
              <p:embed/>
            </p:oleObj>
          </a:graphicData>
        </a:graphic>
      </p:graphicFrame>
      <p:sp>
        <p:nvSpPr>
          <p:cNvPr id="80958" name="Line 62"/>
          <p:cNvSpPr>
            <a:spLocks noChangeShapeType="1"/>
          </p:cNvSpPr>
          <p:nvPr/>
        </p:nvSpPr>
        <p:spPr bwMode="auto">
          <a:xfrm flipV="1">
            <a:off x="1692275" y="4076700"/>
            <a:ext cx="1871663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80962" name="Group 66"/>
          <p:cNvGrpSpPr>
            <a:grpSpLocks/>
          </p:cNvGrpSpPr>
          <p:nvPr/>
        </p:nvGrpSpPr>
        <p:grpSpPr bwMode="auto">
          <a:xfrm>
            <a:off x="1689100" y="4076700"/>
            <a:ext cx="434975" cy="527050"/>
            <a:chOff x="1064" y="2568"/>
            <a:chExt cx="274" cy="332"/>
          </a:xfrm>
        </p:grpSpPr>
        <p:sp>
          <p:nvSpPr>
            <p:cNvPr id="80960" name="Freeform 64"/>
            <p:cNvSpPr>
              <a:spLocks/>
            </p:cNvSpPr>
            <p:nvPr/>
          </p:nvSpPr>
          <p:spPr bwMode="auto">
            <a:xfrm>
              <a:off x="1064" y="2833"/>
              <a:ext cx="190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27"/>
                </a:cxn>
                <a:cxn ang="0">
                  <a:pos x="190" y="67"/>
                </a:cxn>
              </a:cxnLst>
              <a:rect l="0" t="0" r="r" b="b"/>
              <a:pathLst>
                <a:path w="190" h="67">
                  <a:moveTo>
                    <a:pt x="0" y="0"/>
                  </a:moveTo>
                  <a:cubicBezTo>
                    <a:pt x="156" y="8"/>
                    <a:pt x="74" y="5"/>
                    <a:pt x="163" y="27"/>
                  </a:cubicBezTo>
                  <a:cubicBezTo>
                    <a:pt x="169" y="37"/>
                    <a:pt x="179" y="67"/>
                    <a:pt x="190" y="6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0961" name="Text Box 65"/>
            <p:cNvSpPr txBox="1">
              <a:spLocks noChangeArrowheads="1"/>
            </p:cNvSpPr>
            <p:nvPr/>
          </p:nvSpPr>
          <p:spPr bwMode="auto">
            <a:xfrm>
              <a:off x="1111" y="2568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φ</a:t>
              </a:r>
            </a:p>
          </p:txBody>
        </p:sp>
      </p:grpSp>
      <p:grpSp>
        <p:nvGrpSpPr>
          <p:cNvPr id="80965" name="Group 69"/>
          <p:cNvGrpSpPr>
            <a:grpSpLocks/>
          </p:cNvGrpSpPr>
          <p:nvPr/>
        </p:nvGrpSpPr>
        <p:grpSpPr bwMode="auto">
          <a:xfrm>
            <a:off x="1689100" y="3709988"/>
            <a:ext cx="666750" cy="1044575"/>
            <a:chOff x="1064" y="2337"/>
            <a:chExt cx="420" cy="658"/>
          </a:xfrm>
        </p:grpSpPr>
        <p:sp>
          <p:nvSpPr>
            <p:cNvPr id="80963" name="Freeform 67"/>
            <p:cNvSpPr>
              <a:spLocks/>
            </p:cNvSpPr>
            <p:nvPr/>
          </p:nvSpPr>
          <p:spPr bwMode="auto">
            <a:xfrm>
              <a:off x="1064" y="2528"/>
              <a:ext cx="420" cy="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3" y="6"/>
                </a:cxn>
                <a:cxn ang="0">
                  <a:pos x="251" y="13"/>
                </a:cxn>
                <a:cxn ang="0">
                  <a:pos x="305" y="88"/>
                </a:cxn>
                <a:cxn ang="0">
                  <a:pos x="352" y="142"/>
                </a:cxn>
                <a:cxn ang="0">
                  <a:pos x="393" y="264"/>
                </a:cxn>
                <a:cxn ang="0">
                  <a:pos x="406" y="386"/>
                </a:cxn>
                <a:cxn ang="0">
                  <a:pos x="413" y="447"/>
                </a:cxn>
                <a:cxn ang="0">
                  <a:pos x="420" y="467"/>
                </a:cxn>
              </a:cxnLst>
              <a:rect l="0" t="0" r="r" b="b"/>
              <a:pathLst>
                <a:path w="420" h="467">
                  <a:moveTo>
                    <a:pt x="0" y="0"/>
                  </a:moveTo>
                  <a:cubicBezTo>
                    <a:pt x="68" y="2"/>
                    <a:pt x="135" y="2"/>
                    <a:pt x="203" y="6"/>
                  </a:cubicBezTo>
                  <a:cubicBezTo>
                    <a:pt x="219" y="7"/>
                    <a:pt x="236" y="6"/>
                    <a:pt x="251" y="13"/>
                  </a:cubicBezTo>
                  <a:cubicBezTo>
                    <a:pt x="260" y="17"/>
                    <a:pt x="283" y="73"/>
                    <a:pt x="305" y="88"/>
                  </a:cubicBezTo>
                  <a:cubicBezTo>
                    <a:pt x="319" y="110"/>
                    <a:pt x="341" y="118"/>
                    <a:pt x="352" y="142"/>
                  </a:cubicBezTo>
                  <a:cubicBezTo>
                    <a:pt x="370" y="183"/>
                    <a:pt x="367" y="227"/>
                    <a:pt x="393" y="264"/>
                  </a:cubicBezTo>
                  <a:cubicBezTo>
                    <a:pt x="406" y="420"/>
                    <a:pt x="393" y="287"/>
                    <a:pt x="406" y="386"/>
                  </a:cubicBezTo>
                  <a:cubicBezTo>
                    <a:pt x="409" y="406"/>
                    <a:pt x="410" y="427"/>
                    <a:pt x="413" y="447"/>
                  </a:cubicBezTo>
                  <a:cubicBezTo>
                    <a:pt x="414" y="454"/>
                    <a:pt x="420" y="467"/>
                    <a:pt x="420" y="467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0964" name="Text Box 68"/>
            <p:cNvSpPr txBox="1">
              <a:spLocks noChangeArrowheads="1"/>
            </p:cNvSpPr>
            <p:nvPr/>
          </p:nvSpPr>
          <p:spPr bwMode="auto">
            <a:xfrm>
              <a:off x="1201" y="2337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θ</a:t>
              </a:r>
            </a:p>
          </p:txBody>
        </p:sp>
      </p:grpSp>
      <p:sp>
        <p:nvSpPr>
          <p:cNvPr id="80966" name="Text Box 70"/>
          <p:cNvSpPr txBox="1">
            <a:spLocks noChangeArrowheads="1"/>
          </p:cNvSpPr>
          <p:nvPr/>
        </p:nvSpPr>
        <p:spPr bwMode="auto">
          <a:xfrm>
            <a:off x="2844800" y="43576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endParaRPr lang="el-GR"/>
          </a:p>
        </p:txBody>
      </p:sp>
      <p:sp>
        <p:nvSpPr>
          <p:cNvPr id="80967" name="Text Box 71"/>
          <p:cNvSpPr txBox="1">
            <a:spLocks noChangeArrowheads="1"/>
          </p:cNvSpPr>
          <p:nvPr/>
        </p:nvSpPr>
        <p:spPr bwMode="auto">
          <a:xfrm>
            <a:off x="6415088" y="3659356"/>
            <a:ext cx="23345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X = r sin</a:t>
            </a:r>
            <a:r>
              <a:rPr lang="el-GR" sz="2400" b="1" dirty="0">
                <a:latin typeface="+mn-lt"/>
              </a:rPr>
              <a:t>θ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Y = r cos</a:t>
            </a:r>
            <a:r>
              <a:rPr lang="el-GR" sz="2400" b="1" dirty="0">
                <a:latin typeface="+mn-lt"/>
              </a:rPr>
              <a:t>θ</a:t>
            </a:r>
          </a:p>
        </p:txBody>
      </p:sp>
      <p:sp>
        <p:nvSpPr>
          <p:cNvPr id="80968" name="Text Box 72"/>
          <p:cNvSpPr txBox="1">
            <a:spLocks noChangeArrowheads="1"/>
          </p:cNvSpPr>
          <p:nvPr/>
        </p:nvSpPr>
        <p:spPr bwMode="auto">
          <a:xfrm>
            <a:off x="4491832" y="3686969"/>
            <a:ext cx="19220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latin typeface="+mn-lt"/>
              </a:rPr>
              <a:t>η = </a:t>
            </a:r>
            <a:r>
              <a:rPr lang="en-US" sz="2400" b="1" dirty="0">
                <a:latin typeface="+mn-lt"/>
              </a:rPr>
              <a:t>r sin</a:t>
            </a:r>
            <a:r>
              <a:rPr lang="el-GR" sz="2400" b="1" dirty="0">
                <a:latin typeface="+mn-lt"/>
              </a:rPr>
              <a:t>(θ-φ)</a:t>
            </a:r>
          </a:p>
          <a:p>
            <a:pPr>
              <a:spcBef>
                <a:spcPct val="50000"/>
              </a:spcBef>
            </a:pPr>
            <a:r>
              <a:rPr lang="el-GR" sz="2400" b="1" dirty="0">
                <a:latin typeface="+mn-lt"/>
              </a:rPr>
              <a:t>ξ = </a:t>
            </a:r>
            <a:r>
              <a:rPr lang="en-US" sz="2400" b="1" dirty="0">
                <a:latin typeface="+mn-lt"/>
              </a:rPr>
              <a:t>r cos(</a:t>
            </a:r>
            <a:r>
              <a:rPr lang="el-GR" sz="2400" b="1" dirty="0">
                <a:latin typeface="+mn-lt"/>
              </a:rPr>
              <a:t>θ-φ)</a:t>
            </a:r>
          </a:p>
        </p:txBody>
      </p:sp>
      <p:sp>
        <p:nvSpPr>
          <p:cNvPr id="80969" name="Text Box 73"/>
          <p:cNvSpPr txBox="1">
            <a:spLocks noChangeArrowheads="1"/>
          </p:cNvSpPr>
          <p:nvPr/>
        </p:nvSpPr>
        <p:spPr bwMode="auto">
          <a:xfrm>
            <a:off x="4901392" y="5682915"/>
            <a:ext cx="41346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latin typeface="+mn-lt"/>
              </a:rPr>
              <a:t>η = </a:t>
            </a:r>
            <a:r>
              <a:rPr lang="en-US" sz="2400" b="1" dirty="0">
                <a:latin typeface="+mn-lt"/>
              </a:rPr>
              <a:t>r [(sin</a:t>
            </a:r>
            <a:r>
              <a:rPr lang="el-GR" sz="2400" b="1" dirty="0">
                <a:latin typeface="+mn-lt"/>
              </a:rPr>
              <a:t>θ </a:t>
            </a:r>
            <a:r>
              <a:rPr lang="en-US" sz="2400" b="1" dirty="0">
                <a:latin typeface="+mn-lt"/>
              </a:rPr>
              <a:t>cos</a:t>
            </a:r>
            <a:r>
              <a:rPr lang="el-GR" sz="2400" b="1" dirty="0">
                <a:latin typeface="+mn-lt"/>
              </a:rPr>
              <a:t>φ – </a:t>
            </a:r>
            <a:r>
              <a:rPr lang="en-US" sz="2400" b="1" dirty="0">
                <a:latin typeface="+mn-lt"/>
              </a:rPr>
              <a:t>cos</a:t>
            </a:r>
            <a:r>
              <a:rPr lang="el-GR" sz="2400" b="1" dirty="0">
                <a:latin typeface="+mn-lt"/>
              </a:rPr>
              <a:t>θ </a:t>
            </a:r>
            <a:r>
              <a:rPr lang="en-US" sz="2400" b="1" dirty="0">
                <a:latin typeface="+mn-lt"/>
              </a:rPr>
              <a:t>sin</a:t>
            </a:r>
            <a:r>
              <a:rPr lang="el-GR" sz="2400" b="1" dirty="0">
                <a:latin typeface="+mn-lt"/>
              </a:rPr>
              <a:t>φ)]</a:t>
            </a:r>
          </a:p>
          <a:p>
            <a:pPr>
              <a:spcBef>
                <a:spcPct val="50000"/>
              </a:spcBef>
            </a:pPr>
            <a:r>
              <a:rPr lang="el-GR" sz="2400" b="1" dirty="0">
                <a:latin typeface="+mn-lt"/>
              </a:rPr>
              <a:t>ξ = </a:t>
            </a:r>
            <a:r>
              <a:rPr lang="en-US" sz="2400" b="1" dirty="0">
                <a:latin typeface="+mn-lt"/>
              </a:rPr>
              <a:t>r [(cos</a:t>
            </a:r>
            <a:r>
              <a:rPr lang="el-GR" sz="2400" b="1" dirty="0">
                <a:latin typeface="+mn-lt"/>
              </a:rPr>
              <a:t>θ </a:t>
            </a:r>
            <a:r>
              <a:rPr lang="en-US" sz="2400" b="1" dirty="0">
                <a:latin typeface="+mn-lt"/>
              </a:rPr>
              <a:t>cos</a:t>
            </a:r>
            <a:r>
              <a:rPr lang="el-GR" sz="2400" b="1" dirty="0">
                <a:latin typeface="+mn-lt"/>
              </a:rPr>
              <a:t>φ + </a:t>
            </a:r>
            <a:r>
              <a:rPr lang="en-US" sz="2400" b="1" dirty="0">
                <a:latin typeface="+mn-lt"/>
              </a:rPr>
              <a:t>sin</a:t>
            </a:r>
            <a:r>
              <a:rPr lang="el-GR" sz="2400" b="1" dirty="0">
                <a:latin typeface="+mn-lt"/>
              </a:rPr>
              <a:t>θ </a:t>
            </a:r>
            <a:r>
              <a:rPr lang="en-US" sz="2400" b="1" dirty="0">
                <a:latin typeface="+mn-lt"/>
              </a:rPr>
              <a:t>sin</a:t>
            </a:r>
            <a:r>
              <a:rPr lang="el-GR" sz="2400" b="1" dirty="0">
                <a:latin typeface="+mn-lt"/>
              </a:rPr>
              <a:t>φ)]</a:t>
            </a:r>
          </a:p>
        </p:txBody>
      </p:sp>
    </p:spTree>
    <p:extLst>
      <p:ext uri="{BB962C8B-B14F-4D97-AF65-F5344CB8AC3E}">
        <p14:creationId xmlns:p14="http://schemas.microsoft.com/office/powerpoint/2010/main" xmlns="" val="20658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0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58" grpId="0" animBg="1"/>
      <p:bldP spid="80966" grpId="0"/>
      <p:bldP spid="80967" grpId="0"/>
      <p:bldP spid="80968" grpId="0"/>
      <p:bldP spid="809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Στροφή και Μετάθεση της αρχής των αξόνων (?)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36875" y="1470025"/>
            <a:ext cx="3333750" cy="2552700"/>
            <a:chOff x="768" y="144"/>
            <a:chExt cx="3627" cy="321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768" y="3360"/>
              <a:ext cx="36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768" y="144"/>
              <a:ext cx="0" cy="32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 rot="1800000">
            <a:off x="3036888" y="1511300"/>
            <a:ext cx="4119562" cy="3886200"/>
            <a:chOff x="1320" y="342"/>
            <a:chExt cx="2595" cy="2448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416" y="342"/>
              <a:ext cx="2499" cy="2208"/>
              <a:chOff x="1416" y="342"/>
              <a:chExt cx="2499" cy="2208"/>
            </a:xfrm>
          </p:grpSpPr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590" y="654"/>
                <a:ext cx="0" cy="1896"/>
              </a:xfrm>
              <a:prstGeom prst="line">
                <a:avLst/>
              </a:prstGeom>
              <a:noFill/>
              <a:ln w="25400">
                <a:solidFill>
                  <a:srgbClr val="9999CC"/>
                </a:solidFill>
                <a:round/>
                <a:headEnd type="stealth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1590" y="2550"/>
                <a:ext cx="2151" cy="0"/>
              </a:xfrm>
              <a:prstGeom prst="line">
                <a:avLst/>
              </a:prstGeom>
              <a:noFill/>
              <a:ln w="25400">
                <a:solidFill>
                  <a:srgbClr val="9999CC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468" y="2242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</a:rPr>
                  <a:t>+η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416" y="342"/>
                <a:ext cx="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99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ahoma" pitchFamily="34" charset="0"/>
                  </a:rPr>
                  <a:t>+ξ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endParaRPr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320" y="2502"/>
              <a:ext cx="3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</a:rPr>
                <a:t>Ο</a:t>
              </a:r>
              <a:r>
                <a:rPr kumimoji="0" 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99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ahoma" pitchFamily="34" charset="0"/>
                  <a:cs typeface="Times New Roman" pitchFamily="18" charset="0"/>
                </a:rPr>
                <a:t>´</a:t>
              </a:r>
              <a:endPara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27088" y="920750"/>
            <a:ext cx="7296150" cy="5676900"/>
            <a:chOff x="312" y="54"/>
            <a:chExt cx="4596" cy="3576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12" y="54"/>
              <a:ext cx="4596" cy="3576"/>
              <a:chOff x="312" y="54"/>
              <a:chExt cx="4596" cy="3576"/>
            </a:xfrm>
          </p:grpSpPr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768" y="144"/>
                <a:ext cx="3627" cy="3216"/>
                <a:chOff x="768" y="144"/>
                <a:chExt cx="3627" cy="3216"/>
              </a:xfrm>
            </p:grpSpPr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>
                  <a:off x="768" y="3360"/>
                  <a:ext cx="3627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768" y="144"/>
                  <a:ext cx="0" cy="321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504" y="3288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O</a:t>
                </a: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4221" y="3342"/>
                <a:ext cx="6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+X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312" y="54"/>
                <a:ext cx="4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+Y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3741" y="84"/>
              <a:ext cx="480" cy="726"/>
              <a:chOff x="3741" y="84"/>
              <a:chExt cx="480" cy="726"/>
            </a:xfrm>
          </p:grpSpPr>
          <p:sp>
            <p:nvSpPr>
              <p:cNvPr id="18" name="AutoShape 23"/>
              <p:cNvSpPr>
                <a:spLocks noChangeArrowheads="1"/>
              </p:cNvSpPr>
              <p:nvPr/>
            </p:nvSpPr>
            <p:spPr bwMode="auto">
              <a:xfrm>
                <a:off x="3741" y="144"/>
                <a:ext cx="480" cy="666"/>
              </a:xfrm>
              <a:custGeom>
                <a:avLst/>
                <a:gdLst>
                  <a:gd name="G0" fmla="+- 0 0 0"/>
                  <a:gd name="G1" fmla="+- 11530144 0 0"/>
                  <a:gd name="G2" fmla="+- 0 0 11530144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11530144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1530144"/>
                  <a:gd name="G36" fmla="sin G34 11530144"/>
                  <a:gd name="G37" fmla="+/ 11530144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417 w 21600"/>
                  <a:gd name="T5" fmla="*/ 6 h 21600"/>
                  <a:gd name="T6" fmla="*/ 2720 w 21600"/>
                  <a:gd name="T7" fmla="*/ 11374 h 21600"/>
                  <a:gd name="T8" fmla="*/ 10608 w 21600"/>
                  <a:gd name="T9" fmla="*/ 5403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399" y="10927"/>
                      <a:pt x="5404" y="11055"/>
                      <a:pt x="5413" y="11182"/>
                    </a:cubicBezTo>
                    <a:lnTo>
                      <a:pt x="27" y="11565"/>
                    </a:lnTo>
                    <a:cubicBezTo>
                      <a:pt x="9" y="11310"/>
                      <a:pt x="0" y="1105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CFFCC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3882" y="84"/>
                <a:ext cx="2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</a:rPr>
                  <a:t>+</a:t>
                </a:r>
                <a:endParaRPr kumimoji="0" lang="en-GB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550988" y="2417763"/>
            <a:ext cx="5353050" cy="3751262"/>
            <a:chOff x="768" y="1404"/>
            <a:chExt cx="2652" cy="1938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2382" y="1404"/>
              <a:ext cx="1038" cy="350"/>
              <a:chOff x="2382" y="1404"/>
              <a:chExt cx="1038" cy="350"/>
            </a:xfrm>
          </p:grpSpPr>
          <p:sp>
            <p:nvSpPr>
              <p:cNvPr id="32" name="AutoShape 27"/>
              <p:cNvSpPr>
                <a:spLocks noChangeArrowheads="1"/>
              </p:cNvSpPr>
              <p:nvPr/>
            </p:nvSpPr>
            <p:spPr bwMode="auto">
              <a:xfrm>
                <a:off x="2382" y="1698"/>
                <a:ext cx="56" cy="5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9933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Text Box 28"/>
              <p:cNvSpPr txBox="1">
                <a:spLocks noChangeArrowheads="1"/>
              </p:cNvSpPr>
              <p:nvPr/>
            </p:nvSpPr>
            <p:spPr bwMode="auto">
              <a:xfrm>
                <a:off x="2438" y="1404"/>
                <a:ext cx="982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</a:rPr>
                  <a:t>A</a:t>
                </a:r>
                <a:endParaRPr kumimoji="0" lang="en-GB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endParaRPr>
              </a:p>
            </p:txBody>
          </p:sp>
        </p:grp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432" y="1754"/>
              <a:ext cx="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768" y="1730"/>
              <a:ext cx="16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1818" y="1458"/>
              <a:ext cx="67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Χ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426" y="2790"/>
              <a:ext cx="68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Υ</a:t>
              </a:r>
              <a:r>
                <a:rPr kumimoji="0" lang="el-GR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</a:rPr>
                <a:t>Α</a:t>
              </a:r>
              <a:endParaRPr kumimoji="0" lang="en-GB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832225" y="2417763"/>
            <a:ext cx="1065213" cy="2166937"/>
            <a:chOff x="2580" y="1357"/>
            <a:chExt cx="671" cy="1365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 flipV="1">
              <a:off x="2580" y="1357"/>
              <a:ext cx="671" cy="397"/>
            </a:xfrm>
            <a:prstGeom prst="line">
              <a:avLst/>
            </a:prstGeom>
            <a:noFill/>
            <a:ln w="31750">
              <a:solidFill>
                <a:srgbClr val="9999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2675" y="1754"/>
              <a:ext cx="576" cy="968"/>
            </a:xfrm>
            <a:prstGeom prst="line">
              <a:avLst/>
            </a:prstGeom>
            <a:noFill/>
            <a:ln w="31750">
              <a:solidFill>
                <a:srgbClr val="9999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12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110</TotalTime>
  <Words>941</Words>
  <Application>Microsoft Office PowerPoint</Application>
  <PresentationFormat>Προβολή στην οθόνη (4:3)</PresentationFormat>
  <Paragraphs>171</Paragraphs>
  <Slides>19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OC_template_updated</vt:lpstr>
      <vt:lpstr>1_OC_template_updated</vt:lpstr>
      <vt:lpstr>Equation</vt:lpstr>
      <vt:lpstr>Βασικές Αρχές Γεωδαισίας –Τοπογραφίας (Θ)</vt:lpstr>
      <vt:lpstr>Μετατροπές Ορθογώνιων Καρτεσιανών Συντεταγμένων </vt:lpstr>
      <vt:lpstr>Μετάθεση της αρχής των συντεταγμένων 1/2</vt:lpstr>
      <vt:lpstr>Μετάθεση της αρχής των συντεταγμένων 2/2</vt:lpstr>
      <vt:lpstr>Αλλαγή της κλίμακας από το ένα σύστημα στο άλλο 1/2</vt:lpstr>
      <vt:lpstr>Αλλαγή της κλίμακας από το ένα σύστημα στο άλλο 2/2</vt:lpstr>
      <vt:lpstr>Στροφή των αξόνων γύρω από την αρχή 1/2</vt:lpstr>
      <vt:lpstr>Στροφή των αξόνων γύρω από την αρχή 2/2</vt:lpstr>
      <vt:lpstr>Στροφή και Μετάθεση της αρχής των αξόνων (?)</vt:lpstr>
      <vt:lpstr>Εξισώσεις μετασχηματισμού (?)</vt:lpstr>
      <vt:lpstr>Υπολογισμός παραμέτρων μετασχηματισμού από συντεταγμένες 1/2</vt:lpstr>
      <vt:lpstr>Υπολογισμός παραμέτρων μετασχηματισμού από συντεταγμένες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vp</cp:lastModifiedBy>
  <cp:revision>17</cp:revision>
  <dcterms:created xsi:type="dcterms:W3CDTF">2014-01-03T12:55:16Z</dcterms:created>
  <dcterms:modified xsi:type="dcterms:W3CDTF">2015-07-22T07:36:42Z</dcterms:modified>
</cp:coreProperties>
</file>