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2" r:id="rId6"/>
    <p:sldId id="298" r:id="rId7"/>
    <p:sldId id="296" r:id="rId8"/>
    <p:sldId id="295" r:id="rId9"/>
    <p:sldId id="293" r:id="rId10"/>
    <p:sldId id="297" r:id="rId11"/>
    <p:sldId id="257" r:id="rId12"/>
    <p:sldId id="267" r:id="rId13"/>
    <p:sldId id="269" r:id="rId14"/>
    <p:sldId id="276" r:id="rId15"/>
    <p:sldId id="277" r:id="rId16"/>
    <p:sldId id="271" r:id="rId17"/>
    <p:sldId id="274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ccentric_Exercis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Bessieeboo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Βιολογική Μηχανική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Εργονομία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40632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8000" b="1" dirty="0" smtClean="0"/>
              <a:t>Ενότητα </a:t>
            </a:r>
            <a:r>
              <a:rPr lang="en-US" sz="8000" b="1" dirty="0" smtClean="0"/>
              <a:t>5</a:t>
            </a:r>
            <a:r>
              <a:rPr lang="el-GR" sz="8000" dirty="0" smtClean="0"/>
              <a:t>: Όρθια θέση – Έλεγχος λεκάνης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31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r>
              <a:rPr lang="el-GR" sz="6800" dirty="0" smtClean="0"/>
              <a:t>Δωροθέα Μακρυγιάννη</a:t>
            </a:r>
            <a:r>
              <a:rPr lang="en-US" sz="6800" dirty="0" smtClean="0"/>
              <a:t> Pt </a:t>
            </a:r>
            <a:r>
              <a:rPr lang="en-US" sz="6800" dirty="0" err="1" smtClean="0"/>
              <a:t>MSc</a:t>
            </a:r>
            <a:endParaRPr lang="el-GR" sz="6800" dirty="0" smtClean="0"/>
          </a:p>
          <a:p>
            <a:r>
              <a:rPr lang="el-GR" sz="6800" dirty="0" smtClean="0"/>
              <a:t>Τμήμα Φυσικοθεραπείας</a:t>
            </a:r>
            <a:endParaRPr lang="el-GR" sz="68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«Βιολογική μηχανική – </a:t>
            </a:r>
            <a:r>
              <a:rPr lang="el-GR" sz="2000" smtClean="0"/>
              <a:t>Εργονομία </a:t>
            </a:r>
            <a:r>
              <a:rPr lang="el-GR" sz="2000" smtClean="0"/>
              <a:t>(Ε).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Όρθια θέση – Έλεγχος λεκάνης».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 </a:t>
            </a:r>
            <a:r>
              <a:rPr lang="el-GR" sz="1800" dirty="0"/>
              <a:t>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Έλεγχος Λεκάνης</a:t>
            </a:r>
            <a:r>
              <a:rPr lang="en-US" sz="3600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Autofit/>
          </a:bodyPr>
          <a:lstStyle/>
          <a:p>
            <a:pPr>
              <a:lnSpc>
                <a:spcPct val="122000"/>
              </a:lnSpc>
            </a:pPr>
            <a:r>
              <a:rPr lang="el-GR" dirty="0" smtClean="0"/>
              <a:t>Ο</a:t>
            </a:r>
            <a:r>
              <a:rPr lang="el-GR" b="1" dirty="0" smtClean="0"/>
              <a:t> </a:t>
            </a:r>
            <a:r>
              <a:rPr lang="el-GR" dirty="0" smtClean="0"/>
              <a:t>έλεγχος της λεκάνης, έλεγχος του πυρήνα του σώματος, εξασφαλίζεται με:</a:t>
            </a:r>
          </a:p>
          <a:p>
            <a:pPr lvl="1">
              <a:lnSpc>
                <a:spcPct val="122000"/>
              </a:lnSpc>
            </a:pPr>
            <a:r>
              <a:rPr lang="el-GR" dirty="0" smtClean="0"/>
              <a:t>Εξάσκηση των μυϊκών συστημάτων, που ευθύνονται για την κίνηση και την σταθεροποίηση της λεκάνης μέσα στον χώρο(καμπτήρες –</a:t>
            </a:r>
            <a:r>
              <a:rPr lang="el-GR" dirty="0" err="1" smtClean="0"/>
              <a:t>εκτείνοντες</a:t>
            </a:r>
            <a:r>
              <a:rPr lang="el-GR" dirty="0" smtClean="0"/>
              <a:t> ισχίου, καμπτήρες -</a:t>
            </a:r>
            <a:r>
              <a:rPr lang="el-GR" dirty="0" err="1" smtClean="0"/>
              <a:t>εκτείνοντες</a:t>
            </a:r>
            <a:r>
              <a:rPr lang="el-GR" dirty="0" smtClean="0"/>
              <a:t> μύες του κορμού, μύες κάτω άκρων, μύες ωμικής ζώνης).  </a:t>
            </a:r>
          </a:p>
          <a:p>
            <a:pPr lvl="1">
              <a:lnSpc>
                <a:spcPct val="122000"/>
              </a:lnSpc>
            </a:pPr>
            <a:r>
              <a:rPr lang="el-GR" dirty="0" smtClean="0"/>
              <a:t>Κατάλληλες ενεργητικές ασκήσεις, βελτίωση της συνεργασίας τους μέσω βιολογικής </a:t>
            </a:r>
            <a:r>
              <a:rPr lang="el-GR" dirty="0" err="1" smtClean="0"/>
              <a:t>επανατροφοδότησης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Έλεγχος Λεκάνης</a:t>
            </a:r>
            <a:r>
              <a:rPr lang="en-US" sz="3600" dirty="0" smtClean="0"/>
              <a:t>  </a:t>
            </a:r>
            <a:r>
              <a:rPr lang="en-US" sz="3200" b="0" dirty="0" smtClean="0"/>
              <a:t>2/2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Συνδυασμός μεταξύ τους των παραγόντων της ενεργητικής κίνησης, όπως επίπεδα αναφοράς σε σχέση με την βαρύτητα, ρυθμός και ταχύτητα κίνησης, σταθεροποίηση, αριθμός επαναλήψεων, αναπνοή….</a:t>
            </a:r>
          </a:p>
          <a:p>
            <a:pPr>
              <a:lnSpc>
                <a:spcPct val="122000"/>
              </a:lnSpc>
            </a:pPr>
            <a:r>
              <a:rPr lang="el-GR" dirty="0" smtClean="0"/>
              <a:t>Βελτίωση κατά την άσκηση των συνδυασμένων παραγόντων.</a:t>
            </a:r>
          </a:p>
          <a:p>
            <a:pPr>
              <a:lnSpc>
                <a:spcPct val="122000"/>
              </a:lnSpc>
            </a:pPr>
            <a:r>
              <a:rPr lang="el-GR" dirty="0" smtClean="0"/>
              <a:t>Συνδυασμός και βελτίωση όλων των παραγόντων και άσκηση μέσω βιολογικής </a:t>
            </a:r>
            <a:r>
              <a:rPr lang="el-GR" dirty="0" err="1" smtClean="0"/>
              <a:t>επανατροφοδότησης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Πελματιαίοι καμπτήρες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9776" y="1196752"/>
            <a:ext cx="4788024" cy="230425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2200" dirty="0" smtClean="0"/>
              <a:t>Το άτομο ασκείται σε πολλές διαφορετικές συνθήκες έτσι, ώστε να μπορεί, όποτε χρειαστεί, να προσαρμοσθεί σε αυτές επαρκώς εντός των φυσιολογικών ορίων και εξυπηρετώντας  τον τελικό στόχο.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6" descr="File:Eccentric Exercise.png"/>
          <p:cNvPicPr>
            <a:picLocks noChangeAspect="1" noChangeArrowheads="1"/>
          </p:cNvPicPr>
          <p:nvPr/>
        </p:nvPicPr>
        <p:blipFill>
          <a:blip r:embed="rId2" cstate="print"/>
          <a:srcRect l="55768" r="857" b="12210"/>
          <a:stretch>
            <a:fillRect/>
          </a:stretch>
        </p:blipFill>
        <p:spPr bwMode="auto">
          <a:xfrm>
            <a:off x="899592" y="3645024"/>
            <a:ext cx="3528392" cy="2909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File:Eccentric Exercise.png"/>
          <p:cNvPicPr>
            <a:picLocks noChangeAspect="1" noChangeArrowheads="1"/>
          </p:cNvPicPr>
          <p:nvPr/>
        </p:nvPicPr>
        <p:blipFill>
          <a:blip r:embed="rId2" cstate="print"/>
          <a:srcRect l="5164" r="52608"/>
          <a:stretch>
            <a:fillRect/>
          </a:stretch>
        </p:blipFill>
        <p:spPr bwMode="auto">
          <a:xfrm>
            <a:off x="5148064" y="1196752"/>
            <a:ext cx="3528392" cy="3404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11"/>
          <p:cNvSpPr/>
          <p:nvPr/>
        </p:nvSpPr>
        <p:spPr>
          <a:xfrm>
            <a:off x="4427984" y="6109837"/>
            <a:ext cx="311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8080"/>
                </a:solidFill>
                <a:latin typeface="+mn-lt"/>
                <a:sym typeface="Wingdings"/>
              </a:rPr>
              <a:t>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1200" dirty="0">
                <a:latin typeface="+mn-lt"/>
                <a:hlinkClick r:id="rId3"/>
              </a:rPr>
              <a:t>Eccentric </a:t>
            </a:r>
            <a:r>
              <a:rPr lang="en-US" sz="1200" dirty="0" smtClean="0">
                <a:latin typeface="+mn-lt"/>
                <a:hlinkClick r:id="rId3"/>
              </a:rPr>
              <a:t>Exercise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”,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από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+mn-lt"/>
                <a:hlinkClick r:id="rId4" tooltip="User:Bessieeboo (page does not exist)"/>
              </a:rPr>
              <a:t>Bessieeboo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διαθέσιμο με άδεια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CC BY-SA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3.0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DADADA">
                  <a:lumMod val="50000"/>
                </a:srgbClr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Σταθεροποίηση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l-GR" dirty="0" smtClean="0"/>
              <a:t>Οι δυνάμεις που αναπτύσσονται από το βάρος του σώματος και από τους μύες σκοπεύουν:</a:t>
            </a:r>
          </a:p>
          <a:p>
            <a:pPr lvl="1">
              <a:lnSpc>
                <a:spcPct val="105000"/>
              </a:lnSpc>
            </a:pPr>
            <a:r>
              <a:rPr lang="el-GR" dirty="0" smtClean="0"/>
              <a:t>Στην σταθεροποίηση των αρθρώσεων.</a:t>
            </a:r>
          </a:p>
          <a:p>
            <a:pPr lvl="1">
              <a:lnSpc>
                <a:spcPct val="105000"/>
              </a:lnSpc>
            </a:pPr>
            <a:r>
              <a:rPr lang="el-GR" dirty="0" smtClean="0"/>
              <a:t>Στην σωστή διαχείριση της γραμμής της βαρύτητας σε σχέση με την εκάστοτε βάση στήριξης.</a:t>
            </a:r>
          </a:p>
          <a:p>
            <a:pPr>
              <a:lnSpc>
                <a:spcPct val="105000"/>
              </a:lnSpc>
            </a:pPr>
            <a:r>
              <a:rPr lang="el-GR" dirty="0" smtClean="0"/>
              <a:t>Στην όρθια θέση η έξω στροφή ισχίου επιτείνει την ποδική καμάρα, παρασύροντας την πτέρνα σε ανάσπαση έσω χείλους – αντίστροφα σε αντίθετη περίπτωση.</a:t>
            </a:r>
          </a:p>
          <a:p>
            <a:pPr>
              <a:lnSpc>
                <a:spcPct val="105000"/>
              </a:lnSpc>
            </a:pPr>
            <a:r>
              <a:rPr lang="el-GR" dirty="0" smtClean="0"/>
              <a:t>Προωθείται σταθεροποίηση στον αστράγαλο, στο γόνατο και το ισχίο με μυϊκή λειτουργία και συνδεσμική υποστήριξη.</a:t>
            </a:r>
          </a:p>
          <a:p>
            <a:pPr>
              <a:lnSpc>
                <a:spcPct val="105000"/>
              </a:lnSpc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Πρόγραμμα κίνησης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l-GR" dirty="0" smtClean="0"/>
              <a:t>Το πρόγραμμα βελτίωσης της στάσης περιλαμβάνει σταθερές σκόπιμες ασκήσεις με συγκεκριμένη  πρόθεση σε συγκεκριμένο χρόνο και κατεύθυνση, μέσα στην φυσιολογική λειτουργία του </a:t>
            </a:r>
            <a:r>
              <a:rPr lang="el-GR" dirty="0" err="1" smtClean="0"/>
              <a:t>μυοσκελετικού</a:t>
            </a:r>
            <a:r>
              <a:rPr lang="el-GR" dirty="0" smtClean="0"/>
              <a:t> συστήματος. και εξοικονόμηση ενέργειας.</a:t>
            </a:r>
          </a:p>
          <a:p>
            <a:pPr lvl="0">
              <a:defRPr/>
            </a:pPr>
            <a:r>
              <a:rPr lang="el-GR" dirty="0" smtClean="0"/>
              <a:t>Καθορίζεται πλήρως ο στόχος με απόλυτη κατανόηση των : «τι θα γίνει» και «πως θα γίνει».</a:t>
            </a:r>
          </a:p>
          <a:p>
            <a:pPr lvl="0">
              <a:defRPr/>
            </a:pPr>
            <a:r>
              <a:rPr lang="el-GR" dirty="0" smtClean="0"/>
              <a:t>Χρειάζεται τελικά ο έλεγχος της λεκάνης σε όποια δραστηριότητα, σε όποια σχέση με την βαρύτητα και κάτω από οποιεσδήποτε ενεργειακές απαιτήσεις να είναι σχεδόν αυτόματος.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Μυϊκά συστήματα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sz="2300" dirty="0" smtClean="0"/>
              <a:t>Τα μυϊκά συστήματα που αποτελούν στόχο της ενεργητικής άσκησης είναι:</a:t>
            </a:r>
          </a:p>
          <a:p>
            <a:pPr lvl="1"/>
            <a:r>
              <a:rPr lang="el-GR" sz="2300" dirty="0" smtClean="0"/>
              <a:t>Καμπτήρες ισχίου, γόνατος, </a:t>
            </a:r>
            <a:r>
              <a:rPr lang="el-GR" sz="2300" dirty="0" err="1" smtClean="0"/>
              <a:t>ποδοκνημικής</a:t>
            </a:r>
            <a:r>
              <a:rPr lang="el-GR" sz="2300" dirty="0" smtClean="0"/>
              <a:t>, κορμού-με έμφαση στην πρόσθια επιφάνεια του θώρακα.</a:t>
            </a:r>
          </a:p>
          <a:p>
            <a:pPr lvl="1"/>
            <a:r>
              <a:rPr lang="el-GR" sz="2300" dirty="0" err="1" smtClean="0"/>
              <a:t>Εκτείνοντες</a:t>
            </a:r>
            <a:r>
              <a:rPr lang="el-GR" sz="2300" dirty="0" smtClean="0"/>
              <a:t> ισχίου, γόνατος, </a:t>
            </a:r>
            <a:r>
              <a:rPr lang="el-GR" sz="2300" dirty="0" err="1" smtClean="0"/>
              <a:t>ποδοκνημικής</a:t>
            </a:r>
            <a:r>
              <a:rPr lang="el-GR" sz="2300" dirty="0" smtClean="0"/>
              <a:t>, κορμού-με έμφαση στην ωμική ζώνη.</a:t>
            </a:r>
          </a:p>
          <a:p>
            <a:r>
              <a:rPr lang="el-GR" sz="2300" dirty="0" smtClean="0"/>
              <a:t>Χρειάζεται να επιτευχθεί ελαστικότητα, δύναμη και    </a:t>
            </a:r>
            <a:r>
              <a:rPr lang="el-GR" sz="2300" dirty="0" err="1" smtClean="0"/>
              <a:t>νευρομυϊκή</a:t>
            </a:r>
            <a:r>
              <a:rPr lang="el-GR" sz="2300" dirty="0" smtClean="0"/>
              <a:t> συναρμογή. </a:t>
            </a:r>
          </a:p>
          <a:p>
            <a:r>
              <a:rPr lang="el-GR" sz="2300" dirty="0" smtClean="0"/>
              <a:t>Πρέπει να εξυπηρετείται η κινητική επάρκεια του ατόμου εντός φυσιολογικών ορίων, με αποδεκτές φυσιολογικές φορτίσεις στις </a:t>
            </a:r>
            <a:r>
              <a:rPr lang="el-GR" sz="2300" dirty="0" err="1" smtClean="0"/>
              <a:t>μυοσκελετικές</a:t>
            </a:r>
            <a:r>
              <a:rPr lang="el-GR" sz="2300" dirty="0" smtClean="0"/>
              <a:t> δομές, χωρίς να υπάρχει κίνδυνος ανάπτυξης εκφυλιστικών  μηχανισμών. </a:t>
            </a:r>
            <a:endParaRPr lang="el-GR" sz="23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949</TotalTime>
  <Words>1000</Words>
  <Application>Microsoft Office PowerPoint</Application>
  <PresentationFormat>Προβολή στην οθόνη (4:3)</PresentationFormat>
  <Paragraphs>100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TEMPLATE</vt:lpstr>
      <vt:lpstr>Προσαρμοσμένη σχεδίαση</vt:lpstr>
      <vt:lpstr>1_exo-opistho_simeiomata</vt:lpstr>
      <vt:lpstr>OC_template_updated</vt:lpstr>
      <vt:lpstr>Βιολογική Μηχανική   Εργονομία (E)</vt:lpstr>
      <vt:lpstr>Έλεγχος Λεκάνης 1/2</vt:lpstr>
      <vt:lpstr>Έλεγχος Λεκάνης  2/2</vt:lpstr>
      <vt:lpstr>Πελματιαίοι καμπτήρες </vt:lpstr>
      <vt:lpstr>Σταθεροποίηση </vt:lpstr>
      <vt:lpstr>Πρόγραμμα κίνησης</vt:lpstr>
      <vt:lpstr>Μυϊκά συστήματα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Βιολογική Μηχανική   Εργονομία</dc:title>
  <dc:creator>opencourses@teiath.gr</dc:creator>
  <cp:lastModifiedBy>fkaram2</cp:lastModifiedBy>
  <cp:revision>20</cp:revision>
  <dcterms:created xsi:type="dcterms:W3CDTF">2015-03-09T10:26:02Z</dcterms:created>
  <dcterms:modified xsi:type="dcterms:W3CDTF">2015-08-31T07:22:41Z</dcterms:modified>
</cp:coreProperties>
</file>