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1" r:id="rId2"/>
    <p:sldMasterId id="2147483713" r:id="rId3"/>
    <p:sldMasterId id="2147483725" r:id="rId4"/>
  </p:sldMasterIdLst>
  <p:notesMasterIdLst>
    <p:notesMasterId r:id="rId40"/>
  </p:notesMasterIdLst>
  <p:handoutMasterIdLst>
    <p:handoutMasterId r:id="rId41"/>
  </p:handoutMasterIdLst>
  <p:sldIdLst>
    <p:sldId id="571" r:id="rId5"/>
    <p:sldId id="408" r:id="rId6"/>
    <p:sldId id="582" r:id="rId7"/>
    <p:sldId id="581" r:id="rId8"/>
    <p:sldId id="567" r:id="rId9"/>
    <p:sldId id="560" r:id="rId10"/>
    <p:sldId id="561" r:id="rId11"/>
    <p:sldId id="562" r:id="rId12"/>
    <p:sldId id="510" r:id="rId13"/>
    <p:sldId id="511" r:id="rId14"/>
    <p:sldId id="559" r:id="rId15"/>
    <p:sldId id="501" r:id="rId16"/>
    <p:sldId id="584" r:id="rId17"/>
    <p:sldId id="583" r:id="rId18"/>
    <p:sldId id="585" r:id="rId19"/>
    <p:sldId id="496" r:id="rId20"/>
    <p:sldId id="497" r:id="rId21"/>
    <p:sldId id="549" r:id="rId22"/>
    <p:sldId id="498" r:id="rId23"/>
    <p:sldId id="558" r:id="rId24"/>
    <p:sldId id="500" r:id="rId25"/>
    <p:sldId id="547" r:id="rId26"/>
    <p:sldId id="586" r:id="rId27"/>
    <p:sldId id="587" r:id="rId28"/>
    <p:sldId id="588" r:id="rId29"/>
    <p:sldId id="589" r:id="rId30"/>
    <p:sldId id="570" r:id="rId31"/>
    <p:sldId id="572" r:id="rId32"/>
    <p:sldId id="573" r:id="rId33"/>
    <p:sldId id="574" r:id="rId34"/>
    <p:sldId id="575" r:id="rId35"/>
    <p:sldId id="576" r:id="rId36"/>
    <p:sldId id="577" r:id="rId37"/>
    <p:sldId id="578" r:id="rId38"/>
    <p:sldId id="579" r:id="rId39"/>
  </p:sldIdLst>
  <p:sldSz cx="9144000" cy="6858000" type="screen4x3"/>
  <p:notesSz cx="6797675" cy="9928225"/>
  <p:custDataLst>
    <p:tags r:id="rId4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33"/>
    <a:srgbClr val="004B82"/>
    <a:srgbClr val="003300"/>
    <a:srgbClr val="333399"/>
    <a:srgbClr val="0000CC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3" autoAdjust="0"/>
    <p:restoredTop sz="70485" autoAdjust="0"/>
  </p:normalViewPr>
  <p:slideViewPr>
    <p:cSldViewPr>
      <p:cViewPr varScale="1">
        <p:scale>
          <a:sx n="71" d="100"/>
          <a:sy n="71" d="100"/>
        </p:scale>
        <p:origin x="12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gs" Target="tags/tag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27/06/2016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1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27/06/2016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715406"/>
            <a:ext cx="5438140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1" y="9430813"/>
            <a:ext cx="2945406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33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430813"/>
            <a:ext cx="2945405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33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777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Δυνατότητες πλήρους διαχείρισης και εποπτείας  δρομολόγησης 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Απλότητα και μη κατανάλωση πόρων (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CPU, bandwidth)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Βελτίωση της απόδοσης ενός δικτύου, δήλωση  προεπιλεγμένου δρομολογίου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(-)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Αδυναμία κλιμάκωσης σε μεγάλα δίκτυα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Περίπτωση ύπαρξης «νεκρών» εγγραφών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Έλλειψη ευελιξίας </a:t>
            </a:r>
          </a:p>
          <a:p>
            <a:endParaRPr lang="el-GR" dirty="0" smtClean="0"/>
          </a:p>
          <a:p>
            <a:r>
              <a:rPr lang="en-US" sz="1200" dirty="0" smtClean="0">
                <a:latin typeface="+mn-lt"/>
              </a:rPr>
              <a:t>“gateway of last resort”</a:t>
            </a:r>
            <a:r>
              <a:rPr lang="el-GR" sz="1200" dirty="0" smtClean="0">
                <a:latin typeface="+mn-lt"/>
              </a:rPr>
              <a:t>= </a:t>
            </a:r>
            <a:r>
              <a:rPr lang="en-US" sz="1200" dirty="0" smtClean="0">
                <a:latin typeface="+mn-lt"/>
              </a:rPr>
              <a:t>default</a:t>
            </a:r>
            <a:r>
              <a:rPr lang="en-US" sz="1200" baseline="0" dirty="0" smtClean="0">
                <a:latin typeface="+mn-lt"/>
              </a:rPr>
              <a:t> path= </a:t>
            </a:r>
            <a:r>
              <a:rPr lang="el-GR" sz="1200" baseline="0" dirty="0" smtClean="0">
                <a:latin typeface="+mn-lt"/>
              </a:rPr>
              <a:t>τελευταία προσφυγή</a:t>
            </a:r>
            <a:r>
              <a:rPr lang="en-US" sz="1200" baseline="0" dirty="0" smtClean="0">
                <a:latin typeface="+mn-lt"/>
              </a:rPr>
              <a:t>= </a:t>
            </a:r>
            <a:r>
              <a:rPr lang="el-GR" sz="1200" baseline="0" dirty="0" smtClean="0">
                <a:latin typeface="+mn-lt"/>
              </a:rPr>
              <a:t>προεπιλεγμένη διαδρομή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847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Δυνατότητες πλήρους διαχείρισης και εποπτείας  δρομολόγησης 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Απλότητα και μη κατανάλωση πόρων (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CPU, bandwidth)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Βελτίωση της απόδοσης ενός δικτύου, δήλωση  προεπιλεγμένου δρομολογίου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(-)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Αδυναμία κλιμάκωσης σε μεγάλα δίκτυα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Περίπτωση ύπαρξης «νεκρών» εγγραφών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Έλλειψη ευελιξίας </a:t>
            </a:r>
          </a:p>
          <a:p>
            <a:endParaRPr lang="el-GR" dirty="0" smtClean="0"/>
          </a:p>
          <a:p>
            <a:r>
              <a:rPr lang="en-US" sz="1200" dirty="0" smtClean="0">
                <a:latin typeface="+mn-lt"/>
              </a:rPr>
              <a:t>“gateway of last resort”</a:t>
            </a:r>
            <a:r>
              <a:rPr lang="el-GR" sz="1200" dirty="0" smtClean="0">
                <a:latin typeface="+mn-lt"/>
              </a:rPr>
              <a:t>= </a:t>
            </a:r>
            <a:r>
              <a:rPr lang="en-US" sz="1200" dirty="0" smtClean="0">
                <a:latin typeface="+mn-lt"/>
              </a:rPr>
              <a:t>default</a:t>
            </a:r>
            <a:r>
              <a:rPr lang="en-US" sz="1200" baseline="0" dirty="0" smtClean="0">
                <a:latin typeface="+mn-lt"/>
              </a:rPr>
              <a:t> path= </a:t>
            </a:r>
            <a:r>
              <a:rPr lang="el-GR" sz="1200" baseline="0" dirty="0" smtClean="0">
                <a:latin typeface="+mn-lt"/>
              </a:rPr>
              <a:t>τελευταία προσφυγή</a:t>
            </a:r>
            <a:r>
              <a:rPr lang="en-US" sz="1200" baseline="0" dirty="0" smtClean="0">
                <a:latin typeface="+mn-lt"/>
              </a:rPr>
              <a:t>= </a:t>
            </a:r>
            <a:r>
              <a:rPr lang="el-GR" sz="1200" baseline="0" dirty="0" smtClean="0">
                <a:latin typeface="+mn-lt"/>
              </a:rPr>
              <a:t>προεπιλεγμένη διαδρομή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0853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Δυνατότητες πλήρους διαχείρισης και εποπτείας  δρομολόγησης 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Απλότητα και μη κατανάλωση πόρων (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CPU, bandwidth)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Βελτίωση της απόδοσης ενός δικτύου, δήλωση  προεπιλεγμένου δρομολογίου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(-)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Αδυναμία κλιμάκωσης σε μεγάλα δίκτυα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Περίπτωση ύπαρξης «νεκρών» εγγραφών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Έλλειψη ευελιξίας </a:t>
            </a:r>
          </a:p>
          <a:p>
            <a:endParaRPr lang="el-GR" dirty="0" smtClean="0"/>
          </a:p>
          <a:p>
            <a:r>
              <a:rPr lang="en-US" sz="1200" dirty="0" smtClean="0">
                <a:latin typeface="+mn-lt"/>
              </a:rPr>
              <a:t>“gateway of last resort”</a:t>
            </a:r>
            <a:r>
              <a:rPr lang="el-GR" sz="1200" dirty="0" smtClean="0">
                <a:latin typeface="+mn-lt"/>
              </a:rPr>
              <a:t>= </a:t>
            </a:r>
            <a:r>
              <a:rPr lang="en-US" sz="1200" dirty="0" smtClean="0">
                <a:latin typeface="+mn-lt"/>
              </a:rPr>
              <a:t>default</a:t>
            </a:r>
            <a:r>
              <a:rPr lang="en-US" sz="1200" baseline="0" dirty="0" smtClean="0">
                <a:latin typeface="+mn-lt"/>
              </a:rPr>
              <a:t> path= </a:t>
            </a:r>
            <a:r>
              <a:rPr lang="el-GR" sz="1200" baseline="0" dirty="0" smtClean="0">
                <a:latin typeface="+mn-lt"/>
              </a:rPr>
              <a:t>τελευταία προσφυγή</a:t>
            </a:r>
            <a:r>
              <a:rPr lang="en-US" sz="1200" baseline="0" dirty="0" smtClean="0">
                <a:latin typeface="+mn-lt"/>
              </a:rPr>
              <a:t>= </a:t>
            </a:r>
            <a:r>
              <a:rPr lang="el-GR" sz="1200" baseline="0" dirty="0" smtClean="0">
                <a:latin typeface="+mn-lt"/>
              </a:rPr>
              <a:t>προεπιλεγμένη διαδρομή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074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auto" latinLnBrk="0" hangingPunct="1"/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Δυνατότητες πλήρους διαχείρισης και εποπτείας  δρομολόγησης 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Απλότητα και μη κατανάλωση πόρων (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CPU, bandwidth)</a:t>
            </a:r>
            <a:endParaRPr lang="el-G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auto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(+) </a:t>
            </a:r>
            <a:r>
              <a:rPr lang="el-G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Βελτίωση της απόδοσης ενός δικτύου, δήλωση  προεπιλεγμένου δρομολογίου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(-)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l-G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Αδυναμία κλιμάκωσης σε μεγάλα δίκτυα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Περίπτωση ύπαρξης «νεκρών» εγγραφών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(-) </a:t>
            </a:r>
            <a:r>
              <a:rPr lang="el-GR" dirty="0" smtClean="0"/>
              <a:t>Έλλειψη ευελιξίας </a:t>
            </a:r>
          </a:p>
          <a:p>
            <a:endParaRPr lang="el-GR" dirty="0" smtClean="0"/>
          </a:p>
          <a:p>
            <a:r>
              <a:rPr lang="en-US" sz="1200" dirty="0" smtClean="0">
                <a:latin typeface="+mn-lt"/>
              </a:rPr>
              <a:t>“gateway of last resort”</a:t>
            </a:r>
            <a:r>
              <a:rPr lang="el-GR" sz="1200" dirty="0" smtClean="0">
                <a:latin typeface="+mn-lt"/>
              </a:rPr>
              <a:t>= </a:t>
            </a:r>
            <a:r>
              <a:rPr lang="en-US" sz="1200" dirty="0" smtClean="0">
                <a:latin typeface="+mn-lt"/>
              </a:rPr>
              <a:t>default</a:t>
            </a:r>
            <a:r>
              <a:rPr lang="en-US" sz="1200" baseline="0" dirty="0" smtClean="0">
                <a:latin typeface="+mn-lt"/>
              </a:rPr>
              <a:t> path= </a:t>
            </a:r>
            <a:r>
              <a:rPr lang="el-GR" sz="1200" baseline="0" dirty="0" smtClean="0">
                <a:latin typeface="+mn-lt"/>
              </a:rPr>
              <a:t>τελευταία προσφυγή</a:t>
            </a:r>
            <a:r>
              <a:rPr lang="en-US" sz="1200" baseline="0" dirty="0" smtClean="0">
                <a:latin typeface="+mn-lt"/>
              </a:rPr>
              <a:t>= </a:t>
            </a:r>
            <a:r>
              <a:rPr lang="el-GR" sz="1200" baseline="0" dirty="0" smtClean="0">
                <a:latin typeface="+mn-lt"/>
              </a:rPr>
              <a:t>προεπιλεγμένη διαδρομή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511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183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9572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9762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95721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89239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Πόσα δίκτυα διακρίνουμε στο διαδίκτυο;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Ποιά είναι τα άμεσα συνδεδεμένα  (</a:t>
            </a:r>
            <a:r>
              <a:rPr lang="en-US" b="1" dirty="0" smtClean="0">
                <a:latin typeface="+mn-lt"/>
              </a:rPr>
              <a:t>directly connected</a:t>
            </a:r>
            <a:r>
              <a:rPr lang="el-GR" dirty="0" smtClean="0">
                <a:latin typeface="+mn-lt"/>
              </a:rPr>
              <a:t>) δίκτυα  σε κάθε δρομολογητή;</a:t>
            </a:r>
            <a:r>
              <a:rPr lang="el-GR" b="1" dirty="0" smtClean="0">
                <a:latin typeface="+mn-lt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ποια είναι τα άγνωστα δίκτυα (τα μη συνδεδεμένα) για τα οποία </a:t>
            </a:r>
            <a:r>
              <a:rPr lang="el-GR" b="1" dirty="0" smtClean="0">
                <a:latin typeface="+mn-lt"/>
              </a:rPr>
              <a:t>πρέπει να εφαρμοστεί στατική δρομολόγηση</a:t>
            </a:r>
            <a:r>
              <a:rPr lang="en-US" b="1" dirty="0" smtClean="0">
                <a:solidFill>
                  <a:srgbClr val="004B82"/>
                </a:solidFill>
              </a:rPr>
              <a:t>Pros</a:t>
            </a:r>
            <a:r>
              <a:rPr lang="el-GR" b="1" dirty="0" smtClean="0">
                <a:solidFill>
                  <a:srgbClr val="004B82"/>
                </a:solidFill>
              </a:rPr>
              <a:t> </a:t>
            </a:r>
            <a:r>
              <a:rPr lang="el-GR" b="1" dirty="0">
                <a:solidFill>
                  <a:srgbClr val="004B82"/>
                </a:solidFill>
              </a:rPr>
              <a:t>(+)</a:t>
            </a:r>
            <a:endParaRPr lang="en-US" b="1" dirty="0">
              <a:solidFill>
                <a:srgbClr val="004B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Πόσα δίκτυα διακρίνουμε στο διαδίκτυο;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Ποιά είναι τα άμεσα συνδεδεμένα  (</a:t>
            </a:r>
            <a:r>
              <a:rPr lang="en-US" b="1" dirty="0" smtClean="0">
                <a:latin typeface="+mn-lt"/>
              </a:rPr>
              <a:t>directly connected</a:t>
            </a:r>
            <a:r>
              <a:rPr lang="el-GR" dirty="0" smtClean="0">
                <a:latin typeface="+mn-lt"/>
              </a:rPr>
              <a:t>) δίκτυα  σε κάθε δρομολογητή;</a:t>
            </a:r>
            <a:r>
              <a:rPr lang="el-GR" b="1" dirty="0" smtClean="0">
                <a:latin typeface="+mn-lt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ποια είναι τα άγνωστα δίκτυα (τα μη συνδεδεμένα) για τα οποία </a:t>
            </a:r>
            <a:r>
              <a:rPr lang="el-GR" b="1" dirty="0" smtClean="0">
                <a:latin typeface="+mn-lt"/>
              </a:rPr>
              <a:t>πρέπει να εφαρμοστεί στατική δρομολόγηση</a:t>
            </a:r>
            <a:r>
              <a:rPr lang="en-US" b="1" dirty="0" smtClean="0">
                <a:solidFill>
                  <a:srgbClr val="004B82"/>
                </a:solidFill>
              </a:rPr>
              <a:t>Pros</a:t>
            </a:r>
            <a:r>
              <a:rPr lang="el-GR" b="1" dirty="0" smtClean="0">
                <a:solidFill>
                  <a:srgbClr val="004B82"/>
                </a:solidFill>
              </a:rPr>
              <a:t> </a:t>
            </a:r>
            <a:r>
              <a:rPr lang="el-GR" b="1" dirty="0">
                <a:solidFill>
                  <a:srgbClr val="004B82"/>
                </a:solidFill>
              </a:rPr>
              <a:t>(+)</a:t>
            </a:r>
            <a:endParaRPr lang="en-US" b="1" dirty="0">
              <a:solidFill>
                <a:srgbClr val="004B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6684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Πόσα δίκτυα διακρίνουμε στο διαδίκτυο;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Ποιά είναι τα άμεσα συνδεδεμένα  (</a:t>
            </a:r>
            <a:r>
              <a:rPr lang="en-US" b="1" dirty="0" smtClean="0">
                <a:latin typeface="+mn-lt"/>
              </a:rPr>
              <a:t>directly connected</a:t>
            </a:r>
            <a:r>
              <a:rPr lang="el-GR" dirty="0" smtClean="0">
                <a:latin typeface="+mn-lt"/>
              </a:rPr>
              <a:t>) δίκτυα  σε κάθε δρομολογητή;</a:t>
            </a:r>
            <a:r>
              <a:rPr lang="el-GR" b="1" dirty="0" smtClean="0">
                <a:latin typeface="+mn-lt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ποια είναι τα άγνωστα δίκτυα (τα μη συνδεδεμένα) για τα οποία </a:t>
            </a:r>
            <a:r>
              <a:rPr lang="el-GR" b="1" dirty="0" smtClean="0">
                <a:latin typeface="+mn-lt"/>
              </a:rPr>
              <a:t>πρέπει να εφαρμοστεί στατική δρομολόγηση</a:t>
            </a:r>
            <a:r>
              <a:rPr lang="en-US" b="1" dirty="0" smtClean="0">
                <a:solidFill>
                  <a:srgbClr val="004B82"/>
                </a:solidFill>
              </a:rPr>
              <a:t>Pros</a:t>
            </a:r>
            <a:r>
              <a:rPr lang="el-GR" b="1" dirty="0" smtClean="0">
                <a:solidFill>
                  <a:srgbClr val="004B82"/>
                </a:solidFill>
              </a:rPr>
              <a:t> </a:t>
            </a:r>
            <a:r>
              <a:rPr lang="el-GR" b="1" dirty="0">
                <a:solidFill>
                  <a:srgbClr val="004B82"/>
                </a:solidFill>
              </a:rPr>
              <a:t>(+)</a:t>
            </a:r>
            <a:endParaRPr lang="en-US" b="1" dirty="0">
              <a:solidFill>
                <a:srgbClr val="004B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4925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Πόσα δίκτυα διακρίνουμε στο διαδίκτυο;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Ποιά είναι τα άμεσα συνδεδεμένα  (</a:t>
            </a:r>
            <a:r>
              <a:rPr lang="en-US" b="1" dirty="0" smtClean="0">
                <a:latin typeface="+mn-lt"/>
              </a:rPr>
              <a:t>directly connected</a:t>
            </a:r>
            <a:r>
              <a:rPr lang="el-GR" dirty="0" smtClean="0">
                <a:latin typeface="+mn-lt"/>
              </a:rPr>
              <a:t>) δίκτυα  σε κάθε δρομολογητή;</a:t>
            </a:r>
            <a:r>
              <a:rPr lang="el-GR" b="1" dirty="0" smtClean="0">
                <a:latin typeface="+mn-lt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ποια είναι τα άγνωστα δίκτυα (τα μη συνδεδεμένα) για τα οποία </a:t>
            </a:r>
            <a:r>
              <a:rPr lang="el-GR" b="1" dirty="0" smtClean="0">
                <a:latin typeface="+mn-lt"/>
              </a:rPr>
              <a:t>πρέπει να εφαρμοστεί στατική δρομολόγηση</a:t>
            </a:r>
            <a:r>
              <a:rPr lang="en-US" b="1" dirty="0" smtClean="0">
                <a:solidFill>
                  <a:srgbClr val="004B82"/>
                </a:solidFill>
              </a:rPr>
              <a:t>Pros</a:t>
            </a:r>
            <a:r>
              <a:rPr lang="el-GR" b="1" dirty="0" smtClean="0">
                <a:solidFill>
                  <a:srgbClr val="004B82"/>
                </a:solidFill>
              </a:rPr>
              <a:t> </a:t>
            </a:r>
            <a:r>
              <a:rPr lang="el-GR" b="1" dirty="0">
                <a:solidFill>
                  <a:srgbClr val="004B82"/>
                </a:solidFill>
              </a:rPr>
              <a:t>(+)</a:t>
            </a:r>
            <a:endParaRPr lang="en-US" b="1" dirty="0">
              <a:solidFill>
                <a:srgbClr val="004B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406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Πόσα δίκτυα διακρίνουμε στο διαδίκτυο;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+mn-lt"/>
              </a:rPr>
              <a:t>Ποιά είναι τα άμεσα συνδεδεμένα  (</a:t>
            </a:r>
            <a:r>
              <a:rPr lang="en-US" b="1" dirty="0" smtClean="0">
                <a:latin typeface="+mn-lt"/>
              </a:rPr>
              <a:t>directly connected</a:t>
            </a:r>
            <a:r>
              <a:rPr lang="el-GR" dirty="0" smtClean="0">
                <a:latin typeface="+mn-lt"/>
              </a:rPr>
              <a:t>) δίκτυα  σε κάθε δρομολογητή;</a:t>
            </a:r>
            <a:r>
              <a:rPr lang="el-GR" b="1" dirty="0" smtClean="0">
                <a:latin typeface="+mn-lt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ποια είναι τα άγνωστα δίκτυα (τα μη συνδεδεμένα) για τα οποία </a:t>
            </a:r>
            <a:r>
              <a:rPr lang="el-GR" b="1" dirty="0" smtClean="0">
                <a:latin typeface="+mn-lt"/>
              </a:rPr>
              <a:t>πρέπει να εφαρμοστεί στατική δρομολόγηση</a:t>
            </a:r>
            <a:r>
              <a:rPr lang="en-US" b="1" dirty="0" smtClean="0">
                <a:solidFill>
                  <a:srgbClr val="004B82"/>
                </a:solidFill>
              </a:rPr>
              <a:t>Pros</a:t>
            </a:r>
            <a:r>
              <a:rPr lang="el-GR" b="1" dirty="0" smtClean="0">
                <a:solidFill>
                  <a:srgbClr val="004B82"/>
                </a:solidFill>
              </a:rPr>
              <a:t> </a:t>
            </a:r>
            <a:r>
              <a:rPr lang="el-GR" b="1" dirty="0">
                <a:solidFill>
                  <a:srgbClr val="004B82"/>
                </a:solidFill>
              </a:rPr>
              <a:t>(+)</a:t>
            </a:r>
            <a:endParaRPr lang="en-US" b="1" dirty="0">
              <a:solidFill>
                <a:srgbClr val="004B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09499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974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02504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7" indent="-171427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2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0976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dirty="0" smtClean="0">
                <a:latin typeface="+mn-lt"/>
              </a:rPr>
              <a:t>Η δρομολόγηση ξεκινάει με τη φόρτωση ενός αρχικού συνόλου δρομολογίων στον πίνακα δρομολόγησης κατά την εκκίνηση της συσκευής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4013" indent="0">
              <a:spcBef>
                <a:spcPts val="0"/>
              </a:spcBef>
              <a:buNone/>
              <a:defRPr/>
            </a:pPr>
            <a:r>
              <a:rPr lang="el-GR" sz="1200" dirty="0" smtClean="0">
                <a:latin typeface="+mn-lt"/>
              </a:rPr>
              <a:t>Κάθε δρομολογητής μπορεί να προωθεί πακέτα μόνο σε δίκτυα που βρίσκονται στον πίνακα δρομολόγησής του.</a:t>
            </a:r>
          </a:p>
          <a:p>
            <a:pPr marL="354013" indent="0">
              <a:spcBef>
                <a:spcPts val="0"/>
              </a:spcBef>
              <a:buNone/>
              <a:defRPr/>
            </a:pPr>
            <a:r>
              <a:rPr lang="el-GR" sz="1200" dirty="0" smtClean="0">
                <a:latin typeface="+mn-lt"/>
              </a:rPr>
              <a:t>Κάθε δρομολογητής γνωρίζει τα δίκτυα τα οποία συνδέονται άμεσα επάνω του.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9456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677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2320" y="6356350"/>
            <a:ext cx="1234480" cy="365125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4788024" y="6393206"/>
            <a:ext cx="2520280" cy="292388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l-GR" sz="1300" b="1" dirty="0" smtClean="0">
                <a:solidFill>
                  <a:schemeClr val="bg1"/>
                </a:solidFill>
                <a:latin typeface="+mn-lt"/>
              </a:rPr>
              <a:t>ΣΤΑΤΙΚΗ ΔΡΟΜΟΛΟΓΗΣΗ</a:t>
            </a:r>
            <a:endParaRPr lang="el-GR" sz="13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D6D4-D1E1-4AA2-9157-948B50E48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8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629400"/>
            <a:ext cx="5119688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7C38EB8-18E7-4040-B460-0E2DD15BAC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40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2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131840" y="6357600"/>
            <a:ext cx="4680520" cy="363600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300" b="1" dirty="0" smtClean="0">
                <a:solidFill>
                  <a:prstClr val="white"/>
                </a:solidFill>
                <a:latin typeface="Calibri"/>
              </a:rPr>
              <a:t>ΠΡΩΤΟΚΟΛΛΑ ΚΑΙ ΔΙΑΣΤΡΩΜΑΤΩΣΗ </a:t>
            </a:r>
          </a:p>
        </p:txBody>
      </p:sp>
    </p:spTree>
    <p:extLst>
      <p:ext uri="{BB962C8B-B14F-4D97-AF65-F5344CB8AC3E}">
        <p14:creationId xmlns:p14="http://schemas.microsoft.com/office/powerpoint/2010/main" val="371330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51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73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11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19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7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1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52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86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553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18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prstClr val="white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131840" y="6357600"/>
            <a:ext cx="4680520" cy="363600"/>
          </a:xfrm>
          <a:prstGeom prst="rect">
            <a:avLst/>
          </a:prstGeom>
          <a:solidFill>
            <a:srgbClr val="004B82"/>
          </a:solidFill>
        </p:spPr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300" b="1" dirty="0" smtClean="0">
                <a:solidFill>
                  <a:prstClr val="white"/>
                </a:solidFill>
                <a:latin typeface="Calibri"/>
              </a:rPr>
              <a:t>ΠΡΩΤΟΚΟΛΛΑ ΚΑΙ ΔΙΑΣΤΡΩΜΑΤΩΣΗ </a:t>
            </a:r>
          </a:p>
        </p:txBody>
      </p:sp>
    </p:spTree>
    <p:extLst>
      <p:ext uri="{BB962C8B-B14F-4D97-AF65-F5344CB8AC3E}">
        <p14:creationId xmlns:p14="http://schemas.microsoft.com/office/powerpoint/2010/main" val="3712888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1336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72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987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3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80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09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58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85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l-GR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075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8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433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57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1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411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34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88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76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417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8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17A0E0-96AD-4958-A1F2-1F840A138403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27/06/2016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CE8CF6-BF43-4E72-A21A-DE9349BCA97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80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417A0E0-96AD-4958-A1F2-1F840A138403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27/06/2016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ACE8CF6-BF43-4E72-A21A-DE9349BCA97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354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1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(E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b="1" dirty="0" smtClean="0">
                <a:solidFill>
                  <a:schemeClr val="tx1"/>
                </a:solidFill>
              </a:rPr>
              <a:t>Στατική δρομολόγηση 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endParaRPr lang="el-GR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  <a:cs typeface="Arial" charset="0"/>
              </a:rPr>
              <a:t>Ιφιγένεια Φουντά</a:t>
            </a:r>
          </a:p>
          <a:p>
            <a:pPr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</a:rPr>
              <a:t>Τμήμα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944426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764704"/>
          </a:xfrm>
        </p:spPr>
        <p:txBody>
          <a:bodyPr/>
          <a:lstStyle/>
          <a:p>
            <a:r>
              <a:rPr lang="el-GR" dirty="0"/>
              <a:t>Δρομολόγηση στο </a:t>
            </a:r>
            <a:r>
              <a:rPr lang="en-GB" dirty="0"/>
              <a:t>Internet </a:t>
            </a:r>
            <a:r>
              <a:rPr lang="en-GB" dirty="0" smtClean="0"/>
              <a:t>(</a:t>
            </a:r>
            <a:r>
              <a:rPr lang="en-US" dirty="0" smtClean="0"/>
              <a:t>7</a:t>
            </a:r>
            <a:r>
              <a:rPr lang="en-GB" dirty="0" smtClean="0"/>
              <a:t>)</a:t>
            </a:r>
            <a:endParaRPr lang="el-G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813298"/>
              </p:ext>
            </p:extLst>
          </p:nvPr>
        </p:nvGraphicFramePr>
        <p:xfrm>
          <a:off x="395536" y="836712"/>
          <a:ext cx="828092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761"/>
                <a:gridCol w="4103159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Στατική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Δυναμική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000" dirty="0" smtClean="0">
                          <a:latin typeface="+mn-lt"/>
                          <a:sym typeface="Wingdings" pitchFamily="2" charset="2"/>
                        </a:rPr>
                        <a:t>Ο διαχειριστής πρέπει να ενημερώνει τον πίνακα κάθε φορά που υπάρχει οποιαδήποτε αλλαγή στην</a:t>
                      </a:r>
                      <a:r>
                        <a:rPr lang="el-GR" altLang="el-GR" sz="2000" baseline="0" dirty="0" smtClean="0">
                          <a:latin typeface="+mn-lt"/>
                          <a:sym typeface="Wingdings" pitchFamily="2" charset="2"/>
                        </a:rPr>
                        <a:t> τοπολογία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Αυτόματη ενημέρωση  από το  λογισμικό πρωτοκόλλου  δρομολόγησης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Δεν </a:t>
                      </a:r>
                      <a:r>
                        <a:rPr lang="el-GR" sz="2000" dirty="0" smtClean="0"/>
                        <a:t>απαιτεί πόρους &amp; </a:t>
                      </a:r>
                      <a:r>
                        <a:rPr lang="en-US" sz="2000" dirty="0" smtClean="0"/>
                        <a:t>bandwidth</a:t>
                      </a:r>
                      <a:r>
                        <a:rPr lang="el-GR" sz="2000" dirty="0" smtClean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βελτιώνει την απόδοση του δικτύου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Επιβαρύνει το δίκτυο , απαιτεί πόρους (</a:t>
                      </a:r>
                      <a:r>
                        <a:rPr lang="en-US" sz="2000" dirty="0" smtClean="0"/>
                        <a:t>CPU, </a:t>
                      </a:r>
                      <a:r>
                        <a:rPr lang="en-US" sz="2000" dirty="0" err="1" smtClean="0"/>
                        <a:t>bandwith</a:t>
                      </a:r>
                      <a:r>
                        <a:rPr lang="en-US" sz="2000" dirty="0" smtClean="0"/>
                        <a:t>)</a:t>
                      </a:r>
                      <a:endParaRPr lang="el-G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Δεν υλοποιεί</a:t>
                      </a:r>
                      <a:r>
                        <a:rPr lang="el-GR" sz="2000" baseline="0" dirty="0" smtClean="0"/>
                        <a:t> πολιτικές δρομολόγησης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υλοποιεί</a:t>
                      </a:r>
                      <a:r>
                        <a:rPr lang="el-GR" sz="2000" baseline="0" dirty="0" smtClean="0"/>
                        <a:t> πολιτικές δρομολόγησης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χρησιμοποιείται κυρίως σε </a:t>
                      </a:r>
                      <a:r>
                        <a:rPr lang="el-GR" sz="2000" dirty="0" smtClean="0">
                          <a:latin typeface="+mn-lt"/>
                        </a:rPr>
                        <a:t>μικρής κλίμακας δίκτυα   &amp; </a:t>
                      </a:r>
                      <a:r>
                        <a:rPr lang="en-US" sz="2000" dirty="0" smtClean="0"/>
                        <a:t>hosts</a:t>
                      </a:r>
                      <a:endParaRPr lang="el-GR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x</a:t>
                      </a:r>
                      <a:r>
                        <a:rPr lang="el-GR" sz="2000" dirty="0" err="1" smtClean="0"/>
                        <a:t>ρησιμοποιείται</a:t>
                      </a:r>
                      <a:r>
                        <a:rPr lang="el-GR" sz="2000" dirty="0" smtClean="0"/>
                        <a:t> σε κάθε</a:t>
                      </a:r>
                      <a:r>
                        <a:rPr lang="el-GR" sz="2000" baseline="0" dirty="0" smtClean="0"/>
                        <a:t> μέγεθος δικτύου 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χρησιμοποιείται ευρέως για τον ορισμό της προεπιλεγμένης διαδρομής  (</a:t>
                      </a:r>
                      <a:r>
                        <a:rPr lang="en-US" sz="2000" dirty="0" smtClean="0">
                          <a:latin typeface="+mn-lt"/>
                        </a:rPr>
                        <a:t>default route</a:t>
                      </a:r>
                      <a:r>
                        <a:rPr lang="el-GR" sz="2000" dirty="0" smtClean="0">
                          <a:latin typeface="+mn-lt"/>
                        </a:rPr>
                        <a:t>)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>
                          <a:latin typeface="+mn-lt"/>
                        </a:rPr>
                        <a:t>χρησιμοποιείται για τον καθορισμό ενός </a:t>
                      </a:r>
                      <a:r>
                        <a:rPr lang="en-US" sz="2000" dirty="0" smtClean="0">
                          <a:latin typeface="+mn-lt"/>
                        </a:rPr>
                        <a:t>“default</a:t>
                      </a:r>
                      <a:r>
                        <a:rPr lang="de-CH" sz="2000" dirty="0" smtClean="0"/>
                        <a:t> </a:t>
                      </a:r>
                      <a:r>
                        <a:rPr lang="de-CH" sz="2000" b="1" dirty="0" err="1" smtClean="0"/>
                        <a:t>gateway</a:t>
                      </a:r>
                      <a:r>
                        <a:rPr lang="de-CH" sz="2000" dirty="0" smtClean="0"/>
                        <a:t> </a:t>
                      </a:r>
                      <a:r>
                        <a:rPr lang="en-US" sz="2000" dirty="0" smtClean="0">
                          <a:latin typeface="+mn-lt"/>
                        </a:rPr>
                        <a:t>” </a:t>
                      </a:r>
                      <a:r>
                        <a:rPr lang="el-GR" sz="2000" dirty="0" smtClean="0">
                          <a:latin typeface="+mn-lt"/>
                        </a:rPr>
                        <a:t>όπου θα προωθηθούν όλα τα πακέτα με άγνωστη διεύθυνση προορισμού.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8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Στατική δρομολόγηση (1)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92570" y="1124744"/>
            <a:ext cx="8064533" cy="34163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Στη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στατική δρομολόγηση</a:t>
            </a:r>
            <a:r>
              <a:rPr lang="el-GR" sz="2400" dirty="0" smtClean="0">
                <a:latin typeface="+mn-lt"/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η </a:t>
            </a:r>
            <a:r>
              <a:rPr lang="el-GR" sz="2400" dirty="0">
                <a:latin typeface="+mn-lt"/>
              </a:rPr>
              <a:t>επιλογή των δρομολογίων γίνεται προκαταβολικά και καταχωρείται στους δρομολογητές κατά την εκκίνηση του δικτύου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Ενημερώνουμε τον πίνακα </a:t>
            </a:r>
            <a:r>
              <a:rPr lang="el-GR" sz="2400" dirty="0">
                <a:latin typeface="+mn-lt"/>
              </a:rPr>
              <a:t>δρομολόγησης </a:t>
            </a:r>
            <a:r>
              <a:rPr lang="el-GR" sz="2400" dirty="0" smtClean="0">
                <a:latin typeface="+mn-lt"/>
              </a:rPr>
              <a:t>του δρομολογητή μόνο με διαδρομές </a:t>
            </a:r>
            <a:r>
              <a:rPr lang="el-GR" sz="2400" dirty="0">
                <a:latin typeface="+mn-lt"/>
              </a:rPr>
              <a:t>προς δίκτυα τα οποία </a:t>
            </a:r>
            <a:r>
              <a:rPr lang="el-GR" sz="2400" b="1" dirty="0">
                <a:latin typeface="+mn-lt"/>
              </a:rPr>
              <a:t>δεν</a:t>
            </a:r>
            <a:r>
              <a:rPr lang="el-GR" sz="2400" dirty="0">
                <a:latin typeface="+mn-lt"/>
              </a:rPr>
              <a:t> συνδέονται άμεσα επάνω </a:t>
            </a:r>
            <a:r>
              <a:rPr lang="el-GR" sz="2400" dirty="0" smtClean="0">
                <a:latin typeface="+mn-lt"/>
              </a:rPr>
              <a:t>του.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+mn-lt"/>
              </a:rPr>
              <a:t>Για κάθε άγνωστο για το δρομολογητή προορισμό δημιουργείται μία εγγραφή στον πίνακα </a:t>
            </a:r>
            <a:r>
              <a:rPr lang="el-GR" sz="2400" dirty="0" smtClean="0">
                <a:latin typeface="+mn-lt"/>
              </a:rPr>
              <a:t>δρομολόγησης</a:t>
            </a:r>
          </a:p>
        </p:txBody>
      </p:sp>
    </p:spTree>
    <p:extLst>
      <p:ext uri="{BB962C8B-B14F-4D97-AF65-F5344CB8AC3E}">
        <p14:creationId xmlns:p14="http://schemas.microsoft.com/office/powerpoint/2010/main" val="41489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Στατική δρομολόγηση (2)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43284" y="1025352"/>
            <a:ext cx="847812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dirty="0" smtClean="0">
                <a:latin typeface="+mn-lt"/>
              </a:rPr>
              <a:t>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στατική δρομολόγηση </a:t>
            </a:r>
            <a:r>
              <a:rPr lang="el-GR" sz="2400" dirty="0" smtClean="0">
                <a:latin typeface="+mn-lt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είναι χρήσιμη για μικρής κλίμακας δίκτυα &amp; </a:t>
            </a:r>
            <a:r>
              <a:rPr lang="en-US" sz="2400" dirty="0" smtClean="0">
                <a:latin typeface="+mn-lt"/>
              </a:rPr>
              <a:t>host</a:t>
            </a:r>
            <a:endParaRPr lang="el-GR" sz="2400" dirty="0" smtClean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</a:rPr>
              <a:t>χρησιμοποιείται ευρέως για τον ορισμό της προεπιλεγμένης διαδρομής  (</a:t>
            </a:r>
            <a:r>
              <a:rPr lang="en-US" sz="2400" dirty="0" smtClean="0">
                <a:latin typeface="+mn-lt"/>
              </a:rPr>
              <a:t>default route: </a:t>
            </a:r>
            <a:r>
              <a:rPr lang="en-US" sz="2400" b="1" dirty="0" err="1">
                <a:latin typeface="+mn-lt"/>
              </a:rPr>
              <a:t>ip</a:t>
            </a:r>
            <a:r>
              <a:rPr lang="en-US" sz="2400" b="1" dirty="0">
                <a:latin typeface="+mn-lt"/>
              </a:rPr>
              <a:t> route </a:t>
            </a:r>
            <a:r>
              <a:rPr lang="el-GR" sz="2400" b="1" dirty="0">
                <a:latin typeface="+mn-lt"/>
              </a:rPr>
              <a:t>0.0.0.0  </a:t>
            </a:r>
            <a:r>
              <a:rPr lang="el-GR" sz="2400" b="1" dirty="0" err="1">
                <a:latin typeface="+mn-lt"/>
              </a:rPr>
              <a:t>0.0.0.0</a:t>
            </a:r>
            <a:r>
              <a:rPr lang="en-US" sz="2400" b="1" dirty="0">
                <a:latin typeface="+mn-lt"/>
              </a:rPr>
              <a:t>  </a:t>
            </a:r>
            <a:r>
              <a:rPr lang="en-US" sz="2400" b="1" dirty="0" smtClean="0">
                <a:latin typeface="+mn-lt"/>
              </a:rPr>
              <a:t>10.0.0.1</a:t>
            </a:r>
            <a:r>
              <a:rPr lang="el-GR" sz="2400" b="1" dirty="0" smtClean="0">
                <a:latin typeface="+mn-lt"/>
              </a:rPr>
              <a:t> 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+mn-lt"/>
              </a:rPr>
              <a:t>χρησιμοποιείται </a:t>
            </a:r>
            <a:r>
              <a:rPr lang="el-GR" sz="2400" dirty="0" smtClean="0">
                <a:latin typeface="+mn-lt"/>
              </a:rPr>
              <a:t>όταν δεν υπάρχει δυναμική διαδρομή προς έναν προορισμό π.χ. για </a:t>
            </a:r>
            <a:r>
              <a:rPr lang="el-GR" sz="2400" dirty="0">
                <a:latin typeface="+mn-lt"/>
              </a:rPr>
              <a:t>τον καθορισμό ενός </a:t>
            </a:r>
            <a:r>
              <a:rPr lang="en-US" sz="2400" dirty="0">
                <a:latin typeface="+mn-lt"/>
              </a:rPr>
              <a:t>“gateway of last resort” </a:t>
            </a:r>
            <a:r>
              <a:rPr lang="el-GR" sz="2400" dirty="0">
                <a:latin typeface="+mn-lt"/>
              </a:rPr>
              <a:t>όπου θα μπουν όλα τα πακέτα με άγνωστη διεύθυνση προορισμού</a:t>
            </a:r>
          </a:p>
        </p:txBody>
      </p:sp>
    </p:spTree>
    <p:extLst>
      <p:ext uri="{BB962C8B-B14F-4D97-AF65-F5344CB8AC3E}">
        <p14:creationId xmlns:p14="http://schemas.microsoft.com/office/powerpoint/2010/main" val="11511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Στατική δρομολόγηση (3)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43284" y="1025352"/>
            <a:ext cx="8478120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Εφαρμογή </a:t>
            </a:r>
            <a:r>
              <a:rPr lang="el-GR" sz="2400" b="1" dirty="0">
                <a:solidFill>
                  <a:srgbClr val="C00000"/>
                </a:solidFill>
                <a:latin typeface="+mn-lt"/>
              </a:rPr>
              <a:t>στατικής δρομολόγησης </a:t>
            </a:r>
            <a:r>
              <a:rPr lang="el-GR" sz="2400" dirty="0" smtClean="0">
                <a:latin typeface="+mn-lt"/>
              </a:rPr>
              <a:t>:</a:t>
            </a:r>
            <a:endParaRPr lang="el-GR" sz="24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 smtClean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 smtClean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 smtClean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el-GR" sz="2400" dirty="0" smtClean="0">
              <a:latin typeface="+mn-lt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55860" y="2420888"/>
            <a:ext cx="85212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l-GR" dirty="0" smtClean="0">
                <a:latin typeface="+mn-lt"/>
                <a:sym typeface="Wingdings" pitchFamily="2" charset="2"/>
              </a:rPr>
              <a:t>Router(</a:t>
            </a:r>
            <a:r>
              <a:rPr lang="en-US" altLang="el-GR" dirty="0" err="1" smtClean="0">
                <a:latin typeface="+mn-lt"/>
                <a:sym typeface="Wingdings" pitchFamily="2" charset="2"/>
              </a:rPr>
              <a:t>conf</a:t>
            </a:r>
            <a:r>
              <a:rPr lang="en-US" altLang="el-GR" dirty="0">
                <a:latin typeface="+mn-lt"/>
                <a:sym typeface="Wingdings" pitchFamily="2" charset="2"/>
              </a:rPr>
              <a:t>)#  </a:t>
            </a:r>
            <a:r>
              <a:rPr lang="en-US" altLang="el-GR" b="1" dirty="0" err="1">
                <a:latin typeface="+mn-lt"/>
                <a:sym typeface="Wingdings" pitchFamily="2" charset="2"/>
              </a:rPr>
              <a:t>ip</a:t>
            </a:r>
            <a:r>
              <a:rPr lang="en-US" altLang="el-GR" b="1" dirty="0">
                <a:latin typeface="+mn-lt"/>
                <a:sym typeface="Wingdings" pitchFamily="2" charset="2"/>
              </a:rPr>
              <a:t> route </a:t>
            </a:r>
            <a:r>
              <a:rPr lang="en-US" altLang="el-GR" dirty="0">
                <a:latin typeface="+mn-lt"/>
                <a:sym typeface="Wingdings" pitchFamily="2" charset="2"/>
              </a:rPr>
              <a:t>&lt;</a:t>
            </a:r>
            <a:r>
              <a:rPr lang="en-US" altLang="el-GR" dirty="0" err="1">
                <a:latin typeface="+mn-lt"/>
                <a:sym typeface="Wingdings" pitchFamily="2" charset="2"/>
              </a:rPr>
              <a:t>ip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netw</a:t>
            </a:r>
            <a:r>
              <a:rPr lang="en-US" altLang="el-GR" dirty="0">
                <a:latin typeface="+mn-lt"/>
                <a:sym typeface="Wingdings" pitchFamily="2" charset="2"/>
              </a:rPr>
              <a:t>&gt; &lt;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mask&gt; &lt;next hop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ip</a:t>
            </a:r>
            <a:r>
              <a:rPr lang="en-US" altLang="el-GR" dirty="0">
                <a:latin typeface="+mn-lt"/>
                <a:sym typeface="Wingdings" pitchFamily="2" charset="2"/>
              </a:rPr>
              <a:t>&gt; </a:t>
            </a:r>
            <a:r>
              <a:rPr lang="el-GR" altLang="el-GR" dirty="0">
                <a:latin typeface="+mn-lt"/>
                <a:sym typeface="Wingdings" pitchFamily="2" charset="2"/>
              </a:rPr>
              <a:t>ή </a:t>
            </a:r>
            <a:endParaRPr lang="el-GR" altLang="el-GR" dirty="0" smtClean="0">
              <a:latin typeface="+mn-lt"/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l-GR" dirty="0" smtClean="0">
                <a:latin typeface="+mn-lt"/>
                <a:sym typeface="Wingdings" pitchFamily="2" charset="2"/>
              </a:rPr>
              <a:t>Router(</a:t>
            </a:r>
            <a:r>
              <a:rPr lang="en-US" altLang="el-GR" dirty="0" err="1" smtClean="0">
                <a:latin typeface="+mn-lt"/>
                <a:sym typeface="Wingdings" pitchFamily="2" charset="2"/>
              </a:rPr>
              <a:t>conf</a:t>
            </a:r>
            <a:r>
              <a:rPr lang="en-US" altLang="el-GR" dirty="0">
                <a:latin typeface="+mn-lt"/>
                <a:sym typeface="Wingdings" pitchFamily="2" charset="2"/>
              </a:rPr>
              <a:t>)#  </a:t>
            </a:r>
            <a:r>
              <a:rPr lang="en-US" altLang="el-GR" b="1" dirty="0" err="1">
                <a:latin typeface="+mn-lt"/>
                <a:sym typeface="Wingdings" pitchFamily="2" charset="2"/>
              </a:rPr>
              <a:t>ip</a:t>
            </a:r>
            <a:r>
              <a:rPr lang="en-US" altLang="el-GR" b="1" dirty="0">
                <a:latin typeface="+mn-lt"/>
                <a:sym typeface="Wingdings" pitchFamily="2" charset="2"/>
              </a:rPr>
              <a:t> route </a:t>
            </a:r>
            <a:r>
              <a:rPr lang="en-US" altLang="el-GR" dirty="0">
                <a:latin typeface="+mn-lt"/>
                <a:sym typeface="Wingdings" pitchFamily="2" charset="2"/>
              </a:rPr>
              <a:t>&lt;</a:t>
            </a:r>
            <a:r>
              <a:rPr lang="en-US" altLang="el-GR" dirty="0" err="1">
                <a:latin typeface="+mn-lt"/>
                <a:sym typeface="Wingdings" pitchFamily="2" charset="2"/>
              </a:rPr>
              <a:t>ip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 smtClean="0">
                <a:latin typeface="+mn-lt"/>
                <a:sym typeface="Wingdings" pitchFamily="2" charset="2"/>
              </a:rPr>
              <a:t>netw</a:t>
            </a:r>
            <a:r>
              <a:rPr lang="el-GR" altLang="el-GR" dirty="0" smtClean="0">
                <a:latin typeface="+mn-lt"/>
                <a:sym typeface="Wingdings" pitchFamily="2" charset="2"/>
              </a:rPr>
              <a:t> </a:t>
            </a:r>
            <a:r>
              <a:rPr lang="en-US" altLang="el-GR" dirty="0" smtClean="0">
                <a:latin typeface="+mn-lt"/>
                <a:sym typeface="Wingdings" pitchFamily="2" charset="2"/>
              </a:rPr>
              <a:t>&gt; &lt;mask</a:t>
            </a:r>
            <a:r>
              <a:rPr lang="el-GR" altLang="el-GR" dirty="0" smtClean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netw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smtClean="0">
                <a:latin typeface="+mn-lt"/>
                <a:sym typeface="Wingdings" pitchFamily="2" charset="2"/>
              </a:rPr>
              <a:t>&gt; </a:t>
            </a:r>
            <a:r>
              <a:rPr lang="el-GR" altLang="el-GR" dirty="0" smtClean="0">
                <a:latin typeface="+mn-lt"/>
                <a:sym typeface="Wingdings" pitchFamily="2" charset="2"/>
              </a:rPr>
              <a:t>&lt;</a:t>
            </a:r>
            <a:r>
              <a:rPr lang="en-US" altLang="el-GR" dirty="0" smtClean="0">
                <a:latin typeface="+mn-lt"/>
                <a:sym typeface="Wingdings" pitchFamily="2" charset="2"/>
              </a:rPr>
              <a:t>router’s  outgoing interface&gt;</a:t>
            </a:r>
            <a:endParaRPr lang="en-US" altLang="el-GR" dirty="0">
              <a:latin typeface="+mn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91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Ασκήσεις στατικής δρομολόγησης (1)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43284" y="1460599"/>
            <a:ext cx="8117148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dirty="0" smtClean="0">
                <a:latin typeface="+mn-lt"/>
              </a:rPr>
              <a:t>Οι τρεις ασκήσεις που ακολουθούν αναφέρονται στην </a:t>
            </a:r>
          </a:p>
          <a:p>
            <a:pPr>
              <a:lnSpc>
                <a:spcPct val="150000"/>
              </a:lnSpc>
            </a:pPr>
            <a:r>
              <a:rPr lang="el-GR" sz="2400" dirty="0" smtClean="0">
                <a:latin typeface="+mn-lt"/>
              </a:rPr>
              <a:t>Επικοινωνία απομακρυσμένων τοπικών δικτύων, μέσω δρομολογητών στους οποίους θα εφαρμοστεί </a:t>
            </a:r>
            <a:r>
              <a:rPr lang="el-GR" sz="2400" b="1" dirty="0" smtClean="0">
                <a:latin typeface="+mn-lt"/>
              </a:rPr>
              <a:t>στατική δρομολόγηση.</a:t>
            </a:r>
          </a:p>
          <a:p>
            <a:pPr>
              <a:lnSpc>
                <a:spcPct val="150000"/>
              </a:lnSpc>
            </a:pPr>
            <a:r>
              <a:rPr lang="el-GR" sz="2400" dirty="0">
                <a:latin typeface="+mn-lt"/>
              </a:rPr>
              <a:t>Για να εφαρμόσουμε στατική δρομολόγηση σε ένα διαδίκτυο , πρέπει να μελετήσουμε την τοπολογία του και  να καταγράψουμε για κάθε δρομολογητή τα άγνωστα (μη άμεσα συνδεδεμένα  σε αυτόν) δίκτυα</a:t>
            </a:r>
            <a:r>
              <a:rPr lang="el-GR" sz="2400" dirty="0" smtClean="0">
                <a:latin typeface="+mn-lt"/>
              </a:rPr>
              <a:t>.</a:t>
            </a:r>
            <a:endParaRPr lang="el-G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63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Ασκήσεις στατικής δρομολόγησης (</a:t>
            </a:r>
            <a:r>
              <a:rPr lang="en-US" sz="3600" dirty="0" smtClean="0"/>
              <a:t>2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467544" y="2132856"/>
            <a:ext cx="777686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latin typeface="+mn-lt"/>
              </a:rPr>
              <a:t>Η εφαρμογή δρομολόγησης αποτελεί προϋπόθεση για την επικοινωνία όλων των δικτυακών συσκευών διαδικτύου.</a:t>
            </a:r>
          </a:p>
        </p:txBody>
      </p:sp>
    </p:spTree>
    <p:extLst>
      <p:ext uri="{BB962C8B-B14F-4D97-AF65-F5344CB8AC3E}">
        <p14:creationId xmlns:p14="http://schemas.microsoft.com/office/powerpoint/2010/main" val="7181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3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245" y="1134390"/>
            <a:ext cx="5090158" cy="15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6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05774"/>
              </p:ext>
            </p:extLst>
          </p:nvPr>
        </p:nvGraphicFramePr>
        <p:xfrm>
          <a:off x="2716555" y="2924944"/>
          <a:ext cx="5651366" cy="2993724"/>
        </p:xfrm>
        <a:graphic>
          <a:graphicData uri="http://schemas.openxmlformats.org/drawingml/2006/table">
            <a:tbl>
              <a:tblPr/>
              <a:tblGrid>
                <a:gridCol w="1042854"/>
                <a:gridCol w="1656184"/>
                <a:gridCol w="1512168"/>
                <a:gridCol w="1440160"/>
              </a:tblGrid>
              <a:tr h="360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+mn-lt"/>
                          <a:ea typeface="Calibri"/>
                          <a:cs typeface="Times New Roman"/>
                        </a:rPr>
                        <a:t>Συσκευή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err="1">
                          <a:latin typeface="+mn-lt"/>
                          <a:ea typeface="Calibri"/>
                          <a:cs typeface="Times New Roman"/>
                        </a:rPr>
                        <a:t>Διεπαφή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+mn-lt"/>
                          <a:ea typeface="Calibri"/>
                          <a:cs typeface="Times New Roman"/>
                        </a:rPr>
                        <a:t>ΙΡ διεύθυνση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+mn-lt"/>
                          <a:ea typeface="Calibri"/>
                          <a:cs typeface="Times New Roman"/>
                        </a:rPr>
                        <a:t>Μάσκα υποδικτύου</a:t>
                      </a: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Router6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Serial0/0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192.130.10.33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255.255.255.252</a:t>
                      </a: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FastEthernet0/0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192.130.10.1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Router4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Serial0/0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192.130.10.34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255.255.255.252</a:t>
                      </a: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FastEthernet0/0</a:t>
                      </a: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192.130.10.17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PC01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PC10  SW0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FastEthernet0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192.130.10.11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PC01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PC10   SW1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FastEthernet0</a:t>
                      </a: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192.130.10.27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255.255.255.240</a:t>
                      </a: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9217" y="2132856"/>
            <a:ext cx="1906323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Βήμα 1: Σε </a:t>
            </a:r>
            <a:r>
              <a:rPr lang="el-GR" dirty="0">
                <a:latin typeface="+mn-lt"/>
              </a:rPr>
              <a:t>κάθε δρομολογητή </a:t>
            </a:r>
            <a:r>
              <a:rPr lang="el-GR" b="1" dirty="0" smtClean="0">
                <a:latin typeface="+mn-lt"/>
              </a:rPr>
              <a:t>ενεργοποιούμε τα  </a:t>
            </a:r>
            <a:r>
              <a:rPr lang="en-US" b="1" dirty="0" smtClean="0">
                <a:latin typeface="+mn-lt"/>
              </a:rPr>
              <a:t>interfaces</a:t>
            </a:r>
            <a:r>
              <a:rPr lang="el-GR" b="1" dirty="0" smtClean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</a:t>
            </a:r>
            <a:r>
              <a:rPr lang="el-GR" b="1" dirty="0" smtClean="0">
                <a:latin typeface="+mn-lt"/>
              </a:rPr>
              <a:t>&amp; τους αποδίδουμε </a:t>
            </a:r>
            <a:r>
              <a:rPr lang="en-US" b="1" dirty="0" err="1" smtClean="0">
                <a:latin typeface="+mn-lt"/>
              </a:rPr>
              <a:t>ip</a:t>
            </a:r>
            <a:r>
              <a:rPr lang="en-US" b="1" dirty="0" smtClean="0">
                <a:latin typeface="+mn-lt"/>
              </a:rPr>
              <a:t> </a:t>
            </a:r>
            <a:r>
              <a:rPr lang="el-GR" b="1" dirty="0" smtClean="0">
                <a:latin typeface="+mn-lt"/>
              </a:rPr>
              <a:t>διευθύνσεις </a:t>
            </a:r>
            <a:r>
              <a:rPr lang="el-GR" dirty="0" smtClean="0">
                <a:latin typeface="+mn-lt"/>
              </a:rPr>
              <a:t>σύμφωνα με τον πίνακα </a:t>
            </a:r>
          </a:p>
          <a:p>
            <a:endParaRPr lang="el-GR" b="1" dirty="0" smtClean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217" y="1328816"/>
            <a:ext cx="1271502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/>
              <a:t>Άσκηση </a:t>
            </a:r>
            <a:r>
              <a:rPr lang="el-GR" b="1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77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03185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4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2483768" y="1700808"/>
            <a:ext cx="6475679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+mn-lt"/>
              </a:rPr>
              <a:t>Router</a:t>
            </a:r>
            <a:r>
              <a:rPr lang="el-GR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#</a:t>
            </a:r>
            <a:r>
              <a:rPr lang="en-US" b="1" dirty="0" err="1" smtClean="0">
                <a:latin typeface="+mn-lt"/>
              </a:rPr>
              <a:t>sh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ip</a:t>
            </a:r>
            <a:r>
              <a:rPr lang="en-US" b="1" dirty="0">
                <a:latin typeface="+mn-lt"/>
              </a:rPr>
              <a:t> route</a:t>
            </a:r>
          </a:p>
          <a:p>
            <a:r>
              <a:rPr lang="en-US" dirty="0">
                <a:latin typeface="+mn-lt"/>
              </a:rPr>
              <a:t>Codes: C - connected, S - static, I - IGRP, R - RIP, M - mobile, B - BGP</a:t>
            </a:r>
          </a:p>
          <a:p>
            <a:r>
              <a:rPr lang="en-US" dirty="0">
                <a:latin typeface="+mn-lt"/>
              </a:rPr>
              <a:t>       D - EIGRP, EX - EIGRP external, O - OSPF, IA - OSPF inter area</a:t>
            </a:r>
          </a:p>
          <a:p>
            <a:r>
              <a:rPr lang="en-US" dirty="0">
                <a:latin typeface="+mn-lt"/>
              </a:rPr>
              <a:t>       N1 - OSPF NSSA external type 1, N2 - OSPF NSSA external type 2</a:t>
            </a:r>
          </a:p>
          <a:p>
            <a:r>
              <a:rPr lang="en-US" dirty="0">
                <a:latin typeface="+mn-lt"/>
              </a:rPr>
              <a:t>       E1 - OSPF external type 1, E2 - OSPF external type 2, E - EGP</a:t>
            </a:r>
          </a:p>
          <a:p>
            <a:r>
              <a:rPr lang="en-US" dirty="0">
                <a:latin typeface="+mn-lt"/>
              </a:rPr>
              <a:t>      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- IS-IS, L1 - IS-IS level-1, L2 - IS-IS level-2, </a:t>
            </a:r>
            <a:r>
              <a:rPr lang="en-US" dirty="0" err="1">
                <a:latin typeface="+mn-lt"/>
              </a:rPr>
              <a:t>ia</a:t>
            </a:r>
            <a:r>
              <a:rPr lang="en-US" dirty="0">
                <a:latin typeface="+mn-lt"/>
              </a:rPr>
              <a:t> - IS-IS inter area</a:t>
            </a:r>
          </a:p>
          <a:p>
            <a:r>
              <a:rPr lang="en-US" dirty="0">
                <a:latin typeface="+mn-lt"/>
              </a:rPr>
              <a:t>       * - candidate default, U - per-user static route, o - ODR</a:t>
            </a:r>
          </a:p>
          <a:p>
            <a:r>
              <a:rPr lang="en-US" dirty="0">
                <a:latin typeface="+mn-lt"/>
              </a:rPr>
              <a:t>       P - periodic downloaded static route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Gateway of last resort is not set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     192.130.10.0/24 is variably </a:t>
            </a:r>
            <a:r>
              <a:rPr lang="en-US" dirty="0" err="1">
                <a:latin typeface="+mn-lt"/>
              </a:rPr>
              <a:t>subnetted</a:t>
            </a:r>
            <a:r>
              <a:rPr lang="en-US" dirty="0">
                <a:latin typeface="+mn-lt"/>
              </a:rPr>
              <a:t>, 2 subnets, 2 masks</a:t>
            </a:r>
          </a:p>
          <a:p>
            <a:r>
              <a:rPr lang="en-US" dirty="0">
                <a:latin typeface="+mn-lt"/>
              </a:rPr>
              <a:t>C       192.130.10.0/28 is directly connected, FastEthernet0/0</a:t>
            </a:r>
          </a:p>
          <a:p>
            <a:r>
              <a:rPr lang="en-US" dirty="0">
                <a:latin typeface="+mn-lt"/>
              </a:rPr>
              <a:t>C       192.130.10.32/30 is directly connected, Serial2/0</a:t>
            </a:r>
          </a:p>
          <a:p>
            <a:r>
              <a:rPr lang="en-US" dirty="0" smtClean="0">
                <a:latin typeface="+mn-lt"/>
              </a:rPr>
              <a:t>Router</a:t>
            </a:r>
            <a:r>
              <a:rPr lang="el-GR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#</a:t>
            </a:r>
            <a:endParaRPr lang="el-GR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044" y="1124744"/>
            <a:ext cx="2044818" cy="50783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b="1" dirty="0">
                <a:latin typeface="+mn-lt"/>
              </a:rPr>
              <a:t>Μετά την ενεργοποίηση των </a:t>
            </a:r>
            <a:r>
              <a:rPr lang="en-US" b="1" dirty="0">
                <a:latin typeface="+mn-lt"/>
              </a:rPr>
              <a:t>interfaces,  </a:t>
            </a:r>
            <a:r>
              <a:rPr lang="el-GR" b="1" dirty="0">
                <a:latin typeface="+mn-lt"/>
              </a:rPr>
              <a:t>κάθε δρομολογητής γνωρίζει μόνο τα συνδεδεμένα σε αυτόν </a:t>
            </a:r>
            <a:r>
              <a:rPr lang="el-GR" b="1" dirty="0" smtClean="0">
                <a:latin typeface="+mn-lt"/>
              </a:rPr>
              <a:t>δίκτυα.</a:t>
            </a:r>
            <a:endParaRPr lang="el-GR" b="1" dirty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latin typeface="+mn-lt"/>
              </a:rPr>
              <a:t>Η </a:t>
            </a:r>
            <a:r>
              <a:rPr lang="el-GR" b="1" dirty="0">
                <a:solidFill>
                  <a:srgbClr val="C00000"/>
                </a:solidFill>
                <a:latin typeface="+mn-lt"/>
              </a:rPr>
              <a:t>εντολή επισκόπησης </a:t>
            </a:r>
            <a:r>
              <a:rPr lang="el-GR" dirty="0">
                <a:latin typeface="+mn-lt"/>
              </a:rPr>
              <a:t>του πίνακα δρομολόγησης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en-US" b="1" dirty="0" err="1">
                <a:solidFill>
                  <a:srgbClr val="C00000"/>
                </a:solidFill>
                <a:latin typeface="+mn-lt"/>
              </a:rPr>
              <a:t>sh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+mn-lt"/>
              </a:rPr>
              <a:t>ip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 route</a:t>
            </a:r>
          </a:p>
          <a:p>
            <a:r>
              <a:rPr lang="el-GR" dirty="0" smtClean="0">
                <a:latin typeface="+mn-lt"/>
              </a:rPr>
              <a:t>εμφανίζει μόνο </a:t>
            </a:r>
            <a:r>
              <a:rPr lang="el-GR" dirty="0">
                <a:latin typeface="+mn-lt"/>
              </a:rPr>
              <a:t>τα </a:t>
            </a:r>
            <a:r>
              <a:rPr lang="el-GR" dirty="0" smtClean="0">
                <a:latin typeface="+mn-lt"/>
              </a:rPr>
              <a:t>δύο άμεσα στον </a:t>
            </a:r>
            <a:r>
              <a:rPr lang="el-GR" dirty="0" err="1"/>
              <a:t>στον</a:t>
            </a:r>
            <a:r>
              <a:rPr lang="el-GR" dirty="0"/>
              <a:t> </a:t>
            </a:r>
            <a:r>
              <a:rPr lang="en-US" dirty="0"/>
              <a:t>Router</a:t>
            </a:r>
            <a:r>
              <a:rPr lang="el-GR" dirty="0"/>
              <a:t>6 </a:t>
            </a:r>
            <a:endParaRPr lang="en-US" b="1" dirty="0"/>
          </a:p>
          <a:p>
            <a:r>
              <a:rPr lang="el-GR" dirty="0" smtClean="0">
                <a:latin typeface="+mn-lt"/>
              </a:rPr>
              <a:t>συνδεδεμένα δίκτυα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1044798"/>
            <a:ext cx="1271502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/>
              <a:t>Άσκηση </a:t>
            </a:r>
            <a:r>
              <a:rPr lang="el-GR" b="1" dirty="0" smtClean="0"/>
              <a:t>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2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(</a:t>
            </a:r>
            <a:r>
              <a:rPr lang="en-US" sz="3600" dirty="0"/>
              <a:t>4</a:t>
            </a:r>
            <a:r>
              <a:rPr lang="el-GR" sz="3600" dirty="0"/>
              <a:t>)</a:t>
            </a:r>
            <a:endParaRPr lang="el-GR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53" y="1134390"/>
            <a:ext cx="7835307" cy="279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3034" y="4389204"/>
            <a:ext cx="7023705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 να </a:t>
            </a:r>
            <a:r>
              <a:rPr lang="el-GR" dirty="0">
                <a:latin typeface="+mn-lt"/>
              </a:rPr>
              <a:t>υπάρχει επικοινωνία μεταξύ των τοπικών </a:t>
            </a:r>
            <a:r>
              <a:rPr lang="el-GR" dirty="0" smtClean="0">
                <a:latin typeface="+mn-lt"/>
              </a:rPr>
              <a:t>δικτύων του σχήματος, </a:t>
            </a: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πρέπει να εφαρμόσουμε  </a:t>
            </a:r>
            <a:r>
              <a:rPr lang="el-GR" b="1" dirty="0" smtClean="0">
                <a:solidFill>
                  <a:srgbClr val="C00000"/>
                </a:solidFill>
                <a:latin typeface="+mn-lt"/>
              </a:rPr>
              <a:t>στατική δρομολόγηση </a:t>
            </a:r>
            <a:r>
              <a:rPr lang="el-GR" b="1" dirty="0" smtClean="0">
                <a:latin typeface="+mn-lt"/>
              </a:rPr>
              <a:t>στους δρομολογητές, πρέπει δηλαδή να τους γνωρίσουμε τον  τρόπο που θα </a:t>
            </a:r>
            <a:r>
              <a:rPr lang="el-GR" b="1" dirty="0" err="1" smtClean="0">
                <a:latin typeface="+mn-lt"/>
              </a:rPr>
              <a:t>μπορέσ</a:t>
            </a:r>
            <a:r>
              <a:rPr lang="en-US" b="1" dirty="0" smtClean="0">
                <a:latin typeface="+mn-lt"/>
              </a:rPr>
              <a:t>o</a:t>
            </a:r>
            <a:r>
              <a:rPr lang="el-GR" b="1" dirty="0" smtClean="0">
                <a:latin typeface="+mn-lt"/>
              </a:rPr>
              <a:t>υν  να προσεγγίσουν τα μη συνδεδεμένα  σε αυτούς δίκτυα.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034" y="1256166"/>
            <a:ext cx="1188146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Άσκηση 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04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6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52354"/>
            <a:ext cx="5655409" cy="264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Ορθογώνιο 23"/>
          <p:cNvSpPr/>
          <p:nvPr/>
        </p:nvSpPr>
        <p:spPr>
          <a:xfrm>
            <a:off x="189856" y="1268760"/>
            <a:ext cx="8784976" cy="16158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l-GR" altLang="el-GR" b="1" dirty="0" smtClean="0">
                <a:latin typeface="+mn-lt"/>
                <a:sym typeface="Wingdings" pitchFamily="2" charset="2"/>
              </a:rPr>
              <a:t>Εφαρμογή στατικής δρομολόγησης:</a:t>
            </a:r>
          </a:p>
          <a:p>
            <a:r>
              <a:rPr lang="en-US" altLang="el-GR" dirty="0" smtClean="0">
                <a:latin typeface="+mn-lt"/>
                <a:sym typeface="Wingdings" pitchFamily="2" charset="2"/>
              </a:rPr>
              <a:t>Router(</a:t>
            </a:r>
            <a:r>
              <a:rPr lang="en-US" altLang="el-GR" dirty="0" err="1" smtClean="0">
                <a:latin typeface="+mn-lt"/>
                <a:sym typeface="Wingdings" pitchFamily="2" charset="2"/>
              </a:rPr>
              <a:t>conf</a:t>
            </a:r>
            <a:r>
              <a:rPr lang="en-US" altLang="el-GR" dirty="0">
                <a:latin typeface="+mn-lt"/>
                <a:sym typeface="Wingdings" pitchFamily="2" charset="2"/>
              </a:rPr>
              <a:t>)#  </a:t>
            </a:r>
            <a:r>
              <a:rPr lang="en-US" altLang="el-GR" b="1" dirty="0" err="1">
                <a:latin typeface="+mn-lt"/>
                <a:sym typeface="Wingdings" pitchFamily="2" charset="2"/>
              </a:rPr>
              <a:t>ip</a:t>
            </a:r>
            <a:r>
              <a:rPr lang="en-US" altLang="el-GR" b="1" dirty="0">
                <a:latin typeface="+mn-lt"/>
                <a:sym typeface="Wingdings" pitchFamily="2" charset="2"/>
              </a:rPr>
              <a:t> route </a:t>
            </a:r>
            <a:r>
              <a:rPr lang="en-US" altLang="el-GR" dirty="0">
                <a:latin typeface="+mn-lt"/>
                <a:sym typeface="Wingdings" pitchFamily="2" charset="2"/>
              </a:rPr>
              <a:t>&lt;</a:t>
            </a:r>
            <a:r>
              <a:rPr lang="en-US" altLang="el-GR" dirty="0" err="1">
                <a:latin typeface="+mn-lt"/>
                <a:sym typeface="Wingdings" pitchFamily="2" charset="2"/>
              </a:rPr>
              <a:t>ip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netw</a:t>
            </a:r>
            <a:r>
              <a:rPr lang="en-US" altLang="el-GR" dirty="0">
                <a:latin typeface="+mn-lt"/>
                <a:sym typeface="Wingdings" pitchFamily="2" charset="2"/>
              </a:rPr>
              <a:t>&gt; &lt;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mask&gt; &lt;next hop </a:t>
            </a:r>
            <a:r>
              <a:rPr lang="en-US" altLang="el-GR" dirty="0" err="1">
                <a:latin typeface="+mn-lt"/>
                <a:sym typeface="Wingdings" pitchFamily="2" charset="2"/>
              </a:rPr>
              <a:t>dest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r>
              <a:rPr lang="en-US" altLang="el-GR" dirty="0" err="1">
                <a:latin typeface="+mn-lt"/>
                <a:sym typeface="Wingdings" pitchFamily="2" charset="2"/>
              </a:rPr>
              <a:t>ip</a:t>
            </a:r>
            <a:r>
              <a:rPr lang="en-US" altLang="el-GR" dirty="0">
                <a:latin typeface="+mn-lt"/>
                <a:sym typeface="Wingdings" pitchFamily="2" charset="2"/>
              </a:rPr>
              <a:t>&gt; </a:t>
            </a:r>
            <a:r>
              <a:rPr lang="el-GR" altLang="el-GR" dirty="0" smtClean="0">
                <a:latin typeface="+mn-lt"/>
                <a:sym typeface="Wingdings" pitchFamily="2" charset="2"/>
              </a:rPr>
              <a:t> </a:t>
            </a:r>
            <a:r>
              <a:rPr lang="en-US" altLang="el-GR" dirty="0" smtClean="0">
                <a:latin typeface="+mn-lt"/>
                <a:sym typeface="Wingdings" pitchFamily="2" charset="2"/>
              </a:rPr>
              <a:t>	</a:t>
            </a:r>
            <a:r>
              <a:rPr lang="en-US" altLang="el-GR" dirty="0">
                <a:latin typeface="+mn-lt"/>
                <a:sym typeface="Wingdings" pitchFamily="2" charset="2"/>
              </a:rPr>
              <a:t> </a:t>
            </a:r>
            <a:endParaRPr lang="el-GR" altLang="el-GR" dirty="0" smtClean="0">
              <a:latin typeface="+mn-lt"/>
              <a:sym typeface="Wingdings" pitchFamily="2" charset="2"/>
            </a:endParaRPr>
          </a:p>
          <a:p>
            <a:r>
              <a:rPr lang="el-GR" dirty="0" smtClean="0"/>
              <a:t>Εφαρμόζουμε </a:t>
            </a:r>
            <a:r>
              <a:rPr lang="el-GR" dirty="0"/>
              <a:t>στατική δρομολόγηση: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στον μεν </a:t>
            </a:r>
            <a:r>
              <a:rPr lang="en-GB" dirty="0"/>
              <a:t>Router</a:t>
            </a:r>
            <a:r>
              <a:rPr lang="el-GR" dirty="0"/>
              <a:t>6 για το </a:t>
            </a:r>
            <a:r>
              <a:rPr lang="en-US" dirty="0"/>
              <a:t>LAN 192.130.10.16</a:t>
            </a:r>
            <a:r>
              <a:rPr lang="el-GR" dirty="0"/>
              <a:t>/28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Στον δε </a:t>
            </a:r>
            <a:r>
              <a:rPr lang="en-GB" dirty="0"/>
              <a:t>Router</a:t>
            </a:r>
            <a:r>
              <a:rPr lang="el-GR" dirty="0"/>
              <a:t>4 για το </a:t>
            </a:r>
            <a:r>
              <a:rPr lang="en-US" dirty="0"/>
              <a:t>LAN 192.130.10.</a:t>
            </a:r>
            <a:r>
              <a:rPr lang="el-GR" dirty="0"/>
              <a:t>0/28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827584" y="4066470"/>
            <a:ext cx="1247485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/>
              <a:t>Άσκηση  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37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Περιεχόμενα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 smtClean="0"/>
          </a:p>
          <a:p>
            <a:pPr lvl="1"/>
            <a:r>
              <a:rPr lang="el-GR" sz="2400" dirty="0" smtClean="0"/>
              <a:t>Δρομολόγηση </a:t>
            </a:r>
            <a:r>
              <a:rPr lang="el-GR" sz="2400" dirty="0"/>
              <a:t>στο </a:t>
            </a:r>
            <a:r>
              <a:rPr lang="en-GB" sz="2400" dirty="0" smtClean="0"/>
              <a:t>Internet</a:t>
            </a:r>
            <a:endParaRPr lang="el-GR" sz="2400" dirty="0" smtClean="0"/>
          </a:p>
          <a:p>
            <a:pPr lvl="1"/>
            <a:r>
              <a:rPr lang="el-GR" sz="2400" dirty="0" smtClean="0"/>
              <a:t>Στατική Δρομολόγηση</a:t>
            </a:r>
          </a:p>
          <a:p>
            <a:pPr lvl="1"/>
            <a:r>
              <a:rPr lang="el-GR" sz="2400" dirty="0" smtClean="0"/>
              <a:t>Ασκήσεις</a:t>
            </a:r>
          </a:p>
          <a:p>
            <a:pPr lvl="1"/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351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7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980728"/>
            <a:ext cx="8424936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Router</a:t>
            </a:r>
            <a:r>
              <a:rPr lang="el-GR" sz="2000" dirty="0" smtClean="0">
                <a:latin typeface="+mn-lt"/>
              </a:rPr>
              <a:t>6</a:t>
            </a:r>
            <a:r>
              <a:rPr lang="en-GB" sz="2000" dirty="0" smtClean="0">
                <a:latin typeface="+mn-lt"/>
              </a:rPr>
              <a:t>&gt; </a:t>
            </a:r>
            <a:r>
              <a:rPr lang="en-GB" sz="2000" dirty="0">
                <a:latin typeface="+mn-lt"/>
              </a:rPr>
              <a:t>enable</a:t>
            </a:r>
            <a:endParaRPr lang="el-GR" sz="2000" dirty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Router</a:t>
            </a:r>
            <a:r>
              <a:rPr lang="el-GR" sz="2000" dirty="0" smtClean="0">
                <a:latin typeface="+mn-lt"/>
              </a:rPr>
              <a:t>6</a:t>
            </a:r>
            <a:r>
              <a:rPr lang="en-GB" sz="2000" dirty="0" smtClean="0">
                <a:latin typeface="+mn-lt"/>
              </a:rPr>
              <a:t># </a:t>
            </a:r>
            <a:r>
              <a:rPr lang="en-GB" sz="2000" dirty="0">
                <a:latin typeface="+mn-lt"/>
              </a:rPr>
              <a:t>configure </a:t>
            </a:r>
            <a:r>
              <a:rPr lang="en-GB" sz="2000" dirty="0" smtClean="0">
                <a:latin typeface="+mn-lt"/>
              </a:rPr>
              <a:t>terminal</a:t>
            </a:r>
            <a:endParaRPr lang="el-GR" sz="2000" dirty="0" smtClean="0">
              <a:latin typeface="+mn-lt"/>
            </a:endParaRPr>
          </a:p>
          <a:p>
            <a:r>
              <a:rPr lang="en-GB" sz="2000" dirty="0">
                <a:latin typeface="+mn-lt"/>
              </a:rPr>
              <a:t>Router</a:t>
            </a:r>
            <a:r>
              <a:rPr lang="el-GR" sz="2000" dirty="0">
                <a:latin typeface="+mn-lt"/>
              </a:rPr>
              <a:t>6</a:t>
            </a:r>
            <a:r>
              <a:rPr lang="en-GB" sz="2000" dirty="0">
                <a:latin typeface="+mn-lt"/>
              </a:rPr>
              <a:t>(</a:t>
            </a:r>
            <a:r>
              <a:rPr lang="en-GB" sz="2000" dirty="0" err="1">
                <a:latin typeface="+mn-lt"/>
              </a:rPr>
              <a:t>config</a:t>
            </a:r>
            <a:r>
              <a:rPr lang="en-GB" sz="2000" dirty="0" smtClean="0">
                <a:latin typeface="+mn-lt"/>
              </a:rPr>
              <a:t>)#</a:t>
            </a:r>
            <a:r>
              <a:rPr lang="el-GR" sz="2000" dirty="0" smtClean="0">
                <a:latin typeface="+mn-lt"/>
              </a:rPr>
              <a:t>                                                                              </a:t>
            </a:r>
            <a:r>
              <a:rPr lang="el-GR" sz="2000" dirty="0" smtClean="0"/>
              <a:t>Άσκηση  </a:t>
            </a:r>
            <a:r>
              <a:rPr lang="el-GR" sz="2000" dirty="0"/>
              <a:t>1</a:t>
            </a:r>
          </a:p>
          <a:p>
            <a:endParaRPr lang="el-GR" sz="2000" dirty="0">
              <a:latin typeface="+mn-lt"/>
            </a:endParaRPr>
          </a:p>
          <a:p>
            <a:endParaRPr lang="el-GR" sz="2000" dirty="0">
              <a:latin typeface="+mn-lt"/>
            </a:endParaRPr>
          </a:p>
          <a:p>
            <a:r>
              <a:rPr lang="el-GR" altLang="el-GR" sz="20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  <a:t>Εφαρμογή στατικής δρομολόγησης</a:t>
            </a:r>
            <a:r>
              <a:rPr lang="en-US" altLang="el-GR" sz="20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- 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1</a:t>
            </a:r>
            <a:r>
              <a:rPr lang="el-GR" sz="2000" b="1" baseline="30000" dirty="0">
                <a:solidFill>
                  <a:srgbClr val="C00000"/>
                </a:solidFill>
                <a:latin typeface="+mn-lt"/>
              </a:rPr>
              <a:t>ος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 τρόπος: </a:t>
            </a:r>
            <a:endParaRPr lang="en-GB" sz="2000" b="1" dirty="0">
              <a:solidFill>
                <a:srgbClr val="C00000"/>
              </a:solidFill>
              <a:latin typeface="+mn-lt"/>
            </a:endParaRPr>
          </a:p>
          <a:p>
            <a:endParaRPr lang="el-GR" sz="2000" dirty="0" smtClean="0">
              <a:latin typeface="+mn-lt"/>
            </a:endParaRPr>
          </a:p>
          <a:p>
            <a:r>
              <a:rPr lang="en-GB" sz="2000" dirty="0" smtClean="0">
                <a:latin typeface="+mn-lt"/>
              </a:rPr>
              <a:t>Router</a:t>
            </a:r>
            <a:r>
              <a:rPr lang="el-GR" sz="2000" dirty="0" smtClean="0">
                <a:latin typeface="+mn-lt"/>
              </a:rPr>
              <a:t>6</a:t>
            </a:r>
            <a:r>
              <a:rPr lang="en-GB" sz="2000" dirty="0" smtClean="0">
                <a:latin typeface="+mn-lt"/>
              </a:rPr>
              <a:t>(</a:t>
            </a:r>
            <a:r>
              <a:rPr lang="en-GB" sz="2000" dirty="0" err="1" smtClean="0">
                <a:latin typeface="+mn-lt"/>
              </a:rPr>
              <a:t>config</a:t>
            </a:r>
            <a:r>
              <a:rPr lang="en-GB" sz="2000" dirty="0">
                <a:latin typeface="+mn-lt"/>
              </a:rPr>
              <a:t>)# </a:t>
            </a:r>
            <a:r>
              <a:rPr lang="en-US" sz="2000" b="1" dirty="0" err="1">
                <a:latin typeface="+mn-lt"/>
              </a:rPr>
              <a:t>Ip</a:t>
            </a:r>
            <a:r>
              <a:rPr lang="en-US" sz="2000" b="1" dirty="0">
                <a:latin typeface="+mn-lt"/>
              </a:rPr>
              <a:t> route </a:t>
            </a:r>
            <a:r>
              <a:rPr lang="en-US" sz="2000" b="1" dirty="0" smtClean="0">
                <a:latin typeface="+mn-lt"/>
              </a:rPr>
              <a:t>192.130.10.16  255.255.255.2</a:t>
            </a:r>
            <a:r>
              <a:rPr lang="el-GR" sz="2000" b="1" dirty="0" smtClean="0">
                <a:latin typeface="+mn-lt"/>
              </a:rPr>
              <a:t>40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 smtClean="0">
                <a:solidFill>
                  <a:srgbClr val="820000"/>
                </a:solidFill>
                <a:latin typeface="+mn-lt"/>
              </a:rPr>
              <a:t>192.130.10.34</a:t>
            </a:r>
            <a:endParaRPr lang="en-GB" sz="2000" b="1" dirty="0">
              <a:solidFill>
                <a:srgbClr val="820000"/>
              </a:solidFill>
              <a:latin typeface="+mn-lt"/>
            </a:endParaRPr>
          </a:p>
          <a:p>
            <a:r>
              <a:rPr lang="el-GR" sz="2000" dirty="0">
                <a:latin typeface="+mn-lt"/>
              </a:rPr>
              <a:t>(όπου </a:t>
            </a:r>
            <a:r>
              <a:rPr lang="en-US" sz="2000" dirty="0" smtClean="0">
                <a:solidFill>
                  <a:srgbClr val="820000"/>
                </a:solidFill>
                <a:latin typeface="+mn-lt"/>
              </a:rPr>
              <a:t>192.130.10.34 </a:t>
            </a:r>
            <a:r>
              <a:rPr lang="el-GR" sz="2000" dirty="0" smtClean="0">
                <a:latin typeface="+mn-lt"/>
              </a:rPr>
              <a:t>, η </a:t>
            </a:r>
            <a:r>
              <a:rPr lang="en-US" sz="2000" dirty="0" smtClean="0">
                <a:latin typeface="+mn-lt"/>
              </a:rPr>
              <a:t>IP </a:t>
            </a:r>
            <a:r>
              <a:rPr lang="el-GR" sz="2000" dirty="0" smtClean="0">
                <a:latin typeface="+mn-lt"/>
              </a:rPr>
              <a:t>του επόμενου άλματος (</a:t>
            </a:r>
            <a:r>
              <a:rPr lang="en-US" sz="2000" dirty="0" smtClean="0">
                <a:latin typeface="+mn-lt"/>
              </a:rPr>
              <a:t>Next Hop</a:t>
            </a:r>
            <a:r>
              <a:rPr lang="el-GR" sz="2000" dirty="0" smtClean="0">
                <a:latin typeface="+mn-lt"/>
              </a:rPr>
              <a:t>) προς </a:t>
            </a:r>
            <a:r>
              <a:rPr lang="el-GR" sz="2000" dirty="0">
                <a:latin typeface="+mn-lt"/>
              </a:rPr>
              <a:t>το δίκτυο </a:t>
            </a:r>
            <a:r>
              <a:rPr lang="en-US" sz="2000" dirty="0">
                <a:latin typeface="+mn-lt"/>
              </a:rPr>
              <a:t>192.130.10.16 </a:t>
            </a:r>
            <a:r>
              <a:rPr lang="el-GR" sz="2000" dirty="0" smtClean="0">
                <a:latin typeface="+mn-lt"/>
              </a:rPr>
              <a:t>)</a:t>
            </a:r>
          </a:p>
          <a:p>
            <a:endParaRPr lang="el-GR" sz="2000" dirty="0">
              <a:latin typeface="+mn-lt"/>
            </a:endParaRPr>
          </a:p>
          <a:p>
            <a:r>
              <a:rPr lang="el-GR" altLang="el-GR" sz="20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  <a:t>Εφαρμογή στατικής δρομολόγησης</a:t>
            </a:r>
            <a:r>
              <a:rPr lang="en-US" altLang="el-GR" sz="2000" b="1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- 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2</a:t>
            </a:r>
            <a:r>
              <a:rPr lang="el-GR" sz="2000" b="1" baseline="30000" dirty="0">
                <a:solidFill>
                  <a:srgbClr val="C00000"/>
                </a:solidFill>
                <a:latin typeface="+mn-lt"/>
              </a:rPr>
              <a:t>ος</a:t>
            </a:r>
            <a:r>
              <a:rPr lang="el-GR" sz="2000" b="1" dirty="0">
                <a:solidFill>
                  <a:srgbClr val="C00000"/>
                </a:solidFill>
                <a:latin typeface="+mn-lt"/>
              </a:rPr>
              <a:t> τρόπος: </a:t>
            </a:r>
            <a:endParaRPr lang="en-GB" sz="2000" b="1" dirty="0">
              <a:solidFill>
                <a:srgbClr val="C00000"/>
              </a:solidFill>
              <a:latin typeface="+mn-lt"/>
            </a:endParaRPr>
          </a:p>
          <a:p>
            <a:r>
              <a:rPr lang="en-GB" sz="2000" dirty="0" smtClean="0">
                <a:latin typeface="+mn-lt"/>
              </a:rPr>
              <a:t>Router</a:t>
            </a:r>
            <a:r>
              <a:rPr lang="el-GR" sz="2000" dirty="0">
                <a:latin typeface="+mn-lt"/>
              </a:rPr>
              <a:t>6</a:t>
            </a:r>
            <a:r>
              <a:rPr lang="en-GB" sz="2000" dirty="0">
                <a:latin typeface="+mn-lt"/>
              </a:rPr>
              <a:t>(</a:t>
            </a:r>
            <a:r>
              <a:rPr lang="en-GB" sz="2000" dirty="0" err="1">
                <a:latin typeface="+mn-lt"/>
              </a:rPr>
              <a:t>config</a:t>
            </a:r>
            <a:r>
              <a:rPr lang="en-GB" sz="2000" dirty="0">
                <a:latin typeface="+mn-lt"/>
              </a:rPr>
              <a:t>)# </a:t>
            </a:r>
            <a:r>
              <a:rPr lang="en-US" sz="2000" b="1" dirty="0" err="1">
                <a:latin typeface="+mn-lt"/>
              </a:rPr>
              <a:t>Ip</a:t>
            </a:r>
            <a:r>
              <a:rPr lang="en-US" sz="2000" b="1" dirty="0">
                <a:latin typeface="+mn-lt"/>
              </a:rPr>
              <a:t> route 192.130.10.16  </a:t>
            </a:r>
            <a:r>
              <a:rPr lang="en-US" sz="2000" b="1" dirty="0" smtClean="0">
                <a:latin typeface="+mn-lt"/>
              </a:rPr>
              <a:t>255.255.255.2</a:t>
            </a:r>
            <a:r>
              <a:rPr lang="el-GR" sz="2000" b="1" dirty="0" smtClean="0">
                <a:latin typeface="+mn-lt"/>
              </a:rPr>
              <a:t>40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serial 0/0</a:t>
            </a:r>
            <a:endParaRPr lang="en-GB" sz="2000" b="1" dirty="0">
              <a:solidFill>
                <a:srgbClr val="C00000"/>
              </a:solidFill>
              <a:latin typeface="+mn-lt"/>
            </a:endParaRPr>
          </a:p>
          <a:p>
            <a:r>
              <a:rPr lang="el-GR" sz="2000" dirty="0">
                <a:latin typeface="+mn-lt"/>
              </a:rPr>
              <a:t>(όπου </a:t>
            </a:r>
            <a:r>
              <a:rPr lang="en-US" sz="2000" dirty="0">
                <a:latin typeface="+mn-lt"/>
              </a:rPr>
              <a:t>serial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0</a:t>
            </a:r>
            <a:r>
              <a:rPr lang="el-GR" sz="2000" dirty="0">
                <a:latin typeface="+mn-lt"/>
              </a:rPr>
              <a:t>/0, το </a:t>
            </a:r>
            <a:r>
              <a:rPr lang="en-US" sz="2000" dirty="0">
                <a:latin typeface="+mn-lt"/>
              </a:rPr>
              <a:t>interface</a:t>
            </a:r>
            <a:r>
              <a:rPr lang="el-GR" sz="2000" dirty="0">
                <a:latin typeface="+mn-lt"/>
              </a:rPr>
              <a:t>  του  δρομολογητή  </a:t>
            </a:r>
            <a:r>
              <a:rPr lang="en-US" sz="2000" dirty="0">
                <a:latin typeface="+mn-lt"/>
              </a:rPr>
              <a:t>router6</a:t>
            </a:r>
            <a:r>
              <a:rPr lang="el-GR" sz="2000" dirty="0">
                <a:latin typeface="+mn-lt"/>
              </a:rPr>
              <a:t> από το οποίο θα πρέπει να εξέλθει το πακέτο προκειμένου να </a:t>
            </a:r>
            <a:r>
              <a:rPr lang="el-GR" sz="2000" dirty="0" err="1">
                <a:latin typeface="+mn-lt"/>
              </a:rPr>
              <a:t>βρεί</a:t>
            </a:r>
            <a:r>
              <a:rPr lang="el-GR" sz="2000" dirty="0">
                <a:latin typeface="+mn-lt"/>
              </a:rPr>
              <a:t> τον επόμενο δρομολογητή  στη διαδρομή προς το δίκτυο </a:t>
            </a:r>
            <a:r>
              <a:rPr lang="en-US" sz="2000" dirty="0" smtClean="0">
                <a:latin typeface="+mn-lt"/>
              </a:rPr>
              <a:t>192.130.10.16</a:t>
            </a:r>
            <a:r>
              <a:rPr lang="el-GR" sz="2000" dirty="0" smtClean="0">
                <a:latin typeface="+mn-lt"/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66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8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2456665" y="1440359"/>
            <a:ext cx="6483939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+mn-lt"/>
              </a:rPr>
              <a:t>Router</a:t>
            </a:r>
            <a:r>
              <a:rPr lang="el-GR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#</a:t>
            </a:r>
            <a:r>
              <a:rPr lang="en-US" b="1" dirty="0" smtClean="0">
                <a:latin typeface="+mn-lt"/>
              </a:rPr>
              <a:t>show </a:t>
            </a:r>
            <a:r>
              <a:rPr lang="en-US" b="1" dirty="0" err="1">
                <a:latin typeface="+mn-lt"/>
              </a:rPr>
              <a:t>ip</a:t>
            </a:r>
            <a:r>
              <a:rPr lang="en-US" b="1" dirty="0">
                <a:latin typeface="+mn-lt"/>
              </a:rPr>
              <a:t> route</a:t>
            </a:r>
          </a:p>
          <a:p>
            <a:r>
              <a:rPr lang="en-US" dirty="0">
                <a:latin typeface="+mn-lt"/>
              </a:rPr>
              <a:t>Codes: C - connected, S - static, I - IGRP, R - RIP, M - mobile, B - BGP</a:t>
            </a:r>
          </a:p>
          <a:p>
            <a:r>
              <a:rPr lang="en-US" dirty="0">
                <a:latin typeface="+mn-lt"/>
              </a:rPr>
              <a:t>       D - EIGRP, EX - EIGRP external, O - OSPF, IA - OSPF inter area</a:t>
            </a:r>
          </a:p>
          <a:p>
            <a:r>
              <a:rPr lang="en-US" dirty="0">
                <a:latin typeface="+mn-lt"/>
              </a:rPr>
              <a:t>       N1 - OSPF NSSA external type 1, N2 - OSPF NSSA external type 2</a:t>
            </a:r>
          </a:p>
          <a:p>
            <a:r>
              <a:rPr lang="en-US" dirty="0">
                <a:latin typeface="+mn-lt"/>
              </a:rPr>
              <a:t>       E1 - OSPF external type 1, E2 - OSPF external type 2, E - EGP</a:t>
            </a:r>
          </a:p>
          <a:p>
            <a:r>
              <a:rPr lang="en-US" dirty="0">
                <a:latin typeface="+mn-lt"/>
              </a:rPr>
              <a:t>      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- IS-IS, L1 - IS-IS level-1, L2 - IS-IS level-2, </a:t>
            </a:r>
            <a:r>
              <a:rPr lang="en-US" dirty="0" err="1">
                <a:latin typeface="+mn-lt"/>
              </a:rPr>
              <a:t>ia</a:t>
            </a:r>
            <a:r>
              <a:rPr lang="en-US" dirty="0">
                <a:latin typeface="+mn-lt"/>
              </a:rPr>
              <a:t> - IS-IS inter area</a:t>
            </a:r>
          </a:p>
          <a:p>
            <a:r>
              <a:rPr lang="en-US" dirty="0">
                <a:latin typeface="+mn-lt"/>
              </a:rPr>
              <a:t>       * - candidate default, U - per-user static route, o - ODR</a:t>
            </a:r>
          </a:p>
          <a:p>
            <a:r>
              <a:rPr lang="en-US" dirty="0">
                <a:latin typeface="+mn-lt"/>
              </a:rPr>
              <a:t>       P - periodic downloaded static route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Gateway of last resort is not set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     192.130.10.0/24 is variably </a:t>
            </a:r>
            <a:r>
              <a:rPr lang="en-US" dirty="0" err="1">
                <a:latin typeface="+mn-lt"/>
              </a:rPr>
              <a:t>subnetted</a:t>
            </a:r>
            <a:r>
              <a:rPr lang="en-US" dirty="0">
                <a:latin typeface="+mn-lt"/>
              </a:rPr>
              <a:t>, 3 subnets, 2 masks</a:t>
            </a:r>
          </a:p>
          <a:p>
            <a:r>
              <a:rPr lang="en-US" dirty="0">
                <a:latin typeface="+mn-lt"/>
              </a:rPr>
              <a:t>C       192.130.10.0/28 is directly connected, FastEthernet0/0</a:t>
            </a:r>
          </a:p>
          <a:p>
            <a:r>
              <a:rPr lang="en-US" dirty="0">
                <a:latin typeface="+mn-lt"/>
              </a:rPr>
              <a:t>S       192.130.10.16/28 [1/0] via 192.130.10.34</a:t>
            </a:r>
          </a:p>
          <a:p>
            <a:r>
              <a:rPr lang="en-US" dirty="0">
                <a:latin typeface="+mn-lt"/>
              </a:rPr>
              <a:t>C       192.130.10.32/30 is directly connected, Serial2/0</a:t>
            </a:r>
          </a:p>
          <a:p>
            <a:r>
              <a:rPr lang="en-US" dirty="0" smtClean="0">
                <a:latin typeface="+mn-lt"/>
              </a:rPr>
              <a:t>Router</a:t>
            </a:r>
            <a:r>
              <a:rPr lang="el-GR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#</a:t>
            </a:r>
            <a:endParaRPr lang="el-GR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486" y="984874"/>
            <a:ext cx="2165933" cy="48013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Η επισκόπηση του πίνακα δρομολόγησης του  </a:t>
            </a:r>
            <a:r>
              <a:rPr lang="en-US" dirty="0">
                <a:latin typeface="+mn-lt"/>
              </a:rPr>
              <a:t>Router</a:t>
            </a:r>
            <a:r>
              <a:rPr lang="el-GR" dirty="0">
                <a:latin typeface="+mn-lt"/>
              </a:rPr>
              <a:t>6 </a:t>
            </a:r>
            <a:r>
              <a:rPr lang="el-GR" dirty="0" smtClean="0">
                <a:latin typeface="+mn-lt"/>
              </a:rPr>
              <a:t>μετά </a:t>
            </a:r>
            <a:r>
              <a:rPr lang="el-GR" dirty="0">
                <a:latin typeface="+mn-lt"/>
              </a:rPr>
              <a:t>την εφαρμογή στατικής </a:t>
            </a:r>
            <a:r>
              <a:rPr lang="el-GR" dirty="0" smtClean="0">
                <a:latin typeface="+mn-lt"/>
              </a:rPr>
              <a:t>δρομολόγησης</a:t>
            </a:r>
            <a:r>
              <a:rPr lang="en-US" dirty="0" smtClean="0">
                <a:latin typeface="+mn-lt"/>
              </a:rPr>
              <a:t>: </a:t>
            </a:r>
            <a:endParaRPr lang="en-US" dirty="0">
              <a:latin typeface="+mn-lt"/>
            </a:endParaRPr>
          </a:p>
          <a:p>
            <a:endParaRPr lang="en-US" b="1" dirty="0">
              <a:solidFill>
                <a:srgbClr val="C00000"/>
              </a:solidFill>
              <a:latin typeface="+mn-lt"/>
            </a:endParaRPr>
          </a:p>
          <a:p>
            <a:r>
              <a:rPr lang="en-US" b="1" dirty="0" err="1">
                <a:latin typeface="+mn-lt"/>
              </a:rPr>
              <a:t>sh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ip</a:t>
            </a:r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route</a:t>
            </a:r>
            <a:endParaRPr lang="en-US" b="1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 </a:t>
            </a:r>
          </a:p>
          <a:p>
            <a:r>
              <a:rPr lang="el-GR" dirty="0" smtClean="0">
                <a:latin typeface="+mn-lt"/>
              </a:rPr>
              <a:t>εμφανίζει εκτός από τα δύο συνδεδεμένα (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en-US" dirty="0" smtClean="0">
                <a:latin typeface="+mn-lt"/>
              </a:rPr>
              <a:t>onnected) </a:t>
            </a:r>
            <a:r>
              <a:rPr lang="el-GR" dirty="0" smtClean="0">
                <a:latin typeface="+mn-lt"/>
              </a:rPr>
              <a:t>&amp; το απομακρυσμένο τοπικό δίκτυο που γνώρισε μέσω της στατικής </a:t>
            </a:r>
            <a:r>
              <a:rPr lang="el-GR" dirty="0">
                <a:latin typeface="+mn-lt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S</a:t>
            </a:r>
            <a:r>
              <a:rPr lang="en-US" dirty="0">
                <a:latin typeface="+mn-lt"/>
              </a:rPr>
              <a:t>tatic)</a:t>
            </a:r>
          </a:p>
          <a:p>
            <a:r>
              <a:rPr lang="el-GR" dirty="0" smtClean="0">
                <a:latin typeface="+mn-lt"/>
              </a:rPr>
              <a:t>δρομολόγησης</a:t>
            </a:r>
            <a:endParaRPr lang="en-US" dirty="0">
              <a:latin typeface="+mn-lt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263796" y="955820"/>
            <a:ext cx="1247485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/>
              <a:t>Άσκηση  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44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</a:t>
            </a:r>
            <a:r>
              <a:rPr lang="el-GR" sz="3600" dirty="0" smtClean="0"/>
              <a:t>(</a:t>
            </a:r>
            <a:r>
              <a:rPr lang="en-US" sz="3600" dirty="0" smtClean="0"/>
              <a:t>9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pic>
        <p:nvPicPr>
          <p:cNvPr id="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16832"/>
            <a:ext cx="5283758" cy="3985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1448" y="2060848"/>
            <a:ext cx="2407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>
                <a:latin typeface="+mn-lt"/>
              </a:rPr>
              <a:t>Διευθυνσιοδοτούμε</a:t>
            </a:r>
            <a:r>
              <a:rPr lang="el-GR" b="1" dirty="0" smtClean="0">
                <a:latin typeface="+mn-lt"/>
              </a:rPr>
              <a:t> το διαδίκτυο από τη δέσμη διευθύνσεων 10.10.10.0/27</a:t>
            </a:r>
          </a:p>
          <a:p>
            <a:r>
              <a:rPr lang="el-GR" b="1" dirty="0">
                <a:latin typeface="+mn-lt"/>
              </a:rPr>
              <a:t>εφαρμόζουμε  στατική δρομολόγηση </a:t>
            </a:r>
            <a:r>
              <a:rPr lang="el-GR" b="1" dirty="0" smtClean="0">
                <a:latin typeface="+mn-lt"/>
              </a:rPr>
              <a:t>σε κάθε δρομολογητή, για κάθε άγνωστο δίκτυο σε αυτόν δίκτυο</a:t>
            </a:r>
            <a:endParaRPr lang="el-GR" dirty="0" smtClean="0">
              <a:latin typeface="+mn-lt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55576" y="1295582"/>
            <a:ext cx="1247485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/>
              <a:t>Άσκηση  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2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(</a:t>
            </a:r>
            <a:r>
              <a:rPr lang="el-GR" sz="3600" dirty="0" smtClean="0"/>
              <a:t>1</a:t>
            </a:r>
            <a:r>
              <a:rPr lang="en-US" sz="3600" dirty="0" smtClean="0"/>
              <a:t>0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8080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>
                <a:latin typeface="+mn-lt"/>
              </a:rPr>
              <a:t>Διευθυνσιοδοτούμε</a:t>
            </a:r>
            <a:r>
              <a:rPr lang="el-GR" b="1" dirty="0" smtClean="0">
                <a:latin typeface="+mn-lt"/>
              </a:rPr>
              <a:t> το διαδίκτυο σύμφωνα με τα αναγραφόμενα στο σχήμα και το διαμορφώνουμε κατάλληλα ώστε να υπάρχει πλήρης επικοινωνία μεταξύ των δικτυακών συσκευών. Στους δρομολογητές εφαρμόζουμε  </a:t>
            </a:r>
            <a:r>
              <a:rPr lang="el-GR" b="1" dirty="0">
                <a:latin typeface="+mn-lt"/>
              </a:rPr>
              <a:t>στατική </a:t>
            </a:r>
            <a:r>
              <a:rPr lang="el-GR" b="1" dirty="0" smtClean="0">
                <a:latin typeface="+mn-lt"/>
              </a:rPr>
              <a:t>δρομολόγηση</a:t>
            </a:r>
            <a:r>
              <a:rPr lang="de-CH" b="1" dirty="0" smtClean="0">
                <a:latin typeface="+mn-lt"/>
              </a:rPr>
              <a:t>.</a:t>
            </a:r>
            <a:r>
              <a:rPr lang="el-GR" b="1" dirty="0" smtClean="0">
                <a:latin typeface="+mn-lt"/>
              </a:rPr>
              <a:t> Δεν επιτρέπεται η χρήση προεπιλεγμένης διαδρομής.</a:t>
            </a:r>
            <a:endParaRPr lang="el-GR" dirty="0" smtClean="0">
              <a:latin typeface="+mn-lt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03494" y="1056910"/>
            <a:ext cx="1247485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/>
              <a:t>Άσκηση  3</a:t>
            </a:r>
            <a:endParaRPr lang="el-GR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80" y="2999567"/>
            <a:ext cx="5790476" cy="3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5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569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/>
              <a:t>Ασκήσεις στατικής δρομολόγησης (1</a:t>
            </a:r>
            <a:r>
              <a:rPr lang="en-US" sz="3600" dirty="0" smtClean="0"/>
              <a:t>1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489738" y="1412776"/>
            <a:ext cx="8080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>
                <a:latin typeface="+mn-lt"/>
              </a:rPr>
              <a:t>Συμπληρώνουμε τους πίνακες με τις </a:t>
            </a:r>
            <a:r>
              <a:rPr lang="el-GR" b="1" dirty="0" smtClean="0">
                <a:latin typeface="+mn-lt"/>
              </a:rPr>
              <a:t>Διευθύνσεις των Δικτύων </a:t>
            </a:r>
            <a:r>
              <a:rPr lang="el-GR" dirty="0" smtClean="0">
                <a:latin typeface="+mn-lt"/>
              </a:rPr>
              <a:t>του διαδικτύου &amp; Β με το </a:t>
            </a:r>
            <a:r>
              <a:rPr lang="el-GR" b="1" dirty="0" smtClean="0">
                <a:latin typeface="+mn-lt"/>
              </a:rPr>
              <a:t>πλήθος γνωστών και άγνωστων δικτύων </a:t>
            </a:r>
            <a:r>
              <a:rPr lang="el-GR" dirty="0" smtClean="0">
                <a:latin typeface="+mn-lt"/>
              </a:rPr>
              <a:t>κάθε δρομολογητή</a:t>
            </a:r>
          </a:p>
          <a:p>
            <a:pPr marL="342900" indent="-342900">
              <a:buFontTx/>
              <a:buAutoNum type="arabicPeriod"/>
            </a:pPr>
            <a:r>
              <a:rPr lang="el-GR" dirty="0">
                <a:latin typeface="+mn-lt"/>
              </a:rPr>
              <a:t>Αποδίδουμε τις </a:t>
            </a:r>
            <a:r>
              <a:rPr lang="de-CH" dirty="0">
                <a:latin typeface="+mn-lt"/>
              </a:rPr>
              <a:t>IP </a:t>
            </a:r>
            <a:r>
              <a:rPr lang="el-GR" dirty="0">
                <a:latin typeface="+mn-lt"/>
              </a:rPr>
              <a:t>σε όλες τις διασυνδέσεις &amp; εφαρμόζουμε </a:t>
            </a:r>
            <a:r>
              <a:rPr lang="el-GR" dirty="0" smtClean="0">
                <a:latin typeface="+mn-lt"/>
              </a:rPr>
              <a:t>στους δρομολογητές στατική δρομολόγηση αξιοποιώντας την εντολή </a:t>
            </a:r>
            <a:r>
              <a:rPr lang="en-US" altLang="el-GR" b="1" dirty="0" err="1">
                <a:sym typeface="Wingdings" pitchFamily="2" charset="2"/>
              </a:rPr>
              <a:t>ip</a:t>
            </a:r>
            <a:r>
              <a:rPr lang="en-US" altLang="el-GR" b="1" dirty="0">
                <a:sym typeface="Wingdings" pitchFamily="2" charset="2"/>
              </a:rPr>
              <a:t> </a:t>
            </a:r>
            <a:r>
              <a:rPr lang="en-US" altLang="el-GR" b="1" dirty="0" smtClean="0">
                <a:sym typeface="Wingdings" pitchFamily="2" charset="2"/>
              </a:rPr>
              <a:t>route</a:t>
            </a:r>
            <a:r>
              <a:rPr lang="el-GR" altLang="el-GR" b="1" dirty="0" smtClean="0">
                <a:sym typeface="Wingdings" pitchFamily="2" charset="2"/>
              </a:rPr>
              <a:t>:</a:t>
            </a:r>
            <a:endParaRPr lang="el-GR" dirty="0" smtClean="0">
              <a:latin typeface="+mn-lt"/>
            </a:endParaRPr>
          </a:p>
          <a:p>
            <a:r>
              <a:rPr lang="el-GR" altLang="el-GR" dirty="0" smtClean="0">
                <a:latin typeface="+mn-lt"/>
                <a:sym typeface="Wingdings" pitchFamily="2" charset="2"/>
              </a:rPr>
              <a:t>       </a:t>
            </a:r>
            <a:r>
              <a:rPr lang="en-US" altLang="el-GR" dirty="0" smtClean="0">
                <a:sym typeface="Wingdings" pitchFamily="2" charset="2"/>
              </a:rPr>
              <a:t>Router(</a:t>
            </a:r>
            <a:r>
              <a:rPr lang="en-US" altLang="el-GR" dirty="0" err="1" smtClean="0">
                <a:sym typeface="Wingdings" pitchFamily="2" charset="2"/>
              </a:rPr>
              <a:t>conf</a:t>
            </a:r>
            <a:r>
              <a:rPr lang="en-US" altLang="el-GR" dirty="0">
                <a:sym typeface="Wingdings" pitchFamily="2" charset="2"/>
              </a:rPr>
              <a:t>)#  </a:t>
            </a:r>
            <a:r>
              <a:rPr lang="en-US" altLang="el-GR" b="1" dirty="0" err="1">
                <a:sym typeface="Wingdings" pitchFamily="2" charset="2"/>
              </a:rPr>
              <a:t>ip</a:t>
            </a:r>
            <a:r>
              <a:rPr lang="en-US" altLang="el-GR" b="1" dirty="0">
                <a:sym typeface="Wingdings" pitchFamily="2" charset="2"/>
              </a:rPr>
              <a:t> route </a:t>
            </a:r>
            <a:r>
              <a:rPr lang="en-US" altLang="el-GR" dirty="0">
                <a:sym typeface="Wingdings" pitchFamily="2" charset="2"/>
              </a:rPr>
              <a:t>&lt;</a:t>
            </a:r>
            <a:r>
              <a:rPr lang="en-US" altLang="el-GR" dirty="0" err="1">
                <a:sym typeface="Wingdings" pitchFamily="2" charset="2"/>
              </a:rPr>
              <a:t>ip</a:t>
            </a:r>
            <a:r>
              <a:rPr lang="en-US" altLang="el-GR" dirty="0">
                <a:sym typeface="Wingdings" pitchFamily="2" charset="2"/>
              </a:rPr>
              <a:t> </a:t>
            </a:r>
            <a:r>
              <a:rPr lang="en-US" altLang="el-GR" dirty="0" err="1">
                <a:sym typeface="Wingdings" pitchFamily="2" charset="2"/>
              </a:rPr>
              <a:t>dest</a:t>
            </a:r>
            <a:r>
              <a:rPr lang="en-US" altLang="el-GR" dirty="0">
                <a:sym typeface="Wingdings" pitchFamily="2" charset="2"/>
              </a:rPr>
              <a:t> </a:t>
            </a:r>
            <a:r>
              <a:rPr lang="en-US" altLang="el-GR" dirty="0" err="1">
                <a:sym typeface="Wingdings" pitchFamily="2" charset="2"/>
              </a:rPr>
              <a:t>netw</a:t>
            </a:r>
            <a:r>
              <a:rPr lang="en-US" altLang="el-GR" dirty="0">
                <a:sym typeface="Wingdings" pitchFamily="2" charset="2"/>
              </a:rPr>
              <a:t>&gt; &lt;</a:t>
            </a:r>
            <a:r>
              <a:rPr lang="en-US" altLang="el-GR" dirty="0" err="1">
                <a:sym typeface="Wingdings" pitchFamily="2" charset="2"/>
              </a:rPr>
              <a:t>dest</a:t>
            </a:r>
            <a:r>
              <a:rPr lang="en-US" altLang="el-GR" dirty="0">
                <a:sym typeface="Wingdings" pitchFamily="2" charset="2"/>
              </a:rPr>
              <a:t> mask&gt; &lt;next hop </a:t>
            </a:r>
            <a:r>
              <a:rPr lang="en-US" altLang="el-GR" dirty="0" err="1">
                <a:sym typeface="Wingdings" pitchFamily="2" charset="2"/>
              </a:rPr>
              <a:t>dest</a:t>
            </a:r>
            <a:r>
              <a:rPr lang="en-US" altLang="el-GR" dirty="0">
                <a:sym typeface="Wingdings" pitchFamily="2" charset="2"/>
              </a:rPr>
              <a:t> </a:t>
            </a:r>
            <a:r>
              <a:rPr lang="en-US" altLang="el-GR" dirty="0" err="1">
                <a:sym typeface="Wingdings" pitchFamily="2" charset="2"/>
              </a:rPr>
              <a:t>ip</a:t>
            </a:r>
            <a:r>
              <a:rPr lang="en-US" altLang="el-GR" dirty="0" smtClean="0">
                <a:sym typeface="Wingdings" pitchFamily="2" charset="2"/>
              </a:rPr>
              <a:t>&gt;</a:t>
            </a:r>
            <a:endParaRPr lang="el-GR" altLang="el-GR" dirty="0" smtClean="0">
              <a:sym typeface="Wingdings" pitchFamily="2" charset="2"/>
            </a:endParaRPr>
          </a:p>
          <a:p>
            <a:r>
              <a:rPr lang="el-GR" dirty="0" smtClean="0">
                <a:latin typeface="+mn-lt"/>
                <a:sym typeface="Wingdings" pitchFamily="2" charset="2"/>
              </a:rPr>
              <a:t>3.   Ελέγχουμε την επικοινωνία με την εντολή </a:t>
            </a:r>
            <a:r>
              <a:rPr lang="de-CH" dirty="0" smtClean="0">
                <a:latin typeface="+mn-lt"/>
                <a:sym typeface="Wingdings" pitchFamily="2" charset="2"/>
              </a:rPr>
              <a:t>ping.</a:t>
            </a:r>
            <a:endParaRPr lang="el-GR" dirty="0" smtClean="0">
              <a:latin typeface="+mn-lt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67544" y="888930"/>
            <a:ext cx="3168352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+mn-lt"/>
              </a:rPr>
              <a:t>Άσκηση  3 -</a:t>
            </a:r>
            <a:r>
              <a:rPr lang="en-US" sz="2000" dirty="0" smtClean="0">
                <a:latin typeface="+mn-lt"/>
              </a:rPr>
              <a:t> </a:t>
            </a:r>
            <a:r>
              <a:rPr lang="el-GR" sz="2000" b="1" dirty="0" smtClean="0">
                <a:latin typeface="+mn-lt"/>
              </a:rPr>
              <a:t>Βηματισμός</a:t>
            </a:r>
            <a:r>
              <a:rPr lang="de-CH" sz="2000" b="1" dirty="0" smtClean="0">
                <a:latin typeface="+mn-lt"/>
              </a:rPr>
              <a:t> </a:t>
            </a:r>
            <a:endParaRPr lang="el-GR" sz="2000" b="1" dirty="0">
              <a:latin typeface="+mn-lt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76" y="3164102"/>
            <a:ext cx="5582502" cy="319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(</a:t>
            </a:r>
            <a:r>
              <a:rPr lang="el-GR" sz="3600" dirty="0" smtClean="0"/>
              <a:t>1</a:t>
            </a:r>
            <a:r>
              <a:rPr lang="en-US" sz="3600" dirty="0" smtClean="0"/>
              <a:t>2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7544" y="888930"/>
            <a:ext cx="3291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Άσκηση  3</a:t>
            </a:r>
            <a:r>
              <a:rPr lang="de-CH" dirty="0" smtClean="0">
                <a:latin typeface="+mn-lt"/>
              </a:rPr>
              <a:t> – </a:t>
            </a:r>
            <a:r>
              <a:rPr lang="el-GR" dirty="0" smtClean="0">
                <a:latin typeface="+mn-lt"/>
              </a:rPr>
              <a:t>προετοιμασία</a:t>
            </a:r>
            <a:r>
              <a:rPr lang="de-CH" dirty="0" smtClean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660" y="3573016"/>
            <a:ext cx="4542991" cy="2600265"/>
          </a:xfrm>
          <a:prstGeom prst="rect">
            <a:avLst/>
          </a:prstGeom>
        </p:spPr>
      </p:pic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08091"/>
              </p:ext>
            </p:extLst>
          </p:nvPr>
        </p:nvGraphicFramePr>
        <p:xfrm>
          <a:off x="251520" y="1637030"/>
          <a:ext cx="268796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768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Δίκτυα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IP</a:t>
                      </a:r>
                      <a:r>
                        <a:rPr lang="de-CH" baseline="0" dirty="0" smtClean="0"/>
                        <a:t> </a:t>
                      </a:r>
                      <a:r>
                        <a:rPr lang="el-GR" dirty="0" smtClean="0"/>
                        <a:t>Διευθύνσεις</a:t>
                      </a:r>
                      <a:r>
                        <a:rPr lang="el-GR" baseline="0" dirty="0" smtClean="0"/>
                        <a:t> Δικτύου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192.168.10.0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192.168.10.12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192.168.10.16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192.168.10.20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LAN6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192.168.10.24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LAN7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192.168.10.28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10.10.10.0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10.10.10.4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WAN3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10.10.10.8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58338"/>
              </p:ext>
            </p:extLst>
          </p:nvPr>
        </p:nvGraphicFramePr>
        <p:xfrm>
          <a:off x="3758743" y="1033210"/>
          <a:ext cx="4116823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765"/>
                <a:gridCol w="1637922"/>
                <a:gridCol w="1224136"/>
              </a:tblGrid>
              <a:tr h="936104">
                <a:tc>
                  <a:txBody>
                    <a:bodyPr/>
                    <a:lstStyle/>
                    <a:p>
                      <a:r>
                        <a:rPr lang="de-CH" dirty="0" smtClean="0"/>
                        <a:t>Routers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r>
                        <a:rPr lang="el-GR" baseline="0" dirty="0" smtClean="0"/>
                        <a:t>Συνδεδεμένων</a:t>
                      </a:r>
                    </a:p>
                    <a:p>
                      <a:r>
                        <a:rPr lang="el-GR" baseline="0" dirty="0" smtClean="0"/>
                        <a:t>δικτύων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r>
                        <a:rPr lang="el-GR" baseline="0" dirty="0" err="1" smtClean="0"/>
                        <a:t>άγνωστωνδικτύων</a:t>
                      </a:r>
                      <a:endParaRPr lang="el-GR" dirty="0"/>
                    </a:p>
                  </a:txBody>
                  <a:tcPr/>
                </a:tc>
              </a:tr>
              <a:tr h="367262">
                <a:tc>
                  <a:txBody>
                    <a:bodyPr/>
                    <a:lstStyle/>
                    <a:p>
                      <a:r>
                        <a:rPr lang="de-CH" dirty="0" smtClean="0"/>
                        <a:t>Router0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  <a:tr h="367262">
                <a:tc>
                  <a:txBody>
                    <a:bodyPr/>
                    <a:lstStyle/>
                    <a:p>
                      <a:r>
                        <a:rPr lang="de-CH" dirty="0" smtClean="0"/>
                        <a:t>Router1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367262">
                <a:tc>
                  <a:txBody>
                    <a:bodyPr/>
                    <a:lstStyle/>
                    <a:p>
                      <a:r>
                        <a:rPr lang="de-CH" dirty="0" smtClean="0"/>
                        <a:t>Router2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</a:tr>
              <a:tr h="410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Router</a:t>
                      </a:r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1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Ασκήσεις στατικής δρομολόγησης (</a:t>
            </a:r>
            <a:r>
              <a:rPr lang="el-GR" sz="3600" dirty="0" smtClean="0"/>
              <a:t>1</a:t>
            </a:r>
            <a:r>
              <a:rPr lang="en-US" sz="3600" dirty="0" smtClean="0"/>
              <a:t>3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7544" y="888930"/>
            <a:ext cx="1247485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l-GR" dirty="0" smtClean="0"/>
              <a:t>Άσκηση  3</a:t>
            </a:r>
            <a:endParaRPr lang="el-GR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671" y="3397305"/>
            <a:ext cx="4849980" cy="27759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390678"/>
            <a:ext cx="81191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Πόσες εντολές στατικής δρομολόγησης θα καταχωρήσετε σε κάθε δρομολογητή; Αιτιολογείστε την απάντησή σας</a:t>
            </a:r>
          </a:p>
          <a:p>
            <a:r>
              <a:rPr lang="el-GR" dirty="0" smtClean="0"/>
              <a:t>2. Πόσες εγγραφές θα περιέχονται στους πίνακες δρομολόγησης κάθε δρομολογητή; </a:t>
            </a:r>
            <a:r>
              <a:rPr lang="el-GR" dirty="0"/>
              <a:t>Αιτιολογείστε την απάντησή </a:t>
            </a:r>
            <a:r>
              <a:rPr lang="el-GR" dirty="0" smtClean="0"/>
              <a:t>σας</a:t>
            </a:r>
          </a:p>
          <a:p>
            <a:r>
              <a:rPr lang="el-GR" dirty="0" smtClean="0"/>
              <a:t>3. Γράψτε όλες τις εντολές στατικής δρομολόγησης που καταχωρήσατε στον δρομολογητή </a:t>
            </a:r>
            <a:r>
              <a:rPr lang="de-CH" dirty="0" smtClean="0"/>
              <a:t>router1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4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b="1" dirty="0" smtClean="0"/>
              <a:t>Βιβλιογραφία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και Διαδίκτυα Υπολογιστών και εφαρμογές τους στο </a:t>
            </a:r>
            <a:r>
              <a:rPr lang="en-US" sz="2000" dirty="0">
                <a:effectLst/>
              </a:rPr>
              <a:t>Internet</a:t>
            </a:r>
            <a:r>
              <a:rPr lang="el-GR" sz="2000" dirty="0">
                <a:effectLst/>
              </a:rPr>
              <a:t>, </a:t>
            </a:r>
            <a:r>
              <a:rPr lang="en-US" sz="2000" dirty="0">
                <a:effectLst/>
              </a:rPr>
              <a:t>Douglas E</a:t>
            </a:r>
            <a:r>
              <a:rPr lang="el-GR" sz="2000" dirty="0">
                <a:effectLst/>
              </a:rPr>
              <a:t>. </a:t>
            </a:r>
            <a:r>
              <a:rPr lang="en-US" sz="2000" dirty="0">
                <a:effectLst/>
              </a:rPr>
              <a:t>Comer</a:t>
            </a:r>
            <a:r>
              <a:rPr lang="el-GR" sz="2000" dirty="0">
                <a:effectLst/>
              </a:rPr>
              <a:t>, εκδόσεις Κλειδάριθμος (4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</a:t>
            </a:r>
            <a:r>
              <a:rPr lang="el-GR" sz="2000" dirty="0" smtClean="0">
                <a:effectLst/>
              </a:rPr>
              <a:t>έκδοση) </a:t>
            </a:r>
            <a:r>
              <a:rPr lang="en-US" sz="2000" dirty="0" smtClean="0">
                <a:effectLst/>
              </a:rPr>
              <a:t>ISBN</a:t>
            </a:r>
            <a:r>
              <a:rPr lang="el-GR" sz="2000" dirty="0">
                <a:effectLst/>
              </a:rPr>
              <a:t>: </a:t>
            </a:r>
            <a:r>
              <a:rPr lang="el-GR" sz="2000" dirty="0" smtClean="0">
                <a:effectLst/>
              </a:rPr>
              <a:t>978-960-461-040-2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και Διαδίκτυα </a:t>
            </a:r>
            <a:r>
              <a:rPr lang="el-GR" sz="2000" dirty="0" smtClean="0"/>
              <a:t>Υπολογιστών, </a:t>
            </a:r>
            <a:r>
              <a:rPr lang="en-US" sz="2000" dirty="0"/>
              <a:t>Douglas E</a:t>
            </a:r>
            <a:r>
              <a:rPr lang="el-GR" sz="2000" dirty="0"/>
              <a:t>. </a:t>
            </a:r>
            <a:r>
              <a:rPr lang="en-US" sz="2000" dirty="0"/>
              <a:t>Comer</a:t>
            </a:r>
            <a:r>
              <a:rPr lang="el-GR" sz="2000" dirty="0"/>
              <a:t>, εκδόσεις Κλειδάριθμος </a:t>
            </a:r>
            <a:r>
              <a:rPr lang="el-GR" sz="2000" dirty="0" smtClean="0"/>
              <a:t>(6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</a:t>
            </a:r>
            <a:r>
              <a:rPr lang="el-GR" sz="2000" dirty="0"/>
              <a:t>έκδοση) </a:t>
            </a:r>
            <a:r>
              <a:rPr lang="en-US" sz="2000" dirty="0"/>
              <a:t>ISBN</a:t>
            </a:r>
            <a:r>
              <a:rPr lang="el-GR" sz="2000" dirty="0"/>
              <a:t>: </a:t>
            </a:r>
            <a:r>
              <a:rPr lang="el-GR" sz="2000" dirty="0" smtClean="0"/>
              <a:t>978-960-461-621-3</a:t>
            </a:r>
            <a:endParaRPr lang="el-GR" sz="2000" dirty="0" smtClean="0">
              <a:effectLst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>
                <a:effectLst/>
              </a:rPr>
              <a:t>Δίκτυα </a:t>
            </a:r>
            <a:r>
              <a:rPr lang="el-GR" sz="2000" dirty="0">
                <a:effectLst/>
              </a:rPr>
              <a:t>Υπολογιστών, </a:t>
            </a:r>
            <a:r>
              <a:rPr lang="en-US" sz="2000" dirty="0">
                <a:effectLst/>
              </a:rPr>
              <a:t>Andrew S</a:t>
            </a:r>
            <a:r>
              <a:rPr lang="el-GR" sz="2000" dirty="0">
                <a:effectLst/>
              </a:rPr>
              <a:t>. </a:t>
            </a:r>
            <a:r>
              <a:rPr lang="en-US" sz="2000" dirty="0" err="1">
                <a:effectLst/>
              </a:rPr>
              <a:t>Tanenbaum</a:t>
            </a:r>
            <a:r>
              <a:rPr lang="el-GR" sz="2000" dirty="0">
                <a:effectLst/>
              </a:rPr>
              <a:t> &amp; </a:t>
            </a:r>
            <a:r>
              <a:rPr lang="en-US" sz="2000" dirty="0">
                <a:effectLst/>
              </a:rPr>
              <a:t>David J</a:t>
            </a:r>
            <a:r>
              <a:rPr lang="el-GR" sz="2000" dirty="0">
                <a:effectLst/>
              </a:rPr>
              <a:t>.</a:t>
            </a:r>
            <a:r>
              <a:rPr lang="en-US" sz="2000" dirty="0" err="1">
                <a:effectLst/>
              </a:rPr>
              <a:t>Wetherall</a:t>
            </a:r>
            <a:r>
              <a:rPr lang="el-GR" sz="2000" dirty="0">
                <a:effectLst/>
              </a:rPr>
              <a:t>, εκδόσεις Κλειδάριθμος (5</a:t>
            </a:r>
            <a:r>
              <a:rPr lang="el-GR" sz="2000" baseline="30000" dirty="0">
                <a:effectLst/>
              </a:rPr>
              <a:t>η</a:t>
            </a:r>
            <a:r>
              <a:rPr lang="el-GR" sz="2000" dirty="0">
                <a:effectLst/>
              </a:rPr>
              <a:t> έκδοση), 2010, </a:t>
            </a:r>
            <a:r>
              <a:rPr lang="en-US" sz="2000" dirty="0">
                <a:effectLst/>
              </a:rPr>
              <a:t>ISBN</a:t>
            </a:r>
            <a:r>
              <a:rPr lang="el-GR" sz="2000" dirty="0" smtClean="0">
                <a:effectLst/>
              </a:rPr>
              <a:t>:978-960-461-447-9 –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AF59719-32EC-41F2-AFBF-C11BA492D706}" type="slidenum">
              <a:rPr lang="en-US" altLang="el-GR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264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12" name="Picture 11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3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96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871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Στόχος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l-GR" sz="2400" dirty="0" smtClean="0"/>
          </a:p>
          <a:p>
            <a:pPr lvl="0"/>
            <a:r>
              <a:rPr lang="el-GR" dirty="0" smtClean="0"/>
              <a:t>η </a:t>
            </a:r>
            <a:r>
              <a:rPr lang="el-GR" dirty="0"/>
              <a:t>κατανόηση της </a:t>
            </a:r>
            <a:r>
              <a:rPr lang="el-GR" dirty="0" smtClean="0"/>
              <a:t>δρομολόγησης, ως απαραίτητης προϋπόθεσης για την προώθηση των </a:t>
            </a:r>
            <a:r>
              <a:rPr lang="de-CH" dirty="0" smtClean="0"/>
              <a:t>IP </a:t>
            </a:r>
            <a:r>
              <a:rPr lang="el-GR" dirty="0" smtClean="0"/>
              <a:t>πακέτων στο </a:t>
            </a:r>
            <a:r>
              <a:rPr lang="el-GR" dirty="0"/>
              <a:t>διαδίκτυο.</a:t>
            </a:r>
          </a:p>
          <a:p>
            <a:r>
              <a:rPr lang="el-GR" dirty="0" smtClean="0"/>
              <a:t>η </a:t>
            </a:r>
            <a:r>
              <a:rPr lang="el-GR" dirty="0"/>
              <a:t>εξοικείωση με την εφαρμογή στατικής  δρομολόγησης στους δρομολογητές του </a:t>
            </a:r>
            <a:r>
              <a:rPr lang="el-GR" dirty="0" smtClean="0"/>
              <a:t>διαδικτύου.</a:t>
            </a:r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38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(Ε). </a:t>
            </a:r>
            <a:r>
              <a:rPr lang="el-GR" sz="2000" dirty="0"/>
              <a:t>Στατική δρομολόγηση».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7642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4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68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4444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</a:t>
            </a:r>
            <a:r>
              <a:rPr lang="el-GR" sz="2000" dirty="0" smtClean="0"/>
              <a:t>περιεχομένου από τα ακόλουθα έργα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και Διαδίκτυα Υπολογιστών και εφαρμογές τους στο </a:t>
            </a:r>
            <a:r>
              <a:rPr lang="en-US" sz="2000" dirty="0"/>
              <a:t>Internet</a:t>
            </a:r>
            <a:r>
              <a:rPr lang="el-GR" sz="2000" dirty="0"/>
              <a:t>, </a:t>
            </a:r>
            <a:r>
              <a:rPr lang="en-US" sz="2000" dirty="0"/>
              <a:t>Douglas E</a:t>
            </a:r>
            <a:r>
              <a:rPr lang="el-GR" sz="2000" dirty="0"/>
              <a:t>. </a:t>
            </a:r>
            <a:r>
              <a:rPr lang="en-US" sz="2000" dirty="0"/>
              <a:t>Comer</a:t>
            </a:r>
            <a:r>
              <a:rPr lang="el-GR" sz="2000" dirty="0"/>
              <a:t>, εκδόσεις Κλειδάριθμος (4</a:t>
            </a:r>
            <a:r>
              <a:rPr lang="el-GR" sz="2000" baseline="30000" dirty="0"/>
              <a:t>η</a:t>
            </a:r>
            <a:r>
              <a:rPr lang="el-GR" sz="2000" dirty="0"/>
              <a:t> έκδοση) </a:t>
            </a:r>
            <a:r>
              <a:rPr lang="en-US" sz="2000" dirty="0"/>
              <a:t>ISBN</a:t>
            </a:r>
            <a:r>
              <a:rPr lang="el-GR" sz="2000" dirty="0"/>
              <a:t>: 978-960-461-040-2 </a:t>
            </a:r>
            <a:endParaRPr lang="el-GR" sz="20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/>
              <a:t>Δίκτυα Υπολογιστών, </a:t>
            </a:r>
            <a:r>
              <a:rPr lang="en-US" sz="2000" dirty="0"/>
              <a:t>Andrew S</a:t>
            </a:r>
            <a:r>
              <a:rPr lang="el-GR" sz="2000" dirty="0"/>
              <a:t>. </a:t>
            </a:r>
            <a:r>
              <a:rPr lang="en-US" sz="2000" dirty="0" err="1"/>
              <a:t>Tanenbaum</a:t>
            </a:r>
            <a:r>
              <a:rPr lang="el-GR" sz="2000" dirty="0"/>
              <a:t> &amp; </a:t>
            </a:r>
            <a:r>
              <a:rPr lang="en-US" sz="2000" dirty="0"/>
              <a:t>David J</a:t>
            </a:r>
            <a:r>
              <a:rPr lang="el-GR" sz="2000" dirty="0"/>
              <a:t>.</a:t>
            </a:r>
            <a:r>
              <a:rPr lang="en-US" sz="2000" dirty="0" err="1"/>
              <a:t>Wetherall</a:t>
            </a:r>
            <a:r>
              <a:rPr lang="el-GR" sz="2000" dirty="0"/>
              <a:t>, εκδόσεις Κλειδάριθμος (5</a:t>
            </a:r>
            <a:r>
              <a:rPr lang="el-GR" sz="2000" baseline="30000" dirty="0"/>
              <a:t>η</a:t>
            </a:r>
            <a:r>
              <a:rPr lang="el-GR" sz="2000" dirty="0"/>
              <a:t> έκδοση), 2010, </a:t>
            </a:r>
            <a:r>
              <a:rPr lang="en-US" sz="2000" dirty="0"/>
              <a:t>ISBN</a:t>
            </a:r>
            <a:r>
              <a:rPr lang="el-GR" sz="2000" dirty="0"/>
              <a:t>:978-960-461-447-9 </a:t>
            </a:r>
            <a:endParaRPr lang="el-GR" sz="20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000" dirty="0" smtClean="0"/>
              <a:t>Διαδίκτυα με </a:t>
            </a:r>
            <a:r>
              <a:rPr lang="en-US" sz="2000" dirty="0" smtClean="0"/>
              <a:t>TCP</a:t>
            </a:r>
            <a:r>
              <a:rPr lang="el-GR" sz="2000" dirty="0" smtClean="0"/>
              <a:t>/</a:t>
            </a:r>
            <a:r>
              <a:rPr lang="en-US" sz="2000" dirty="0" smtClean="0"/>
              <a:t>IP</a:t>
            </a:r>
            <a:r>
              <a:rPr lang="el-GR" sz="2000" dirty="0" smtClean="0"/>
              <a:t>, Αρχές, Πρωτόκολλα και Αρχιτεκτονικές, Τέταρτη αμερικάνικη έκδοση, </a:t>
            </a:r>
            <a:r>
              <a:rPr lang="en-US" sz="2000" dirty="0" smtClean="0"/>
              <a:t>Douglas E</a:t>
            </a:r>
            <a:r>
              <a:rPr lang="el-GR" sz="2000" dirty="0" smtClean="0"/>
              <a:t>. </a:t>
            </a:r>
            <a:r>
              <a:rPr lang="en-US" sz="2000" dirty="0" err="1" smtClean="0"/>
              <a:t>Commer</a:t>
            </a:r>
            <a:r>
              <a:rPr lang="el-GR" sz="2000" dirty="0" smtClean="0"/>
              <a:t>, εκδόσεις Κλειδάριθμος (4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έκδοση), </a:t>
            </a:r>
            <a:r>
              <a:rPr lang="en-US" sz="2000" dirty="0" smtClean="0"/>
              <a:t>ISBN</a:t>
            </a:r>
            <a:r>
              <a:rPr lang="el-GR" sz="2000" dirty="0" smtClean="0"/>
              <a:t>: 960-209-589-</a:t>
            </a:r>
            <a:r>
              <a:rPr lang="en-US" sz="2000" dirty="0" smtClean="0"/>
              <a:t>X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Δρομολόγηση στο </a:t>
            </a:r>
            <a:r>
              <a:rPr lang="en-GB" dirty="0" smtClean="0"/>
              <a:t>Internet (1)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990033"/>
                </a:solidFill>
              </a:rPr>
              <a:t>Δρομολόγηση</a:t>
            </a:r>
            <a:r>
              <a:rPr lang="el-GR" sz="2400" dirty="0" smtClean="0"/>
              <a:t>  </a:t>
            </a:r>
            <a:endParaRPr lang="en-US" sz="2400" dirty="0" smtClean="0"/>
          </a:p>
          <a:p>
            <a:pPr lvl="1"/>
            <a:r>
              <a:rPr lang="el-GR" sz="2000" dirty="0" smtClean="0"/>
              <a:t>είναι </a:t>
            </a:r>
            <a:r>
              <a:rPr lang="el-GR" sz="2000" dirty="0"/>
              <a:t>η διαδικασία εύρεσης δικτυακών μονοπατιών </a:t>
            </a:r>
            <a:r>
              <a:rPr lang="el-GR" sz="2000" dirty="0" smtClean="0"/>
              <a:t>(δρομολογίων) μέσα σε ένα διαδίκτυο</a:t>
            </a:r>
            <a:endParaRPr lang="el-GR" sz="2000" dirty="0"/>
          </a:p>
          <a:p>
            <a:pPr lvl="1"/>
            <a:r>
              <a:rPr lang="el-GR" sz="2000" dirty="0" smtClean="0"/>
              <a:t>είναι </a:t>
            </a:r>
            <a:r>
              <a:rPr lang="el-GR" sz="2000" dirty="0"/>
              <a:t>η λήψη της απόφασης σχετικά με τα δρομολόγια που θα χρησιμοποιηθούν (συμπλήρωση &amp; ενημέρωση πινάκων δρομολόγησης) </a:t>
            </a:r>
          </a:p>
          <a:p>
            <a:r>
              <a:rPr lang="el-GR" sz="2400" b="1" dirty="0" smtClean="0">
                <a:solidFill>
                  <a:srgbClr val="990033"/>
                </a:solidFill>
              </a:rPr>
              <a:t>Προώθηση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lvl="1"/>
            <a:r>
              <a:rPr lang="el-GR" sz="2000" dirty="0"/>
              <a:t>είναι </a:t>
            </a:r>
            <a:r>
              <a:rPr lang="el-GR" sz="2000" dirty="0" smtClean="0"/>
              <a:t>οι ενέργειες που εκτελούνται όταν </a:t>
            </a:r>
            <a:r>
              <a:rPr lang="el-GR" sz="2000" dirty="0"/>
              <a:t>φτάνει ένα πακέτο στο δρομολογητή </a:t>
            </a:r>
            <a:r>
              <a:rPr lang="el-GR" sz="2000" dirty="0" smtClean="0"/>
              <a:t>(εύρεση δικτύου προορισμού, αναζήτηση </a:t>
            </a:r>
            <a:r>
              <a:rPr lang="el-GR" sz="2000" dirty="0"/>
              <a:t>στους πίνακες δρομολόγησης </a:t>
            </a:r>
            <a:r>
              <a:rPr lang="el-GR" sz="2000" dirty="0" smtClean="0"/>
              <a:t>του δικτύου προορισμού &amp; του επόμενου άλματος προς τον προορισμό) μέχρι και την αποστολή του πακέτου προς τον προορισμό μέσω μιας δικτυακής διασύνδεσης (</a:t>
            </a:r>
            <a:r>
              <a:rPr lang="en-US" sz="2000" dirty="0" smtClean="0"/>
              <a:t>outgoing interface)</a:t>
            </a:r>
            <a:r>
              <a:rPr lang="el-GR" sz="2000" dirty="0" smtClean="0"/>
              <a:t>..</a:t>
            </a:r>
            <a:endParaRPr lang="en-US" sz="2000" dirty="0" smtClean="0"/>
          </a:p>
          <a:p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98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Δρομολόγηση στο </a:t>
            </a:r>
            <a:r>
              <a:rPr lang="en-GB" dirty="0" smtClean="0"/>
              <a:t>Internet (2)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990033"/>
                </a:solidFill>
              </a:rPr>
              <a:t>Πίνακας </a:t>
            </a:r>
            <a:r>
              <a:rPr lang="el-GR" sz="2800" b="1" dirty="0">
                <a:solidFill>
                  <a:srgbClr val="990033"/>
                </a:solidFill>
              </a:rPr>
              <a:t>δρομολόγησης/προώθησης </a:t>
            </a:r>
            <a:r>
              <a:rPr lang="el-GR" sz="2800" b="1" dirty="0" smtClean="0">
                <a:solidFill>
                  <a:srgbClr val="990033"/>
                </a:solidFill>
              </a:rPr>
              <a:t>: </a:t>
            </a:r>
            <a:r>
              <a:rPr lang="el-GR" sz="2800" dirty="0" smtClean="0"/>
              <a:t>ενημερώνεται με τις βέλτιστες διαδρομές προς </a:t>
            </a:r>
            <a:r>
              <a:rPr lang="el-GR" sz="2800" dirty="0"/>
              <a:t>όλα τα δίκτυα ενός διαδικτύου. </a:t>
            </a:r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Το καταστάλαγμα των δρομολογίων σε βέλτιστες διαδρομές μέσω του δικτύου </a:t>
            </a:r>
            <a:r>
              <a:rPr lang="el-GR" sz="2800" dirty="0"/>
              <a:t>ο</a:t>
            </a:r>
            <a:r>
              <a:rPr lang="el-GR" sz="2800" dirty="0" smtClean="0"/>
              <a:t>νομάζεται </a:t>
            </a:r>
            <a:r>
              <a:rPr lang="el-GR" sz="2800" b="1" dirty="0">
                <a:solidFill>
                  <a:srgbClr val="990033"/>
                </a:solidFill>
              </a:rPr>
              <a:t>σύγκλιση</a:t>
            </a:r>
          </a:p>
          <a:p>
            <a:endParaRPr lang="el-GR" sz="2800" dirty="0" smtClean="0"/>
          </a:p>
          <a:p>
            <a:r>
              <a:rPr lang="el-GR" sz="2800" b="1" dirty="0" smtClean="0"/>
              <a:t>Κάθε </a:t>
            </a:r>
            <a:r>
              <a:rPr lang="el-GR" sz="2800" b="1" dirty="0"/>
              <a:t>δρομολογητής προωθεί πακέτα μόνο προς δίκτυα που βρίσκονται στον πίνακα δρομολόγησής </a:t>
            </a:r>
            <a:r>
              <a:rPr lang="el-GR" sz="2800" b="1" dirty="0" smtClean="0"/>
              <a:t>του</a:t>
            </a:r>
          </a:p>
          <a:p>
            <a:endParaRPr lang="el-GR" sz="2400" b="1" dirty="0"/>
          </a:p>
          <a:p>
            <a:endParaRPr lang="en-GB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103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n-GB" sz="3600" dirty="0" smtClean="0"/>
              <a:t>(</a:t>
            </a:r>
            <a:r>
              <a:rPr lang="en-US" sz="3600" dirty="0" smtClean="0"/>
              <a:t>3</a:t>
            </a:r>
            <a:r>
              <a:rPr lang="en-GB" sz="3600" dirty="0" smtClean="0"/>
              <a:t>)</a:t>
            </a:r>
            <a:endParaRPr lang="el-GR" sz="3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92570" y="1124744"/>
            <a:ext cx="8064533" cy="44012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+mn-lt"/>
              </a:rPr>
              <a:t>Το </a:t>
            </a:r>
            <a:r>
              <a:rPr lang="en-US" sz="2800" dirty="0" smtClean="0">
                <a:latin typeface="+mn-lt"/>
              </a:rPr>
              <a:t>IP </a:t>
            </a:r>
            <a:r>
              <a:rPr lang="el-GR" sz="2800" dirty="0" smtClean="0">
                <a:latin typeface="+mn-lt"/>
              </a:rPr>
              <a:t>πρωτόκολλο προωθεί κάθε αυτοδύναμο πακέτο στο </a:t>
            </a:r>
            <a:r>
              <a:rPr lang="el-GR" sz="2800" b="1" dirty="0" smtClean="0">
                <a:latin typeface="+mn-lt"/>
              </a:rPr>
              <a:t>επόμενο άλμα </a:t>
            </a:r>
            <a:r>
              <a:rPr lang="el-GR" sz="2800" dirty="0" smtClean="0">
                <a:latin typeface="+mn-lt"/>
              </a:rPr>
              <a:t>προς τον προορισμό, όπως αυτό προκύπτει από την εξέταση (</a:t>
            </a:r>
            <a:r>
              <a:rPr lang="en-US" sz="2800" dirty="0" smtClean="0">
                <a:latin typeface="+mn-lt"/>
              </a:rPr>
              <a:t>lookup) </a:t>
            </a:r>
            <a:r>
              <a:rPr lang="el-GR" sz="2800" dirty="0" smtClean="0">
                <a:latin typeface="+mn-lt"/>
              </a:rPr>
              <a:t>του πίνακα </a:t>
            </a:r>
            <a:r>
              <a:rPr lang="el-GR" sz="2800" b="1" dirty="0" smtClean="0">
                <a:latin typeface="+mn-lt"/>
              </a:rPr>
              <a:t>προώθησης/δρομολόγηση</a:t>
            </a:r>
            <a:r>
              <a:rPr lang="el-GR" sz="2800" dirty="0" smtClean="0">
                <a:latin typeface="+mn-lt"/>
              </a:rPr>
              <a:t>ς της συσκευής.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l-GR" sz="2800" dirty="0" smtClean="0">
                <a:latin typeface="+mn-lt"/>
              </a:rPr>
              <a:t>Το </a:t>
            </a:r>
            <a:r>
              <a:rPr lang="en-US" sz="2800" dirty="0">
                <a:latin typeface="+mn-lt"/>
              </a:rPr>
              <a:t>IP </a:t>
            </a:r>
            <a:r>
              <a:rPr lang="el-GR" sz="2800" dirty="0">
                <a:latin typeface="+mn-lt"/>
              </a:rPr>
              <a:t>πρωτόκολλο </a:t>
            </a:r>
            <a:r>
              <a:rPr lang="el-GR" sz="2800" dirty="0" smtClean="0">
                <a:latin typeface="+mn-lt"/>
              </a:rPr>
              <a:t>συσκευής μπορεί </a:t>
            </a:r>
            <a:r>
              <a:rPr lang="el-GR" sz="2800" dirty="0">
                <a:latin typeface="+mn-lt"/>
              </a:rPr>
              <a:t>να προωθεί πακέτα μόνο σε δίκτυα που βρίσκονται στον πίνακα </a:t>
            </a:r>
            <a:r>
              <a:rPr lang="el-GR" sz="2800" dirty="0" smtClean="0">
                <a:latin typeface="+mn-lt"/>
              </a:rPr>
              <a:t>δρομολόγησής της.</a:t>
            </a:r>
          </a:p>
          <a:p>
            <a:endParaRPr lang="el-GR" sz="2800" dirty="0" smtClean="0">
              <a:latin typeface="+mn-lt"/>
            </a:endParaRPr>
          </a:p>
          <a:p>
            <a:r>
              <a:rPr lang="el-GR" sz="2800" b="1" dirty="0" smtClean="0">
                <a:solidFill>
                  <a:srgbClr val="990033"/>
                </a:solidFill>
                <a:latin typeface="+mn-lt"/>
              </a:rPr>
              <a:t>Πως ενημερώνεται  όμως ο πίνακας δρομολόγησης ;</a:t>
            </a:r>
          </a:p>
        </p:txBody>
      </p:sp>
    </p:spTree>
    <p:extLst>
      <p:ext uri="{BB962C8B-B14F-4D97-AF65-F5344CB8AC3E}">
        <p14:creationId xmlns:p14="http://schemas.microsoft.com/office/powerpoint/2010/main" val="173801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l-GR" sz="3600" dirty="0" smtClean="0"/>
              <a:t>(</a:t>
            </a:r>
            <a:r>
              <a:rPr lang="en-US" sz="3600" dirty="0" smtClean="0"/>
              <a:t>4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592570" y="1124744"/>
            <a:ext cx="8064533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+mn-lt"/>
              </a:rPr>
              <a:t>Ο πίνακας δρομολόγησης μπορεί να ενημερώνεται είτε </a:t>
            </a:r>
            <a:r>
              <a:rPr lang="el-GR" sz="2400" b="1" dirty="0" smtClean="0">
                <a:latin typeface="+mn-lt"/>
              </a:rPr>
              <a:t>στατικά</a:t>
            </a:r>
            <a:r>
              <a:rPr lang="el-GR" sz="2400" dirty="0" smtClean="0">
                <a:latin typeface="+mn-lt"/>
              </a:rPr>
              <a:t> από τον διαχειριστή της συσκευής (στατική δρομολόγηση), είτε </a:t>
            </a:r>
            <a:r>
              <a:rPr lang="el-GR" sz="2400" b="1" dirty="0" smtClean="0">
                <a:latin typeface="+mn-lt"/>
              </a:rPr>
              <a:t>δυναμικά</a:t>
            </a:r>
            <a:r>
              <a:rPr lang="el-GR" sz="2400" dirty="0" smtClean="0">
                <a:latin typeface="+mn-lt"/>
              </a:rPr>
              <a:t> από λογισμικό πρωτοκόλλου δρομολόγησης (δυναμική δρομολόγηση).</a:t>
            </a:r>
          </a:p>
          <a:p>
            <a:endParaRPr lang="el-GR" sz="2400" dirty="0" smtClean="0">
              <a:latin typeface="+mn-lt"/>
            </a:endParaRPr>
          </a:p>
          <a:p>
            <a:r>
              <a:rPr lang="el-GR" sz="2400" dirty="0" smtClean="0">
                <a:latin typeface="+mn-lt"/>
              </a:rPr>
              <a:t>Αρχικά </a:t>
            </a:r>
            <a:r>
              <a:rPr lang="el-GR" sz="2400" dirty="0">
                <a:latin typeface="+mn-lt"/>
              </a:rPr>
              <a:t>ο πίνακας δρομολόγησης μιας δικτυακής συσκευής (υπολογιστής, δρομολογητής), περιλαμβάνει τα δίκτυα τα οποία συνδέονται άμεσα στη συσκευή.</a:t>
            </a:r>
          </a:p>
          <a:p>
            <a:endParaRPr lang="el-GR" sz="2400" dirty="0" smtClean="0">
              <a:latin typeface="+mn-lt"/>
            </a:endParaRPr>
          </a:p>
          <a:p>
            <a:r>
              <a:rPr lang="el-GR" sz="2400" dirty="0" smtClean="0">
                <a:latin typeface="+mn-lt"/>
              </a:rPr>
              <a:t>Με τη στατική δρομολόγηση μπορούμε να προσθέσουμε στον πίνακα δρομολόγησης ενός δρομολογητή διαδρομές προς δίκτυα τα οποία δεν συνδέονται άμεσα επάνω του. </a:t>
            </a:r>
            <a:endParaRPr 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061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3600" dirty="0"/>
              <a:t>Δρομολόγηση στο </a:t>
            </a:r>
            <a:r>
              <a:rPr lang="en-GB" sz="3600" dirty="0"/>
              <a:t>Internet </a:t>
            </a:r>
            <a:r>
              <a:rPr lang="el-GR" sz="3600" dirty="0" smtClean="0"/>
              <a:t>(</a:t>
            </a:r>
            <a:r>
              <a:rPr lang="en-US" sz="3600" dirty="0" smtClean="0"/>
              <a:t>5</a:t>
            </a:r>
            <a:r>
              <a:rPr lang="el-GR" sz="3600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406061" y="944142"/>
            <a:ext cx="8064533" cy="5257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+mn-lt"/>
              </a:rPr>
              <a:t>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στατική δρομολόγηση</a:t>
            </a:r>
            <a:r>
              <a:rPr lang="el-GR" sz="2400" dirty="0" smtClean="0">
                <a:latin typeface="+mn-lt"/>
              </a:rPr>
              <a:t>: 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δεν </a:t>
            </a:r>
            <a:r>
              <a:rPr lang="el-GR" sz="2200" dirty="0">
                <a:latin typeface="+mn-lt"/>
              </a:rPr>
              <a:t>χρειάζεται λογισμικό δρομολόγησης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επιτρέπει </a:t>
            </a:r>
            <a:r>
              <a:rPr lang="el-GR" sz="2200" dirty="0">
                <a:latin typeface="+mn-lt"/>
              </a:rPr>
              <a:t>σε έναν διαχειριστή </a:t>
            </a:r>
            <a:r>
              <a:rPr lang="el-GR" sz="2200" dirty="0" smtClean="0">
                <a:latin typeface="+mn-lt"/>
              </a:rPr>
              <a:t>δικτυακής συσκευής  να προσθέσει μια </a:t>
            </a:r>
            <a:r>
              <a:rPr lang="el-GR" sz="2200" dirty="0">
                <a:latin typeface="+mn-lt"/>
              </a:rPr>
              <a:t>διαδρομή </a:t>
            </a:r>
            <a:r>
              <a:rPr lang="el-GR" sz="2200" dirty="0" smtClean="0">
                <a:latin typeface="+mn-lt"/>
              </a:rPr>
              <a:t>στον πίνακα δρομολόγησής της, με </a:t>
            </a:r>
            <a:r>
              <a:rPr lang="el-GR" sz="2200" dirty="0">
                <a:latin typeface="+mn-lt"/>
              </a:rPr>
              <a:t>χρήση μεμονωμένων εντολών </a:t>
            </a:r>
            <a:r>
              <a:rPr lang="el-GR" sz="2200" dirty="0" smtClean="0">
                <a:latin typeface="+mn-lt"/>
              </a:rPr>
              <a:t>διαμόρφωσης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 smtClean="0">
                <a:latin typeface="+mn-lt"/>
              </a:rPr>
              <a:t>δεν μπορεί να ανταποκριθεί δυναμικά (χωρίς την παρέμβαση του διαχειριστή) σε βλάβες ή αλλαγές στην τοπολογία</a:t>
            </a:r>
          </a:p>
          <a:p>
            <a:pPr>
              <a:spcBef>
                <a:spcPts val="600"/>
              </a:spcBef>
              <a:defRPr/>
            </a:pPr>
            <a:r>
              <a:rPr lang="el-GR" sz="2400" dirty="0" smtClean="0">
                <a:latin typeface="+mn-lt"/>
              </a:rPr>
              <a:t>Η </a:t>
            </a:r>
            <a:r>
              <a:rPr lang="el-GR" sz="2400" b="1" dirty="0" smtClean="0">
                <a:solidFill>
                  <a:srgbClr val="C00000"/>
                </a:solidFill>
                <a:latin typeface="+mn-lt"/>
              </a:rPr>
              <a:t>δυναμική δρομολόγηση</a:t>
            </a:r>
            <a:r>
              <a:rPr lang="el-GR" sz="2400" dirty="0" smtClean="0">
                <a:latin typeface="+mn-lt"/>
              </a:rPr>
              <a:t>: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>
                <a:latin typeface="+mn-lt"/>
              </a:rPr>
              <a:t>Απαιτεί λογισμικό δρομολόγησης (πρωτόκολλο δρομολόγησης ) για τη διάδοση των </a:t>
            </a:r>
            <a:r>
              <a:rPr lang="el-GR" sz="2200" b="1" dirty="0">
                <a:latin typeface="+mn-lt"/>
              </a:rPr>
              <a:t>εκάστοτε ενεργών δρομολογίων </a:t>
            </a:r>
            <a:r>
              <a:rPr lang="el-GR" sz="2200" dirty="0">
                <a:latin typeface="+mn-lt"/>
              </a:rPr>
              <a:t>&amp; την εύρεση των βέλτιστων διαδρομών για κάθε προορισμό </a:t>
            </a:r>
          </a:p>
          <a:p>
            <a:pPr marL="361950" indent="-361950">
              <a:spcBef>
                <a:spcPts val="400"/>
              </a:spcBef>
              <a:buFont typeface="Wingdings" panose="05000000000000000000" pitchFamily="2" charset="2"/>
              <a:buChar char="ü"/>
              <a:defRPr/>
            </a:pPr>
            <a:r>
              <a:rPr lang="el-GR" sz="2200" dirty="0">
                <a:latin typeface="+mn-lt"/>
              </a:rPr>
              <a:t>Το λογισμικό δρομολόγησης ενημερώνει τον πίνακα δρομολόγησης </a:t>
            </a:r>
            <a:r>
              <a:rPr lang="el-GR" sz="2200" dirty="0" smtClean="0">
                <a:latin typeface="+mn-lt"/>
              </a:rPr>
              <a:t>με </a:t>
            </a:r>
            <a:r>
              <a:rPr lang="el-GR" sz="2200" dirty="0">
                <a:latin typeface="+mn-lt"/>
              </a:rPr>
              <a:t>τις τρέχουσες βέλτιστες διαδρομές </a:t>
            </a:r>
          </a:p>
          <a:p>
            <a:pPr>
              <a:spcBef>
                <a:spcPts val="0"/>
              </a:spcBef>
              <a:defRPr/>
            </a:pPr>
            <a:endParaRPr lang="el-GR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9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764704"/>
          </a:xfrm>
        </p:spPr>
        <p:txBody>
          <a:bodyPr/>
          <a:lstStyle/>
          <a:p>
            <a:r>
              <a:rPr lang="el-GR" dirty="0"/>
              <a:t>Δρομολόγηση στο </a:t>
            </a:r>
            <a:r>
              <a:rPr lang="en-GB" dirty="0"/>
              <a:t>Internet </a:t>
            </a:r>
            <a:r>
              <a:rPr lang="en-GB" dirty="0" smtClean="0"/>
              <a:t>(</a:t>
            </a:r>
            <a:r>
              <a:rPr lang="en-US" dirty="0" smtClean="0"/>
              <a:t>6</a:t>
            </a:r>
            <a:r>
              <a:rPr lang="en-GB" dirty="0" smtClean="0"/>
              <a:t>)</a:t>
            </a:r>
            <a:endParaRPr lang="el-G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271060"/>
              </p:ext>
            </p:extLst>
          </p:nvPr>
        </p:nvGraphicFramePr>
        <p:xfrm>
          <a:off x="395536" y="836712"/>
          <a:ext cx="828092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7761"/>
                <a:gridCol w="4103159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Στατική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Δυναμική δρομολόγηση </a:t>
                      </a:r>
                      <a:endParaRPr lang="el-GR" sz="20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Δεν απαιτείται λογισμικό δρομολόγησης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Λογισμικό δρομολόγησης σε κάθε δρομολογητή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καμία ανταλλαγή πληροφοριών δρομολόγησης</a:t>
                      </a:r>
                      <a:r>
                        <a:rPr lang="el-GR" sz="2000" baseline="0" dirty="0" smtClean="0"/>
                        <a:t> μεταξύ δρομολογητών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Ανταλλαγή πληροφοριών δρομολόγησης</a:t>
                      </a:r>
                      <a:r>
                        <a:rPr lang="el-GR" sz="2000" baseline="0" dirty="0" smtClean="0"/>
                        <a:t> μεταξύ δρομολογητών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Δημιουργία &amp; ενημέρωση του πίνακα προώθησης  αποκλειστικά από τους διαχειριστές.</a:t>
                      </a:r>
                      <a:r>
                        <a:rPr lang="en-US" sz="2000" dirty="0" smtClean="0"/>
                        <a:t> </a:t>
                      </a:r>
                      <a:endParaRPr lang="el-GR" sz="2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Δυναμική ενημέρωση του πίνακα δρομολόγησης από το </a:t>
                      </a:r>
                      <a:r>
                        <a:rPr lang="el-GR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λογισμικό </a:t>
                      </a:r>
                      <a:r>
                        <a:rPr lang="el-GR" sz="2000" b="1" dirty="0" smtClean="0">
                          <a:solidFill>
                            <a:srgbClr val="C00000"/>
                          </a:solidFill>
                        </a:rPr>
                        <a:t>πρωτοκόλλου </a:t>
                      </a:r>
                      <a:r>
                        <a:rPr lang="el-GR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δρομολόγησης</a:t>
                      </a:r>
                      <a:endParaRPr lang="el-GR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000" u="none" dirty="0" smtClean="0"/>
                        <a:t>O διαχειριστής </a:t>
                      </a:r>
                      <a:r>
                        <a:rPr lang="el-GR" altLang="el-GR" sz="2000" b="1" u="none" dirty="0" smtClean="0"/>
                        <a:t>πρέπει</a:t>
                      </a:r>
                      <a:r>
                        <a:rPr lang="el-GR" altLang="el-GR" sz="2000" u="none" dirty="0" smtClean="0"/>
                        <a:t> να έχει πολύ καλή </a:t>
                      </a:r>
                      <a:r>
                        <a:rPr lang="el-GR" sz="2000" dirty="0" smtClean="0"/>
                        <a:t>γνώση της τοπολογίας του </a:t>
                      </a:r>
                      <a:r>
                        <a:rPr lang="el-GR" altLang="el-GR" sz="2000" u="none" dirty="0" smtClean="0"/>
                        <a:t>δικτύου</a:t>
                      </a:r>
                      <a:endParaRPr lang="el-GR" sz="20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Η γνώση της τοπολογίας  αποκτάται με τη βοήθεια των 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πρωτοκόλλων δρομολόγησης (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RIP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OSPF</a:t>
                      </a:r>
                      <a:r>
                        <a:rPr lang="el-GR" sz="2000" dirty="0" smtClean="0"/>
                        <a:t>, </a:t>
                      </a:r>
                      <a:r>
                        <a:rPr lang="en-GB" sz="2000" dirty="0" smtClean="0"/>
                        <a:t>BGP</a:t>
                      </a:r>
                      <a:r>
                        <a:rPr lang="el-GR" sz="2000" dirty="0" smtClean="0"/>
                        <a:t>)</a:t>
                      </a:r>
                      <a:r>
                        <a:rPr lang="en-GB" sz="2000" dirty="0" smtClean="0"/>
                        <a:t> </a:t>
                      </a:r>
                      <a:r>
                        <a:rPr lang="el-GR" sz="20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ο διαχειριστής ορίζει διαδρομές στον πίνακα δρομολόγησης του  δρομολογητή με χρήση εντολών διαμόρφωσης.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dirty="0" smtClean="0"/>
                        <a:t>το λογισμικό </a:t>
                      </a:r>
                      <a:r>
                        <a:rPr lang="el-G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πρωτοκόλλου  δρομολόγησης, ενημερώνει δυναμικά τον πίνακα δρομολόγησης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081C17FD-F85B-4A47-AADE-8D729E0D3D0E}"/>
  <p:tag name="ISPRING_RESOURCE_FOLDER" val="C:\Users\alex\Desktop\kef17_v2 (1)\"/>
  <p:tag name="ISPRING_PRESENTATION_PATH" val="C:\Users\alex\Desktop\kef17_v2 (1).pptx"/>
  <p:tag name="ISPRING_PRESENTATION_INFO" val="&lt;?xml version=&quot;1.0&quot; encoding=&quot;UTF-8&quot; standalone=&quot;no&quot; ?&gt;&#10;&lt;presentation&gt;&#10;&#10;  &lt;slides&gt;&#10;    &lt;slide duration=&quot;4152&quot; id=&quot;{23F2D60C-BCF2-4BC5-8AB0-290E81B540D8}&quot; pptId=&quot;347&quot; transitionDuration=&quot;0&quot;/&gt;&#10;    &lt;slide duration=&quot;5362&quot; id=&quot;{723AF328-0D87-44BA-8C71-843A4B330317}&quot; pptId=&quot;334&quot; transitionDuration=&quot;0&quot;/&gt;&#10;    &lt;slide duration=&quot;42989&quot; id=&quot;{9A3E0100-1FAC-4960-9BDB-396BFBE22623}&quot; pptId=&quot;337&quot; transitionDuration=&quot;0&quot;/&gt;&#10;    &lt;slide duration=&quot;215800&quot; id=&quot;{E98A08B6-BEFD-482E-9596-4F67A26562A8}&quot; pptId=&quot;348&quot; transitionDuration=&quot;0&quot;/&gt;&#10;    &lt;slide duration=&quot;563916&quot; id=&quot;{3BB4C2C2-F54B-4DD3-90DB-F0D72F7353F5}&quot; pptId=&quot;349&quot; transitionDuration=&quot;0&quot;/&gt;&#10;    &lt;slide duration=&quot;89305&quot; id=&quot;{AB33CE4F-17A6-43F4-AE15-87527C077358}&quot; pptId=&quot;338&quot; transitionDuration=&quot;0&quot;/&gt;&#10;    &lt;slide duration=&quot;119205&quot; id=&quot;{37AB36BB-9A80-4B56-9A95-19260D869D03}&quot; pptId=&quot;339&quot; transitionDuration=&quot;0&quot;/&gt;&#10;    &lt;slide duration=&quot;270229&quot; id=&quot;{4DDAC8C1-37EE-4E79-A018-39A641F27928}&quot; pptId=&quot;340&quot; transitionDuration=&quot;0&quot;/&gt;&#10;    &lt;slide duration=&quot;5000&quot; id=&quot;{935F0B39-615E-4991-B123-8D2E9B6C79CD}&quot; pptId=&quot;257&quot; transitionDuration=&quot;0&quot;/&gt;&#10;  &lt;/slides&gt;&#10;&#10;&lt;/presentation&gt;&#10;"/>
  <p:tag name="ARTICULATE_PROJECT_OPEN" val="0"/>
  <p:tag name="ISPRING_RESOURCE_PATHS_HASH_2" val="68d837467387a17bd91a9ebc0d876b1e66462ea"/>
  <p:tag name="ISPRING_RESOURCE_PATHS_HASH_PRESENTER" val="501a437af04f8fb4bbfa2ca1831e2652426dbd9f"/>
</p:tagLst>
</file>

<file path=ppt/theme/theme1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14539</TotalTime>
  <Words>3083</Words>
  <Application>Microsoft Office PowerPoint</Application>
  <PresentationFormat>Προβολή στην οθόνη (4:3)</PresentationFormat>
  <Paragraphs>442</Paragraphs>
  <Slides>35</Slides>
  <Notes>34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35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OC_template_updated</vt:lpstr>
      <vt:lpstr>Office Theme</vt:lpstr>
      <vt:lpstr>1_Office Theme</vt:lpstr>
      <vt:lpstr>1_OC_template_updated</vt:lpstr>
      <vt:lpstr>Δίκτυα Υπολογιστών ΙΙ (E)</vt:lpstr>
      <vt:lpstr>Περιεχόμενα</vt:lpstr>
      <vt:lpstr>Στόχος </vt:lpstr>
      <vt:lpstr>Δρομολόγηση στο Internet (1)</vt:lpstr>
      <vt:lpstr>Δρομολόγηση στο Internet (2)</vt:lpstr>
      <vt:lpstr>Δρομολόγηση στο Internet (3)</vt:lpstr>
      <vt:lpstr>Δρομολόγηση στο Internet (4)</vt:lpstr>
      <vt:lpstr>Δρομολόγηση στο Internet (5)</vt:lpstr>
      <vt:lpstr>Δρομολόγηση στο Internet (6)</vt:lpstr>
      <vt:lpstr>Δρομολόγηση στο Internet (7)</vt:lpstr>
      <vt:lpstr>Στατική δρομολόγηση (1)</vt:lpstr>
      <vt:lpstr>Στατική δρομολόγηση (2)</vt:lpstr>
      <vt:lpstr>Στατική δρομολόγηση (3)</vt:lpstr>
      <vt:lpstr>Ασκήσεις στατικής δρομολόγησης (1)</vt:lpstr>
      <vt:lpstr>Ασκήσεις στατικής δρομολόγησης (2)</vt:lpstr>
      <vt:lpstr>Ασκήσεις στατικής δρομολόγησης (3)</vt:lpstr>
      <vt:lpstr>Ασκήσεις στατικής δρομολόγησης (4)</vt:lpstr>
      <vt:lpstr>Ασκήσεις στατικής δρομολόγησης (4)</vt:lpstr>
      <vt:lpstr>Ασκήσεις στατικής δρομολόγησης (6)</vt:lpstr>
      <vt:lpstr>Ασκήσεις στατικής δρομολόγησης (7)</vt:lpstr>
      <vt:lpstr>Ασκήσεις στατικής δρομολόγησης (8)</vt:lpstr>
      <vt:lpstr>Ασκήσεις στατικής δρομολόγησης (9)</vt:lpstr>
      <vt:lpstr>Ασκήσεις στατικής δρομολόγησης (10)</vt:lpstr>
      <vt:lpstr>Ασκήσεις στατικής δρομολόγησης (11)</vt:lpstr>
      <vt:lpstr>Ασκήσεις στατικής δρομολόγησης (12)</vt:lpstr>
      <vt:lpstr>Ασκήσεις στατικής δρομολόγησης (13)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Σημείωμα Χρήσης Έργων Τρίτων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783</cp:revision>
  <cp:lastPrinted>2015-06-01T08:17:16Z</cp:lastPrinted>
  <dcterms:created xsi:type="dcterms:W3CDTF">2013-03-05T06:28:51Z</dcterms:created>
  <dcterms:modified xsi:type="dcterms:W3CDTF">2016-06-27T19:42:01Z</dcterms:modified>
</cp:coreProperties>
</file>