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34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257" r:id="rId11"/>
    <p:sldId id="262" r:id="rId12"/>
    <p:sldId id="264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>
      <p:cViewPr varScale="1">
        <p:scale>
          <a:sx n="107" d="100"/>
          <a:sy n="107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96543"/>
            <a:ext cx="8568952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7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Προαγωγή και Αγωγή Υγείας </a:t>
            </a:r>
          </a:p>
          <a:p>
            <a:pPr>
              <a:buClr>
                <a:srgbClr val="800000"/>
              </a:buClr>
            </a:pPr>
            <a:endParaRPr lang="el-GR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</a:t>
            </a:r>
            <a:r>
              <a:rPr lang="el-GR" sz="2000" dirty="0" smtClean="0"/>
              <a:t>. Γεώργιος Πιερράκος</a:t>
            </a:r>
            <a:r>
              <a:rPr lang="el-GR" sz="2000" dirty="0"/>
              <a:t>. «Οργάνωση και Διοίκηση Πρωτοβάθμιας (Θ). </a:t>
            </a:r>
            <a:r>
              <a:rPr lang="el-GR" sz="2000" dirty="0" smtClean="0"/>
              <a:t>Ενότητα </a:t>
            </a:r>
            <a:r>
              <a:rPr lang="el-GR" sz="2000" dirty="0"/>
              <a:t>7: Προαγωγή και Αγωγή </a:t>
            </a:r>
            <a:r>
              <a:rPr lang="el-GR" sz="2000" dirty="0" smtClean="0"/>
              <a:t>Υγείας».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θέματα προαγωγής της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Βελτίωση της Υγείας, ανάπτυξη περιβάλλοντος, συνθήκες </a:t>
            </a:r>
            <a:r>
              <a:rPr lang="el-GR" dirty="0" smtClean="0">
                <a:solidFill>
                  <a:prstClr val="black"/>
                </a:solidFill>
              </a:rPr>
              <a:t>εργασίας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Ενίσχυση κοινωνικών δομών και κοινωνικής </a:t>
            </a:r>
            <a:r>
              <a:rPr lang="el-GR" dirty="0" smtClean="0">
                <a:solidFill>
                  <a:prstClr val="black"/>
                </a:solidFill>
              </a:rPr>
              <a:t>υποστήριξης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Τρόπος Ζωής της </a:t>
            </a:r>
            <a:r>
              <a:rPr lang="el-GR" dirty="0" smtClean="0">
                <a:solidFill>
                  <a:prstClr val="black"/>
                </a:solidFill>
              </a:rPr>
              <a:t>κοινωνίας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Πληροφόρηση, εκπαίδευση </a:t>
            </a:r>
            <a:r>
              <a:rPr lang="el-GR" dirty="0" smtClean="0">
                <a:solidFill>
                  <a:prstClr val="black"/>
                </a:solidFill>
              </a:rPr>
              <a:t>πληθυσμό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6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Αγωγή της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Βελτίωση γνώσεων και δεξιοτήτων που συμβάλουν στην υγεία του ατόμου και της </a:t>
            </a:r>
            <a:r>
              <a:rPr lang="el-GR" dirty="0" smtClean="0">
                <a:solidFill>
                  <a:prstClr val="black"/>
                </a:solidFill>
              </a:rPr>
              <a:t>κοινότητας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Εθελοντική υιοθέτηση συμπεριφοράς που προάγει την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Δραστηριότητες που παρέχουν γνώσεις απαραίτητες προκειμένου τα άτομα να λάβουν αποφάσεις και να υιοθετήσουν συμπεριφορές που προάγουν την υγεία.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52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Αγωγή της υγείας και παρεμφερείς όροι</a:t>
            </a:r>
            <a:endParaRPr lang="el-GR" dirty="0">
              <a:latin typeface="+mn-lt"/>
            </a:endParaRPr>
          </a:p>
        </p:txBody>
      </p:sp>
      <p:graphicFrame>
        <p:nvGraphicFramePr>
          <p:cNvPr id="93265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160774"/>
              </p:ext>
            </p:extLst>
          </p:nvPr>
        </p:nvGraphicFramePr>
        <p:xfrm>
          <a:off x="395536" y="1163028"/>
          <a:ext cx="2952502" cy="51462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502"/>
              </a:tblGrid>
              <a:tr h="5146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Αγωγή Υγείας:</a:t>
                      </a:r>
                      <a:r>
                        <a:rPr kumimoji="0" lang="el-GR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515B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Βελτίωση γνώσεων και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δεξιοτήτων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515B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Υιοθέτηση συμπεριφοράς που προάγει την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υγεία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66906" marR="266906" horzOverflow="overflow">
                    <a:lnL w="12700" cap="flat" cmpd="sng" algn="ctr">
                      <a:solidFill>
                        <a:srgbClr val="696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280" name="Group 9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304352"/>
              </p:ext>
            </p:extLst>
          </p:nvPr>
        </p:nvGraphicFramePr>
        <p:xfrm>
          <a:off x="3598863" y="1960563"/>
          <a:ext cx="5545137" cy="45827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45137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Εκπαίδευση Υγείας: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διδασκαλία για θέματα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υγείας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A19BBB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Ενημέρωση Υγείας: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Παροχή πληροφοριών 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A19BBB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Υγειονομική Διαφώτιση: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Πατερναλιστική μέθοδος ενημέρωσης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A19BBB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Υγειονομική Προπαγάνδα: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Δεν εξηγεί του λόγους που υπαγορεύουν τη στάση και συμπεριφορά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A19BBB"/>
                    </a:solidFill>
                  </a:tcPr>
                </a:tc>
              </a:tr>
            </a:tbl>
          </a:graphicData>
        </a:graphic>
      </p:graphicFrame>
      <p:sp>
        <p:nvSpPr>
          <p:cNvPr id="93264" name="Rectangle 80"/>
          <p:cNvSpPr>
            <a:spLocks noChangeArrowheads="1"/>
          </p:cNvSpPr>
          <p:nvPr/>
        </p:nvSpPr>
        <p:spPr bwMode="auto">
          <a:xfrm>
            <a:off x="3598863" y="1163027"/>
            <a:ext cx="5545137" cy="719138"/>
          </a:xfrm>
          <a:prstGeom prst="rect">
            <a:avLst/>
          </a:prstGeom>
          <a:solidFill>
            <a:srgbClr val="57507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Διαφορετικές έννοιες από την 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Αγωγή Υγείας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04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79388" y="1844675"/>
            <a:ext cx="2808287" cy="1223963"/>
          </a:xfrm>
          <a:prstGeom prst="rect">
            <a:avLst/>
          </a:prstGeom>
          <a:solidFill>
            <a:srgbClr val="3833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Πρωτογενής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Πρόληψη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059113" y="3140075"/>
            <a:ext cx="2808287" cy="1223963"/>
          </a:xfrm>
          <a:prstGeom prst="rect">
            <a:avLst/>
          </a:prstGeom>
          <a:solidFill>
            <a:srgbClr val="605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Δευτερογενής 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Πρόληψη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011863" y="4581525"/>
            <a:ext cx="2808287" cy="1223963"/>
          </a:xfrm>
          <a:prstGeom prst="rect">
            <a:avLst/>
          </a:prstGeom>
          <a:solidFill>
            <a:srgbClr val="9189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Τριτογενής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Πρόληψη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 rot="10800000" flipH="1">
            <a:off x="2987675" y="1916113"/>
            <a:ext cx="2016125" cy="10795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5C1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 rot="10800000" flipH="1">
            <a:off x="5867400" y="3429000"/>
            <a:ext cx="2016125" cy="10795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5C1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Πρόληψη- </a:t>
            </a:r>
            <a:r>
              <a:rPr lang="el-GR" dirty="0"/>
              <a:t>α</a:t>
            </a:r>
            <a:r>
              <a:rPr lang="el-GR" dirty="0" smtClean="0"/>
              <a:t>γωγή υγείας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26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100" grpId="0" animBg="1"/>
      <p:bldP spid="89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11188" y="1916113"/>
            <a:ext cx="2808287" cy="1223962"/>
          </a:xfrm>
          <a:prstGeom prst="rect">
            <a:avLst/>
          </a:prstGeom>
          <a:solidFill>
            <a:srgbClr val="3833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Πρωτογενής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Αγωγή της Υγείας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427538" y="1557338"/>
            <a:ext cx="2447925" cy="406400"/>
          </a:xfrm>
          <a:prstGeom prst="rect">
            <a:avLst/>
          </a:prstGeom>
          <a:solidFill>
            <a:srgbClr val="C5C1D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Υγιείς Άνθρωποι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356100" y="2492375"/>
            <a:ext cx="3384550" cy="711200"/>
          </a:xfrm>
          <a:prstGeom prst="rect">
            <a:avLst/>
          </a:prstGeom>
          <a:solidFill>
            <a:srgbClr val="9C96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Πρόληψη στην εμφάνιση κινδύνων για την υγεία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419475" y="5229225"/>
            <a:ext cx="3779838" cy="1016000"/>
          </a:xfrm>
          <a:prstGeom prst="rect">
            <a:avLst/>
          </a:prstGeom>
          <a:solidFill>
            <a:srgbClr val="47416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Πολίτες: Συμμετέχουν ενεργητικά στη βελτίωση της ποιότητας ζωής τους  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0909" name="AutoShape 13"/>
          <p:cNvCxnSpPr>
            <a:cxnSpLocks noChangeShapeType="1"/>
            <a:stCxn id="80902" idx="0"/>
            <a:endCxn id="80904" idx="0"/>
          </p:cNvCxnSpPr>
          <p:nvPr/>
        </p:nvCxnSpPr>
        <p:spPr bwMode="auto">
          <a:xfrm rot="-5400000">
            <a:off x="3654425" y="-80962"/>
            <a:ext cx="358775" cy="3635375"/>
          </a:xfrm>
          <a:prstGeom prst="bentConnector3">
            <a:avLst>
              <a:gd name="adj1" fmla="val 16371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0910" name="AutoShape 14"/>
          <p:cNvCxnSpPr>
            <a:cxnSpLocks noChangeShapeType="1"/>
            <a:stCxn id="80902" idx="1"/>
            <a:endCxn id="80908" idx="1"/>
          </p:cNvCxnSpPr>
          <p:nvPr/>
        </p:nvCxnSpPr>
        <p:spPr bwMode="auto">
          <a:xfrm rot="10800000" flipH="1" flipV="1">
            <a:off x="611188" y="2528888"/>
            <a:ext cx="2808287" cy="3208337"/>
          </a:xfrm>
          <a:prstGeom prst="bentConnector3">
            <a:avLst>
              <a:gd name="adj1" fmla="val -813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0911" name="AutoShape 15"/>
          <p:cNvCxnSpPr>
            <a:cxnSpLocks noChangeShapeType="1"/>
            <a:stCxn id="80902" idx="3"/>
            <a:endCxn id="80906" idx="2"/>
          </p:cNvCxnSpPr>
          <p:nvPr/>
        </p:nvCxnSpPr>
        <p:spPr bwMode="auto">
          <a:xfrm>
            <a:off x="3419475" y="2528888"/>
            <a:ext cx="2628900" cy="674687"/>
          </a:xfrm>
          <a:prstGeom prst="bentConnector4">
            <a:avLst>
              <a:gd name="adj1" fmla="val 17755"/>
              <a:gd name="adj2" fmla="val 133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3924300" y="3644900"/>
            <a:ext cx="4392613" cy="1016000"/>
          </a:xfrm>
          <a:prstGeom prst="rect">
            <a:avLst/>
          </a:prstGeom>
          <a:solidFill>
            <a:srgbClr val="69608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Θέματα: υγιεινή, αντισύλληψη, διατροφή, κοινωνικές δεξιότητες, διαπροσωπικές σχέσεις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0913" name="AutoShape 17"/>
          <p:cNvCxnSpPr>
            <a:cxnSpLocks noChangeShapeType="1"/>
            <a:stCxn id="80902" idx="2"/>
            <a:endCxn id="80912" idx="1"/>
          </p:cNvCxnSpPr>
          <p:nvPr/>
        </p:nvCxnSpPr>
        <p:spPr bwMode="auto">
          <a:xfrm rot="16200000" flipH="1">
            <a:off x="2463800" y="2692400"/>
            <a:ext cx="1012825" cy="19081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Αγωγή υγείας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5545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6" grpId="0" animBg="1"/>
      <p:bldP spid="80908" grpId="0" animBg="1"/>
      <p:bldP spid="809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11188" y="1916113"/>
            <a:ext cx="2808287" cy="1223962"/>
          </a:xfrm>
          <a:prstGeom prst="rect">
            <a:avLst/>
          </a:prstGeom>
          <a:solidFill>
            <a:srgbClr val="3833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Δευτερογενής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Αγωγή της Υγείας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27538" y="1557338"/>
            <a:ext cx="2447925" cy="711200"/>
          </a:xfrm>
          <a:prstGeom prst="rect">
            <a:avLst/>
          </a:prstGeom>
          <a:solidFill>
            <a:srgbClr val="C5C1D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Υγιή άτομα και ομάδες στόχος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356100" y="2492375"/>
            <a:ext cx="3384550" cy="711200"/>
          </a:xfrm>
          <a:prstGeom prst="rect">
            <a:avLst/>
          </a:prstGeom>
          <a:solidFill>
            <a:srgbClr val="9C96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Πρώιμη αντιμετώπιση κινδύνων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419475" y="5292725"/>
            <a:ext cx="3779838" cy="1200329"/>
          </a:xfrm>
          <a:prstGeom prst="rect">
            <a:avLst/>
          </a:prstGeom>
          <a:solidFill>
            <a:srgbClr val="47416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800" dirty="0">
                <a:solidFill>
                  <a:schemeClr val="bg1"/>
                </a:solidFill>
                <a:latin typeface="+mn-lt"/>
              </a:rPr>
              <a:t>Πολίτες: Έγκαιρη διάγνωση, ευαισθητοποίηση, ενεργός συμμετοχή οργανωμένα προγνωστικά προγράμματα   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7047" name="AutoShape 7"/>
          <p:cNvCxnSpPr>
            <a:cxnSpLocks noChangeShapeType="1"/>
            <a:stCxn id="87043" idx="0"/>
            <a:endCxn id="87044" idx="0"/>
          </p:cNvCxnSpPr>
          <p:nvPr/>
        </p:nvCxnSpPr>
        <p:spPr bwMode="auto">
          <a:xfrm rot="-5400000">
            <a:off x="3654425" y="-80962"/>
            <a:ext cx="358775" cy="3635375"/>
          </a:xfrm>
          <a:prstGeom prst="bentConnector3">
            <a:avLst>
              <a:gd name="adj1" fmla="val 16371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7048" name="AutoShape 8"/>
          <p:cNvCxnSpPr>
            <a:cxnSpLocks noChangeShapeType="1"/>
            <a:stCxn id="87043" idx="1"/>
            <a:endCxn id="87046" idx="1"/>
          </p:cNvCxnSpPr>
          <p:nvPr/>
        </p:nvCxnSpPr>
        <p:spPr bwMode="auto">
          <a:xfrm rot="10800000" flipH="1" flipV="1">
            <a:off x="611187" y="2528094"/>
            <a:ext cx="2808287" cy="3364796"/>
          </a:xfrm>
          <a:prstGeom prst="bentConnector3">
            <a:avLst>
              <a:gd name="adj1" fmla="val -81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7049" name="AutoShape 9"/>
          <p:cNvCxnSpPr>
            <a:cxnSpLocks noChangeShapeType="1"/>
            <a:stCxn id="87043" idx="3"/>
            <a:endCxn id="87045" idx="2"/>
          </p:cNvCxnSpPr>
          <p:nvPr/>
        </p:nvCxnSpPr>
        <p:spPr bwMode="auto">
          <a:xfrm>
            <a:off x="3419475" y="2528888"/>
            <a:ext cx="2628900" cy="674687"/>
          </a:xfrm>
          <a:prstGeom prst="bentConnector4">
            <a:avLst>
              <a:gd name="adj1" fmla="val 17755"/>
              <a:gd name="adj2" fmla="val 133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924300" y="3644900"/>
            <a:ext cx="4392613" cy="1015663"/>
          </a:xfrm>
          <a:prstGeom prst="rect">
            <a:avLst/>
          </a:prstGeom>
          <a:solidFill>
            <a:srgbClr val="69608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Θέματα: προ-συμπτωματικός έλεγχος, βελτίωση ή επαναφοράς καλής υγείας, αλλαγή συμπεριφοράς ασθενούς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7051" name="AutoShape 11"/>
          <p:cNvCxnSpPr>
            <a:cxnSpLocks noChangeShapeType="1"/>
            <a:stCxn id="87043" idx="2"/>
            <a:endCxn id="87050" idx="1"/>
          </p:cNvCxnSpPr>
          <p:nvPr/>
        </p:nvCxnSpPr>
        <p:spPr bwMode="auto">
          <a:xfrm rot="16200000" flipH="1">
            <a:off x="2463488" y="2691919"/>
            <a:ext cx="1012657" cy="190896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Αγωγή υγείας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30427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11188" y="1916113"/>
            <a:ext cx="2808287" cy="1223962"/>
          </a:xfrm>
          <a:prstGeom prst="rect">
            <a:avLst/>
          </a:prstGeom>
          <a:solidFill>
            <a:srgbClr val="3833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Τριτογενής</a:t>
            </a:r>
          </a:p>
          <a:p>
            <a:pPr algn="ctr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Αγωγή της Υγείας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427538" y="1557338"/>
            <a:ext cx="3816350" cy="677108"/>
          </a:xfrm>
          <a:prstGeom prst="rect">
            <a:avLst/>
          </a:prstGeom>
          <a:solidFill>
            <a:srgbClr val="C5C1D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Ομάδες στόχος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(άτομα που νοσούν)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356100" y="2492375"/>
            <a:ext cx="3384550" cy="711200"/>
          </a:xfrm>
          <a:prstGeom prst="rect">
            <a:avLst/>
          </a:prstGeom>
          <a:solidFill>
            <a:srgbClr val="9C96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Η κακή υγεία δεν μπορεί να αντιστραφεί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19475" y="5292725"/>
            <a:ext cx="4537075" cy="1015663"/>
          </a:xfrm>
          <a:prstGeom prst="rect">
            <a:avLst/>
          </a:prstGeom>
          <a:solidFill>
            <a:srgbClr val="47416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Πολίτες: διευκόλυνση επαγγελματικής και κοινωνικής προσαρμογής, επανένταξη ατόμων, αναπήρων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8071" name="AutoShape 7"/>
          <p:cNvCxnSpPr>
            <a:cxnSpLocks noChangeShapeType="1"/>
            <a:stCxn id="88067" idx="0"/>
            <a:endCxn id="88068" idx="0"/>
          </p:cNvCxnSpPr>
          <p:nvPr/>
        </p:nvCxnSpPr>
        <p:spPr bwMode="auto">
          <a:xfrm rot="5400000" flipH="1" flipV="1">
            <a:off x="3996135" y="-423464"/>
            <a:ext cx="358775" cy="4320381"/>
          </a:xfrm>
          <a:prstGeom prst="bentConnector3">
            <a:avLst>
              <a:gd name="adj1" fmla="val 1637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8072" name="AutoShape 8"/>
          <p:cNvCxnSpPr>
            <a:cxnSpLocks noChangeShapeType="1"/>
            <a:stCxn id="88067" idx="1"/>
            <a:endCxn id="88070" idx="1"/>
          </p:cNvCxnSpPr>
          <p:nvPr/>
        </p:nvCxnSpPr>
        <p:spPr bwMode="auto">
          <a:xfrm rot="10800000" flipH="1" flipV="1">
            <a:off x="611187" y="2528093"/>
            <a:ext cx="2808287" cy="3272463"/>
          </a:xfrm>
          <a:prstGeom prst="bentConnector3">
            <a:avLst>
              <a:gd name="adj1" fmla="val -81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8073" name="AutoShape 9"/>
          <p:cNvCxnSpPr>
            <a:cxnSpLocks noChangeShapeType="1"/>
            <a:stCxn id="88067" idx="3"/>
            <a:endCxn id="88069" idx="2"/>
          </p:cNvCxnSpPr>
          <p:nvPr/>
        </p:nvCxnSpPr>
        <p:spPr bwMode="auto">
          <a:xfrm>
            <a:off x="3419475" y="2528888"/>
            <a:ext cx="2628900" cy="674687"/>
          </a:xfrm>
          <a:prstGeom prst="bentConnector4">
            <a:avLst>
              <a:gd name="adj1" fmla="val 17755"/>
              <a:gd name="adj2" fmla="val 133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779838" y="4005263"/>
            <a:ext cx="4392612" cy="1016000"/>
          </a:xfrm>
          <a:prstGeom prst="rect">
            <a:avLst/>
          </a:prstGeom>
          <a:solidFill>
            <a:srgbClr val="69608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</a:rPr>
              <a:t>Θέματα: εκπαίδευση ασθενών, συγγενών και ατόμων που τους φροντίζουν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8075" name="AutoShape 11"/>
          <p:cNvCxnSpPr>
            <a:cxnSpLocks noChangeShapeType="1"/>
            <a:stCxn id="88067" idx="2"/>
            <a:endCxn id="88074" idx="1"/>
          </p:cNvCxnSpPr>
          <p:nvPr/>
        </p:nvCxnSpPr>
        <p:spPr bwMode="auto">
          <a:xfrm rot="16200000" flipH="1">
            <a:off x="2211388" y="2944812"/>
            <a:ext cx="1373188" cy="176371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Αγωγή υγείας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777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  <p:bldP spid="88070" grpId="0" animBg="1"/>
      <p:bldP spid="880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885</TotalTime>
  <Words>880</Words>
  <Application>Microsoft Office PowerPoint</Application>
  <PresentationFormat>Προβολή στην οθόνη (4:3)</PresentationFormat>
  <Paragraphs>123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OC_template_updated</vt:lpstr>
      <vt:lpstr>Οργάνωση και Διοίκηση Πρωτοβάθμιας (Θ)</vt:lpstr>
      <vt:lpstr>Κύρια θέματα προαγωγής της υγείας</vt:lpstr>
      <vt:lpstr>Αγωγή της υγείας</vt:lpstr>
      <vt:lpstr>Αγωγή της υγείας και παρεμφερείς όροι</vt:lpstr>
      <vt:lpstr>Πρόληψη- αγωγή υγείας</vt:lpstr>
      <vt:lpstr>Αγωγή υγείας 1/3</vt:lpstr>
      <vt:lpstr>Αγωγή υγείας 2/3</vt:lpstr>
      <vt:lpstr>Αγωγή υγείας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43</cp:revision>
  <dcterms:created xsi:type="dcterms:W3CDTF">2015-05-15T11:55:06Z</dcterms:created>
  <dcterms:modified xsi:type="dcterms:W3CDTF">2015-07-20T12:36:47Z</dcterms:modified>
</cp:coreProperties>
</file>