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9" r:id="rId3"/>
    <p:sldMasterId id="2147483720" r:id="rId4"/>
  </p:sldMasterIdLst>
  <p:notesMasterIdLst>
    <p:notesMasterId r:id="rId42"/>
  </p:notesMasterIdLst>
  <p:handoutMasterIdLst>
    <p:handoutMasterId r:id="rId43"/>
  </p:handoutMasterIdLst>
  <p:sldIdLst>
    <p:sldId id="29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9" r:id="rId29"/>
    <p:sldId id="282" r:id="rId30"/>
    <p:sldId id="283" r:id="rId31"/>
    <p:sldId id="284" r:id="rId32"/>
    <p:sldId id="285" r:id="rId33"/>
    <p:sldId id="291" r:id="rId34"/>
    <p:sldId id="292" r:id="rId35"/>
    <p:sldId id="293" r:id="rId36"/>
    <p:sldId id="298" r:id="rId37"/>
    <p:sldId id="299" r:id="rId38"/>
    <p:sldId id="295" r:id="rId39"/>
    <p:sldId id="296" r:id="rId40"/>
    <p:sldId id="297"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609572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97435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19731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99205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64929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5707331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85022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51025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07850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588394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60968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8570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40408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557152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32533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037825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589243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10764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581109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421464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6794933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888537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39388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112631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7288698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56994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2519051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08729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03561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99722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97430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831454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2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69511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831429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52731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07231" y="908720"/>
            <a:ext cx="7772400" cy="1470025"/>
          </a:xfrm>
        </p:spPr>
        <p:txBody>
          <a:bodyPr/>
          <a:lstStyle/>
          <a:p>
            <a:pPr lvl="1" algn="ctr"/>
            <a:r>
              <a:rPr lang="el-GR" sz="4400" b="1" dirty="0">
                <a:latin typeface="+mn-lt"/>
              </a:rPr>
              <a:t>Ε</a:t>
            </a:r>
            <a:r>
              <a:rPr lang="el-GR" sz="4400" b="1" dirty="0" smtClean="0">
                <a:latin typeface="+mn-lt"/>
              </a:rPr>
              <a:t>ργαστήριο </a:t>
            </a:r>
            <a:br>
              <a:rPr lang="el-GR" sz="4400" b="1" dirty="0" smtClean="0">
                <a:latin typeface="+mn-lt"/>
              </a:rPr>
            </a:br>
            <a:r>
              <a:rPr lang="el-GR" sz="4400" b="1" dirty="0" smtClean="0">
                <a:latin typeface="+mn-lt"/>
              </a:rPr>
              <a:t>Επιστήμης Υλικών ΙΙ</a:t>
            </a:r>
            <a:endParaRPr lang="el-GR" b="1" dirty="0">
              <a:solidFill>
                <a:schemeClr val="tx1"/>
              </a:solidFill>
              <a:latin typeface="+mn-lt"/>
            </a:endParaRPr>
          </a:p>
        </p:txBody>
      </p:sp>
      <p:sp>
        <p:nvSpPr>
          <p:cNvPr id="3" name="Υπότιτλος 2"/>
          <p:cNvSpPr>
            <a:spLocks noGrp="1"/>
          </p:cNvSpPr>
          <p:nvPr>
            <p:ph type="subTitle" idx="1"/>
          </p:nvPr>
        </p:nvSpPr>
        <p:spPr>
          <a:xfrm>
            <a:off x="452971" y="2564904"/>
            <a:ext cx="8280920" cy="2232248"/>
          </a:xfrm>
        </p:spPr>
        <p:txBody>
          <a:bodyPr>
            <a:noAutofit/>
          </a:bodyPr>
          <a:lstStyle/>
          <a:p>
            <a:pPr>
              <a:spcBef>
                <a:spcPts val="600"/>
              </a:spcBef>
              <a:spcAft>
                <a:spcPts val="3000"/>
              </a:spcAft>
            </a:pPr>
            <a:r>
              <a:rPr lang="el-GR" sz="2600" b="1" dirty="0"/>
              <a:t>Ενότητα </a:t>
            </a:r>
            <a:r>
              <a:rPr lang="en-US" sz="2600" b="1" dirty="0"/>
              <a:t>11</a:t>
            </a:r>
            <a:r>
              <a:rPr lang="el-GR" sz="2600" dirty="0"/>
              <a:t>:</a:t>
            </a:r>
            <a:r>
              <a:rPr lang="en-US" sz="2600" dirty="0"/>
              <a:t> </a:t>
            </a:r>
            <a:r>
              <a:rPr lang="el-GR" sz="2600" dirty="0"/>
              <a:t>Οργανικές χρωστικές: </a:t>
            </a:r>
            <a:br>
              <a:rPr lang="el-GR" sz="2600" dirty="0"/>
            </a:br>
            <a:r>
              <a:rPr lang="el-GR" sz="2600" dirty="0"/>
              <a:t>εκχύλιση ινδιγοειδών χρωστικών σε οργανικούς διαλύτες</a:t>
            </a:r>
            <a:endParaRPr lang="en-US" sz="2600" dirty="0"/>
          </a:p>
          <a:p>
            <a:r>
              <a:rPr lang="el-GR" sz="2400" dirty="0" smtClean="0"/>
              <a:t>Σταμάτης Μπογιατζής</a:t>
            </a:r>
            <a:r>
              <a:rPr lang="en-US" sz="2400" dirty="0" smtClean="0"/>
              <a:t>, </a:t>
            </a:r>
            <a:r>
              <a:rPr lang="el-GR" sz="2400" dirty="0" smtClean="0"/>
              <a:t>επίκουρος καθηγητής</a:t>
            </a:r>
          </a:p>
          <a:p>
            <a:r>
              <a:rPr lang="el-GR" sz="2400" dirty="0" smtClean="0"/>
              <a:t>Τμήμα Συντήρησης Αρχαιοτήτων &amp; Έργων Τέχνης</a:t>
            </a:r>
          </a:p>
        </p:txBody>
      </p:sp>
      <p:pic>
        <p:nvPicPr>
          <p:cNvPr id="12"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5" name="Table 3"/>
          <p:cNvGraphicFramePr>
            <a:graphicFrameLocks noGrp="1"/>
          </p:cNvGraphicFramePr>
          <p:nvPr>
            <p:extLst>
              <p:ext uri="{D42A27DB-BD31-4B8C-83A1-F6EECF244321}">
                <p14:modId xmlns:p14="http://schemas.microsoft.com/office/powerpoint/2010/main" val="327273478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25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152128"/>
          </a:xfrm>
        </p:spPr>
        <p:txBody>
          <a:bodyPr>
            <a:noAutofit/>
          </a:bodyPr>
          <a:lstStyle/>
          <a:p>
            <a:r>
              <a:rPr lang="el-GR" dirty="0" smtClean="0"/>
              <a:t>Χρωμοφόρες και αυξόχρωμες ομάδες: ανθρακινόνες</a:t>
            </a:r>
            <a:endParaRPr lang="el-GR" dirty="0"/>
          </a:p>
        </p:txBody>
      </p:sp>
      <p:sp>
        <p:nvSpPr>
          <p:cNvPr id="3" name="2 - Θέση περιεχομένου"/>
          <p:cNvSpPr>
            <a:spLocks noGrp="1"/>
          </p:cNvSpPr>
          <p:nvPr>
            <p:ph idx="1"/>
          </p:nvPr>
        </p:nvSpPr>
        <p:spPr>
          <a:xfrm>
            <a:off x="457200" y="1412776"/>
            <a:ext cx="8229600" cy="4824536"/>
          </a:xfrm>
        </p:spPr>
        <p:txBody>
          <a:bodyPr>
            <a:noAutofit/>
          </a:bodyPr>
          <a:lstStyle/>
          <a:p>
            <a:pPr>
              <a:lnSpc>
                <a:spcPct val="120000"/>
              </a:lnSpc>
              <a:spcBef>
                <a:spcPts val="1200"/>
              </a:spcBef>
              <a:buFont typeface="Wingdings" panose="05000000000000000000" pitchFamily="2" charset="2"/>
              <a:buChar char="§"/>
            </a:pPr>
            <a:r>
              <a:rPr lang="el-GR" sz="2400" dirty="0" smtClean="0"/>
              <a:t>Χρωμοφόρες και αυξόχρωμες ομάδες στην φυσική κόκκινη χρωστική </a:t>
            </a:r>
            <a:r>
              <a:rPr lang="el-GR" sz="2400" b="1" dirty="0" smtClean="0"/>
              <a:t>αλιζαρίνη</a:t>
            </a:r>
            <a:r>
              <a:rPr lang="el-GR" sz="2400" dirty="0" smtClean="0"/>
              <a:t>:</a:t>
            </a:r>
          </a:p>
          <a:p>
            <a:pPr lvl="1">
              <a:lnSpc>
                <a:spcPct val="120000"/>
              </a:lnSpc>
              <a:spcBef>
                <a:spcPts val="1200"/>
              </a:spcBef>
              <a:buFont typeface="Arial" panose="020B0604020202020204" pitchFamily="34" charset="0"/>
              <a:buChar char="•"/>
            </a:pPr>
            <a:r>
              <a:rPr lang="el-GR" sz="2400" dirty="0" smtClean="0"/>
              <a:t>Οι διπλοί δεσμοί </a:t>
            </a:r>
            <a:r>
              <a:rPr lang="en-US" sz="2400" dirty="0" smtClean="0"/>
              <a:t>C=C</a:t>
            </a:r>
            <a:r>
              <a:rPr lang="el-GR" sz="2400" dirty="0" smtClean="0"/>
              <a:t> (οι οποίοι μάλιστα βρίσκονται σε συζυγία) είναι </a:t>
            </a:r>
            <a:r>
              <a:rPr lang="el-GR" sz="2400" b="1" dirty="0" smtClean="0"/>
              <a:t>χρωμοφόρες</a:t>
            </a:r>
            <a:r>
              <a:rPr lang="el-GR" sz="2400" dirty="0" smtClean="0"/>
              <a:t> ομάδες</a:t>
            </a:r>
            <a:r>
              <a:rPr lang="en-US" sz="2400" dirty="0"/>
              <a:t>,</a:t>
            </a:r>
            <a:endParaRPr lang="el-GR" sz="2400" dirty="0" smtClean="0"/>
          </a:p>
          <a:p>
            <a:pPr lvl="1">
              <a:lnSpc>
                <a:spcPct val="120000"/>
              </a:lnSpc>
              <a:spcBef>
                <a:spcPts val="1200"/>
              </a:spcBef>
              <a:buFont typeface="Arial" panose="020B0604020202020204" pitchFamily="34" charset="0"/>
              <a:buChar char="•"/>
            </a:pPr>
            <a:r>
              <a:rPr lang="el-GR" sz="2400" dirty="0" smtClean="0"/>
              <a:t>Τα υδροξύλια είναι </a:t>
            </a:r>
            <a:r>
              <a:rPr lang="el-GR" sz="2400" b="1" dirty="0" smtClean="0"/>
              <a:t>αυξόχρωμες</a:t>
            </a:r>
            <a:r>
              <a:rPr lang="el-GR" sz="2400" dirty="0" smtClean="0"/>
              <a:t> ομάδες</a:t>
            </a:r>
            <a:r>
              <a:rPr lang="en-US" sz="2400" dirty="0"/>
              <a:t>.</a:t>
            </a:r>
            <a:endParaRPr lang="en-US" sz="2400" dirty="0" smtClean="0"/>
          </a:p>
        </p:txBody>
      </p:sp>
      <p:pic>
        <p:nvPicPr>
          <p:cNvPr id="5" name="4 - Εικόνα"/>
          <p:cNvPicPr/>
          <p:nvPr/>
        </p:nvPicPr>
        <p:blipFill>
          <a:blip r:embed="rId2"/>
          <a:srcRect/>
          <a:stretch>
            <a:fillRect/>
          </a:stretch>
        </p:blipFill>
        <p:spPr bwMode="auto">
          <a:xfrm>
            <a:off x="4644008" y="3717032"/>
            <a:ext cx="4027370" cy="2986560"/>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510082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Χρωμοφόρες και αυξόχρωμες ομάδες: Ινδιγοειδή</a:t>
            </a:r>
            <a:endParaRPr lang="el-GR" dirty="0"/>
          </a:p>
        </p:txBody>
      </p:sp>
      <p:sp>
        <p:nvSpPr>
          <p:cNvPr id="3" name="2 - Θέση περιεχομένου"/>
          <p:cNvSpPr>
            <a:spLocks noGrp="1"/>
          </p:cNvSpPr>
          <p:nvPr>
            <p:ph idx="1"/>
          </p:nvPr>
        </p:nvSpPr>
        <p:spPr>
          <a:xfrm>
            <a:off x="395536" y="1556792"/>
            <a:ext cx="5770984" cy="4942332"/>
          </a:xfrm>
        </p:spPr>
        <p:txBody>
          <a:bodyPr>
            <a:noAutofit/>
          </a:bodyPr>
          <a:lstStyle/>
          <a:p>
            <a:pPr>
              <a:lnSpc>
                <a:spcPct val="120000"/>
              </a:lnSpc>
              <a:spcBef>
                <a:spcPts val="1200"/>
              </a:spcBef>
              <a:buFont typeface="Wingdings" panose="05000000000000000000" pitchFamily="2" charset="2"/>
              <a:buChar char="§"/>
            </a:pPr>
            <a:r>
              <a:rPr lang="el-GR" sz="2400" dirty="0" smtClean="0"/>
              <a:t>Χρωμοφόρες και αυξόχρωμες ομάδες στην στη φυσική μπλε χρωστική </a:t>
            </a:r>
            <a:r>
              <a:rPr lang="en-US" sz="2400" b="1" dirty="0" smtClean="0"/>
              <a:t>indigo</a:t>
            </a:r>
            <a:r>
              <a:rPr lang="el-GR" sz="2400" dirty="0" smtClean="0"/>
              <a:t>:</a:t>
            </a:r>
          </a:p>
          <a:p>
            <a:pPr lvl="1">
              <a:lnSpc>
                <a:spcPct val="120000"/>
              </a:lnSpc>
              <a:spcBef>
                <a:spcPts val="1200"/>
              </a:spcBef>
              <a:buFont typeface="Arial" panose="020B0604020202020204" pitchFamily="34" charset="0"/>
              <a:buChar char="•"/>
            </a:pPr>
            <a:r>
              <a:rPr lang="el-GR" sz="2400" dirty="0" smtClean="0"/>
              <a:t>Οι διπλοί δεσμοί </a:t>
            </a:r>
            <a:r>
              <a:rPr lang="en-US" sz="2400" dirty="0" smtClean="0"/>
              <a:t>C=C</a:t>
            </a:r>
            <a:r>
              <a:rPr lang="el-GR" sz="2400" dirty="0" smtClean="0"/>
              <a:t> και </a:t>
            </a:r>
            <a:r>
              <a:rPr lang="en-US" sz="2400" dirty="0" smtClean="0"/>
              <a:t>C=O </a:t>
            </a:r>
            <a:r>
              <a:rPr lang="el-GR" sz="2400" dirty="0" smtClean="0"/>
              <a:t>(οι οποίοι μάλιστα βρίσκονται σε συζυγία) είναι </a:t>
            </a:r>
            <a:r>
              <a:rPr lang="el-GR" sz="2400" b="1" dirty="0" smtClean="0"/>
              <a:t>χρωμοφόρες</a:t>
            </a:r>
            <a:r>
              <a:rPr lang="el-GR" sz="2400" dirty="0" smtClean="0"/>
              <a:t> ομάδες</a:t>
            </a:r>
            <a:r>
              <a:rPr lang="en-US" sz="2400" dirty="0" smtClean="0"/>
              <a:t>,</a:t>
            </a:r>
            <a:endParaRPr lang="el-GR" sz="2400" dirty="0" smtClean="0"/>
          </a:p>
          <a:p>
            <a:pPr lvl="1">
              <a:lnSpc>
                <a:spcPct val="120000"/>
              </a:lnSpc>
              <a:spcBef>
                <a:spcPts val="1200"/>
              </a:spcBef>
              <a:buFont typeface="Arial" panose="020B0604020202020204" pitchFamily="34" charset="0"/>
              <a:buChar char="•"/>
            </a:pPr>
            <a:r>
              <a:rPr lang="el-GR" sz="2400" dirty="0" smtClean="0"/>
              <a:t>Οι αμινομάδες (-ΝΗ-) είναι </a:t>
            </a:r>
            <a:r>
              <a:rPr lang="el-GR" sz="2400" b="1" dirty="0" smtClean="0"/>
              <a:t>αυξόχρωμες</a:t>
            </a:r>
            <a:r>
              <a:rPr lang="el-GR" sz="2400" dirty="0" smtClean="0"/>
              <a:t> ομάδες</a:t>
            </a:r>
            <a:r>
              <a:rPr lang="en-US" sz="2400" dirty="0" smtClean="0"/>
              <a:t>.</a:t>
            </a:r>
          </a:p>
          <a:p>
            <a:pPr>
              <a:lnSpc>
                <a:spcPct val="120000"/>
              </a:lnSpc>
              <a:spcBef>
                <a:spcPts val="1200"/>
              </a:spcBef>
              <a:buFont typeface="Wingdings" panose="05000000000000000000" pitchFamily="2" charset="2"/>
              <a:buChar char="§"/>
            </a:pPr>
            <a:endParaRPr lang="el-GR" sz="2400" dirty="0"/>
          </a:p>
        </p:txBody>
      </p:sp>
      <p:pic>
        <p:nvPicPr>
          <p:cNvPr id="6" name="5 - Εικόνα"/>
          <p:cNvPicPr/>
          <p:nvPr/>
        </p:nvPicPr>
        <p:blipFill>
          <a:blip r:embed="rId2"/>
          <a:srcRect/>
          <a:stretch>
            <a:fillRect/>
          </a:stretch>
        </p:blipFill>
        <p:spPr bwMode="auto">
          <a:xfrm>
            <a:off x="5292080" y="2852936"/>
            <a:ext cx="3214710" cy="3286148"/>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92151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Φυσικές και συνθετικές οργανικές χρωστικές</a:t>
            </a:r>
            <a:endParaRPr lang="el-GR" dirty="0"/>
          </a:p>
        </p:txBody>
      </p:sp>
      <p:sp>
        <p:nvSpPr>
          <p:cNvPr id="3" name="2 - Θέση περιεχομένου"/>
          <p:cNvSpPr>
            <a:spLocks noGrp="1"/>
          </p:cNvSpPr>
          <p:nvPr>
            <p:ph idx="1"/>
          </p:nvPr>
        </p:nvSpPr>
        <p:spPr>
          <a:xfrm>
            <a:off x="457200" y="1196752"/>
            <a:ext cx="8435280" cy="5256584"/>
          </a:xfrm>
        </p:spPr>
        <p:txBody>
          <a:bodyPr>
            <a:noAutofit/>
          </a:bodyPr>
          <a:lstStyle/>
          <a:p>
            <a:pPr>
              <a:lnSpc>
                <a:spcPct val="110000"/>
              </a:lnSpc>
              <a:spcBef>
                <a:spcPts val="1200"/>
              </a:spcBef>
              <a:buFont typeface="Wingdings" panose="05000000000000000000" pitchFamily="2" charset="2"/>
              <a:buChar char="§"/>
            </a:pPr>
            <a:r>
              <a:rPr lang="el-GR" sz="2400" dirty="0" smtClean="0"/>
              <a:t>Με την έκρηξη της χημείας από τις αρχές του εικοστού αιώνα, έγινε προσπάθεια να συντεθούν χρωστικές, και μάλιστα με μεγαλύτερη ποικιλία και ευφάνταστα χρώματα, ώστε να δώσουν πλούτο στις βιομηχανίες χημικών κυρίως της Γερμανίας, της Αγγλίας και πιο πρόσφατα των ΗΠΑ και να χρωματίσουν την καθημερινότητα των ανθρώπων</a:t>
            </a:r>
            <a:r>
              <a:rPr lang="en-US" sz="2400" dirty="0"/>
              <a:t>,</a:t>
            </a:r>
            <a:endParaRPr lang="el-GR" sz="2400" dirty="0" smtClean="0"/>
          </a:p>
          <a:p>
            <a:pPr>
              <a:lnSpc>
                <a:spcPct val="110000"/>
              </a:lnSpc>
              <a:spcBef>
                <a:spcPts val="1200"/>
              </a:spcBef>
              <a:buFont typeface="Wingdings" panose="05000000000000000000" pitchFamily="2" charset="2"/>
              <a:buChar char="§"/>
            </a:pPr>
            <a:r>
              <a:rPr lang="el-GR" sz="2400" dirty="0" smtClean="0"/>
              <a:t>Η </a:t>
            </a:r>
            <a:r>
              <a:rPr lang="el-GR" sz="2400" b="1" dirty="0" smtClean="0"/>
              <a:t>μωβεΐνη</a:t>
            </a:r>
            <a:r>
              <a:rPr lang="el-GR" sz="2400" dirty="0" smtClean="0"/>
              <a:t> (ή ματζέντα), ήταν η πρώτη συνθετική βαφή που ανακαλύφθηκε (δηλαδή συντέθηκε στο εργαστήριο, και μάλιστα κατά λάθος!), και έδωσε πλούτο στον Άγγλο χημικό </a:t>
            </a:r>
            <a:r>
              <a:rPr lang="en-US" sz="2400" dirty="0" smtClean="0"/>
              <a:t>Perkins</a:t>
            </a:r>
            <a:r>
              <a:rPr lang="en-US" sz="2400" dirty="0"/>
              <a:t>,</a:t>
            </a:r>
            <a:endParaRPr lang="el-GR" sz="2400" dirty="0" smtClean="0"/>
          </a:p>
          <a:p>
            <a:pPr>
              <a:lnSpc>
                <a:spcPct val="110000"/>
              </a:lnSpc>
              <a:spcBef>
                <a:spcPts val="1200"/>
              </a:spcBef>
              <a:buFont typeface="Wingdings" panose="05000000000000000000" pitchFamily="2" charset="2"/>
              <a:buChar char="§"/>
            </a:pPr>
            <a:r>
              <a:rPr lang="el-GR" sz="2400" dirty="0" smtClean="0"/>
              <a:t>Έκτοτε, πολλές βαφές συντέθηκαν στο εργαστήριο, με σημαντικότερο παράδειγμα εκείνο του </a:t>
            </a:r>
            <a:r>
              <a:rPr lang="el-GR" sz="2400" b="1" dirty="0" smtClean="0"/>
              <a:t>ινδικού</a:t>
            </a:r>
            <a:r>
              <a:rPr lang="el-GR" sz="2400" dirty="0" smtClean="0"/>
              <a:t> (</a:t>
            </a:r>
            <a:r>
              <a:rPr lang="en-US" sz="2400" dirty="0" smtClean="0"/>
              <a:t>indigo</a:t>
            </a:r>
            <a:r>
              <a:rPr lang="el-GR" sz="2400" dirty="0" smtClean="0"/>
              <a:t>). </a:t>
            </a:r>
          </a:p>
          <a:p>
            <a:pPr>
              <a:lnSpc>
                <a:spcPct val="110000"/>
              </a:lnSpc>
              <a:spcBef>
                <a:spcPts val="1200"/>
              </a:spcBef>
              <a:buFont typeface="Wingdings" panose="05000000000000000000" pitchFamily="2" charset="2"/>
              <a:buChar char="§"/>
            </a:pP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016880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Ινδιγοειδή</a:t>
            </a:r>
            <a:endParaRPr lang="el-GR" dirty="0"/>
          </a:p>
        </p:txBody>
      </p:sp>
      <p:sp>
        <p:nvSpPr>
          <p:cNvPr id="3" name="2 - Θέση περιεχομένου"/>
          <p:cNvSpPr>
            <a:spLocks noGrp="1"/>
          </p:cNvSpPr>
          <p:nvPr>
            <p:ph idx="1"/>
          </p:nvPr>
        </p:nvSpPr>
        <p:spPr>
          <a:xfrm>
            <a:off x="107504" y="980728"/>
            <a:ext cx="6048672" cy="5877272"/>
          </a:xfrm>
        </p:spPr>
        <p:txBody>
          <a:bodyPr>
            <a:noAutofit/>
          </a:bodyPr>
          <a:lstStyle/>
          <a:p>
            <a:pPr>
              <a:lnSpc>
                <a:spcPct val="110000"/>
              </a:lnSpc>
              <a:spcBef>
                <a:spcPts val="1200"/>
              </a:spcBef>
              <a:buFont typeface="Wingdings" panose="05000000000000000000" pitchFamily="2" charset="2"/>
              <a:buChar char="§"/>
            </a:pPr>
            <a:r>
              <a:rPr lang="el-GR" sz="2400" dirty="0" smtClean="0"/>
              <a:t>Η μητρική ένωση της κατηγορίας των ινδιγοειδών είναι η </a:t>
            </a:r>
            <a:r>
              <a:rPr lang="el-GR" sz="2400" b="1" dirty="0" smtClean="0"/>
              <a:t>ινδιγοτίνη</a:t>
            </a:r>
            <a:r>
              <a:rPr lang="el-GR" sz="2400" dirty="0" smtClean="0"/>
              <a:t> (</a:t>
            </a:r>
            <a:r>
              <a:rPr lang="en-US" sz="2400" dirty="0" smtClean="0"/>
              <a:t>indigotin</a:t>
            </a:r>
            <a:r>
              <a:rPr lang="el-GR" sz="2400" dirty="0" smtClean="0"/>
              <a:t>). Όπως φαίνεται στο χημικό τύπο της περιέχει επίσης </a:t>
            </a:r>
            <a:r>
              <a:rPr lang="el-GR" sz="2400" u="sng" dirty="0" smtClean="0"/>
              <a:t>εκτεταμένο συζυγιακό σύστημα</a:t>
            </a:r>
            <a:r>
              <a:rPr lang="el-GR" sz="2400" i="1" dirty="0" smtClean="0"/>
              <a:t> </a:t>
            </a:r>
            <a:r>
              <a:rPr lang="el-GR" sz="2400" dirty="0" smtClean="0"/>
              <a:t>το οποίο έχει σαν αποτέλεσμα την απορρόφηση στο ορατό, με μέγιστο στα 640 </a:t>
            </a:r>
            <a:r>
              <a:rPr lang="en-US" sz="2400" dirty="0" smtClean="0"/>
              <a:t>nm</a:t>
            </a:r>
            <a:r>
              <a:rPr lang="el-GR" sz="2400" dirty="0" smtClean="0"/>
              <a:t>. </a:t>
            </a:r>
          </a:p>
          <a:p>
            <a:pPr>
              <a:lnSpc>
                <a:spcPct val="110000"/>
              </a:lnSpc>
              <a:spcBef>
                <a:spcPts val="1200"/>
              </a:spcBef>
              <a:buFont typeface="Wingdings" panose="05000000000000000000" pitchFamily="2" charset="2"/>
              <a:buChar char="§"/>
            </a:pPr>
            <a:r>
              <a:rPr lang="el-GR" sz="2400" dirty="0" smtClean="0"/>
              <a:t>Η χρωστική </a:t>
            </a:r>
            <a:r>
              <a:rPr lang="el-GR" sz="2400" b="1" dirty="0" smtClean="0"/>
              <a:t>πορφύρα</a:t>
            </a:r>
            <a:r>
              <a:rPr lang="el-GR" sz="2400" dirty="0" smtClean="0"/>
              <a:t> είναι μια συγγενής οργανική χρωστική η οποία διαθέτει την δομή του </a:t>
            </a:r>
            <a:r>
              <a:rPr lang="en-US" sz="2400" dirty="0" smtClean="0"/>
              <a:t>indigo</a:t>
            </a:r>
            <a:r>
              <a:rPr lang="el-GR" sz="2400" dirty="0" smtClean="0"/>
              <a:t>, με επί πλέον δύο άτομα βρωμίου που μετατοπίζουν την απορρόφηση λίγο στα αριστερά (</a:t>
            </a:r>
            <a:r>
              <a:rPr lang="el-GR" sz="2400" b="1" dirty="0" smtClean="0"/>
              <a:t>υψιχρωμική</a:t>
            </a:r>
            <a:r>
              <a:rPr lang="el-GR" sz="2400" dirty="0" smtClean="0"/>
              <a:t> μετατόπιση), με μέγιστο στα 510 </a:t>
            </a:r>
            <a:r>
              <a:rPr lang="en-US" sz="2400" dirty="0" smtClean="0"/>
              <a:t>nm</a:t>
            </a:r>
            <a:r>
              <a:rPr lang="el-GR" sz="2400" dirty="0" smtClean="0"/>
              <a:t>.</a:t>
            </a:r>
          </a:p>
          <a:p>
            <a:pPr>
              <a:lnSpc>
                <a:spcPct val="110000"/>
              </a:lnSpc>
              <a:spcBef>
                <a:spcPts val="1200"/>
              </a:spcBef>
              <a:buFont typeface="Wingdings" panose="05000000000000000000" pitchFamily="2" charset="2"/>
              <a:buChar char="§"/>
            </a:pPr>
            <a:endParaRPr lang="el-GR" sz="2400" dirty="0"/>
          </a:p>
        </p:txBody>
      </p:sp>
      <p:graphicFrame>
        <p:nvGraphicFramePr>
          <p:cNvPr id="2050" name="Object 11"/>
          <p:cNvGraphicFramePr>
            <a:graphicFrameLocks noChangeAspect="1"/>
          </p:cNvGraphicFramePr>
          <p:nvPr>
            <p:extLst>
              <p:ext uri="{D42A27DB-BD31-4B8C-83A1-F6EECF244321}">
                <p14:modId xmlns:p14="http://schemas.microsoft.com/office/powerpoint/2010/main" val="134766015"/>
              </p:ext>
            </p:extLst>
          </p:nvPr>
        </p:nvGraphicFramePr>
        <p:xfrm>
          <a:off x="6228184" y="1628800"/>
          <a:ext cx="2616524" cy="1357322"/>
        </p:xfrm>
        <a:graphic>
          <a:graphicData uri="http://schemas.openxmlformats.org/presentationml/2006/ole">
            <mc:AlternateContent xmlns:mc="http://schemas.openxmlformats.org/markup-compatibility/2006">
              <mc:Choice xmlns:v="urn:schemas-microsoft-com:vml" Requires="v">
                <p:oleObj spid="_x0000_s1074" name="ChemSketch" r:id="rId3" imgW="1694688" imgH="871728" progId="ACD.ChemSketch.20">
                  <p:embed/>
                </p:oleObj>
              </mc:Choice>
              <mc:Fallback>
                <p:oleObj name="ChemSketch" r:id="rId3" imgW="1694688" imgH="871728"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628800"/>
                        <a:ext cx="2616524" cy="1357322"/>
                      </a:xfrm>
                      <a:prstGeom prst="rect">
                        <a:avLst/>
                      </a:prstGeom>
                      <a:noFill/>
                      <a:ln w="28575">
                        <a:solidFill>
                          <a:schemeClr val="tx1"/>
                        </a:solidFill>
                      </a:ln>
                    </p:spPr>
                  </p:pic>
                </p:oleObj>
              </mc:Fallback>
            </mc:AlternateContent>
          </a:graphicData>
        </a:graphic>
      </p:graphicFrame>
      <p:graphicFrame>
        <p:nvGraphicFramePr>
          <p:cNvPr id="2051" name="Object 13"/>
          <p:cNvGraphicFramePr>
            <a:graphicFrameLocks noChangeAspect="1"/>
          </p:cNvGraphicFramePr>
          <p:nvPr>
            <p:extLst>
              <p:ext uri="{D42A27DB-BD31-4B8C-83A1-F6EECF244321}">
                <p14:modId xmlns:p14="http://schemas.microsoft.com/office/powerpoint/2010/main" val="3068831601"/>
              </p:ext>
            </p:extLst>
          </p:nvPr>
        </p:nvGraphicFramePr>
        <p:xfrm>
          <a:off x="6012160" y="4653136"/>
          <a:ext cx="2941839" cy="1285884"/>
        </p:xfrm>
        <a:graphic>
          <a:graphicData uri="http://schemas.openxmlformats.org/presentationml/2006/ole">
            <mc:AlternateContent xmlns:mc="http://schemas.openxmlformats.org/markup-compatibility/2006">
              <mc:Choice xmlns:v="urn:schemas-microsoft-com:vml" Requires="v">
                <p:oleObj spid="_x0000_s1075" name="ChemSketch" r:id="rId5" imgW="1993320" imgH="871560" progId="ACD.ChemSketch.20">
                  <p:embed/>
                </p:oleObj>
              </mc:Choice>
              <mc:Fallback>
                <p:oleObj name="ChemSketch" r:id="rId5" imgW="1993320" imgH="87156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653136"/>
                        <a:ext cx="2941839" cy="1285884"/>
                      </a:xfrm>
                      <a:prstGeom prst="rect">
                        <a:avLst/>
                      </a:prstGeom>
                      <a:noFill/>
                      <a:ln w="28575">
                        <a:solidFill>
                          <a:schemeClr val="tx1"/>
                        </a:solidFill>
                      </a:ln>
                      <a:effectLst/>
                    </p:spPr>
                  </p:pic>
                </p:oleObj>
              </mc:Fallback>
            </mc:AlternateContent>
          </a:graphicData>
        </a:graphic>
      </p:graphicFrame>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851264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p:spPr>
        <p:txBody>
          <a:bodyPr>
            <a:noAutofit/>
          </a:bodyPr>
          <a:lstStyle/>
          <a:p>
            <a:r>
              <a:rPr lang="el-GR" dirty="0" smtClean="0"/>
              <a:t>Φάσματα απορρόφησης των ινδιγοειδών</a:t>
            </a:r>
            <a:endParaRPr lang="el-GR" dirty="0"/>
          </a:p>
        </p:txBody>
      </p:sp>
      <p:sp>
        <p:nvSpPr>
          <p:cNvPr id="3" name="2 - Θέση περιεχομένου"/>
          <p:cNvSpPr>
            <a:spLocks noGrp="1"/>
          </p:cNvSpPr>
          <p:nvPr>
            <p:ph idx="1"/>
          </p:nvPr>
        </p:nvSpPr>
        <p:spPr>
          <a:xfrm>
            <a:off x="467544" y="1095267"/>
            <a:ext cx="8229600" cy="864096"/>
          </a:xfrm>
        </p:spPr>
        <p:txBody>
          <a:bodyPr>
            <a:normAutofit/>
          </a:bodyPr>
          <a:lstStyle/>
          <a:p>
            <a:pPr>
              <a:buFont typeface="Wingdings" panose="05000000000000000000" pitchFamily="2" charset="2"/>
              <a:buChar char="§"/>
            </a:pPr>
            <a:r>
              <a:rPr lang="el-GR" sz="2400" dirty="0" smtClean="0"/>
              <a:t>Φάσματα απορρόφησης των χρωστικών </a:t>
            </a:r>
            <a:r>
              <a:rPr lang="el-GR" sz="2400" b="1" dirty="0" smtClean="0"/>
              <a:t>ινδικό</a:t>
            </a:r>
            <a:r>
              <a:rPr lang="el-GR" sz="2400" dirty="0" smtClean="0"/>
              <a:t> (ινδιγοτίνη - </a:t>
            </a:r>
            <a:r>
              <a:rPr lang="en-US" sz="2400" dirty="0" smtClean="0"/>
              <a:t>indigotin</a:t>
            </a:r>
            <a:r>
              <a:rPr lang="el-GR" sz="2400" dirty="0" smtClean="0"/>
              <a:t>) και </a:t>
            </a:r>
            <a:r>
              <a:rPr lang="el-GR" sz="2400" b="1" dirty="0" smtClean="0"/>
              <a:t>πορφύρα</a:t>
            </a:r>
            <a:r>
              <a:rPr lang="el-GR" sz="2400" dirty="0" smtClean="0"/>
              <a:t> (διβρωμο-ινδιγοτίνη).</a:t>
            </a:r>
            <a:endParaRPr lang="el-GR" sz="2400" dirty="0"/>
          </a:p>
        </p:txBody>
      </p:sp>
      <p:pic>
        <p:nvPicPr>
          <p:cNvPr id="5" name="4 - Εικόνα"/>
          <p:cNvPicPr/>
          <p:nvPr/>
        </p:nvPicPr>
        <p:blipFill>
          <a:blip r:embed="rId2"/>
          <a:srcRect/>
          <a:stretch>
            <a:fillRect/>
          </a:stretch>
        </p:blipFill>
        <p:spPr bwMode="auto">
          <a:xfrm>
            <a:off x="285720" y="1928802"/>
            <a:ext cx="5786478" cy="4929198"/>
          </a:xfrm>
          <a:prstGeom prst="rect">
            <a:avLst/>
          </a:prstGeom>
          <a:noFill/>
          <a:ln w="9525">
            <a:noFill/>
            <a:miter lim="800000"/>
            <a:headEnd/>
            <a:tailEnd/>
          </a:ln>
        </p:spPr>
      </p:pic>
      <p:sp>
        <p:nvSpPr>
          <p:cNvPr id="5121" name="Rectangle 1"/>
          <p:cNvSpPr>
            <a:spLocks noChangeArrowheads="1"/>
          </p:cNvSpPr>
          <p:nvPr/>
        </p:nvSpPr>
        <p:spPr bwMode="auto">
          <a:xfrm>
            <a:off x="5214942" y="3214686"/>
            <a:ext cx="392905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effectLst/>
                <a:latin typeface="+mn-lt"/>
                <a:ea typeface="Times New Roman" pitchFamily="18" charset="0"/>
                <a:cs typeface="Times New Roman" pitchFamily="18" charset="0"/>
              </a:rPr>
              <a:t>Το</a:t>
            </a:r>
            <a:r>
              <a:rPr kumimoji="0" lang="el-GR" sz="2400" b="0" i="0" u="none" strike="noStrike" cap="none" normalizeH="0" baseline="0" dirty="0" smtClean="0">
                <a:ln>
                  <a:noFill/>
                </a:ln>
                <a:solidFill>
                  <a:srgbClr val="3C11D9"/>
                </a:solidFill>
                <a:effectLst/>
                <a:latin typeface="+mn-lt"/>
                <a:ea typeface="Times New Roman" pitchFamily="18" charset="0"/>
                <a:cs typeface="Times New Roman" pitchFamily="18" charset="0"/>
              </a:rPr>
              <a:t> </a:t>
            </a:r>
            <a:r>
              <a:rPr kumimoji="0" lang="en-US" sz="2400" b="1" i="0" u="none" strike="noStrike" cap="none" normalizeH="0" baseline="0" dirty="0" smtClean="0">
                <a:ln>
                  <a:noFill/>
                </a:ln>
                <a:solidFill>
                  <a:srgbClr val="3C11D9"/>
                </a:solidFill>
                <a:effectLst/>
                <a:latin typeface="+mn-lt"/>
                <a:ea typeface="Times New Roman" pitchFamily="18" charset="0"/>
                <a:cs typeface="Times New Roman" pitchFamily="18" charset="0"/>
              </a:rPr>
              <a:t>indigo</a:t>
            </a:r>
            <a:r>
              <a:rPr kumimoji="0" lang="el-GR" sz="2400" b="0" i="0" u="none" strike="noStrike" cap="none" normalizeH="0" baseline="0" dirty="0" smtClean="0">
                <a:ln>
                  <a:noFill/>
                </a:ln>
                <a:solidFill>
                  <a:srgbClr val="3C11D9"/>
                </a:solidFill>
                <a:effectLst/>
                <a:latin typeface="+mn-lt"/>
                <a:ea typeface="Times New Roman" pitchFamily="18" charset="0"/>
                <a:cs typeface="Times New Roman" pitchFamily="18" charset="0"/>
              </a:rPr>
              <a:t> </a:t>
            </a:r>
            <a:r>
              <a:rPr kumimoji="0" lang="el-GR" sz="2400" b="0" i="0" u="none" strike="noStrike" cap="none" normalizeH="0" baseline="0" dirty="0" smtClean="0">
                <a:ln>
                  <a:noFill/>
                </a:ln>
                <a:effectLst/>
                <a:latin typeface="+mn-lt"/>
                <a:ea typeface="Times New Roman" pitchFamily="18" charset="0"/>
                <a:cs typeface="Times New Roman" pitchFamily="18" charset="0"/>
              </a:rPr>
              <a:t>παραλαμβάνεται από τα είδη  </a:t>
            </a:r>
            <a:r>
              <a:rPr kumimoji="0" lang="en-US" sz="2400" b="0" i="1" u="none" strike="noStrike" cap="none" normalizeH="0" baseline="0" dirty="0" smtClean="0">
                <a:ln>
                  <a:noFill/>
                </a:ln>
                <a:effectLst/>
                <a:latin typeface="+mn-lt"/>
                <a:ea typeface="Times New Roman" pitchFamily="18" charset="0"/>
                <a:cs typeface="Times New Roman" pitchFamily="18" charset="0"/>
              </a:rPr>
              <a:t>indigofera tinctoria</a:t>
            </a:r>
            <a:r>
              <a:rPr kumimoji="0" lang="en-US" sz="2400" b="0" i="0" u="none" strike="noStrike" cap="none" normalizeH="0" baseline="0" dirty="0" smtClean="0">
                <a:ln>
                  <a:noFill/>
                </a:ln>
                <a:effectLst/>
                <a:latin typeface="+mn-lt"/>
                <a:ea typeface="Times New Roman" pitchFamily="18" charset="0"/>
                <a:cs typeface="Times New Roman" pitchFamily="18" charset="0"/>
              </a:rPr>
              <a:t> </a:t>
            </a:r>
            <a:r>
              <a:rPr kumimoji="0" lang="el-GR" sz="2400" b="0" i="0" u="none" strike="noStrike" cap="none" normalizeH="0" baseline="0" dirty="0" smtClean="0">
                <a:ln>
                  <a:noFill/>
                </a:ln>
                <a:effectLst/>
                <a:latin typeface="+mn-lt"/>
                <a:ea typeface="Times New Roman" pitchFamily="18" charset="0"/>
                <a:cs typeface="Times New Roman" pitchFamily="18" charset="0"/>
              </a:rPr>
              <a:t>(Ινδία, Ν.Α. Ασία) και </a:t>
            </a:r>
            <a:r>
              <a:rPr kumimoji="0" lang="en-US" sz="2400" b="0" i="1" u="none" strike="noStrike" cap="none" normalizeH="0" baseline="0" dirty="0" smtClean="0">
                <a:ln>
                  <a:noFill/>
                </a:ln>
                <a:effectLst/>
                <a:latin typeface="+mn-lt"/>
                <a:ea typeface="Times New Roman" pitchFamily="18" charset="0"/>
                <a:cs typeface="Times New Roman" pitchFamily="18" charset="0"/>
              </a:rPr>
              <a:t>isatis tinctoria </a:t>
            </a:r>
            <a:r>
              <a:rPr kumimoji="0" lang="el-GR" sz="2400" b="0" i="0" u="none" strike="noStrike" cap="none" normalizeH="0" baseline="0" dirty="0" smtClean="0">
                <a:ln>
                  <a:noFill/>
                </a:ln>
                <a:effectLst/>
                <a:latin typeface="+mn-lt"/>
                <a:ea typeface="Times New Roman" pitchFamily="18" charset="0"/>
                <a:cs typeface="Times New Roman" pitchFamily="18" charset="0"/>
              </a:rPr>
              <a:t>(Ευρώπη).</a:t>
            </a:r>
            <a:endParaRPr kumimoji="0" lang="el-GR" sz="2400" b="0" i="0" u="none" strike="noStrike" cap="none" normalizeH="0" baseline="0" dirty="0" smtClean="0">
              <a:ln>
                <a:noFill/>
              </a:ln>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effectLst/>
                <a:latin typeface="+mn-lt"/>
                <a:ea typeface="Calibri" pitchFamily="34" charset="0"/>
                <a:cs typeface="Times New Roman" pitchFamily="18" charset="0"/>
              </a:rPr>
              <a:t>Η</a:t>
            </a:r>
            <a:r>
              <a:rPr kumimoji="0" lang="el-GR" sz="2400" b="0" i="0" u="none" strike="noStrike" cap="none" normalizeH="0" baseline="0" dirty="0" smtClean="0">
                <a:ln>
                  <a:noFill/>
                </a:ln>
                <a:solidFill>
                  <a:srgbClr val="AF0196"/>
                </a:solidFill>
                <a:effectLst/>
                <a:latin typeface="+mn-lt"/>
                <a:ea typeface="Calibri" pitchFamily="34" charset="0"/>
                <a:cs typeface="Times New Roman" pitchFamily="18" charset="0"/>
              </a:rPr>
              <a:t> </a:t>
            </a:r>
            <a:r>
              <a:rPr kumimoji="0" lang="el-GR" sz="2400" b="1" i="0" u="none" strike="noStrike" cap="none" normalizeH="0" baseline="0" dirty="0" smtClean="0">
                <a:ln>
                  <a:noFill/>
                </a:ln>
                <a:solidFill>
                  <a:srgbClr val="AF0196"/>
                </a:solidFill>
                <a:effectLst/>
                <a:latin typeface="+mn-lt"/>
                <a:ea typeface="Calibri" pitchFamily="34" charset="0"/>
                <a:cs typeface="Times New Roman" pitchFamily="18" charset="0"/>
              </a:rPr>
              <a:t>πορφύρα</a:t>
            </a:r>
            <a:r>
              <a:rPr kumimoji="0" lang="el-GR" sz="2400" b="0" i="0" u="none" strike="noStrike" cap="none" normalizeH="0" baseline="0" dirty="0" smtClean="0">
                <a:ln>
                  <a:noFill/>
                </a:ln>
                <a:solidFill>
                  <a:srgbClr val="AF0196"/>
                </a:solidFill>
                <a:effectLst/>
                <a:latin typeface="+mn-lt"/>
                <a:ea typeface="Calibri" pitchFamily="34" charset="0"/>
                <a:cs typeface="Times New Roman" pitchFamily="18" charset="0"/>
              </a:rPr>
              <a:t> </a:t>
            </a:r>
            <a:r>
              <a:rPr kumimoji="0" lang="el-GR" sz="2400" b="0" i="0" u="none" strike="noStrike" cap="none" normalizeH="0" baseline="0" dirty="0" smtClean="0">
                <a:ln>
                  <a:noFill/>
                </a:ln>
                <a:effectLst/>
                <a:latin typeface="+mn-lt"/>
                <a:ea typeface="Calibri" pitchFamily="34" charset="0"/>
                <a:cs typeface="Times New Roman" pitchFamily="18" charset="0"/>
              </a:rPr>
              <a:t>(διβρωμο-ινδιγοτίνη) προέρχεται από τα όστρακα της Μεσογείου </a:t>
            </a:r>
            <a:r>
              <a:rPr kumimoji="0" lang="en-US" sz="2400" b="0" i="1" u="none" strike="noStrike" cap="none" normalizeH="0" baseline="0" dirty="0" smtClean="0">
                <a:ln>
                  <a:noFill/>
                </a:ln>
                <a:effectLst/>
                <a:latin typeface="+mn-lt"/>
                <a:ea typeface="Calibri" pitchFamily="34" charset="0"/>
                <a:cs typeface="Times New Roman" pitchFamily="18" charset="0"/>
              </a:rPr>
              <a:t>murex brandaris</a:t>
            </a:r>
            <a:r>
              <a:rPr kumimoji="0" lang="el-GR" sz="2400" b="0" i="0" u="none" strike="noStrike" cap="none" normalizeH="0" baseline="0" dirty="0" smtClean="0">
                <a:ln>
                  <a:noFill/>
                </a:ln>
                <a:effectLst/>
                <a:latin typeface="+mn-lt"/>
                <a:ea typeface="Calibri" pitchFamily="34" charset="0"/>
                <a:cs typeface="Times New Roman" pitchFamily="18" charset="0"/>
              </a:rPr>
              <a:t> και </a:t>
            </a:r>
            <a:r>
              <a:rPr kumimoji="0" lang="en-US" sz="2400" b="0" i="1" u="none" strike="noStrike" cap="none" normalizeH="0" baseline="0" dirty="0" smtClean="0">
                <a:ln>
                  <a:noFill/>
                </a:ln>
                <a:effectLst/>
                <a:latin typeface="+mn-lt"/>
                <a:ea typeface="Calibri" pitchFamily="34" charset="0"/>
                <a:cs typeface="Times New Roman" pitchFamily="18" charset="0"/>
              </a:rPr>
              <a:t>murex trunculus</a:t>
            </a:r>
            <a:r>
              <a:rPr kumimoji="0" lang="el-GR" sz="2400" b="0" i="0" u="none" strike="noStrike" cap="none" normalizeH="0" baseline="0" dirty="0" smtClean="0">
                <a:ln>
                  <a:noFill/>
                </a:ln>
                <a:effectLst/>
                <a:latin typeface="+mn-lt"/>
                <a:ea typeface="Calibri" pitchFamily="34" charset="0"/>
                <a:cs typeface="Times New Roman" pitchFamily="18" charset="0"/>
              </a:rPr>
              <a:t>. </a:t>
            </a:r>
            <a:endParaRPr kumimoji="0" lang="el-GR" sz="2400" b="0" i="0" u="none" strike="noStrike" cap="none" normalizeH="0" baseline="0" dirty="0" smtClean="0">
              <a:ln>
                <a:noFill/>
              </a:ln>
              <a:effectLst/>
              <a:latin typeface="+mn-lt"/>
              <a:cs typeface="Arial" pitchFamily="34" charset="0"/>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661815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Autofit/>
          </a:bodyPr>
          <a:lstStyle/>
          <a:p>
            <a:r>
              <a:rPr lang="el-GR" dirty="0" smtClean="0"/>
              <a:t>Από το άχρωμο εκχύλισμα, στη μπλε βαφή</a:t>
            </a:r>
            <a:endParaRPr lang="el-GR" dirty="0"/>
          </a:p>
        </p:txBody>
      </p:sp>
      <p:sp>
        <p:nvSpPr>
          <p:cNvPr id="3" name="2 - Θέση περιεχομένου"/>
          <p:cNvSpPr>
            <a:spLocks noGrp="1"/>
          </p:cNvSpPr>
          <p:nvPr>
            <p:ph idx="1"/>
          </p:nvPr>
        </p:nvSpPr>
        <p:spPr>
          <a:xfrm>
            <a:off x="354360" y="1412776"/>
            <a:ext cx="8435280" cy="2016224"/>
          </a:xfrm>
        </p:spPr>
        <p:txBody>
          <a:bodyPr>
            <a:noAutofit/>
          </a:bodyPr>
          <a:lstStyle/>
          <a:p>
            <a:pPr>
              <a:lnSpc>
                <a:spcPct val="120000"/>
              </a:lnSpc>
              <a:spcBef>
                <a:spcPts val="1200"/>
              </a:spcBef>
              <a:buFont typeface="Wingdings" panose="05000000000000000000" pitchFamily="2" charset="2"/>
              <a:buChar char="§"/>
            </a:pPr>
            <a:r>
              <a:rPr lang="el-GR" sz="2400" dirty="0" smtClean="0"/>
              <a:t>Το εκχύλισμα από τα φυτά του γένους </a:t>
            </a:r>
            <a:r>
              <a:rPr lang="en-US" sz="2400" i="1" dirty="0" smtClean="0"/>
              <a:t>tinctoria</a:t>
            </a:r>
            <a:r>
              <a:rPr lang="el-GR" sz="2400" dirty="0" smtClean="0"/>
              <a:t> είναι το άχρωμο ινδοξύλιο</a:t>
            </a:r>
            <a:r>
              <a:rPr lang="en-US" sz="2400" dirty="0"/>
              <a:t>,</a:t>
            </a:r>
            <a:endParaRPr lang="el-GR" sz="2400" dirty="0" smtClean="0"/>
          </a:p>
          <a:p>
            <a:pPr>
              <a:lnSpc>
                <a:spcPct val="120000"/>
              </a:lnSpc>
              <a:spcBef>
                <a:spcPts val="1200"/>
              </a:spcBef>
              <a:buFont typeface="Wingdings" panose="05000000000000000000" pitchFamily="2" charset="2"/>
              <a:buChar char="§"/>
            </a:pPr>
            <a:r>
              <a:rPr lang="el-GR" sz="2400" dirty="0" smtClean="0"/>
              <a:t>Αυτό με μια σειρά αντιδράσεων μετατρέπεται στην μπλε ινδιγοτίνη. </a:t>
            </a:r>
            <a:endParaRPr lang="el-GR" sz="2400" dirty="0"/>
          </a:p>
        </p:txBody>
      </p:sp>
      <p:graphicFrame>
        <p:nvGraphicFramePr>
          <p:cNvPr id="36865" name="Object 1"/>
          <p:cNvGraphicFramePr>
            <a:graphicFrameLocks noChangeAspect="1"/>
          </p:cNvGraphicFramePr>
          <p:nvPr>
            <p:extLst>
              <p:ext uri="{D42A27DB-BD31-4B8C-83A1-F6EECF244321}">
                <p14:modId xmlns:p14="http://schemas.microsoft.com/office/powerpoint/2010/main" val="2776158158"/>
              </p:ext>
            </p:extLst>
          </p:nvPr>
        </p:nvGraphicFramePr>
        <p:xfrm>
          <a:off x="0" y="3640067"/>
          <a:ext cx="9158194" cy="1357322"/>
        </p:xfrm>
        <a:graphic>
          <a:graphicData uri="http://schemas.openxmlformats.org/presentationml/2006/ole">
            <mc:AlternateContent xmlns:mc="http://schemas.openxmlformats.org/markup-compatibility/2006">
              <mc:Choice xmlns:v="urn:schemas-microsoft-com:vml" Requires="v">
                <p:oleObj spid="_x0000_s2074" name="ChemSketch" r:id="rId3" imgW="6992112" imgH="1042416" progId="ACD.ChemSketch.20">
                  <p:embed/>
                </p:oleObj>
              </mc:Choice>
              <mc:Fallback>
                <p:oleObj name="ChemSketch" r:id="rId3" imgW="6992112" imgH="1042416"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0067"/>
                        <a:ext cx="9158194" cy="1357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 Ορθογώνιο"/>
          <p:cNvSpPr/>
          <p:nvPr/>
        </p:nvSpPr>
        <p:spPr>
          <a:xfrm>
            <a:off x="228476" y="5140265"/>
            <a:ext cx="1247180" cy="400110"/>
          </a:xfrm>
          <a:prstGeom prst="rect">
            <a:avLst/>
          </a:prstGeom>
        </p:spPr>
        <p:txBody>
          <a:bodyPr wrap="square">
            <a:spAutoFit/>
          </a:bodyPr>
          <a:lstStyle/>
          <a:p>
            <a:r>
              <a:rPr lang="el-GR" sz="2000" b="1" dirty="0" smtClean="0">
                <a:latin typeface="+mn-lt"/>
              </a:rPr>
              <a:t>Ινδοξύλιο</a:t>
            </a:r>
            <a:endParaRPr lang="el-GR" sz="2000" b="1" dirty="0">
              <a:latin typeface="+mn-lt"/>
            </a:endParaRPr>
          </a:p>
        </p:txBody>
      </p:sp>
      <p:sp>
        <p:nvSpPr>
          <p:cNvPr id="8" name="7 - Ορθογώνιο"/>
          <p:cNvSpPr/>
          <p:nvPr/>
        </p:nvSpPr>
        <p:spPr>
          <a:xfrm>
            <a:off x="2555776" y="5140265"/>
            <a:ext cx="2923314" cy="707886"/>
          </a:xfrm>
          <a:prstGeom prst="rect">
            <a:avLst/>
          </a:prstGeom>
        </p:spPr>
        <p:txBody>
          <a:bodyPr wrap="square">
            <a:spAutoFit/>
          </a:bodyPr>
          <a:lstStyle/>
          <a:p>
            <a:pPr algn="ctr"/>
            <a:r>
              <a:rPr lang="el-GR" sz="2000" b="1" dirty="0" smtClean="0">
                <a:latin typeface="+mn-lt"/>
              </a:rPr>
              <a:t>Λευκο-ινδικό (διμερισμένο Ινδοξύλιο)</a:t>
            </a:r>
            <a:endParaRPr lang="el-GR" sz="2000" b="1" dirty="0">
              <a:latin typeface="+mn-lt"/>
            </a:endParaRPr>
          </a:p>
        </p:txBody>
      </p:sp>
      <p:sp>
        <p:nvSpPr>
          <p:cNvPr id="9" name="8 - Ορθογώνιο"/>
          <p:cNvSpPr/>
          <p:nvPr/>
        </p:nvSpPr>
        <p:spPr>
          <a:xfrm>
            <a:off x="6948264" y="5208460"/>
            <a:ext cx="1369918" cy="400110"/>
          </a:xfrm>
          <a:prstGeom prst="rect">
            <a:avLst/>
          </a:prstGeom>
        </p:spPr>
        <p:txBody>
          <a:bodyPr wrap="square">
            <a:spAutoFit/>
          </a:bodyPr>
          <a:lstStyle/>
          <a:p>
            <a:r>
              <a:rPr lang="el-GR" sz="2000" b="1" dirty="0" smtClean="0">
                <a:latin typeface="+mn-lt"/>
              </a:rPr>
              <a:t>Ινδιγοτίνη</a:t>
            </a:r>
            <a:endParaRPr lang="el-GR" sz="2000" b="1" dirty="0">
              <a:latin typeface="+mn-lt"/>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157321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βαφή με </a:t>
            </a:r>
            <a:r>
              <a:rPr lang="en-US" dirty="0" smtClean="0"/>
              <a:t>indigo</a:t>
            </a:r>
            <a:endParaRPr lang="el-GR" dirty="0"/>
          </a:p>
        </p:txBody>
      </p:sp>
      <p:sp>
        <p:nvSpPr>
          <p:cNvPr id="3" name="2 - Θέση περιεχομένου"/>
          <p:cNvSpPr>
            <a:spLocks noGrp="1"/>
          </p:cNvSpPr>
          <p:nvPr>
            <p:ph idx="1"/>
          </p:nvPr>
        </p:nvSpPr>
        <p:spPr>
          <a:xfrm>
            <a:off x="457200" y="1196752"/>
            <a:ext cx="8229600" cy="5328592"/>
          </a:xfrm>
        </p:spPr>
        <p:txBody>
          <a:bodyPr>
            <a:noAutofit/>
          </a:bodyPr>
          <a:lstStyle/>
          <a:p>
            <a:pPr>
              <a:lnSpc>
                <a:spcPct val="120000"/>
              </a:lnSpc>
              <a:spcBef>
                <a:spcPts val="1200"/>
              </a:spcBef>
              <a:buFont typeface="Wingdings" panose="05000000000000000000" pitchFamily="2" charset="2"/>
              <a:buChar char="§"/>
            </a:pPr>
            <a:r>
              <a:rPr lang="el-GR" sz="2400" dirty="0" smtClean="0"/>
              <a:t>Η </a:t>
            </a:r>
            <a:r>
              <a:rPr lang="el-GR" sz="2400" u="sng" dirty="0" smtClean="0"/>
              <a:t>ιστορική</a:t>
            </a:r>
            <a:r>
              <a:rPr lang="el-GR" sz="2400" dirty="0" smtClean="0"/>
              <a:t> διαδικασία της βαφής από τους αρχαίους χρόνους με απλή εμβάπτιση (</a:t>
            </a:r>
            <a:r>
              <a:rPr lang="en-US" sz="2400" dirty="0" smtClean="0"/>
              <a:t>vat dyeing</a:t>
            </a:r>
            <a:r>
              <a:rPr lang="el-GR" sz="2400" dirty="0" smtClean="0"/>
              <a:t>) προϋποθέτει τον εμποτισμό του βαμβακερού υφάσματος σε ένα διάλυμα </a:t>
            </a:r>
            <a:r>
              <a:rPr lang="el-GR" sz="2400" b="1" dirty="0" smtClean="0"/>
              <a:t>λευκο-ινδικού</a:t>
            </a:r>
            <a:r>
              <a:rPr lang="el-GR" sz="2400" dirty="0" smtClean="0"/>
              <a:t> (διμερισμένου ινδοξύλιου) που στην πραγματικότητα είναι κιτρινωπό</a:t>
            </a:r>
            <a:r>
              <a:rPr lang="en-US" sz="2400" i="1" dirty="0"/>
              <a:t>,</a:t>
            </a:r>
            <a:endParaRPr lang="el-GR" sz="2400" i="1" dirty="0" smtClean="0"/>
          </a:p>
          <a:p>
            <a:pPr>
              <a:lnSpc>
                <a:spcPct val="120000"/>
              </a:lnSpc>
              <a:spcBef>
                <a:spcPts val="1200"/>
              </a:spcBef>
              <a:buFont typeface="Wingdings" panose="05000000000000000000" pitchFamily="2" charset="2"/>
              <a:buChar char="§"/>
            </a:pPr>
            <a:r>
              <a:rPr lang="el-GR" sz="2400" dirty="0" smtClean="0"/>
              <a:t>Αυτό σχηματίστηκε με απλή παραμονή του άχρωμου ινδοξύλιου</a:t>
            </a:r>
            <a:r>
              <a:rPr lang="el-GR" sz="2400" i="1" dirty="0" smtClean="0"/>
              <a:t> </a:t>
            </a:r>
            <a:r>
              <a:rPr lang="el-GR" sz="2400" dirty="0" smtClean="0"/>
              <a:t>το οποίο έχει εκχυλιστεί από τα φυτά</a:t>
            </a:r>
            <a:r>
              <a:rPr lang="en-US" sz="2400" dirty="0" smtClean="0"/>
              <a:t>,</a:t>
            </a:r>
            <a:endParaRPr lang="el-GR" sz="2400" dirty="0" smtClean="0"/>
          </a:p>
          <a:p>
            <a:pPr>
              <a:lnSpc>
                <a:spcPct val="120000"/>
              </a:lnSpc>
              <a:spcBef>
                <a:spcPts val="1200"/>
              </a:spcBef>
              <a:buFont typeface="Wingdings" panose="05000000000000000000" pitchFamily="2" charset="2"/>
              <a:buChar char="§"/>
            </a:pPr>
            <a:r>
              <a:rPr lang="el-GR" sz="2400" dirty="0" smtClean="0"/>
              <a:t>Με παραμονή του υφάσματος στην ατμόσφαιρα προκαλείται </a:t>
            </a:r>
            <a:r>
              <a:rPr lang="el-GR" sz="2400" u="sng" dirty="0" smtClean="0"/>
              <a:t>η αυθόρμητη οξείδωση </a:t>
            </a:r>
            <a:r>
              <a:rPr lang="el-GR" sz="2400" dirty="0" smtClean="0"/>
              <a:t>του διμερισμένου ινδοξύλιου προς την τελική έγχρωμη (μπλε) μορφή και άρα η βαφή του υφάσματος. </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09028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n-US" dirty="0" smtClean="0"/>
              <a:t>indigo </a:t>
            </a:r>
            <a:r>
              <a:rPr lang="el-GR" dirty="0" smtClean="0"/>
              <a:t>στη βιομηχανική εποχή</a:t>
            </a:r>
            <a:endParaRPr lang="el-GR" dirty="0"/>
          </a:p>
        </p:txBody>
      </p:sp>
      <p:sp>
        <p:nvSpPr>
          <p:cNvPr id="3" name="2 - Θέση περιεχομένου"/>
          <p:cNvSpPr>
            <a:spLocks noGrp="1"/>
          </p:cNvSpPr>
          <p:nvPr>
            <p:ph idx="1"/>
          </p:nvPr>
        </p:nvSpPr>
        <p:spPr>
          <a:xfrm>
            <a:off x="179512" y="1196752"/>
            <a:ext cx="8579296" cy="5661248"/>
          </a:xfrm>
        </p:spPr>
        <p:txBody>
          <a:bodyPr>
            <a:noAutofit/>
          </a:bodyPr>
          <a:lstStyle/>
          <a:p>
            <a:pPr>
              <a:lnSpc>
                <a:spcPct val="110000"/>
              </a:lnSpc>
              <a:spcBef>
                <a:spcPts val="1200"/>
              </a:spcBef>
              <a:buFont typeface="Wingdings" panose="05000000000000000000" pitchFamily="2" charset="2"/>
              <a:buChar char="§"/>
            </a:pPr>
            <a:r>
              <a:rPr lang="el-GR" sz="2400" dirty="0" smtClean="0"/>
              <a:t>Η τεράστια ζήτηση βαφών και κυρίως του </a:t>
            </a:r>
            <a:r>
              <a:rPr lang="en-US" sz="2400" dirty="0" smtClean="0"/>
              <a:t>indigo</a:t>
            </a:r>
            <a:r>
              <a:rPr lang="el-GR" sz="2400" dirty="0" smtClean="0"/>
              <a:t> κατά την περίοδο της βιομηχανικής επανάστασης έκανε φανερό ότι η καλλιέργεια των φυτών </a:t>
            </a:r>
            <a:r>
              <a:rPr lang="en-US" sz="2400" u="sng" dirty="0" smtClean="0"/>
              <a:t>indigofera</a:t>
            </a:r>
            <a:r>
              <a:rPr lang="en-US" sz="2400" dirty="0" smtClean="0"/>
              <a:t> </a:t>
            </a:r>
            <a:r>
              <a:rPr lang="el-GR" sz="2400" dirty="0" smtClean="0"/>
              <a:t>έπρεπε να καλύπτει τεράστιες εκτάσεις και δημιούργησε την ανάγκη για τη </a:t>
            </a:r>
            <a:r>
              <a:rPr lang="el-GR" sz="2400" b="1" dirty="0" smtClean="0"/>
              <a:t>συνθετική παραγωγή</a:t>
            </a:r>
            <a:r>
              <a:rPr lang="el-GR" sz="2400" dirty="0" smtClean="0"/>
              <a:t> του έγχρωμου συστατικού</a:t>
            </a:r>
            <a:r>
              <a:rPr lang="en-US" sz="2400" dirty="0"/>
              <a:t>,</a:t>
            </a:r>
            <a:endParaRPr lang="el-GR" sz="2400" dirty="0" smtClean="0"/>
          </a:p>
          <a:p>
            <a:pPr>
              <a:lnSpc>
                <a:spcPct val="110000"/>
              </a:lnSpc>
              <a:spcBef>
                <a:spcPts val="1200"/>
              </a:spcBef>
              <a:buFont typeface="Wingdings" panose="05000000000000000000" pitchFamily="2" charset="2"/>
              <a:buChar char="§"/>
            </a:pPr>
            <a:r>
              <a:rPr lang="el-GR" sz="2400" dirty="0" smtClean="0"/>
              <a:t>Ο Γερμανός χημικός </a:t>
            </a:r>
            <a:r>
              <a:rPr lang="en-US" sz="2400" b="1" dirty="0" smtClean="0"/>
              <a:t>Adolf von Baeyer</a:t>
            </a:r>
            <a:r>
              <a:rPr lang="en-US" sz="2400" dirty="0" smtClean="0"/>
              <a:t> </a:t>
            </a:r>
            <a:r>
              <a:rPr lang="el-GR" sz="2400" dirty="0" smtClean="0"/>
              <a:t>πέτυχε την εργαστηριακή σύνθεση της ινδιγοτίνης, γεγονός που του χάρισε και το βραβείο Νόμπελ το 1905</a:t>
            </a:r>
            <a:r>
              <a:rPr lang="en-US" sz="2400" dirty="0"/>
              <a:t>,</a:t>
            </a:r>
            <a:endParaRPr lang="el-GR" sz="2400" dirty="0" smtClean="0"/>
          </a:p>
          <a:p>
            <a:pPr>
              <a:lnSpc>
                <a:spcPct val="110000"/>
              </a:lnSpc>
              <a:spcBef>
                <a:spcPts val="1200"/>
              </a:spcBef>
              <a:buFont typeface="Wingdings" panose="05000000000000000000" pitchFamily="2" charset="2"/>
              <a:buChar char="§"/>
            </a:pPr>
            <a:r>
              <a:rPr lang="el-GR" sz="2400" dirty="0" smtClean="0"/>
              <a:t>Στην ομιλία του το βράδυ της απονομής στην Ακαδημία Επιστημών της Στοκχόλμης ανέφερε ότι «</a:t>
            </a:r>
            <a:r>
              <a:rPr lang="el-GR" sz="2400" i="1" dirty="0" smtClean="0"/>
              <a:t>μετά την ανακάλυψη αυτή, εκατομμύρια στρέμματα που μέχρι τότε καλλιεργούνταν για την παραγωγή του </a:t>
            </a:r>
            <a:r>
              <a:rPr lang="en-US" sz="2400" i="1" dirty="0" smtClean="0"/>
              <a:t>indigo</a:t>
            </a:r>
            <a:r>
              <a:rPr lang="el-GR" sz="2400" i="1" dirty="0" smtClean="0"/>
              <a:t>, στο εξής θα ελευθερώνονταν για καλλιέργειες τροφίμων</a:t>
            </a:r>
            <a:r>
              <a:rPr lang="el-GR" sz="2400" dirty="0" smtClean="0"/>
              <a:t>».</a:t>
            </a:r>
          </a:p>
          <a:p>
            <a:pPr>
              <a:lnSpc>
                <a:spcPct val="110000"/>
              </a:lnSpc>
              <a:spcBef>
                <a:spcPts val="1200"/>
              </a:spcBef>
              <a:buFont typeface="Wingdings" panose="05000000000000000000" pitchFamily="2" charset="2"/>
              <a:buChar char="§"/>
            </a:pP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309988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χημική βάση της βαφής </a:t>
            </a:r>
            <a:r>
              <a:rPr lang="el-GR" sz="3200" b="0" dirty="0" smtClean="0"/>
              <a:t>(1 από 2)</a:t>
            </a:r>
            <a:endParaRPr lang="el-GR" sz="3200" b="0" dirty="0"/>
          </a:p>
        </p:txBody>
      </p:sp>
      <p:sp>
        <p:nvSpPr>
          <p:cNvPr id="3" name="2 - Θέση περιεχομένου"/>
          <p:cNvSpPr>
            <a:spLocks noGrp="1"/>
          </p:cNvSpPr>
          <p:nvPr>
            <p:ph idx="1"/>
          </p:nvPr>
        </p:nvSpPr>
        <p:spPr>
          <a:xfrm>
            <a:off x="457200" y="1196752"/>
            <a:ext cx="5770984" cy="3661008"/>
          </a:xfrm>
        </p:spPr>
        <p:txBody>
          <a:bodyPr>
            <a:noAutofit/>
          </a:bodyPr>
          <a:lstStyle/>
          <a:p>
            <a:pPr>
              <a:buFont typeface="Wingdings" panose="05000000000000000000" pitchFamily="2" charset="2"/>
              <a:buChar char="§"/>
            </a:pPr>
            <a:r>
              <a:rPr lang="el-GR" sz="2400" dirty="0" smtClean="0"/>
              <a:t>Η ινδιγοτίνη δεν μπορεί να χρησιμοποιηθεί απευθείας στη βαφή ενός υφάσματος</a:t>
            </a:r>
            <a:r>
              <a:rPr lang="en-US" sz="2400" dirty="0" smtClean="0"/>
              <a:t>,</a:t>
            </a:r>
            <a:endParaRPr lang="el-GR" sz="2400" dirty="0" smtClean="0"/>
          </a:p>
          <a:p>
            <a:pPr>
              <a:buFont typeface="Wingdings" panose="05000000000000000000" pitchFamily="2" charset="2"/>
              <a:buChar char="§"/>
            </a:pPr>
            <a:r>
              <a:rPr lang="el-GR" sz="2400" dirty="0" smtClean="0"/>
              <a:t> Παρατηρώντας το χημικό τύπο της βαφής αυτής παρατηρούμε ότι δεν έχει αρκετές πολικές ομάδες που το κάνουν φιλικό με άλλα πολικά μόρια, όπως το νερό, ή οι πολυσακχαρίτες (κυτταρινικά υφάσματα)</a:t>
            </a:r>
            <a:r>
              <a:rPr lang="en-US" sz="2400" dirty="0" smtClean="0"/>
              <a:t>,</a:t>
            </a:r>
            <a:endParaRPr lang="el-GR" sz="2400" dirty="0" smtClean="0"/>
          </a:p>
        </p:txBody>
      </p:sp>
      <p:sp>
        <p:nvSpPr>
          <p:cNvPr id="6" name="2 - Θέση περιεχομένου"/>
          <p:cNvSpPr txBox="1">
            <a:spLocks/>
          </p:cNvSpPr>
          <p:nvPr/>
        </p:nvSpPr>
        <p:spPr>
          <a:xfrm>
            <a:off x="357158" y="4857760"/>
            <a:ext cx="8429684" cy="17145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Αυτό έχει σαν αποτέλεσμα το συνολικό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μη πολικό</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χαρακτήρα του μορίου που το κάνει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αδιάλυτο στο νερό</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(και διαλυτό μόνο σε οργανικούς διαλύτες, π.χ. χλωροφόρμιο). </a:t>
            </a:r>
          </a:p>
        </p:txBody>
      </p:sp>
      <p:graphicFrame>
        <p:nvGraphicFramePr>
          <p:cNvPr id="34817" name="Object 11"/>
          <p:cNvGraphicFramePr>
            <a:graphicFrameLocks noChangeAspect="1"/>
          </p:cNvGraphicFramePr>
          <p:nvPr>
            <p:extLst>
              <p:ext uri="{D42A27DB-BD31-4B8C-83A1-F6EECF244321}">
                <p14:modId xmlns:p14="http://schemas.microsoft.com/office/powerpoint/2010/main" val="353071369"/>
              </p:ext>
            </p:extLst>
          </p:nvPr>
        </p:nvGraphicFramePr>
        <p:xfrm>
          <a:off x="6286512" y="2428868"/>
          <a:ext cx="2616200" cy="1357313"/>
        </p:xfrm>
        <a:graphic>
          <a:graphicData uri="http://schemas.openxmlformats.org/presentationml/2006/ole">
            <mc:AlternateContent xmlns:mc="http://schemas.openxmlformats.org/markup-compatibility/2006">
              <mc:Choice xmlns:v="urn:schemas-microsoft-com:vml" Requires="v">
                <p:oleObj spid="_x0000_s3098" name="ChemSketch" r:id="rId3" imgW="1694688" imgH="871728" progId="ACD.ChemSketch.20">
                  <p:embed/>
                </p:oleObj>
              </mc:Choice>
              <mc:Fallback>
                <p:oleObj name="ChemSketch" r:id="rId3" imgW="1694688" imgH="871728"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12" y="2428868"/>
                        <a:ext cx="2616200" cy="1357313"/>
                      </a:xfrm>
                      <a:prstGeom prst="rect">
                        <a:avLst/>
                      </a:prstGeom>
                      <a:noFill/>
                      <a:ln w="28575">
                        <a:solidFill>
                          <a:schemeClr val="tx1"/>
                        </a:solidFill>
                      </a:ln>
                    </p:spPr>
                  </p:pic>
                </p:oleObj>
              </mc:Fallback>
            </mc:AlternateContent>
          </a:graphicData>
        </a:graphic>
      </p:graphicFrame>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179751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χημική βάση της βαφής </a:t>
            </a:r>
            <a:r>
              <a:rPr lang="el-GR" sz="3200" b="0" dirty="0" smtClean="0"/>
              <a:t>(</a:t>
            </a:r>
            <a:r>
              <a:rPr lang="en-US" sz="3200" b="0" dirty="0" smtClean="0"/>
              <a:t>2</a:t>
            </a:r>
            <a:r>
              <a:rPr lang="el-GR" sz="3200" b="0" dirty="0" smtClean="0"/>
              <a:t> από 2)</a:t>
            </a:r>
            <a:endParaRPr lang="el-GR" sz="3200" b="0" dirty="0"/>
          </a:p>
        </p:txBody>
      </p:sp>
      <p:sp>
        <p:nvSpPr>
          <p:cNvPr id="6" name="2 - Θέση περιεχομένου"/>
          <p:cNvSpPr txBox="1">
            <a:spLocks/>
          </p:cNvSpPr>
          <p:nvPr/>
        </p:nvSpPr>
        <p:spPr>
          <a:xfrm>
            <a:off x="178579" y="1428736"/>
            <a:ext cx="8786842" cy="37147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10000"/>
              </a:lnSpc>
              <a:spcBef>
                <a:spcPts val="1200"/>
              </a:spcBef>
              <a:spcAft>
                <a:spcPts val="0"/>
              </a:spcAft>
              <a:buClrTx/>
              <a:buSzTx/>
              <a:buFont typeface="Wingdings" panose="05000000000000000000" pitchFamily="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Επομένως: είναι </a:t>
            </a:r>
            <a:r>
              <a:rPr kumimoji="0" lang="el-GR" sz="2400" b="1" u="none" strike="noStrike" kern="1200" cap="none" spc="0" normalizeH="0" baseline="0" noProof="0" dirty="0" smtClean="0">
                <a:ln>
                  <a:noFill/>
                </a:ln>
                <a:solidFill>
                  <a:schemeClr val="tx1"/>
                </a:solidFill>
                <a:effectLst/>
                <a:uLnTx/>
                <a:uFillTx/>
                <a:latin typeface="+mn-lt"/>
                <a:ea typeface="+mn-ea"/>
                <a:cs typeface="+mn-cs"/>
              </a:rPr>
              <a:t>μη φιλικό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προς τα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βαμβακερά</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υφάσματα (αποτελούνται από κυτταρίνη, ένα πολυσακχαρίτη), τα οποία έχουν άφθονες πολικές ομάδες υδροξυλίου (ΟΗ)</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fontAlgn="auto">
              <a:lnSpc>
                <a:spcPct val="110000"/>
              </a:lnSpc>
              <a:spcBef>
                <a:spcPts val="1200"/>
              </a:spcBef>
              <a:spcAft>
                <a:spcPts val="0"/>
              </a:spcAft>
              <a:buFont typeface="Wingdings" panose="05000000000000000000" pitchFamily="2" charset="2"/>
              <a:buChar char="§"/>
            </a:pPr>
            <a:r>
              <a:rPr lang="el-GR" sz="2400" dirty="0" smtClean="0">
                <a:latin typeface="+mn-lt"/>
              </a:rPr>
              <a:t>Αντίθετα, η </a:t>
            </a:r>
            <a:r>
              <a:rPr lang="el-GR" sz="2400" u="sng" dirty="0" smtClean="0">
                <a:latin typeface="+mn-lt"/>
              </a:rPr>
              <a:t>λευκο</a:t>
            </a:r>
            <a:r>
              <a:rPr lang="el-GR" sz="2400" dirty="0" smtClean="0">
                <a:latin typeface="+mn-lt"/>
              </a:rPr>
              <a:t>-μορφή είναι υδατοδιαλυτή και άρα συμβατή με το βαμβακερό υλικό. Συνεπώς, εάν διαθέτουμε μπλε κρυσταλλική βαφή </a:t>
            </a:r>
            <a:r>
              <a:rPr lang="en-US" sz="2400" dirty="0" smtClean="0">
                <a:latin typeface="+mn-lt"/>
              </a:rPr>
              <a:t>indigo </a:t>
            </a:r>
            <a:r>
              <a:rPr lang="el-GR" sz="2400" dirty="0" smtClean="0">
                <a:latin typeface="+mn-lt"/>
              </a:rPr>
              <a:t>και θέλουμε να βάψουμε ένα ύφασμα, πρέπει πρώτα να την </a:t>
            </a:r>
            <a:r>
              <a:rPr lang="el-GR" sz="2400" b="1" dirty="0" smtClean="0">
                <a:latin typeface="+mn-lt"/>
              </a:rPr>
              <a:t>ανάγουμε</a:t>
            </a:r>
            <a:r>
              <a:rPr lang="el-GR" sz="2400" dirty="0" smtClean="0">
                <a:latin typeface="+mn-lt"/>
              </a:rPr>
              <a:t> προς την λευκο-μορφή. Αυτό μπορεί να γίνει εύκολα με διθειονικό νάτριο (</a:t>
            </a:r>
            <a:r>
              <a:rPr lang="en-US" sz="2400" dirty="0" err="1" smtClean="0">
                <a:latin typeface="+mn-lt"/>
              </a:rPr>
              <a:t>NaS</a:t>
            </a:r>
            <a:r>
              <a:rPr lang="el-GR" sz="2400" baseline="-25000" dirty="0" smtClean="0">
                <a:latin typeface="+mn-lt"/>
              </a:rPr>
              <a:t>2</a:t>
            </a:r>
            <a:r>
              <a:rPr lang="en-US" sz="2400" dirty="0" smtClean="0">
                <a:latin typeface="+mn-lt"/>
              </a:rPr>
              <a:t>O</a:t>
            </a:r>
            <a:r>
              <a:rPr lang="el-GR" sz="2400" baseline="-25000" dirty="0" smtClean="0">
                <a:latin typeface="+mn-lt"/>
              </a:rPr>
              <a:t>4</a:t>
            </a:r>
            <a:r>
              <a:rPr lang="el-GR" sz="2400" dirty="0" smtClean="0">
                <a:latin typeface="+mn-lt"/>
              </a:rPr>
              <a:t>) σε αλκαλικό περιβάλλον (βάση </a:t>
            </a:r>
            <a:r>
              <a:rPr lang="en-US" sz="2400" dirty="0" smtClean="0">
                <a:latin typeface="+mn-lt"/>
              </a:rPr>
              <a:t>NaOH</a:t>
            </a:r>
            <a:r>
              <a:rPr lang="el-GR" sz="2400" dirty="0" smtClean="0">
                <a:latin typeface="+mn-lt"/>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4817" name="Object 11"/>
          <p:cNvGraphicFramePr>
            <a:graphicFrameLocks noChangeAspect="1"/>
          </p:cNvGraphicFramePr>
          <p:nvPr>
            <p:extLst>
              <p:ext uri="{D42A27DB-BD31-4B8C-83A1-F6EECF244321}">
                <p14:modId xmlns:p14="http://schemas.microsoft.com/office/powerpoint/2010/main" val="4189672904"/>
              </p:ext>
            </p:extLst>
          </p:nvPr>
        </p:nvGraphicFramePr>
        <p:xfrm>
          <a:off x="3126196" y="5156291"/>
          <a:ext cx="2891609" cy="1500198"/>
        </p:xfrm>
        <a:graphic>
          <a:graphicData uri="http://schemas.openxmlformats.org/presentationml/2006/ole">
            <mc:AlternateContent xmlns:mc="http://schemas.openxmlformats.org/markup-compatibility/2006">
              <mc:Choice xmlns:v="urn:schemas-microsoft-com:vml" Requires="v">
                <p:oleObj spid="_x0000_s4122" name="ChemSketch" r:id="rId3" imgW="1694688" imgH="871728" progId="ACD.ChemSketch.20">
                  <p:embed/>
                </p:oleObj>
              </mc:Choice>
              <mc:Fallback>
                <p:oleObj name="ChemSketch" r:id="rId3" imgW="1694688" imgH="871728"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196" y="5156291"/>
                        <a:ext cx="2891609" cy="1500198"/>
                      </a:xfrm>
                      <a:prstGeom prst="rect">
                        <a:avLst/>
                      </a:prstGeom>
                      <a:noFill/>
                      <a:ln w="28575">
                        <a:solidFill>
                          <a:schemeClr val="tx1"/>
                        </a:solidFill>
                      </a:ln>
                    </p:spPr>
                  </p:pic>
                </p:oleObj>
              </mc:Fallback>
            </mc:AlternateContent>
          </a:graphicData>
        </a:graphic>
      </p:graphicFrame>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08790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Βασικοί όροι</a:t>
            </a:r>
          </a:p>
        </p:txBody>
      </p:sp>
      <p:sp>
        <p:nvSpPr>
          <p:cNvPr id="3" name="Content Placeholder 2"/>
          <p:cNvSpPr>
            <a:spLocks noGrp="1"/>
          </p:cNvSpPr>
          <p:nvPr>
            <p:ph idx="1"/>
          </p:nvPr>
        </p:nvSpPr>
        <p:spPr/>
        <p:txBody>
          <a:bodyPr>
            <a:normAutofit/>
          </a:bodyPr>
          <a:lstStyle/>
          <a:p>
            <a:pPr>
              <a:spcBef>
                <a:spcPts val="1200"/>
              </a:spcBef>
            </a:pPr>
            <a:r>
              <a:rPr lang="el-GR" sz="2400" dirty="0" smtClean="0"/>
              <a:t>Εκχύλιση</a:t>
            </a:r>
            <a:r>
              <a:rPr lang="en-US" sz="2400" dirty="0" smtClean="0"/>
              <a:t>,</a:t>
            </a:r>
            <a:endParaRPr lang="el-GR" sz="2400" dirty="0" smtClean="0"/>
          </a:p>
          <a:p>
            <a:pPr>
              <a:spcBef>
                <a:spcPts val="1200"/>
              </a:spcBef>
            </a:pPr>
            <a:r>
              <a:rPr lang="el-GR" sz="2400" dirty="0" smtClean="0"/>
              <a:t>Διαλυτική ικανότητα</a:t>
            </a:r>
            <a:r>
              <a:rPr lang="en-US" sz="2400" dirty="0" smtClean="0"/>
              <a:t>,</a:t>
            </a:r>
            <a:endParaRPr lang="el-GR" sz="2400" dirty="0" smtClean="0"/>
          </a:p>
          <a:p>
            <a:pPr>
              <a:spcBef>
                <a:spcPts val="1200"/>
              </a:spcBef>
            </a:pPr>
            <a:r>
              <a:rPr lang="el-GR" sz="2400" dirty="0" smtClean="0"/>
              <a:t>Χρωστική</a:t>
            </a:r>
            <a:r>
              <a:rPr lang="en-US" sz="2400" dirty="0" smtClean="0"/>
              <a:t>,</a:t>
            </a:r>
            <a:endParaRPr lang="el-GR" sz="2400" dirty="0" smtClean="0"/>
          </a:p>
          <a:p>
            <a:pPr>
              <a:spcBef>
                <a:spcPts val="1200"/>
              </a:spcBef>
            </a:pPr>
            <a:r>
              <a:rPr lang="el-GR" sz="2400" dirty="0" smtClean="0"/>
              <a:t>Χρωμοφόρες ομάδες</a:t>
            </a:r>
            <a:r>
              <a:rPr lang="en-US" sz="2400" dirty="0" smtClean="0"/>
              <a:t>,</a:t>
            </a:r>
            <a:endParaRPr lang="el-GR" sz="2400" dirty="0" smtClean="0"/>
          </a:p>
          <a:p>
            <a:pPr>
              <a:spcBef>
                <a:spcPts val="1200"/>
              </a:spcBef>
            </a:pPr>
            <a:r>
              <a:rPr lang="el-GR" sz="2400" dirty="0" smtClean="0"/>
              <a:t>Αυξόχρωμες ομάδες</a:t>
            </a:r>
            <a:r>
              <a:rPr lang="en-US" sz="2400" dirty="0" smtClean="0"/>
              <a:t>,</a:t>
            </a:r>
            <a:endParaRPr lang="el-GR" sz="2400" dirty="0" smtClean="0"/>
          </a:p>
          <a:p>
            <a:pPr>
              <a:spcBef>
                <a:spcPts val="1200"/>
              </a:spcBef>
            </a:pPr>
            <a:r>
              <a:rPr lang="el-GR" sz="2400" dirty="0" smtClean="0"/>
              <a:t>Φασματοφωτομετρία απορρόφησης </a:t>
            </a:r>
            <a:r>
              <a:rPr lang="en-US" sz="2400" dirty="0" smtClean="0"/>
              <a:t>UV</a:t>
            </a:r>
            <a:r>
              <a:rPr lang="el-GR" sz="2400" dirty="0" smtClean="0"/>
              <a:t>-ορατού</a:t>
            </a:r>
            <a:r>
              <a:rPr lang="en-US" sz="2400" dirty="0" smtClean="0"/>
              <a:t>,</a:t>
            </a:r>
            <a:endParaRPr lang="el-GR" sz="2400" dirty="0" smtClean="0"/>
          </a:p>
          <a:p>
            <a:pPr>
              <a:spcBef>
                <a:spcPts val="1200"/>
              </a:spcBef>
            </a:pPr>
            <a:r>
              <a:rPr lang="el-GR" sz="2400" dirty="0" smtClean="0"/>
              <a:t>Φάσμα απορρόφησης</a:t>
            </a:r>
            <a:r>
              <a:rPr lang="en-US"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171096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Autofit/>
          </a:bodyPr>
          <a:lstStyle/>
          <a:p>
            <a:r>
              <a:rPr lang="el-GR" dirty="0" smtClean="0"/>
              <a:t>Η χημεία της βιομηχανικής βαφής με </a:t>
            </a:r>
            <a:r>
              <a:rPr lang="en-US" dirty="0" smtClean="0"/>
              <a:t>indigo</a:t>
            </a:r>
            <a:r>
              <a:rPr lang="el-GR" dirty="0" smtClean="0"/>
              <a:t> </a:t>
            </a:r>
            <a:r>
              <a:rPr lang="el-GR" sz="3600" b="0" dirty="0" smtClean="0"/>
              <a:t>(1 από 2)</a:t>
            </a:r>
            <a:endParaRPr lang="el-GR" sz="3600" b="0" dirty="0"/>
          </a:p>
        </p:txBody>
      </p:sp>
      <p:sp>
        <p:nvSpPr>
          <p:cNvPr id="3" name="2 - Θέση περιεχομένου"/>
          <p:cNvSpPr>
            <a:spLocks noGrp="1"/>
          </p:cNvSpPr>
          <p:nvPr>
            <p:ph idx="1"/>
          </p:nvPr>
        </p:nvSpPr>
        <p:spPr>
          <a:xfrm>
            <a:off x="467544" y="1412776"/>
            <a:ext cx="8229600" cy="5040560"/>
          </a:xfrm>
        </p:spPr>
        <p:txBody>
          <a:bodyPr>
            <a:noAutofit/>
          </a:bodyPr>
          <a:lstStyle/>
          <a:p>
            <a:pPr>
              <a:lnSpc>
                <a:spcPct val="120000"/>
              </a:lnSpc>
              <a:spcBef>
                <a:spcPts val="1200"/>
              </a:spcBef>
              <a:buFont typeface="Wingdings" panose="05000000000000000000" pitchFamily="2" charset="2"/>
              <a:buChar char="§"/>
            </a:pPr>
            <a:r>
              <a:rPr lang="el-GR" sz="2400" dirty="0" smtClean="0"/>
              <a:t>Η βαφή των πολυκυτταρινικών υφασμάτων (όπως το βαμβάκι) με οργανικές βαφές μπορεί να γίνει με δύο κύριες μεθόδους</a:t>
            </a:r>
            <a:r>
              <a:rPr lang="en-US" sz="2400" dirty="0" smtClean="0"/>
              <a:t> </a:t>
            </a:r>
            <a:r>
              <a:rPr lang="el-GR" sz="2400" dirty="0" smtClean="0"/>
              <a:t>: </a:t>
            </a:r>
            <a:endParaRPr lang="en-US" sz="2400" dirty="0" smtClean="0"/>
          </a:p>
          <a:p>
            <a:pPr lvl="1">
              <a:lnSpc>
                <a:spcPct val="120000"/>
              </a:lnSpc>
              <a:spcBef>
                <a:spcPts val="1200"/>
              </a:spcBef>
              <a:buFont typeface="Arial" panose="020B0604020202020204" pitchFamily="34" charset="0"/>
              <a:buChar char="•"/>
            </a:pPr>
            <a:r>
              <a:rPr lang="el-GR" sz="2400" b="1" dirty="0" smtClean="0"/>
              <a:t>βαφή με απλή εμβάπτιση</a:t>
            </a:r>
            <a:r>
              <a:rPr lang="el-GR" sz="2400" dirty="0" smtClean="0"/>
              <a:t> (</a:t>
            </a:r>
            <a:r>
              <a:rPr lang="en-US" sz="2400" dirty="0" smtClean="0"/>
              <a:t>vat dying</a:t>
            </a:r>
            <a:r>
              <a:rPr lang="el-GR" sz="2400" dirty="0" smtClean="0"/>
              <a:t>), όπου η οργανική χρωστική συχνά μετατρέπεται με αναγωγή σε μια μορφή πιο συγγενική με το υπόστρωμα (ύφασμα) και </a:t>
            </a:r>
            <a:endParaRPr lang="en-US" sz="2400" dirty="0" smtClean="0"/>
          </a:p>
          <a:p>
            <a:pPr lvl="1">
              <a:lnSpc>
                <a:spcPct val="120000"/>
              </a:lnSpc>
              <a:spcBef>
                <a:spcPts val="1200"/>
              </a:spcBef>
              <a:buFont typeface="Arial" panose="020B0604020202020204" pitchFamily="34" charset="0"/>
              <a:buChar char="•"/>
            </a:pPr>
            <a:r>
              <a:rPr lang="el-GR" sz="2400" b="1" dirty="0" smtClean="0"/>
              <a:t>βαφή με στερεωτικό</a:t>
            </a:r>
            <a:r>
              <a:rPr lang="el-GR" sz="2400" dirty="0" smtClean="0"/>
              <a:t> (</a:t>
            </a:r>
            <a:r>
              <a:rPr lang="en-US" sz="2400" dirty="0" smtClean="0"/>
              <a:t>mordant dying</a:t>
            </a:r>
            <a:r>
              <a:rPr lang="el-GR" sz="2400" dirty="0" smtClean="0"/>
              <a:t>) όπου η χρωστική </a:t>
            </a:r>
            <a:r>
              <a:rPr lang="el-GR" sz="2400" i="1" dirty="0" smtClean="0"/>
              <a:t>πρώτα</a:t>
            </a:r>
            <a:r>
              <a:rPr lang="el-GR" sz="2400" dirty="0" smtClean="0"/>
              <a:t> αντιδρά με ένα μεταλλικό άλας (</a:t>
            </a:r>
            <a:r>
              <a:rPr lang="en-US" sz="2400" dirty="0" err="1" smtClean="0"/>
              <a:t>Mn</a:t>
            </a:r>
            <a:r>
              <a:rPr lang="el-GR" sz="2400" baseline="30000" dirty="0" smtClean="0"/>
              <a:t>4+</a:t>
            </a:r>
            <a:r>
              <a:rPr lang="el-GR" sz="2400" dirty="0" smtClean="0"/>
              <a:t>, </a:t>
            </a:r>
            <a:r>
              <a:rPr lang="en-US" sz="2400" dirty="0" smtClean="0"/>
              <a:t>Fe</a:t>
            </a:r>
            <a:r>
              <a:rPr lang="el-GR" sz="2400" baseline="30000" dirty="0" smtClean="0"/>
              <a:t>2+</a:t>
            </a:r>
            <a:r>
              <a:rPr lang="el-GR" sz="2400" dirty="0" smtClean="0"/>
              <a:t>, </a:t>
            </a:r>
            <a:r>
              <a:rPr lang="en-US" sz="2400" dirty="0" smtClean="0"/>
              <a:t>Al</a:t>
            </a:r>
            <a:r>
              <a:rPr lang="el-GR" sz="2400" baseline="30000" dirty="0" smtClean="0"/>
              <a:t>3+</a:t>
            </a:r>
            <a:r>
              <a:rPr lang="el-GR" sz="2400" dirty="0" smtClean="0"/>
              <a:t>), το οποίο λειτουργεί σαν γέφυρα τόσο με τη χρωστική, όσο και με το κυτταρινικό ύφασμα.</a:t>
            </a:r>
          </a:p>
          <a:p>
            <a:pPr>
              <a:lnSpc>
                <a:spcPct val="120000"/>
              </a:lnSpc>
              <a:spcBef>
                <a:spcPts val="1200"/>
              </a:spcBef>
            </a:pP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465970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Η χημεία της βιομηχανικής βαφής με </a:t>
            </a:r>
            <a:r>
              <a:rPr lang="en-US" dirty="0" smtClean="0"/>
              <a:t>indigo</a:t>
            </a:r>
            <a:endParaRPr lang="el-GR" dirty="0"/>
          </a:p>
        </p:txBody>
      </p:sp>
      <p:sp>
        <p:nvSpPr>
          <p:cNvPr id="3" name="2 - Θέση περιεχομένου"/>
          <p:cNvSpPr>
            <a:spLocks noGrp="1"/>
          </p:cNvSpPr>
          <p:nvPr>
            <p:ph idx="1"/>
          </p:nvPr>
        </p:nvSpPr>
        <p:spPr>
          <a:xfrm>
            <a:off x="107504" y="1340768"/>
            <a:ext cx="9036496" cy="3744416"/>
          </a:xfrm>
        </p:spPr>
        <p:txBody>
          <a:bodyPr>
            <a:noAutofit/>
          </a:bodyPr>
          <a:lstStyle/>
          <a:p>
            <a:pPr>
              <a:lnSpc>
                <a:spcPct val="110000"/>
              </a:lnSpc>
              <a:spcBef>
                <a:spcPts val="1200"/>
              </a:spcBef>
              <a:buFont typeface="Wingdings" panose="05000000000000000000" pitchFamily="2" charset="2"/>
              <a:buChar char="§"/>
            </a:pPr>
            <a:r>
              <a:rPr lang="el-GR" sz="2400" dirty="0" smtClean="0"/>
              <a:t>Η βαφή με απλή εμβάπτιση (</a:t>
            </a:r>
            <a:r>
              <a:rPr lang="en-US" sz="2400" dirty="0" smtClean="0"/>
              <a:t>vat dyeing</a:t>
            </a:r>
            <a:r>
              <a:rPr lang="el-GR" sz="2400" dirty="0" smtClean="0"/>
              <a:t>) είναι η απλούστερη τεχνική με χαρακτηριστικό εκπρόσωπο το </a:t>
            </a:r>
            <a:r>
              <a:rPr lang="en-US" sz="2400" dirty="0" smtClean="0"/>
              <a:t>indigo</a:t>
            </a:r>
            <a:r>
              <a:rPr lang="en-US" sz="2400" dirty="0"/>
              <a:t>,</a:t>
            </a:r>
            <a:endParaRPr lang="en-US" sz="2400" dirty="0" smtClean="0"/>
          </a:p>
          <a:p>
            <a:pPr>
              <a:lnSpc>
                <a:spcPct val="110000"/>
              </a:lnSpc>
              <a:spcBef>
                <a:spcPts val="1200"/>
              </a:spcBef>
              <a:buFont typeface="Wingdings" panose="05000000000000000000" pitchFamily="2" charset="2"/>
              <a:buChar char="§"/>
            </a:pPr>
            <a:r>
              <a:rPr lang="el-GR" sz="2400" dirty="0" smtClean="0"/>
              <a:t>Όπως είδαμε, το </a:t>
            </a:r>
            <a:r>
              <a:rPr lang="en-US" sz="2400" dirty="0" smtClean="0"/>
              <a:t>indigo </a:t>
            </a:r>
            <a:r>
              <a:rPr lang="el-GR" sz="2400" dirty="0" smtClean="0"/>
              <a:t>δεν είναι διαλυτό στο νερό και δεν συνδέεται με τις ομάδες υδροξυλίου των κυτταρινικών υφασμάτων</a:t>
            </a:r>
            <a:r>
              <a:rPr lang="en-US" sz="2400" dirty="0"/>
              <a:t>,</a:t>
            </a:r>
            <a:endParaRPr lang="en-US" sz="2400" dirty="0" smtClean="0"/>
          </a:p>
          <a:p>
            <a:pPr>
              <a:lnSpc>
                <a:spcPct val="110000"/>
              </a:lnSpc>
              <a:spcBef>
                <a:spcPts val="1200"/>
              </a:spcBef>
              <a:buFont typeface="Wingdings" panose="05000000000000000000" pitchFamily="2" charset="2"/>
              <a:buChar char="§"/>
            </a:pPr>
            <a:r>
              <a:rPr lang="el-GR" sz="2400" dirty="0" smtClean="0"/>
              <a:t>Σύμφωνα με την τεχνική </a:t>
            </a:r>
            <a:r>
              <a:rPr lang="en-US" sz="2400" dirty="0" smtClean="0"/>
              <a:t>vat dying</a:t>
            </a:r>
            <a:r>
              <a:rPr lang="el-GR" sz="2400" dirty="0" smtClean="0"/>
              <a:t>, η χρωστική πρέπει πρώτα να αναχθεί προς το </a:t>
            </a:r>
            <a:r>
              <a:rPr lang="el-GR" sz="2400" b="1" dirty="0" smtClean="0"/>
              <a:t>λευκο-ινδικό</a:t>
            </a:r>
            <a:r>
              <a:rPr lang="el-GR" sz="2400" dirty="0" smtClean="0"/>
              <a:t>  χρησιμοποιώντας ένα αναγωγικό μέσο, όπως το διθειονώδες νάτριο (</a:t>
            </a:r>
            <a:r>
              <a:rPr lang="en-US" sz="2400" dirty="0" smtClean="0"/>
              <a:t>Na</a:t>
            </a:r>
            <a:r>
              <a:rPr lang="el-GR" sz="2400" baseline="-25000" dirty="0" smtClean="0"/>
              <a:t>2</a:t>
            </a:r>
            <a:r>
              <a:rPr lang="en-US" sz="2400" dirty="0" smtClean="0"/>
              <a:t>S</a:t>
            </a:r>
            <a:r>
              <a:rPr lang="el-GR" sz="2400" baseline="-25000" dirty="0" smtClean="0"/>
              <a:t>2</a:t>
            </a:r>
            <a:r>
              <a:rPr lang="en-US" sz="2400" dirty="0" smtClean="0"/>
              <a:t>O</a:t>
            </a:r>
            <a:r>
              <a:rPr lang="el-GR" sz="2400" baseline="-25000" dirty="0" smtClean="0"/>
              <a:t>4</a:t>
            </a:r>
            <a:r>
              <a:rPr lang="el-GR" sz="2400" dirty="0" smtClean="0"/>
              <a:t>, </a:t>
            </a:r>
            <a:r>
              <a:rPr lang="en-US" sz="2400" dirty="0" smtClean="0"/>
              <a:t>sodium dithionite</a:t>
            </a:r>
            <a:r>
              <a:rPr lang="el-GR" sz="2400" dirty="0" smtClean="0"/>
              <a:t>) και καυστικό νάτριο (</a:t>
            </a:r>
            <a:r>
              <a:rPr lang="en-US" sz="2400" dirty="0" smtClean="0"/>
              <a:t>NaOH</a:t>
            </a:r>
            <a:r>
              <a:rPr lang="el-GR" sz="2400" dirty="0" smtClean="0"/>
              <a:t>).</a:t>
            </a:r>
          </a:p>
          <a:p>
            <a:pPr>
              <a:lnSpc>
                <a:spcPct val="110000"/>
              </a:lnSpc>
              <a:spcBef>
                <a:spcPts val="1200"/>
              </a:spcBef>
              <a:buFont typeface="Wingdings" panose="05000000000000000000" pitchFamily="2" charset="2"/>
              <a:buChar char="§"/>
            </a:pPr>
            <a:endParaRPr lang="el-GR" sz="2400" dirty="0"/>
          </a:p>
        </p:txBody>
      </p:sp>
      <p:graphicFrame>
        <p:nvGraphicFramePr>
          <p:cNvPr id="38913" name="Object 1"/>
          <p:cNvGraphicFramePr>
            <a:graphicFrameLocks noChangeAspect="1"/>
          </p:cNvGraphicFramePr>
          <p:nvPr>
            <p:extLst>
              <p:ext uri="{D42A27DB-BD31-4B8C-83A1-F6EECF244321}">
                <p14:modId xmlns:p14="http://schemas.microsoft.com/office/powerpoint/2010/main" val="3622577851"/>
              </p:ext>
            </p:extLst>
          </p:nvPr>
        </p:nvGraphicFramePr>
        <p:xfrm>
          <a:off x="1035819" y="4983656"/>
          <a:ext cx="7072362" cy="1428760"/>
        </p:xfrm>
        <a:graphic>
          <a:graphicData uri="http://schemas.openxmlformats.org/presentationml/2006/ole">
            <mc:AlternateContent xmlns:mc="http://schemas.openxmlformats.org/markup-compatibility/2006">
              <mc:Choice xmlns:v="urn:schemas-microsoft-com:vml" Requires="v">
                <p:oleObj spid="_x0000_s5146" name="ChemSketch" r:id="rId3" imgW="5766816" imgH="1164336" progId="ACD.ChemSketch.20">
                  <p:embed/>
                </p:oleObj>
              </mc:Choice>
              <mc:Fallback>
                <p:oleObj name="ChemSketch" r:id="rId3" imgW="5766816" imgH="1164336"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819" y="4983656"/>
                        <a:ext cx="7072362" cy="1428760"/>
                      </a:xfrm>
                      <a:prstGeom prst="rect">
                        <a:avLst/>
                      </a:prstGeom>
                      <a:noFill/>
                      <a:ln w="28575">
                        <a:solidFill>
                          <a:schemeClr val="tx1"/>
                        </a:solidFill>
                      </a:ln>
                    </p:spPr>
                  </p:pic>
                </p:oleObj>
              </mc:Fallback>
            </mc:AlternateContent>
          </a:graphicData>
        </a:graphic>
      </p:graphicFrame>
      <p:sp>
        <p:nvSpPr>
          <p:cNvPr id="7" name="6 - Ορθογώνιο"/>
          <p:cNvSpPr/>
          <p:nvPr/>
        </p:nvSpPr>
        <p:spPr>
          <a:xfrm>
            <a:off x="1928794" y="6412416"/>
            <a:ext cx="1326132" cy="400110"/>
          </a:xfrm>
          <a:prstGeom prst="rect">
            <a:avLst/>
          </a:prstGeom>
        </p:spPr>
        <p:txBody>
          <a:bodyPr wrap="none">
            <a:spAutoFit/>
          </a:bodyPr>
          <a:lstStyle/>
          <a:p>
            <a:r>
              <a:rPr lang="el-GR" sz="2000" b="1" dirty="0" smtClean="0">
                <a:latin typeface="+mn-lt"/>
              </a:rPr>
              <a:t>Ινδιγοτίνη </a:t>
            </a:r>
            <a:endParaRPr lang="el-GR" sz="2000" b="1" dirty="0">
              <a:latin typeface="+mn-lt"/>
            </a:endParaRPr>
          </a:p>
        </p:txBody>
      </p:sp>
      <p:sp>
        <p:nvSpPr>
          <p:cNvPr id="8" name="7 - Ορθογώνιο"/>
          <p:cNvSpPr/>
          <p:nvPr/>
        </p:nvSpPr>
        <p:spPr>
          <a:xfrm>
            <a:off x="5643570" y="6412416"/>
            <a:ext cx="2289025" cy="400110"/>
          </a:xfrm>
          <a:prstGeom prst="rect">
            <a:avLst/>
          </a:prstGeom>
        </p:spPr>
        <p:txBody>
          <a:bodyPr wrap="none">
            <a:spAutoFit/>
          </a:bodyPr>
          <a:lstStyle/>
          <a:p>
            <a:r>
              <a:rPr lang="el-GR" sz="2000" b="1" dirty="0" smtClean="0">
                <a:latin typeface="+mn-lt"/>
              </a:rPr>
              <a:t>Άλας λευκο-ινδικού</a:t>
            </a:r>
            <a:endParaRPr lang="el-GR" sz="2000" b="1" dirty="0">
              <a:latin typeface="+mn-lt"/>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124606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Η χημεία της βιομηχανικής βαφής με </a:t>
            </a:r>
            <a:r>
              <a:rPr lang="en-US" dirty="0" smtClean="0"/>
              <a:t>indigo</a:t>
            </a:r>
            <a:r>
              <a:rPr lang="el-GR" dirty="0" smtClean="0"/>
              <a:t> </a:t>
            </a:r>
            <a:r>
              <a:rPr lang="el-GR" sz="3600" b="0" dirty="0" smtClean="0">
                <a:solidFill>
                  <a:prstClr val="black"/>
                </a:solidFill>
              </a:rPr>
              <a:t>(2 </a:t>
            </a:r>
            <a:r>
              <a:rPr lang="el-GR" sz="3600" b="0" dirty="0">
                <a:solidFill>
                  <a:prstClr val="black"/>
                </a:solidFill>
              </a:rPr>
              <a:t>από 2)</a:t>
            </a:r>
            <a:endParaRPr lang="el-GR" dirty="0"/>
          </a:p>
        </p:txBody>
      </p:sp>
      <p:sp>
        <p:nvSpPr>
          <p:cNvPr id="3" name="2 - Θέση περιεχομένου"/>
          <p:cNvSpPr>
            <a:spLocks noGrp="1"/>
          </p:cNvSpPr>
          <p:nvPr>
            <p:ph idx="1"/>
          </p:nvPr>
        </p:nvSpPr>
        <p:spPr>
          <a:xfrm>
            <a:off x="318356" y="1628800"/>
            <a:ext cx="8507288" cy="4680520"/>
          </a:xfrm>
        </p:spPr>
        <p:txBody>
          <a:bodyPr>
            <a:noAutofit/>
          </a:bodyPr>
          <a:lstStyle/>
          <a:p>
            <a:pPr>
              <a:lnSpc>
                <a:spcPct val="120000"/>
              </a:lnSpc>
              <a:spcBef>
                <a:spcPts val="1200"/>
              </a:spcBef>
              <a:buFont typeface="Wingdings" panose="05000000000000000000" pitchFamily="2" charset="2"/>
              <a:buChar char="§"/>
            </a:pPr>
            <a:r>
              <a:rPr lang="el-GR" sz="2400" dirty="0" smtClean="0"/>
              <a:t>Το διάλυμα που προκύπτει είναι </a:t>
            </a:r>
            <a:r>
              <a:rPr lang="el-GR" sz="2400" b="1" dirty="0" smtClean="0"/>
              <a:t>κίτρινο</a:t>
            </a:r>
            <a:r>
              <a:rPr lang="el-GR" sz="2400" dirty="0" smtClean="0"/>
              <a:t> και είναι κατάλληλο για εμβάπτιση του υφάσματος κατά την οποία, η λευκο-μορφή συνδέεται με τις ομάδες ΟΗ των κυτταρινικών υφασμάτων</a:t>
            </a:r>
            <a:r>
              <a:rPr lang="en-US" sz="2400" dirty="0"/>
              <a:t>,</a:t>
            </a:r>
            <a:endParaRPr lang="el-GR" sz="2400" dirty="0" smtClean="0"/>
          </a:p>
          <a:p>
            <a:pPr>
              <a:lnSpc>
                <a:spcPct val="120000"/>
              </a:lnSpc>
              <a:spcBef>
                <a:spcPts val="1200"/>
              </a:spcBef>
              <a:buFont typeface="Wingdings" panose="05000000000000000000" pitchFamily="2" charset="2"/>
              <a:buChar char="§"/>
            </a:pPr>
            <a:r>
              <a:rPr lang="el-GR" sz="2400" dirty="0" smtClean="0"/>
              <a:t>Όταν το κίτρινο βαμμένο ύφασμα αφήνεται να στεγνώσει, ταυτόχρονα το οξυγόνο της ατμόσφαιρας  </a:t>
            </a:r>
            <a:r>
              <a:rPr lang="el-GR" sz="2400" b="1" dirty="0" smtClean="0"/>
              <a:t>οξειδώνει</a:t>
            </a:r>
            <a:r>
              <a:rPr lang="el-GR" sz="2400" dirty="0" smtClean="0"/>
              <a:t> την λευκο-μορφή πίσω στη μορφή της ινδιγοτίνης και το ύφασμα σταδιακά αλλάζει μόνο του χρώμα και αποκτά το γνωστό </a:t>
            </a:r>
            <a:r>
              <a:rPr lang="el-GR" sz="2400" b="1" dirty="0" smtClean="0"/>
              <a:t>μπλε</a:t>
            </a:r>
            <a:r>
              <a:rPr lang="el-GR" sz="2400" dirty="0" smtClean="0"/>
              <a:t> του </a:t>
            </a:r>
            <a:r>
              <a:rPr lang="en-US" sz="2400" dirty="0" smtClean="0"/>
              <a:t>indigo</a:t>
            </a:r>
            <a:r>
              <a:rPr lang="el-GR" sz="2400"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082407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Απαιτούμενα σκεύη-αντιδραστήρια</a:t>
            </a:r>
            <a:endParaRPr lang="el-GR" dirty="0"/>
          </a:p>
        </p:txBody>
      </p:sp>
      <p:sp>
        <p:nvSpPr>
          <p:cNvPr id="3" name="2 - Θέση περιεχομένου"/>
          <p:cNvSpPr>
            <a:spLocks noGrp="1"/>
          </p:cNvSpPr>
          <p:nvPr>
            <p:ph idx="1"/>
          </p:nvPr>
        </p:nvSpPr>
        <p:spPr/>
        <p:txBody>
          <a:bodyPr>
            <a:noAutofit/>
          </a:bodyPr>
          <a:lstStyle/>
          <a:p>
            <a:pPr lvl="0">
              <a:spcBef>
                <a:spcPts val="1200"/>
              </a:spcBef>
              <a:buFont typeface="Wingdings" panose="05000000000000000000" pitchFamily="2" charset="2"/>
              <a:buChar char="§"/>
            </a:pPr>
            <a:r>
              <a:rPr lang="el-GR" sz="2400" dirty="0" smtClean="0"/>
              <a:t>Απιονισμένο νερό</a:t>
            </a:r>
            <a:r>
              <a:rPr lang="en-US" sz="2400" dirty="0" smtClean="0"/>
              <a:t>,</a:t>
            </a:r>
            <a:endParaRPr lang="el-GR" sz="2400" dirty="0" smtClean="0"/>
          </a:p>
          <a:p>
            <a:pPr lvl="0">
              <a:spcBef>
                <a:spcPts val="1200"/>
              </a:spcBef>
              <a:buFont typeface="Wingdings" panose="05000000000000000000" pitchFamily="2" charset="2"/>
              <a:buChar char="§"/>
            </a:pPr>
            <a:r>
              <a:rPr lang="el-GR" sz="2400" dirty="0" smtClean="0"/>
              <a:t>Ποτήρια ζέσεως</a:t>
            </a:r>
            <a:r>
              <a:rPr lang="en-US" sz="2400" dirty="0" smtClean="0"/>
              <a:t>,</a:t>
            </a:r>
            <a:endParaRPr lang="el-GR" sz="2400" dirty="0" smtClean="0"/>
          </a:p>
          <a:p>
            <a:pPr lvl="0">
              <a:spcBef>
                <a:spcPts val="1200"/>
              </a:spcBef>
              <a:buFont typeface="Wingdings" panose="05000000000000000000" pitchFamily="2" charset="2"/>
              <a:buChar char="§"/>
            </a:pPr>
            <a:r>
              <a:rPr lang="el-GR" sz="2400" dirty="0" smtClean="0"/>
              <a:t>Χλωροφόρμιο</a:t>
            </a:r>
            <a:r>
              <a:rPr lang="en-US" sz="2400" dirty="0" smtClean="0"/>
              <a:t>,</a:t>
            </a:r>
            <a:endParaRPr lang="el-GR" sz="2400" dirty="0" smtClean="0"/>
          </a:p>
          <a:p>
            <a:pPr lvl="0">
              <a:spcBef>
                <a:spcPts val="1200"/>
              </a:spcBef>
              <a:buFont typeface="Wingdings" panose="05000000000000000000" pitchFamily="2" charset="2"/>
              <a:buChar char="§"/>
            </a:pPr>
            <a:r>
              <a:rPr lang="el-GR" sz="2400" dirty="0" smtClean="0"/>
              <a:t>Γυάλινες ράβδοι</a:t>
            </a:r>
            <a:r>
              <a:rPr lang="en-US" sz="2400" dirty="0" smtClean="0"/>
              <a:t>,</a:t>
            </a:r>
            <a:endParaRPr lang="el-GR" sz="2400" dirty="0" smtClean="0"/>
          </a:p>
          <a:p>
            <a:pPr lvl="0">
              <a:spcBef>
                <a:spcPts val="1200"/>
              </a:spcBef>
              <a:buFont typeface="Wingdings" panose="05000000000000000000" pitchFamily="2" charset="2"/>
              <a:buChar char="§"/>
            </a:pPr>
            <a:r>
              <a:rPr lang="el-GR" sz="2400" dirty="0" smtClean="0"/>
              <a:t>Διχλωρομεθάνιο</a:t>
            </a:r>
            <a:r>
              <a:rPr lang="en-US" sz="2400" dirty="0" smtClean="0"/>
              <a:t>,</a:t>
            </a:r>
            <a:endParaRPr lang="el-GR" sz="2400" dirty="0" smtClean="0"/>
          </a:p>
          <a:p>
            <a:pPr lvl="0">
              <a:spcBef>
                <a:spcPts val="1200"/>
              </a:spcBef>
              <a:buFont typeface="Wingdings" panose="05000000000000000000" pitchFamily="2" charset="2"/>
              <a:buChar char="§"/>
            </a:pPr>
            <a:r>
              <a:rPr lang="el-GR" sz="2400" dirty="0" smtClean="0"/>
              <a:t>Κυψελίδες υπεριώδους-ορατού</a:t>
            </a:r>
            <a:r>
              <a:rPr lang="en-US" sz="2400" dirty="0" smtClean="0"/>
              <a:t>,</a:t>
            </a:r>
            <a:endParaRPr lang="el-GR" sz="2400" dirty="0" smtClean="0"/>
          </a:p>
          <a:p>
            <a:pPr lvl="0">
              <a:spcBef>
                <a:spcPts val="1200"/>
              </a:spcBef>
              <a:buFont typeface="Wingdings" panose="05000000000000000000" pitchFamily="2" charset="2"/>
              <a:buChar char="§"/>
            </a:pPr>
            <a:r>
              <a:rPr lang="el-GR" sz="2400" dirty="0" smtClean="0"/>
              <a:t>Ακετόνη</a:t>
            </a:r>
            <a:r>
              <a:rPr lang="en-US" sz="2400" dirty="0" smtClean="0"/>
              <a:t>,</a:t>
            </a:r>
            <a:endParaRPr lang="el-GR" sz="2400" dirty="0" smtClean="0"/>
          </a:p>
          <a:p>
            <a:pPr lvl="0">
              <a:spcBef>
                <a:spcPts val="1200"/>
              </a:spcBef>
              <a:buFont typeface="Wingdings" panose="05000000000000000000" pitchFamily="2" charset="2"/>
              <a:buChar char="§"/>
            </a:pPr>
            <a:r>
              <a:rPr lang="el-GR" sz="2400" dirty="0" smtClean="0"/>
              <a:t>Φασματοφωτόμετρο υπεριώδους – ορατού</a:t>
            </a:r>
            <a:r>
              <a:rPr lang="en-US" sz="2400" dirty="0" smtClean="0"/>
              <a:t>,</a:t>
            </a:r>
            <a:endParaRPr lang="el-GR" sz="2400" dirty="0" smtClean="0"/>
          </a:p>
          <a:p>
            <a:pPr lvl="0">
              <a:spcBef>
                <a:spcPts val="1200"/>
              </a:spcBef>
              <a:buFont typeface="Wingdings" panose="05000000000000000000" pitchFamily="2" charset="2"/>
              <a:buChar char="§"/>
            </a:pPr>
            <a:r>
              <a:rPr lang="el-GR" sz="2400" dirty="0" smtClean="0"/>
              <a:t>Ύφασμα </a:t>
            </a:r>
            <a:r>
              <a:rPr lang="en-US" sz="2400" dirty="0" smtClean="0"/>
              <a:t>Denim</a:t>
            </a:r>
            <a:r>
              <a:rPr lang="el-GR" sz="2400" dirty="0" smtClean="0"/>
              <a:t> (βαμβακερό), τέσσερα όμοια τετράγωνα τεμάχια, περίπου 2×2 </a:t>
            </a:r>
            <a:r>
              <a:rPr lang="en-US" sz="2400" dirty="0" smtClean="0"/>
              <a:t>cm</a:t>
            </a:r>
            <a:r>
              <a:rPr lang="el-GR" sz="2400" dirty="0" smtClean="0"/>
              <a:t> έκαστο.</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746803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Autofit/>
          </a:bodyPr>
          <a:lstStyle/>
          <a:p>
            <a:pPr lvl="1" algn="ctr" rtl="0">
              <a:spcBef>
                <a:spcPct val="0"/>
              </a:spcBef>
            </a:pPr>
            <a:r>
              <a:rPr lang="el-GR" sz="3600" b="1" dirty="0">
                <a:latin typeface="+mj-lt"/>
              </a:rPr>
              <a:t>Εκχύλιση του </a:t>
            </a:r>
            <a:r>
              <a:rPr lang="en-US" sz="3600" b="1" dirty="0">
                <a:latin typeface="+mj-lt"/>
              </a:rPr>
              <a:t>indigo </a:t>
            </a:r>
            <a:r>
              <a:rPr lang="el-GR" sz="3600" b="1" dirty="0">
                <a:latin typeface="+mj-lt"/>
              </a:rPr>
              <a:t>από βαμμένο ύφασμα </a:t>
            </a:r>
            <a:r>
              <a:rPr lang="el-GR" sz="3600" b="1" dirty="0" smtClean="0">
                <a:latin typeface="+mj-lt"/>
              </a:rPr>
              <a:t>και </a:t>
            </a:r>
            <a:r>
              <a:rPr lang="el-GR" sz="3600" b="1" dirty="0">
                <a:latin typeface="+mj-lt"/>
              </a:rPr>
              <a:t>λήψη του φάσματος </a:t>
            </a:r>
            <a:r>
              <a:rPr lang="el-GR" sz="3600" b="1" dirty="0" smtClean="0">
                <a:latin typeface="+mj-lt"/>
              </a:rPr>
              <a:t>απορρόφησης </a:t>
            </a:r>
            <a:r>
              <a:rPr lang="el-GR" sz="3200" dirty="0" smtClean="0">
                <a:latin typeface="+mj-lt"/>
              </a:rPr>
              <a:t>( 1 από 2)</a:t>
            </a:r>
            <a:endParaRPr lang="el-GR" sz="3200" dirty="0">
              <a:latin typeface="+mj-lt"/>
            </a:endParaRPr>
          </a:p>
        </p:txBody>
      </p:sp>
      <p:sp>
        <p:nvSpPr>
          <p:cNvPr id="3" name="2 - Θέση περιεχομένου"/>
          <p:cNvSpPr>
            <a:spLocks noGrp="1"/>
          </p:cNvSpPr>
          <p:nvPr>
            <p:ph idx="1"/>
          </p:nvPr>
        </p:nvSpPr>
        <p:spPr>
          <a:xfrm>
            <a:off x="395536" y="1628800"/>
            <a:ext cx="8568952" cy="4752528"/>
          </a:xfrm>
        </p:spPr>
        <p:txBody>
          <a:bodyPr>
            <a:noAutofit/>
          </a:bodyPr>
          <a:lstStyle/>
          <a:p>
            <a:pPr>
              <a:lnSpc>
                <a:spcPct val="120000"/>
              </a:lnSpc>
              <a:spcBef>
                <a:spcPts val="1200"/>
              </a:spcBef>
              <a:buFont typeface="Wingdings" panose="05000000000000000000" pitchFamily="2" charset="2"/>
              <a:buChar char="§"/>
            </a:pPr>
            <a:r>
              <a:rPr lang="el-GR" sz="2400" dirty="0" smtClean="0"/>
              <a:t>Κάθε ομάδα φοιτητών παίρνει ένα τεμάχιο βαμμένου υφάσματος </a:t>
            </a:r>
            <a:r>
              <a:rPr lang="en-US" sz="2400" dirty="0" smtClean="0"/>
              <a:t>denim </a:t>
            </a:r>
            <a:r>
              <a:rPr lang="el-GR" sz="2400" dirty="0" smtClean="0"/>
              <a:t> και το εμβαπτίζει επί 60΄΄ (με χρονόμετρο) σε ένα ποτήρι που περιέχει 15 </a:t>
            </a:r>
            <a:r>
              <a:rPr lang="en-US" sz="2400" dirty="0" smtClean="0"/>
              <a:t>mL</a:t>
            </a:r>
            <a:r>
              <a:rPr lang="el-GR" sz="2400" dirty="0" smtClean="0"/>
              <a:t> από τον κάθε διαλύτη (διχλωρομεθάνιο, χλωροφόρμιο, ακετόνη, νερό)</a:t>
            </a:r>
            <a:r>
              <a:rPr lang="en-US" sz="2400" dirty="0" smtClean="0"/>
              <a:t>,</a:t>
            </a:r>
            <a:endParaRPr lang="el-GR" sz="2400" dirty="0" smtClean="0"/>
          </a:p>
          <a:p>
            <a:pPr>
              <a:lnSpc>
                <a:spcPct val="120000"/>
              </a:lnSpc>
              <a:spcBef>
                <a:spcPts val="1200"/>
              </a:spcBef>
              <a:buFont typeface="Wingdings" panose="05000000000000000000" pitchFamily="2" charset="2"/>
              <a:buChar char="§"/>
            </a:pPr>
            <a:r>
              <a:rPr lang="el-GR" sz="2400" dirty="0" smtClean="0"/>
              <a:t>Στο τέλος κάθε χρόνου το ύφασμα αφαιρείται, το διάλυμα διηθείται (εάν είναι θολό) και ένα μέρος του μεταφέρεται σε κυψελίδα απορρόφησης ορατού-υπεριώδους</a:t>
            </a:r>
            <a:r>
              <a:rPr lang="el-GR" sz="2400" dirty="0"/>
              <a:t>.</a:t>
            </a:r>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566126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Autofit/>
          </a:bodyPr>
          <a:lstStyle/>
          <a:p>
            <a:pPr lvl="1" algn="ctr" rtl="0">
              <a:spcBef>
                <a:spcPct val="0"/>
              </a:spcBef>
            </a:pPr>
            <a:r>
              <a:rPr lang="el-GR" sz="3600" b="1" dirty="0">
                <a:latin typeface="+mj-lt"/>
              </a:rPr>
              <a:t>Εκχύλιση του </a:t>
            </a:r>
            <a:r>
              <a:rPr lang="en-US" sz="3600" b="1" dirty="0">
                <a:latin typeface="+mj-lt"/>
              </a:rPr>
              <a:t>indigo </a:t>
            </a:r>
            <a:r>
              <a:rPr lang="el-GR" sz="3600" b="1" dirty="0">
                <a:latin typeface="+mj-lt"/>
              </a:rPr>
              <a:t>από βαμμένο ύφασμα </a:t>
            </a:r>
            <a:r>
              <a:rPr lang="el-GR" sz="3600" b="1" dirty="0" smtClean="0">
                <a:latin typeface="+mj-lt"/>
              </a:rPr>
              <a:t>και </a:t>
            </a:r>
            <a:r>
              <a:rPr lang="el-GR" sz="3600" b="1" dirty="0">
                <a:latin typeface="+mj-lt"/>
              </a:rPr>
              <a:t>λήψη του φάσματος </a:t>
            </a:r>
            <a:r>
              <a:rPr lang="el-GR" sz="3600" b="1" dirty="0" smtClean="0">
                <a:latin typeface="+mj-lt"/>
              </a:rPr>
              <a:t>απορρόφησης</a:t>
            </a:r>
            <a:r>
              <a:rPr lang="en-US" sz="3600" b="1" dirty="0" smtClean="0">
                <a:latin typeface="+mj-lt"/>
              </a:rPr>
              <a:t> </a:t>
            </a:r>
            <a:r>
              <a:rPr lang="el-GR" sz="3200" dirty="0" smtClean="0">
                <a:latin typeface="+mj-lt"/>
              </a:rPr>
              <a:t>(2 από 2)</a:t>
            </a:r>
            <a:endParaRPr lang="el-GR" sz="3200" dirty="0">
              <a:latin typeface="+mj-lt"/>
            </a:endParaRPr>
          </a:p>
        </p:txBody>
      </p:sp>
      <p:sp>
        <p:nvSpPr>
          <p:cNvPr id="3" name="2 - Θέση περιεχομένου"/>
          <p:cNvSpPr>
            <a:spLocks noGrp="1"/>
          </p:cNvSpPr>
          <p:nvPr>
            <p:ph idx="1"/>
          </p:nvPr>
        </p:nvSpPr>
        <p:spPr>
          <a:xfrm>
            <a:off x="395536" y="1628800"/>
            <a:ext cx="8568952" cy="4752528"/>
          </a:xfrm>
        </p:spPr>
        <p:txBody>
          <a:bodyPr>
            <a:noAutofit/>
          </a:bodyPr>
          <a:lstStyle/>
          <a:p>
            <a:pPr>
              <a:lnSpc>
                <a:spcPct val="120000"/>
              </a:lnSpc>
              <a:spcBef>
                <a:spcPts val="1200"/>
              </a:spcBef>
              <a:buFont typeface="Wingdings" panose="05000000000000000000" pitchFamily="2" charset="2"/>
              <a:buChar char="§"/>
            </a:pPr>
            <a:r>
              <a:rPr lang="el-GR" sz="2400" dirty="0" smtClean="0"/>
              <a:t>Στη συνέχεια, από το εκχύλισμα που οπτικά εμφανίζει το πιο έντονο χρώμα λαμβάνονται οι απορροφήσεις  του διαλύματος σε επιλεγμένα μήκη κύματος (λ) από τα 400 έως τα 750 </a:t>
            </a:r>
            <a:r>
              <a:rPr lang="en-US" sz="2400" dirty="0" smtClean="0"/>
              <a:t>nm</a:t>
            </a:r>
            <a:r>
              <a:rPr lang="el-GR" sz="2400" dirty="0" smtClean="0"/>
              <a:t> και σε χαρτί </a:t>
            </a:r>
            <a:r>
              <a:rPr lang="el-GR" sz="2400" i="1" dirty="0" smtClean="0"/>
              <a:t>μιλιμετρέ</a:t>
            </a:r>
            <a:r>
              <a:rPr lang="el-GR" sz="2400" dirty="0" smtClean="0"/>
              <a:t> κατασκευάζεται το φάσμα απορρόφησης στο ορατό</a:t>
            </a:r>
            <a:r>
              <a:rPr lang="en-US" sz="2400" dirty="0"/>
              <a:t>,</a:t>
            </a:r>
            <a:endParaRPr lang="el-GR" sz="2400" dirty="0" smtClean="0"/>
          </a:p>
          <a:p>
            <a:pPr>
              <a:lnSpc>
                <a:spcPct val="120000"/>
              </a:lnSpc>
              <a:spcBef>
                <a:spcPts val="1200"/>
              </a:spcBef>
              <a:buFont typeface="Wingdings" panose="05000000000000000000" pitchFamily="2" charset="2"/>
              <a:buChar char="§"/>
            </a:pPr>
            <a:r>
              <a:rPr lang="el-GR" sz="2400" dirty="0" smtClean="0"/>
              <a:t>Εντοπίζεται το μήκος κύματος </a:t>
            </a:r>
            <a:r>
              <a:rPr lang="el-GR" sz="2400" b="1" i="1" dirty="0" smtClean="0"/>
              <a:t>λ</a:t>
            </a:r>
            <a:r>
              <a:rPr lang="en-US" sz="2400" b="1" i="1" baseline="-25000" dirty="0" smtClean="0"/>
              <a:t>max</a:t>
            </a:r>
            <a:r>
              <a:rPr lang="en-US" sz="2400" dirty="0" smtClean="0"/>
              <a:t> </a:t>
            </a:r>
            <a:r>
              <a:rPr lang="el-GR" sz="2400" dirty="0" smtClean="0"/>
              <a:t>από το φάσμα που κατασκευάστηκε.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189805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rmAutofit fontScale="90000"/>
          </a:bodyPr>
          <a:lstStyle/>
          <a:p>
            <a:r>
              <a:rPr lang="el-GR" sz="4400" dirty="0" smtClean="0"/>
              <a:t>Φύλλο </a:t>
            </a:r>
            <a:r>
              <a:rPr lang="el-GR" sz="4400" dirty="0" smtClean="0"/>
              <a:t>παρουσίασης </a:t>
            </a:r>
            <a:r>
              <a:rPr lang="el-GR" sz="4400" dirty="0"/>
              <a:t>α</a:t>
            </a:r>
            <a:r>
              <a:rPr lang="el-GR" sz="4400" dirty="0" smtClean="0"/>
              <a:t>ποτελεσμάτων</a:t>
            </a:r>
            <a:r>
              <a:rPr lang="el-GR" dirty="0" smtClean="0"/>
              <a:t/>
            </a:r>
            <a:br>
              <a:rPr lang="el-GR" dirty="0" smtClean="0"/>
            </a:br>
            <a:r>
              <a:rPr lang="el-GR" sz="3600" b="0" dirty="0" smtClean="0"/>
              <a:t>(1 από 2)</a:t>
            </a:r>
            <a:endParaRPr lang="el-GR" sz="3600" b="0" dirty="0"/>
          </a:p>
        </p:txBody>
      </p:sp>
      <p:graphicFrame>
        <p:nvGraphicFramePr>
          <p:cNvPr id="5" name="4 - Πίνακας"/>
          <p:cNvGraphicFramePr>
            <a:graphicFrameLocks noGrp="1"/>
          </p:cNvGraphicFramePr>
          <p:nvPr>
            <p:extLst>
              <p:ext uri="{D42A27DB-BD31-4B8C-83A1-F6EECF244321}">
                <p14:modId xmlns:p14="http://schemas.microsoft.com/office/powerpoint/2010/main" val="2211069971"/>
              </p:ext>
            </p:extLst>
          </p:nvPr>
        </p:nvGraphicFramePr>
        <p:xfrm>
          <a:off x="317486" y="2996952"/>
          <a:ext cx="8572559" cy="1055520"/>
        </p:xfrm>
        <a:graphic>
          <a:graphicData uri="http://schemas.openxmlformats.org/drawingml/2006/table">
            <a:tbl>
              <a:tblPr/>
              <a:tblGrid>
                <a:gridCol w="1714512"/>
                <a:gridCol w="2143140"/>
                <a:gridCol w="2214578"/>
                <a:gridCol w="2500329"/>
              </a:tblGrid>
              <a:tr h="642942">
                <a:tc>
                  <a:txBody>
                    <a:bodyPr/>
                    <a:lstStyle/>
                    <a:p>
                      <a:pPr algn="ctr">
                        <a:lnSpc>
                          <a:spcPct val="100000"/>
                        </a:lnSpc>
                        <a:spcBef>
                          <a:spcPts val="0"/>
                        </a:spcBef>
                        <a:spcAft>
                          <a:spcPts val="200"/>
                        </a:spcAft>
                        <a:tabLst>
                          <a:tab pos="540385" algn="l"/>
                          <a:tab pos="1980565" algn="l"/>
                          <a:tab pos="4500880" algn="l"/>
                        </a:tabLst>
                      </a:pPr>
                      <a:r>
                        <a:rPr lang="el-GR" sz="2000" b="1" dirty="0">
                          <a:latin typeface="+mn-lt"/>
                          <a:ea typeface="Calibri"/>
                          <a:cs typeface="Arial"/>
                        </a:rPr>
                        <a:t>Α</a:t>
                      </a:r>
                      <a:endParaRPr lang="el-GR" sz="2000" dirty="0">
                        <a:latin typeface="+mn-lt"/>
                        <a:ea typeface="Calibri"/>
                        <a:cs typeface="Times New Roman"/>
                      </a:endParaRPr>
                    </a:p>
                    <a:p>
                      <a:pPr algn="ctr">
                        <a:lnSpc>
                          <a:spcPct val="100000"/>
                        </a:lnSpc>
                        <a:spcBef>
                          <a:spcPts val="0"/>
                        </a:spcBef>
                        <a:spcAft>
                          <a:spcPts val="200"/>
                        </a:spcAft>
                        <a:tabLst>
                          <a:tab pos="540385" algn="l"/>
                          <a:tab pos="1980565" algn="l"/>
                          <a:tab pos="4500880" algn="l"/>
                        </a:tabLst>
                      </a:pPr>
                      <a:r>
                        <a:rPr lang="el-GR" sz="2000" b="1" dirty="0">
                          <a:latin typeface="+mn-lt"/>
                          <a:ea typeface="Calibri"/>
                          <a:cs typeface="Arial"/>
                        </a:rPr>
                        <a:t>Νερό</a:t>
                      </a:r>
                      <a:endParaRPr lang="el-GR"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00000"/>
                        </a:lnSpc>
                        <a:spcBef>
                          <a:spcPts val="0"/>
                        </a:spcBef>
                        <a:spcAft>
                          <a:spcPts val="200"/>
                        </a:spcAft>
                        <a:tabLst>
                          <a:tab pos="540385" algn="l"/>
                          <a:tab pos="1980565" algn="l"/>
                          <a:tab pos="4500880" algn="l"/>
                        </a:tabLst>
                      </a:pPr>
                      <a:r>
                        <a:rPr lang="el-GR" sz="2000" b="1" dirty="0">
                          <a:latin typeface="+mn-lt"/>
                          <a:ea typeface="Calibri"/>
                          <a:cs typeface="Arial"/>
                        </a:rPr>
                        <a:t>Β</a:t>
                      </a:r>
                      <a:endParaRPr lang="el-GR" sz="2000" dirty="0">
                        <a:latin typeface="+mn-lt"/>
                        <a:ea typeface="Calibri"/>
                        <a:cs typeface="Times New Roman"/>
                      </a:endParaRPr>
                    </a:p>
                    <a:p>
                      <a:pPr algn="ctr">
                        <a:lnSpc>
                          <a:spcPct val="100000"/>
                        </a:lnSpc>
                        <a:spcBef>
                          <a:spcPts val="0"/>
                        </a:spcBef>
                        <a:spcAft>
                          <a:spcPts val="200"/>
                        </a:spcAft>
                        <a:tabLst>
                          <a:tab pos="540385" algn="l"/>
                          <a:tab pos="1980565" algn="l"/>
                          <a:tab pos="4500880" algn="l"/>
                        </a:tabLst>
                      </a:pPr>
                      <a:r>
                        <a:rPr lang="el-GR" sz="2000" b="1" dirty="0">
                          <a:latin typeface="+mn-lt"/>
                          <a:ea typeface="Calibri"/>
                          <a:cs typeface="Arial"/>
                        </a:rPr>
                        <a:t>Ακετόνη</a:t>
                      </a:r>
                      <a:endParaRPr lang="el-GR"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00000"/>
                        </a:lnSpc>
                        <a:spcBef>
                          <a:spcPts val="0"/>
                        </a:spcBef>
                        <a:spcAft>
                          <a:spcPts val="200"/>
                        </a:spcAft>
                        <a:tabLst>
                          <a:tab pos="540385" algn="l"/>
                          <a:tab pos="1980565" algn="l"/>
                          <a:tab pos="4500880" algn="l"/>
                        </a:tabLst>
                      </a:pPr>
                      <a:r>
                        <a:rPr lang="el-GR" sz="2000" b="1" dirty="0">
                          <a:latin typeface="+mn-lt"/>
                          <a:ea typeface="Calibri"/>
                          <a:cs typeface="Arial"/>
                        </a:rPr>
                        <a:t>Γ</a:t>
                      </a:r>
                      <a:endParaRPr lang="el-GR" sz="2000" dirty="0">
                        <a:latin typeface="+mn-lt"/>
                        <a:ea typeface="Calibri"/>
                        <a:cs typeface="Times New Roman"/>
                      </a:endParaRPr>
                    </a:p>
                    <a:p>
                      <a:pPr algn="ctr">
                        <a:lnSpc>
                          <a:spcPct val="100000"/>
                        </a:lnSpc>
                        <a:spcBef>
                          <a:spcPts val="0"/>
                        </a:spcBef>
                        <a:spcAft>
                          <a:spcPts val="200"/>
                        </a:spcAft>
                        <a:tabLst>
                          <a:tab pos="540385" algn="l"/>
                          <a:tab pos="1980565" algn="l"/>
                          <a:tab pos="4500880" algn="l"/>
                        </a:tabLst>
                      </a:pPr>
                      <a:r>
                        <a:rPr lang="el-GR" sz="2000" b="1" dirty="0">
                          <a:latin typeface="+mn-lt"/>
                          <a:ea typeface="Calibri"/>
                          <a:cs typeface="Arial"/>
                        </a:rPr>
                        <a:t>Χλωροφόρμιο</a:t>
                      </a:r>
                      <a:endParaRPr lang="el-GR"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00000"/>
                        </a:lnSpc>
                        <a:spcBef>
                          <a:spcPts val="0"/>
                        </a:spcBef>
                        <a:spcAft>
                          <a:spcPts val="200"/>
                        </a:spcAft>
                        <a:tabLst>
                          <a:tab pos="540385" algn="l"/>
                          <a:tab pos="1980565" algn="l"/>
                          <a:tab pos="4500880" algn="l"/>
                        </a:tabLst>
                      </a:pPr>
                      <a:r>
                        <a:rPr lang="el-GR" sz="2000" b="1" dirty="0">
                          <a:latin typeface="+mn-lt"/>
                          <a:ea typeface="Calibri"/>
                          <a:cs typeface="Arial"/>
                        </a:rPr>
                        <a:t>Δ</a:t>
                      </a:r>
                      <a:endParaRPr lang="el-GR" sz="2000" dirty="0">
                        <a:latin typeface="+mn-lt"/>
                        <a:ea typeface="Calibri"/>
                        <a:cs typeface="Times New Roman"/>
                      </a:endParaRPr>
                    </a:p>
                    <a:p>
                      <a:pPr algn="ctr">
                        <a:lnSpc>
                          <a:spcPct val="100000"/>
                        </a:lnSpc>
                        <a:spcBef>
                          <a:spcPts val="0"/>
                        </a:spcBef>
                        <a:spcAft>
                          <a:spcPts val="200"/>
                        </a:spcAft>
                        <a:tabLst>
                          <a:tab pos="540385" algn="l"/>
                          <a:tab pos="1980565" algn="l"/>
                          <a:tab pos="4500880" algn="l"/>
                        </a:tabLst>
                      </a:pPr>
                      <a:r>
                        <a:rPr lang="el-GR" sz="2000" b="1" dirty="0">
                          <a:latin typeface="+mn-lt"/>
                          <a:ea typeface="Calibri"/>
                          <a:cs typeface="Arial"/>
                        </a:rPr>
                        <a:t>Διχλωρομεθάνιο  </a:t>
                      </a:r>
                      <a:endParaRPr lang="el-GR"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412578">
                <a:tc>
                  <a:txBody>
                    <a:bodyPr/>
                    <a:lstStyle/>
                    <a:p>
                      <a:pPr>
                        <a:lnSpc>
                          <a:spcPct val="115000"/>
                        </a:lnSpc>
                        <a:spcBef>
                          <a:spcPts val="600"/>
                        </a:spcBef>
                        <a:spcAft>
                          <a:spcPts val="600"/>
                        </a:spcAft>
                        <a:tabLst>
                          <a:tab pos="540385" algn="l"/>
                          <a:tab pos="1980565" algn="l"/>
                          <a:tab pos="4500880" algn="l"/>
                        </a:tabLst>
                      </a:pPr>
                      <a:endParaRPr lang="el-GR" sz="2000"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540385" algn="l"/>
                          <a:tab pos="1980565" algn="l"/>
                          <a:tab pos="4500880" algn="l"/>
                        </a:tabLst>
                      </a:pPr>
                      <a:endParaRPr lang="el-GR" sz="2000"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540385" algn="l"/>
                          <a:tab pos="1980565" algn="l"/>
                          <a:tab pos="4500880" algn="l"/>
                        </a:tabLst>
                      </a:pPr>
                      <a:endParaRPr lang="el-GR" sz="2000"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540385" algn="l"/>
                          <a:tab pos="1980565" algn="l"/>
                          <a:tab pos="4500880" algn="l"/>
                        </a:tabLst>
                      </a:pPr>
                      <a:endParaRPr lang="el-GR" sz="2000"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285720" y="1069118"/>
            <a:ext cx="8358246" cy="17173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10000"/>
              </a:lnSpc>
              <a:spcBef>
                <a:spcPct val="0"/>
              </a:spcBef>
              <a:spcAft>
                <a:spcPct val="0"/>
              </a:spcAft>
              <a:buClrTx/>
              <a:buSzTx/>
              <a:buFontTx/>
              <a:buNone/>
              <a:tabLst>
                <a:tab pos="539750" algn="l"/>
                <a:tab pos="1981200" algn="l"/>
                <a:tab pos="4500563" algn="l"/>
              </a:tabLst>
            </a:pPr>
            <a:r>
              <a:rPr kumimoji="0" lang="el-GR" sz="2400" b="1" i="0" u="none" strike="noStrike" cap="none" normalizeH="0" baseline="0" dirty="0" smtClean="0">
                <a:ln>
                  <a:noFill/>
                </a:ln>
                <a:solidFill>
                  <a:schemeClr val="tx1"/>
                </a:solidFill>
                <a:effectLst/>
                <a:latin typeface="+mn-lt"/>
                <a:ea typeface="Calibri" pitchFamily="34" charset="0"/>
                <a:cs typeface="Arial" pitchFamily="34" charset="0"/>
              </a:rPr>
              <a:t>Δοκιμή διαλυτότητας</a:t>
            </a:r>
            <a:endParaRPr kumimoji="0" lang="el-GR" sz="2400" b="0" i="0" u="none" strike="noStrike" cap="none" normalizeH="0" baseline="0" dirty="0" smtClean="0">
              <a:ln>
                <a:noFill/>
              </a:ln>
              <a:solidFill>
                <a:schemeClr val="tx1"/>
              </a:solidFill>
              <a:effectLst/>
              <a:latin typeface="+mn-lt"/>
              <a:cs typeface="Arial" pitchFamily="34" charset="0"/>
            </a:endParaRPr>
          </a:p>
          <a:p>
            <a:pPr marL="342900" marR="0" lvl="0" indent="-342900" algn="l" defTabSz="914400" rtl="0" eaLnBrk="0" fontAlgn="base" latinLnBrk="0" hangingPunct="0">
              <a:lnSpc>
                <a:spcPct val="110000"/>
              </a:lnSpc>
              <a:spcBef>
                <a:spcPct val="0"/>
              </a:spcBef>
              <a:spcAft>
                <a:spcPct val="0"/>
              </a:spcAft>
              <a:buClrTx/>
              <a:buSzTx/>
              <a:buFont typeface="Wingdings" panose="05000000000000000000" pitchFamily="2" charset="2"/>
              <a:buChar char="§"/>
              <a:tabLst>
                <a:tab pos="539750" algn="l"/>
                <a:tab pos="1981200" algn="l"/>
                <a:tab pos="4500563" algn="l"/>
              </a:tabLst>
            </a:pPr>
            <a:r>
              <a:rPr kumimoji="0" lang="el-GR" sz="2400" b="0" i="0" u="none" strike="noStrike" cap="none" normalizeH="0" baseline="0" dirty="0" smtClean="0">
                <a:ln>
                  <a:noFill/>
                </a:ln>
                <a:solidFill>
                  <a:schemeClr val="tx1"/>
                </a:solidFill>
                <a:effectLst/>
                <a:latin typeface="+mn-lt"/>
                <a:ea typeface="Calibri" pitchFamily="34" charset="0"/>
                <a:cs typeface="Arial" pitchFamily="34" charset="0"/>
              </a:rPr>
              <a:t>Βρείτε τις τιμές των κλασματικών παραμέτρων διαλυτότητας  </a:t>
            </a:r>
            <a:r>
              <a:rPr kumimoji="0" lang="en-US" sz="2400" b="1" i="1" u="none" strike="noStrike" cap="none" normalizeH="0" baseline="0" dirty="0" smtClean="0">
                <a:ln>
                  <a:noFill/>
                </a:ln>
                <a:solidFill>
                  <a:schemeClr val="tx1"/>
                </a:solidFill>
                <a:effectLst/>
                <a:latin typeface="+mn-lt"/>
                <a:ea typeface="Calibri" pitchFamily="34" charset="0"/>
                <a:cs typeface="Times New Roman" pitchFamily="18" charset="0"/>
              </a:rPr>
              <a:t>f</a:t>
            </a:r>
            <a:r>
              <a:rPr kumimoji="0" lang="en-US" sz="2400" b="1" i="1" u="none" strike="noStrike" cap="none" normalizeH="0" baseline="-30000" dirty="0" smtClean="0">
                <a:ln>
                  <a:noFill/>
                </a:ln>
                <a:solidFill>
                  <a:schemeClr val="tx1"/>
                </a:solidFill>
                <a:effectLst/>
                <a:latin typeface="+mn-lt"/>
                <a:ea typeface="Calibri" pitchFamily="34" charset="0"/>
                <a:cs typeface="Times New Roman" pitchFamily="18" charset="0"/>
              </a:rPr>
              <a:t>d</a:t>
            </a:r>
            <a:r>
              <a:rPr kumimoji="0" lang="el-GR" sz="24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2400" b="1" i="1" u="none" strike="noStrike" cap="none" normalizeH="0" baseline="0" dirty="0" smtClean="0">
                <a:ln>
                  <a:noFill/>
                </a:ln>
                <a:solidFill>
                  <a:schemeClr val="tx1"/>
                </a:solidFill>
                <a:effectLst/>
                <a:latin typeface="+mn-lt"/>
                <a:ea typeface="Calibri" pitchFamily="34" charset="0"/>
                <a:cs typeface="Times New Roman" pitchFamily="18" charset="0"/>
              </a:rPr>
              <a:t>f</a:t>
            </a:r>
            <a:r>
              <a:rPr kumimoji="0" lang="en-US" sz="2400" b="1" i="1" u="none" strike="noStrike" cap="none" normalizeH="0" baseline="-30000" dirty="0" smtClean="0">
                <a:ln>
                  <a:noFill/>
                </a:ln>
                <a:solidFill>
                  <a:schemeClr val="tx1"/>
                </a:solidFill>
                <a:effectLst/>
                <a:latin typeface="+mn-lt"/>
                <a:ea typeface="Calibri" pitchFamily="34" charset="0"/>
                <a:cs typeface="Times New Roman" pitchFamily="18" charset="0"/>
              </a:rPr>
              <a:t>p</a:t>
            </a:r>
            <a:r>
              <a:rPr kumimoji="0" lang="el-GR" sz="2400" b="0" i="0" u="none" strike="noStrike" cap="none" normalizeH="0" baseline="0" dirty="0" smtClean="0">
                <a:ln>
                  <a:noFill/>
                </a:ln>
                <a:solidFill>
                  <a:schemeClr val="tx1"/>
                </a:solidFill>
                <a:effectLst/>
                <a:latin typeface="+mn-lt"/>
                <a:ea typeface="Calibri" pitchFamily="34" charset="0"/>
                <a:cs typeface="Times New Roman" pitchFamily="18" charset="0"/>
              </a:rPr>
              <a:t>, και </a:t>
            </a:r>
            <a:r>
              <a:rPr kumimoji="0" lang="en-US" sz="2400" b="1" i="1" u="none" strike="noStrike" cap="none" normalizeH="0" baseline="0" dirty="0" smtClean="0">
                <a:ln>
                  <a:noFill/>
                </a:ln>
                <a:solidFill>
                  <a:schemeClr val="tx1"/>
                </a:solidFill>
                <a:effectLst/>
                <a:latin typeface="+mn-lt"/>
                <a:ea typeface="Calibri" pitchFamily="34" charset="0"/>
                <a:cs typeface="Times New Roman" pitchFamily="18" charset="0"/>
              </a:rPr>
              <a:t>f</a:t>
            </a:r>
            <a:r>
              <a:rPr kumimoji="0" lang="en-US" sz="2400" b="1" i="1" u="none" strike="noStrike" cap="none" normalizeH="0" baseline="-30000" dirty="0" smtClean="0">
                <a:ln>
                  <a:noFill/>
                </a:ln>
                <a:solidFill>
                  <a:schemeClr val="tx1"/>
                </a:solidFill>
                <a:effectLst/>
                <a:latin typeface="+mn-lt"/>
                <a:ea typeface="Calibri" pitchFamily="34" charset="0"/>
                <a:cs typeface="Times New Roman" pitchFamily="18" charset="0"/>
              </a:rPr>
              <a:t>h</a:t>
            </a:r>
            <a:r>
              <a:rPr kumimoji="0" lang="en-US" sz="24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l-GR" sz="2400" b="0" i="0" u="none" strike="noStrike" cap="none" normalizeH="0" baseline="0" dirty="0" smtClean="0">
                <a:ln>
                  <a:noFill/>
                </a:ln>
                <a:solidFill>
                  <a:schemeClr val="tx1"/>
                </a:solidFill>
                <a:effectLst/>
                <a:latin typeface="+mn-lt"/>
                <a:ea typeface="Calibri" pitchFamily="34" charset="0"/>
                <a:cs typeface="Arial" pitchFamily="34" charset="0"/>
              </a:rPr>
              <a:t>από τον Πίνακα ΙΙ (σελ. 7) του φυλλαδίου της άσκησης 3.</a:t>
            </a:r>
            <a:endParaRPr kumimoji="0" lang="el-GR" sz="2400" b="0" i="0" u="none" strike="noStrike" cap="none" normalizeH="0" baseline="0" dirty="0" smtClean="0">
              <a:ln>
                <a:noFill/>
              </a:ln>
              <a:solidFill>
                <a:schemeClr val="tx1"/>
              </a:solidFill>
              <a:effectLst/>
              <a:latin typeface="+mn-lt"/>
              <a:cs typeface="Arial" pitchFamily="34" charset="0"/>
            </a:endParaRPr>
          </a:p>
        </p:txBody>
      </p:sp>
      <p:sp>
        <p:nvSpPr>
          <p:cNvPr id="14338" name="Rectangle 2"/>
          <p:cNvSpPr>
            <a:spLocks noChangeArrowheads="1"/>
          </p:cNvSpPr>
          <p:nvPr/>
        </p:nvSpPr>
        <p:spPr bwMode="auto">
          <a:xfrm>
            <a:off x="290644" y="4185619"/>
            <a:ext cx="8457820" cy="2571105"/>
          </a:xfrm>
          <a:prstGeom prst="rect">
            <a:avLst/>
          </a:prstGeom>
          <a:noFill/>
          <a:ln w="9525">
            <a:noFill/>
            <a:miter lim="800000"/>
            <a:headEnd/>
            <a:tailEnd/>
          </a:ln>
          <a:effectLst/>
        </p:spPr>
        <p:txBody>
          <a:bodyPr vert="horz" wrap="square" lIns="91440" tIns="76176" rIns="91440" bIns="76176" numCol="1" anchor="ctr" anchorCtr="0" compatLnSpc="1">
            <a:prstTxWarp prst="textNoShape">
              <a:avLst/>
            </a:prstTxWarp>
            <a:spAutoFit/>
          </a:bodyPr>
          <a:lstStyle/>
          <a:p>
            <a:pPr marL="0" marR="0" lvl="0" indent="0" algn="l" defTabSz="914400" rtl="0" eaLnBrk="1" fontAlgn="base" latinLnBrk="0" hangingPunct="1">
              <a:lnSpc>
                <a:spcPct val="110000"/>
              </a:lnSpc>
              <a:spcBef>
                <a:spcPct val="0"/>
              </a:spcBef>
              <a:spcAft>
                <a:spcPct val="0"/>
              </a:spcAft>
              <a:buClrTx/>
              <a:buSzTx/>
              <a:buFontTx/>
              <a:buNone/>
              <a:tabLst>
                <a:tab pos="269875" algn="l"/>
                <a:tab pos="539750" algn="l"/>
                <a:tab pos="1981200" algn="l"/>
                <a:tab pos="4500563" algn="l"/>
              </a:tabLst>
            </a:pPr>
            <a:r>
              <a:rPr kumimoji="0" lang="el-GR" sz="2400" b="1" i="0" u="none" strike="noStrike" cap="none" normalizeH="0" baseline="0" dirty="0" smtClean="0">
                <a:ln>
                  <a:noFill/>
                </a:ln>
                <a:solidFill>
                  <a:schemeClr val="tx1"/>
                </a:solidFill>
                <a:effectLst/>
                <a:latin typeface="+mn-lt"/>
                <a:ea typeface="Times New Roman" pitchFamily="18" charset="0"/>
                <a:cs typeface="Times New Roman" pitchFamily="18" charset="0"/>
              </a:rPr>
              <a:t>Προσδιορισμός του φάσματος απορρόφησης με φασματοσκοπία </a:t>
            </a:r>
            <a:r>
              <a:rPr kumimoji="0" lang="en-US" sz="2400" b="1" i="0" u="none" strike="noStrike" cap="none" normalizeH="0" baseline="0" dirty="0" smtClean="0">
                <a:ln>
                  <a:noFill/>
                </a:ln>
                <a:solidFill>
                  <a:schemeClr val="tx1"/>
                </a:solidFill>
                <a:effectLst/>
                <a:latin typeface="+mn-lt"/>
                <a:ea typeface="Times New Roman" pitchFamily="18" charset="0"/>
                <a:cs typeface="Times New Roman" pitchFamily="18" charset="0"/>
              </a:rPr>
              <a:t>UV</a:t>
            </a:r>
            <a:r>
              <a:rPr kumimoji="0" lang="el-GR" sz="2400" b="1" i="0" u="none" strike="noStrike" cap="none" normalizeH="0" baseline="0" dirty="0" smtClean="0">
                <a:ln>
                  <a:noFill/>
                </a:ln>
                <a:solidFill>
                  <a:schemeClr val="tx1"/>
                </a:solidFill>
                <a:effectLst/>
                <a:latin typeface="+mn-lt"/>
                <a:ea typeface="Times New Roman" pitchFamily="18" charset="0"/>
                <a:cs typeface="Times New Roman" pitchFamily="18" charset="0"/>
              </a:rPr>
              <a:t>-</a:t>
            </a:r>
            <a:r>
              <a:rPr kumimoji="0" lang="en-US" sz="2400" b="1" i="0" u="none" strike="noStrike" cap="none" normalizeH="0" baseline="0" dirty="0" smtClean="0">
                <a:ln>
                  <a:noFill/>
                </a:ln>
                <a:solidFill>
                  <a:schemeClr val="tx1"/>
                </a:solidFill>
                <a:effectLst/>
                <a:latin typeface="+mn-lt"/>
                <a:ea typeface="Times New Roman" pitchFamily="18" charset="0"/>
                <a:cs typeface="Times New Roman" pitchFamily="18" charset="0"/>
              </a:rPr>
              <a:t>vis</a:t>
            </a:r>
            <a:endParaRPr kumimoji="0" lang="el-GR" sz="2400" b="1"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342900" marR="0" lvl="0" indent="-342900" algn="l" defTabSz="914400" rtl="0" eaLnBrk="0" fontAlgn="base" latinLnBrk="0" hangingPunct="0">
              <a:lnSpc>
                <a:spcPct val="110000"/>
              </a:lnSpc>
              <a:spcBef>
                <a:spcPct val="0"/>
              </a:spcBef>
              <a:spcAft>
                <a:spcPct val="0"/>
              </a:spcAft>
              <a:buClrTx/>
              <a:buSzTx/>
              <a:buFont typeface="Wingdings" panose="05000000000000000000" pitchFamily="2" charset="2"/>
              <a:buChar char="§"/>
              <a:tabLst>
                <a:tab pos="269875" algn="l"/>
                <a:tab pos="539750" algn="l"/>
                <a:tab pos="1981200" algn="l"/>
                <a:tab pos="4500563" algn="l"/>
              </a:tabLst>
            </a:pPr>
            <a:r>
              <a:rPr kumimoji="0" lang="el-GR" sz="2400" b="0" i="0" u="none" strike="noStrike" cap="none" normalizeH="0" baseline="0" dirty="0" smtClean="0">
                <a:ln>
                  <a:noFill/>
                </a:ln>
                <a:solidFill>
                  <a:schemeClr val="tx1"/>
                </a:solidFill>
                <a:effectLst/>
                <a:latin typeface="+mn-lt"/>
                <a:ea typeface="Calibri" pitchFamily="34" charset="0"/>
                <a:cs typeface="Arial" pitchFamily="34" charset="0"/>
              </a:rPr>
              <a:t>Επιλέγουμε το εκχύλισμα με το πιο έντονο χρώμα. Μέρος του μεταφέρεται σε κυψελίδα </a:t>
            </a:r>
            <a:r>
              <a:rPr kumimoji="0" lang="en-US" sz="2400" b="0" i="0" u="none" strike="noStrike" cap="none" normalizeH="0" baseline="0" dirty="0" smtClean="0">
                <a:ln>
                  <a:noFill/>
                </a:ln>
                <a:solidFill>
                  <a:schemeClr val="tx1"/>
                </a:solidFill>
                <a:effectLst/>
                <a:latin typeface="+mn-lt"/>
                <a:ea typeface="Calibri" pitchFamily="34" charset="0"/>
                <a:cs typeface="Arial" pitchFamily="34" charset="0"/>
              </a:rPr>
              <a:t>UV</a:t>
            </a:r>
            <a:r>
              <a:rPr kumimoji="0" lang="el-GR" sz="2400" b="0" i="0" u="none" strike="noStrike" cap="none" normalizeH="0" baseline="0" dirty="0" smtClean="0">
                <a:ln>
                  <a:noFill/>
                </a:ln>
                <a:solidFill>
                  <a:schemeClr val="tx1"/>
                </a:solidFill>
                <a:effectLst/>
                <a:latin typeface="+mn-lt"/>
                <a:ea typeface="Calibri" pitchFamily="34" charset="0"/>
                <a:cs typeface="Arial" pitchFamily="34" charset="0"/>
              </a:rPr>
              <a:t>-ορατού,</a:t>
            </a:r>
          </a:p>
          <a:p>
            <a:pPr marL="342900" marR="0" lvl="0" indent="-342900" algn="l" defTabSz="914400" rtl="0" eaLnBrk="0" fontAlgn="base" latinLnBrk="0" hangingPunct="0">
              <a:lnSpc>
                <a:spcPct val="110000"/>
              </a:lnSpc>
              <a:spcBef>
                <a:spcPct val="0"/>
              </a:spcBef>
              <a:spcAft>
                <a:spcPct val="0"/>
              </a:spcAft>
              <a:buClrTx/>
              <a:buSzTx/>
              <a:buFont typeface="Wingdings" panose="05000000000000000000" pitchFamily="2" charset="2"/>
              <a:buChar char="§"/>
              <a:tabLst>
                <a:tab pos="269875" algn="l"/>
                <a:tab pos="539750" algn="l"/>
                <a:tab pos="1981200" algn="l"/>
                <a:tab pos="4500563" algn="l"/>
              </a:tabLst>
            </a:pPr>
            <a:r>
              <a:rPr kumimoji="0" lang="el-GR" sz="2400" b="0" i="0" u="none" strike="noStrike" cap="none" normalizeH="0" baseline="0" dirty="0" smtClean="0">
                <a:ln>
                  <a:noFill/>
                </a:ln>
                <a:solidFill>
                  <a:schemeClr val="tx1"/>
                </a:solidFill>
                <a:effectLst/>
                <a:latin typeface="+mn-lt"/>
                <a:ea typeface="Calibri" pitchFamily="34" charset="0"/>
                <a:cs typeface="Arial" pitchFamily="34" charset="0"/>
              </a:rPr>
              <a:t>Καταγράψτε σε πίνακα τις τιμές απορροφητικότητας (</a:t>
            </a:r>
            <a:r>
              <a:rPr kumimoji="0" lang="el-GR" sz="2400" b="1" i="1" u="none" strike="noStrike" cap="none" normalizeH="0" baseline="0" dirty="0" smtClean="0">
                <a:ln>
                  <a:noFill/>
                </a:ln>
                <a:solidFill>
                  <a:schemeClr val="tx1"/>
                </a:solidFill>
                <a:effectLst/>
                <a:latin typeface="+mn-lt"/>
                <a:ea typeface="Calibri" pitchFamily="34" charset="0"/>
                <a:cs typeface="Arial" pitchFamily="34" charset="0"/>
              </a:rPr>
              <a:t>Α</a:t>
            </a:r>
            <a:r>
              <a:rPr kumimoji="0" lang="el-GR" sz="2400" b="0" i="0" u="none" strike="noStrike" cap="none" normalizeH="0" baseline="0" dirty="0" smtClean="0">
                <a:ln>
                  <a:noFill/>
                </a:ln>
                <a:solidFill>
                  <a:schemeClr val="tx1"/>
                </a:solidFill>
                <a:effectLst/>
                <a:latin typeface="+mn-lt"/>
                <a:ea typeface="Calibri" pitchFamily="34" charset="0"/>
                <a:cs typeface="Arial" pitchFamily="34" charset="0"/>
              </a:rPr>
              <a:t>) στα μήκη κύματος που επιλέχθηκαν στην περιοχή 400–750 </a:t>
            </a:r>
            <a:r>
              <a:rPr kumimoji="0" lang="en-US" sz="2400" b="0" i="0" u="none" strike="noStrike" cap="none" normalizeH="0" baseline="0" dirty="0" smtClean="0">
                <a:ln>
                  <a:noFill/>
                </a:ln>
                <a:solidFill>
                  <a:schemeClr val="tx1"/>
                </a:solidFill>
                <a:effectLst/>
                <a:latin typeface="+mn-lt"/>
                <a:ea typeface="Calibri" pitchFamily="34" charset="0"/>
                <a:cs typeface="Arial" pitchFamily="34" charset="0"/>
              </a:rPr>
              <a:t>nm</a:t>
            </a:r>
            <a:r>
              <a:rPr lang="el-GR" sz="2400" dirty="0">
                <a:latin typeface="+mn-lt"/>
                <a:cs typeface="Arial" pitchFamily="34" charset="0"/>
              </a:rPr>
              <a:t>.</a:t>
            </a:r>
            <a:endParaRPr kumimoji="0" lang="el-GR" sz="2400" b="0" i="0" u="none" strike="noStrike" cap="none" normalizeH="0" baseline="0" dirty="0" smtClean="0">
              <a:ln>
                <a:noFill/>
              </a:ln>
              <a:solidFill>
                <a:schemeClr val="tx1"/>
              </a:solidFill>
              <a:effectLst/>
              <a:latin typeface="+mn-lt"/>
              <a:cs typeface="Arial" pitchFamily="34"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584433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rmAutofit fontScale="90000"/>
          </a:bodyPr>
          <a:lstStyle/>
          <a:p>
            <a:r>
              <a:rPr lang="el-GR" sz="4400" dirty="0" smtClean="0"/>
              <a:t>Φύλλο </a:t>
            </a:r>
            <a:r>
              <a:rPr lang="el-GR" sz="4400" dirty="0" smtClean="0"/>
              <a:t>παρουσίασης </a:t>
            </a:r>
            <a:r>
              <a:rPr lang="el-GR" sz="4400" dirty="0"/>
              <a:t>α</a:t>
            </a:r>
            <a:r>
              <a:rPr lang="el-GR" sz="4400" dirty="0" smtClean="0"/>
              <a:t>ποτελεσμάτων </a:t>
            </a:r>
            <a:r>
              <a:rPr lang="el-GR" dirty="0" smtClean="0"/>
              <a:t/>
            </a:r>
            <a:br>
              <a:rPr lang="el-GR" dirty="0" smtClean="0"/>
            </a:br>
            <a:r>
              <a:rPr lang="el-GR" sz="3600" b="0" dirty="0" smtClean="0"/>
              <a:t>(2 από 2)</a:t>
            </a:r>
            <a:r>
              <a:rPr lang="el-GR" dirty="0" smtClean="0"/>
              <a:t> </a:t>
            </a:r>
            <a:endParaRPr lang="el-GR" dirty="0"/>
          </a:p>
        </p:txBody>
      </p:sp>
      <p:sp>
        <p:nvSpPr>
          <p:cNvPr id="3" name="2 - Θέση περιεχομένου"/>
          <p:cNvSpPr>
            <a:spLocks noGrp="1"/>
          </p:cNvSpPr>
          <p:nvPr>
            <p:ph idx="1"/>
          </p:nvPr>
        </p:nvSpPr>
        <p:spPr>
          <a:xfrm>
            <a:off x="457200" y="1196752"/>
            <a:ext cx="8507288" cy="5544616"/>
          </a:xfrm>
        </p:spPr>
        <p:txBody>
          <a:bodyPr>
            <a:normAutofit/>
          </a:bodyPr>
          <a:lstStyle/>
          <a:p>
            <a:pPr lvl="0">
              <a:lnSpc>
                <a:spcPct val="120000"/>
              </a:lnSpc>
              <a:spcBef>
                <a:spcPts val="1200"/>
              </a:spcBef>
              <a:buFont typeface="Wingdings" panose="05000000000000000000" pitchFamily="2" charset="2"/>
              <a:buChar char="§"/>
            </a:pPr>
            <a:r>
              <a:rPr lang="el-GR" sz="2400" dirty="0" smtClean="0"/>
              <a:t>Στη συνέχεια, σε χαρτί </a:t>
            </a:r>
            <a:r>
              <a:rPr lang="el-GR" sz="2400" i="1" dirty="0" smtClean="0"/>
              <a:t>μιλιμετρέ</a:t>
            </a:r>
            <a:r>
              <a:rPr lang="el-GR" sz="2400" dirty="0" smtClean="0"/>
              <a:t> κατασκευάστε το </a:t>
            </a:r>
            <a:r>
              <a:rPr lang="el-GR" sz="2400" b="1" dirty="0" smtClean="0"/>
              <a:t>φάσμα απορρόφησης</a:t>
            </a:r>
            <a:r>
              <a:rPr lang="el-GR" sz="2400" dirty="0" smtClean="0"/>
              <a:t> του </a:t>
            </a:r>
            <a:r>
              <a:rPr lang="en-US" sz="2400" dirty="0" smtClean="0"/>
              <a:t>indigo</a:t>
            </a:r>
            <a:r>
              <a:rPr lang="el-GR" sz="2400" dirty="0"/>
              <a:t>,</a:t>
            </a:r>
            <a:endParaRPr lang="el-GR" sz="2400" dirty="0" smtClean="0"/>
          </a:p>
          <a:p>
            <a:pPr lvl="0">
              <a:lnSpc>
                <a:spcPct val="120000"/>
              </a:lnSpc>
              <a:spcBef>
                <a:spcPts val="1200"/>
              </a:spcBef>
              <a:buFont typeface="Wingdings" panose="05000000000000000000" pitchFamily="2" charset="2"/>
              <a:buChar char="§"/>
            </a:pPr>
            <a:r>
              <a:rPr lang="el-GR" sz="2400" dirty="0" smtClean="0"/>
              <a:t>Εντοπίστε το μήκος κύματος </a:t>
            </a:r>
            <a:r>
              <a:rPr lang="el-GR" sz="2400" b="1" i="1" dirty="0" smtClean="0"/>
              <a:t>λ</a:t>
            </a:r>
            <a:r>
              <a:rPr lang="en-US" sz="2400" b="1" i="1" baseline="-25000" dirty="0" smtClean="0"/>
              <a:t>max</a:t>
            </a:r>
            <a:r>
              <a:rPr lang="en-US" sz="2400" dirty="0" smtClean="0"/>
              <a:t> </a:t>
            </a:r>
            <a:r>
              <a:rPr lang="el-GR" sz="2400" dirty="0" smtClean="0"/>
              <a:t>από το φάσμα που κατασκευάσατε.</a:t>
            </a:r>
          </a:p>
          <a:p>
            <a:pPr>
              <a:lnSpc>
                <a:spcPct val="120000"/>
              </a:lnSpc>
              <a:spcBef>
                <a:spcPts val="1200"/>
              </a:spcBef>
              <a:buNone/>
            </a:pPr>
            <a:r>
              <a:rPr lang="el-GR" sz="2400" b="1" dirty="0" smtClean="0"/>
              <a:t>Προσδιορισμός της απορρόφησης στο </a:t>
            </a:r>
            <a:r>
              <a:rPr lang="el-GR" sz="2400" b="1" i="1" dirty="0" smtClean="0"/>
              <a:t>λ</a:t>
            </a:r>
            <a:r>
              <a:rPr lang="en-US" sz="2400" b="1" i="1" baseline="-25000" dirty="0" smtClean="0"/>
              <a:t>max</a:t>
            </a:r>
            <a:r>
              <a:rPr lang="en-US" sz="2400" b="1" dirty="0" smtClean="0"/>
              <a:t> </a:t>
            </a:r>
            <a:r>
              <a:rPr lang="el-GR" sz="2400" b="1" dirty="0" smtClean="0"/>
              <a:t>του φάσματος</a:t>
            </a:r>
          </a:p>
          <a:p>
            <a:pPr>
              <a:lnSpc>
                <a:spcPct val="120000"/>
              </a:lnSpc>
              <a:spcBef>
                <a:spcPts val="1200"/>
              </a:spcBef>
              <a:buFont typeface="Wingdings" panose="05000000000000000000" pitchFamily="2" charset="2"/>
              <a:buChar char="§"/>
            </a:pPr>
            <a:r>
              <a:rPr lang="el-GR" sz="2400" dirty="0" smtClean="0"/>
              <a:t>Ομοίως, μεταφέρουμε μέρος από τα υπόλοιπα τρία εκχυλίσματα στην κυψελίδα </a:t>
            </a:r>
            <a:r>
              <a:rPr lang="en-US" sz="2400" dirty="0" smtClean="0"/>
              <a:t>UV</a:t>
            </a:r>
            <a:r>
              <a:rPr lang="el-GR" sz="2400" dirty="0" smtClean="0"/>
              <a:t>-ορατού και παίρνουμε τις απορροφήσεις στο λ</a:t>
            </a:r>
            <a:r>
              <a:rPr lang="en-US" sz="2400" baseline="-25000" dirty="0" smtClean="0"/>
              <a:t>max</a:t>
            </a:r>
            <a:r>
              <a:rPr lang="el-GR" sz="2400" dirty="0" smtClean="0"/>
              <a:t>.</a:t>
            </a:r>
          </a:p>
          <a:p>
            <a:pPr>
              <a:lnSpc>
                <a:spcPct val="120000"/>
              </a:lnSpc>
              <a:spcBef>
                <a:spcPts val="1200"/>
              </a:spcBef>
              <a:buNone/>
            </a:pPr>
            <a:r>
              <a:rPr lang="el-GR" sz="2400" b="1" u="sng" dirty="0" smtClean="0"/>
              <a:t>Συμπέρασμα </a:t>
            </a:r>
            <a:endParaRPr lang="el-GR" sz="2400" dirty="0" smtClean="0"/>
          </a:p>
          <a:p>
            <a:pPr>
              <a:lnSpc>
                <a:spcPct val="120000"/>
              </a:lnSpc>
              <a:spcBef>
                <a:spcPts val="1200"/>
              </a:spcBef>
              <a:buFont typeface="Wingdings" panose="05000000000000000000" pitchFamily="2" charset="2"/>
              <a:buChar char="§"/>
            </a:pPr>
            <a:r>
              <a:rPr lang="el-GR" sz="2400" dirty="0" smtClean="0"/>
              <a:t>Επιλέξτε τον καταλληλότερο διαλύτη:</a:t>
            </a:r>
          </a:p>
          <a:p>
            <a:pPr>
              <a:lnSpc>
                <a:spcPct val="120000"/>
              </a:lnSpc>
              <a:spcBef>
                <a:spcPts val="1200"/>
              </a:spcBef>
            </a:pP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610262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a:t>
            </a:r>
          </a:p>
        </p:txBody>
      </p:sp>
      <p:sp>
        <p:nvSpPr>
          <p:cNvPr id="3" name="Content Placeholder 2"/>
          <p:cNvSpPr>
            <a:spLocks noGrp="1"/>
          </p:cNvSpPr>
          <p:nvPr>
            <p:ph idx="1"/>
          </p:nvPr>
        </p:nvSpPr>
        <p:spPr/>
        <p:txBody>
          <a:bodyPr>
            <a:normAutofit/>
          </a:bodyPr>
          <a:lstStyle/>
          <a:p>
            <a:pPr>
              <a:lnSpc>
                <a:spcPct val="150000"/>
              </a:lnSpc>
              <a:spcBef>
                <a:spcPts val="1200"/>
              </a:spcBef>
              <a:buFont typeface="Wingdings" panose="05000000000000000000" pitchFamily="2" charset="2"/>
              <a:buChar char="§"/>
            </a:pPr>
            <a:r>
              <a:rPr lang="el-GR" sz="2400" dirty="0" smtClean="0"/>
              <a:t>Εξηγείστε, γιατί η εκχύλιση του </a:t>
            </a:r>
            <a:r>
              <a:rPr lang="en-US" sz="2400" dirty="0" smtClean="0"/>
              <a:t>indigo </a:t>
            </a:r>
            <a:r>
              <a:rPr lang="el-GR" sz="2400" dirty="0" smtClean="0"/>
              <a:t>από το βαμμένο ύφασμα γίνεται με τόση ευκολία;</a:t>
            </a:r>
          </a:p>
          <a:p>
            <a:pPr>
              <a:lnSpc>
                <a:spcPct val="150000"/>
              </a:lnSpc>
              <a:spcBef>
                <a:spcPts val="1200"/>
              </a:spcBef>
              <a:buFont typeface="Wingdings" panose="05000000000000000000" pitchFamily="2" charset="2"/>
              <a:buChar char="§"/>
            </a:pPr>
            <a:r>
              <a:rPr lang="el-GR" sz="2400" dirty="0" smtClean="0"/>
              <a:t>Από το φάσμα απορρόφησης που καταγράψατε, εξηγείστε το χρώμα του </a:t>
            </a:r>
            <a:r>
              <a:rPr lang="en-US" sz="2400" dirty="0" smtClean="0"/>
              <a:t>indigo</a:t>
            </a:r>
            <a:r>
              <a:rPr lang="el-GR" sz="2400" dirty="0" smtClean="0"/>
              <a:t>. </a:t>
            </a:r>
          </a:p>
          <a:p>
            <a:pPr marL="457200" lvl="0" indent="-457200" fontAlgn="base" hangingPunct="0">
              <a:lnSpc>
                <a:spcPct val="150000"/>
              </a:lnSpc>
              <a:spcBef>
                <a:spcPts val="1200"/>
              </a:spcBef>
              <a:buFont typeface="+mj-lt"/>
              <a:buAutoNum type="arabicPeriod"/>
            </a:pPr>
            <a:endParaRPr lang="el-GR" sz="24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934160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 </a:t>
            </a:r>
            <a:endParaRPr lang="el-GR" dirty="0"/>
          </a:p>
        </p:txBody>
      </p:sp>
      <p:sp>
        <p:nvSpPr>
          <p:cNvPr id="3" name="2 - Θέση περιεχομένου"/>
          <p:cNvSpPr>
            <a:spLocks noGrp="1"/>
          </p:cNvSpPr>
          <p:nvPr>
            <p:ph idx="1"/>
          </p:nvPr>
        </p:nvSpPr>
        <p:spPr/>
        <p:txBody>
          <a:bodyPr>
            <a:normAutofit/>
          </a:bodyPr>
          <a:lstStyle/>
          <a:p>
            <a:pPr>
              <a:lnSpc>
                <a:spcPct val="120000"/>
              </a:lnSpc>
              <a:spcBef>
                <a:spcPts val="1200"/>
              </a:spcBef>
              <a:buFont typeface="Wingdings" panose="05000000000000000000" pitchFamily="2" charset="2"/>
              <a:buChar char="§"/>
            </a:pPr>
            <a:r>
              <a:rPr lang="en-US" sz="2400" dirty="0" smtClean="0"/>
              <a:t>N. R. Krishnaswamy and C. N. Sundaresan,</a:t>
            </a:r>
            <a:r>
              <a:rPr lang="en-US" sz="2400" i="1" dirty="0" smtClean="0"/>
              <a:t> </a:t>
            </a:r>
            <a:r>
              <a:rPr lang="en-US" sz="2400" dirty="0" smtClean="0"/>
              <a:t>Fascinating Organic Molecules from Nature: 2. The Blue of Blue Jeans and Royal Purple, </a:t>
            </a:r>
            <a:r>
              <a:rPr lang="en-US" sz="2400" i="1" dirty="0" smtClean="0"/>
              <a:t>Resonance</a:t>
            </a:r>
            <a:r>
              <a:rPr lang="en-US" sz="2400" dirty="0" smtClean="0"/>
              <a:t>, Nov. 2012</a:t>
            </a:r>
            <a:r>
              <a:rPr lang="el-GR" sz="2400" dirty="0" smtClean="0"/>
              <a:t>,</a:t>
            </a:r>
          </a:p>
          <a:p>
            <a:pPr>
              <a:lnSpc>
                <a:spcPct val="120000"/>
              </a:lnSpc>
              <a:spcBef>
                <a:spcPts val="1200"/>
              </a:spcBef>
              <a:buFont typeface="Wingdings" panose="05000000000000000000" pitchFamily="2" charset="2"/>
              <a:buChar char="§"/>
            </a:pPr>
            <a:r>
              <a:rPr lang="en-US" sz="2400" dirty="0" smtClean="0"/>
              <a:t>P. F. Schatz , “Indigo and Tyrian Purple – In Nature and in the Lab”, </a:t>
            </a:r>
            <a:r>
              <a:rPr lang="en-US" sz="2400" i="1" dirty="0" smtClean="0"/>
              <a:t>J. Chem. Educ</a:t>
            </a:r>
            <a:r>
              <a:rPr lang="en-US" sz="2400" u="sng" dirty="0" smtClean="0"/>
              <a:t>.</a:t>
            </a:r>
            <a:r>
              <a:rPr lang="en-US" sz="2400" dirty="0" smtClean="0"/>
              <a:t> </a:t>
            </a:r>
            <a:r>
              <a:rPr lang="en-US" sz="2400" u="sng" dirty="0" smtClean="0"/>
              <a:t>78</a:t>
            </a:r>
            <a:r>
              <a:rPr lang="en-US" sz="2400" dirty="0" smtClean="0"/>
              <a:t> (11) , pp. 1442-1443</a:t>
            </a:r>
            <a:r>
              <a:rPr lang="el-GR" sz="2400" dirty="0" smtClean="0"/>
              <a:t>,</a:t>
            </a:r>
          </a:p>
          <a:p>
            <a:pPr>
              <a:lnSpc>
                <a:spcPct val="120000"/>
              </a:lnSpc>
              <a:spcBef>
                <a:spcPts val="1200"/>
              </a:spcBef>
              <a:buFont typeface="Wingdings" panose="05000000000000000000" pitchFamily="2" charset="2"/>
              <a:buChar char="§"/>
            </a:pPr>
            <a:r>
              <a:rPr lang="en-US" sz="2400" dirty="0" smtClean="0"/>
              <a:t>C. J. Cooksey , “Tyrian Purple : 6,6'-Dibromoindigo and Related Compounds”, </a:t>
            </a:r>
            <a:r>
              <a:rPr lang="en-US" sz="2400" i="1" dirty="0" smtClean="0"/>
              <a:t>Molecules</a:t>
            </a:r>
            <a:r>
              <a:rPr lang="en-US" sz="2400" dirty="0" smtClean="0"/>
              <a:t> </a:t>
            </a:r>
            <a:r>
              <a:rPr lang="en-US" sz="2400" u="sng" dirty="0" smtClean="0"/>
              <a:t>6</a:t>
            </a:r>
            <a:r>
              <a:rPr lang="en-US" sz="2400" dirty="0" smtClean="0"/>
              <a:t> (9) , pp. 736-769 (2001) ; Figure 2 , p. 745</a:t>
            </a:r>
            <a:r>
              <a:rPr lang="el-GR" sz="2400" dirty="0" smtClean="0"/>
              <a:t>.</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882771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Στόχος του εργαστηριακού μαθήματος</a:t>
            </a:r>
          </a:p>
        </p:txBody>
      </p:sp>
      <p:sp>
        <p:nvSpPr>
          <p:cNvPr id="3" name="Content Placeholder 2"/>
          <p:cNvSpPr>
            <a:spLocks noGrp="1"/>
          </p:cNvSpPr>
          <p:nvPr>
            <p:ph idx="1"/>
          </p:nvPr>
        </p:nvSpPr>
        <p:spPr/>
        <p:txBody>
          <a:bodyPr/>
          <a:lstStyle/>
          <a:p>
            <a:pPr>
              <a:spcBef>
                <a:spcPts val="1200"/>
              </a:spcBef>
            </a:pPr>
            <a:r>
              <a:rPr lang="el-GR" sz="2400" dirty="0" smtClean="0"/>
              <a:t>Η κατανόηση γενικών γνωρισμάτων στη δομή των οργανικών χρωστικών</a:t>
            </a:r>
            <a:r>
              <a:rPr lang="en-US" sz="2400" dirty="0" smtClean="0"/>
              <a:t>,</a:t>
            </a:r>
          </a:p>
          <a:p>
            <a:pPr>
              <a:spcBef>
                <a:spcPts val="1200"/>
              </a:spcBef>
            </a:pPr>
            <a:r>
              <a:rPr lang="en-US" sz="2400" dirty="0" smtClean="0"/>
              <a:t>H</a:t>
            </a:r>
            <a:r>
              <a:rPr lang="el-GR" sz="2400" dirty="0" smtClean="0"/>
              <a:t> γνώση μιας σημαντικής κατηγορίας οργανικών χρωστικών (βαφών): των ινδιγοειδών, </a:t>
            </a:r>
            <a:endParaRPr lang="en-US" sz="2400" dirty="0" smtClean="0"/>
          </a:p>
          <a:p>
            <a:pPr>
              <a:spcBef>
                <a:spcPts val="1200"/>
              </a:spcBef>
            </a:pPr>
            <a:r>
              <a:rPr lang="el-GR" sz="2400" dirty="0" smtClean="0"/>
              <a:t>Η επίδραση των χρωμοφόρων και αυξόχρωμων ομάδων στο </a:t>
            </a:r>
            <a:r>
              <a:rPr lang="el-GR" sz="2400" b="1" dirty="0" smtClean="0"/>
              <a:t>χρώμα</a:t>
            </a:r>
            <a:r>
              <a:rPr lang="el-GR" sz="2400" dirty="0" smtClean="0"/>
              <a:t> μιας χρωστικής</a:t>
            </a:r>
            <a:r>
              <a:rPr lang="en-US" sz="2400" dirty="0" smtClean="0"/>
              <a:t>,</a:t>
            </a:r>
            <a:endParaRPr lang="el-GR" sz="2400" dirty="0" smtClean="0"/>
          </a:p>
          <a:p>
            <a:pPr>
              <a:spcBef>
                <a:spcPts val="1200"/>
              </a:spcBef>
            </a:pPr>
            <a:r>
              <a:rPr lang="el-GR" sz="2400" dirty="0" smtClean="0"/>
              <a:t>Η επίδραση των χρωμοφόρων και αυξόχρωμων ομάδων στη </a:t>
            </a:r>
            <a:r>
              <a:rPr lang="el-GR" sz="2400" b="1" dirty="0" smtClean="0"/>
              <a:t>διαλυτότητα</a:t>
            </a:r>
            <a:r>
              <a:rPr lang="el-GR" sz="2400" dirty="0" smtClean="0"/>
              <a:t> της ίδιας ουσίας</a:t>
            </a:r>
            <a:r>
              <a:rPr lang="en-US" sz="2400" dirty="0" smtClean="0"/>
              <a:t>,</a:t>
            </a:r>
          </a:p>
          <a:p>
            <a:pPr>
              <a:spcBef>
                <a:spcPts val="1200"/>
              </a:spcBef>
            </a:pPr>
            <a:r>
              <a:rPr lang="el-GR" sz="2400" dirty="0" smtClean="0"/>
              <a:t>η εφαρμογή των γνώσεων που έχουν αποκτηθεί περί διαλυτών στην επιτυχή εκχύλιση της χρωστικής.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660404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9075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672282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Σταμάτης Μπογιατζής 2014. Σταμάτης Μπογιατζής. «Εργαστήριο Επιστήμης Υλικών ΙΙ. Ενότητα 11</a:t>
            </a:r>
            <a:r>
              <a:rPr lang="en-US" sz="2000" dirty="0" smtClean="0"/>
              <a:t>:</a:t>
            </a:r>
            <a:r>
              <a:rPr lang="el-GR" sz="2000" dirty="0"/>
              <a:t> Οργανικές χρωστικές: </a:t>
            </a:r>
            <a:r>
              <a:rPr lang="el-GR" sz="2000" dirty="0" smtClean="0"/>
              <a:t>εκχύλιση </a:t>
            </a:r>
            <a:r>
              <a:rPr lang="el-GR" sz="2000" dirty="0"/>
              <a:t>ινδιγοειδών χρωστικών σε οργανικούς </a:t>
            </a:r>
            <a:r>
              <a:rPr lang="el-GR" sz="2000" dirty="0" smtClean="0"/>
              <a:t>διαλύτες».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917873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38798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231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214050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0" indent="0">
              <a:buNone/>
            </a:pPr>
            <a:endParaRPr lang="en-US" sz="2000" dirty="0" smtClean="0"/>
          </a:p>
          <a:p>
            <a:pPr marL="0" indent="0">
              <a:buNone/>
            </a:pPr>
            <a:r>
              <a:rPr lang="el-GR" sz="2000" dirty="0"/>
              <a:t>Όλες οι εικόνες και χημικοί τύποι</a:t>
            </a:r>
            <a:r>
              <a:rPr lang="el-GR" sz="2000" dirty="0" smtClean="0"/>
              <a:t>:© </a:t>
            </a:r>
            <a:r>
              <a:rPr lang="el-GR" sz="2000" dirty="0"/>
              <a:t>Σταμάτης Χ. Μπογιατζής </a:t>
            </a:r>
          </a:p>
          <a:p>
            <a:pPr marL="0" indent="0">
              <a:buNone/>
            </a:pPr>
            <a:r>
              <a:rPr lang="el-GR" sz="2000" dirty="0"/>
              <a:t>(εκτός αν αναφέρεται </a:t>
            </a:r>
            <a:r>
              <a:rPr lang="el-GR" sz="2000" dirty="0" smtClean="0"/>
              <a:t>διαφορετικά</a:t>
            </a:r>
            <a:r>
              <a:rPr lang="en-US" sz="2000" dirty="0" smtClean="0"/>
              <a:t>)</a:t>
            </a:r>
            <a:endParaRPr lang="el-GR" sz="2000" dirty="0"/>
          </a:p>
          <a:p>
            <a:pPr marL="457200" indent="-457200">
              <a:buFont typeface="+mj-lt"/>
              <a:buAutoNum type="arabicPeriod"/>
            </a:pPr>
            <a:endParaRPr lang="el-GR" sz="2000" dirty="0"/>
          </a:p>
        </p:txBody>
      </p:sp>
    </p:spTree>
    <p:extLst>
      <p:ext uri="{BB962C8B-B14F-4D97-AF65-F5344CB8AC3E}">
        <p14:creationId xmlns:p14="http://schemas.microsoft.com/office/powerpoint/2010/main" val="2475368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a:t>σ</a:t>
            </a:r>
            <a:r>
              <a:rPr lang="el-GR" sz="2000" dirty="0" smtClean="0"/>
              <a:t>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630908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Γενικά </a:t>
            </a:r>
            <a:r>
              <a:rPr lang="el-GR" sz="3200" b="0" dirty="0" smtClean="0"/>
              <a:t>(1 από 2) </a:t>
            </a:r>
            <a:endParaRPr lang="el-GR" sz="3200" b="0" dirty="0"/>
          </a:p>
        </p:txBody>
      </p:sp>
      <p:sp>
        <p:nvSpPr>
          <p:cNvPr id="3" name="Content Placeholder 2"/>
          <p:cNvSpPr>
            <a:spLocks noGrp="1"/>
          </p:cNvSpPr>
          <p:nvPr>
            <p:ph idx="1"/>
          </p:nvPr>
        </p:nvSpPr>
        <p:spPr>
          <a:xfrm>
            <a:off x="457200" y="1196752"/>
            <a:ext cx="8507288" cy="5040560"/>
          </a:xfrm>
        </p:spPr>
        <p:txBody>
          <a:bodyPr>
            <a:noAutofit/>
          </a:bodyPr>
          <a:lstStyle/>
          <a:p>
            <a:pPr>
              <a:lnSpc>
                <a:spcPct val="120000"/>
              </a:lnSpc>
              <a:spcBef>
                <a:spcPts val="1200"/>
              </a:spcBef>
              <a:buFont typeface="Wingdings" panose="05000000000000000000" pitchFamily="2" charset="2"/>
              <a:buChar char="§"/>
            </a:pPr>
            <a:r>
              <a:rPr lang="el-GR" sz="2400" dirty="0" smtClean="0"/>
              <a:t>Το χρώμα των οργανικών ενώσεων και των υλικών στα οποία αυτές απαντώνται οφείλεται στην </a:t>
            </a:r>
            <a:r>
              <a:rPr lang="el-GR" sz="2400" b="1" dirty="0" smtClean="0"/>
              <a:t>απορρόφηση</a:t>
            </a:r>
            <a:r>
              <a:rPr lang="el-GR" sz="2400" dirty="0" smtClean="0"/>
              <a:t> </a:t>
            </a:r>
            <a:r>
              <a:rPr lang="el-GR" sz="2400" u="sng" dirty="0" smtClean="0"/>
              <a:t>τμήματος</a:t>
            </a:r>
            <a:r>
              <a:rPr lang="el-GR" sz="2400" i="1" dirty="0" smtClean="0"/>
              <a:t> της </a:t>
            </a:r>
            <a:r>
              <a:rPr lang="el-GR" sz="2400" b="1" dirty="0" smtClean="0"/>
              <a:t>ορατής</a:t>
            </a:r>
            <a:r>
              <a:rPr lang="el-GR" sz="2400" dirty="0" smtClean="0"/>
              <a:t> </a:t>
            </a:r>
            <a:r>
              <a:rPr lang="el-GR" sz="2400" u="sng" dirty="0" smtClean="0"/>
              <a:t>περιοχής</a:t>
            </a:r>
            <a:r>
              <a:rPr lang="el-GR" sz="2400" dirty="0" smtClean="0"/>
              <a:t> της ηλεκτρομαγνητικής ακτινοβολίας</a:t>
            </a:r>
            <a:r>
              <a:rPr lang="en-US" sz="2400" dirty="0"/>
              <a:t>,</a:t>
            </a:r>
            <a:endParaRPr lang="el-GR" sz="2400" dirty="0" smtClean="0"/>
          </a:p>
          <a:p>
            <a:pPr>
              <a:lnSpc>
                <a:spcPct val="120000"/>
              </a:lnSpc>
              <a:spcBef>
                <a:spcPts val="1200"/>
              </a:spcBef>
              <a:buFont typeface="Wingdings" panose="05000000000000000000" pitchFamily="2" charset="2"/>
              <a:buChar char="§"/>
            </a:pPr>
            <a:r>
              <a:rPr lang="el-GR" sz="2400" dirty="0" smtClean="0"/>
              <a:t>Όταν απορροφά </a:t>
            </a:r>
            <a:r>
              <a:rPr lang="el-GR" sz="2400" u="sng" dirty="0" smtClean="0"/>
              <a:t>μόνο</a:t>
            </a:r>
            <a:r>
              <a:rPr lang="el-GR" sz="2400" dirty="0" smtClean="0"/>
              <a:t> στο υπεριώδες (</a:t>
            </a:r>
            <a:r>
              <a:rPr lang="en-US" sz="2400" dirty="0" smtClean="0"/>
              <a:t>UV</a:t>
            </a:r>
            <a:r>
              <a:rPr lang="el-GR" sz="2400" dirty="0" smtClean="0"/>
              <a:t>) ή υπέρυθρο (</a:t>
            </a:r>
            <a:r>
              <a:rPr lang="en-US" sz="2400" dirty="0" smtClean="0"/>
              <a:t>IR</a:t>
            </a:r>
            <a:r>
              <a:rPr lang="el-GR" sz="2400" dirty="0" smtClean="0"/>
              <a:t>), τότε η ένωση εμφανίζεται άχρωμη (αν το υλικό είναι διαφανές) ή λευκή (αν το υλικό είναι αδιαφανές)</a:t>
            </a:r>
            <a:r>
              <a:rPr lang="en-US" sz="2400" dirty="0" smtClean="0"/>
              <a:t>,</a:t>
            </a:r>
            <a:endParaRPr lang="el-GR" sz="2400" dirty="0" smtClean="0"/>
          </a:p>
          <a:p>
            <a:pPr>
              <a:lnSpc>
                <a:spcPct val="120000"/>
              </a:lnSpc>
              <a:spcBef>
                <a:spcPts val="1200"/>
              </a:spcBef>
              <a:buFont typeface="Wingdings" panose="05000000000000000000" pitchFamily="2" charset="2"/>
              <a:buChar char="§"/>
            </a:pPr>
            <a:r>
              <a:rPr lang="el-GR" sz="2400" dirty="0" smtClean="0"/>
              <a:t>Η συστηματική μελέτη του χρώματος των διαφόρων υλικών γίνεται με την καταγραφή-αποτύπωση και μελέτη των φασμάτων απορρόφησης στο υπεριώδες και το ορατό (</a:t>
            </a:r>
            <a:r>
              <a:rPr lang="en-US" sz="2400" dirty="0" smtClean="0"/>
              <a:t>UV</a:t>
            </a:r>
            <a:r>
              <a:rPr lang="el-GR" sz="2400" dirty="0" smtClean="0"/>
              <a:t>-</a:t>
            </a:r>
            <a:r>
              <a:rPr lang="en-US" sz="2400" dirty="0" smtClean="0"/>
              <a:t>vis</a:t>
            </a:r>
            <a:r>
              <a:rPr lang="el-GR" sz="2400" dirty="0" smtClean="0"/>
              <a:t>).</a:t>
            </a:r>
          </a:p>
          <a:p>
            <a:pPr>
              <a:lnSpc>
                <a:spcPct val="120000"/>
              </a:lnSpc>
              <a:spcBef>
                <a:spcPts val="1200"/>
              </a:spcBef>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791072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Γενικά </a:t>
            </a:r>
            <a:r>
              <a:rPr lang="el-GR" sz="3200" b="0" dirty="0" smtClean="0"/>
              <a:t>(2 από 2) </a:t>
            </a:r>
            <a:endParaRPr lang="el-GR" sz="3200" b="0" dirty="0"/>
          </a:p>
        </p:txBody>
      </p:sp>
      <p:sp>
        <p:nvSpPr>
          <p:cNvPr id="3" name="Content Placeholder 2"/>
          <p:cNvSpPr>
            <a:spLocks noGrp="1"/>
          </p:cNvSpPr>
          <p:nvPr>
            <p:ph idx="1"/>
          </p:nvPr>
        </p:nvSpPr>
        <p:spPr/>
        <p:txBody>
          <a:bodyPr>
            <a:noAutofit/>
          </a:bodyPr>
          <a:lstStyle/>
          <a:p>
            <a:pPr>
              <a:lnSpc>
                <a:spcPct val="150000"/>
              </a:lnSpc>
              <a:spcBef>
                <a:spcPts val="1200"/>
              </a:spcBef>
              <a:buFont typeface="Wingdings" panose="05000000000000000000" pitchFamily="2" charset="2"/>
              <a:buChar char="§"/>
            </a:pPr>
            <a:r>
              <a:rPr lang="el-GR" sz="2400" dirty="0" smtClean="0"/>
              <a:t>Οι οργανικές βαφές οι οποίες από τα αρχαιότατα χρόνια είχαν χρησιμοποιηθεί στην βαφή των υφασμάτων είναι χημικές ενώσεις που απορροφούν την ορατή ακτινοβολία σε περιοχές αντίστοιχες με το χρώμα που κατέχουν</a:t>
            </a:r>
            <a:r>
              <a:rPr lang="en-US" sz="2400" dirty="0" smtClean="0"/>
              <a:t>,</a:t>
            </a:r>
            <a:endParaRPr lang="el-GR" sz="2400" dirty="0" smtClean="0"/>
          </a:p>
          <a:p>
            <a:pPr>
              <a:lnSpc>
                <a:spcPct val="150000"/>
              </a:lnSpc>
              <a:spcBef>
                <a:spcPts val="1200"/>
              </a:spcBef>
              <a:buFont typeface="Wingdings" panose="05000000000000000000" pitchFamily="2" charset="2"/>
              <a:buChar char="§"/>
            </a:pPr>
            <a:r>
              <a:rPr lang="el-GR" sz="2400" dirty="0" smtClean="0"/>
              <a:t>Παράδειγμα: αν μια χρωστική εμφανίζεται κόκκινη, τότε απορροφά στο μπλε-πράσινο τμήμα της ορατής περιοχής (μέγιστο απορρόφησης περίπου στα 500</a:t>
            </a:r>
            <a:r>
              <a:rPr lang="en-US" sz="2400" dirty="0" smtClean="0"/>
              <a:t>nm</a:t>
            </a:r>
            <a:r>
              <a:rPr lang="el-GR" sz="2400" dirty="0" smtClean="0"/>
              <a:t>).</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564823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dirty="0">
                <a:solidFill>
                  <a:prstClr val="black"/>
                </a:solidFill>
              </a:rPr>
              <a:t>Το χρώμα στις οργανικές χημικές ενώσεις </a:t>
            </a:r>
            <a:br>
              <a:rPr lang="el-GR" sz="3600" dirty="0">
                <a:solidFill>
                  <a:prstClr val="black"/>
                </a:solidFill>
              </a:rPr>
            </a:br>
            <a:r>
              <a:rPr lang="el-GR" sz="3200" b="0" dirty="0" smtClean="0">
                <a:solidFill>
                  <a:prstClr val="black"/>
                </a:solidFill>
              </a:rPr>
              <a:t>(</a:t>
            </a:r>
            <a:r>
              <a:rPr lang="el-GR" sz="3200" b="0" dirty="0">
                <a:solidFill>
                  <a:prstClr val="black"/>
                </a:solidFill>
              </a:rPr>
              <a:t>1 από 2)</a:t>
            </a:r>
            <a:endParaRPr lang="el-GR" dirty="0"/>
          </a:p>
        </p:txBody>
      </p:sp>
      <p:sp>
        <p:nvSpPr>
          <p:cNvPr id="3" name="2 - Θέση περιεχομένου"/>
          <p:cNvSpPr>
            <a:spLocks noGrp="1"/>
          </p:cNvSpPr>
          <p:nvPr>
            <p:ph idx="1"/>
          </p:nvPr>
        </p:nvSpPr>
        <p:spPr/>
        <p:txBody>
          <a:bodyPr>
            <a:normAutofit/>
          </a:bodyPr>
          <a:lstStyle/>
          <a:p>
            <a:pPr>
              <a:lnSpc>
                <a:spcPct val="120000"/>
              </a:lnSpc>
              <a:spcBef>
                <a:spcPts val="1200"/>
              </a:spcBef>
              <a:buFont typeface="Wingdings" panose="05000000000000000000" pitchFamily="2" charset="2"/>
              <a:buChar char="§"/>
            </a:pPr>
            <a:r>
              <a:rPr lang="el-GR" sz="2400" dirty="0" smtClean="0"/>
              <a:t>Η απορρόφηση της ακτινοβολίας στο υπεριώδες και το ορατό παρατηρείται επειδή συμβαίνει μια εσωτερική διαδικασία σε κάθε μόριο που καλείται </a:t>
            </a:r>
            <a:r>
              <a:rPr lang="el-GR" sz="2400" b="1" dirty="0" smtClean="0"/>
              <a:t>ηλεκτρονιακή μετάπτωση</a:t>
            </a:r>
            <a:r>
              <a:rPr lang="en-US" sz="2400" dirty="0"/>
              <a:t>,</a:t>
            </a:r>
            <a:endParaRPr lang="el-GR" sz="2400" dirty="0" smtClean="0"/>
          </a:p>
          <a:p>
            <a:pPr>
              <a:lnSpc>
                <a:spcPct val="120000"/>
              </a:lnSpc>
              <a:spcBef>
                <a:spcPts val="1200"/>
              </a:spcBef>
              <a:buFont typeface="Wingdings" panose="05000000000000000000" pitchFamily="2" charset="2"/>
              <a:buChar char="§"/>
            </a:pPr>
            <a:r>
              <a:rPr lang="el-GR" sz="2400" dirty="0" smtClean="0"/>
              <a:t>Όλες οι χημικές ενώσεις απορροφούν σε κάποια περιοχή του υπεριώδους</a:t>
            </a:r>
            <a:r>
              <a:rPr lang="en-US" sz="2400" dirty="0"/>
              <a:t>,</a:t>
            </a:r>
            <a:endParaRPr lang="el-GR" sz="2400" dirty="0" smtClean="0"/>
          </a:p>
          <a:p>
            <a:pPr>
              <a:lnSpc>
                <a:spcPct val="120000"/>
              </a:lnSpc>
              <a:spcBef>
                <a:spcPts val="1200"/>
              </a:spcBef>
              <a:buFont typeface="Wingdings" panose="05000000000000000000" pitchFamily="2" charset="2"/>
              <a:buChar char="§"/>
            </a:pPr>
            <a:r>
              <a:rPr lang="el-GR" sz="2400" dirty="0" smtClean="0"/>
              <a:t>Όταν συντρέχουν επιπλέον παράγοντες ώστε ένα μόριο να απορροφά και στο ορατό, τότε αυτό εμφανίζεται έγχρωμο.</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941209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χρώμα στις οργανικές χημικές </a:t>
            </a:r>
            <a:r>
              <a:rPr lang="el-GR" dirty="0" smtClean="0"/>
              <a:t>ενώσεις </a:t>
            </a:r>
            <a:r>
              <a:rPr lang="el-GR" sz="3600" b="0" dirty="0" smtClean="0"/>
              <a:t>(2 από 2)</a:t>
            </a:r>
            <a:endParaRPr lang="el-GR" sz="3600" b="0" dirty="0"/>
          </a:p>
        </p:txBody>
      </p:sp>
      <p:sp>
        <p:nvSpPr>
          <p:cNvPr id="3" name="2 - Θέση περιεχομένου"/>
          <p:cNvSpPr>
            <a:spLocks noGrp="1"/>
          </p:cNvSpPr>
          <p:nvPr>
            <p:ph idx="1"/>
          </p:nvPr>
        </p:nvSpPr>
        <p:spPr/>
        <p:txBody>
          <a:bodyPr>
            <a:normAutofit/>
          </a:bodyPr>
          <a:lstStyle/>
          <a:p>
            <a:pPr>
              <a:lnSpc>
                <a:spcPct val="120000"/>
              </a:lnSpc>
              <a:buFont typeface="Wingdings" panose="05000000000000000000" pitchFamily="2" charset="2"/>
              <a:buChar char="§"/>
            </a:pPr>
            <a:r>
              <a:rPr lang="el-GR" sz="2400" dirty="0" smtClean="0"/>
              <a:t>Ένα </a:t>
            </a:r>
            <a:r>
              <a:rPr lang="el-GR" sz="2400" b="1" dirty="0" smtClean="0"/>
              <a:t>κόκκινο</a:t>
            </a:r>
            <a:r>
              <a:rPr lang="el-GR" sz="2400" dirty="0" smtClean="0"/>
              <a:t> διαφανές αντικείμενο έχει το συγκεκριμένο χρώμα επειδή από το λευκό προσπίπτον φως απορροφάται επιλεκτικά η </a:t>
            </a:r>
            <a:r>
              <a:rPr lang="el-GR" sz="2400" b="1" dirty="0" smtClean="0"/>
              <a:t>μπλε-πράσινη</a:t>
            </a:r>
            <a:r>
              <a:rPr lang="el-GR" sz="2400" dirty="0" smtClean="0"/>
              <a:t> συνιστώσα (περιοχή από 450-620 </a:t>
            </a:r>
            <a:r>
              <a:rPr lang="en-US" sz="2400" dirty="0" smtClean="0"/>
              <a:t>nm</a:t>
            </a:r>
            <a:r>
              <a:rPr lang="el-GR" sz="2400" dirty="0" smtClean="0"/>
              <a:t>) και εξέρχονται οι συνιστώσες που δεν απορροφώνται (</a:t>
            </a:r>
            <a:r>
              <a:rPr lang="el-GR" sz="2400" b="1" dirty="0" smtClean="0"/>
              <a:t>ιώδης</a:t>
            </a:r>
            <a:r>
              <a:rPr lang="el-GR" sz="2400" dirty="0" smtClean="0"/>
              <a:t>, </a:t>
            </a:r>
            <a:r>
              <a:rPr lang="el-GR" sz="2400" b="1" dirty="0" smtClean="0"/>
              <a:t>πορτοκαλί</a:t>
            </a:r>
            <a:r>
              <a:rPr lang="el-GR" sz="2400" dirty="0" smtClean="0"/>
              <a:t> και </a:t>
            </a:r>
            <a:r>
              <a:rPr lang="el-GR" sz="2400" b="1" dirty="0" smtClean="0"/>
              <a:t>κόκκινη</a:t>
            </a:r>
            <a:r>
              <a:rPr lang="el-GR" sz="2400" dirty="0" smtClean="0"/>
              <a:t>) των οποίων η σύνθεση δίνει την απόχρωση του </a:t>
            </a:r>
            <a:r>
              <a:rPr lang="el-GR" sz="2400" b="1" dirty="0" smtClean="0"/>
              <a:t>κόκκινου</a:t>
            </a:r>
            <a:r>
              <a:rPr lang="el-GR" sz="2400" dirty="0" smtClean="0"/>
              <a:t>.</a:t>
            </a:r>
            <a:endParaRPr lang="el-GR" sz="2400" dirty="0"/>
          </a:p>
        </p:txBody>
      </p:sp>
      <p:pic>
        <p:nvPicPr>
          <p:cNvPr id="5" name="4 - Εικόνα"/>
          <p:cNvPicPr/>
          <p:nvPr/>
        </p:nvPicPr>
        <p:blipFill>
          <a:blip r:embed="rId2"/>
          <a:srcRect/>
          <a:stretch>
            <a:fillRect/>
          </a:stretch>
        </p:blipFill>
        <p:spPr bwMode="auto">
          <a:xfrm>
            <a:off x="4171730" y="3717032"/>
            <a:ext cx="4286280" cy="2928958"/>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31637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Χρωμοφόρες ομάδες</a:t>
            </a:r>
            <a:endParaRPr lang="el-GR" dirty="0"/>
          </a:p>
        </p:txBody>
      </p:sp>
      <p:sp>
        <p:nvSpPr>
          <p:cNvPr id="3" name="2 - Θέση περιεχομένου"/>
          <p:cNvSpPr>
            <a:spLocks noGrp="1"/>
          </p:cNvSpPr>
          <p:nvPr>
            <p:ph idx="1"/>
          </p:nvPr>
        </p:nvSpPr>
        <p:spPr/>
        <p:txBody>
          <a:bodyPr>
            <a:noAutofit/>
          </a:bodyPr>
          <a:lstStyle/>
          <a:p>
            <a:pPr>
              <a:lnSpc>
                <a:spcPct val="120000"/>
              </a:lnSpc>
              <a:spcBef>
                <a:spcPts val="1200"/>
              </a:spcBef>
              <a:buFont typeface="Wingdings" panose="05000000000000000000" pitchFamily="2" charset="2"/>
              <a:buChar char="§"/>
            </a:pPr>
            <a:r>
              <a:rPr lang="el-GR" sz="2400" dirty="0" smtClean="0"/>
              <a:t>Η απορρόφηση στο ορατό δεν είναι πολύ συνηθισμένο φαινόμενο</a:t>
            </a:r>
            <a:r>
              <a:rPr lang="en-US" sz="2400" dirty="0" smtClean="0"/>
              <a:t>,</a:t>
            </a:r>
            <a:endParaRPr lang="el-GR" sz="2400" dirty="0" smtClean="0"/>
          </a:p>
          <a:p>
            <a:pPr>
              <a:lnSpc>
                <a:spcPct val="120000"/>
              </a:lnSpc>
              <a:spcBef>
                <a:spcPts val="1200"/>
              </a:spcBef>
              <a:buFont typeface="Wingdings" panose="05000000000000000000" pitchFamily="2" charset="2"/>
              <a:buChar char="§"/>
            </a:pPr>
            <a:r>
              <a:rPr lang="el-GR" sz="2400" dirty="0" smtClean="0"/>
              <a:t>Οι περισσότερες οργανικές χημικές ενώσεις απορροφούν στο υπεριώδες (</a:t>
            </a:r>
            <a:r>
              <a:rPr lang="en-US" sz="2400" dirty="0" smtClean="0"/>
              <a:t>UV</a:t>
            </a:r>
            <a:r>
              <a:rPr lang="el-GR" sz="2400" dirty="0" smtClean="0"/>
              <a:t>) και συνεπώς φαίνονται </a:t>
            </a:r>
            <a:r>
              <a:rPr lang="el-GR" sz="2400" u="sng" dirty="0" smtClean="0"/>
              <a:t>άχρωμες</a:t>
            </a:r>
            <a:r>
              <a:rPr lang="el-GR" sz="2400" dirty="0" smtClean="0"/>
              <a:t> (λόγω διαπερατότητας) ή </a:t>
            </a:r>
            <a:r>
              <a:rPr lang="el-GR" sz="2400" u="sng" dirty="0" smtClean="0"/>
              <a:t>λευκές</a:t>
            </a:r>
            <a:r>
              <a:rPr lang="el-GR" sz="2400" dirty="0" smtClean="0"/>
              <a:t> λόγω ανάκλασης</a:t>
            </a:r>
            <a:r>
              <a:rPr lang="en-US" sz="2400" dirty="0"/>
              <a:t>,</a:t>
            </a:r>
            <a:endParaRPr lang="el-GR" sz="2400" dirty="0" smtClean="0"/>
          </a:p>
          <a:p>
            <a:pPr>
              <a:lnSpc>
                <a:spcPct val="120000"/>
              </a:lnSpc>
              <a:spcBef>
                <a:spcPts val="1200"/>
              </a:spcBef>
              <a:buFont typeface="Wingdings" panose="05000000000000000000" pitchFamily="2" charset="2"/>
              <a:buChar char="§"/>
            </a:pPr>
            <a:r>
              <a:rPr lang="el-GR" sz="2400" dirty="0" smtClean="0"/>
              <a:t>Μόνο όταν υπάρχουν </a:t>
            </a:r>
            <a:r>
              <a:rPr lang="el-GR" sz="2400" b="1" dirty="0" smtClean="0"/>
              <a:t>χρωμοφόρες</a:t>
            </a:r>
            <a:r>
              <a:rPr lang="el-GR" sz="2400" dirty="0" smtClean="0"/>
              <a:t> ομάδες (δηλαδή διπλοί δεσμοί </a:t>
            </a:r>
            <a:r>
              <a:rPr lang="en-US" sz="2400" b="1" dirty="0" smtClean="0"/>
              <a:t>C</a:t>
            </a:r>
            <a:r>
              <a:rPr lang="el-GR" sz="2400" b="1" dirty="0" smtClean="0"/>
              <a:t>=</a:t>
            </a:r>
            <a:r>
              <a:rPr lang="en-US" sz="2400" b="1" dirty="0" smtClean="0"/>
              <a:t>C</a:t>
            </a:r>
            <a:r>
              <a:rPr lang="el-GR" sz="2400" dirty="0" smtClean="0"/>
              <a:t>, </a:t>
            </a:r>
            <a:r>
              <a:rPr lang="en-US" sz="2400" b="1" dirty="0" smtClean="0"/>
              <a:t>C</a:t>
            </a:r>
            <a:r>
              <a:rPr lang="el-GR" sz="2400" b="1" dirty="0" smtClean="0"/>
              <a:t>=</a:t>
            </a:r>
            <a:r>
              <a:rPr lang="en-US" sz="2400" b="1" dirty="0" smtClean="0"/>
              <a:t>N</a:t>
            </a:r>
            <a:r>
              <a:rPr lang="el-GR" sz="2400" dirty="0" smtClean="0"/>
              <a:t>, </a:t>
            </a:r>
            <a:r>
              <a:rPr lang="en-US" sz="2400" b="1" dirty="0" smtClean="0"/>
              <a:t>N</a:t>
            </a:r>
            <a:r>
              <a:rPr lang="el-GR" sz="2400" b="1" dirty="0" smtClean="0"/>
              <a:t>=</a:t>
            </a:r>
            <a:r>
              <a:rPr lang="en-US" sz="2400" b="1" dirty="0" smtClean="0"/>
              <a:t>N</a:t>
            </a:r>
            <a:r>
              <a:rPr lang="el-GR" sz="2400" dirty="0" smtClean="0"/>
              <a:t>) και μάλιστα, σε συζυγία το μέγιστο του φάσματος απορρόφησης βρίσκεται σε επαρκώς χαμηλές ενέργειες που να αντιστοιχούν στο ορατό. </a:t>
            </a:r>
          </a:p>
          <a:p>
            <a:pPr>
              <a:lnSpc>
                <a:spcPct val="120000"/>
              </a:lnSpc>
              <a:spcBef>
                <a:spcPts val="1200"/>
              </a:spcBef>
              <a:buFont typeface="Wingdings" panose="05000000000000000000" pitchFamily="2" charset="2"/>
              <a:buChar char="§"/>
            </a:pP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47051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Αυξόχρωμες ομάδες</a:t>
            </a:r>
            <a:endParaRPr lang="el-GR" dirty="0"/>
          </a:p>
        </p:txBody>
      </p:sp>
      <p:sp>
        <p:nvSpPr>
          <p:cNvPr id="3" name="2 - Θέση περιεχομένου"/>
          <p:cNvSpPr>
            <a:spLocks noGrp="1"/>
          </p:cNvSpPr>
          <p:nvPr>
            <p:ph idx="1"/>
          </p:nvPr>
        </p:nvSpPr>
        <p:spPr>
          <a:xfrm>
            <a:off x="251520" y="1124744"/>
            <a:ext cx="8748464" cy="5400600"/>
          </a:xfrm>
        </p:spPr>
        <p:txBody>
          <a:bodyPr>
            <a:normAutofit/>
          </a:bodyPr>
          <a:lstStyle/>
          <a:p>
            <a:pPr>
              <a:lnSpc>
                <a:spcPct val="120000"/>
              </a:lnSpc>
              <a:spcBef>
                <a:spcPts val="1200"/>
              </a:spcBef>
              <a:buFont typeface="Wingdings" panose="05000000000000000000" pitchFamily="2" charset="2"/>
              <a:buChar char="§"/>
            </a:pPr>
            <a:r>
              <a:rPr lang="el-GR" sz="2400" dirty="0" smtClean="0"/>
              <a:t>Το χρώμα των οργανικών αυτών ενώσεων οφείλεται στη μοριακή δομή τους</a:t>
            </a:r>
            <a:r>
              <a:rPr lang="en-US" sz="2400" dirty="0"/>
              <a:t>,</a:t>
            </a:r>
            <a:endParaRPr lang="el-GR" sz="2400" dirty="0" smtClean="0"/>
          </a:p>
          <a:p>
            <a:pPr>
              <a:lnSpc>
                <a:spcPct val="120000"/>
              </a:lnSpc>
              <a:spcBef>
                <a:spcPts val="1200"/>
              </a:spcBef>
              <a:buFont typeface="Wingdings" panose="05000000000000000000" pitchFamily="2" charset="2"/>
              <a:buChar char="§"/>
            </a:pPr>
            <a:r>
              <a:rPr lang="el-GR" sz="2400" dirty="0" smtClean="0"/>
              <a:t>Εκτός από τις χρωμοφόρες ομάδες, το φαινόμενο αυτό εντείνεται και από την παρουσία </a:t>
            </a:r>
            <a:r>
              <a:rPr lang="el-GR" sz="2400" b="1" dirty="0" smtClean="0"/>
              <a:t>αυξόχρωμων</a:t>
            </a:r>
            <a:r>
              <a:rPr lang="el-GR" sz="2400" dirty="0" smtClean="0"/>
              <a:t> ομάδων ή ατόμων (-</a:t>
            </a:r>
            <a:r>
              <a:rPr lang="en-US" sz="2400" b="1" dirty="0" smtClean="0"/>
              <a:t>OH</a:t>
            </a:r>
            <a:r>
              <a:rPr lang="el-GR" sz="2400" dirty="0" smtClean="0"/>
              <a:t>,-</a:t>
            </a:r>
            <a:r>
              <a:rPr lang="en-US" sz="2400" b="1" dirty="0" smtClean="0"/>
              <a:t>NH</a:t>
            </a:r>
            <a:r>
              <a:rPr lang="el-GR" sz="2400" b="1" baseline="-25000" dirty="0" smtClean="0"/>
              <a:t>2</a:t>
            </a:r>
            <a:r>
              <a:rPr lang="el-GR" sz="2400" dirty="0" smtClean="0"/>
              <a:t>, οι οποίες μετατοπίζουν την απορρόφηση δεξιά, και -</a:t>
            </a:r>
            <a:r>
              <a:rPr lang="en-US" sz="2400" b="1" dirty="0" smtClean="0"/>
              <a:t>Cl</a:t>
            </a:r>
            <a:r>
              <a:rPr lang="el-GR" sz="2400" dirty="0" smtClean="0"/>
              <a:t>, -</a:t>
            </a:r>
            <a:r>
              <a:rPr lang="en-US" sz="2400" b="1" dirty="0" smtClean="0"/>
              <a:t>Br </a:t>
            </a:r>
            <a:r>
              <a:rPr lang="el-GR" sz="2400" dirty="0" smtClean="0"/>
              <a:t>οι οποίες μετατοπίζουν την απορρόφηση αριστερά)</a:t>
            </a:r>
            <a:r>
              <a:rPr lang="en-US" sz="2400" dirty="0" smtClean="0"/>
              <a:t>,</a:t>
            </a:r>
            <a:endParaRPr lang="el-GR" sz="2400" dirty="0" smtClean="0"/>
          </a:p>
          <a:p>
            <a:pPr>
              <a:lnSpc>
                <a:spcPct val="120000"/>
              </a:lnSpc>
              <a:spcBef>
                <a:spcPts val="1200"/>
              </a:spcBef>
              <a:buFont typeface="Wingdings" panose="05000000000000000000" pitchFamily="2" charset="2"/>
              <a:buChar char="§"/>
            </a:pPr>
            <a:r>
              <a:rPr lang="el-GR" sz="2400" dirty="0" smtClean="0"/>
              <a:t>Με ελάχιστες αλλαγές στον αριθμό των συζυγιακών χρωμοφόρων ομάδων και των αυξόχρωμων ομάδων είναι δυνατή η απορρόφηση σε κάθε δυνατό μήκος κύματος</a:t>
            </a:r>
            <a:r>
              <a:rPr lang="en-US" sz="2400" dirty="0"/>
              <a:t>,</a:t>
            </a:r>
            <a:endParaRPr lang="el-GR" sz="2400" dirty="0" smtClean="0"/>
          </a:p>
          <a:p>
            <a:pPr>
              <a:lnSpc>
                <a:spcPct val="120000"/>
              </a:lnSpc>
              <a:spcBef>
                <a:spcPts val="1200"/>
              </a:spcBef>
              <a:buFont typeface="Wingdings" panose="05000000000000000000" pitchFamily="2" charset="2"/>
              <a:buChar char="§"/>
            </a:pPr>
            <a:r>
              <a:rPr lang="el-GR" sz="2400" dirty="0" smtClean="0"/>
              <a:t>Αυτό έχει σαν αποτέλεσμα να μπορούν τα οργανικά μόρια να αποκτούν κάθε δυνατή απόχρωση.</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0832530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208</TotalTime>
  <Words>2626</Words>
  <Application>Microsoft Office PowerPoint</Application>
  <PresentationFormat>Προβολή στην οθόνη (4:3)</PresentationFormat>
  <Paragraphs>233</Paragraphs>
  <Slides>37</Slides>
  <Notes>8</Notes>
  <HiddenSlides>0</HiddenSlides>
  <MMClips>0</MMClips>
  <ScaleCrop>false</ScaleCrop>
  <HeadingPairs>
    <vt:vector size="6" baseType="variant">
      <vt:variant>
        <vt:lpstr>Θέμα</vt:lpstr>
      </vt:variant>
      <vt:variant>
        <vt:i4>4</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42" baseType="lpstr">
      <vt:lpstr>OC_template_updated</vt:lpstr>
      <vt:lpstr>1_OC_template_updated</vt:lpstr>
      <vt:lpstr>2_OC_template_updated</vt:lpstr>
      <vt:lpstr>3_OC_template_updated</vt:lpstr>
      <vt:lpstr>ChemSketch</vt:lpstr>
      <vt:lpstr>Εργαστήριο  Επιστήμης Υλικών ΙΙ</vt:lpstr>
      <vt:lpstr>Βασικοί όροι</vt:lpstr>
      <vt:lpstr>Στόχος του εργαστηριακού μαθήματος</vt:lpstr>
      <vt:lpstr>Γενικά (1 από 2) </vt:lpstr>
      <vt:lpstr>Γενικά (2 από 2) </vt:lpstr>
      <vt:lpstr>Το χρώμα στις οργανικές χημικές ενώσεις  (1 από 2)</vt:lpstr>
      <vt:lpstr>Το χρώμα στις οργανικές χημικές ενώσεις (2 από 2)</vt:lpstr>
      <vt:lpstr>Χρωμοφόρες ομάδες</vt:lpstr>
      <vt:lpstr>Αυξόχρωμες ομάδες</vt:lpstr>
      <vt:lpstr>Χρωμοφόρες και αυξόχρωμες ομάδες: ανθρακινόνες</vt:lpstr>
      <vt:lpstr>Χρωμοφόρες και αυξόχρωμες ομάδες: Ινδιγοειδή</vt:lpstr>
      <vt:lpstr>Φυσικές και συνθετικές οργανικές χρωστικές</vt:lpstr>
      <vt:lpstr>Ινδιγοειδή</vt:lpstr>
      <vt:lpstr>Φάσματα απορρόφησης των ινδιγοειδών</vt:lpstr>
      <vt:lpstr>Από το άχρωμο εκχύλισμα, στη μπλε βαφή</vt:lpstr>
      <vt:lpstr>Η βαφή με indigo</vt:lpstr>
      <vt:lpstr>Το indigo στη βιομηχανική εποχή</vt:lpstr>
      <vt:lpstr>Η χημική βάση της βαφής (1 από 2)</vt:lpstr>
      <vt:lpstr>Η χημική βάση της βαφής (2 από 2)</vt:lpstr>
      <vt:lpstr>Η χημεία της βιομηχανικής βαφής με indigo (1 από 2)</vt:lpstr>
      <vt:lpstr>Η χημεία της βιομηχανικής βαφής με indigo</vt:lpstr>
      <vt:lpstr>Η χημεία της βιομηχανικής βαφής με indigo (2 από 2)</vt:lpstr>
      <vt:lpstr>Απαιτούμενα σκεύη-αντιδραστήρια</vt:lpstr>
      <vt:lpstr>Εκχύλιση του indigo από βαμμένο ύφασμα και λήψη του φάσματος απορρόφησης ( 1 από 2)</vt:lpstr>
      <vt:lpstr>Εκχύλιση του indigo από βαμμένο ύφασμα και λήψη του φάσματος απορρόφησης (2 από 2)</vt:lpstr>
      <vt:lpstr>Φύλλο παρουσίασης αποτελεσμάτων (1 από 2)</vt:lpstr>
      <vt:lpstr>Φύλλο παρουσίασης αποτελεσμάτων  (2 από 2) </vt:lpstr>
      <vt:lpstr>Ερωτήσεις</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Εργαστήριο  Επιστήμης Υλικών ΙΙ</dc:title>
  <dc:creator>opencourses@teiath.gr</dc:creator>
  <cp:lastModifiedBy>natasakar new</cp:lastModifiedBy>
  <cp:revision>23</cp:revision>
  <dcterms:created xsi:type="dcterms:W3CDTF">2013-09-13T09:27:52Z</dcterms:created>
  <dcterms:modified xsi:type="dcterms:W3CDTF">2015-02-27T14:16:07Z</dcterms:modified>
</cp:coreProperties>
</file>