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1"/>
  </p:notesMasterIdLst>
  <p:handoutMasterIdLst>
    <p:handoutMasterId r:id="rId32"/>
  </p:handoutMasterIdLst>
  <p:sldIdLst>
    <p:sldId id="25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57" r:id="rId24"/>
    <p:sldId id="262" r:id="rId25"/>
    <p:sldId id="264" r:id="rId26"/>
    <p:sldId id="295" r:id="rId27"/>
    <p:sldId id="296" r:id="rId28"/>
    <p:sldId id="266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48122" y="3096542"/>
            <a:ext cx="7647756" cy="2132657"/>
          </a:xfrm>
        </p:spPr>
        <p:txBody>
          <a:bodyPr>
            <a:normAutofit lnSpcReduction="10000"/>
          </a:bodyPr>
          <a:lstStyle/>
          <a:p>
            <a:r>
              <a:rPr lang="el-GR" sz="2600" b="1" dirty="0" smtClean="0"/>
              <a:t>Ενότητα </a:t>
            </a:r>
            <a:r>
              <a:rPr lang="el-GR" sz="2600" b="1" dirty="0" smtClean="0"/>
              <a:t>1</a:t>
            </a:r>
            <a:r>
              <a:rPr lang="en-US" sz="2600" b="1" dirty="0" smtClean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Οριακές διαταραχές</a:t>
            </a:r>
          </a:p>
          <a:p>
            <a:r>
              <a:rPr lang="el-GR" sz="2600" dirty="0" smtClean="0"/>
              <a:t>Διαταραχές της προσωπικότητας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(Ι</a:t>
            </a:r>
            <a:r>
              <a:rPr lang="en-US" sz="3600" cap="small" dirty="0" smtClean="0"/>
              <a:t>V</a:t>
            </a:r>
            <a:r>
              <a:rPr lang="el-GR" sz="3600" cap="small" dirty="0" smtClean="0"/>
              <a:t>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Παρανοειδής διαταραχή της προσωπικότητας  </a:t>
            </a:r>
            <a:r>
              <a:rPr lang="el-GR" sz="2400" b="1" dirty="0">
                <a:solidFill>
                  <a:srgbClr val="004B82"/>
                </a:solidFill>
              </a:rPr>
              <a:t>(συνέχεια</a:t>
            </a:r>
            <a:r>
              <a:rPr lang="el-GR" sz="2400" b="1" dirty="0" smtClean="0">
                <a:solidFill>
                  <a:srgbClr val="004B82"/>
                </a:solidFill>
              </a:rPr>
              <a:t>)</a:t>
            </a:r>
            <a:endParaRPr lang="el-GR" sz="2400" dirty="0" smtClean="0">
              <a:solidFill>
                <a:srgbClr val="004B82"/>
              </a:solidFill>
            </a:endParaRPr>
          </a:p>
          <a:p>
            <a:pPr>
              <a:buNone/>
            </a:pPr>
            <a:r>
              <a:rPr lang="el-GR" sz="2400" dirty="0" smtClean="0"/>
              <a:t>Η διαταραχή αυτή της προσωπικότητας χαρακτηρίζεται από: </a:t>
            </a:r>
          </a:p>
          <a:p>
            <a:pPr>
              <a:buNone/>
            </a:pPr>
            <a:r>
              <a:rPr lang="el-GR" sz="2400" dirty="0" smtClean="0"/>
              <a:t>Υπερβολική ευαισθησία στην αποτυχία και την απόρριψη. </a:t>
            </a:r>
          </a:p>
          <a:p>
            <a:r>
              <a:rPr lang="el-GR" sz="2400" dirty="0" smtClean="0"/>
              <a:t>Επαναλαμβανόμενες αδικαιολόγητες υποψίες, σε σχέση με τη σεξουαλική πίστη της ή του συζύγου ή σεξουαλικού συντρό­φου. </a:t>
            </a:r>
          </a:p>
          <a:p>
            <a:r>
              <a:rPr lang="el-GR" sz="2400" dirty="0" smtClean="0"/>
              <a:t>Τάση θεώρησης του εαυτού ως υπερβολικά σημαντικού, </a:t>
            </a:r>
            <a:r>
              <a:rPr lang="el-GR" sz="2400" dirty="0" err="1" smtClean="0"/>
              <a:t>εκδηλούμενη</a:t>
            </a:r>
            <a:r>
              <a:rPr lang="el-GR" sz="2400" dirty="0" smtClean="0"/>
              <a:t> με επίμονη αυτοαναφορά. </a:t>
            </a:r>
          </a:p>
          <a:p>
            <a:r>
              <a:rPr lang="el-GR" sz="2400" dirty="0" smtClean="0"/>
              <a:t>Υπεραπασχόληση με αβάσιμες «συνωμοτικές» ερμηνείες των γεγονότων που συμβαίνουν τόσο στο άμεσο περιβάλλον του όσο και στον κόσμο ευρύτερα.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5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</a:t>
            </a:r>
            <a:r>
              <a:rPr lang="en-US" sz="3600" cap="small" dirty="0" smtClean="0"/>
              <a:t>V</a:t>
            </a:r>
            <a:r>
              <a:rPr lang="el-GR" sz="3600" cap="small" dirty="0" smtClean="0"/>
              <a:t>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Σχιζοειδής διαταραχή της προσωπικότητας </a:t>
            </a:r>
            <a:endParaRPr lang="el-G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400" dirty="0" smtClean="0"/>
              <a:t>Η διαταραχή αυτή της προσωπικότητας πρέπει να </a:t>
            </a:r>
            <a:r>
              <a:rPr lang="el-GR" sz="2400" dirty="0" err="1" smtClean="0"/>
              <a:t>πληρεί</a:t>
            </a:r>
            <a:r>
              <a:rPr lang="el-GR" sz="2400" dirty="0" smtClean="0"/>
              <a:t> την ακόλουθη περιγραφή: </a:t>
            </a:r>
          </a:p>
          <a:p>
            <a:r>
              <a:rPr lang="el-GR" sz="2400" dirty="0" smtClean="0"/>
              <a:t>λίγες δραστηριότητες (ή καμία) που παρέχουν ικανοποίηση, </a:t>
            </a:r>
          </a:p>
          <a:p>
            <a:r>
              <a:rPr lang="el-GR" sz="2400" dirty="0" smtClean="0"/>
              <a:t>συναισθηματική ψυχρότητα, απομάκρυνση ή </a:t>
            </a:r>
            <a:r>
              <a:rPr lang="el-GR" sz="2400" dirty="0" err="1" smtClean="0"/>
              <a:t>επιπέδωση</a:t>
            </a:r>
            <a:r>
              <a:rPr lang="el-GR" sz="2400" dirty="0" smtClean="0"/>
              <a:t>, </a:t>
            </a:r>
          </a:p>
          <a:p>
            <a:r>
              <a:rPr lang="el-GR" sz="2400" dirty="0" smtClean="0"/>
              <a:t>περιορισμένη ικανότητα έκφρασης είτε θερμών και τρυφερών συναισθημάτων είτε οργής και θυμού προς τους άλλους, </a:t>
            </a:r>
          </a:p>
          <a:p>
            <a:r>
              <a:rPr lang="el-GR" sz="2400" dirty="0" smtClean="0"/>
              <a:t>εμφανής αδιαφορία, είτε προς τον έπαινο είτε προς την κριτική, 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36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</a:t>
            </a:r>
            <a:r>
              <a:rPr lang="en-US" sz="3600" cap="small" dirty="0" smtClean="0"/>
              <a:t>V</a:t>
            </a:r>
            <a:r>
              <a:rPr lang="el-GR" sz="3600" cap="small" dirty="0" smtClean="0"/>
              <a:t>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Σχιζοειδής διαταραχή της προσωπικότητας (συνέχεια)</a:t>
            </a:r>
            <a:endParaRPr lang="el-G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400" dirty="0" smtClean="0"/>
              <a:t>Η διαταραχή αυτή της προσωπικότητας πρέπει να </a:t>
            </a:r>
            <a:r>
              <a:rPr lang="el-GR" sz="2400" dirty="0" err="1" smtClean="0"/>
              <a:t>πληρεί</a:t>
            </a:r>
            <a:r>
              <a:rPr lang="el-GR" sz="2400" dirty="0" smtClean="0"/>
              <a:t> την ακόλουθη περιγραφή: </a:t>
            </a:r>
          </a:p>
          <a:p>
            <a:r>
              <a:rPr lang="el-GR" sz="2400" dirty="0" smtClean="0"/>
              <a:t>περιορισμένο ενδιαφέρον για σεξουαλικές εμπειρίες με άλλο πρόσωπο (λαμβάνοντας υπόψη την ηλικία), </a:t>
            </a:r>
          </a:p>
          <a:p>
            <a:r>
              <a:rPr lang="el-GR" sz="2400" dirty="0" smtClean="0"/>
              <a:t>σχεδόν σταθερή προτίμηση για μοναχικές δραστηριότητες, </a:t>
            </a:r>
          </a:p>
          <a:p>
            <a:r>
              <a:rPr lang="el-GR" sz="2400" dirty="0" smtClean="0"/>
              <a:t>υπερβολική απασχόληση με φαντασιώσεις και ενδοσκόπηση, </a:t>
            </a:r>
          </a:p>
          <a:p>
            <a:r>
              <a:rPr lang="el-GR" sz="2400" dirty="0" smtClean="0"/>
              <a:t>απουσία στενών φίλων ή σχέσεων εμπιστοσύνης (ή ύπαρξη μόνο μίας τέτοιας σχέσης) και απουσία επιθυμίας για τέτοιες σχέσεις, </a:t>
            </a:r>
          </a:p>
          <a:p>
            <a:r>
              <a:rPr lang="el-GR" sz="2400" dirty="0" err="1" smtClean="0"/>
              <a:t>εκσημασμένη</a:t>
            </a:r>
            <a:r>
              <a:rPr lang="el-GR" sz="2400" dirty="0" smtClean="0"/>
              <a:t> έλλειψη ευαισθησίας προς τα επικρατούντα κοινωνικά πρότυπα και συμβατικούς κανόνες. </a:t>
            </a:r>
          </a:p>
          <a:p>
            <a:pPr>
              <a:buNone/>
            </a:pPr>
            <a:r>
              <a:rPr lang="el-GR" sz="2400" dirty="0" smtClean="0"/>
              <a:t> 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77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</a:t>
            </a:r>
            <a:r>
              <a:rPr lang="en-US" sz="3600" cap="small" dirty="0" smtClean="0"/>
              <a:t>V</a:t>
            </a:r>
            <a:r>
              <a:rPr lang="el-GR" sz="3600" cap="small" dirty="0" smtClean="0"/>
              <a:t>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b="1" dirty="0" err="1" smtClean="0">
                <a:solidFill>
                  <a:srgbClr val="004B82"/>
                </a:solidFill>
              </a:rPr>
              <a:t>Δυσκοινωνική</a:t>
            </a:r>
            <a:r>
              <a:rPr lang="el-GR" sz="2400" b="1" dirty="0" smtClean="0">
                <a:solidFill>
                  <a:srgbClr val="004B82"/>
                </a:solidFill>
              </a:rPr>
              <a:t> διαταραχή της προσωπικότητας </a:t>
            </a:r>
            <a:r>
              <a:rPr lang="en-US" sz="2400" b="1" dirty="0" smtClean="0">
                <a:solidFill>
                  <a:srgbClr val="004B82"/>
                </a:solidFill>
              </a:rPr>
              <a:t> </a:t>
            </a:r>
            <a:endParaRPr lang="el-GR" sz="2400" dirty="0" smtClean="0">
              <a:solidFill>
                <a:srgbClr val="004B82"/>
              </a:solidFill>
            </a:endParaRPr>
          </a:p>
          <a:p>
            <a:pPr marL="0" indent="0">
              <a:buNone/>
            </a:pPr>
            <a:r>
              <a:rPr lang="el-GR" sz="2200" dirty="0" smtClean="0"/>
              <a:t>Η διαταραχή αυτή της προσωπικότητας συνήθως γίνεται αντιληπτή εξαιτίας της αδρής δυσαναλογίας μεταξύ της συμπεριφοράς του ατόμου και των επικρατούντων κοινωνικών κανόνων. </a:t>
            </a:r>
            <a:endParaRPr lang="en-US" sz="2200" dirty="0" smtClean="0"/>
          </a:p>
          <a:p>
            <a:pPr>
              <a:buNone/>
            </a:pPr>
            <a:r>
              <a:rPr lang="el-GR" sz="2200" dirty="0" smtClean="0"/>
              <a:t>Η διαταραχή αυτή χαρακτηρίζεται από: </a:t>
            </a:r>
          </a:p>
          <a:p>
            <a:r>
              <a:rPr lang="el-GR" sz="2200" dirty="0" smtClean="0"/>
              <a:t>συναισθηματική σκληρότητα και αδιαφορία στα συναισθήματα των άλλων, </a:t>
            </a:r>
          </a:p>
          <a:p>
            <a:r>
              <a:rPr lang="el-GR" sz="2200" dirty="0" smtClean="0"/>
              <a:t>καταφανή και επίμονη στάση, έλλειψης υπευθυνότητας και σε­βασμού απέναντι στα κοινωνικά πρότυπα, κανόνες και υποχρεώσεις, </a:t>
            </a:r>
          </a:p>
          <a:p>
            <a:r>
              <a:rPr lang="el-GR" sz="2200" dirty="0" smtClean="0"/>
              <a:t>ανικανότητα για διατήρηση σχέσεων διαρκείας, μολονότι δεν υπάρχει δυσκολία για την εγκατάστασή τους,</a:t>
            </a:r>
          </a:p>
          <a:p>
            <a:r>
              <a:rPr lang="el-GR" sz="2200" dirty="0"/>
              <a:t>πολύ μικρή ανοχή στη ματαίωση και χαμηλό ουδό στην εκτόνωση της επιθετικότητας, συμπεριλαμβανομένης της βιαιότητας, </a:t>
            </a:r>
          </a:p>
          <a:p>
            <a:endParaRPr lang="el-GR" sz="2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4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</a:t>
            </a:r>
            <a:r>
              <a:rPr lang="en-US" sz="3600" cap="small" dirty="0" smtClean="0"/>
              <a:t>V</a:t>
            </a:r>
            <a:r>
              <a:rPr lang="el-GR" sz="3600" cap="small" dirty="0" smtClean="0"/>
              <a:t>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b="1" dirty="0" err="1" smtClean="0">
                <a:solidFill>
                  <a:srgbClr val="004B82"/>
                </a:solidFill>
              </a:rPr>
              <a:t>Δυσκοινωνική</a:t>
            </a:r>
            <a:r>
              <a:rPr lang="el-GR" sz="2400" b="1" dirty="0" smtClean="0">
                <a:solidFill>
                  <a:srgbClr val="004B82"/>
                </a:solidFill>
              </a:rPr>
              <a:t> διαταραχή της προσωπικότητας (συνέχεια)</a:t>
            </a:r>
            <a:endParaRPr lang="el-GR" sz="2400" dirty="0" smtClean="0">
              <a:solidFill>
                <a:srgbClr val="004B82"/>
              </a:solidFill>
            </a:endParaRPr>
          </a:p>
          <a:p>
            <a:pPr marL="0" indent="0">
              <a:buNone/>
            </a:pPr>
            <a:r>
              <a:rPr lang="el-GR" sz="2200" dirty="0" smtClean="0"/>
              <a:t>Η διαταραχή αυτή της προσωπικότητας συνήθως γίνεται αντιληπτή εξαιτίας της αδρής δυσαναλογίας μεταξύ της συμπεριφοράς του ατόμου και των επικρατούντων κοινωνικών κανόνων. </a:t>
            </a:r>
            <a:endParaRPr lang="en-US" sz="2200" dirty="0" smtClean="0"/>
          </a:p>
          <a:p>
            <a:pPr>
              <a:buNone/>
            </a:pPr>
            <a:r>
              <a:rPr lang="el-GR" sz="2200" dirty="0" smtClean="0"/>
              <a:t>Η διαταραχή αυτή χαρακτηρίζεται από: </a:t>
            </a:r>
          </a:p>
          <a:p>
            <a:r>
              <a:rPr lang="el-GR" sz="2200" dirty="0" smtClean="0"/>
              <a:t>ανικανότητα να βιώσει ενοχή ή να επωφεληθεί από την εμπειρία, ιδιαίτερα από την τιμωρία, </a:t>
            </a:r>
          </a:p>
          <a:p>
            <a:r>
              <a:rPr lang="el-GR" sz="2200" dirty="0" err="1" smtClean="0"/>
              <a:t>εκσημασμένη</a:t>
            </a:r>
            <a:r>
              <a:rPr lang="el-GR" sz="2200" dirty="0" smtClean="0"/>
              <a:t> τάση να ρίχνει το φταίξιμο στους άλλους ή να προσφέρει αληθοφανείς εκλογικεύσεις για τη συμπεριφορά, η οποία έχει φέρει τον ασθενή σε σύγκρουση με την κοινωνία. 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l-GR" sz="2200" dirty="0" smtClean="0"/>
              <a:t>Δυνατόν επίσης να υπάρχει επίμονη ευερεθιστότητα ως συνοδό χαρακτηριστικό. Η διάγνωση ενισχύεται από την ύπαρξη διαταραχής της διαγωγής κατά τη διάρκεια της παιδικής ηλικίας και της εφηβείας, μολονότι αυτή δεν είναι σταθερά παρούσα. </a:t>
            </a:r>
          </a:p>
          <a:p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</a:t>
            </a:r>
            <a:r>
              <a:rPr lang="en-US" sz="3600" cap="small" dirty="0" smtClean="0"/>
              <a:t>VI</a:t>
            </a:r>
            <a:r>
              <a:rPr lang="el-GR" sz="3600" cap="small" dirty="0" smtClean="0"/>
              <a:t>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Διαταραχή της προσωπικότητας του τύπου της συναισθηματικής αστάθειας </a:t>
            </a:r>
            <a:endParaRPr lang="el-GR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l-GR" sz="2200" dirty="0" smtClean="0"/>
              <a:t>Πρόκειται για διαταραχή της προσωπικότητας, στην οποία παρατη­ρείται </a:t>
            </a:r>
            <a:r>
              <a:rPr lang="el-GR" sz="2200" dirty="0" err="1" smtClean="0"/>
              <a:t>εκσημασμένη</a:t>
            </a:r>
            <a:r>
              <a:rPr lang="el-GR" sz="2200" dirty="0" smtClean="0"/>
              <a:t> τάση για παρορμητική δραστηριότητα, χωρίς να λαμβάνονται υπόψη οι επιπτώσεις της, σε συνδυασμό με συναι­σθηματική αστάθεια. Η ικανότητα προσχεδιασμού μπορεί να είναι ελάχιστη. </a:t>
            </a:r>
          </a:p>
          <a:p>
            <a:r>
              <a:rPr lang="el-GR" sz="2200" dirty="0" smtClean="0"/>
              <a:t>Ξεσπάσματα έντονου θυμού συχνά οδηγούν σε βιαιότητα ή «εκρήξεις συμπεριφοράς», οι οποίες εύκολα προκαλούνται όταν οι παρορμητικές πράξεις του ατόμου επικρίνονται ή εμποδίζονται από τους άλλους. </a:t>
            </a:r>
          </a:p>
          <a:p>
            <a:r>
              <a:rPr lang="el-GR" sz="2200" dirty="0" smtClean="0"/>
              <a:t>Μπορούν να καθορισθούν δύο παραλλαγές αυτού του τύπου της διαταραχής της προσωπικότητας και οι δύο έχουν ως κοι­νό παρονομαστή την παρορμητικότητα και την απουσία αυτοελέγχου.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44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</a:t>
            </a:r>
            <a:r>
              <a:rPr lang="en-US" sz="3600" cap="small" dirty="0" smtClean="0"/>
              <a:t>VI</a:t>
            </a:r>
            <a:r>
              <a:rPr lang="el-GR" sz="3600" cap="small" dirty="0" smtClean="0"/>
              <a:t>ΙΙ)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Παρορμητικός τύπος</a:t>
            </a:r>
            <a:endParaRPr lang="el-G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Τα προεξάρχοντα χαρακτηριστικά είναι η συναισθηματική αστά­θεια και η απώλεια ελέγχου των παρορμήσεων. Ξεσπάσματα βίαιης ή απειλητικής συμπεριφοράς είναι συνήθη, ιδιαίτερα ως απάντηση στην κριτική των άλλων. 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l-GR" sz="2400" i="1" dirty="0" smtClean="0"/>
              <a:t>Περιλαμβάνεται: </a:t>
            </a:r>
            <a:r>
              <a:rPr lang="el-GR" sz="2400" dirty="0" smtClean="0"/>
              <a:t>Εκρηκτική και επιθετική προσωπικότητα (διαταραχή προσωπικότητας) 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l-GR" sz="2400" i="1" dirty="0" smtClean="0"/>
              <a:t>Αποκλείεται: </a:t>
            </a:r>
            <a:r>
              <a:rPr lang="el-GR" sz="2400" dirty="0" err="1" smtClean="0"/>
              <a:t>Δυσκοινωνική</a:t>
            </a:r>
            <a:r>
              <a:rPr lang="el-GR" sz="2400" dirty="0" smtClean="0"/>
              <a:t> διαταραχή προσωπικότητας (F60.2)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34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(ΙΧ)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Μεθοριακός τύπος</a:t>
            </a:r>
            <a:endParaRPr lang="el-G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Μερικά από τα χαρακτηριστικά της συναισθηματικής αστάθειας είναι παρόντα. Επιπροσθέτως, η εικόνα του ασθενούς για τον εαυτό του, οι στόχοι και οι προσωπικές προτιμήσεις του (</a:t>
            </a:r>
            <a:r>
              <a:rPr lang="el-GR" sz="2400" dirty="0" err="1" smtClean="0"/>
              <a:t>περιλαμβαν</a:t>
            </a:r>
            <a:r>
              <a:rPr lang="en-US" sz="2400" dirty="0" smtClean="0"/>
              <a:t>o</a:t>
            </a:r>
            <a:r>
              <a:rPr lang="el-GR" sz="2400" dirty="0" smtClean="0"/>
              <a:t>μένων των σεξουαλικών) είναι συχνά ασαφείς ή διαταραγμένες. Συνήθως, υπάρχουν χρόνια συναισθήματα κενού. </a:t>
            </a:r>
          </a:p>
          <a:p>
            <a:pPr indent="19050">
              <a:buNone/>
            </a:pPr>
            <a:r>
              <a:rPr lang="el-GR" sz="2400" dirty="0" smtClean="0"/>
              <a:t>Η επιρρέπεια του ατόμου να αναπτύσσει έντονες και ασταθείς διαπροσωπικές σχέσεις μπορεί να προκαλεί επανειλημμένες συναισθηματικές κρίσεις και να σχετίζεται με έντονες προσπάθειες να αποφευχθεί η εγκατάλειψη και με μια σειρά από απειλές αυτοκτονίας ή </a:t>
            </a:r>
            <a:r>
              <a:rPr lang="el-GR" sz="2400" dirty="0" err="1" smtClean="0"/>
              <a:t>αυτοβλαπτικές</a:t>
            </a:r>
            <a:r>
              <a:rPr lang="en-US" sz="2400" dirty="0" smtClean="0"/>
              <a:t> </a:t>
            </a:r>
            <a:r>
              <a:rPr lang="el-GR" sz="2400" dirty="0" smtClean="0"/>
              <a:t>πράξεις (μολονότι αυτές μπορεί να επισυμβαίνουν χωρίς εμφανείς </a:t>
            </a:r>
            <a:r>
              <a:rPr lang="el-GR" sz="2400" dirty="0" err="1" smtClean="0"/>
              <a:t>εκλυτικούς</a:t>
            </a:r>
            <a:r>
              <a:rPr lang="el-GR" sz="2400" dirty="0" smtClean="0"/>
              <a:t> παράγοντες).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24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(Χ)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b="1" dirty="0" err="1" smtClean="0">
                <a:solidFill>
                  <a:srgbClr val="004B82"/>
                </a:solidFill>
              </a:rPr>
              <a:t>Οιστριονική</a:t>
            </a:r>
            <a:r>
              <a:rPr lang="el-GR" sz="2000" b="1" dirty="0" smtClean="0">
                <a:solidFill>
                  <a:srgbClr val="004B82"/>
                </a:solidFill>
              </a:rPr>
              <a:t> διαταραχή της προσωπικότητας </a:t>
            </a:r>
            <a:endParaRPr lang="el-GR" sz="2000" dirty="0" smtClean="0">
              <a:solidFill>
                <a:srgbClr val="004B82"/>
              </a:solidFill>
            </a:endParaRPr>
          </a:p>
          <a:p>
            <a:pPr>
              <a:buNone/>
            </a:pPr>
            <a:r>
              <a:rPr lang="el-GR" sz="2000" dirty="0" smtClean="0"/>
              <a:t>Η διαταραχή αυτή της προσωπικότητας χαρακτηρίζεται από: </a:t>
            </a:r>
          </a:p>
          <a:p>
            <a:r>
              <a:rPr lang="el-GR" sz="2000" dirty="0" err="1" smtClean="0"/>
              <a:t>αυτοδραματοποίηση</a:t>
            </a:r>
            <a:r>
              <a:rPr lang="el-GR" sz="2000" dirty="0" smtClean="0"/>
              <a:t>, θεατρινισμός, υπερτονισμένη έκφραση των συναισθημάτων, </a:t>
            </a:r>
          </a:p>
          <a:p>
            <a:r>
              <a:rPr lang="el-GR" sz="2000" dirty="0" err="1" smtClean="0"/>
              <a:t>υποβολιμότητα</a:t>
            </a:r>
            <a:r>
              <a:rPr lang="el-GR" sz="2000" dirty="0" smtClean="0"/>
              <a:t>, ευκολία επηρεασμού από τους άλλους ή από τις εξωτερικές συνθήκες, </a:t>
            </a:r>
          </a:p>
          <a:p>
            <a:r>
              <a:rPr lang="el-GR" sz="2000" dirty="0" smtClean="0"/>
              <a:t>ρηχό και ευμετάβλητο συναίσθημα, </a:t>
            </a:r>
          </a:p>
          <a:p>
            <a:r>
              <a:rPr lang="el-GR" sz="2000" dirty="0" smtClean="0"/>
              <a:t>συνεχή αναζήτηση συγκινήσεων και δραστηριοτήτων, στις οποίες ο ασθενής γίνεται το επίκεντρο του ενδιαφέροντος, </a:t>
            </a:r>
          </a:p>
          <a:p>
            <a:r>
              <a:rPr lang="el-GR" sz="2000" dirty="0" smtClean="0"/>
              <a:t>ανάρμοστη επιστράτευση </a:t>
            </a:r>
            <a:r>
              <a:rPr lang="el-GR" sz="2000" dirty="0" err="1" smtClean="0"/>
              <a:t>θελγήτρων</a:t>
            </a:r>
            <a:r>
              <a:rPr lang="el-GR" sz="2000" dirty="0" smtClean="0"/>
              <a:t> ως προς την εμφάνιση ή τη συμπεριφορά, </a:t>
            </a:r>
          </a:p>
          <a:p>
            <a:r>
              <a:rPr lang="el-GR" sz="2000" dirty="0" smtClean="0"/>
              <a:t>υπεραπασχόληση με τη σωματική ελκυστικότητα.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l-GR" sz="2000" dirty="0" smtClean="0"/>
              <a:t>Ως </a:t>
            </a:r>
            <a:r>
              <a:rPr lang="el-GR" sz="2000" dirty="0" err="1" smtClean="0"/>
              <a:t>συνοδά</a:t>
            </a:r>
            <a:r>
              <a:rPr lang="el-GR" sz="2000" dirty="0" smtClean="0"/>
              <a:t> χαρακτηριστικά μπορεί να περιλαμβάνονται: εγωκεντρικότατα, υπερβολική αυταρέσκεια, συνεχής αναζήτηση εκτίμησης από τους άλλους, συναισθήματα που πληγώνονται εύκολα και επί­μονη χειριστική συμπεριφορά για την εκπλήρωση προσωπικών α­ναγκών.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0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(ΧΙ)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b="1" dirty="0" smtClean="0">
                <a:solidFill>
                  <a:srgbClr val="004B82"/>
                </a:solidFill>
              </a:rPr>
              <a:t>Καταναγκαστική διαταραχή της προσωπικότητας </a:t>
            </a:r>
            <a:endParaRPr lang="el-GR" sz="2000" dirty="0" smtClean="0">
              <a:solidFill>
                <a:srgbClr val="004B82"/>
              </a:solidFill>
            </a:endParaRPr>
          </a:p>
          <a:p>
            <a:pPr>
              <a:buNone/>
            </a:pPr>
            <a:r>
              <a:rPr lang="el-GR" sz="2000" dirty="0" smtClean="0"/>
              <a:t>Η διαταραχή αυτή της προσωπικότητας χαρακτηρίζεται από: </a:t>
            </a:r>
          </a:p>
          <a:p>
            <a:pPr>
              <a:buNone/>
            </a:pPr>
            <a:r>
              <a:rPr lang="el-GR" sz="2000" dirty="0" smtClean="0"/>
              <a:t>Συναισθήματα υπερβολικής αμφιβολίας και επιφύλαξης, </a:t>
            </a:r>
          </a:p>
          <a:p>
            <a:r>
              <a:rPr lang="el-GR" sz="2000" dirty="0" smtClean="0"/>
              <a:t>υπεραπασχόληση με τις λεπτομέρειες, τους κανόνες, τους καταλόγους, την τάξη, την οργάνωση ή το πρόγραμμα, </a:t>
            </a:r>
          </a:p>
          <a:p>
            <a:r>
              <a:rPr lang="el-GR" sz="2000" dirty="0" smtClean="0"/>
              <a:t>τελειοθηρία, η οποία εμποδίζει την ολοκλήρωση των έργων, </a:t>
            </a:r>
          </a:p>
          <a:p>
            <a:r>
              <a:rPr lang="el-GR" sz="2000" dirty="0" smtClean="0"/>
              <a:t>(υπερβολική ευσυνειδησία και περιττή υπεραπασχόληση με την παραγωγικότητα που αποκλείει την ευχαρίστηση και τις διαπροσωπικές σχέσεις, </a:t>
            </a:r>
          </a:p>
          <a:p>
            <a:r>
              <a:rPr lang="el-GR" sz="2000" dirty="0" smtClean="0"/>
              <a:t>υπερβολική σχολαστικότητα και προσκόλληση στις κοινωνικές συμβάσεις, </a:t>
            </a:r>
          </a:p>
          <a:p>
            <a:r>
              <a:rPr lang="el-GR" sz="2000" dirty="0" smtClean="0"/>
              <a:t>ανελαστικότητα και ισχυρογνωμοσύνη, </a:t>
            </a:r>
          </a:p>
          <a:p>
            <a:r>
              <a:rPr lang="el-GR" sz="2000" dirty="0" smtClean="0"/>
              <a:t>αδικαιολόγητη επιμονή εκ μέρους του ασθενούς να υποτάσσονται οι άλλοι στον τρόπο, με τον οποίο θέλει να γίνονται ακριβώς τα πράγματα ή αδικαιολόγητη απροθυμία να επιτρέπεται στους άλλους να κάνουν εκείνοι ορισμένα πράγματα,</a:t>
            </a:r>
          </a:p>
          <a:p>
            <a:r>
              <a:rPr lang="el-GR" sz="2000" dirty="0" smtClean="0"/>
              <a:t>παρεμβολή επίμονων και μη ευπρόσδεκτων ιδεών ή </a:t>
            </a:r>
            <a:r>
              <a:rPr lang="el-GR" sz="2000" dirty="0" err="1" smtClean="0"/>
              <a:t>εναρμονήσεων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 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Οριακή σύγκρουση</a:t>
            </a:r>
            <a:endParaRPr lang="el-GR" sz="3600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rot="5400000">
            <a:off x="658333" y="3598251"/>
            <a:ext cx="2500330" cy="1588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1928794" y="3500438"/>
            <a:ext cx="1928826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3929058" y="3071810"/>
            <a:ext cx="15716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+mj-lt"/>
              </a:rPr>
              <a:t>ΑΓΧΟΣ</a:t>
            </a:r>
          </a:p>
          <a:p>
            <a:pPr algn="ctr"/>
            <a:r>
              <a:rPr lang="el-GR" dirty="0" smtClean="0">
                <a:latin typeface="+mj-lt"/>
              </a:rPr>
              <a:t>(ΑΠΩΛΕΙΑΣ)</a:t>
            </a:r>
            <a:endParaRPr lang="el-GR" dirty="0">
              <a:latin typeface="+mj-lt"/>
            </a:endParaRPr>
          </a:p>
        </p:txBody>
      </p:sp>
      <p:cxnSp>
        <p:nvCxnSpPr>
          <p:cNvPr id="11" name="10 - Ευθύγραμμο βέλος σύνδεσης"/>
          <p:cNvCxnSpPr>
            <a:endCxn id="9" idx="0"/>
          </p:cNvCxnSpPr>
          <p:nvPr/>
        </p:nvCxnSpPr>
        <p:spPr>
          <a:xfrm rot="5400000">
            <a:off x="4214810" y="2571744"/>
            <a:ext cx="100013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>
            <a:stCxn id="9" idx="3"/>
          </p:cNvCxnSpPr>
          <p:nvPr/>
        </p:nvCxnSpPr>
        <p:spPr>
          <a:xfrm flipV="1">
            <a:off x="5500694" y="2857496"/>
            <a:ext cx="1143008" cy="61442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>
            <a:stCxn id="9" idx="3"/>
          </p:cNvCxnSpPr>
          <p:nvPr/>
        </p:nvCxnSpPr>
        <p:spPr>
          <a:xfrm>
            <a:off x="5500694" y="3471920"/>
            <a:ext cx="1143008" cy="52858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765352" y="2500306"/>
            <a:ext cx="217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ΨΥΧΩΣΙΚΗ</a:t>
            </a:r>
          </a:p>
          <a:p>
            <a:r>
              <a:rPr lang="el-GR" sz="2400" dirty="0" smtClean="0">
                <a:latin typeface="+mj-lt"/>
              </a:rPr>
              <a:t>ΕΚΤΡΟΠΗ</a:t>
            </a:r>
            <a:endParaRPr lang="el-GR" sz="2400" dirty="0">
              <a:latin typeface="+mj-lt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732240" y="3714751"/>
            <a:ext cx="2104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ΝΕΥΡΩΣΙΚΗ </a:t>
            </a:r>
          </a:p>
          <a:p>
            <a:r>
              <a:rPr lang="el-GR" sz="2400" dirty="0" smtClean="0">
                <a:latin typeface="+mj-lt"/>
              </a:rPr>
              <a:t>ΕΚΤΡΟΠΗ</a:t>
            </a:r>
            <a:endParaRPr lang="el-GR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7620" y="1626870"/>
            <a:ext cx="1771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l-GR" sz="2000" dirty="0">
                <a:latin typeface="+mj-lt"/>
              </a:rPr>
              <a:t>ΑΝΩΡΙΜΟ ΕΓΩ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5892" y="1493806"/>
            <a:ext cx="23836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sz="2000" dirty="0">
                <a:latin typeface="+mj-lt"/>
              </a:rPr>
              <a:t>ΙΔΑΝΙΚΟ ΕΓΩ </a:t>
            </a:r>
            <a:endParaRPr lang="el-GR" sz="2000" dirty="0" smtClean="0">
              <a:latin typeface="+mj-lt"/>
            </a:endParaRPr>
          </a:p>
          <a:p>
            <a:pPr algn="ctr">
              <a:buNone/>
            </a:pPr>
            <a:r>
              <a:rPr lang="el-GR" dirty="0" smtClean="0">
                <a:latin typeface="+mj-lt"/>
              </a:rPr>
              <a:t>ΠΡΑΓΜΑΤΙΚΟΤΗΤΑ</a:t>
            </a:r>
            <a:endParaRPr lang="el-GR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1825" y="4941168"/>
            <a:ext cx="72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j-lt"/>
              </a:rPr>
              <a:t>ΑΥΤΟ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4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(ΧΙΙ)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000" b="1" dirty="0" smtClean="0">
                <a:solidFill>
                  <a:srgbClr val="004B82"/>
                </a:solidFill>
              </a:rPr>
              <a:t>Αγχώδης (</a:t>
            </a:r>
            <a:r>
              <a:rPr lang="el-GR" sz="2000" b="1" dirty="0" err="1" smtClean="0">
                <a:solidFill>
                  <a:srgbClr val="004B82"/>
                </a:solidFill>
              </a:rPr>
              <a:t>αποφευκτική</a:t>
            </a:r>
            <a:r>
              <a:rPr lang="el-GR" sz="2000" b="1" dirty="0" smtClean="0">
                <a:solidFill>
                  <a:srgbClr val="004B82"/>
                </a:solidFill>
              </a:rPr>
              <a:t>) διαταραχή της προσωπικότητας </a:t>
            </a:r>
            <a:endParaRPr lang="el-GR" sz="2000" dirty="0" smtClean="0">
              <a:solidFill>
                <a:srgbClr val="004B82"/>
              </a:solidFill>
            </a:endParaRPr>
          </a:p>
          <a:p>
            <a:pPr algn="just">
              <a:buNone/>
            </a:pPr>
            <a:r>
              <a:rPr lang="el-GR" sz="2000" dirty="0" smtClean="0"/>
              <a:t>Η διαταραχή αυτή της προσωπικότητας χαρακτηρίζεται από: </a:t>
            </a:r>
            <a:endParaRPr lang="en-US" sz="2000" dirty="0" smtClean="0"/>
          </a:p>
          <a:p>
            <a:r>
              <a:rPr lang="el-GR" sz="2000" dirty="0" smtClean="0"/>
              <a:t>Επίμονα και διαβρωτικά συναισθήματα έντασης και ανησυχίας, </a:t>
            </a:r>
          </a:p>
          <a:p>
            <a:r>
              <a:rPr lang="el-GR" sz="2000" dirty="0" smtClean="0"/>
              <a:t>Πίστη ότι το άτομο είναι κοινωνικά ανίκανο, προσωπικά μη ελκυστικό ή κατώτερο από τους άλλους, </a:t>
            </a:r>
          </a:p>
          <a:p>
            <a:r>
              <a:rPr lang="el-GR" sz="2000" dirty="0" smtClean="0"/>
              <a:t>Υπερβολική υπεραπασχόληση με την κριτική ή την κοινωνική απόρριψη, </a:t>
            </a:r>
          </a:p>
          <a:p>
            <a:r>
              <a:rPr lang="el-GR" sz="2000" dirty="0" smtClean="0"/>
              <a:t>Απροθυμία για κοινωνικές επαφές, εκτός εάν το άτομο είναι βέβαιο ότι είναι αρεστό, </a:t>
            </a:r>
          </a:p>
          <a:p>
            <a:r>
              <a:rPr lang="el-GR" sz="2000" dirty="0" smtClean="0"/>
              <a:t>Περιορισμοί στον τρόπο ζωής εξαιτίας αναγκών για σωματική ασφάλεια, </a:t>
            </a:r>
          </a:p>
          <a:p>
            <a:r>
              <a:rPr lang="el-GR" sz="2000" dirty="0" smtClean="0"/>
              <a:t>Αποφυγή των κοινωνικών ή επαγγελματικών δραστηριοτήτων που προϋποθέτουν σημαντικές διαπροσωπικές επαφές εξαιτίας φόβου κριτικής, μη έγκρισης ή απόρριψης. </a:t>
            </a:r>
          </a:p>
          <a:p>
            <a:pPr>
              <a:buNone/>
            </a:pPr>
            <a:r>
              <a:rPr lang="el-GR" sz="2000" dirty="0" smtClean="0"/>
              <a:t> </a:t>
            </a:r>
            <a:r>
              <a:rPr lang="en-US" sz="2000" dirty="0" smtClean="0"/>
              <a:t>	</a:t>
            </a:r>
            <a:r>
              <a:rPr lang="el-GR" sz="2000" dirty="0" smtClean="0"/>
              <a:t>Ως </a:t>
            </a:r>
            <a:r>
              <a:rPr lang="el-GR" sz="2000" dirty="0" err="1" smtClean="0"/>
              <a:t>συνοδά</a:t>
            </a:r>
            <a:r>
              <a:rPr lang="el-GR" sz="2000" dirty="0" smtClean="0"/>
              <a:t> χαρακτηριστικά μπορεί να περιλαμβάνονται η υπερευαισθησία στην απόρριψη και στην κριτική. </a:t>
            </a:r>
          </a:p>
          <a:p>
            <a:pPr algn="just"/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5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</a:t>
            </a:r>
            <a:r>
              <a:rPr lang="el-GR" sz="3600" dirty="0" smtClean="0"/>
              <a:t>προσωπικότητας </a:t>
            </a:r>
            <a:r>
              <a:rPr lang="el-GR" sz="3600" cap="small" dirty="0" smtClean="0"/>
              <a:t>(</a:t>
            </a:r>
            <a:r>
              <a:rPr lang="el-GR" sz="3600" dirty="0" smtClean="0"/>
              <a:t>ΧΙΙΙ</a:t>
            </a:r>
            <a:r>
              <a:rPr lang="el-GR" sz="3600" cap="small" dirty="0" smtClean="0"/>
              <a:t>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661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900" b="1" dirty="0" err="1" smtClean="0">
                <a:solidFill>
                  <a:srgbClr val="004B82"/>
                </a:solidFill>
              </a:rPr>
              <a:t>Εξαρτητική</a:t>
            </a:r>
            <a:r>
              <a:rPr lang="el-GR" sz="1900" b="1" dirty="0" smtClean="0">
                <a:solidFill>
                  <a:srgbClr val="004B82"/>
                </a:solidFill>
              </a:rPr>
              <a:t> διαταραχή της προσωπικότητας</a:t>
            </a:r>
            <a:endParaRPr lang="el-GR" sz="1900" dirty="0" smtClean="0">
              <a:solidFill>
                <a:srgbClr val="004B82"/>
              </a:solidFill>
            </a:endParaRPr>
          </a:p>
          <a:p>
            <a:pPr>
              <a:buNone/>
            </a:pPr>
            <a:r>
              <a:rPr lang="el-GR" sz="1900" dirty="0" smtClean="0"/>
              <a:t>Η διαταραχή αυτή της προσωπικότητας χαρακτηρίζεται από: </a:t>
            </a:r>
          </a:p>
          <a:p>
            <a:r>
              <a:rPr lang="el-GR" sz="1900" dirty="0" smtClean="0"/>
              <a:t>Ενθάρρυνση ή ανοχή του ατόμου προς τους άλλους να παίρ­νουν τις περισσότερες από τις σημαντικές αποφάσεις ζωής για λογαριασμό του. </a:t>
            </a:r>
          </a:p>
          <a:p>
            <a:r>
              <a:rPr lang="el-GR" sz="1900" dirty="0" smtClean="0"/>
              <a:t>Υποταγή των αναγκών του ατόμου σε εκείνες άλλων από τους οποίους εξαρτάται, όπως και μη οφειλόμενη συμμόρφωση στις επιθυμίες τους. </a:t>
            </a:r>
          </a:p>
          <a:p>
            <a:r>
              <a:rPr lang="el-GR" sz="1900" dirty="0" smtClean="0"/>
              <a:t>Απροθυμία του ατόμου να έχει ακόμα και δικαιολογημένες απαιτήσεις από τους ανθρώπους, από τους οποίους εξαρτάται. </a:t>
            </a:r>
          </a:p>
          <a:p>
            <a:r>
              <a:rPr lang="el-GR" sz="1900" dirty="0" smtClean="0"/>
              <a:t>Το να μην αισθάνεται κανείς άνετα ή να νιώθει αβοήθητος όταν είναι μόνος, εξαιτίας υπερβολικών φόβων αδυναμίας να φροντίσει τον εαυτό του.</a:t>
            </a:r>
          </a:p>
          <a:p>
            <a:r>
              <a:rPr lang="el-GR" sz="1900" dirty="0" smtClean="0"/>
              <a:t>Υπεραπασχόληση με φόβους εγκατάλειψης από το πρόσωπο, με το οποίο έχει στενή σχέση, με συνέπεια, να αφεθεί να φροντίζει ο ίδιος τον εαυτό του. </a:t>
            </a:r>
          </a:p>
          <a:p>
            <a:r>
              <a:rPr lang="el-GR" sz="1900" dirty="0" smtClean="0"/>
              <a:t>Περιορισμένη ικανότητα λήψης καθημερινών αποφάσεων χωρίς να προηγείται υπερβολικός αριθμός συμβουλών και διαβεβαιώσεων από τους άλλους. </a:t>
            </a:r>
          </a:p>
          <a:p>
            <a:pPr>
              <a:buNone/>
            </a:pPr>
            <a:r>
              <a:rPr lang="el-GR" sz="1900" dirty="0" smtClean="0"/>
              <a:t>	Ως </a:t>
            </a:r>
            <a:r>
              <a:rPr lang="el-GR" sz="1900" dirty="0" err="1" smtClean="0"/>
              <a:t>συνοδά</a:t>
            </a:r>
            <a:r>
              <a:rPr lang="el-GR" sz="1900" dirty="0" smtClean="0"/>
              <a:t> χαρακτηριστικά δυνατόν να περιληφθούν η αντίληψη του εαυτού ως αβοήθητου, ανίκανου και στερούμενου ζωτικότητας. </a:t>
            </a:r>
          </a:p>
          <a:p>
            <a:endParaRPr lang="el-GR" sz="19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2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5</a:t>
            </a:r>
            <a:r>
              <a:rPr lang="el-GR" sz="2000" dirty="0" smtClean="0"/>
              <a:t>: </a:t>
            </a:r>
            <a:r>
              <a:rPr lang="el-GR" sz="2000" dirty="0"/>
              <a:t>Οριακές </a:t>
            </a:r>
            <a:r>
              <a:rPr lang="el-GR" sz="2000" dirty="0" smtClean="0"/>
              <a:t>διαταραχές, Διαταραχές </a:t>
            </a:r>
            <a:r>
              <a:rPr lang="el-GR" sz="2000" dirty="0"/>
              <a:t>της </a:t>
            </a:r>
            <a:r>
              <a:rPr lang="el-GR" sz="2000" dirty="0" smtClean="0"/>
              <a:t>προσωπικότητας»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Οριακό στάδιο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Οριακά χαρακτηριστικά της προσωπικότητας</a:t>
            </a:r>
          </a:p>
          <a:p>
            <a:r>
              <a:rPr lang="el-GR" sz="2400" dirty="0" smtClean="0"/>
              <a:t>συμβιωτική εξαρτητική συμπεριφορά </a:t>
            </a:r>
          </a:p>
          <a:p>
            <a:r>
              <a:rPr lang="el-GR" sz="2400" dirty="0" smtClean="0"/>
              <a:t>προσδοκία κάλυψης των αναγκών από το περιβάλλον </a:t>
            </a:r>
          </a:p>
          <a:p>
            <a:r>
              <a:rPr lang="el-GR" sz="2400" dirty="0" smtClean="0"/>
              <a:t>αυξημένη συναισθηματικότητα, διαισθητικότητα κλπ. </a:t>
            </a:r>
          </a:p>
          <a:p>
            <a:r>
              <a:rPr lang="el-GR" sz="2400" dirty="0" smtClean="0"/>
              <a:t>μειωμένος ή απών αυτό-λογοκριτικός μηχανισμός</a:t>
            </a:r>
          </a:p>
          <a:p>
            <a:r>
              <a:rPr lang="el-GR" sz="2400" dirty="0" smtClean="0"/>
              <a:t>ψυχωτικός εκτροχιασμός (υπό πίεση) </a:t>
            </a:r>
          </a:p>
          <a:p>
            <a:endParaRPr lang="el-GR" sz="2400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5076056" y="1196752"/>
            <a:ext cx="3714776" cy="509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Κλινικές εικόνες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Πρωτογενής εξάρτηση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dirty="0" smtClean="0">
                <a:latin typeface="+mj-lt"/>
              </a:rPr>
              <a:t>Κατάθλιψη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Νευρωσική ή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dirty="0" smtClean="0">
                <a:latin typeface="+mj-lt"/>
              </a:rPr>
              <a:t>Ψυχωσική εκτροπή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76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Ψυχοπαθητική μη σύγκρουση</a:t>
            </a:r>
            <a:br>
              <a:rPr lang="el-GR" sz="3200" dirty="0" smtClean="0"/>
            </a:br>
            <a:r>
              <a:rPr lang="el-GR" sz="3200" dirty="0" smtClean="0"/>
              <a:t>(Διαταραχές της Προσωπικότητας)</a:t>
            </a:r>
            <a:endParaRPr lang="el-GR" sz="3200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rot="5400000">
            <a:off x="369613" y="3845777"/>
            <a:ext cx="2286016" cy="1588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1511827" y="3846571"/>
            <a:ext cx="1928826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3428992" y="3259051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ΑΠΟΥΣΙΑ</a:t>
            </a:r>
          </a:p>
          <a:p>
            <a:pPr algn="ctr"/>
            <a:r>
              <a:rPr lang="el-GR" sz="2400" dirty="0" smtClean="0">
                <a:latin typeface="+mn-lt"/>
              </a:rPr>
              <a:t>ΑΓΧΟΥΣ ΣΤΟ</a:t>
            </a:r>
          </a:p>
          <a:p>
            <a:pPr algn="ctr"/>
            <a:r>
              <a:rPr lang="el-GR" sz="2400" dirty="0" smtClean="0">
                <a:latin typeface="+mn-lt"/>
              </a:rPr>
              <a:t>ΕΛΛΕΙΜΑ</a:t>
            </a:r>
            <a:endParaRPr lang="el-GR" sz="2400" dirty="0">
              <a:latin typeface="+mn-lt"/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>
            <a:off x="3665814" y="2658647"/>
            <a:ext cx="1214446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5143504" y="3848562"/>
            <a:ext cx="100013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6130030" y="3465406"/>
            <a:ext cx="234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ΣΥΝΤΟΝΙΣΜΟΣ</a:t>
            </a:r>
          </a:p>
          <a:p>
            <a:pPr algn="ctr"/>
            <a:r>
              <a:rPr lang="el-GR" sz="2400" dirty="0" smtClean="0">
                <a:latin typeface="+mj-lt"/>
              </a:rPr>
              <a:t>ΑΥΤΟ + ΕΓΩ</a:t>
            </a:r>
            <a:endParaRPr lang="el-GR" sz="2400" dirty="0">
              <a:latin typeface="+mj-lt"/>
            </a:endParaRPr>
          </a:p>
        </p:txBody>
      </p:sp>
      <p:sp>
        <p:nvSpPr>
          <p:cNvPr id="20" name="19 - Καμπύλο αριστερό βέλος"/>
          <p:cNvSpPr/>
          <p:nvPr/>
        </p:nvSpPr>
        <p:spPr>
          <a:xfrm>
            <a:off x="8408822" y="3694214"/>
            <a:ext cx="571504" cy="135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6047762" y="4614809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Συμπεριφορά χωρίς αναστολές</a:t>
            </a:r>
            <a:endParaRPr lang="el-GR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9534" y="1652108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l-GR" sz="2000" dirty="0">
                <a:latin typeface="+mj-lt"/>
              </a:rPr>
              <a:t>ΕΓΩ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443" y="2030892"/>
            <a:ext cx="1781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sz="2000" dirty="0">
                <a:latin typeface="+mj-lt"/>
              </a:rPr>
              <a:t>ΕΛΛΕΙΜΑΤΙΚΟ </a:t>
            </a:r>
          </a:p>
          <a:p>
            <a:pPr algn="ctr">
              <a:buNone/>
            </a:pPr>
            <a:r>
              <a:rPr lang="el-GR" sz="2000" dirty="0">
                <a:latin typeface="+mj-lt"/>
              </a:rPr>
              <a:t>ΥΠΕΡΕΓΩ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8546" y="5030308"/>
            <a:ext cx="786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dirty="0">
                <a:latin typeface="+mj-lt"/>
              </a:rPr>
              <a:t> ΑΥΤΟ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4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Διαταραχές της προσωπικότητας</a:t>
            </a:r>
            <a:r>
              <a:rPr lang="el-GR" sz="3600" cap="small" dirty="0" smtClean="0"/>
              <a:t> (Ι)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Στις διαταραχές της προσωπικότητας ανήκουν άτομα με βαθιά ριζωμένες στο χαρακτήρα τους διαταραχές της συμπεριφοράς τους. Οι διαταραχές αυτές αφορούν είτε την ισορροπία στοιχείων της προσωπικότητας τους ή και ολόκληρη την προσωπικότητα. </a:t>
            </a:r>
          </a:p>
          <a:p>
            <a:r>
              <a:rPr lang="el-GR" sz="2400" dirty="0" smtClean="0"/>
              <a:t>Το κυριότερο χαρακτηριστικό των διαταραχών αυτών, είναι ότι ο ασθενής ο ίδιος δεν αισθάνεται να υποφέρει παρόλο που το περιβάλλον του, του επισημαίνει τη διαταραγμένη συμπεριφορά του και συχνά υποφέρει αυτό από αυτή.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42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Διαταραχές της προσωπικότητας</a:t>
            </a:r>
            <a:r>
              <a:rPr lang="el-GR" sz="3600" cap="small" dirty="0" smtClean="0"/>
              <a:t> (ΙΙ)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chemeClr val="tx2"/>
                </a:solidFill>
                <a:latin typeface="+mj-lt"/>
              </a:rPr>
              <a:t>Ψυχοδυναμική ερμηνεία: </a:t>
            </a:r>
          </a:p>
          <a:p>
            <a:r>
              <a:rPr lang="el-GR" sz="2400" dirty="0" smtClean="0">
                <a:latin typeface="+mj-lt"/>
              </a:rPr>
              <a:t>Ατελής ανάπτυξη ή και απουσία του ΥΠΕΡΕΓΩ. Έτσι το ψυχοπαθητικό άτομο δεν «καθρεφτίζει» εσωτερικά την συμπεριφορά του, δεν τη θέτει σε ερώτημα, δεν τη λογοκρίνει και την εκφράζει χωρίς αναστολές.</a:t>
            </a:r>
          </a:p>
          <a:p>
            <a:r>
              <a:rPr lang="el-GR" sz="2400" dirty="0" smtClean="0">
                <a:latin typeface="+mj-lt"/>
              </a:rPr>
              <a:t>Το ΕΓΩ συντονίζεται με το ΑΥΤΟ έτσι ώστε, </a:t>
            </a:r>
            <a:r>
              <a:rPr lang="el-GR" sz="2400" dirty="0" err="1" smtClean="0">
                <a:latin typeface="+mj-lt"/>
              </a:rPr>
              <a:t>προεγωτικά</a:t>
            </a:r>
            <a:r>
              <a:rPr lang="el-GR" sz="2400" dirty="0" smtClean="0">
                <a:latin typeface="+mj-lt"/>
              </a:rPr>
              <a:t> στοιχεία (ορμές, </a:t>
            </a:r>
            <a:r>
              <a:rPr lang="el-GR" sz="2400" dirty="0" err="1" smtClean="0">
                <a:latin typeface="+mj-lt"/>
              </a:rPr>
              <a:t>ενορμήσεις</a:t>
            </a:r>
            <a:r>
              <a:rPr lang="el-GR" sz="2400" dirty="0" smtClean="0">
                <a:latin typeface="+mj-lt"/>
              </a:rPr>
              <a:t>, ανάγκες και επιθυμίες) εκφράζονται χωρίς την  διορθωτική παρέμβαση του ΕΓΩ.</a:t>
            </a:r>
          </a:p>
          <a:p>
            <a:r>
              <a:rPr lang="el-GR" sz="2400" dirty="0" smtClean="0">
                <a:latin typeface="+mj-lt"/>
              </a:rPr>
              <a:t>Η ύπαρξη του ΕΓΩ επιτρέπει την συνειδητοποίηση της συμπεριφοράς (δεν υπάρχει το ακαταλόγιστο των σχιζοφρενών), αλλά ή απουσία του ΥΠΕΡΕΓΩ επιτρέπει και την έκφραση της συμπεριφοράς αυτής χωρίς αναστολές.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1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(ΙΙΙ)</a:t>
            </a:r>
            <a:endParaRPr lang="el-GR" sz="3600" cap="small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Ειδικές διαταραχές της προσωπικότητας </a:t>
            </a:r>
            <a:endParaRPr lang="el-G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l-GR" sz="2400" dirty="0" smtClean="0"/>
              <a:t>Ακραίες δυσαρμονικές στάσεις και συμπεριφορές συνήθως συμπεριλαμβάνουσες πολλές περιοχές της λειτουργικότητας, ό­πως τη συναισθηματικότητα, την εγρήγορση, τον έλεγχο των </a:t>
            </a:r>
            <a:r>
              <a:rPr lang="el-GR" sz="2400" dirty="0" err="1" smtClean="0"/>
              <a:t>ενορμήσεων</a:t>
            </a:r>
            <a:r>
              <a:rPr lang="el-GR" sz="2400" dirty="0" smtClean="0"/>
              <a:t>, τον τρόπο αντίληψης και σκέψης και τον τύπο των σχέσεων με τους άλλους. 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Το πρότυπο της αποκλίνουσας συμπεριφοράς </a:t>
            </a:r>
            <a:r>
              <a:rPr lang="el-GR" sz="2400" dirty="0" err="1" smtClean="0"/>
              <a:t>επιδιαρκεί</a:t>
            </a:r>
            <a:r>
              <a:rPr lang="el-GR" sz="2400" dirty="0" smtClean="0"/>
              <a:t> για μεγάλο χρονικό διάστημα και δεν περιορίζεται σε επεισόδια κάποιας ψυχικής διαταραχής. 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Το πρότυπο της αποκλίνουσας συμπεριφοράς είναι διάχυτο και σαφώς </a:t>
            </a:r>
            <a:r>
              <a:rPr lang="el-GR" sz="2400" dirty="0" err="1" smtClean="0"/>
              <a:t>δυσπροσαρμοστικό</a:t>
            </a:r>
            <a:r>
              <a:rPr lang="el-GR" sz="2400" dirty="0" smtClean="0"/>
              <a:t>, σε ευρύ φάσμα προσωπικών και κοινωνικών συνθηκών. </a:t>
            </a: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83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(ΙΙΙ)</a:t>
            </a:r>
            <a:endParaRPr lang="el-GR" sz="3600" cap="small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Ειδικές διαταραχές της προσωπικότητας (συνέχεια)</a:t>
            </a:r>
            <a:endParaRPr lang="el-G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l-GR" sz="2400" dirty="0" smtClean="0"/>
              <a:t>Οι παραπάνω εκδηλώσεις παρουσιάζονται πάντοτε για πρώτη φορά κατά τη διάρκεια της παιδικής ηλικίας ή της εφηβείας και συνεχίζονται στην ενήλικη ζωή. 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Η διαταραχή οδηγεί σε έντονη προσωπική δυσφορία, που όμως μπορεί να γίνει εμφανής μόνο σε μεταγενέστερα στάδια της εξέλιξής της. 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Η διαταραχή συνήθως (όχι πάντοτε) συνοδεύεται από σημαντικά προβλήματα στην επαγγελματική ζωή και στην κοινωνική επίδοση του ατόμου. 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2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Διαταραχές της προσωπικότητας</a:t>
            </a:r>
            <a:r>
              <a:rPr lang="el-GR" sz="3600" cap="small" dirty="0" smtClean="0"/>
              <a:t> (Ι</a:t>
            </a:r>
            <a:r>
              <a:rPr lang="en-US" sz="3600" cap="small" dirty="0" smtClean="0"/>
              <a:t>V</a:t>
            </a:r>
            <a:r>
              <a:rPr lang="el-GR" sz="3600" cap="small" dirty="0" smtClean="0"/>
              <a:t>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Παρανοειδής διαταραχή της προσωπικότητας  </a:t>
            </a:r>
            <a:endParaRPr lang="el-GR" sz="2400" dirty="0" smtClean="0">
              <a:solidFill>
                <a:srgbClr val="004B82"/>
              </a:solidFill>
            </a:endParaRPr>
          </a:p>
          <a:p>
            <a:pPr>
              <a:buNone/>
            </a:pPr>
            <a:r>
              <a:rPr lang="el-GR" sz="2400" dirty="0" smtClean="0"/>
              <a:t>Η διαταραχή αυτή της προσωπικότητας χαρακτηρίζεται από: </a:t>
            </a:r>
          </a:p>
          <a:p>
            <a:pPr>
              <a:buNone/>
            </a:pPr>
            <a:r>
              <a:rPr lang="el-GR" sz="2400" dirty="0" smtClean="0"/>
              <a:t>Υπερβολική ευαισθησία στην αποτυχία και την απόρριψη. </a:t>
            </a:r>
          </a:p>
          <a:p>
            <a:r>
              <a:rPr lang="el-GR" sz="2400" dirty="0" smtClean="0"/>
              <a:t>Τάση να «κρατάει κακία» σταθερά, δηλαδή άρνηση να συγχω­ρεί τις προσβολές και τη. βλάβη ή την περιφρόνηση εκ μέρους των άλλων. </a:t>
            </a:r>
          </a:p>
          <a:p>
            <a:r>
              <a:rPr lang="el-GR" sz="2400" dirty="0" smtClean="0"/>
              <a:t>Καχυποψία και επίμονη τάση να παραμορφώνει την εμπειρία και να εκλαμβάνει τις ουδέτερες ή φιλικές ενέργειες των άλλων ως εχθρικές ή αξιοκατάκριτες. </a:t>
            </a:r>
          </a:p>
          <a:p>
            <a:r>
              <a:rPr lang="el-GR" sz="2400" dirty="0" smtClean="0"/>
              <a:t>Μαχητική και έμμονη αντίληψη των προσωπικών δικαιωμάτων εκτός επαφής με τη δεδομένη συνθήκη.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3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2b24ce670eff8135a58306feec8337685b2b92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1892</Words>
  <Application>Microsoft Office PowerPoint</Application>
  <PresentationFormat>Προβολή στην οθόνη (4:3)</PresentationFormat>
  <Paragraphs>240</Paragraphs>
  <Slides>28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0" baseType="lpstr">
      <vt:lpstr>OC_template_updated</vt:lpstr>
      <vt:lpstr>1_OC_template_updated</vt:lpstr>
      <vt:lpstr>Ψυχιατρική</vt:lpstr>
      <vt:lpstr>Οριακή σύγκρουση</vt:lpstr>
      <vt:lpstr>Οριακό στάδιο</vt:lpstr>
      <vt:lpstr>Ψυχοπαθητική μη σύγκρουση (Διαταραχές της Προσωπικότητας)</vt:lpstr>
      <vt:lpstr>Διαταραχές της προσωπικότητας (Ι)</vt:lpstr>
      <vt:lpstr>Διαταραχές της προσωπικότητας (ΙΙ)</vt:lpstr>
      <vt:lpstr>Διαταραχές της προσωπικότητας (ΙΙΙ)</vt:lpstr>
      <vt:lpstr>Διαταραχές της προσωπικότητας (ΙΙΙ)</vt:lpstr>
      <vt:lpstr>Διαταραχές της προσωπικότητας (ΙV)</vt:lpstr>
      <vt:lpstr>Διαταραχές της προσωπικότητας (ΙV)</vt:lpstr>
      <vt:lpstr>Διαταραχές της προσωπικότητας (V)</vt:lpstr>
      <vt:lpstr>Διαταραχές της προσωπικότητας (V)</vt:lpstr>
      <vt:lpstr>Διαταραχές της προσωπικότητας (VΙ)</vt:lpstr>
      <vt:lpstr>Διαταραχές της προσωπικότητας (VΙ)</vt:lpstr>
      <vt:lpstr>Διαταραχές της προσωπικότητας (VIΙ)</vt:lpstr>
      <vt:lpstr>Διαταραχές της προσωπικότητας (VIΙΙ)</vt:lpstr>
      <vt:lpstr>Διαταραχές της προσωπικότητας (ΙΧ)</vt:lpstr>
      <vt:lpstr>Διαταραχές της προσωπικότητας (Χ)</vt:lpstr>
      <vt:lpstr>Διαταραχές της προσωπικότητας (ΧΙ)</vt:lpstr>
      <vt:lpstr>Διαταραχές της προσωπικότητας (ΧΙΙ)</vt:lpstr>
      <vt:lpstr>Διαταραχές της προσωπικότητας (ΧΙΙΙ)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180</cp:revision>
  <dcterms:created xsi:type="dcterms:W3CDTF">2013-03-04T13:35:19Z</dcterms:created>
  <dcterms:modified xsi:type="dcterms:W3CDTF">2015-08-28T10:43:22Z</dcterms:modified>
</cp:coreProperties>
</file>