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8"/>
  </p:notesMasterIdLst>
  <p:handoutMasterIdLst>
    <p:handoutMasterId r:id="rId49"/>
  </p:handoutMasterIdLst>
  <p:sldIdLst>
    <p:sldId id="34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46" r:id="rId40"/>
    <p:sldId id="347" r:id="rId41"/>
    <p:sldId id="348" r:id="rId42"/>
    <p:sldId id="352" r:id="rId43"/>
    <p:sldId id="353" r:id="rId44"/>
    <p:sldId id="354" r:id="rId45"/>
    <p:sldId id="351" r:id="rId46"/>
    <p:sldId id="355" r:id="rId47"/>
  </p:sldIdLst>
  <p:sldSz cx="9144000" cy="6858000" type="screen4x3"/>
  <p:notesSz cx="7104063" cy="10234613"/>
  <p:custDataLst>
    <p:tags r:id="rId50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7507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6312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5615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918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0654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756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4534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6264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4756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5823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2371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9840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2269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3812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730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5253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2059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799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520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1623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109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43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18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08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3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0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4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3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0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94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1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2060649"/>
          </a:xfrm>
        </p:spPr>
        <p:txBody>
          <a:bodyPr>
            <a:normAutofit fontScale="77500" lnSpcReduction="20000"/>
          </a:bodyPr>
          <a:lstStyle/>
          <a:p>
            <a:pPr fontAlgn="auto">
              <a:lnSpc>
                <a:spcPct val="120000"/>
              </a:lnSpc>
              <a:spcAft>
                <a:spcPts val="600"/>
              </a:spcAft>
            </a:pPr>
            <a:r>
              <a:rPr lang="el-GR" sz="3100" b="1" dirty="0" smtClean="0"/>
              <a:t>Ενότητα 10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>
                <a:solidFill>
                  <a:sysClr val="windowText" lastClr="000000"/>
                </a:solidFill>
              </a:rPr>
              <a:t>Επικάλυψη Μεταλλικού Σκελετού με Αισθητικά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Υλικά</a:t>
            </a:r>
            <a:endParaRPr lang="en-US" sz="3100" dirty="0" smtClean="0">
              <a:solidFill>
                <a:sysClr val="windowText" lastClr="000000"/>
              </a:solidFill>
            </a:endParaRPr>
          </a:p>
          <a:p>
            <a:pPr fontAlgn="auto">
              <a:lnSpc>
                <a:spcPct val="120000"/>
              </a:lnSpc>
              <a:spcAft>
                <a:spcPts val="600"/>
              </a:spcAft>
            </a:pPr>
            <a:r>
              <a:rPr lang="en-US" sz="3100" dirty="0" smtClean="0">
                <a:solidFill>
                  <a:sysClr val="windowText" lastClr="000000"/>
                </a:solidFill>
              </a:rPr>
              <a:t>(</a:t>
            </a:r>
            <a:r>
              <a:rPr lang="el-GR" sz="3100" dirty="0" smtClean="0">
                <a:solidFill>
                  <a:sysClr val="windowText" lastClr="000000"/>
                </a:solidFill>
              </a:rPr>
              <a:t>α’ μέρος)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535200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899592" y="6290051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72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9452" y="1196752"/>
            <a:ext cx="8229600" cy="864096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/>
              <a:t>Διαμόρφωση της προστομιακής όψης της στεφάνης με στακτό κερί λευκοκίτρινου χρώματος.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006" y="2063692"/>
            <a:ext cx="5436492" cy="4077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4152" y="614106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53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 smtClean="0"/>
              <a:t>(5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778" y="1196975"/>
            <a:ext cx="330644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286000" y="62373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595959"/>
                </a:solidFill>
                <a:latin typeface="Calibri"/>
              </a:rPr>
              <a:t>© Blakeslee RW, Renner RP, Shiu A. Dental technology, C.V.Mosby Company, St. Louis, Missouri, 1980.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110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 smtClean="0"/>
              <a:t>(6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7576" y="1556792"/>
            <a:ext cx="588884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1619672" y="5661248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595959"/>
                </a:solidFill>
                <a:latin typeface="Calibri"/>
              </a:rPr>
              <a:t>© Blakeslee RW, Renner RP, Shiu A. Dental technology, C.V.Mosby Company, St. Louis, Missouri, 1980.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009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 smtClean="0"/>
              <a:t>(7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20" y="1772816"/>
            <a:ext cx="7355160" cy="343240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Line 4" title="βέλος"/>
          <p:cNvSpPr>
            <a:spLocks noChangeShapeType="1"/>
          </p:cNvSpPr>
          <p:nvPr/>
        </p:nvSpPr>
        <p:spPr bwMode="auto">
          <a:xfrm>
            <a:off x="1809449" y="2513419"/>
            <a:ext cx="926976" cy="782960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955455" y="2122558"/>
            <a:ext cx="15591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>
                <a:solidFill>
                  <a:srgbClr val="820000"/>
                </a:solidFill>
                <a:latin typeface="+mn-lt"/>
              </a:rPr>
              <a:t>Κέρινη όψη</a:t>
            </a:r>
          </a:p>
        </p:txBody>
      </p:sp>
      <p:sp>
        <p:nvSpPr>
          <p:cNvPr id="8" name="Line 4" title="βέλος"/>
          <p:cNvSpPr>
            <a:spLocks noChangeShapeType="1"/>
          </p:cNvSpPr>
          <p:nvPr/>
        </p:nvSpPr>
        <p:spPr bwMode="auto">
          <a:xfrm>
            <a:off x="5724128" y="2513419"/>
            <a:ext cx="926976" cy="782960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4788024" y="2122558"/>
            <a:ext cx="15591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>
                <a:solidFill>
                  <a:srgbClr val="820000"/>
                </a:solidFill>
                <a:latin typeface="+mn-lt"/>
              </a:rPr>
              <a:t>Κέρινη όψη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1431013" y="5004840"/>
            <a:ext cx="2610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>
                <a:latin typeface="+mn-lt"/>
              </a:rPr>
              <a:t>Στεφάνη πρόσθιου δοντιού</a:t>
            </a:r>
            <a:endParaRPr lang="el-GR" sz="2200" dirty="0">
              <a:latin typeface="+mn-lt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5533246" y="5002448"/>
            <a:ext cx="2610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>
                <a:latin typeface="+mn-lt"/>
              </a:rPr>
              <a:t>Στεφάνη οπίσθιου δοντιού</a:t>
            </a:r>
            <a:endParaRPr lang="el-GR" sz="2200" dirty="0">
              <a:latin typeface="+mn-lt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899592" y="6093296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33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 smtClean="0"/>
              <a:t>(8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732" y="1196752"/>
            <a:ext cx="6312537" cy="473440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03648" y="6093296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595959"/>
                </a:solidFill>
                <a:latin typeface="Calibri"/>
              </a:rPr>
              <a:t>© Blakeslee RW, Renner RP, Shiu A. Dental technology, C.V.Mosby Company, St. Louis, Missouri, 1980.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53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 smtClean="0"/>
              <a:t>(9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036363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204453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595959"/>
                </a:solidFill>
                <a:latin typeface="Calibri"/>
              </a:rPr>
              <a:t>© Blakeslee RW, Renner RP, Shiu A. Dental technology, C.V.Mosby Company, St. Louis, Missouri, 1980.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56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 smtClean="0"/>
              <a:t>(10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12" y="1556792"/>
            <a:ext cx="7499176" cy="381458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791580" y="5517232"/>
            <a:ext cx="7560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595959"/>
                </a:solidFill>
                <a:latin typeface="Calibri"/>
              </a:rPr>
              <a:t>© Blakeslee RW, Renner RP, Shiu A. Dental technology, C.V.Mosby Company, St. Louis, Missouri, 1980.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697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/>
              <a:t>(</a:t>
            </a:r>
            <a:r>
              <a:rPr lang="el-GR" sz="3200" b="0" dirty="0" smtClean="0"/>
              <a:t>11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9452" y="1145557"/>
            <a:ext cx="8229600" cy="504056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Η γύψος αφήνεται να πήξει για 40 περίπου λεπτά.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423" y="1556792"/>
            <a:ext cx="4263658" cy="4491213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881844" y="6093296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86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/>
              <a:t>(</a:t>
            </a:r>
            <a:r>
              <a:rPr lang="el-GR" sz="3200" b="0" dirty="0" smtClean="0"/>
              <a:t>12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62572" y="1087733"/>
            <a:ext cx="4618856" cy="484732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l-GR" sz="2200" dirty="0" smtClean="0"/>
              <a:t>Υδραυλικό πίεστρο </a:t>
            </a:r>
            <a:r>
              <a:rPr lang="el-GR" sz="2200" dirty="0"/>
              <a:t>(πίεση &lt; 200 </a:t>
            </a:r>
            <a:r>
              <a:rPr lang="en-US" sz="2200" dirty="0"/>
              <a:t>Bar)</a:t>
            </a:r>
            <a:endParaRPr lang="en-GB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474" y="1628800"/>
            <a:ext cx="5143053" cy="4584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1900" y="621353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47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323528" y="237047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Επικάλυψη Μεταλλικού Σκελετού με Αισθητικά Υλικά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20" y="1772816"/>
            <a:ext cx="7355160" cy="332943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899592" y="5229200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57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/>
              <a:t>(</a:t>
            </a:r>
            <a:r>
              <a:rPr lang="el-GR" sz="3200" b="0" dirty="0" smtClean="0"/>
              <a:t>13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66628" y="1344021"/>
            <a:ext cx="3610744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dirty="0" smtClean="0"/>
              <a:t>Βραστήρας για αποκήρωση</a:t>
            </a:r>
            <a:endParaRPr lang="en-GB" sz="2200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601" y="1916832"/>
            <a:ext cx="4634799" cy="4215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1900" y="6183467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098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/>
              <a:t>(</a:t>
            </a:r>
            <a:r>
              <a:rPr lang="el-GR" sz="3200" b="0" dirty="0" smtClean="0"/>
              <a:t>14 </a:t>
            </a:r>
            <a:r>
              <a:rPr lang="el-GR" sz="3200" b="0" dirty="0"/>
              <a:t>από </a:t>
            </a:r>
            <a:r>
              <a:rPr lang="en-US" sz="3200" b="0" dirty="0" smtClean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05501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595959"/>
                </a:solidFill>
                <a:latin typeface="Calibri"/>
              </a:rPr>
              <a:t>© Blakeslee RW, Renner RP, Shiu A. Dental technology, C.V.Mosby Company, St. Louis, Missouri, 1980.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62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93763"/>
            <a:ext cx="8496944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Στοιβαγμός και όπτηση της ακρυλικής ρητίνης </a:t>
            </a:r>
            <a:r>
              <a:rPr lang="el-GR" sz="3200" b="0" dirty="0" smtClean="0"/>
              <a:t>(1 από 4)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582983"/>
            <a:ext cx="3006278" cy="239700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568604"/>
            <a:ext cx="2830059" cy="242576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889" y="4233629"/>
            <a:ext cx="3150294" cy="210019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132" y="4213055"/>
            <a:ext cx="2969078" cy="2120770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1393340" y="6340154"/>
            <a:ext cx="6357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595959"/>
                </a:solidFill>
                <a:latin typeface="Calibri"/>
              </a:rPr>
              <a:t>© Blakeslee RW, Renner RP, Shiu A. Dental technology, C.V.Mosby Company, St. Louis, Missouri, 1980.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76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40779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463" y="1556792"/>
            <a:ext cx="4789074" cy="439226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286000" y="602587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595959"/>
                </a:solidFill>
                <a:latin typeface="Calibri"/>
              </a:rPr>
              <a:t>© Blakeslee RW, Renner RP, Shiu A. Dental technology, C.V.Mosby Company, St. Louis, Missouri, 1980.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23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96558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352413"/>
            <a:ext cx="4498453" cy="473853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043608" y="6093296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221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99228" y="188640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2900" y="2204864"/>
            <a:ext cx="8229600" cy="15841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ΟΠΤΗΣΗ</a:t>
            </a:r>
            <a:r>
              <a:rPr lang="el-GR" sz="2400" dirty="0"/>
              <a:t> της ακρυλικής ρητίνης γίνεται με την τοποθέτηση του εγκλείστρου σε </a:t>
            </a:r>
            <a:r>
              <a:rPr lang="el-GR" sz="2400" b="1" dirty="0">
                <a:solidFill>
                  <a:srgbClr val="075075"/>
                </a:solidFill>
              </a:rPr>
              <a:t>ξηρό κλίβανο ή βραστήρα, </a:t>
            </a:r>
            <a:r>
              <a:rPr lang="el-GR" sz="2400" dirty="0"/>
              <a:t>όπου με την παροχή θερμότητας ολοκληρώνεται ο πολυμερισμός της.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53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Μέθοδοι όπτησης ακρυλικής ρητίνης</a:t>
            </a:r>
            <a:br>
              <a:rPr lang="el-GR" sz="4400" dirty="0" smtClean="0"/>
            </a:br>
            <a:r>
              <a:rPr lang="el-GR" sz="3600" b="0" dirty="0" smtClean="0"/>
              <a:t>(1 από </a:t>
            </a:r>
            <a:r>
              <a:rPr lang="el-GR" sz="3600" b="0" dirty="0"/>
              <a:t>8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Α. ΤΑΧΕΙΑ </a:t>
            </a:r>
            <a:r>
              <a:rPr lang="el-GR" sz="2400" b="1" dirty="0">
                <a:solidFill>
                  <a:srgbClr val="075075"/>
                </a:solidFill>
              </a:rPr>
              <a:t>ΜΕΘΟΔΟΣ </a:t>
            </a:r>
          </a:p>
          <a:p>
            <a:pPr marL="0" indent="0" algn="just">
              <a:spcBef>
                <a:spcPts val="3000"/>
              </a:spcBef>
              <a:buNone/>
            </a:pPr>
            <a:r>
              <a:rPr lang="el-GR" sz="2400" dirty="0"/>
              <a:t>Το έγκλειστρο τοποθετείται σε κλίβανο θερμοκρασίας περιβάλλοντος και ρυθμίζεται η σταδιακή άνοδος της θερμοκρασίας, με ταχύτητα ανόδου </a:t>
            </a:r>
            <a:r>
              <a:rPr lang="el-GR" sz="2400" dirty="0" smtClean="0"/>
              <a:t>1</a:t>
            </a:r>
            <a:r>
              <a:rPr lang="en-US" sz="2400" baseline="30000" dirty="0" smtClean="0"/>
              <a:t>o</a:t>
            </a:r>
            <a:r>
              <a:rPr lang="el-GR" sz="2400" dirty="0" smtClean="0"/>
              <a:t> </a:t>
            </a:r>
            <a:r>
              <a:rPr lang="el-GR" sz="2400" dirty="0"/>
              <a:t>C/ 1`, ώστε να φθάσει στη θερμοκρασία των </a:t>
            </a:r>
            <a:r>
              <a:rPr lang="el-GR" sz="2400" dirty="0" smtClean="0"/>
              <a:t>75</a:t>
            </a:r>
            <a:r>
              <a:rPr lang="en-US" sz="2400" baseline="30000" dirty="0"/>
              <a:t> o</a:t>
            </a:r>
            <a:r>
              <a:rPr lang="el-GR" sz="2400" dirty="0" smtClean="0"/>
              <a:t> </a:t>
            </a:r>
            <a:r>
              <a:rPr lang="el-GR" sz="2400" dirty="0"/>
              <a:t>C σε διάστημα περίπου μίας ώρας. Εκεί παραμένει για περίπου μία ώρα και κατόπιν ανεβαίνει στους </a:t>
            </a:r>
            <a:r>
              <a:rPr lang="el-GR" sz="2400" dirty="0" smtClean="0"/>
              <a:t>100</a:t>
            </a:r>
            <a:r>
              <a:rPr lang="en-US" sz="2400" baseline="30000" dirty="0"/>
              <a:t> o</a:t>
            </a:r>
            <a:r>
              <a:rPr lang="el-GR" sz="2400" dirty="0" smtClean="0"/>
              <a:t> </a:t>
            </a:r>
            <a:r>
              <a:rPr lang="el-GR" sz="2400" dirty="0"/>
              <a:t>C, όπου παραμένει για άλλη μία ώρα, ώστε να ολοκληρωθεί ο πολυμερισμός της ρητίνης.  </a:t>
            </a:r>
          </a:p>
          <a:p>
            <a:pPr marL="0" indent="0" algn="ctr">
              <a:spcBef>
                <a:spcPts val="3000"/>
              </a:spcBef>
              <a:buNone/>
            </a:pPr>
            <a:r>
              <a:rPr lang="el-GR" sz="2400" dirty="0"/>
              <a:t>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36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 Β. ΒΡΑΔΕΙΑ </a:t>
            </a:r>
            <a:r>
              <a:rPr lang="el-GR" sz="2400" b="1" dirty="0" smtClean="0">
                <a:solidFill>
                  <a:srgbClr val="075075"/>
                </a:solidFill>
              </a:rPr>
              <a:t>ΜΕΘΟΔΟΣ</a:t>
            </a:r>
          </a:p>
          <a:p>
            <a:pPr marL="0" indent="0" algn="just">
              <a:spcBef>
                <a:spcPts val="3600"/>
              </a:spcBef>
              <a:buNone/>
            </a:pPr>
            <a:r>
              <a:rPr lang="el-GR" sz="2400" dirty="0"/>
              <a:t>Το έγκλειστρο τοποθετείται σε νερό θερμοκρασίας </a:t>
            </a:r>
            <a:r>
              <a:rPr lang="el-GR" sz="2400" dirty="0" smtClean="0"/>
              <a:t>55</a:t>
            </a:r>
            <a:r>
              <a:rPr lang="en-US" sz="2400" baseline="30000" dirty="0"/>
              <a:t> o</a:t>
            </a:r>
            <a:r>
              <a:rPr lang="el-GR" sz="2400" dirty="0" smtClean="0"/>
              <a:t> </a:t>
            </a:r>
            <a:r>
              <a:rPr lang="el-GR" sz="2400" dirty="0"/>
              <a:t>C και διατηρείται σε αυτήν την θερμοκρασία για 9 ώρες. Με τη μέθοδο αυτή  μειώνονται οι πιθανότητες σχηματισμού πορώδους στη μάζα της ακρυλικής ρητίνης.</a:t>
            </a: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65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65004" y="1514165"/>
            <a:ext cx="3034680" cy="4320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dirty="0" smtClean="0"/>
              <a:t>Λείανση και στίλβωση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679" y="1988840"/>
            <a:ext cx="3443330" cy="4224368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909936" y="6213208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602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br>
              <a:rPr lang="el-GR" sz="4400" dirty="0"/>
            </a:br>
            <a:r>
              <a:rPr lang="el-GR" sz="3600" b="0" dirty="0" smtClean="0"/>
              <a:t>(4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76872" y="1268760"/>
            <a:ext cx="5410944" cy="576064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 smtClean="0"/>
              <a:t>Γέφυρες με επικάλυψη ακρυλικής ρητίνης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786" y="1700808"/>
            <a:ext cx="4925116" cy="3693837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2296344" y="551723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7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Υλικά αισθητικών επικαλύψεων </a:t>
            </a:r>
            <a:r>
              <a:rPr lang="el-GR" sz="3600" b="0" dirty="0" smtClean="0"/>
              <a:t>(1 από </a:t>
            </a:r>
            <a:r>
              <a:rPr lang="en-US" sz="3600" b="0" dirty="0" smtClean="0"/>
              <a:t>5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464496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dirty="0" smtClean="0"/>
              <a:t>Ακρυλικές ρητίνες,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Σύνθετες ρητίνες,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Ενισχυμένα πολυμερή</a:t>
            </a:r>
            <a:r>
              <a:rPr lang="el-GR" sz="2400" dirty="0"/>
              <a:t>.</a:t>
            </a:r>
            <a:endParaRPr lang="el-GR" sz="2400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36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br>
              <a:rPr lang="el-GR" sz="4400" dirty="0"/>
            </a:br>
            <a:r>
              <a:rPr lang="el-GR" sz="3600" b="0" dirty="0" smtClean="0"/>
              <a:t>(5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151" y="1340768"/>
            <a:ext cx="6144386" cy="460828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296344" y="60212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224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br>
              <a:rPr lang="el-GR" sz="4400" dirty="0"/>
            </a:br>
            <a:r>
              <a:rPr lang="el-GR" sz="3600" b="0" dirty="0" smtClean="0"/>
              <a:t>(6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25521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296344" y="638132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42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br>
              <a:rPr lang="el-GR" sz="4400" dirty="0"/>
            </a:br>
            <a:r>
              <a:rPr lang="el-GR" sz="3600" b="0" dirty="0" smtClean="0"/>
              <a:t>(7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740" y="1340768"/>
            <a:ext cx="6168521" cy="462639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286000" y="616530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15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br>
              <a:rPr lang="el-GR" sz="4400" dirty="0"/>
            </a:br>
            <a:r>
              <a:rPr lang="el-GR" sz="3600" b="0" dirty="0" smtClean="0"/>
              <a:t>(8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084" y="1268760"/>
            <a:ext cx="6168521" cy="462639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296344" y="60212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53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Μειονεκτήματα ακρυλικής ρητίνης </a:t>
            </a:r>
            <a:br>
              <a:rPr lang="el-GR" sz="4400" dirty="0" smtClean="0"/>
            </a:br>
            <a:r>
              <a:rPr lang="el-GR" sz="3600" b="0" dirty="0" smtClean="0"/>
              <a:t>(1 από 4)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Μειωμένη αντίσταση στην </a:t>
            </a:r>
            <a:r>
              <a:rPr lang="el-GR" sz="2400" dirty="0" smtClean="0"/>
              <a:t>αποτριβή,</a:t>
            </a:r>
            <a:endParaRPr lang="el-GR" sz="2400" dirty="0"/>
          </a:p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Μειωμένη </a:t>
            </a:r>
            <a:r>
              <a:rPr lang="el-GR" sz="2400" dirty="0" smtClean="0"/>
              <a:t>αντοχή,</a:t>
            </a:r>
            <a:endParaRPr lang="el-GR" sz="2400" dirty="0"/>
          </a:p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Απορρόφηση νερού και χρωστικών </a:t>
            </a:r>
            <a:r>
              <a:rPr lang="el-GR" sz="2400" dirty="0" smtClean="0"/>
              <a:t>ουσιών,</a:t>
            </a:r>
            <a:endParaRPr lang="el-GR" sz="2400" dirty="0"/>
          </a:p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Όχι μακροχρόνιο αισθητικό </a:t>
            </a:r>
            <a:r>
              <a:rPr lang="el-GR" sz="2400" dirty="0" smtClean="0"/>
              <a:t>αποτέλεσμα,</a:t>
            </a:r>
            <a:endParaRPr lang="el-GR" sz="2400" dirty="0"/>
          </a:p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Απαραίτητη μηχανική συγκράτηση του υλικού με το μεταλλικό σκελετό, λόγω αδυναμίας χημικής </a:t>
            </a:r>
            <a:r>
              <a:rPr lang="el-GR" sz="2400" dirty="0" smtClean="0"/>
              <a:t>σύνδεσης,</a:t>
            </a:r>
            <a:endParaRPr lang="el-GR" sz="2400" dirty="0"/>
          </a:p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Χρονοβόρα διαδικασία </a:t>
            </a:r>
            <a:r>
              <a:rPr lang="el-GR" sz="2400" dirty="0" smtClean="0"/>
              <a:t>κατασκευής.</a:t>
            </a:r>
            <a:endParaRPr lang="el-GR" sz="2400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560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Μειονεκτήματα ακρυλικής ρητίνης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1603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35382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5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Μειονεκτήματα ακρυλικής ρητίνης </a:t>
            </a:r>
            <a:br>
              <a:rPr lang="el-GR" sz="4400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151" y="1340768"/>
            <a:ext cx="6144386" cy="460828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5949057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084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Μειονεκτήματα ακρυλικής ρητίνης </a:t>
            </a:r>
            <a:br>
              <a:rPr lang="el-GR" sz="4400" dirty="0"/>
            </a:b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1656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Λόγω των σοβαρών μειονεκτημάτων που παρουσιάζουν οι ακρυλικές ρητίνες, η χρήση τους έχει </a:t>
            </a:r>
            <a:r>
              <a:rPr lang="el-GR" sz="2400" b="1" dirty="0">
                <a:solidFill>
                  <a:srgbClr val="075075"/>
                </a:solidFill>
              </a:rPr>
              <a:t>περιοριστεί κυρίως στην κατασκευή προσωρινών ή μεταβατικών προσθέσεων, </a:t>
            </a:r>
            <a:r>
              <a:rPr lang="el-GR" sz="2400" dirty="0"/>
              <a:t>όπως στεφάνες και γέφυρες προσθίων και οπισθίων δοντιών.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17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67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580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Υλικά αισθητικών επικαλύψεων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n-US" sz="3200" b="0" dirty="0" smtClean="0"/>
              <a:t>5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8727" y="1844824"/>
            <a:ext cx="8229600" cy="23042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Οι </a:t>
            </a:r>
            <a:r>
              <a:rPr lang="el-GR" sz="2400" b="1" dirty="0">
                <a:solidFill>
                  <a:srgbClr val="075075"/>
                </a:solidFill>
              </a:rPr>
              <a:t>ακρυλικές ρητίνες </a:t>
            </a:r>
            <a:r>
              <a:rPr lang="el-GR" sz="2400" dirty="0"/>
              <a:t>είναι οργανικές πολυμερείς ενώσεις και αποτελούν </a:t>
            </a:r>
            <a:r>
              <a:rPr lang="el-GR" sz="2400" b="1" dirty="0">
                <a:solidFill>
                  <a:srgbClr val="075075"/>
                </a:solidFill>
              </a:rPr>
              <a:t>παράγωγα του μεθακρυλικού οξέος, </a:t>
            </a:r>
            <a:r>
              <a:rPr lang="el-GR" sz="2400" dirty="0"/>
              <a:t>όπως είναι το πολυμεθακρυλικό μεθύλιο. Προσφέρονται σε μορφή </a:t>
            </a:r>
            <a:r>
              <a:rPr lang="el-GR" sz="2400" b="1" dirty="0">
                <a:solidFill>
                  <a:srgbClr val="075075"/>
                </a:solidFill>
              </a:rPr>
              <a:t>σκόνης</a:t>
            </a:r>
            <a:r>
              <a:rPr lang="el-GR" sz="2400" dirty="0"/>
              <a:t> (πολυμερές) και </a:t>
            </a:r>
            <a:r>
              <a:rPr lang="el-GR" sz="2400" b="1" dirty="0">
                <a:solidFill>
                  <a:srgbClr val="075075"/>
                </a:solidFill>
              </a:rPr>
              <a:t>υγρού</a:t>
            </a:r>
            <a:r>
              <a:rPr lang="el-GR" sz="2400" dirty="0"/>
              <a:t> (μονομερές), που αναμιγνύονται σε ορισμένες αναλογίες.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42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10</a:t>
            </a:r>
            <a:r>
              <a:rPr lang="en-US" sz="2000" dirty="0" smtClean="0"/>
              <a:t>:</a:t>
            </a:r>
            <a:r>
              <a:rPr lang="el-GR" sz="2000" dirty="0">
                <a:solidFill>
                  <a:sysClr val="windowText" lastClr="000000"/>
                </a:solidFill>
              </a:rPr>
              <a:t> Επικάλυψη Μεταλλικού Σκελετού με Αισθητικά </a:t>
            </a:r>
            <a:r>
              <a:rPr lang="el-GR" sz="2000" dirty="0" smtClean="0">
                <a:solidFill>
                  <a:sysClr val="windowText" lastClr="000000"/>
                </a:solidFill>
              </a:rPr>
              <a:t>Υλικά α</a:t>
            </a:r>
            <a:r>
              <a:rPr lang="el-GR" sz="2000" smtClean="0">
                <a:solidFill>
                  <a:sysClr val="windowText" lastClr="000000"/>
                </a:solidFill>
              </a:rPr>
              <a:t>’ μέρος</a:t>
            </a:r>
            <a:r>
              <a:rPr lang="el-GR" sz="200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515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03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6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02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Λομβαρδάς </a:t>
            </a:r>
            <a:r>
              <a:rPr lang="el-GR" sz="2000" dirty="0"/>
              <a:t>Ι. Προσθετική. Εκδόσεις Μέλισσα, Αθήνα, </a:t>
            </a:r>
            <a:r>
              <a:rPr lang="el-GR" sz="2000" dirty="0" smtClean="0"/>
              <a:t>1987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Blakeslee </a:t>
            </a:r>
            <a:r>
              <a:rPr lang="en-US" sz="2000" dirty="0"/>
              <a:t>RW, Renner RP, Shiu A. Dental technology, C.V.Mosby Company, St. Louis, Missouri, 1980.</a:t>
            </a:r>
            <a:endParaRPr lang="el-GR" sz="2000" dirty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1283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Υλικά αισθητικών επικαλύψεων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n-US" sz="3200" b="0" dirty="0" smtClean="0"/>
              <a:t>5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>
                <a:solidFill>
                  <a:srgbClr val="075075"/>
                </a:solidFill>
              </a:rPr>
              <a:t>Μια ακρυλική ρητίνη για να χρησιμοποιηθεί στην οδοντιατρική πρέπει να έχει τις παρακάτω ιδιότητες</a:t>
            </a:r>
            <a:r>
              <a:rPr lang="el-GR" sz="2400" b="1" dirty="0" smtClean="0">
                <a:solidFill>
                  <a:srgbClr val="075075"/>
                </a:solidFill>
              </a:rPr>
              <a:t>: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είναι διαπερατή από το φως και να έχει την ανάλογη διαφάνεια με τους οδοντικούς ιστούς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ώστε </a:t>
            </a:r>
            <a:r>
              <a:rPr lang="el-GR" sz="2400" dirty="0"/>
              <a:t>να επιτυγχάνεται η αισθητική ομοιότητα.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διατηρεί σταθερό το χρώμα της στο στοματικό περιβάλλον και να μην επηρεάζεται με το πέρασμα του χρόνου.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μην μεταβάλλεται το σχήμα και οι διαστάσεις της στις συνθήκες του στοματικού περιβάλλοντος. </a:t>
            </a:r>
          </a:p>
          <a:p>
            <a:pPr marL="0" indent="0">
              <a:buNone/>
            </a:pPr>
            <a:endParaRPr lang="el-GR" sz="2400" b="1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870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Υλικά αισθητικών επικαλύψεων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n-US" sz="3200" b="0" dirty="0" smtClean="0"/>
              <a:t>5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αντέχει στις δυνάμεις της μάσησης χωρίς να αποτρίβεται.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μην διαβρώνεται από τα υγρά του στόματος και των τροφών.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μην έχει δυσάρεστη οσμή και γεύση.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είναι βιολογικά ανεκτή από τους ιστούς του στόματος και να μην προκαλεί ερεθισμούς.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8549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08720"/>
          </a:xfrm>
        </p:spPr>
        <p:txBody>
          <a:bodyPr>
            <a:normAutofit/>
          </a:bodyPr>
          <a:lstStyle/>
          <a:p>
            <a:r>
              <a:rPr lang="el-GR" dirty="0"/>
              <a:t>Υλικά αισθητικών επικαλύψεων </a:t>
            </a:r>
            <a:r>
              <a:rPr lang="el-GR" sz="3200" b="0" dirty="0" smtClean="0"/>
              <a:t>(5 </a:t>
            </a:r>
            <a:r>
              <a:rPr lang="el-GR" sz="3200" b="0" dirty="0"/>
              <a:t>από </a:t>
            </a:r>
            <a:r>
              <a:rPr lang="en-US" sz="3200" b="0" dirty="0" smtClean="0"/>
              <a:t>5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1656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χρήση των ακρυλικών ρητινών </a:t>
            </a:r>
            <a:r>
              <a:rPr lang="el-GR" sz="2400" dirty="0"/>
              <a:t>περιορίζεται κυρίως στην κατασκευή προσωρινών ή μεταβατικών προσθέσεων, όπως επίσης και για την επικάλυψη των προστομιακών όψεων σε μεταλλικούς σκελετούς κυρίως οπισθίων δοντιών.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26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Επικάλυψη με ακρυλική ρητίνη </a:t>
            </a:r>
            <a:r>
              <a:rPr lang="el-GR" sz="3600" b="0" dirty="0" smtClean="0"/>
              <a:t>(1 από </a:t>
            </a:r>
            <a:r>
              <a:rPr lang="en-US" sz="3600" b="0" dirty="0"/>
              <a:t>14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744" y="1340768"/>
            <a:ext cx="6096513" cy="457238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899592" y="6093296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50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Επικάλυψη με ακρυλική ρητίνη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n-US" sz="3200" b="0" dirty="0"/>
              <a:t>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623" y="1628800"/>
            <a:ext cx="5418754" cy="385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71900" y="5480753"/>
            <a:ext cx="1908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rgbClr val="595959"/>
                </a:solidFill>
                <a:latin typeface="Calibri"/>
              </a:rPr>
              <a:t>©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913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111</TotalTime>
  <Words>1823</Words>
  <Application>Microsoft Office PowerPoint</Application>
  <PresentationFormat>Προβολή στην οθόνη (4:3)</PresentationFormat>
  <Paragraphs>230</Paragraphs>
  <Slides>45</Slides>
  <Notes>28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45</vt:i4>
      </vt:variant>
    </vt:vector>
  </HeadingPairs>
  <TitlesOfParts>
    <vt:vector size="47" baseType="lpstr">
      <vt:lpstr>OC_template_updated</vt:lpstr>
      <vt:lpstr>1_OC_template_updated</vt:lpstr>
      <vt:lpstr>Ακίνητη Προσθετική ΙI</vt:lpstr>
      <vt:lpstr>Επικάλυψη Μεταλλικού Σκελετού με Αισθητικά Υλικά</vt:lpstr>
      <vt:lpstr>Υλικά αισθητικών επικαλύψεων (1 από 5)</vt:lpstr>
      <vt:lpstr>Υλικά αισθητικών επικαλύψεων (2 από 5)</vt:lpstr>
      <vt:lpstr>Υλικά αισθητικών επικαλύψεων (3 από 5)</vt:lpstr>
      <vt:lpstr>Υλικά αισθητικών επικαλύψεων (4 από 5)</vt:lpstr>
      <vt:lpstr>Υλικά αισθητικών επικαλύψεων (5 από 5)</vt:lpstr>
      <vt:lpstr>Επικάλυψη με ακρυλική ρητίνη (1 από 14)</vt:lpstr>
      <vt:lpstr>Επικάλυψη με ακρυλική ρητίνη (2 από 14)</vt:lpstr>
      <vt:lpstr>Επικάλυψη με ακρυλική ρητίνη (3 από 14)</vt:lpstr>
      <vt:lpstr>Επικάλυψη με ακρυλική ρητίνη (4 από 14)</vt:lpstr>
      <vt:lpstr>Επικάλυψη με ακρυλική ρητίνη (5 από 14)</vt:lpstr>
      <vt:lpstr>Επικάλυψη με ακρυλική ρητίνη (6 από 14)</vt:lpstr>
      <vt:lpstr>Επικάλυψη με ακρυλική ρητίνη (7 από 14)</vt:lpstr>
      <vt:lpstr>Επικάλυψη με ακρυλική ρητίνη (8 από 14)</vt:lpstr>
      <vt:lpstr>Επικάλυψη με ακρυλική ρητίνη (9 από 14)</vt:lpstr>
      <vt:lpstr>Επικάλυψη με ακρυλική ρητίνη (10 από 14)</vt:lpstr>
      <vt:lpstr>Επικάλυψη με ακρυλική ρητίνη (11 από 14)</vt:lpstr>
      <vt:lpstr>Επικάλυψη με ακρυλική ρητίνη (12 από 14)</vt:lpstr>
      <vt:lpstr>Επικάλυψη με ακρυλική ρητίνη (13 από 14)</vt:lpstr>
      <vt:lpstr>Επικάλυψη με ακρυλική ρητίνη (14 από 14)</vt:lpstr>
      <vt:lpstr>Στοιβαγμός και όπτηση της ακρυλικής ρητίνης (1 από 4)</vt:lpstr>
      <vt:lpstr>Στοιβαγμός και όπτηση της ακρυλικής ρητίνης (2 από 4)</vt:lpstr>
      <vt:lpstr>Στοιβαγμός και όπτηση της ακρυλικής ρητίνης (3 από 4)</vt:lpstr>
      <vt:lpstr>Στοιβαγμός και όπτηση της ακρυλικής ρητίνης (4 από 4)</vt:lpstr>
      <vt:lpstr>Μέθοδοι όπτησης ακρυλικής ρητίνης (1 από 8)</vt:lpstr>
      <vt:lpstr>Μέθοδοι όπτησης ακρυλικής ρητίνης (2 από 8)</vt:lpstr>
      <vt:lpstr>Μέθοδοι όπτησης ακρυλικής ρητίνης (3 από 8)</vt:lpstr>
      <vt:lpstr>Μέθοδοι όπτησης ακρυλικής ρητίνης (4 από 8)</vt:lpstr>
      <vt:lpstr>Μέθοδοι όπτησης ακρυλικής ρητίνης (5 από 8)</vt:lpstr>
      <vt:lpstr>Μέθοδοι όπτησης ακρυλικής ρητίνης (6 από 8)</vt:lpstr>
      <vt:lpstr>Μέθοδοι όπτησης ακρυλικής ρητίνης (7 από 8)</vt:lpstr>
      <vt:lpstr>Μέθοδοι όπτησης ακρυλικής ρητίνης (8 από 8)</vt:lpstr>
      <vt:lpstr>Μειονεκτήματα ακρυλικής ρητίνης  (1 από 4)</vt:lpstr>
      <vt:lpstr>Μειονεκτήματα ακρυλικής ρητίνης  (2 από 4)</vt:lpstr>
      <vt:lpstr>Μειονεκτήματα ακρυλικής ρητίνης  (3 από 4)</vt:lpstr>
      <vt:lpstr>Μειονεκτήματα ακρυλικής ρητίνης  (4 από 4)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ΙΙ</dc:title>
  <dc:creator>opencourses@teiath.gr</dc:creator>
  <cp:lastModifiedBy>fkaram2</cp:lastModifiedBy>
  <cp:revision>19</cp:revision>
  <dcterms:created xsi:type="dcterms:W3CDTF">2014-01-17T12:24:08Z</dcterms:created>
  <dcterms:modified xsi:type="dcterms:W3CDTF">2015-07-06T08:39:53Z</dcterms:modified>
</cp:coreProperties>
</file>