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6"/>
  </p:notesMasterIdLst>
  <p:handoutMasterIdLst>
    <p:handoutMasterId r:id="rId27"/>
  </p:handoutMasterIdLst>
  <p:sldIdLst>
    <p:sldId id="350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9" r:id="rId13"/>
    <p:sldId id="345" r:id="rId14"/>
    <p:sldId id="346" r:id="rId15"/>
    <p:sldId id="347" r:id="rId16"/>
    <p:sldId id="348" r:id="rId17"/>
    <p:sldId id="257" r:id="rId18"/>
    <p:sldId id="262" r:id="rId19"/>
    <p:sldId id="264" r:id="rId20"/>
    <p:sldId id="334" r:id="rId21"/>
    <p:sldId id="335" r:id="rId22"/>
    <p:sldId id="266" r:id="rId23"/>
    <p:sldId id="351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6A36-C79F-4406-A57B-D223EDAF0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6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-shop.struers.com/SE/EN/products/Mounting/Cold_mounting_resin/VersoCit-2_Kit_750_g_powder_500_ml_liquid_and_required_consumables(40200089).aspx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ter.com/index.php?page=water-based-liquid-inks" TargetMode="External"/><Relationship Id="rId2" Type="http://schemas.openxmlformats.org/officeDocument/2006/relationships/hyperlink" Target="http://pubs.acs.org/isbn/97808412089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-shop.struers.com/SE/EN/products/Mounting/Cold_mounting_resi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isbn/978084120891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-shop.struers.com/SE/EN/products/Mounting/Cold_mounting_resin" TargetMode="External"/><Relationship Id="rId4" Type="http://schemas.openxmlformats.org/officeDocument/2006/relationships/hyperlink" Target="http://www.lawter.com/index.php?page=water-based-liquid-ink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Πολυμερισμός ακρυλικής ρητίνης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25997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θερμοπολυμεριζόμενες</a:t>
            </a:r>
            <a:r>
              <a:rPr lang="el-GR" dirty="0" smtClean="0"/>
              <a:t>  και </a:t>
            </a:r>
            <a:r>
              <a:rPr lang="el-GR" dirty="0" err="1" smtClean="0"/>
              <a:t>αυτοπολυμεριζόμενες</a:t>
            </a:r>
            <a:r>
              <a:rPr lang="el-GR" dirty="0" smtClean="0"/>
              <a:t> ακρυλικές ρητίνες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800" dirty="0"/>
              <a:t>Στις </a:t>
            </a:r>
            <a:r>
              <a:rPr lang="el-GR" sz="2800" dirty="0" err="1"/>
              <a:t>θερμοπολυμεριζόμενες</a:t>
            </a:r>
            <a:r>
              <a:rPr lang="el-GR" sz="2800" dirty="0"/>
              <a:t> ακρυλικές ρητίνες ο πολυμερισμός γίνεται με παροχή θερμότητας ενώ στις </a:t>
            </a:r>
            <a:r>
              <a:rPr lang="el-GR" sz="2800" dirty="0" err="1"/>
              <a:t>αυτοπολυμεριζόμενες</a:t>
            </a:r>
            <a:r>
              <a:rPr lang="el-GR" sz="2800" dirty="0"/>
              <a:t> μόνο με ανάδευση σκόνης και υγρού μετά την ανάμειξή </a:t>
            </a:r>
            <a:r>
              <a:rPr lang="el-GR" sz="2800" dirty="0" smtClean="0"/>
              <a:t>τους.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800" dirty="0" smtClean="0"/>
              <a:t>Η </a:t>
            </a:r>
            <a:r>
              <a:rPr lang="el-GR" sz="2800" dirty="0"/>
              <a:t>χημική </a:t>
            </a:r>
            <a:r>
              <a:rPr lang="el-GR" sz="2800" dirty="0" smtClean="0"/>
              <a:t>σύσταση </a:t>
            </a:r>
            <a:r>
              <a:rPr lang="el-GR" sz="2800" dirty="0"/>
              <a:t>και των δύο τύπων είναι ίδια με την διαφορά ότι στις </a:t>
            </a:r>
            <a:r>
              <a:rPr lang="el-GR" sz="2800" dirty="0" err="1"/>
              <a:t>αυτοπολυμεριζόμενες</a:t>
            </a:r>
            <a:r>
              <a:rPr lang="el-GR" sz="2800" dirty="0"/>
              <a:t> υπάρχει και μία επιπλέον ουσία, ο επιταχυντής (</a:t>
            </a:r>
            <a:r>
              <a:rPr lang="en-US" sz="2800" dirty="0"/>
              <a:t>accelerator</a:t>
            </a:r>
            <a:r>
              <a:rPr lang="el-GR" sz="2800" dirty="0"/>
              <a:t>) που προκαλεί την διάσπαση του υπεροξειδίου σε θερμοκρασία </a:t>
            </a:r>
            <a:r>
              <a:rPr lang="el-GR" sz="2800" dirty="0" smtClean="0"/>
              <a:t>δωματίου.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5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800" dirty="0" smtClean="0"/>
              <a:t>Οι </a:t>
            </a:r>
            <a:r>
              <a:rPr lang="el-GR" sz="2800" dirty="0"/>
              <a:t>επιταχυντές συνήθως είναι τριτοταγείς </a:t>
            </a:r>
            <a:r>
              <a:rPr lang="el-GR" sz="2800" dirty="0" err="1"/>
              <a:t>αμίνες</a:t>
            </a:r>
            <a:r>
              <a:rPr lang="el-GR" sz="2800" dirty="0"/>
              <a:t>, </a:t>
            </a:r>
            <a:r>
              <a:rPr lang="el-GR" sz="2800" dirty="0" err="1"/>
              <a:t>σουλφονικά</a:t>
            </a:r>
            <a:r>
              <a:rPr lang="el-GR" sz="2800" dirty="0"/>
              <a:t> οξέα ή παράγωγα αυτών και περιέχονται μέσα στο υγρό. Παράδειγμα επιταχυντή που χρησιμοποιείται είναι η </a:t>
            </a:r>
            <a:r>
              <a:rPr lang="el-GR" sz="2800" dirty="0" err="1"/>
              <a:t>διμέθυλοπαρατολουιδίνη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800" dirty="0" smtClean="0"/>
              <a:t>Η </a:t>
            </a:r>
            <a:r>
              <a:rPr lang="el-GR" sz="2800" dirty="0"/>
              <a:t>διαδικασία πολυμερισμού είναι ίδια και στις 2 περιπτώσεις. Η ουσιαστική διαφορά είναι ότι η χημική αντίδραση αρχίζει αμέσως στις </a:t>
            </a:r>
            <a:r>
              <a:rPr lang="el-GR" sz="2800" dirty="0" err="1"/>
              <a:t>αυτοπολυμεριζόμενες</a:t>
            </a:r>
            <a:r>
              <a:rPr lang="el-GR" sz="2800" dirty="0"/>
              <a:t> και διαρκεί έως 5 λεπτά.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43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Πειραματικό μέρος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Υλικά </a:t>
            </a:r>
            <a:endParaRPr lang="en-US" sz="2800" b="1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VersoCit-2 (</a:t>
            </a:r>
            <a:r>
              <a:rPr lang="en-US" sz="2800" dirty="0" err="1" smtClean="0"/>
              <a:t>Struers</a:t>
            </a:r>
            <a:r>
              <a:rPr lang="en-US" sz="2800" dirty="0" smtClean="0"/>
              <a:t>) </a:t>
            </a:r>
            <a:r>
              <a:rPr lang="el-GR" sz="2800" dirty="0" smtClean="0"/>
              <a:t>Δύο </a:t>
            </a:r>
            <a:r>
              <a:rPr lang="el-GR" sz="2800" dirty="0"/>
              <a:t>συστατικά (σκόνη και υγρό) για την παρασκευή της ακρυλικής ρητίνης.</a:t>
            </a:r>
          </a:p>
          <a:p>
            <a:pPr>
              <a:spcAft>
                <a:spcPts val="1200"/>
              </a:spcAft>
            </a:pPr>
            <a:r>
              <a:rPr lang="el-GR" sz="2800" dirty="0"/>
              <a:t>Καλούπι </a:t>
            </a:r>
            <a:r>
              <a:rPr lang="el-GR" sz="2800" dirty="0" smtClean="0"/>
              <a:t>σιλικόνης</a:t>
            </a:r>
            <a:r>
              <a:rPr lang="en-US" sz="2800" dirty="0" smtClean="0"/>
              <a:t>.</a:t>
            </a:r>
            <a:endParaRPr lang="el-GR" sz="2800" dirty="0"/>
          </a:p>
          <a:p>
            <a:pPr>
              <a:spcAft>
                <a:spcPts val="1200"/>
              </a:spcAft>
            </a:pPr>
            <a:r>
              <a:rPr lang="el-GR" sz="2800" dirty="0"/>
              <a:t>Ογκομετρικός </a:t>
            </a:r>
            <a:r>
              <a:rPr lang="el-GR" sz="2800" dirty="0" smtClean="0"/>
              <a:t>κύλινδρος</a:t>
            </a:r>
            <a:r>
              <a:rPr lang="en-US" sz="2800" dirty="0" smtClean="0"/>
              <a:t>.</a:t>
            </a:r>
            <a:endParaRPr lang="el-GR" sz="2800" dirty="0"/>
          </a:p>
          <a:p>
            <a:pPr>
              <a:spcAft>
                <a:spcPts val="1200"/>
              </a:spcAft>
            </a:pPr>
            <a:r>
              <a:rPr lang="el-GR" sz="2800" dirty="0" smtClean="0"/>
              <a:t>Ζυγός</a:t>
            </a:r>
            <a:r>
              <a:rPr lang="en-US" sz="2800" dirty="0" smtClean="0"/>
              <a:t>.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46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Πειραματική διαδικασία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800" dirty="0" smtClean="0"/>
              <a:t>Για </a:t>
            </a:r>
            <a:r>
              <a:rPr lang="el-GR" sz="2800" dirty="0"/>
              <a:t>την εκτέλεση του πειραματικού μέρους θα χρησιμοποιηθούν τα υλικά που περιλαμβάνονται στο </a:t>
            </a:r>
            <a:r>
              <a:rPr lang="en-US" sz="2800" dirty="0" err="1"/>
              <a:t>VersoCit</a:t>
            </a:r>
            <a:r>
              <a:rPr lang="el-GR" sz="2800" dirty="0" smtClean="0"/>
              <a:t>-2.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l-GR" sz="2800" dirty="0" smtClean="0"/>
              <a:t>Η </a:t>
            </a:r>
            <a:r>
              <a:rPr lang="el-GR" sz="2800" dirty="0"/>
              <a:t>μία συσκευασία περιλαμβάνει σκόνη (πολυμερές) και η άλλη υγρό (μονομερές</a:t>
            </a:r>
            <a:r>
              <a:rPr lang="el-GR" sz="2800" dirty="0" smtClean="0"/>
              <a:t>).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l-GR" sz="2800" dirty="0" smtClean="0"/>
              <a:t>Τα </a:t>
            </a:r>
            <a:r>
              <a:rPr lang="el-GR" sz="2800" dirty="0"/>
              <a:t>δύο συστατικά αναμειγνύονται με αναλογία όγκων 2 (σκόνη</a:t>
            </a:r>
            <a:r>
              <a:rPr lang="el-GR" sz="2800" dirty="0" smtClean="0"/>
              <a:t>): </a:t>
            </a:r>
            <a:r>
              <a:rPr lang="el-GR" sz="2800" dirty="0"/>
              <a:t>1 (υγρό) ή με αναλογία μάζας 10 (υγρό): 15 (σκόνη) και μεταφέρονται μέσα στο καλούπι </a:t>
            </a:r>
            <a:r>
              <a:rPr lang="el-GR" sz="2800" dirty="0" smtClean="0"/>
              <a:t>σιλικόνης.</a:t>
            </a:r>
            <a:endParaRPr lang="en-US" sz="2800" dirty="0" smtClean="0"/>
          </a:p>
          <a:p>
            <a:pPr>
              <a:spcAft>
                <a:spcPts val="600"/>
              </a:spcAft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67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αντίδραση πολυμερισμού των </a:t>
            </a:r>
            <a:r>
              <a:rPr lang="el-GR" sz="2200" dirty="0" err="1" smtClean="0"/>
              <a:t>αυτοπολυμεριζόμενων</a:t>
            </a:r>
            <a:r>
              <a:rPr lang="el-GR" sz="2200" dirty="0" smtClean="0"/>
              <a:t> ρητινών δίνεται ως εξής:</a:t>
            </a:r>
          </a:p>
          <a:p>
            <a:endParaRPr lang="el-GR" sz="2200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822" y="1938142"/>
            <a:ext cx="5274310" cy="28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pslc.ws/mactest/images/pmma0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869160"/>
            <a:ext cx="4939149" cy="178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1026" name="Picture 2" descr="VersoCit-2 Kit, 750 g powder, 500 ml liquid and required consumab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1930538" cy="1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33821" y="5877272"/>
            <a:ext cx="2375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e-shop.struers.com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0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Βιβλιογραφία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R.H. Leach and R.J. Pierce (Editors), The printing ink manual, 5th Edition. 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Γ. Π. </a:t>
            </a:r>
            <a:r>
              <a:rPr lang="el-GR" sz="2000" dirty="0" err="1" smtClean="0"/>
              <a:t>Καραγιαννίδης</a:t>
            </a:r>
            <a:r>
              <a:rPr lang="el-GR" sz="2000" dirty="0" smtClean="0"/>
              <a:t>, Ε. Δ. </a:t>
            </a:r>
            <a:r>
              <a:rPr lang="el-GR" sz="2000" dirty="0" err="1" smtClean="0"/>
              <a:t>Σιδερίδου</a:t>
            </a:r>
            <a:r>
              <a:rPr lang="el-GR" sz="2000" dirty="0" smtClean="0"/>
              <a:t>, Δ. Σ. </a:t>
            </a:r>
            <a:r>
              <a:rPr lang="el-GR" sz="2000" dirty="0" err="1" smtClean="0"/>
              <a:t>Αχιλιάς</a:t>
            </a:r>
            <a:r>
              <a:rPr lang="el-GR" sz="2000" dirty="0" smtClean="0"/>
              <a:t>, Δ. Ν. </a:t>
            </a:r>
            <a:r>
              <a:rPr lang="el-GR" sz="2000" dirty="0" err="1" smtClean="0"/>
              <a:t>Μπικιάρης</a:t>
            </a:r>
            <a:r>
              <a:rPr lang="el-GR" sz="2000" dirty="0" smtClean="0"/>
              <a:t>, Τεχνολογία Πολυμερών, Εκδόσεις Ζήτη, 2009.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Ι.Κ. Εμμανουήλ "Μελέτη της συμπεριφοράς των ακρυλικών ρητινών μετά από περιοδική φόρτιση", Διδακτορική Διατριβή, ΑΠΘ, Θεσσαλονίκη, 1992.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W. H. BRENDLEY and , R. D. BAKULE Chemistry and Technology of Acrylic Resins for Coatings, </a:t>
            </a:r>
            <a:r>
              <a:rPr lang="en-US" sz="2000" i="1" dirty="0" smtClean="0">
                <a:hlinkClick r:id="rId2" tooltip="View Table of Contents"/>
              </a:rPr>
              <a:t>Applied Polymer Science, Second Edition </a:t>
            </a:r>
            <a:r>
              <a:rPr lang="en-US" sz="2000" i="1" dirty="0" err="1" smtClean="0">
                <a:hlinkClick r:id="rId2" tooltip="View Table of Contents"/>
              </a:rPr>
              <a:t>Edition</a:t>
            </a:r>
            <a:r>
              <a:rPr lang="en-US" sz="2000" i="1" dirty="0" smtClean="0">
                <a:hlinkClick r:id="rId2" tooltip="View Table of Contents"/>
              </a:rPr>
              <a:t> </a:t>
            </a:r>
            <a:r>
              <a:rPr lang="el-GR" sz="2000" dirty="0" smtClean="0"/>
              <a:t> </a:t>
            </a:r>
            <a:r>
              <a:rPr lang="en-US" sz="2000" dirty="0" smtClean="0"/>
              <a:t>Chapter 42, pp 1031–1052, Chapter DOI: 10.1021/bk-1985-0285.ch042, </a:t>
            </a:r>
            <a:r>
              <a:rPr lang="en-US" sz="2000" i="1" dirty="0" smtClean="0"/>
              <a:t>ACS Symposium Series</a:t>
            </a:r>
            <a:r>
              <a:rPr lang="en-US" sz="2000" dirty="0" smtClean="0"/>
              <a:t>, Vol. 285.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3"/>
              </a:rPr>
              <a:t>http://www.lawter.com/index.php?page=water-based-liquid-inks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e-shop.struers.com/SE/EN/products/Mounting/Cold_mounting_resin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11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2014</a:t>
            </a:r>
            <a:r>
              <a:rPr lang="el-GR" sz="2000" dirty="0"/>
              <a:t>. Βασιλική </a:t>
            </a:r>
            <a:r>
              <a:rPr lang="el-GR" sz="2000" dirty="0" smtClean="0"/>
              <a:t>Μπέλεση. </a:t>
            </a:r>
            <a:r>
              <a:rPr lang="el-GR" sz="2000" dirty="0"/>
              <a:t>«Υλικά Γραφικών Τεχνών (Ε). Ενότητα </a:t>
            </a:r>
            <a:r>
              <a:rPr lang="en-US" sz="2000" dirty="0" smtClean="0"/>
              <a:t>6</a:t>
            </a:r>
            <a:r>
              <a:rPr lang="el-GR" sz="2000" dirty="0"/>
              <a:t>: Πολυμερισμός ακρυλικής </a:t>
            </a:r>
            <a:r>
              <a:rPr lang="el-GR" sz="2000" dirty="0" smtClean="0"/>
              <a:t>ρητίνης».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ρητίνες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 όρος ρητίνες χρησιμοποιείται για να περιγράψει μη κρυσταλλικά στερεά υλικά ή υγρά σχετικά υψηλού μοριακού </a:t>
            </a:r>
            <a:r>
              <a:rPr lang="el-GR" sz="2400" dirty="0" smtClean="0"/>
              <a:t>βάρους.</a:t>
            </a:r>
            <a:endParaRPr lang="en-US" sz="2400" dirty="0" smtClean="0"/>
          </a:p>
          <a:p>
            <a:r>
              <a:rPr lang="el-GR" sz="2400" dirty="0" smtClean="0"/>
              <a:t>Τέτοια </a:t>
            </a:r>
            <a:r>
              <a:rPr lang="el-GR" sz="2400" dirty="0"/>
              <a:t>υλικά συνήθως στερούνται ακριβούς σημείου </a:t>
            </a:r>
            <a:r>
              <a:rPr lang="el-GR" sz="2400" dirty="0" smtClean="0"/>
              <a:t>τήξης.</a:t>
            </a:r>
            <a:endParaRPr lang="en-US" sz="2400" dirty="0" smtClean="0"/>
          </a:p>
          <a:p>
            <a:r>
              <a:rPr lang="el-GR" sz="2400" dirty="0" smtClean="0"/>
              <a:t>Οι </a:t>
            </a:r>
            <a:r>
              <a:rPr lang="el-GR" sz="2400" dirty="0"/>
              <a:t>ρητίνες αποτελούν τυπικό συστατικό του φορέα των εκτυπωτικών μελανιών και συνεισφέρουν σε ιδιότητες του μελανιού όπως η σκληρότητα (</a:t>
            </a:r>
            <a:r>
              <a:rPr lang="en-US" sz="2400" dirty="0"/>
              <a:t>hardness</a:t>
            </a:r>
            <a:r>
              <a:rPr lang="el-GR" sz="2400" dirty="0"/>
              <a:t>), γυαλάδα (</a:t>
            </a:r>
            <a:r>
              <a:rPr lang="en-US" sz="2400" dirty="0"/>
              <a:t>gloss</a:t>
            </a:r>
            <a:r>
              <a:rPr lang="el-GR" sz="2400" dirty="0"/>
              <a:t>), πρόσφυση (</a:t>
            </a:r>
            <a:r>
              <a:rPr lang="en-US" sz="2400" dirty="0"/>
              <a:t>adhesion</a:t>
            </a:r>
            <a:r>
              <a:rPr lang="el-GR" sz="2400" dirty="0"/>
              <a:t>) και η ευκαμψία (</a:t>
            </a:r>
            <a:r>
              <a:rPr lang="en-US" sz="2400" dirty="0"/>
              <a:t>flexibility</a:t>
            </a:r>
            <a:r>
              <a:rPr lang="el-GR" sz="2400" dirty="0"/>
              <a:t>) του. </a:t>
            </a:r>
            <a:endParaRPr lang="el-GR" sz="2400" dirty="0" smtClean="0"/>
          </a:p>
          <a:p>
            <a:r>
              <a:rPr lang="el-GR" sz="2400" dirty="0" smtClean="0"/>
              <a:t>Οι </a:t>
            </a:r>
            <a:r>
              <a:rPr lang="el-GR" sz="2400" dirty="0"/>
              <a:t>ρητίνες παίζουν σπουδαίο ρόλο στη διασπορά του χρώματος μέσα στο μελάνι και πρέπει να μπορεί να </a:t>
            </a:r>
            <a:r>
              <a:rPr lang="el-GR" sz="2400" dirty="0" smtClean="0"/>
              <a:t>διασπείρονται πλήρως τα </a:t>
            </a:r>
            <a:r>
              <a:rPr lang="el-GR" sz="2400" dirty="0" err="1" smtClean="0"/>
              <a:t>πιγμέντα</a:t>
            </a:r>
            <a:r>
              <a:rPr lang="el-GR" sz="2400" dirty="0" smtClean="0"/>
              <a:t> ή οι χρωστικές σε αυτό.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9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R.H. Leach and R.J. Pierce (Editors), The printing ink manual, 5th Edition. 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Γ. Π. </a:t>
            </a:r>
            <a:r>
              <a:rPr lang="el-GR" sz="2000" dirty="0" err="1"/>
              <a:t>Καραγιαννίδης</a:t>
            </a:r>
            <a:r>
              <a:rPr lang="el-GR" sz="2000" dirty="0"/>
              <a:t>, Ε. Δ. </a:t>
            </a:r>
            <a:r>
              <a:rPr lang="el-GR" sz="2000" dirty="0" err="1"/>
              <a:t>Σιδερίδου</a:t>
            </a:r>
            <a:r>
              <a:rPr lang="el-GR" sz="2000" dirty="0"/>
              <a:t>, Δ. Σ. </a:t>
            </a:r>
            <a:r>
              <a:rPr lang="el-GR" sz="2000" dirty="0" err="1"/>
              <a:t>Αχιλιάς</a:t>
            </a:r>
            <a:r>
              <a:rPr lang="el-GR" sz="2000" dirty="0"/>
              <a:t>, Δ. Ν. </a:t>
            </a:r>
            <a:r>
              <a:rPr lang="el-GR" sz="2000" dirty="0" err="1"/>
              <a:t>Μπικιάρης</a:t>
            </a:r>
            <a:r>
              <a:rPr lang="el-GR" sz="2000" dirty="0"/>
              <a:t>, Τεχνολογία Πολυμερών, Εκδόσεις Ζήτη, 2009.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Ι.Κ. Εμμανουήλ "Μελέτη της συμπεριφοράς των ακρυλικών ρητινών μετά από περιοδική φόρτιση", Διδακτορική Διατριβή, ΑΠΘ, Θεσσαλονίκη, 1992.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W. H. BRENDLEY and , R. D. BAKULE Chemistry and Technology of Acrylic Resins for Coatings, </a:t>
            </a:r>
            <a:r>
              <a:rPr lang="en-US" sz="2000" i="1" dirty="0">
                <a:hlinkClick r:id="rId3" tooltip="View Table of Contents"/>
              </a:rPr>
              <a:t>Applied Polymer Science, Second Edition </a:t>
            </a:r>
            <a:r>
              <a:rPr lang="en-US" sz="2000" i="1" dirty="0" err="1">
                <a:hlinkClick r:id="rId3" tooltip="View Table of Contents"/>
              </a:rPr>
              <a:t>Edition</a:t>
            </a:r>
            <a:r>
              <a:rPr lang="en-US" sz="2000" i="1" dirty="0">
                <a:hlinkClick r:id="rId3" tooltip="View Table of Contents"/>
              </a:rPr>
              <a:t> </a:t>
            </a:r>
            <a:r>
              <a:rPr lang="el-GR" sz="2000" dirty="0"/>
              <a:t> </a:t>
            </a:r>
            <a:r>
              <a:rPr lang="en-US" sz="2000" dirty="0"/>
              <a:t>Chapter 42, pp 1031–1052, Chapter DOI: 10.1021/bk-1985-0285.ch042, </a:t>
            </a:r>
            <a:r>
              <a:rPr lang="en-US" sz="2000" i="1" dirty="0"/>
              <a:t>ACS Symposium Series</a:t>
            </a:r>
            <a:r>
              <a:rPr lang="en-US" sz="2000" dirty="0"/>
              <a:t>, Vol. 285.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http://www.lawter.com/index.php?page=water-based-liquid-inks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5"/>
              </a:rPr>
              <a:t>https</a:t>
            </a:r>
            <a:r>
              <a:rPr lang="en-US" sz="2000">
                <a:hlinkClick r:id="rId5"/>
              </a:rPr>
              <a:t>://</a:t>
            </a:r>
            <a:r>
              <a:rPr lang="en-US" sz="2000" smtClean="0">
                <a:hlinkClick r:id="rId5"/>
              </a:rPr>
              <a:t>e-shop.struers.com/SE/EN/products/Mounting/Cold_mounting_resin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6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φυσικές και συνθετικές ρητίνες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Οι ρητίνες διακρίνονται στις φυσικές και τις </a:t>
            </a:r>
            <a:r>
              <a:rPr lang="el-GR" sz="2400" dirty="0" smtClean="0"/>
              <a:t>συνθετικές.</a:t>
            </a:r>
          </a:p>
          <a:p>
            <a:r>
              <a:rPr lang="el-GR" sz="2400" dirty="0" smtClean="0"/>
              <a:t>Οι </a:t>
            </a:r>
            <a:r>
              <a:rPr lang="el-GR" sz="2400" dirty="0"/>
              <a:t>συνθετικές ρητίνες παρασκευάζονται με πολυμερισμό που περιλαμβάνει αντιδράσεις συμπύκνωσης ή προσθήκης μεταξύ σχετικά μικρών </a:t>
            </a:r>
            <a:r>
              <a:rPr lang="el-GR" sz="2400" dirty="0" smtClean="0"/>
              <a:t>μορίων.</a:t>
            </a:r>
          </a:p>
          <a:p>
            <a:r>
              <a:rPr lang="el-GR" sz="2400" dirty="0" smtClean="0"/>
              <a:t>Οι </a:t>
            </a:r>
            <a:r>
              <a:rPr lang="el-GR" sz="2400" dirty="0"/>
              <a:t>φυσικές και χημικές ιδιότητές τους σχετίζονται με την χημική δομή και σύστασή </a:t>
            </a:r>
            <a:r>
              <a:rPr lang="el-GR" sz="2400" dirty="0" smtClean="0"/>
              <a:t>τους.</a:t>
            </a:r>
          </a:p>
          <a:p>
            <a:r>
              <a:rPr lang="el-GR" sz="2400" dirty="0" smtClean="0"/>
              <a:t>Σε </a:t>
            </a:r>
            <a:r>
              <a:rPr lang="el-GR" sz="2400" dirty="0"/>
              <a:t>πολλές περιπτώσεις οι συνθετικές ρητίνες προέρχονται από φυσικά </a:t>
            </a:r>
            <a:r>
              <a:rPr lang="el-GR" sz="2400" dirty="0" smtClean="0"/>
              <a:t>προϊόντα </a:t>
            </a:r>
            <a:r>
              <a:rPr lang="el-GR" sz="2400" dirty="0"/>
              <a:t>ή περιέχουν μεγάλο ποσοστό φυσικών λιπαρών οξέων.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5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ακρυλικές ρητίνες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dirty="0" smtClean="0"/>
              <a:t>Μία </a:t>
            </a:r>
            <a:r>
              <a:rPr lang="el-GR" sz="2600" dirty="0"/>
              <a:t>κατηγορία των συνθετικών ρητινών είναι οι ακρυλικές ρητίνες που συνίστανται από πολυμερή του ακρυλικού και </a:t>
            </a:r>
            <a:r>
              <a:rPr lang="el-GR" sz="2600" dirty="0" err="1"/>
              <a:t>μεθακρυλικού</a:t>
            </a:r>
            <a:r>
              <a:rPr lang="el-GR" sz="2600" dirty="0"/>
              <a:t> οξέος με τα παράγωγά τους</a:t>
            </a:r>
            <a:r>
              <a:rPr lang="el-GR" sz="2600" dirty="0" smtClean="0"/>
              <a:t>:</a:t>
            </a:r>
          </a:p>
          <a:p>
            <a:pPr lvl="0">
              <a:spcBef>
                <a:spcPts val="1200"/>
              </a:spcBef>
            </a:pPr>
            <a:r>
              <a:rPr lang="el-GR" sz="2600" dirty="0" err="1" smtClean="0"/>
              <a:t>Πολυακρυλικό</a:t>
            </a:r>
            <a:r>
              <a:rPr lang="el-GR" sz="2600" dirty="0" smtClean="0"/>
              <a:t> οξύ</a:t>
            </a:r>
            <a:r>
              <a:rPr lang="en-US" sz="2600" dirty="0" smtClean="0"/>
              <a:t>.</a:t>
            </a:r>
            <a:endParaRPr lang="el-GR" sz="2600" dirty="0"/>
          </a:p>
          <a:p>
            <a:pPr lvl="0">
              <a:spcBef>
                <a:spcPts val="1200"/>
              </a:spcBef>
            </a:pPr>
            <a:r>
              <a:rPr lang="el-GR" sz="2600" dirty="0" err="1"/>
              <a:t>Πολυ(ακρυλικός</a:t>
            </a:r>
            <a:r>
              <a:rPr lang="el-GR" sz="2600" dirty="0"/>
              <a:t> </a:t>
            </a:r>
            <a:r>
              <a:rPr lang="el-GR" sz="2600" dirty="0" err="1"/>
              <a:t>μεθυλεστέρας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  <a:p>
            <a:pPr lvl="0">
              <a:spcBef>
                <a:spcPts val="1200"/>
              </a:spcBef>
            </a:pPr>
            <a:r>
              <a:rPr lang="el-GR" sz="2600" dirty="0" err="1"/>
              <a:t>Πολυ(μεθακρυλικό</a:t>
            </a:r>
            <a:r>
              <a:rPr lang="el-GR" sz="2600" dirty="0"/>
              <a:t> οξύ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  <a:p>
            <a:pPr lvl="0">
              <a:spcBef>
                <a:spcPts val="1200"/>
              </a:spcBef>
            </a:pPr>
            <a:r>
              <a:rPr lang="el-GR" sz="2600" dirty="0" err="1" smtClean="0"/>
              <a:t>Πολυ(μεθακρυλικός</a:t>
            </a:r>
            <a:r>
              <a:rPr lang="el-GR" sz="2600" dirty="0" smtClean="0"/>
              <a:t> </a:t>
            </a:r>
            <a:r>
              <a:rPr lang="el-GR" sz="2600" dirty="0" err="1"/>
              <a:t>μεθυλεστέρας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  <a:p>
            <a:pPr lvl="0">
              <a:spcBef>
                <a:spcPts val="1200"/>
              </a:spcBef>
            </a:pPr>
            <a:r>
              <a:rPr lang="el-GR" sz="2600" dirty="0" err="1" smtClean="0"/>
              <a:t>Πολυ(μεθακρυλικός</a:t>
            </a:r>
            <a:r>
              <a:rPr lang="el-GR" sz="2600" dirty="0" smtClean="0"/>
              <a:t> </a:t>
            </a:r>
            <a:r>
              <a:rPr lang="el-GR" sz="2600" dirty="0" err="1"/>
              <a:t>υδρόξυαιθυλεστέρας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9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irc_mi" descr="http://www.coolscience.org/CoolScience/KidScientists/polyacrylic_acid.gif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1079612" y="2060848"/>
            <a:ext cx="6984776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4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/>
              <a:t>Οι ακρυλικές ρητίνες παρασκευάζονται με πολυμερισμό ελευθέρων ριζών που προκύπτουν από την διάσπαση υπεροξειδίου ή </a:t>
            </a:r>
            <a:r>
              <a:rPr lang="el-GR" sz="2400" dirty="0" err="1"/>
              <a:t>αζωένωσης</a:t>
            </a:r>
            <a:r>
              <a:rPr lang="el-GR" sz="2400" dirty="0"/>
              <a:t> ή </a:t>
            </a:r>
            <a:r>
              <a:rPr lang="el-GR" sz="2400" dirty="0" err="1"/>
              <a:t>οξειδοαναγωγικού</a:t>
            </a:r>
            <a:r>
              <a:rPr lang="el-GR" sz="2400" dirty="0"/>
              <a:t> συστήματος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l-GR" sz="2400" dirty="0" smtClean="0"/>
              <a:t>Οι </a:t>
            </a:r>
            <a:r>
              <a:rPr lang="el-GR" sz="2400" dirty="0"/>
              <a:t>συνθετικές ακρυλικές ρητίνες διακρίνονται στις θερμοπλαστικές και στις </a:t>
            </a:r>
            <a:r>
              <a:rPr lang="el-GR" sz="2400" dirty="0" err="1"/>
              <a:t>θερμοσκληρυνόμενες</a:t>
            </a:r>
            <a:r>
              <a:rPr lang="el-GR" sz="2400" dirty="0"/>
              <a:t> ή </a:t>
            </a:r>
            <a:r>
              <a:rPr lang="el-GR" sz="2400" dirty="0" err="1"/>
              <a:t>θερμοανθεκτικές</a:t>
            </a:r>
            <a:r>
              <a:rPr lang="el-GR" sz="2400" dirty="0"/>
              <a:t> με βάση την θερμική τους </a:t>
            </a:r>
            <a:r>
              <a:rPr lang="el-GR" sz="2400" dirty="0" smtClean="0"/>
              <a:t>συμπεριφορά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ενώ </a:t>
            </a:r>
            <a:r>
              <a:rPr lang="el-GR" sz="2400" dirty="0"/>
              <a:t>με βάση τις δομικές μονάδες διακρίνονται σε πολυμερή προσθήκης και σε πολυμερή συμπύκνωσης.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1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Autofit/>
          </a:bodyPr>
          <a:lstStyle/>
          <a:p>
            <a:r>
              <a:rPr lang="el-GR" sz="2400" dirty="0"/>
              <a:t>Οι ακρυλικές ρητίνες χαρακτηρίζονται για την διαύγειά τους (</a:t>
            </a:r>
            <a:r>
              <a:rPr lang="en-US" sz="2400" dirty="0"/>
              <a:t>clarity</a:t>
            </a:r>
            <a:r>
              <a:rPr lang="el-GR" sz="2400" dirty="0"/>
              <a:t>), την γυαλάδα τους, την χημική τους αδράνεια, την πολύ καλή ανθεκτικότητά τους στο φως (</a:t>
            </a:r>
            <a:r>
              <a:rPr lang="el-GR" sz="2400" dirty="0" err="1"/>
              <a:t>lightfastness</a:t>
            </a:r>
            <a:r>
              <a:rPr lang="el-GR" sz="2400" dirty="0"/>
              <a:t>) και την αντοχή τους στο κιτρίνισμα κατά τις θερμικές </a:t>
            </a:r>
            <a:r>
              <a:rPr lang="el-GR" sz="2400" dirty="0" smtClean="0"/>
              <a:t>επεξεργασίες.</a:t>
            </a:r>
            <a:endParaRPr lang="en-US" sz="2400" dirty="0" smtClean="0"/>
          </a:p>
          <a:p>
            <a:r>
              <a:rPr lang="el-GR" sz="2400" dirty="0" smtClean="0"/>
              <a:t>Αποδίδουν </a:t>
            </a:r>
            <a:r>
              <a:rPr lang="el-GR" sz="2400" dirty="0"/>
              <a:t>μεγάλη ποικιλία χρωμάτων, δύσκαμπτα με καλή αντοχή στην </a:t>
            </a:r>
            <a:r>
              <a:rPr lang="el-GR" sz="2400" dirty="0" smtClean="0"/>
              <a:t>κρούση.</a:t>
            </a:r>
            <a:endParaRPr lang="en-US" sz="2400" dirty="0" smtClean="0"/>
          </a:p>
          <a:p>
            <a:r>
              <a:rPr lang="el-GR" sz="2400" dirty="0" smtClean="0"/>
              <a:t>Χρησιμοποιούνται </a:t>
            </a:r>
            <a:r>
              <a:rPr lang="el-GR" sz="2400" dirty="0"/>
              <a:t>σε μελάνια </a:t>
            </a:r>
            <a:r>
              <a:rPr lang="el-GR" sz="2400" dirty="0" err="1"/>
              <a:t>φλεξογραφίας</a:t>
            </a:r>
            <a:r>
              <a:rPr lang="el-GR" sz="2400" dirty="0"/>
              <a:t>, βαθυτυπίας και σε </a:t>
            </a:r>
            <a:r>
              <a:rPr lang="el-GR" sz="2400" dirty="0" err="1" smtClean="0"/>
              <a:t>λάκες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Επίσης</a:t>
            </a:r>
            <a:r>
              <a:rPr lang="el-GR" sz="2400" dirty="0"/>
              <a:t>, είναι συστατικά σε κόλλες που χρησιμοποιούνται ευρύτατα στις γραφικές </a:t>
            </a:r>
            <a:r>
              <a:rPr lang="el-GR" sz="2400" dirty="0" smtClean="0"/>
              <a:t>τέχνες.</a:t>
            </a:r>
            <a:endParaRPr lang="en-US" sz="2400" dirty="0" smtClean="0"/>
          </a:p>
          <a:p>
            <a:r>
              <a:rPr lang="el-GR" sz="2400" dirty="0" smtClean="0"/>
              <a:t>Έχουν </a:t>
            </a:r>
            <a:r>
              <a:rPr lang="el-GR" sz="2400" dirty="0"/>
              <a:t>καλή αντοχή σε χημικούς παράγοντες (</a:t>
            </a:r>
            <a:r>
              <a:rPr lang="en-US" sz="2400" dirty="0"/>
              <a:t>chemical resistance</a:t>
            </a:r>
            <a:r>
              <a:rPr lang="el-GR" sz="2400" dirty="0" smtClean="0"/>
              <a:t>).</a:t>
            </a:r>
            <a:endParaRPr lang="en-US" sz="2400" dirty="0" smtClean="0"/>
          </a:p>
          <a:p>
            <a:r>
              <a:rPr lang="el-GR" sz="2400" dirty="0" smtClean="0"/>
              <a:t>Οι </a:t>
            </a:r>
            <a:r>
              <a:rPr lang="el-GR" sz="2400" dirty="0"/>
              <a:t>ακρυλικοί εστέρες συνιστούν τον κύριο φορέα στα </a:t>
            </a:r>
            <a:r>
              <a:rPr lang="en-US" sz="2400" dirty="0"/>
              <a:t>UV </a:t>
            </a:r>
            <a:r>
              <a:rPr lang="el-GR" sz="2400" dirty="0"/>
              <a:t>εκτυπωτικά μελάνια λόγω της εξαίρετης αντοχής τους στο </a:t>
            </a:r>
            <a:r>
              <a:rPr lang="en-US" sz="2400" dirty="0"/>
              <a:t>UV</a:t>
            </a:r>
            <a:r>
              <a:rPr lang="el-GR" sz="2400" dirty="0"/>
              <a:t>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1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Πολυμερισμός συνθετικών ακρυλικών ρητινών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800" dirty="0" smtClean="0"/>
              <a:t>Ο </a:t>
            </a:r>
            <a:r>
              <a:rPr lang="el-GR" sz="2800" dirty="0"/>
              <a:t>μηχανισμός πολυμερισμού των συνθετικών ακρυλικών ρητινών κατατάσσεται στους εξής τύπους</a:t>
            </a:r>
            <a:r>
              <a:rPr lang="el-GR" sz="2800" dirty="0" smtClean="0"/>
              <a:t>:</a:t>
            </a:r>
            <a:endParaRPr lang="en-US" sz="28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800" dirty="0" smtClean="0"/>
              <a:t>Πολυμερισμό προσθήκης</a:t>
            </a:r>
            <a:r>
              <a:rPr lang="en-US" sz="2800" dirty="0" smtClean="0"/>
              <a:t>.</a:t>
            </a:r>
            <a:endParaRPr lang="el-GR" sz="28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800" dirty="0" smtClean="0"/>
              <a:t>Πολυμερισμό συμπύκνωσης</a:t>
            </a:r>
            <a:r>
              <a:rPr lang="en-US" sz="2800" dirty="0" smtClean="0"/>
              <a:t>.</a:t>
            </a:r>
            <a:endParaRPr lang="el-GR" sz="28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800" dirty="0" err="1" smtClean="0"/>
              <a:t>Συμπολυμερισμό</a:t>
            </a:r>
            <a:r>
              <a:rPr lang="en-US" sz="2800" dirty="0" smtClean="0"/>
              <a:t>.</a:t>
            </a:r>
            <a:endParaRPr lang="el-GR" sz="2800" dirty="0"/>
          </a:p>
          <a:p>
            <a:pPr>
              <a:spcBef>
                <a:spcPts val="1200"/>
              </a:spcBef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5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θερμοπολυμεριζόμενες</a:t>
            </a:r>
            <a:r>
              <a:rPr lang="el-GR" dirty="0" smtClean="0"/>
              <a:t>  και </a:t>
            </a:r>
            <a:r>
              <a:rPr lang="el-GR" dirty="0" err="1" smtClean="0"/>
              <a:t>αυτοπολυμεριζόμενες</a:t>
            </a:r>
            <a:r>
              <a:rPr lang="el-GR" dirty="0" smtClean="0"/>
              <a:t> ακρυλικές ρητίνες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0180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800" dirty="0" smtClean="0"/>
              <a:t>Ανάλογα </a:t>
            </a:r>
            <a:r>
              <a:rPr lang="el-GR" sz="2800" dirty="0"/>
              <a:t>με τον τρόπο πολυμερισμού τους οι ακρυλικές ρητίνες διακρίνονται σε</a:t>
            </a:r>
            <a:r>
              <a:rPr lang="el-GR" sz="2800" dirty="0" smtClean="0"/>
              <a:t>:</a:t>
            </a:r>
            <a:endParaRPr lang="en-US" sz="28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800" dirty="0" err="1" smtClean="0"/>
              <a:t>Θερμοπολυμεριζόμενες</a:t>
            </a:r>
            <a:endParaRPr lang="el-GR" sz="28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800" dirty="0" err="1" smtClean="0"/>
              <a:t>Αυτοπολυμεριζόμενες</a:t>
            </a:r>
            <a:r>
              <a:rPr lang="el-GR" sz="2800" dirty="0" smtClean="0"/>
              <a:t> </a:t>
            </a:r>
            <a:r>
              <a:rPr lang="el-GR" sz="2800" dirty="0"/>
              <a:t>ή ψυχρά </a:t>
            </a:r>
            <a:r>
              <a:rPr lang="el-GR" sz="2800" dirty="0" err="1" smtClean="0"/>
              <a:t>πολυμεριζόμενες</a:t>
            </a:r>
            <a:r>
              <a:rPr lang="el-GR" sz="2800" dirty="0" smtClean="0"/>
              <a:t> </a:t>
            </a:r>
            <a:r>
              <a:rPr lang="el-GR" sz="2800" dirty="0"/>
              <a:t>ή με χημικά μέσα </a:t>
            </a:r>
            <a:r>
              <a:rPr lang="el-GR" sz="2800" dirty="0" err="1"/>
              <a:t>πολυμεριζόμενες</a:t>
            </a:r>
            <a:endParaRPr lang="el-GR" sz="2800" dirty="0"/>
          </a:p>
          <a:p>
            <a:pPr>
              <a:spcBef>
                <a:spcPts val="1200"/>
              </a:spcBef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4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b6d1a4f2ae7ba286e89a3e3090ad1a65e7f56e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558</TotalTime>
  <Words>1518</Words>
  <Application>Microsoft Office PowerPoint</Application>
  <PresentationFormat>On-screen Show (4:3)</PresentationFormat>
  <Paragraphs>148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exo-opistho_simeiomata</vt:lpstr>
      <vt:lpstr>OC_template_updated</vt:lpstr>
      <vt:lpstr>Υλικά Γραφικών Τεχνών (Ε)</vt:lpstr>
      <vt:lpstr> ρητίνες </vt:lpstr>
      <vt:lpstr>φυσικές και συνθετικές ρητίνες</vt:lpstr>
      <vt:lpstr>ακρυλικές ρητίνες</vt:lpstr>
      <vt:lpstr>PowerPoint Presentation</vt:lpstr>
      <vt:lpstr>PowerPoint Presentation</vt:lpstr>
      <vt:lpstr>PowerPoint Presentation</vt:lpstr>
      <vt:lpstr>Πολυμερισμός συνθετικών ακρυλικών ρητινών</vt:lpstr>
      <vt:lpstr>θερμοπολυμεριζόμενες  και αυτοπολυμεριζόμενες ακρυλικές ρητίνες</vt:lpstr>
      <vt:lpstr>θερμοπολυμεριζόμενες  και αυτοπολυμεριζόμενες ακρυλικές ρητίνες</vt:lpstr>
      <vt:lpstr>PowerPoint Presentation</vt:lpstr>
      <vt:lpstr>Πειραματικό μέρος</vt:lpstr>
      <vt:lpstr>Πειραματική διαδικασία</vt:lpstr>
      <vt:lpstr>PowerPoint Presentation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126</cp:revision>
  <dcterms:created xsi:type="dcterms:W3CDTF">2015-05-19T06:24:50Z</dcterms:created>
  <dcterms:modified xsi:type="dcterms:W3CDTF">2015-10-26T11:38:26Z</dcterms:modified>
</cp:coreProperties>
</file>