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85"/>
  </p:notesMasterIdLst>
  <p:handoutMasterIdLst>
    <p:handoutMasterId r:id="rId86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9" r:id="rId34"/>
    <p:sldId id="310" r:id="rId35"/>
    <p:sldId id="311" r:id="rId36"/>
    <p:sldId id="312" r:id="rId37"/>
    <p:sldId id="318" r:id="rId38"/>
    <p:sldId id="360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57" r:id="rId75"/>
    <p:sldId id="358" r:id="rId76"/>
    <p:sldId id="359" r:id="rId77"/>
    <p:sldId id="257" r:id="rId78"/>
    <p:sldId id="262" r:id="rId79"/>
    <p:sldId id="264" r:id="rId80"/>
    <p:sldId id="361" r:id="rId81"/>
    <p:sldId id="362" r:id="rId82"/>
    <p:sldId id="266" r:id="rId83"/>
    <p:sldId id="261" r:id="rId84"/>
  </p:sldIdLst>
  <p:sldSz cx="9144000" cy="6858000" type="screen4x3"/>
  <p:notesSz cx="7104063" cy="10234613"/>
  <p:custDataLst>
    <p:tags r:id="rId8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gs" Target="tags/tag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64.wmf"/><Relationship Id="rId4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0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2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2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4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0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4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1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 marL="1165225" indent="-266700">
              <a:lnSpc>
                <a:spcPct val="112000"/>
              </a:lnSpc>
              <a:spcBef>
                <a:spcPts val="1200"/>
              </a:spcBef>
              <a:defRPr sz="2200"/>
            </a:lvl4pPr>
            <a:lvl5pPr marL="1528763" indent="-228600"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3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2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3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6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3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14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5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79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25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0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1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Ιατρικά Ηλεκτρονικά 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Ενεργά Φίλτρα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Δρ.Π.Ασβεστάς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Μηχανικών Βιοϊατρικής Τεχνολογίας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Μετασχηματισμός </a:t>
            </a:r>
            <a:r>
              <a:rPr lang="en-GB" dirty="0"/>
              <a:t>Fourier</a:t>
            </a:r>
            <a:r>
              <a:rPr lang="el-GR" dirty="0"/>
              <a:t> </a:t>
            </a:r>
            <a:r>
              <a:rPr lang="el-GR" sz="3000" b="0" dirty="0" smtClean="0"/>
              <a:t>7/10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Παραδείγματα μετασχηματισμού </a:t>
            </a:r>
            <a:r>
              <a:rPr lang="en-GB" dirty="0"/>
              <a:t>Fourier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1403648" y="2204864"/>
                <a:ext cx="3402406" cy="619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1−2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, −0,5&lt;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&lt;0,5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0, </m:t>
                              </m:r>
                              <m:r>
                                <a:rPr lang="el-GR" b="0" i="1" smtClean="0">
                                  <a:latin typeface="Cambria Math"/>
                                </a:rPr>
                                <m:t>𝛼𝜆𝜆𝜊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ύ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204864"/>
                <a:ext cx="3402406" cy="619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5724128" y="2174481"/>
                <a:ext cx="2502545" cy="763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/2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/2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174481"/>
                <a:ext cx="2502545" cy="7634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85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240000"/>
            <a:ext cx="332307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85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5040000"/>
            <a:ext cx="340924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85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3240000"/>
            <a:ext cx="340924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33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Μετασχηματισμός </a:t>
            </a:r>
            <a:r>
              <a:rPr lang="en-GB" dirty="0"/>
              <a:t>Fourier</a:t>
            </a:r>
            <a:r>
              <a:rPr lang="el-GR" dirty="0"/>
              <a:t> </a:t>
            </a:r>
            <a:r>
              <a:rPr lang="el-GR" sz="3000" b="0" dirty="0" smtClean="0"/>
              <a:t>8/10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Παραδείγματα ανάλυσης </a:t>
            </a:r>
            <a:r>
              <a:rPr lang="en-US" dirty="0" smtClean="0"/>
              <a:t>Fourier</a:t>
            </a:r>
          </a:p>
          <a:p>
            <a:pPr lvl="1"/>
            <a:r>
              <a:rPr lang="el-GR" dirty="0" smtClean="0"/>
              <a:t>ΗΚΓ χωρίς θόρυβο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3206" r="7646" b="2875"/>
          <a:stretch/>
        </p:blipFill>
        <p:spPr>
          <a:xfrm>
            <a:off x="423512" y="2222547"/>
            <a:ext cx="8468968" cy="4662837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752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Μετασχηματισμός </a:t>
            </a:r>
            <a:r>
              <a:rPr lang="en-GB" dirty="0"/>
              <a:t>Fourier</a:t>
            </a:r>
            <a:r>
              <a:rPr lang="el-GR" dirty="0"/>
              <a:t> </a:t>
            </a:r>
            <a:r>
              <a:rPr lang="el-GR" sz="3000" b="0" dirty="0" smtClean="0"/>
              <a:t>9/10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Παραδείγματα ανάλυσης </a:t>
            </a:r>
            <a:r>
              <a:rPr lang="en-US" dirty="0" smtClean="0"/>
              <a:t>Fourier</a:t>
            </a:r>
          </a:p>
          <a:p>
            <a:pPr lvl="1"/>
            <a:r>
              <a:rPr lang="el-GR" dirty="0" smtClean="0"/>
              <a:t>ΗΚΓ με θόρυβο γραμμής 50</a:t>
            </a:r>
            <a:r>
              <a:rPr lang="en-US" dirty="0" smtClean="0"/>
              <a:t>Hz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7439" r="7794" b="3642"/>
          <a:stretch/>
        </p:blipFill>
        <p:spPr>
          <a:xfrm>
            <a:off x="393192" y="2377392"/>
            <a:ext cx="8499288" cy="4439359"/>
          </a:xfrm>
          <a:prstGeom prst="rect">
            <a:avLst/>
          </a:prstGeom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48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Μετασχηματισμός </a:t>
            </a:r>
            <a:r>
              <a:rPr lang="en-GB" dirty="0"/>
              <a:t>Fourier</a:t>
            </a:r>
            <a:r>
              <a:rPr lang="el-GR" dirty="0"/>
              <a:t> </a:t>
            </a:r>
            <a:r>
              <a:rPr lang="el-GR" sz="3000" b="0" dirty="0" smtClean="0"/>
              <a:t>10/10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Παραδείγματα ανάλυσης </a:t>
            </a:r>
            <a:r>
              <a:rPr lang="en-US" dirty="0" smtClean="0"/>
              <a:t>Fourier</a:t>
            </a:r>
          </a:p>
          <a:p>
            <a:pPr lvl="1"/>
            <a:r>
              <a:rPr lang="el-GR" dirty="0" smtClean="0"/>
              <a:t>ΗΚΓ με τυχαίο θόρυβο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4" t="3077" r="8105" b="3857"/>
          <a:stretch/>
        </p:blipFill>
        <p:spPr>
          <a:xfrm>
            <a:off x="611560" y="2319103"/>
            <a:ext cx="7992888" cy="447233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34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Ενεργά Φίλτρα – Εισαγωγή </a:t>
            </a:r>
            <a:r>
              <a:rPr lang="el-GR" sz="3000" b="0" dirty="0" smtClean="0"/>
              <a:t>1/18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Φίλτρο – Ορισμός: </a:t>
            </a:r>
            <a:r>
              <a:rPr lang="el-GR" dirty="0" smtClean="0"/>
              <a:t>Ένα κύκλωμα που επιτρέπει τη διέλευση ηλεκτρικών σημάτων σε συγκεκριμένες συχνότητες ή εύρος συχνοτήτων και εμποδίζει τη διέλευση των υπολοίπων.</a:t>
            </a:r>
          </a:p>
          <a:p>
            <a:r>
              <a:rPr lang="el-GR" b="1" dirty="0" smtClean="0"/>
              <a:t>Εφαρμογές</a:t>
            </a:r>
          </a:p>
          <a:p>
            <a:pPr lvl="1"/>
            <a:r>
              <a:rPr lang="el-GR" dirty="0" smtClean="0"/>
              <a:t>Ηλεκτροκαρδιογράφος.</a:t>
            </a:r>
          </a:p>
          <a:p>
            <a:pPr lvl="1"/>
            <a:r>
              <a:rPr lang="el-GR" dirty="0" smtClean="0"/>
              <a:t>Ηλεκτροεγκεφαλογράφος.</a:t>
            </a:r>
          </a:p>
          <a:p>
            <a:pPr lvl="1"/>
            <a:r>
              <a:rPr lang="el-GR" dirty="0" smtClean="0"/>
              <a:t>Ηλεκτρομυογράφος.</a:t>
            </a:r>
          </a:p>
          <a:p>
            <a:pPr lvl="1"/>
            <a:r>
              <a:rPr lang="el-GR" dirty="0" smtClean="0"/>
              <a:t>Ηλεκτροοφθαλμογράφος.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4788024" y="3068960"/>
            <a:ext cx="3960440" cy="191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382588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Υπερηχογράφος.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742950" lvl="1" indent="-382588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Τηλεϊατρική.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marL="742950" lvl="1" indent="-382588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Ψηφιοποίηση δεδομένων (Θεώρημα </a:t>
            </a:r>
            <a:r>
              <a:rPr lang="en-GB" sz="2200" dirty="0">
                <a:solidFill>
                  <a:prstClr val="black"/>
                </a:solidFill>
                <a:latin typeface="Calibri"/>
              </a:rPr>
              <a:t>Nyquist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932040" y="3212976"/>
            <a:ext cx="0" cy="180020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8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2/18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υψηλές συχνότητες (&gt; 1ΜΗ</a:t>
            </a:r>
            <a:r>
              <a:rPr lang="en-GB" dirty="0" smtClean="0"/>
              <a:t>z</a:t>
            </a:r>
            <a:r>
              <a:rPr lang="el-GR" dirty="0" smtClean="0"/>
              <a:t>), τα φίλτρα αποτελούνται από παθητικά στοιχεία:</a:t>
            </a:r>
          </a:p>
          <a:p>
            <a:pPr lvl="1"/>
            <a:r>
              <a:rPr lang="el-GR" dirty="0" smtClean="0"/>
              <a:t>Πηνία.</a:t>
            </a:r>
          </a:p>
          <a:p>
            <a:pPr lvl="1"/>
            <a:r>
              <a:rPr lang="el-GR" dirty="0" smtClean="0"/>
              <a:t>Πυκνωτές.</a:t>
            </a:r>
          </a:p>
          <a:p>
            <a:pPr lvl="1"/>
            <a:r>
              <a:rPr lang="el-GR" dirty="0" smtClean="0"/>
              <a:t>Αντιστάσεις.</a:t>
            </a:r>
          </a:p>
          <a:p>
            <a:r>
              <a:rPr lang="el-GR" dirty="0" smtClean="0"/>
              <a:t>Σε χαμηλές συχνότητες</a:t>
            </a:r>
            <a:r>
              <a:rPr lang="en-GB" dirty="0" smtClean="0"/>
              <a:t> [1Hz , 1MHz], </a:t>
            </a:r>
            <a:r>
              <a:rPr lang="el-GR" dirty="0" smtClean="0"/>
              <a:t>απαιτούνται πηνία με πολύ μεγάλες επαγωγές, το οποίο είναι πρακτικά μη υλοποιήσιμο</a:t>
            </a:r>
          </a:p>
          <a:p>
            <a:r>
              <a:rPr lang="el-GR" dirty="0" smtClean="0"/>
              <a:t>Γι’ αυτό χρησιμοποιούνται </a:t>
            </a:r>
            <a:r>
              <a:rPr lang="en-GB" dirty="0" smtClean="0"/>
              <a:t> </a:t>
            </a:r>
            <a:r>
              <a:rPr lang="el-GR" dirty="0" smtClean="0"/>
              <a:t>κυκλώματα με Τ.Ε., τα οποία ονομάζονται </a:t>
            </a:r>
            <a:r>
              <a:rPr lang="el-GR" b="1" dirty="0" smtClean="0"/>
              <a:t>ενεργά φίλτρα</a:t>
            </a:r>
            <a:r>
              <a:rPr lang="el-GR" dirty="0" smtClean="0"/>
              <a:t>.</a:t>
            </a:r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02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3/18</a:t>
            </a:r>
            <a:endParaRPr lang="en-US" sz="4000" dirty="0"/>
          </a:p>
        </p:txBody>
      </p:sp>
      <p:pic>
        <p:nvPicPr>
          <p:cNvPr id="864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9385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87406" y="2132856"/>
            <a:ext cx="34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Βαθυπερατό φίλτρο 2</a:t>
            </a:r>
            <a:r>
              <a:rPr lang="el-GR" sz="2200" baseline="30000" dirty="0" smtClean="0">
                <a:latin typeface="+mn-lt"/>
              </a:rPr>
              <a:t>ης</a:t>
            </a:r>
            <a:r>
              <a:rPr lang="el-GR" sz="2200" dirty="0" smtClean="0">
                <a:latin typeface="+mn-lt"/>
              </a:rPr>
              <a:t> τάξης με παθητικά στοιχεία</a:t>
            </a:r>
            <a:endParaRPr lang="el-GR" sz="2200" dirty="0">
              <a:latin typeface="+mn-lt"/>
            </a:endParaRPr>
          </a:p>
        </p:txBody>
      </p:sp>
      <p:pic>
        <p:nvPicPr>
          <p:cNvPr id="864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686164"/>
            <a:ext cx="5616000" cy="254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5008" y="4077072"/>
            <a:ext cx="34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Ενεργό βαθυπερατό φίλτρο 2</a:t>
            </a:r>
            <a:r>
              <a:rPr lang="el-GR" sz="2200" baseline="30000" dirty="0" smtClean="0">
                <a:latin typeface="+mn-lt"/>
              </a:rPr>
              <a:t>ης</a:t>
            </a:r>
            <a:r>
              <a:rPr lang="el-GR" sz="2200" dirty="0" smtClean="0">
                <a:latin typeface="+mn-lt"/>
              </a:rPr>
              <a:t> τάξης</a:t>
            </a:r>
            <a:endParaRPr lang="el-GR" sz="22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12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4/18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Τα φίλτρα είναι γραμμικά κυκλώματα τα οποία μπορούν να αναπαρασταθούν από ένα δίθυρο δίκτυο.</a:t>
                </a:r>
              </a:p>
              <a:p>
                <a:r>
                  <a:rPr lang="el-GR" dirty="0" smtClean="0"/>
                  <a:t>Για την περιγραφή του φίλτρου χρησιμοποιείται, η </a:t>
                </a:r>
                <a:r>
                  <a:rPr lang="el-GR" b="1" dirty="0" smtClean="0"/>
                  <a:t>συνάρτηση μεταφοράς</a:t>
                </a:r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den>
                    </m:f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η οποία είναι μιγαδικός αριθμός και μεταβάλλεται με τη συχνότητα.</a:t>
                </a:r>
              </a:p>
              <a:p>
                <a:pPr lvl="1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81190" y="4808552"/>
                <a:ext cx="2643206" cy="142876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Φίλτρο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190" y="4808552"/>
                <a:ext cx="2643206" cy="14287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rot="10800000">
            <a:off x="1823868" y="5094304"/>
            <a:ext cx="13573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823868" y="6022997"/>
            <a:ext cx="13573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5824396" y="5094304"/>
            <a:ext cx="13573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5824397" y="6022998"/>
            <a:ext cx="13573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181718" y="5022866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Oval 13"/>
          <p:cNvSpPr/>
          <p:nvPr/>
        </p:nvSpPr>
        <p:spPr>
          <a:xfrm>
            <a:off x="7181718" y="5951560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Oval 14"/>
          <p:cNvSpPr/>
          <p:nvPr/>
        </p:nvSpPr>
        <p:spPr>
          <a:xfrm>
            <a:off x="1680992" y="5022866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Oval 15"/>
          <p:cNvSpPr/>
          <p:nvPr/>
        </p:nvSpPr>
        <p:spPr>
          <a:xfrm>
            <a:off x="1680992" y="5951560"/>
            <a:ext cx="142876" cy="1428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1609554" y="5094304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9554" y="5715221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0280" y="5094304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10280" y="5715221"/>
            <a:ext cx="214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6864876" y="5384616"/>
                <a:ext cx="7765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876" y="5384616"/>
                <a:ext cx="77655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1364150" y="5381142"/>
                <a:ext cx="7620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50" y="5381142"/>
                <a:ext cx="76200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8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5/18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Το πλάτος της συνάρτηση μεταφοράς ονομάζεται </a:t>
                </a:r>
                <a:r>
                  <a:rPr lang="el-GR" b="1" dirty="0"/>
                  <a:t>κέρδος</a:t>
                </a:r>
                <a:r>
                  <a:rPr lang="el-GR" dirty="0"/>
                  <a:t> του φίλτρου και εκφράζεται συνήθως σε </a:t>
                </a:r>
                <a:r>
                  <a:rPr lang="en-GB" dirty="0" smtClean="0"/>
                  <a:t>decibels</a:t>
                </a:r>
                <a:r>
                  <a:rPr lang="el-G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=20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l-GR" dirty="0" smtClean="0"/>
              </a:p>
              <a:p>
                <a:r>
                  <a:rPr lang="el-GR" dirty="0"/>
                  <a:t>Εναλλακτικά, χρησιμοποιείται η </a:t>
                </a:r>
                <a:r>
                  <a:rPr lang="el-GR" b="1" dirty="0"/>
                  <a:t>συνάρτηση </a:t>
                </a:r>
                <a:r>
                  <a:rPr lang="el-GR" b="1" dirty="0" smtClean="0"/>
                  <a:t>εξασθένισης</a:t>
                </a:r>
                <a:r>
                  <a:rPr lang="el-GR" dirty="0" smtClean="0"/>
                  <a:t>:</a:t>
                </a: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=−20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35" r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23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6/18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Γενική μορφή συνάρτησης μεταφοράς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34090"/>
              </p:ext>
            </p:extLst>
          </p:nvPr>
        </p:nvGraphicFramePr>
        <p:xfrm>
          <a:off x="1881190" y="1909770"/>
          <a:ext cx="4691074" cy="2450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2234880" imgH="1168200" progId="Equation.DSMT4">
                  <p:embed/>
                </p:oleObj>
              </mc:Choice>
              <mc:Fallback>
                <p:oleObj name="Equation" r:id="rId3" imgW="223488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90" y="1909770"/>
                        <a:ext cx="4691074" cy="2450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786" y="4509120"/>
            <a:ext cx="76438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i="1" dirty="0" smtClean="0">
                <a:latin typeface="+mn-lt"/>
                <a:cs typeface="Times New Roman" pitchFamily="18" charset="0"/>
              </a:rPr>
              <a:t>Ν</a:t>
            </a:r>
            <a:r>
              <a:rPr lang="el-GR" sz="2200" dirty="0" smtClean="0">
                <a:latin typeface="+mn-lt"/>
                <a:cs typeface="Times New Roman" pitchFamily="18" charset="0"/>
              </a:rPr>
              <a:t>: </a:t>
            </a:r>
            <a:r>
              <a:rPr lang="el-GR" sz="2200" b="1" dirty="0" smtClean="0">
                <a:latin typeface="+mn-lt"/>
                <a:cs typeface="Times New Roman" pitchFamily="18" charset="0"/>
              </a:rPr>
              <a:t>τάξη φίλτρου</a:t>
            </a:r>
          </a:p>
          <a:p>
            <a:r>
              <a:rPr lang="el-GR" sz="2200" i="1" dirty="0" smtClean="0">
                <a:latin typeface="+mn-lt"/>
                <a:cs typeface="Times New Roman" pitchFamily="18" charset="0"/>
              </a:rPr>
              <a:t>Μ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≤ </a:t>
            </a:r>
            <a:r>
              <a:rPr lang="el-GR" sz="2200" i="1" dirty="0" smtClean="0">
                <a:latin typeface="+mn-lt"/>
                <a:cs typeface="Times New Roman" pitchFamily="18" charset="0"/>
              </a:rPr>
              <a:t>Ν</a:t>
            </a:r>
          </a:p>
          <a:p>
            <a:r>
              <a:rPr lang="el-GR" sz="2200" dirty="0" smtClean="0">
                <a:latin typeface="+mn-lt"/>
                <a:cs typeface="Times New Roman" pitchFamily="18" charset="0"/>
              </a:rPr>
              <a:t>Οι συντελεστές των δύο πολυωνύμων είναι πραγματικοί αριθμοί</a:t>
            </a:r>
          </a:p>
          <a:p>
            <a:r>
              <a:rPr lang="en-GB" sz="2200" i="1" dirty="0" smtClean="0">
                <a:latin typeface="+mn-lt"/>
                <a:cs typeface="Times New Roman" pitchFamily="18" charset="0"/>
              </a:rPr>
              <a:t>z</a:t>
            </a:r>
            <a:r>
              <a:rPr lang="en-GB" sz="2200" i="1" baseline="-25000" dirty="0" smtClean="0">
                <a:latin typeface="+mn-lt"/>
                <a:cs typeface="Times New Roman" pitchFamily="18" charset="0"/>
              </a:rPr>
              <a:t>i</a:t>
            </a:r>
            <a:r>
              <a:rPr lang="en-GB" sz="2200" dirty="0" smtClean="0">
                <a:latin typeface="+mn-lt"/>
                <a:cs typeface="Times New Roman" pitchFamily="18" charset="0"/>
              </a:rPr>
              <a:t>: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</a:t>
            </a:r>
            <a:r>
              <a:rPr lang="el-GR" sz="2200" b="1" dirty="0" smtClean="0">
                <a:latin typeface="+mn-lt"/>
                <a:cs typeface="Times New Roman" pitchFamily="18" charset="0"/>
              </a:rPr>
              <a:t>μηδενικά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συνάρτησης μεταφοράς (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i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= 1, 2, ..., 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M</a:t>
            </a:r>
            <a:r>
              <a:rPr lang="el-GR" sz="2200" dirty="0" smtClean="0">
                <a:latin typeface="+mn-lt"/>
                <a:cs typeface="Times New Roman" pitchFamily="18" charset="0"/>
              </a:rPr>
              <a:t>)</a:t>
            </a:r>
            <a:endParaRPr lang="en-GB" sz="2200" dirty="0" smtClean="0">
              <a:latin typeface="+mn-lt"/>
              <a:cs typeface="Times New Roman" pitchFamily="18" charset="0"/>
            </a:endParaRPr>
          </a:p>
          <a:p>
            <a:r>
              <a:rPr lang="en-GB" sz="2200" i="1" dirty="0" smtClean="0">
                <a:latin typeface="+mn-lt"/>
                <a:cs typeface="Times New Roman" pitchFamily="18" charset="0"/>
              </a:rPr>
              <a:t>p</a:t>
            </a:r>
            <a:r>
              <a:rPr lang="en-GB" sz="2200" i="1" baseline="-25000" dirty="0" smtClean="0">
                <a:latin typeface="+mn-lt"/>
                <a:cs typeface="Times New Roman" pitchFamily="18" charset="0"/>
              </a:rPr>
              <a:t>i</a:t>
            </a:r>
            <a:r>
              <a:rPr lang="en-GB" sz="2200" dirty="0" smtClean="0">
                <a:latin typeface="+mn-lt"/>
                <a:cs typeface="Times New Roman" pitchFamily="18" charset="0"/>
              </a:rPr>
              <a:t>: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</a:t>
            </a:r>
            <a:r>
              <a:rPr lang="el-GR" sz="2200" b="1" dirty="0" smtClean="0">
                <a:latin typeface="+mn-lt"/>
                <a:cs typeface="Times New Roman" pitchFamily="18" charset="0"/>
              </a:rPr>
              <a:t>πόλοι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συνάρτησης μεταφοράς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</a:t>
            </a:r>
            <a:r>
              <a:rPr lang="el-GR" sz="2200" dirty="0" smtClean="0">
                <a:latin typeface="+mn-lt"/>
                <a:cs typeface="Times New Roman" pitchFamily="18" charset="0"/>
              </a:rPr>
              <a:t>(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i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= 1, 2, ..., 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N</a:t>
            </a:r>
            <a:r>
              <a:rPr lang="el-GR" sz="2200" dirty="0" smtClean="0">
                <a:latin typeface="+mn-lt"/>
                <a:cs typeface="Times New Roman" pitchFamily="18" charset="0"/>
              </a:rPr>
              <a:t>)</a:t>
            </a:r>
            <a:endParaRPr lang="en-GB" sz="22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81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Μιγαδικοί Αριθμοί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91264" cy="518457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Είναι της μορφή: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𝑗𝑏</m:t>
                      </m:r>
                    </m:oMath>
                  </m:oMathPara>
                </a14:m>
                <a:endParaRPr lang="en-US" dirty="0" smtClean="0"/>
              </a:p>
              <a:p>
                <a:pPr marL="355600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l-GR" dirty="0" smtClean="0"/>
                  <a:t> είναι το </a:t>
                </a:r>
                <a:r>
                  <a:rPr lang="el-GR" b="1" dirty="0" smtClean="0"/>
                  <a:t>πραγματικό μέρος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l-GR" dirty="0" smtClean="0"/>
                  <a:t> είναι το </a:t>
                </a:r>
                <a:r>
                  <a:rPr lang="el-GR" b="1" dirty="0" smtClean="0"/>
                  <a:t>φανταστικό μέρος </a:t>
                </a:r>
                <a:r>
                  <a:rPr lang="el-GR" dirty="0"/>
                  <a:t>του </a:t>
                </a:r>
                <a:r>
                  <a:rPr lang="el-GR" dirty="0" smtClean="0"/>
                  <a:t>μιγαδικού.</a:t>
                </a:r>
              </a:p>
              <a:p>
                <a:r>
                  <a:rPr lang="el-GR" dirty="0" smtClean="0"/>
                  <a:t>Ορίζονται επίσης:</a:t>
                </a:r>
              </a:p>
              <a:p>
                <a:pPr lvl="1"/>
                <a:r>
                  <a:rPr lang="el-GR" dirty="0" smtClean="0"/>
                  <a:t>Μέτρο μιγαδικού: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Φάση μιγαδικού: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𝑡𝑎𝑛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l-GR" dirty="0" smtClean="0"/>
                  <a:t>Ένας μιγαδικός μπορεί να γραφτεί στην </a:t>
                </a:r>
                <a:r>
                  <a:rPr lang="el-GR" b="1" dirty="0" smtClean="0"/>
                  <a:t>πολική μορφή</a:t>
                </a:r>
                <a:r>
                  <a:rPr lang="el-GR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𝑗𝑠𝑖𝑛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l-GR" dirty="0" smtClean="0"/>
                  <a:t>Συζυγής μιγαδικός: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l-GR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l-GR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𝑗𝑏</m:t>
                      </m:r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l-G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91264" cy="5184576"/>
              </a:xfrm>
              <a:blipFill rotWithShape="1">
                <a:blip r:embed="rId2"/>
                <a:stretch>
                  <a:fillRect l="-809" t="-8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70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7/18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Κατηγορίες φίλτρων</a:t>
            </a:r>
          </a:p>
          <a:p>
            <a:pPr lvl="1"/>
            <a:r>
              <a:rPr lang="el-GR" dirty="0" smtClean="0"/>
              <a:t>Βαθυπερατά (</a:t>
            </a:r>
            <a:r>
              <a:rPr lang="en-GB" dirty="0" smtClean="0"/>
              <a:t>Low - pass</a:t>
            </a:r>
            <a:r>
              <a:rPr lang="el-GR" dirty="0" smtClean="0"/>
              <a:t>).</a:t>
            </a:r>
          </a:p>
          <a:p>
            <a:pPr lvl="1"/>
            <a:r>
              <a:rPr lang="el-GR" dirty="0" smtClean="0"/>
              <a:t>Υψιπερατά</a:t>
            </a:r>
            <a:r>
              <a:rPr lang="en-GB" dirty="0" smtClean="0"/>
              <a:t> (High - pass)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Ζωνοπερατά</a:t>
            </a:r>
            <a:r>
              <a:rPr lang="en-GB" dirty="0" smtClean="0"/>
              <a:t> (Band - pass)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Ζωνοφρακτικά</a:t>
            </a:r>
            <a:r>
              <a:rPr lang="en-GB" dirty="0" smtClean="0"/>
              <a:t> (Band - rejection)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Ολοπερατά</a:t>
            </a:r>
            <a:r>
              <a:rPr lang="en-GB" dirty="0" smtClean="0"/>
              <a:t> (All-pass)</a:t>
            </a:r>
            <a:r>
              <a:rPr lang="el-GR" dirty="0" smtClean="0"/>
              <a:t>.</a:t>
            </a:r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06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8/18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Ιδανικό βαθυπερατό φίλτρο (</a:t>
            </a:r>
            <a:r>
              <a:rPr lang="en-GB" dirty="0" smtClean="0"/>
              <a:t>Low - pass</a:t>
            </a:r>
            <a:r>
              <a:rPr lang="el-GR" dirty="0" smtClean="0"/>
              <a:t>): επιτρέπει τη διέλευση σημάτων χαμηλών συχνοτήτων.</a:t>
            </a:r>
          </a:p>
          <a:p>
            <a:pPr lvl="1">
              <a:buNone/>
            </a:pPr>
            <a:endParaRPr lang="en-GB" dirty="0" smtClean="0"/>
          </a:p>
        </p:txBody>
      </p:sp>
      <p:pic>
        <p:nvPicPr>
          <p:cNvPr id="865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566783" cy="367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19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9/18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βαθυπερατού φίλτρου (Συνάρτηση Μεταφοράς).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pic>
        <p:nvPicPr>
          <p:cNvPr id="10076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4"/>
          <a:stretch/>
        </p:blipFill>
        <p:spPr bwMode="auto">
          <a:xfrm>
            <a:off x="179512" y="2276872"/>
            <a:ext cx="893591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682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10/18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βαθυπερατού φίλτρου (Εφαρμογή σε ΗΚΓ).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pic>
        <p:nvPicPr>
          <p:cNvPr id="10086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" t="12137" r="37883" b="15217"/>
          <a:stretch/>
        </p:blipFill>
        <p:spPr bwMode="auto">
          <a:xfrm>
            <a:off x="899592" y="1988840"/>
            <a:ext cx="7548263" cy="440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2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11/18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Ιδανικό υψιπερατό φίλτρο (</a:t>
            </a:r>
            <a:r>
              <a:rPr lang="en-GB" dirty="0" smtClean="0"/>
              <a:t>High- pass</a:t>
            </a:r>
            <a:r>
              <a:rPr lang="el-GR" dirty="0" smtClean="0"/>
              <a:t>): επιτρέπει τη διέλευση σημάτων υψηλών συχνοτήτων.</a:t>
            </a:r>
          </a:p>
          <a:p>
            <a:pPr lvl="1">
              <a:buNone/>
            </a:pPr>
            <a:endParaRPr lang="en-GB" dirty="0" smtClean="0"/>
          </a:p>
        </p:txBody>
      </p:sp>
      <p:pic>
        <p:nvPicPr>
          <p:cNvPr id="866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5494756" cy="362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79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12/18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υψιπερατού φίλτρου (Συνάρτηση Μεταφοράς).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pic>
        <p:nvPicPr>
          <p:cNvPr id="1009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" y="2060848"/>
            <a:ext cx="907350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63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13/18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υψιπερατού φίλτρου (Εφαρμογή σε ΗΚΓ).</a:t>
            </a: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  <p:pic>
        <p:nvPicPr>
          <p:cNvPr id="1010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5856"/>
            <a:ext cx="9144000" cy="41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131840" y="2636912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31840" y="2308230"/>
            <a:ext cx="119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ΕΙΣΟΔΟΣ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131840" y="4104027"/>
            <a:ext cx="864096" cy="105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34476" y="5154502"/>
            <a:ext cx="113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ΕΞΟΔΟΣ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58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14/18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Ιδανικό ζωνοπερατό φίλτρο (</a:t>
            </a:r>
            <a:r>
              <a:rPr lang="en-GB" dirty="0" smtClean="0"/>
              <a:t>Band - pass</a:t>
            </a:r>
            <a:r>
              <a:rPr lang="el-GR" dirty="0" smtClean="0"/>
              <a:t>): επιτρέπει τη διέλευση σημάτων σε μία ζώνη συχνοτήτων.</a:t>
            </a:r>
          </a:p>
          <a:p>
            <a:pPr lvl="1">
              <a:buNone/>
            </a:pPr>
            <a:endParaRPr lang="en-GB" dirty="0" smtClean="0"/>
          </a:p>
        </p:txBody>
      </p:sp>
      <p:pic>
        <p:nvPicPr>
          <p:cNvPr id="86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72" y="2420888"/>
            <a:ext cx="8448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10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15/18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ζωνοπερατού φίλτρου.</a:t>
            </a:r>
          </a:p>
          <a:p>
            <a:pPr lvl="1">
              <a:buNone/>
            </a:pPr>
            <a:endParaRPr lang="en-GB" dirty="0" smtClean="0"/>
          </a:p>
        </p:txBody>
      </p:sp>
      <p:pic>
        <p:nvPicPr>
          <p:cNvPr id="10117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"/>
          <a:stretch/>
        </p:blipFill>
        <p:spPr bwMode="auto">
          <a:xfrm>
            <a:off x="107504" y="2115270"/>
            <a:ext cx="8928992" cy="38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88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16/18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n-GB" dirty="0" smtClean="0"/>
          </a:p>
          <a:p>
            <a:pPr lvl="1"/>
            <a:r>
              <a:rPr lang="el-GR" dirty="0" smtClean="0"/>
              <a:t>Ιδανικό ζωνοφρακτικό φίλτρο (</a:t>
            </a:r>
            <a:r>
              <a:rPr lang="en-GB" dirty="0" smtClean="0"/>
              <a:t>Band - stop</a:t>
            </a:r>
            <a:r>
              <a:rPr lang="el-GR" dirty="0" smtClean="0"/>
              <a:t>): απορρίπτει σήματα σε μία ζώνη συχνοτήτων.</a:t>
            </a:r>
          </a:p>
          <a:p>
            <a:pPr lvl="1">
              <a:buNone/>
            </a:pPr>
            <a:endParaRPr lang="en-GB" dirty="0" smtClean="0"/>
          </a:p>
        </p:txBody>
      </p:sp>
      <p:pic>
        <p:nvPicPr>
          <p:cNvPr id="869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80000"/>
            <a:ext cx="8448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98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Μιγαδικοί Αριθμοί </a:t>
            </a:r>
            <a:r>
              <a:rPr lang="el-GR" sz="3000" b="0" dirty="0" smtClean="0"/>
              <a:t>2/2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Έστω δύο μιγαδικοί: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l-GR" dirty="0" smtClean="0"/>
                  <a:t>Πρόσθεση/Αφαίρεση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l-G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l-GR" dirty="0" smtClean="0"/>
                  <a:t>Πολλαπλασιασμός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𝑗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r>
                  <a:rPr lang="el-GR" dirty="0" smtClean="0"/>
                  <a:t>Διαίρεση: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l-GR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18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17/18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ζωνοφρακτικού φίλτρου (φίλτρο σχισμής).</a:t>
            </a:r>
            <a:endParaRPr lang="en-US" dirty="0"/>
          </a:p>
        </p:txBody>
      </p:sp>
      <p:pic>
        <p:nvPicPr>
          <p:cNvPr id="10065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2"/>
          <a:stretch/>
        </p:blipFill>
        <p:spPr bwMode="auto">
          <a:xfrm>
            <a:off x="0" y="2117060"/>
            <a:ext cx="8964488" cy="391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81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Εισαγωγή </a:t>
            </a:r>
            <a:r>
              <a:rPr lang="el-GR" sz="3000" b="0" dirty="0" smtClean="0"/>
              <a:t>18/18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Παράδειγμα ζωνοφρακτικού φίλτρου (εφαρμογή σε ΗΚΓ).</a:t>
            </a:r>
            <a:endParaRPr lang="en-US" dirty="0"/>
          </a:p>
        </p:txBody>
      </p:sp>
      <p:pic>
        <p:nvPicPr>
          <p:cNvPr id="10065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1867" r="23494" b="10921"/>
          <a:stretch/>
        </p:blipFill>
        <p:spPr bwMode="auto">
          <a:xfrm>
            <a:off x="899592" y="2367815"/>
            <a:ext cx="7632848" cy="424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8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Ενεργά Φίλτρα </a:t>
            </a:r>
            <a:r>
              <a:rPr lang="el-GR" dirty="0" smtClean="0"/>
              <a:t>– Σχεδίαση </a:t>
            </a:r>
            <a:r>
              <a:rPr lang="el-GR" sz="3000" b="0" dirty="0" smtClean="0"/>
              <a:t>1/7</a:t>
            </a:r>
            <a:endParaRPr lang="en-US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Πραγματικό βαθυπερατό φίλτρο.</a:t>
            </a:r>
          </a:p>
          <a:p>
            <a:pPr lvl="1">
              <a:buNone/>
            </a:pPr>
            <a:endParaRPr lang="en-GB" dirty="0" smtClean="0"/>
          </a:p>
        </p:txBody>
      </p:sp>
      <p:grpSp>
        <p:nvGrpSpPr>
          <p:cNvPr id="4" name="Ομάδα 3"/>
          <p:cNvGrpSpPr/>
          <p:nvPr/>
        </p:nvGrpSpPr>
        <p:grpSpPr>
          <a:xfrm>
            <a:off x="-36512" y="1844824"/>
            <a:ext cx="9265570" cy="4680520"/>
            <a:chOff x="21946" y="1988840"/>
            <a:chExt cx="9265570" cy="4680520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971600" y="1988840"/>
              <a:ext cx="8315916" cy="4417926"/>
              <a:chOff x="323528" y="1324622"/>
              <a:chExt cx="8315916" cy="4417926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63" y="1333500"/>
                <a:ext cx="7686675" cy="419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987824" y="5329126"/>
                    <a:ext cx="436530" cy="3907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7824" y="5329126"/>
                    <a:ext cx="436530" cy="39074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781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703422" y="5342508"/>
                    <a:ext cx="41389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3422" y="5342508"/>
                    <a:ext cx="413896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740352" y="5373216"/>
                    <a:ext cx="89909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Hz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40352" y="5373216"/>
                    <a:ext cx="899092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23528" y="1324622"/>
                    <a:ext cx="11064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oMath>
                    </a14:m>
                    <a:r>
                      <a:rPr lang="en-US" dirty="0" smtClean="0"/>
                      <a:t> (dB)</a:t>
                    </a:r>
                    <a:endParaRPr lang="el-GR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528" y="1324622"/>
                    <a:ext cx="1106457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197" r="-9341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TextBox 4"/>
            <p:cNvSpPr txBox="1"/>
            <p:nvPr/>
          </p:nvSpPr>
          <p:spPr>
            <a:xfrm>
              <a:off x="21946" y="4417732"/>
              <a:ext cx="20517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latin typeface="Calibri" pitchFamily="34" charset="0"/>
                </a:rPr>
                <a:t>Μέγιστη επιτρεπόμενη μεταβολή στη ζώνη διέλευσης</a:t>
              </a:r>
              <a:endParaRPr lang="el-GR" dirty="0">
                <a:latin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flipV="1">
              <a:off x="1047806" y="3989104"/>
              <a:ext cx="474305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451466" y="3846228"/>
              <a:ext cx="16570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latin typeface="Calibri" pitchFamily="34" charset="0"/>
                </a:rPr>
                <a:t>Ελάχιστη επιτρεπόμενη εξασθένιση στη ζώνη φραγής</a:t>
              </a:r>
              <a:endParaRPr lang="el-GR" dirty="0">
                <a:latin typeface="Calibri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 flipV="1">
              <a:off x="6665650" y="4131983"/>
              <a:ext cx="785816" cy="3144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7545" y="6023029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libri" pitchFamily="34" charset="0"/>
                </a:rPr>
                <a:t>Οριακή συχνότητα ζώνης διέλευσης</a:t>
              </a:r>
              <a:endParaRPr lang="el-GR" dirty="0">
                <a:latin typeface="Calibri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2" idx="3"/>
            </p:cNvCxnSpPr>
            <p:nvPr/>
          </p:nvCxnSpPr>
          <p:spPr>
            <a:xfrm flipV="1">
              <a:off x="2555777" y="6203684"/>
              <a:ext cx="1109474" cy="1425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65449" y="5989368"/>
              <a:ext cx="2643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Calibri" pitchFamily="34" charset="0"/>
                </a:rPr>
                <a:t>Οριακή συχνότητα ζώνης φραγής</a:t>
              </a:r>
              <a:endParaRPr lang="el-GR" dirty="0">
                <a:latin typeface="Calibri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15" idx="1"/>
            </p:cNvCxnSpPr>
            <p:nvPr/>
          </p:nvCxnSpPr>
          <p:spPr>
            <a:xfrm flipH="1" flipV="1">
              <a:off x="4808259" y="6275120"/>
              <a:ext cx="357190" cy="374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27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Σχεδίαση </a:t>
            </a:r>
            <a:r>
              <a:rPr lang="el-GR" sz="3000" b="0" dirty="0" smtClean="0"/>
              <a:t>2/7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πραγματικό βαθυπερατό φίλτρο έχει τις ακόλουθες παραμέτρους:</a:t>
            </a:r>
          </a:p>
          <a:p>
            <a:pPr lvl="1"/>
            <a:r>
              <a:rPr lang="el-GR" dirty="0" smtClean="0"/>
              <a:t>Γωνιακή συχνότητα της ζώνης διέλευσης, </a:t>
            </a:r>
            <a:r>
              <a:rPr lang="el-GR" i="1" dirty="0" smtClean="0"/>
              <a:t>ω</a:t>
            </a:r>
            <a:r>
              <a:rPr lang="en-GB" i="1" baseline="-25000" dirty="0" smtClean="0"/>
              <a:t>p</a:t>
            </a:r>
            <a:endParaRPr lang="el-GR" i="1" baseline="-25000" dirty="0" smtClean="0"/>
          </a:p>
          <a:p>
            <a:pPr lvl="1"/>
            <a:r>
              <a:rPr lang="el-GR" dirty="0" smtClean="0"/>
              <a:t>Μέγιστη επιτρεπόμενη μεταβολή στη ζώνη διέλευσης</a:t>
            </a:r>
            <a:r>
              <a:rPr lang="en-GB" dirty="0" smtClean="0"/>
              <a:t>, </a:t>
            </a:r>
            <a:r>
              <a:rPr lang="en-GB" i="1" dirty="0" smtClean="0"/>
              <a:t>A</a:t>
            </a:r>
            <a:r>
              <a:rPr lang="en-GB" i="1" baseline="-25000" dirty="0" smtClean="0"/>
              <a:t>max</a:t>
            </a:r>
            <a:endParaRPr lang="el-GR" dirty="0" smtClean="0"/>
          </a:p>
          <a:p>
            <a:pPr lvl="1"/>
            <a:r>
              <a:rPr lang="el-GR" dirty="0" smtClean="0"/>
              <a:t>Γωνιακή συχνότητα της ζώνης φραγής</a:t>
            </a:r>
            <a:r>
              <a:rPr lang="en-GB" dirty="0" smtClean="0"/>
              <a:t>, </a:t>
            </a:r>
            <a:r>
              <a:rPr lang="el-GR" i="1" dirty="0" smtClean="0"/>
              <a:t>ω</a:t>
            </a:r>
            <a:r>
              <a:rPr lang="en-GB" i="1" baseline="-25000" dirty="0" smtClean="0"/>
              <a:t>s</a:t>
            </a:r>
            <a:endParaRPr lang="el-GR" i="1" baseline="-25000" dirty="0" smtClean="0"/>
          </a:p>
          <a:p>
            <a:pPr lvl="1"/>
            <a:r>
              <a:rPr lang="el-GR" dirty="0" smtClean="0"/>
              <a:t>Ελάχιστη απαιτούμενη εξασθένιση στη ζώνη φραγής</a:t>
            </a:r>
            <a:r>
              <a:rPr lang="en-GB" dirty="0" smtClean="0"/>
              <a:t>, </a:t>
            </a:r>
            <a:r>
              <a:rPr lang="en-GB" i="1" dirty="0" smtClean="0"/>
              <a:t>A</a:t>
            </a:r>
            <a:r>
              <a:rPr lang="en-GB" i="1" baseline="-25000" dirty="0" smtClean="0"/>
              <a:t>min</a:t>
            </a:r>
            <a:endParaRPr lang="el-GR" i="1" baseline="-25000" dirty="0" smtClean="0"/>
          </a:p>
          <a:p>
            <a:pPr lvl="2"/>
            <a:endParaRPr lang="el-GR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01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Σχεδίαση </a:t>
            </a:r>
            <a:r>
              <a:rPr lang="el-GR" sz="3000" b="0" dirty="0" smtClean="0"/>
              <a:t>3/7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Σύγκριση ιδανικού και πραγματικού βαθυπερατού φίλτρου.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290361"/>
              </p:ext>
            </p:extLst>
          </p:nvPr>
        </p:nvGraphicFramePr>
        <p:xfrm>
          <a:off x="323528" y="1844824"/>
          <a:ext cx="864096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/>
                <a:gridCol w="1872209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Παράμετρος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Ιδανικό φίλτρο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Πραγματικό φίλτρο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Μεταβολή στη ζώνη</a:t>
                      </a:r>
                      <a:r>
                        <a:rPr lang="el-GR" sz="2000" baseline="0" dirty="0" smtClean="0"/>
                        <a:t> διέλευσης (</a:t>
                      </a:r>
                      <a:r>
                        <a:rPr lang="en-US" sz="2000" baseline="0" dirty="0" smtClean="0"/>
                        <a:t>dB</a:t>
                      </a:r>
                      <a:r>
                        <a:rPr lang="el-GR" sz="2000" baseline="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A</a:t>
                      </a:r>
                      <a:r>
                        <a:rPr lang="en-US" sz="2000" i="1" baseline="-25000" dirty="0" smtClean="0"/>
                        <a:t>max</a:t>
                      </a:r>
                      <a:endParaRPr lang="en-US" sz="2000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Ζώνη</a:t>
                      </a:r>
                      <a:r>
                        <a:rPr lang="el-GR" sz="2000" baseline="0" dirty="0" smtClean="0"/>
                        <a:t> μετάβασης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απότομη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Ομαλή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Εξασθένιση</a:t>
                      </a:r>
                      <a:r>
                        <a:rPr lang="el-GR" sz="2000" baseline="0" dirty="0" smtClean="0"/>
                        <a:t> ζώνη φραγής</a:t>
                      </a:r>
                      <a:r>
                        <a:rPr lang="en-US" sz="2000" baseline="0" dirty="0" smtClean="0"/>
                        <a:t> (dB)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∞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&gt; </a:t>
                      </a:r>
                      <a:r>
                        <a:rPr lang="el-GR" sz="2000" i="1" dirty="0" smtClean="0"/>
                        <a:t>Α</a:t>
                      </a:r>
                      <a:r>
                        <a:rPr lang="en-US" sz="2000" i="1" baseline="-25000" dirty="0" smtClean="0"/>
                        <a:t>min</a:t>
                      </a:r>
                      <a:endParaRPr lang="en-US" sz="2000" i="1" baseline="-25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065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t="6809" r="6964"/>
          <a:stretch/>
        </p:blipFill>
        <p:spPr bwMode="auto">
          <a:xfrm>
            <a:off x="2123728" y="3717032"/>
            <a:ext cx="4841558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267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Σχεδίαση </a:t>
            </a:r>
            <a:r>
              <a:rPr lang="el-GR" sz="3000" b="0" dirty="0" smtClean="0"/>
              <a:t>4/7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Πραγματικό ζωνοπερατό φίλτρο.</a:t>
            </a:r>
          </a:p>
          <a:p>
            <a:pPr lvl="1">
              <a:buNone/>
            </a:pPr>
            <a:endParaRPr lang="en-GB" dirty="0" smtClean="0"/>
          </a:p>
        </p:txBody>
      </p:sp>
      <p:pic>
        <p:nvPicPr>
          <p:cNvPr id="873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916832"/>
            <a:ext cx="8892000" cy="45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49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Σχεδίαση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Διαδικασία υλοποίησης βαθυπερατού φίλτρου</a:t>
            </a:r>
          </a:p>
          <a:p>
            <a:pPr lvl="1"/>
            <a:r>
              <a:rPr lang="el-GR" dirty="0" smtClean="0"/>
              <a:t>Ανάλυση προδιαγραφών</a:t>
            </a:r>
          </a:p>
          <a:p>
            <a:pPr lvl="2">
              <a:spcBef>
                <a:spcPts val="1200"/>
              </a:spcBef>
            </a:pPr>
            <a:r>
              <a:rPr lang="el-GR" dirty="0"/>
              <a:t>Γωνιακή συχνότητα της ζώνης διέλευσης, </a:t>
            </a:r>
            <a:r>
              <a:rPr lang="el-GR" i="1" dirty="0"/>
              <a:t>ω</a:t>
            </a:r>
            <a:r>
              <a:rPr lang="en-GB" i="1" baseline="-25000" dirty="0"/>
              <a:t>p</a:t>
            </a:r>
            <a:endParaRPr lang="el-GR" i="1" baseline="-25000" dirty="0"/>
          </a:p>
          <a:p>
            <a:pPr lvl="2">
              <a:spcBef>
                <a:spcPts val="1200"/>
              </a:spcBef>
            </a:pPr>
            <a:r>
              <a:rPr lang="el-GR" dirty="0"/>
              <a:t>Μέγιστη επιτρεπόμενη μεταβολή στη ζώνη διέλευσης</a:t>
            </a:r>
            <a:r>
              <a:rPr lang="en-GB" dirty="0"/>
              <a:t>, </a:t>
            </a:r>
            <a:r>
              <a:rPr lang="en-GB" i="1" dirty="0"/>
              <a:t>A</a:t>
            </a:r>
            <a:r>
              <a:rPr lang="en-GB" i="1" baseline="-25000" dirty="0"/>
              <a:t>max</a:t>
            </a:r>
            <a:endParaRPr lang="el-GR" dirty="0"/>
          </a:p>
          <a:p>
            <a:pPr lvl="2">
              <a:spcBef>
                <a:spcPts val="1200"/>
              </a:spcBef>
            </a:pPr>
            <a:r>
              <a:rPr lang="el-GR" dirty="0"/>
              <a:t>Γωνιακή συχνότητα της ζώνης φραγής</a:t>
            </a:r>
            <a:r>
              <a:rPr lang="en-GB" dirty="0"/>
              <a:t>, </a:t>
            </a:r>
            <a:r>
              <a:rPr lang="el-GR" i="1" dirty="0"/>
              <a:t>ω</a:t>
            </a:r>
            <a:r>
              <a:rPr lang="en-GB" i="1" baseline="-25000" dirty="0"/>
              <a:t>s</a:t>
            </a:r>
            <a:endParaRPr lang="el-GR" i="1" baseline="-25000" dirty="0"/>
          </a:p>
          <a:p>
            <a:pPr lvl="2">
              <a:spcBef>
                <a:spcPts val="1200"/>
              </a:spcBef>
            </a:pPr>
            <a:r>
              <a:rPr lang="el-GR" dirty="0"/>
              <a:t>Ελάχιστη απαιτούμενη εξασθένιση στη ζώνη φραγής</a:t>
            </a:r>
            <a:r>
              <a:rPr lang="en-GB" dirty="0"/>
              <a:t>, </a:t>
            </a:r>
            <a:r>
              <a:rPr lang="en-GB" i="1" dirty="0" smtClean="0"/>
              <a:t>A</a:t>
            </a:r>
            <a:r>
              <a:rPr lang="en-GB" i="1" baseline="-25000" dirty="0" smtClean="0"/>
              <a:t>min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50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Σχεδίαση </a:t>
            </a:r>
            <a:r>
              <a:rPr lang="el-GR" sz="3000" b="0" dirty="0" smtClean="0"/>
              <a:t>6/7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dirty="0" smtClean="0"/>
              <a:t>Εύρεση συνάρτηση μεταφοράς:</a:t>
            </a:r>
          </a:p>
          <a:p>
            <a:pPr lvl="2"/>
            <a:r>
              <a:rPr lang="el-GR" dirty="0" smtClean="0"/>
              <a:t>Προσέγγιση </a:t>
            </a:r>
            <a:r>
              <a:rPr lang="en-US" dirty="0" smtClean="0"/>
              <a:t>Butterworth</a:t>
            </a:r>
            <a:r>
              <a:rPr lang="el-GR" dirty="0" smtClean="0"/>
              <a:t>,</a:t>
            </a:r>
            <a:endParaRPr lang="en-US" dirty="0" smtClean="0"/>
          </a:p>
          <a:p>
            <a:pPr lvl="2"/>
            <a:r>
              <a:rPr lang="el-GR" dirty="0" smtClean="0"/>
              <a:t>Προσέγγιση </a:t>
            </a:r>
            <a:r>
              <a:rPr lang="en-US" dirty="0" smtClean="0"/>
              <a:t>Chebyshev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Ανάλυση συνάρτησης μεταφοράς σε πολυώνυμα 2</a:t>
            </a:r>
            <a:r>
              <a:rPr lang="el-GR" baseline="30000" dirty="0" smtClean="0"/>
              <a:t>ου</a:t>
            </a:r>
            <a:r>
              <a:rPr lang="el-GR" dirty="0" smtClean="0"/>
              <a:t> βαθμού.</a:t>
            </a:r>
          </a:p>
          <a:p>
            <a:pPr lvl="1"/>
            <a:r>
              <a:rPr lang="el-GR" dirty="0" smtClean="0"/>
              <a:t>Υλοποίηση κάθε πολυωνύμου 2</a:t>
            </a:r>
            <a:r>
              <a:rPr lang="el-GR" baseline="30000" dirty="0" smtClean="0"/>
              <a:t>ου</a:t>
            </a:r>
            <a:r>
              <a:rPr lang="el-GR" dirty="0" smtClean="0"/>
              <a:t> βαθμού με κατάλληλο κύκλωμα.</a:t>
            </a:r>
            <a:endParaRPr lang="en-US" dirty="0" smtClean="0"/>
          </a:p>
          <a:p>
            <a:pPr lvl="1"/>
            <a:r>
              <a:rPr lang="el-GR" dirty="0" smtClean="0"/>
              <a:t>Εν σειρά σύνδεση των επιμέρους κυκλωμάτων.</a:t>
            </a:r>
            <a:endParaRPr lang="en-US" dirty="0" smtClean="0"/>
          </a:p>
          <a:p>
            <a:pPr marL="393700" lvl="1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716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– Σχεδίαση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Η προσέγγιση των χαρακτηριστικών μεταφοράς βαθυπερατών φίλτρων μπορεί να γίνει με χρήση:</a:t>
            </a:r>
          </a:p>
          <a:p>
            <a:pPr lvl="2">
              <a:spcBef>
                <a:spcPts val="1200"/>
              </a:spcBef>
            </a:pPr>
            <a:r>
              <a:rPr lang="el-GR" dirty="0" smtClean="0"/>
              <a:t>Συνάρτησης </a:t>
            </a:r>
            <a:r>
              <a:rPr lang="en-GB" dirty="0" smtClean="0"/>
              <a:t>Butterworth: </a:t>
            </a:r>
            <a:r>
              <a:rPr lang="el-GR" dirty="0" smtClean="0"/>
              <a:t>τα αντίστοιχα φίλτρα έχουν πολύ μικρές διακυμάνσεις </a:t>
            </a:r>
            <a:r>
              <a:rPr lang="en-GB" dirty="0" smtClean="0"/>
              <a:t>(</a:t>
            </a:r>
            <a:r>
              <a:rPr lang="el-GR" b="1" dirty="0" smtClean="0"/>
              <a:t>κυματισμό</a:t>
            </a:r>
            <a:r>
              <a:rPr lang="en-GB" dirty="0" smtClean="0"/>
              <a:t>) </a:t>
            </a:r>
            <a:r>
              <a:rPr lang="el-GR" dirty="0" smtClean="0"/>
              <a:t>στη ζώνη διέλευσης.</a:t>
            </a:r>
          </a:p>
          <a:p>
            <a:pPr lvl="2">
              <a:spcBef>
                <a:spcPts val="1200"/>
              </a:spcBef>
            </a:pPr>
            <a:r>
              <a:rPr lang="el-GR" dirty="0" smtClean="0"/>
              <a:t>Συνάρτησης </a:t>
            </a:r>
            <a:r>
              <a:rPr lang="en-GB" dirty="0" smtClean="0"/>
              <a:t>Chebyshev</a:t>
            </a:r>
            <a:r>
              <a:rPr lang="el-GR" dirty="0" smtClean="0"/>
              <a:t>: τα αντίστοιχα φίλτρα  έχουν κυματισμό στη ζώνη διέλευσης αλλά απότομη μετάβαση από τη ζώνη διέλευσης στη ζώνη φραγής.</a:t>
            </a:r>
          </a:p>
          <a:p>
            <a:pPr lvl="1"/>
            <a:r>
              <a:rPr lang="el-GR" dirty="0" smtClean="0"/>
              <a:t>Για δεδομένες προδιαγραφές, το φίλτρο τύπου </a:t>
            </a:r>
            <a:r>
              <a:rPr lang="en-US" dirty="0" smtClean="0"/>
              <a:t>Chebyshev </a:t>
            </a:r>
            <a:r>
              <a:rPr lang="el-GR" dirty="0" smtClean="0"/>
              <a:t>είναι συνήθως μικρότερου βαθμού από το αντίστοιχο </a:t>
            </a:r>
            <a:r>
              <a:rPr lang="en-US" dirty="0" smtClean="0"/>
              <a:t> </a:t>
            </a:r>
            <a:r>
              <a:rPr lang="el-GR" dirty="0" smtClean="0"/>
              <a:t>φίλτρου τύπου </a:t>
            </a:r>
            <a:r>
              <a:rPr lang="en-US" dirty="0" smtClean="0"/>
              <a:t>Butterworth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772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Ενεργά φίλτρα </a:t>
            </a:r>
            <a:r>
              <a:rPr lang="el-GR" sz="3000" b="0" dirty="0" smtClean="0"/>
              <a:t>1/37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μεταφοράς.</a:t>
            </a:r>
            <a:endParaRPr lang="el-GR" dirty="0"/>
          </a:p>
        </p:txBody>
      </p:sp>
      <p:pic>
        <p:nvPicPr>
          <p:cNvPr id="5" name="Picture 4" descr="Butterworth_vs_Chebyshev.jpg"/>
          <p:cNvPicPr>
            <a:picLocks noChangeAspect="1"/>
          </p:cNvPicPr>
          <p:nvPr/>
        </p:nvPicPr>
        <p:blipFill>
          <a:blip r:embed="rId2" cstate="print"/>
          <a:srcRect l="4918" t="1680" r="8196" b="2521"/>
          <a:stretch>
            <a:fillRect/>
          </a:stretch>
        </p:blipFill>
        <p:spPr>
          <a:xfrm>
            <a:off x="1475656" y="1844824"/>
            <a:ext cx="6336704" cy="4543299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05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Μετασχηματισμός </a:t>
            </a:r>
            <a:r>
              <a:rPr lang="en-GB" dirty="0" smtClean="0"/>
              <a:t>Fourier</a:t>
            </a:r>
            <a:r>
              <a:rPr lang="el-GR" dirty="0" smtClean="0"/>
              <a:t> </a:t>
            </a:r>
            <a:r>
              <a:rPr lang="el-GR" sz="3000" b="0" dirty="0" smtClean="0"/>
              <a:t>1/10</a:t>
            </a:r>
            <a:endParaRPr lang="el-GR" sz="3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363272" cy="5328592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Αποτελεί μία ισοδύναμη αναπαράσταση του σήματος στο πεδίο της συχνότητας.</a:t>
                </a:r>
                <a:endParaRPr lang="en-US" sz="2200" dirty="0" smtClean="0"/>
              </a:p>
              <a:p>
                <a:r>
                  <a:rPr lang="el-GR" sz="2200" dirty="0" smtClean="0"/>
                  <a:t>Ο μετασχηματισμός </a:t>
                </a:r>
                <a:r>
                  <a:rPr lang="en-US" sz="2200" dirty="0" smtClean="0"/>
                  <a:t>Fourier</a:t>
                </a:r>
                <a:r>
                  <a:rPr lang="el-GR" sz="2200" dirty="0" smtClean="0"/>
                  <a:t> ενός σήματος,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l-GR" sz="2200" dirty="0" smtClean="0"/>
                  <a:t>, ορίζεται από την ακόλουθη σχέση: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𝑗𝑠𝑖𝑛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𝑓𝑡</m:t>
                                  </m:r>
                                </m:e>
                              </m:d>
                            </m:e>
                          </m:d>
                          <m:r>
                            <a:rPr lang="en-US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𝑓𝑡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r>
                  <a:rPr lang="el-GR" sz="2200" dirty="0"/>
                  <a:t>Ο μετασχηματισμός </a:t>
                </a:r>
                <a:r>
                  <a:rPr lang="en-US" sz="2200" dirty="0"/>
                  <a:t>Fourier</a:t>
                </a:r>
                <a:r>
                  <a:rPr lang="el-GR" sz="2200" dirty="0"/>
                  <a:t>,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l-GR" sz="2200" dirty="0"/>
                  <a:t>, είναι μιγαδική συνάρτηση της συχνότητας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l-GR" sz="2200" dirty="0" smtClean="0"/>
                  <a:t>και  </a:t>
                </a:r>
                <a:r>
                  <a:rPr lang="el-GR" sz="2200" dirty="0"/>
                  <a:t>μπορεί να γραφτεί στη μορφή</a:t>
                </a:r>
                <a:r>
                  <a:rPr lang="en-US" sz="2200" dirty="0"/>
                  <a:t>:</a:t>
                </a:r>
                <a:endParaRPr lang="en-US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+</m:t>
                      </m:r>
                      <m:r>
                        <a:rPr lang="en-US" sz="2200" i="1">
                          <a:latin typeface="Cambria Math"/>
                        </a:rPr>
                        <m:t>𝑗𝐴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200" i="1">
                          <a:latin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𝑓</m:t>
                          </m:r>
                        </m:e>
                      </m:d>
                      <m:sSup>
                        <m:s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𝑗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200" dirty="0" smtClean="0">
                  <a:ea typeface="Cambria Math"/>
                </a:endParaRPr>
              </a:p>
              <a:p>
                <a:pPr marL="360363" indent="0">
                  <a:buNone/>
                </a:pPr>
                <a:r>
                  <a:rPr lang="el-GR" sz="2200" dirty="0"/>
                  <a:t>όπου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200" i="1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l-GR" sz="2200" dirty="0"/>
                  <a:t> είναι το </a:t>
                </a:r>
                <a:r>
                  <a:rPr lang="el-GR" sz="2200" b="1" dirty="0"/>
                  <a:t>πλάτος</a:t>
                </a:r>
                <a:r>
                  <a:rPr lang="el-GR" sz="2200" dirty="0"/>
                  <a:t> και </a:t>
                </a:r>
                <a14:m>
                  <m:oMath xmlns:m="http://schemas.openxmlformats.org/officeDocument/2006/math">
                    <m:r>
                      <a:rPr lang="el-GR" sz="22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l-GR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d>
                    <m:r>
                      <a:rPr lang="el-GR" sz="22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l-GR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  <m:r>
                      <a:rPr lang="en-US" sz="22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sz="2200" dirty="0"/>
                  <a:t>είναι η </a:t>
                </a:r>
                <a:r>
                  <a:rPr lang="el-GR" sz="2200" b="1" dirty="0"/>
                  <a:t>φάση</a:t>
                </a:r>
                <a:r>
                  <a:rPr lang="el-GR" sz="2200" dirty="0"/>
                  <a:t> του μετασχηματισμού </a:t>
                </a:r>
                <a:r>
                  <a:rPr lang="en-US" sz="2200" dirty="0"/>
                  <a:t>Fourier </a:t>
                </a:r>
                <a:r>
                  <a:rPr lang="el-GR" sz="2200" dirty="0" smtClean="0"/>
                  <a:t>αντίστοιχα.</a:t>
                </a:r>
                <a:endParaRPr lang="el-GR" sz="2200" dirty="0"/>
              </a:p>
              <a:p>
                <a:pPr marL="457200" lvl="1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363272" cy="5328592"/>
              </a:xfrm>
              <a:blipFill rotWithShape="1">
                <a:blip r:embed="rId2"/>
                <a:stretch>
                  <a:fillRect l="-802" t="-343" r="-8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0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2/37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Butterworth</a:t>
            </a:r>
            <a:r>
              <a:rPr lang="el-GR" dirty="0" smtClean="0"/>
              <a:t>.</a:t>
            </a:r>
            <a:endParaRPr lang="en-GB" dirty="0" smtClean="0"/>
          </a:p>
        </p:txBody>
      </p:sp>
      <p:pic>
        <p:nvPicPr>
          <p:cNvPr id="908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296532"/>
            <a:ext cx="5072098" cy="449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43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3/37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Butterworth</a:t>
            </a:r>
          </a:p>
          <a:p>
            <a:pPr lvl="2"/>
            <a:r>
              <a:rPr lang="el-GR" dirty="0" smtClean="0"/>
              <a:t>Παρουσιάζει μια μονοτονικά ελαττούμενη συνάρτηση μεταφοράς.</a:t>
            </a:r>
            <a:endParaRPr lang="en-GB" dirty="0" smtClean="0"/>
          </a:p>
          <a:p>
            <a:pPr lvl="2"/>
            <a:r>
              <a:rPr lang="el-GR" dirty="0" smtClean="0"/>
              <a:t>Έχει μόνο πόλους (όλα τα μηδενικά είναι στο ∞).</a:t>
            </a:r>
          </a:p>
          <a:p>
            <a:pPr lvl="2">
              <a:spcAft>
                <a:spcPts val="10200"/>
              </a:spcAft>
            </a:pPr>
            <a:r>
              <a:rPr lang="el-GR" dirty="0" smtClean="0"/>
              <a:t>Η συνάρτηση μέτρου για φίλτρο βαθμού </a:t>
            </a:r>
            <a:r>
              <a:rPr lang="el-GR" i="1" dirty="0" smtClean="0"/>
              <a:t>Ν</a:t>
            </a:r>
            <a:r>
              <a:rPr lang="el-GR" dirty="0" smtClean="0"/>
              <a:t> και γωνιακή συχνότητα διέλευσης </a:t>
            </a:r>
            <a:r>
              <a:rPr lang="el-GR" i="1" dirty="0" smtClean="0"/>
              <a:t>ω</a:t>
            </a:r>
            <a:r>
              <a:rPr lang="en-GB" i="1" baseline="-25000" dirty="0" smtClean="0"/>
              <a:t>p</a:t>
            </a:r>
            <a:r>
              <a:rPr lang="en-GB" dirty="0" smtClean="0"/>
              <a:t> </a:t>
            </a:r>
            <a:r>
              <a:rPr lang="el-GR" dirty="0" smtClean="0"/>
              <a:t>είναι:</a:t>
            </a:r>
            <a:endParaRPr lang="el-GR" dirty="0"/>
          </a:p>
          <a:p>
            <a:pPr marL="914400" lvl="2" indent="0">
              <a:spcAft>
                <a:spcPts val="6600"/>
              </a:spcAft>
              <a:buNone/>
            </a:pPr>
            <a:r>
              <a:rPr lang="el-GR" dirty="0" smtClean="0"/>
              <a:t>όπου </a:t>
            </a:r>
            <a:r>
              <a:rPr lang="el-GR" i="1" dirty="0" smtClean="0"/>
              <a:t>ε</a:t>
            </a:r>
            <a:r>
              <a:rPr lang="el-GR" dirty="0" smtClean="0"/>
              <a:t> μία παράμετρος που σχετίζεται με τη μέγιστη εξασθένιση στη ζώνη διέλευσης, </a:t>
            </a:r>
            <a:r>
              <a:rPr lang="en-GB" i="1" dirty="0" smtClean="0"/>
              <a:t>A</a:t>
            </a:r>
            <a:r>
              <a:rPr lang="en-GB" i="1" baseline="-25000" dirty="0" smtClean="0"/>
              <a:t>max</a:t>
            </a:r>
            <a:r>
              <a:rPr lang="en-GB" dirty="0" smtClean="0"/>
              <a:t>.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251917"/>
              </p:ext>
            </p:extLst>
          </p:nvPr>
        </p:nvGraphicFramePr>
        <p:xfrm>
          <a:off x="2843808" y="4149080"/>
          <a:ext cx="3784553" cy="1214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3" imgW="1701720" imgH="545760" progId="Equation.DSMT4">
                  <p:embed/>
                </p:oleObj>
              </mc:Choice>
              <mc:Fallback>
                <p:oleObj name="Equation" r:id="rId3" imgW="170172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149080"/>
                        <a:ext cx="3784553" cy="1214446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99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4/37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/>
              <a:t>Σύγκριση προσεγγίσεων </a:t>
            </a:r>
            <a:r>
              <a:rPr lang="en-US" dirty="0"/>
              <a:t>Butterworth </a:t>
            </a:r>
            <a:r>
              <a:rPr lang="el-GR" dirty="0"/>
              <a:t>για διάφορες τιμές του </a:t>
            </a:r>
            <a:r>
              <a:rPr lang="el-GR" dirty="0" smtClean="0"/>
              <a:t>Ν</a:t>
            </a:r>
            <a:r>
              <a:rPr lang="en-US" dirty="0" smtClean="0"/>
              <a:t> </a:t>
            </a:r>
            <a:r>
              <a:rPr lang="el-GR" dirty="0"/>
              <a:t>και για </a:t>
            </a:r>
            <a:r>
              <a:rPr lang="el-GR" dirty="0" smtClean="0"/>
              <a:t>ε </a:t>
            </a:r>
            <a:r>
              <a:rPr lang="el-GR" dirty="0"/>
              <a:t>= </a:t>
            </a:r>
            <a:r>
              <a:rPr lang="el-GR" dirty="0" smtClean="0"/>
              <a:t>1</a:t>
            </a:r>
            <a:endParaRPr lang="en-US" dirty="0"/>
          </a:p>
        </p:txBody>
      </p:sp>
      <p:pic>
        <p:nvPicPr>
          <p:cNvPr id="6" name="Picture 5" descr="Butterworth.jpg"/>
          <p:cNvPicPr>
            <a:picLocks noChangeAspect="1"/>
          </p:cNvPicPr>
          <p:nvPr/>
        </p:nvPicPr>
        <p:blipFill rotWithShape="1">
          <a:blip r:embed="rId2" cstate="print"/>
          <a:srcRect t="2599"/>
          <a:stretch/>
        </p:blipFill>
        <p:spPr>
          <a:xfrm>
            <a:off x="980469" y="2564904"/>
            <a:ext cx="7321109" cy="415687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81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5/37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Προσεγγίσεις συνάρτησης μεταφοράς</a:t>
            </a:r>
          </a:p>
          <a:p>
            <a:pPr lvl="1"/>
            <a:r>
              <a:rPr lang="el-GR" dirty="0" smtClean="0"/>
              <a:t>Σύγκριση προσεγγίσεων </a:t>
            </a:r>
            <a:r>
              <a:rPr lang="en-US" dirty="0" smtClean="0"/>
              <a:t>Butterworth </a:t>
            </a:r>
            <a:r>
              <a:rPr lang="el-GR" dirty="0" smtClean="0"/>
              <a:t>για διάφορες τιμές του ε</a:t>
            </a:r>
            <a:r>
              <a:rPr lang="en-US" dirty="0" smtClean="0"/>
              <a:t> </a:t>
            </a:r>
            <a:r>
              <a:rPr lang="el-GR" dirty="0" smtClean="0"/>
              <a:t>και για Ν = 4</a:t>
            </a:r>
            <a:endParaRPr lang="en-US" dirty="0"/>
          </a:p>
        </p:txBody>
      </p:sp>
      <p:pic>
        <p:nvPicPr>
          <p:cNvPr id="10076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4871" r="3430"/>
          <a:stretch/>
        </p:blipFill>
        <p:spPr bwMode="auto">
          <a:xfrm>
            <a:off x="1403648" y="2599344"/>
            <a:ext cx="6987173" cy="405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21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6/37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00600"/>
          </a:xfrm>
        </p:spPr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Butterworth</a:t>
            </a:r>
          </a:p>
          <a:p>
            <a:pPr lvl="2"/>
            <a:r>
              <a:rPr lang="el-GR" dirty="0" smtClean="0"/>
              <a:t>Για </a:t>
            </a:r>
            <a:r>
              <a:rPr lang="el-GR" i="1" dirty="0" smtClean="0"/>
              <a:t>ω</a:t>
            </a:r>
            <a:r>
              <a:rPr lang="el-GR" dirty="0" smtClean="0"/>
              <a:t> = </a:t>
            </a:r>
            <a:r>
              <a:rPr lang="el-GR" i="1" dirty="0" smtClean="0"/>
              <a:t>ω</a:t>
            </a:r>
            <a:r>
              <a:rPr lang="en-GB" i="1" baseline="-25000" dirty="0" smtClean="0"/>
              <a:t>p</a:t>
            </a:r>
            <a:r>
              <a:rPr lang="en-GB" dirty="0" smtClean="0"/>
              <a:t> </a:t>
            </a:r>
            <a:r>
              <a:rPr lang="el-GR" dirty="0" smtClean="0"/>
              <a:t>προκύπτει ότι: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2"/>
            <a:r>
              <a:rPr lang="el-GR" dirty="0" smtClean="0"/>
              <a:t>Συνεπώς, η εξασθένιση σε </a:t>
            </a:r>
            <a:r>
              <a:rPr lang="en-GB" dirty="0" smtClean="0"/>
              <a:t>dB </a:t>
            </a:r>
            <a:r>
              <a:rPr lang="el-GR" dirty="0" smtClean="0"/>
              <a:t>(σε απόλυτη τιμή) στη συχνότητα αυτή είναι: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l-GR" dirty="0" smtClean="0"/>
              <a:t>και θέτοντας την απόσβεση αυτή ίση με τη μέγιστη απόκλιση της μετάδοσης στη ζώνη διέλευσης, </a:t>
            </a:r>
            <a:r>
              <a:rPr lang="en-GB" i="1" dirty="0" smtClean="0"/>
              <a:t>A</a:t>
            </a:r>
            <a:r>
              <a:rPr lang="en-GB" i="1" baseline="-25000" dirty="0" smtClean="0"/>
              <a:t>max</a:t>
            </a:r>
            <a:r>
              <a:rPr lang="el-GR" dirty="0" smtClean="0"/>
              <a:t>,</a:t>
            </a:r>
            <a:r>
              <a:rPr lang="en-GB" dirty="0" smtClean="0"/>
              <a:t> </a:t>
            </a:r>
            <a:r>
              <a:rPr lang="el-GR" dirty="0" smtClean="0"/>
              <a:t>προκύπτει ότι</a:t>
            </a:r>
            <a:endParaRPr lang="el-GR" dirty="0"/>
          </a:p>
        </p:txBody>
      </p:sp>
      <p:graphicFrame>
        <p:nvGraphicFramePr>
          <p:cNvPr id="907267" name="Object 3"/>
          <p:cNvGraphicFramePr>
            <a:graphicFrameLocks noChangeAspect="1"/>
          </p:cNvGraphicFramePr>
          <p:nvPr/>
        </p:nvGraphicFramePr>
        <p:xfrm>
          <a:off x="2303950" y="4286256"/>
          <a:ext cx="3839686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3" imgW="2044440" imgH="304560" progId="Equation.DSMT4">
                  <p:embed/>
                </p:oleObj>
              </mc:Choice>
              <mc:Fallback>
                <p:oleObj name="Equation" r:id="rId3" imgW="2044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950" y="4286256"/>
                        <a:ext cx="3839686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7268" name="Object 4"/>
          <p:cNvGraphicFramePr>
            <a:graphicFrameLocks noChangeAspect="1"/>
          </p:cNvGraphicFramePr>
          <p:nvPr/>
        </p:nvGraphicFramePr>
        <p:xfrm>
          <a:off x="2947987" y="2643188"/>
          <a:ext cx="221908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5" imgW="1117440" imgH="431640" progId="Equation.DSMT4">
                  <p:embed/>
                </p:oleObj>
              </mc:Choice>
              <mc:Fallback>
                <p:oleObj name="Equation" r:id="rId5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7" y="2643188"/>
                        <a:ext cx="2219083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7269" name="Object 5"/>
          <p:cNvGraphicFramePr>
            <a:graphicFrameLocks noChangeAspect="1"/>
          </p:cNvGraphicFramePr>
          <p:nvPr/>
        </p:nvGraphicFramePr>
        <p:xfrm>
          <a:off x="3428992" y="5762625"/>
          <a:ext cx="2704868" cy="666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7" imgW="1028520" imgH="253800" progId="Equation.DSMT4">
                  <p:embed/>
                </p:oleObj>
              </mc:Choice>
              <mc:Fallback>
                <p:oleObj name="Equation" r:id="rId7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5762625"/>
                        <a:ext cx="2704868" cy="666771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19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7/37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91264" cy="5328592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Προσεγγίσεις συνάρτησης μεταφοράς</a:t>
                </a:r>
              </a:p>
              <a:p>
                <a:pPr lvl="1"/>
                <a:r>
                  <a:rPr lang="el-GR" dirty="0" smtClean="0"/>
                  <a:t>Προσέγγιση </a:t>
                </a:r>
                <a:r>
                  <a:rPr lang="en-GB" dirty="0" smtClean="0"/>
                  <a:t>Butterworth</a:t>
                </a:r>
              </a:p>
              <a:p>
                <a:pPr marL="1295400" lvl="4" indent="-34290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:r>
                  <a:rPr lang="el-GR" i="1" dirty="0" smtClean="0"/>
                  <a:t>ω</a:t>
                </a:r>
                <a:r>
                  <a:rPr lang="en-GB" baseline="-25000" dirty="0" smtClean="0"/>
                  <a:t>s</a:t>
                </a:r>
                <a:r>
                  <a:rPr lang="el-GR" dirty="0" smtClean="0"/>
                  <a:t> είναι η γωνιακή συχνότητα της ζώνης φραγής, τότε η απόσβεση σε </a:t>
                </a:r>
                <a:r>
                  <a:rPr lang="en-GB" dirty="0" smtClean="0"/>
                  <a:t>dB </a:t>
                </a:r>
                <a:r>
                  <a:rPr lang="el-GR" dirty="0" smtClean="0"/>
                  <a:t>(σε απόλυτη τιμή) στη συχνότητα αυτή είναι:</a:t>
                </a:r>
                <a:endParaRPr lang="en-US" dirty="0"/>
              </a:p>
              <a:p>
                <a:pPr marL="9525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952500" lvl="4" indent="0">
                  <a:buNone/>
                </a:pPr>
                <a:r>
                  <a:rPr lang="el-GR" dirty="0" smtClean="0"/>
                  <a:t>και απαιτώντας</a:t>
                </a:r>
                <a:endParaRPr lang="en-US" b="0" i="1" dirty="0" smtClean="0">
                  <a:latin typeface="Cambria Math"/>
                </a:endParaRPr>
              </a:p>
              <a:p>
                <a:pPr marL="952500" lvl="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952500" lvl="4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l-GR" dirty="0" smtClean="0"/>
                  <a:t> η ελάχιστη απόσβεση στη ζώνη φραγής,</a:t>
                </a:r>
                <a:r>
                  <a:rPr lang="en-GB" dirty="0" smtClean="0"/>
                  <a:t> </a:t>
                </a:r>
                <a:r>
                  <a:rPr lang="el-GR" dirty="0" smtClean="0"/>
                  <a:t>προκύπτει </a:t>
                </a:r>
                <a:r>
                  <a:rPr lang="en-GB" dirty="0" smtClean="0"/>
                  <a:t>o </a:t>
                </a:r>
                <a:r>
                  <a:rPr lang="el-GR" dirty="0" smtClean="0"/>
                  <a:t>βαθμός του φίλτρου</a:t>
                </a:r>
                <a:r>
                  <a:rPr lang="en-GB" dirty="0" smtClean="0"/>
                  <a:t>,</a:t>
                </a:r>
                <a:r>
                  <a:rPr lang="el-GR" dirty="0" smtClean="0"/>
                  <a:t> </a:t>
                </a:r>
                <a:r>
                  <a:rPr lang="el-GR" i="1" dirty="0" smtClean="0"/>
                  <a:t>Ν</a:t>
                </a:r>
                <a:r>
                  <a:rPr lang="en-GB" dirty="0" smtClean="0"/>
                  <a:t>,</a:t>
                </a:r>
                <a:r>
                  <a:rPr lang="el-GR" dirty="0" smtClean="0"/>
                  <a:t> ως </a:t>
                </a:r>
                <a:r>
                  <a:rPr lang="en-GB" dirty="0" smtClean="0"/>
                  <a:t>o </a:t>
                </a:r>
                <a:r>
                  <a:rPr lang="el-GR" dirty="0" smtClean="0"/>
                  <a:t>μικρότερος ακέραιος που ικανοποιεί την παραπάνω σχέση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91264" cy="5328592"/>
              </a:xfrm>
              <a:blipFill rotWithShape="1">
                <a:blip r:embed="rId2"/>
                <a:stretch>
                  <a:fillRect l="-956" t="-572" r="-14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4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8/37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Στην ειδική περίπτωση όπου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=10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l-GR" dirty="0" smtClean="0"/>
                  <a:t> ο βαθμός του φίλτρου μπορεί να προκύψει χρησιμοποιώντας την ακόλουθη προσέγγιση</a:t>
                </a:r>
                <a:r>
                  <a:rPr lang="en-US" dirty="0"/>
                  <a:t>:</a:t>
                </a: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l-GR" dirty="0"/>
                  <a:t>Στην ειδική περίπτωση όπου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l-GR" dirty="0"/>
                  <a:t> ο βαθμός του φίλτρου μπορεί να προκύψει χρησιμοποιώντας την ακόλουθη </a:t>
                </a:r>
                <a:r>
                  <a:rPr lang="el-GR" dirty="0" smtClean="0"/>
                  <a:t>προσέγγιση</a:t>
                </a:r>
                <a:r>
                  <a:rPr lang="en-US" dirty="0" smtClean="0"/>
                  <a:t>:</a:t>
                </a: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06" r="-1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92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9/37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Butterworth</a:t>
            </a:r>
            <a:r>
              <a:rPr lang="el-GR" dirty="0" smtClean="0"/>
              <a:t>.</a:t>
            </a:r>
            <a:endParaRPr lang="en-GB" dirty="0" smtClean="0"/>
          </a:p>
        </p:txBody>
      </p:sp>
      <p:pic>
        <p:nvPicPr>
          <p:cNvPr id="6" name="Picture 5" descr="Butterwor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299728"/>
            <a:ext cx="7776000" cy="4532968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29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10/37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Butterworth</a:t>
            </a:r>
          </a:p>
          <a:p>
            <a:pPr lvl="2"/>
            <a:r>
              <a:rPr lang="en-GB" dirty="0" smtClean="0"/>
              <a:t>H </a:t>
            </a:r>
            <a:r>
              <a:rPr lang="el-GR" dirty="0" smtClean="0"/>
              <a:t>συνάρτηση μεταφοράς δίνεται από τον τύπο: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όπου </a:t>
            </a:r>
            <a:r>
              <a:rPr lang="el-GR" i="1" dirty="0" smtClean="0"/>
              <a:t>Κ</a:t>
            </a:r>
            <a:r>
              <a:rPr lang="el-GR" dirty="0" smtClean="0"/>
              <a:t> είναι μια σταθερά ίση με το απαιτούμενο κέρδος </a:t>
            </a:r>
            <a:r>
              <a:rPr lang="en-GB" dirty="0" smtClean="0"/>
              <a:t>dc</a:t>
            </a:r>
            <a:r>
              <a:rPr lang="el-GR" dirty="0" smtClean="0"/>
              <a:t> του φίλτρου και </a:t>
            </a:r>
          </a:p>
        </p:txBody>
      </p:sp>
      <p:graphicFrame>
        <p:nvGraphicFramePr>
          <p:cNvPr id="913412" name="Object 4"/>
          <p:cNvGraphicFramePr>
            <a:graphicFrameLocks noChangeAspect="1"/>
          </p:cNvGraphicFramePr>
          <p:nvPr/>
        </p:nvGraphicFramePr>
        <p:xfrm>
          <a:off x="2500298" y="2857496"/>
          <a:ext cx="40068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3" imgW="2133360" imgH="469800" progId="Equation.DSMT4">
                  <p:embed/>
                </p:oleObj>
              </mc:Choice>
              <mc:Fallback>
                <p:oleObj name="Equation" r:id="rId3" imgW="21333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2857496"/>
                        <a:ext cx="4006850" cy="88106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7509" name="Object 5"/>
          <p:cNvGraphicFramePr>
            <a:graphicFrameLocks noChangeAspect="1"/>
          </p:cNvGraphicFramePr>
          <p:nvPr/>
        </p:nvGraphicFramePr>
        <p:xfrm>
          <a:off x="3473456" y="4572008"/>
          <a:ext cx="19558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5" imgW="1041120" imgH="279360" progId="Equation.DSMT4">
                  <p:embed/>
                </p:oleObj>
              </mc:Choice>
              <mc:Fallback>
                <p:oleObj name="Equation" r:id="rId5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56" y="4572008"/>
                        <a:ext cx="19558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094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11/37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Butterworth</a:t>
            </a:r>
          </a:p>
          <a:p>
            <a:pPr lvl="2"/>
            <a:r>
              <a:rPr lang="el-GR" dirty="0" smtClean="0"/>
              <a:t>Επειδή οι πόλοι εμφανίζονται ως συζυγείς μιγαδικοί, η συνάρτηση μεταφοράς μπορεί να γραφτεί ως γινόμενο πολυωνύμων 2</a:t>
            </a:r>
            <a:r>
              <a:rPr lang="el-GR" baseline="30000" dirty="0" smtClean="0"/>
              <a:t>ου</a:t>
            </a:r>
            <a:r>
              <a:rPr lang="el-GR" dirty="0" smtClean="0"/>
              <a:t> βαθμού.</a:t>
            </a:r>
            <a:endParaRPr lang="en-GB" dirty="0" smtClean="0"/>
          </a:p>
        </p:txBody>
      </p:sp>
      <p:graphicFrame>
        <p:nvGraphicFramePr>
          <p:cNvPr id="917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949927"/>
              </p:ext>
            </p:extLst>
          </p:nvPr>
        </p:nvGraphicFramePr>
        <p:xfrm>
          <a:off x="2655888" y="3354288"/>
          <a:ext cx="2860675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3" imgW="1523880" imgH="647640" progId="Equation.DSMT4">
                  <p:embed/>
                </p:oleObj>
              </mc:Choice>
              <mc:Fallback>
                <p:oleObj name="Equation" r:id="rId3" imgW="152388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3354288"/>
                        <a:ext cx="2860675" cy="121443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4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451645"/>
              </p:ext>
            </p:extLst>
          </p:nvPr>
        </p:nvGraphicFramePr>
        <p:xfrm>
          <a:off x="2108200" y="4759226"/>
          <a:ext cx="3957638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5" imgW="2108160" imgH="672840" progId="Equation.DSMT4">
                  <p:embed/>
                </p:oleObj>
              </mc:Choice>
              <mc:Fallback>
                <p:oleObj name="Equation" r:id="rId5" imgW="210816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4759226"/>
                        <a:ext cx="3957638" cy="126206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6828" y="3714752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άρτιος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7396" y="5072074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περιττός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06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Μετασχηματισμός </a:t>
            </a:r>
            <a:r>
              <a:rPr lang="en-GB" dirty="0"/>
              <a:t>Fourier</a:t>
            </a:r>
            <a:r>
              <a:rPr lang="el-GR" dirty="0"/>
              <a:t> </a:t>
            </a:r>
            <a:r>
              <a:rPr lang="el-GR" sz="3000" b="0" dirty="0" smtClean="0"/>
              <a:t>2/10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 smtClean="0"/>
                  <a:t>Για συνεχή </a:t>
                </a:r>
                <a:r>
                  <a:rPr lang="el-GR" b="1" dirty="0" smtClean="0"/>
                  <a:t>πραγματικά</a:t>
                </a:r>
                <a:r>
                  <a:rPr lang="el-GR" dirty="0" smtClean="0"/>
                  <a:t> σήματα</a:t>
                </a:r>
                <a:r>
                  <a:rPr lang="en-US" dirty="0" smtClean="0"/>
                  <a:t> </a:t>
                </a:r>
                <a:r>
                  <a:rPr lang="el-GR" dirty="0" smtClean="0"/>
                  <a:t>ισχύει ότι: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r>
                  <a:rPr lang="el-GR" b="1" dirty="0"/>
                  <a:t>Κάθε σήμα μπορεί να </a:t>
                </a:r>
                <a:r>
                  <a:rPr lang="el-GR" b="1" dirty="0" smtClean="0"/>
                  <a:t>αναλυθεί ως </a:t>
                </a:r>
                <a:r>
                  <a:rPr lang="el-GR" b="1" dirty="0"/>
                  <a:t>άθροισμα </a:t>
                </a:r>
                <a:r>
                  <a:rPr lang="el-GR" b="1" dirty="0" smtClean="0"/>
                  <a:t>συνημιτόνων </a:t>
                </a:r>
                <a:r>
                  <a:rPr lang="el-GR" b="1" dirty="0"/>
                  <a:t>διαφορετικών συχνοτήτων, διαφορετικών πλατών και διαφορετικών </a:t>
                </a:r>
                <a:r>
                  <a:rPr lang="el-GR" b="1" dirty="0" smtClean="0"/>
                  <a:t>φάσεων.</a:t>
                </a:r>
                <a:endParaRPr lang="el-GR" b="1" dirty="0"/>
              </a:p>
              <a:p>
                <a:pPr lvl="1"/>
                <a:endParaRPr lang="el-GR" dirty="0" smtClean="0"/>
              </a:p>
              <a:p>
                <a:pPr lvl="1"/>
                <a:endParaRPr lang="el-GR" dirty="0" smtClean="0"/>
              </a:p>
              <a:p>
                <a:pPr lvl="1"/>
                <a:endParaRPr lang="el-GR" dirty="0" smtClean="0"/>
              </a:p>
              <a:p>
                <a:pPr lvl="1"/>
                <a:endParaRPr lang="en-GB" dirty="0" smtClean="0"/>
              </a:p>
              <a:p>
                <a:pPr lvl="1"/>
                <a:endParaRPr lang="el-GR" dirty="0" smtClean="0"/>
              </a:p>
              <a:p>
                <a:pPr lvl="1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6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29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12/37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sz="2400" dirty="0" smtClean="0"/>
              <a:t>Προσέγγιση </a:t>
            </a:r>
            <a:r>
              <a:rPr lang="en-GB" sz="2400" dirty="0" smtClean="0"/>
              <a:t>Butterworth</a:t>
            </a:r>
          </a:p>
          <a:p>
            <a:pPr lvl="2"/>
            <a:r>
              <a:rPr lang="el-GR" sz="2400" dirty="0" smtClean="0"/>
              <a:t>Συνήθως, δίνονται πίνακες που τα πολυώνυμα του παρανομαστή της προσέγγισης </a:t>
            </a:r>
            <a:r>
              <a:rPr lang="en-GB" sz="2400" dirty="0" smtClean="0"/>
              <a:t>Butterworth </a:t>
            </a:r>
            <a:r>
              <a:rPr lang="el-GR" sz="2400" dirty="0" smtClean="0"/>
              <a:t>για διάφορες τιμές του </a:t>
            </a:r>
            <a:r>
              <a:rPr lang="el-GR" sz="2400" i="1" dirty="0" smtClean="0"/>
              <a:t>Ν</a:t>
            </a:r>
            <a:r>
              <a:rPr lang="el-GR" sz="2400" dirty="0" smtClean="0"/>
              <a:t> και για </a:t>
            </a:r>
            <a:r>
              <a:rPr lang="el-GR" sz="2400" i="1" dirty="0" smtClean="0"/>
              <a:t>ε</a:t>
            </a:r>
            <a:r>
              <a:rPr lang="el-GR" sz="2400" dirty="0" smtClean="0"/>
              <a:t> = 1 και </a:t>
            </a:r>
            <a:r>
              <a:rPr lang="el-GR" sz="2400" i="1" dirty="0" smtClean="0"/>
              <a:t>ω</a:t>
            </a:r>
            <a:r>
              <a:rPr lang="en-GB" sz="2400" i="1" baseline="-25000" dirty="0" smtClean="0"/>
              <a:t>p</a:t>
            </a:r>
            <a:r>
              <a:rPr lang="el-GR" sz="2400" dirty="0" smtClean="0"/>
              <a:t> = 1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pPr lvl="2"/>
            <a:r>
              <a:rPr lang="el-GR" sz="2400" dirty="0" smtClean="0"/>
              <a:t>Για </a:t>
            </a:r>
            <a:r>
              <a:rPr lang="el-GR" sz="2400" i="1" dirty="0" smtClean="0"/>
              <a:t>ε</a:t>
            </a:r>
            <a:r>
              <a:rPr lang="el-GR" sz="2400" dirty="0" smtClean="0"/>
              <a:t> ≠ 1 ή/και </a:t>
            </a:r>
            <a:r>
              <a:rPr lang="el-GR" sz="2400" i="1" dirty="0" smtClean="0"/>
              <a:t>ω</a:t>
            </a:r>
            <a:r>
              <a:rPr lang="en-GB" sz="2400" i="1" baseline="-25000" dirty="0" smtClean="0"/>
              <a:t>p</a:t>
            </a:r>
            <a:r>
              <a:rPr lang="el-GR" sz="2400" dirty="0" smtClean="0"/>
              <a:t> ≠ 1, τα αντίστοιχα πολυώνυμα του παρανομαστή μπορούν να προκύψουν από τα πολυώνυμα που δίνουν οι πίνακες αντικαθιστώντας  το </a:t>
            </a:r>
            <a:r>
              <a:rPr lang="en-GB" sz="2400" i="1" dirty="0" smtClean="0"/>
              <a:t>s</a:t>
            </a:r>
            <a:r>
              <a:rPr lang="en-GB" sz="2400" dirty="0" smtClean="0"/>
              <a:t> </a:t>
            </a:r>
            <a:r>
              <a:rPr lang="el-GR" sz="2400" dirty="0" smtClean="0"/>
              <a:t> με </a:t>
            </a:r>
            <a:r>
              <a:rPr lang="en-GB" sz="2400" i="1" dirty="0" smtClean="0"/>
              <a:t>s</a:t>
            </a:r>
            <a:r>
              <a:rPr lang="el-GR" sz="2400" dirty="0" smtClean="0"/>
              <a:t> / </a:t>
            </a:r>
            <a:r>
              <a:rPr lang="el-GR" sz="2400" i="1" dirty="0" smtClean="0"/>
              <a:t>ω</a:t>
            </a:r>
            <a:r>
              <a:rPr lang="el-GR" sz="2400" baseline="-25000" dirty="0" smtClean="0"/>
              <a:t>0</a:t>
            </a:r>
            <a:r>
              <a:rPr lang="el-GR" sz="2400" dirty="0" smtClean="0"/>
              <a:t>, όπου:</a:t>
            </a:r>
          </a:p>
          <a:p>
            <a:pPr lvl="2"/>
            <a:endParaRPr lang="el-GR" sz="2400" dirty="0" smtClean="0"/>
          </a:p>
          <a:p>
            <a:pPr lvl="2"/>
            <a:endParaRPr lang="el-GR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323711"/>
              </p:ext>
            </p:extLst>
          </p:nvPr>
        </p:nvGraphicFramePr>
        <p:xfrm>
          <a:off x="4283968" y="4653136"/>
          <a:ext cx="2232249" cy="108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3" imgW="812520" imgH="393480" progId="Equation.DSMT4">
                  <p:embed/>
                </p:oleObj>
              </mc:Choice>
              <mc:Fallback>
                <p:oleObj name="Equation" r:id="rId3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653136"/>
                        <a:ext cx="2232249" cy="10812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50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13/37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Butterworth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53464"/>
              </p:ext>
            </p:extLst>
          </p:nvPr>
        </p:nvGraphicFramePr>
        <p:xfrm>
          <a:off x="107504" y="2276872"/>
          <a:ext cx="896505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720"/>
                <a:gridCol w="76533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Βαθμός (</a:t>
                      </a:r>
                      <a:r>
                        <a:rPr lang="el-GR" i="1" dirty="0" smtClean="0">
                          <a:latin typeface="+mn-lt"/>
                          <a:cs typeface="Times New Roman" pitchFamily="18" charset="0"/>
                        </a:rPr>
                        <a:t>Ν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Πολυώνυμα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προσέγγισης 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Butterworth</a:t>
                      </a:r>
                      <a:r>
                        <a:rPr lang="el-GR" baseline="0" dirty="0" smtClean="0">
                          <a:latin typeface="+mn-lt"/>
                          <a:cs typeface="Times New Roman" pitchFamily="18" charset="0"/>
                        </a:rPr>
                        <a:t> για </a:t>
                      </a:r>
                      <a:r>
                        <a:rPr lang="el-GR" i="1" baseline="0" dirty="0" smtClean="0">
                          <a:latin typeface="+mn-lt"/>
                          <a:cs typeface="Times New Roman" pitchFamily="18" charset="0"/>
                        </a:rPr>
                        <a:t>ε</a:t>
                      </a:r>
                      <a:r>
                        <a:rPr lang="el-GR" baseline="0" dirty="0" smtClean="0">
                          <a:latin typeface="+mn-lt"/>
                          <a:cs typeface="Times New Roman" pitchFamily="18" charset="0"/>
                        </a:rPr>
                        <a:t> = 1 και </a:t>
                      </a:r>
                      <a:r>
                        <a:rPr lang="el-GR" i="1" baseline="0" dirty="0" smtClean="0">
                          <a:latin typeface="+mn-lt"/>
                          <a:cs typeface="Times New Roman" pitchFamily="18" charset="0"/>
                        </a:rPr>
                        <a:t>ω</a:t>
                      </a:r>
                      <a:r>
                        <a:rPr lang="en-US" i="1" baseline="-25000" dirty="0" smtClean="0">
                          <a:latin typeface="+mn-lt"/>
                          <a:cs typeface="Times New Roman" pitchFamily="18" charset="0"/>
                        </a:rPr>
                        <a:t>p</a:t>
                      </a:r>
                      <a:r>
                        <a:rPr lang="en-US" baseline="0" dirty="0" smtClean="0">
                          <a:latin typeface="+mn-lt"/>
                          <a:cs typeface="Times New Roman" pitchFamily="18" charset="0"/>
                        </a:rPr>
                        <a:t> = 1</a:t>
                      </a:r>
                      <a:endParaRPr lang="el-GR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1,4142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s + 1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(s+1)(s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+ 1,8478s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+ 0,7654s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(s+1)(s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+ 1,618s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+ 0,618s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+ 1,9319s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+ 1,4142s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+ 0,5176s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(s+1)(s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+ 1,8019s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+ 1,247s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+ 0,445s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+ 1,9616s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+ 1,6629s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+ 1,1111s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+ 0,3902s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(s+1)(s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+ 1,8794s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+ 1,5321s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+ 0,3473s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+ 1,9754s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+ 1,7820s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+ 1,4142s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+ 0,9080s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+ 0,3129s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75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14/37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435280" cy="547260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Προσεγγίσεις συνάρτησης μεταφοράς</a:t>
                </a:r>
              </a:p>
              <a:p>
                <a:pPr lvl="1"/>
                <a:r>
                  <a:rPr lang="el-GR" dirty="0" smtClean="0"/>
                  <a:t>Προσέγγιση </a:t>
                </a:r>
                <a:r>
                  <a:rPr lang="en-GB" dirty="0" smtClean="0"/>
                  <a:t>Butterworth</a:t>
                </a:r>
                <a:endParaRPr lang="el-GR" dirty="0" smtClean="0"/>
              </a:p>
              <a:p>
                <a:pPr lvl="2"/>
                <a:r>
                  <a:rPr lang="el-GR" dirty="0" smtClean="0"/>
                  <a:t>Για να βρεθεί η συνάρτηση μεταφοράς, ακολουθείται η εξής διαδικασία:</a:t>
                </a:r>
              </a:p>
              <a:p>
                <a:pPr lvl="3"/>
                <a:r>
                  <a:rPr lang="el-GR" dirty="0" smtClean="0"/>
                  <a:t>Καθορίζεται το </a:t>
                </a:r>
                <a:r>
                  <a:rPr lang="el-GR" i="1" dirty="0" smtClean="0"/>
                  <a:t>ε</a:t>
                </a:r>
                <a:r>
                  <a:rPr lang="el-GR" dirty="0" smtClean="0"/>
                  <a:t> από την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/10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rad>
                  </m:oMath>
                </a14:m>
                <a:endParaRPr lang="el-GR" dirty="0" smtClean="0"/>
              </a:p>
              <a:p>
                <a:pPr lvl="3"/>
                <a:r>
                  <a:rPr lang="en-GB" dirty="0" smtClean="0"/>
                  <a:t>H </a:t>
                </a:r>
                <a:r>
                  <a:rPr lang="el-GR" dirty="0" smtClean="0"/>
                  <a:t>τάξη του φίλτρου είναι ο μικρότερος ακέραιος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l-GR" dirty="0" smtClean="0"/>
                  <a:t> που ικανοποιεί τη σχέση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10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𝑚𝑖𝑛</m:t>
                            </m:r>
                          </m:sub>
                        </m:sSub>
                      </m:e>
                    </m:func>
                  </m:oMath>
                </a14:m>
                <a:endParaRPr lang="en-GB" i="1" baseline="-25000" dirty="0" smtClean="0"/>
              </a:p>
              <a:p>
                <a:pPr lvl="3"/>
                <a:r>
                  <a:rPr lang="el-GR" dirty="0" smtClean="0"/>
                  <a:t>Υπολογίζεται ο παράγοντας</a:t>
                </a: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1/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3"/>
                <a:r>
                  <a:rPr lang="el-GR" dirty="0" smtClean="0"/>
                  <a:t>Χρησιμοποιείται ο πίνακας με τα πολυώνυμα προσέγγισης </a:t>
                </a:r>
                <a:r>
                  <a:rPr lang="en-US" dirty="0" smtClean="0"/>
                  <a:t>Butterworth </a:t>
                </a:r>
                <a:r>
                  <a:rPr lang="el-GR" dirty="0" smtClean="0"/>
                  <a:t>για </a:t>
                </a:r>
                <a:r>
                  <a:rPr lang="el-GR" i="1" dirty="0" smtClean="0"/>
                  <a:t>ε</a:t>
                </a:r>
                <a:r>
                  <a:rPr lang="el-GR" dirty="0" smtClean="0"/>
                  <a:t> = 1 και </a:t>
                </a:r>
                <a:r>
                  <a:rPr lang="el-GR" i="1" dirty="0" smtClean="0"/>
                  <a:t>ω</a:t>
                </a:r>
                <a:r>
                  <a:rPr lang="en-GB" i="1" baseline="-25000" dirty="0" smtClean="0"/>
                  <a:t>p</a:t>
                </a:r>
                <a:r>
                  <a:rPr lang="el-GR" dirty="0" smtClean="0"/>
                  <a:t> =1.</a:t>
                </a:r>
              </a:p>
              <a:p>
                <a:pPr lvl="3"/>
                <a:r>
                  <a:rPr lang="el-GR" dirty="0" smtClean="0"/>
                  <a:t>Αντικαθίσταται το </a:t>
                </a:r>
                <a:r>
                  <a:rPr lang="en-GB" i="1" dirty="0" smtClean="0"/>
                  <a:t>s</a:t>
                </a:r>
                <a:r>
                  <a:rPr lang="en-GB" dirty="0" smtClean="0"/>
                  <a:t> </a:t>
                </a:r>
                <a:r>
                  <a:rPr lang="el-GR" dirty="0" smtClean="0"/>
                  <a:t>με </a:t>
                </a:r>
                <a:r>
                  <a:rPr lang="en-GB" dirty="0" smtClean="0"/>
                  <a:t> </a:t>
                </a:r>
                <a:r>
                  <a:rPr lang="en-GB" i="1" dirty="0" smtClean="0"/>
                  <a:t>s</a:t>
                </a:r>
                <a:r>
                  <a:rPr lang="en-GB" dirty="0" smtClean="0"/>
                  <a:t> / </a:t>
                </a:r>
                <a:r>
                  <a:rPr lang="el-GR" i="1" dirty="0" smtClean="0"/>
                  <a:t>ω</a:t>
                </a:r>
                <a:r>
                  <a:rPr lang="el-GR" baseline="-25000" dirty="0" smtClean="0"/>
                  <a:t>0</a:t>
                </a:r>
              </a:p>
              <a:p>
                <a:pPr lvl="3"/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435280" cy="5472608"/>
              </a:xfrm>
              <a:blipFill rotWithShape="1">
                <a:blip r:embed="rId2"/>
                <a:stretch>
                  <a:fillRect l="-795" t="-7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17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15/37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Butterworth</a:t>
            </a:r>
            <a:r>
              <a:rPr lang="el-GR" dirty="0" smtClean="0"/>
              <a:t>.</a:t>
            </a:r>
          </a:p>
          <a:p>
            <a:r>
              <a:rPr lang="el-GR" sz="2200" b="1" dirty="0">
                <a:cs typeface="Times New Roman" pitchFamily="18" charset="0"/>
              </a:rPr>
              <a:t>Παράδειγμα</a:t>
            </a:r>
          </a:p>
          <a:p>
            <a:pPr marL="355600" indent="0">
              <a:buNone/>
            </a:pPr>
            <a:r>
              <a:rPr lang="el-GR" sz="2200" dirty="0">
                <a:cs typeface="Times New Roman" pitchFamily="18" charset="0"/>
              </a:rPr>
              <a:t>Βρείτε τη συνάρτηση μεταφοράς </a:t>
            </a:r>
            <a:r>
              <a:rPr lang="en-GB" sz="2200" dirty="0">
                <a:cs typeface="Times New Roman" pitchFamily="18" charset="0"/>
              </a:rPr>
              <a:t>Butterworth </a:t>
            </a:r>
            <a:r>
              <a:rPr lang="el-GR" sz="2200" dirty="0">
                <a:cs typeface="Times New Roman" pitchFamily="18" charset="0"/>
              </a:rPr>
              <a:t>που ικανοποιεί τις ακόλουθες προδιαγραφές βαθυπερατού φίλτρου:</a:t>
            </a:r>
          </a:p>
          <a:p>
            <a:pPr marL="355600" indent="0">
              <a:buNone/>
            </a:pPr>
            <a:r>
              <a:rPr lang="en-GB" sz="2200" i="1" dirty="0">
                <a:cs typeface="Times New Roman" pitchFamily="18" charset="0"/>
              </a:rPr>
              <a:t>f</a:t>
            </a:r>
            <a:r>
              <a:rPr lang="en-GB" sz="2200" i="1" baseline="-25000" dirty="0">
                <a:cs typeface="Times New Roman" pitchFamily="18" charset="0"/>
              </a:rPr>
              <a:t>p</a:t>
            </a:r>
            <a:r>
              <a:rPr lang="en-GB" sz="2200" dirty="0">
                <a:cs typeface="Times New Roman" pitchFamily="18" charset="0"/>
              </a:rPr>
              <a:t> = 10kHz</a:t>
            </a:r>
          </a:p>
          <a:p>
            <a:pPr marL="355600" indent="0">
              <a:buNone/>
            </a:pPr>
            <a:r>
              <a:rPr lang="en-GB" sz="2200" i="1" dirty="0">
                <a:cs typeface="Times New Roman" pitchFamily="18" charset="0"/>
              </a:rPr>
              <a:t>A</a:t>
            </a:r>
            <a:r>
              <a:rPr lang="en-GB" sz="2200" i="1" baseline="-25000" dirty="0">
                <a:cs typeface="Times New Roman" pitchFamily="18" charset="0"/>
              </a:rPr>
              <a:t>max</a:t>
            </a:r>
            <a:r>
              <a:rPr lang="en-GB" sz="2200" dirty="0">
                <a:cs typeface="Times New Roman" pitchFamily="18" charset="0"/>
              </a:rPr>
              <a:t> = 1dB</a:t>
            </a:r>
          </a:p>
          <a:p>
            <a:pPr marL="355600" indent="0">
              <a:buNone/>
            </a:pPr>
            <a:r>
              <a:rPr lang="en-GB" sz="2200" i="1" dirty="0">
                <a:cs typeface="Times New Roman" pitchFamily="18" charset="0"/>
              </a:rPr>
              <a:t>f</a:t>
            </a:r>
            <a:r>
              <a:rPr lang="en-GB" sz="2200" i="1" baseline="-25000" dirty="0">
                <a:cs typeface="Times New Roman" pitchFamily="18" charset="0"/>
              </a:rPr>
              <a:t>s</a:t>
            </a:r>
            <a:r>
              <a:rPr lang="en-GB" sz="2200" dirty="0">
                <a:cs typeface="Times New Roman" pitchFamily="18" charset="0"/>
              </a:rPr>
              <a:t> = 15kHz</a:t>
            </a:r>
          </a:p>
          <a:p>
            <a:pPr marL="355600" indent="0">
              <a:buNone/>
            </a:pPr>
            <a:r>
              <a:rPr lang="en-GB" sz="2200" i="1" dirty="0">
                <a:cs typeface="Times New Roman" pitchFamily="18" charset="0"/>
              </a:rPr>
              <a:t>A</a:t>
            </a:r>
            <a:r>
              <a:rPr lang="en-GB" sz="2200" i="1" baseline="-25000" dirty="0">
                <a:cs typeface="Times New Roman" pitchFamily="18" charset="0"/>
              </a:rPr>
              <a:t>min</a:t>
            </a:r>
            <a:r>
              <a:rPr lang="en-GB" sz="2200" dirty="0">
                <a:cs typeface="Times New Roman" pitchFamily="18" charset="0"/>
              </a:rPr>
              <a:t> = 25dB</a:t>
            </a:r>
          </a:p>
          <a:p>
            <a:pPr marL="355600" indent="0">
              <a:buNone/>
            </a:pPr>
            <a:r>
              <a:rPr lang="el-GR" sz="2200" dirty="0">
                <a:cs typeface="Times New Roman" pitchFamily="18" charset="0"/>
              </a:rPr>
              <a:t>Κέρδος </a:t>
            </a:r>
            <a:r>
              <a:rPr lang="en-GB" sz="2200" dirty="0">
                <a:cs typeface="Times New Roman" pitchFamily="18" charset="0"/>
              </a:rPr>
              <a:t>dc = </a:t>
            </a:r>
            <a:r>
              <a:rPr lang="el-GR" sz="2200" dirty="0">
                <a:cs typeface="Times New Roman" pitchFamily="18" charset="0"/>
              </a:rPr>
              <a:t>1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07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16/37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232248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Butterworth</a:t>
            </a:r>
            <a:r>
              <a:rPr lang="el-GR" dirty="0" smtClean="0"/>
              <a:t>.</a:t>
            </a:r>
          </a:p>
          <a:p>
            <a:r>
              <a:rPr lang="el-GR" sz="2200" b="1" dirty="0">
                <a:cs typeface="Times New Roman" pitchFamily="18" charset="0"/>
              </a:rPr>
              <a:t>Παράδειγμα</a:t>
            </a:r>
          </a:p>
          <a:p>
            <a:pPr marL="355600" indent="0">
              <a:buNone/>
            </a:pPr>
            <a:r>
              <a:rPr lang="el-GR" sz="2200" dirty="0">
                <a:cs typeface="Times New Roman" pitchFamily="18" charset="0"/>
              </a:rPr>
              <a:t>Είναι</a:t>
            </a:r>
            <a:r>
              <a:rPr lang="el-GR" sz="2200" dirty="0" smtClean="0">
                <a:cs typeface="Times New Roman" pitchFamily="18" charset="0"/>
              </a:rPr>
              <a:t>:</a:t>
            </a:r>
            <a:endParaRPr lang="el-GR" sz="22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7" y="5948118"/>
            <a:ext cx="7358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Επομένως επιλέγουμε 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N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= 9.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91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435807"/>
              </p:ext>
            </p:extLst>
          </p:nvPr>
        </p:nvGraphicFramePr>
        <p:xfrm>
          <a:off x="1907704" y="2708920"/>
          <a:ext cx="4643470" cy="525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3" imgW="2349360" imgH="266400" progId="Equation.DSMT4">
                  <p:embed/>
                </p:oleObj>
              </mc:Choice>
              <mc:Fallback>
                <p:oleObj name="Equation" r:id="rId3" imgW="2349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708920"/>
                        <a:ext cx="4643470" cy="525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328774"/>
              </p:ext>
            </p:extLst>
          </p:nvPr>
        </p:nvGraphicFramePr>
        <p:xfrm>
          <a:off x="4329089" y="3655411"/>
          <a:ext cx="4841889" cy="67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5" imgW="2565360" imgH="355320" progId="Equation.DSMT4">
                  <p:embed/>
                </p:oleObj>
              </mc:Choice>
              <mc:Fallback>
                <p:oleObj name="Equation" r:id="rId5" imgW="25653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089" y="3655411"/>
                        <a:ext cx="4841889" cy="6705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898924"/>
              </p:ext>
            </p:extLst>
          </p:nvPr>
        </p:nvGraphicFramePr>
        <p:xfrm>
          <a:off x="2843808" y="4444523"/>
          <a:ext cx="3929089" cy="611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7" imgW="2286000" imgH="355320" progId="Equation.DSMT4">
                  <p:embed/>
                </p:oleObj>
              </mc:Choice>
              <mc:Fallback>
                <p:oleObj name="Equation" r:id="rId7" imgW="22860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444523"/>
                        <a:ext cx="3929089" cy="6113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198694"/>
              </p:ext>
            </p:extLst>
          </p:nvPr>
        </p:nvGraphicFramePr>
        <p:xfrm>
          <a:off x="2843808" y="5139049"/>
          <a:ext cx="39290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9" imgW="2286000" imgH="355320" progId="Equation.DSMT4">
                  <p:embed/>
                </p:oleObj>
              </mc:Choice>
              <mc:Fallback>
                <p:oleObj name="Equation" r:id="rId9" imgW="22860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139049"/>
                        <a:ext cx="3929062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58168" y="3356992"/>
            <a:ext cx="8208912" cy="850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2" lvl="1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Δοκιμάζουμε διάφορες τιμές για την τάξη του φίλτρου Ν, μέχρι να βρούμε την τιμή για την οποία</a:t>
            </a:r>
            <a:endParaRPr lang="en-GB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55576" y="4493590"/>
            <a:ext cx="18894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Για </a:t>
            </a:r>
            <a:r>
              <a:rPr lang="el-GR" sz="22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Ν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= 8 είναι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683567" y="5229200"/>
            <a:ext cx="18253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Για </a:t>
            </a:r>
            <a:r>
              <a:rPr lang="el-GR" sz="22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Ν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= 9 είναι</a:t>
            </a:r>
          </a:p>
        </p:txBody>
      </p:sp>
    </p:spTree>
    <p:extLst>
      <p:ext uri="{BB962C8B-B14F-4D97-AF65-F5344CB8AC3E}">
        <p14:creationId xmlns:p14="http://schemas.microsoft.com/office/powerpoint/2010/main" val="17543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17/37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Butterworth</a:t>
            </a:r>
            <a:r>
              <a:rPr lang="el-GR" dirty="0" smtClean="0"/>
              <a:t>.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55544"/>
              </p:ext>
            </p:extLst>
          </p:nvPr>
        </p:nvGraphicFramePr>
        <p:xfrm>
          <a:off x="71438" y="2366668"/>
          <a:ext cx="892971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28"/>
                <a:gridCol w="7500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Βαθμός (</a:t>
                      </a:r>
                      <a:r>
                        <a:rPr lang="el-GR" i="1" dirty="0" smtClean="0">
                          <a:latin typeface="+mn-lt"/>
                          <a:cs typeface="Times New Roman" pitchFamily="18" charset="0"/>
                        </a:rPr>
                        <a:t>Ν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Πολυώνυμα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προσέγγισης 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Butterworth</a:t>
                      </a:r>
                      <a:r>
                        <a:rPr lang="el-GR" baseline="0" dirty="0" smtClean="0">
                          <a:latin typeface="+mn-lt"/>
                          <a:cs typeface="Times New Roman" pitchFamily="18" charset="0"/>
                        </a:rPr>
                        <a:t> για </a:t>
                      </a:r>
                      <a:r>
                        <a:rPr lang="el-GR" i="1" baseline="0" dirty="0" smtClean="0">
                          <a:latin typeface="+mn-lt"/>
                          <a:cs typeface="Times New Roman" pitchFamily="18" charset="0"/>
                        </a:rPr>
                        <a:t>ε</a:t>
                      </a:r>
                      <a:r>
                        <a:rPr lang="el-GR" baseline="0" dirty="0" smtClean="0">
                          <a:latin typeface="+mn-lt"/>
                          <a:cs typeface="Times New Roman" pitchFamily="18" charset="0"/>
                        </a:rPr>
                        <a:t> = 1 και </a:t>
                      </a:r>
                      <a:r>
                        <a:rPr lang="el-GR" i="1" baseline="0" dirty="0" smtClean="0">
                          <a:latin typeface="+mn-lt"/>
                          <a:cs typeface="Times New Roman" pitchFamily="18" charset="0"/>
                        </a:rPr>
                        <a:t>ω</a:t>
                      </a:r>
                      <a:r>
                        <a:rPr lang="en-US" i="1" baseline="-25000" dirty="0" smtClean="0">
                          <a:latin typeface="+mn-lt"/>
                          <a:cs typeface="Times New Roman" pitchFamily="18" charset="0"/>
                        </a:rPr>
                        <a:t>p</a:t>
                      </a:r>
                      <a:r>
                        <a:rPr lang="en-US" baseline="0" dirty="0" smtClean="0">
                          <a:latin typeface="+mn-lt"/>
                          <a:cs typeface="Times New Roman" pitchFamily="18" charset="0"/>
                        </a:rPr>
                        <a:t> = 1</a:t>
                      </a:r>
                      <a:endParaRPr lang="el-GR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1,4142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s + 1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(s+1)(s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+ 1,8478s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+ 0,7654s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(s+1)(s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+ 1,618s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+ 0,618s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+ 1,9319s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+ 1,4142s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+ 0,5176s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(s+1)(s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+ 1,8019s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+ 1,247s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+ 0,445s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+ 1,9616s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+ 1,6629s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+ 1,1111s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+ 0,3902s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(s+1)(s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+ 1,8794s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+ 1,5321s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+ 0,3473s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10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+ 1,9754s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+ 1,7820s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+ 1,4142s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+ 0,9080s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 (s</a:t>
                      </a:r>
                      <a:r>
                        <a:rPr lang="en-GB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+ 0,3129s + 1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95536" y="5733256"/>
            <a:ext cx="84969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33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18/37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Butterworth</a:t>
            </a:r>
            <a:r>
              <a:rPr lang="el-GR" dirty="0" smtClean="0"/>
              <a:t>.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28662" y="2357430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+mn-lt"/>
                <a:cs typeface="Times New Roman" pitchFamily="18" charset="0"/>
              </a:rPr>
              <a:t>Παράδειγμα</a:t>
            </a:r>
          </a:p>
          <a:p>
            <a:r>
              <a:rPr lang="el-GR" sz="2200" dirty="0" smtClean="0">
                <a:latin typeface="+mn-lt"/>
                <a:cs typeface="Times New Roman" pitchFamily="18" charset="0"/>
              </a:rPr>
              <a:t>Είναι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91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615064"/>
              </p:ext>
            </p:extLst>
          </p:nvPr>
        </p:nvGraphicFramePr>
        <p:xfrm>
          <a:off x="928662" y="4437112"/>
          <a:ext cx="7229475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3" imgW="3657600" imgH="990360" progId="Equation.DSMT4">
                  <p:embed/>
                </p:oleObj>
              </mc:Choice>
              <mc:Fallback>
                <p:oleObj name="Equation" r:id="rId3" imgW="365760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4437112"/>
                        <a:ext cx="7229475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617934"/>
              </p:ext>
            </p:extLst>
          </p:nvPr>
        </p:nvGraphicFramePr>
        <p:xfrm>
          <a:off x="2794874" y="2564904"/>
          <a:ext cx="3625690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5" imgW="1930320" imgH="419040" progId="Equation.DSMT4">
                  <p:embed/>
                </p:oleObj>
              </mc:Choice>
              <mc:Fallback>
                <p:oleObj name="Equation" r:id="rId5" imgW="1930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874" y="2564904"/>
                        <a:ext cx="3625690" cy="785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928662" y="3573016"/>
            <a:ext cx="7963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Από τον πίνακα με τα πολυώνυμα </a:t>
            </a:r>
            <a:r>
              <a:rPr lang="en-US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Butterworth 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για </a:t>
            </a:r>
            <a:r>
              <a:rPr lang="el-GR" sz="22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ε 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= 1 και </a:t>
            </a:r>
            <a:r>
              <a:rPr lang="el-GR" sz="22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ω</a:t>
            </a:r>
            <a:r>
              <a:rPr lang="en-GB" sz="2200" i="1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p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= 1, προκύπτει για </a:t>
            </a:r>
            <a:r>
              <a:rPr lang="el-GR" sz="22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Ν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= 9:</a:t>
            </a:r>
          </a:p>
        </p:txBody>
      </p:sp>
    </p:spTree>
    <p:extLst>
      <p:ext uri="{BB962C8B-B14F-4D97-AF65-F5344CB8AC3E}">
        <p14:creationId xmlns:p14="http://schemas.microsoft.com/office/powerpoint/2010/main" val="34569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19/37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Chebyshev</a:t>
            </a:r>
          </a:p>
          <a:p>
            <a:pPr lvl="2"/>
            <a:r>
              <a:rPr lang="el-GR" dirty="0" smtClean="0"/>
              <a:t>Παρουσιάζει απόκριση ίσου κυματισμού στη ζώνη διέλευσης</a:t>
            </a:r>
          </a:p>
          <a:p>
            <a:pPr lvl="2"/>
            <a:r>
              <a:rPr lang="el-GR" dirty="0" smtClean="0"/>
              <a:t>Ο συνολικός αριθμός μεγίστων και ελαχίστων στη ζώνη διέλευσης ισούται με την τάξη του φίλτρου.</a:t>
            </a:r>
          </a:p>
          <a:p>
            <a:pPr lvl="2"/>
            <a:r>
              <a:rPr lang="el-GR" dirty="0" smtClean="0"/>
              <a:t>Η συνάρτηση μεταφοράς έχει μόνο πόλους (όλα τα μηδενικά είναι στο άπειρο)</a:t>
            </a:r>
          </a:p>
          <a:p>
            <a:pPr lvl="2"/>
            <a:r>
              <a:rPr lang="el-GR" dirty="0" smtClean="0"/>
              <a:t>Η συνάρτηση μέτρου για φίλτρο βαθμού </a:t>
            </a:r>
            <a:r>
              <a:rPr lang="el-GR" i="1" dirty="0" smtClean="0"/>
              <a:t>Ν</a:t>
            </a:r>
            <a:r>
              <a:rPr lang="el-GR" dirty="0" smtClean="0"/>
              <a:t> και γωνιακή συχνότητας διέλευσης </a:t>
            </a:r>
            <a:r>
              <a:rPr lang="el-GR" i="1" dirty="0" smtClean="0"/>
              <a:t>ω</a:t>
            </a:r>
            <a:r>
              <a:rPr lang="en-GB" i="1" baseline="-25000" dirty="0" smtClean="0"/>
              <a:t>p</a:t>
            </a:r>
            <a:r>
              <a:rPr lang="en-GB" dirty="0" smtClean="0"/>
              <a:t> </a:t>
            </a:r>
            <a:r>
              <a:rPr lang="el-GR" dirty="0" smtClean="0"/>
              <a:t>είναι:</a:t>
            </a:r>
            <a:endParaRPr lang="en-GB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69089" y="4786322"/>
          <a:ext cx="6026700" cy="2071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3251160" imgH="1117440" progId="Equation.DSMT4">
                  <p:embed/>
                </p:oleObj>
              </mc:Choice>
              <mc:Fallback>
                <p:oleObj name="Equation" r:id="rId3" imgW="325116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089" y="4786322"/>
                        <a:ext cx="6026700" cy="207167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59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20/37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Chebyshev</a:t>
            </a:r>
          </a:p>
          <a:p>
            <a:pPr lvl="2"/>
            <a:r>
              <a:rPr lang="en-GB" dirty="0" smtClean="0"/>
              <a:t>H </a:t>
            </a:r>
            <a:r>
              <a:rPr lang="el-GR" dirty="0" smtClean="0"/>
              <a:t>συνάρτηση </a:t>
            </a:r>
            <a:r>
              <a:rPr lang="en-GB" dirty="0" smtClean="0"/>
              <a:t>cosh </a:t>
            </a:r>
            <a:r>
              <a:rPr lang="el-GR" dirty="0" smtClean="0"/>
              <a:t>είναι το </a:t>
            </a:r>
            <a:r>
              <a:rPr lang="el-GR" b="1" dirty="0" smtClean="0"/>
              <a:t>υπερβολικό συνημίτονο</a:t>
            </a:r>
            <a:r>
              <a:rPr lang="el-GR" dirty="0" smtClean="0"/>
              <a:t> και δίνεται από τον τύπο:</a:t>
            </a:r>
          </a:p>
          <a:p>
            <a:pPr lvl="2"/>
            <a:endParaRPr lang="el-GR" dirty="0" smtClean="0"/>
          </a:p>
          <a:p>
            <a:pPr lvl="2"/>
            <a:endParaRPr lang="el-GR" dirty="0" smtClean="0"/>
          </a:p>
          <a:p>
            <a:pPr lvl="2"/>
            <a:r>
              <a:rPr lang="en-GB" dirty="0" smtClean="0"/>
              <a:t>H </a:t>
            </a:r>
            <a:r>
              <a:rPr lang="el-GR" dirty="0" smtClean="0"/>
              <a:t>συνάρτηση </a:t>
            </a:r>
            <a:r>
              <a:rPr lang="en-GB" dirty="0" smtClean="0"/>
              <a:t>cosh</a:t>
            </a:r>
            <a:r>
              <a:rPr lang="el-GR" baseline="30000" dirty="0" smtClean="0"/>
              <a:t>-1</a:t>
            </a:r>
            <a:r>
              <a:rPr lang="en-GB" dirty="0" smtClean="0"/>
              <a:t> </a:t>
            </a:r>
            <a:r>
              <a:rPr lang="el-GR" dirty="0" smtClean="0"/>
              <a:t>είναι το </a:t>
            </a:r>
            <a:r>
              <a:rPr lang="el-GR" b="1" dirty="0" smtClean="0"/>
              <a:t>αντίστροφο υπερβολικό συνημίτονο</a:t>
            </a:r>
            <a:r>
              <a:rPr lang="el-GR" dirty="0" smtClean="0"/>
              <a:t> και δίνεται από τον τύπο:</a:t>
            </a:r>
          </a:p>
          <a:p>
            <a:pPr lvl="2"/>
            <a:endParaRPr lang="el-GR" dirty="0" smtClean="0"/>
          </a:p>
          <a:p>
            <a:pPr lvl="2"/>
            <a:endParaRPr lang="en-GB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00364" y="2928934"/>
          <a:ext cx="2189163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3" imgW="1180800" imgH="419040" progId="Equation.DSMT4">
                  <p:embed/>
                </p:oleObj>
              </mc:Choice>
              <mc:Fallback>
                <p:oleObj name="Equation" r:id="rId3" imgW="1180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2928934"/>
                        <a:ext cx="2189163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0211" name="Object 3"/>
          <p:cNvGraphicFramePr>
            <a:graphicFrameLocks noChangeAspect="1"/>
          </p:cNvGraphicFramePr>
          <p:nvPr/>
        </p:nvGraphicFramePr>
        <p:xfrm>
          <a:off x="2201863" y="4559300"/>
          <a:ext cx="39306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5" imgW="2120760" imgH="355320" progId="Equation.DSMT4">
                  <p:embed/>
                </p:oleObj>
              </mc:Choice>
              <mc:Fallback>
                <p:oleObj name="Equation" r:id="rId5" imgW="21207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4559300"/>
                        <a:ext cx="39306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54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21/37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Chebyshev</a:t>
            </a:r>
          </a:p>
          <a:p>
            <a:pPr lvl="2"/>
            <a:endParaRPr lang="en-GB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97207" y="5286388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Φίλτρο βαθμού = 4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hebyshev_orde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" y="2643182"/>
            <a:ext cx="4500000" cy="2429240"/>
          </a:xfrm>
          <a:prstGeom prst="rect">
            <a:avLst/>
          </a:prstGeom>
        </p:spPr>
      </p:pic>
      <p:pic>
        <p:nvPicPr>
          <p:cNvPr id="11" name="Picture 10" descr="Chebyshev_order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32" y="2616751"/>
            <a:ext cx="4500000" cy="25267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16299" y="5286388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Φίλτρο βαθμού = 5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5929330"/>
            <a:ext cx="8919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+mn-lt"/>
                <a:cs typeface="Times New Roman" pitchFamily="18" charset="0"/>
              </a:rPr>
              <a:t>Το πλήθος των ακροτάτων στη ζώνη διέλευσης ισούται με το βαθμός του φίλτρου</a:t>
            </a:r>
            <a:endParaRPr lang="el-GR" sz="2000" b="1" dirty="0">
              <a:latin typeface="+mn-lt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99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Μετασχηματισμός </a:t>
            </a:r>
            <a:r>
              <a:rPr lang="en-GB" dirty="0"/>
              <a:t>Fourier</a:t>
            </a:r>
            <a:r>
              <a:rPr lang="el-GR" dirty="0"/>
              <a:t> </a:t>
            </a:r>
            <a:r>
              <a:rPr lang="el-GR" sz="3000" b="0" dirty="0" smtClean="0"/>
              <a:t>3/10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Παραδείγματα μετασχηματισμού </a:t>
            </a:r>
            <a:r>
              <a:rPr lang="en-GB" dirty="0"/>
              <a:t>Fourier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1403648" y="2204864"/>
                <a:ext cx="21209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𝑐𝑜𝑠</m:t>
                      </m:r>
                      <m:r>
                        <a:rPr lang="en-US" i="1">
                          <a:latin typeface="Cambria Math"/>
                        </a:rPr>
                        <m:t>(2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50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204864"/>
                <a:ext cx="2120901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5436096" y="1772816"/>
                <a:ext cx="2305439" cy="1455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=−50</m:t>
                                  </m:r>
                                </m:e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=50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0, </m:t>
                              </m:r>
                              <m:r>
                                <a:rPr lang="el-GR" b="0" i="1" smtClean="0">
                                  <a:latin typeface="Cambria Math"/>
                                </a:rPr>
                                <m:t>𝛼𝜆𝜆𝜊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ύ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772816"/>
                <a:ext cx="2305439" cy="14552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55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240000"/>
            <a:ext cx="332307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55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3240000"/>
            <a:ext cx="332307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55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5040000"/>
            <a:ext cx="340924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2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22/37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dirty="0" smtClean="0"/>
                  <a:t>Προσεγγίσεις συνάρτησης μεταφοράς</a:t>
                </a:r>
              </a:p>
              <a:p>
                <a:pPr lvl="1"/>
                <a:r>
                  <a:rPr lang="el-GR" dirty="0" smtClean="0"/>
                  <a:t>Προσέγγιση </a:t>
                </a:r>
                <a:r>
                  <a:rPr lang="en-GB" dirty="0" smtClean="0"/>
                  <a:t>Chebyshev</a:t>
                </a:r>
              </a:p>
              <a:p>
                <a:pPr lvl="2"/>
                <a:r>
                  <a:rPr lang="el-GR" dirty="0" smtClean="0"/>
                  <a:t>Στο άκρο της ζώνης διέλευσης, </a:t>
                </a:r>
                <a:r>
                  <a:rPr lang="el-GR" i="1" dirty="0" smtClean="0"/>
                  <a:t>ω </a:t>
                </a:r>
                <a:r>
                  <a:rPr lang="el-GR" dirty="0" smtClean="0"/>
                  <a:t>= </a:t>
                </a:r>
                <a:r>
                  <a:rPr lang="el-GR" i="1" dirty="0" smtClean="0"/>
                  <a:t>ω</a:t>
                </a:r>
                <a:r>
                  <a:rPr lang="en-GB" i="1" baseline="-25000" dirty="0" smtClean="0"/>
                  <a:t>p</a:t>
                </a:r>
                <a:r>
                  <a:rPr lang="el-GR" dirty="0" smtClean="0"/>
                  <a:t>, ισχύει ότι:</a:t>
                </a:r>
                <a:endParaRPr lang="en-US" dirty="0" smtClean="0"/>
              </a:p>
              <a:p>
                <a:pPr marL="1163638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και όπως και στην προσέγγιση </a:t>
                </a:r>
                <a:r>
                  <a:rPr lang="en-GB" dirty="0" smtClean="0"/>
                  <a:t>Butterworth: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/10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GB" dirty="0" smtClean="0"/>
              </a:p>
              <a:p>
                <a:pPr lvl="2"/>
                <a:r>
                  <a:rPr lang="en-GB" dirty="0" smtClean="0"/>
                  <a:t>H </a:t>
                </a:r>
                <a:r>
                  <a:rPr lang="el-GR" dirty="0" smtClean="0"/>
                  <a:t>απόσβεση στο άκρο της ζώνης φραγής, </a:t>
                </a:r>
                <a:r>
                  <a:rPr lang="el-GR" i="1" dirty="0" smtClean="0"/>
                  <a:t>ω </a:t>
                </a:r>
                <a:r>
                  <a:rPr lang="el-GR" dirty="0" smtClean="0"/>
                  <a:t>= </a:t>
                </a:r>
                <a:r>
                  <a:rPr lang="el-GR" i="1" dirty="0" smtClean="0"/>
                  <a:t>ω</a:t>
                </a:r>
                <a:r>
                  <a:rPr lang="en-GB" i="1" baseline="-25000" dirty="0" smtClean="0"/>
                  <a:t>s</a:t>
                </a:r>
                <a:r>
                  <a:rPr lang="en-GB" dirty="0" smtClean="0"/>
                  <a:t>, </a:t>
                </a:r>
                <a:r>
                  <a:rPr lang="el-GR" dirty="0" smtClean="0"/>
                  <a:t>είναι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=10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𝑐𝑜𝑠h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𝑐𝑜𝑠h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 και απαιτώντας να είναι μεγαλύτερη από την ελάχιστη απόσβεση στη ζώνη φραγής, </a:t>
                </a:r>
                <a:r>
                  <a:rPr lang="en-GB" i="1" dirty="0" smtClean="0"/>
                  <a:t>A</a:t>
                </a:r>
                <a:r>
                  <a:rPr lang="en-GB" i="1" baseline="-25000" dirty="0" smtClean="0"/>
                  <a:t>min</a:t>
                </a:r>
                <a:r>
                  <a:rPr lang="el-GR" dirty="0" smtClean="0"/>
                  <a:t>,</a:t>
                </a:r>
                <a:r>
                  <a:rPr lang="en-GB" dirty="0" smtClean="0"/>
                  <a:t> </a:t>
                </a:r>
                <a:r>
                  <a:rPr lang="el-GR" dirty="0" smtClean="0"/>
                  <a:t>προκύπτει </a:t>
                </a:r>
                <a:r>
                  <a:rPr lang="en-GB" dirty="0" smtClean="0"/>
                  <a:t>o </a:t>
                </a:r>
                <a:r>
                  <a:rPr lang="el-GR" dirty="0" smtClean="0"/>
                  <a:t>βαθμός του φίλτρου.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035" r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91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23/37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Chebyshev</a:t>
            </a:r>
          </a:p>
          <a:p>
            <a:pPr lvl="2">
              <a:spcBef>
                <a:spcPts val="1200"/>
              </a:spcBef>
            </a:pPr>
            <a:r>
              <a:rPr lang="el-GR" dirty="0" smtClean="0"/>
              <a:t>Επειδή οι πόλοι εμφανίζονται ως συζυγείς μιγαδικοί, η συνάρτηση μεταφοράς μπορεί να γραφτεί ως γινόμενο πολυωνύμων 2</a:t>
            </a:r>
            <a:r>
              <a:rPr lang="el-GR" baseline="30000" dirty="0" smtClean="0"/>
              <a:t>ου</a:t>
            </a:r>
            <a:r>
              <a:rPr lang="el-GR" dirty="0" smtClean="0"/>
              <a:t> βαθμού.</a:t>
            </a:r>
            <a:endParaRPr lang="en-GB" dirty="0" smtClean="0"/>
          </a:p>
        </p:txBody>
      </p:sp>
      <p:graphicFrame>
        <p:nvGraphicFramePr>
          <p:cNvPr id="917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414857"/>
              </p:ext>
            </p:extLst>
          </p:nvPr>
        </p:nvGraphicFramePr>
        <p:xfrm>
          <a:off x="2655888" y="3618508"/>
          <a:ext cx="286067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3" imgW="1523880" imgH="660240" progId="Equation.DSMT4">
                  <p:embed/>
                </p:oleObj>
              </mc:Choice>
              <mc:Fallback>
                <p:oleObj name="Equation" r:id="rId3" imgW="15238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3618508"/>
                        <a:ext cx="2860675" cy="12382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4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602034"/>
              </p:ext>
            </p:extLst>
          </p:nvPr>
        </p:nvGraphicFramePr>
        <p:xfrm>
          <a:off x="2108200" y="5023445"/>
          <a:ext cx="395763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5" imgW="2108160" imgH="685800" progId="Equation.DSMT4">
                  <p:embed/>
                </p:oleObj>
              </mc:Choice>
              <mc:Fallback>
                <p:oleObj name="Equation" r:id="rId5" imgW="21081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5023445"/>
                        <a:ext cx="3957638" cy="12858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99972" y="4067125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άρτιος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6024" y="5415569"/>
            <a:ext cx="130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περιττός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99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24/37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 smtClean="0"/>
              <a:t>Προσεγγίσεις συνάρτησης μεταφοράς</a:t>
            </a:r>
          </a:p>
          <a:p>
            <a:pPr lvl="1">
              <a:lnSpc>
                <a:spcPct val="110000"/>
              </a:lnSpc>
            </a:pPr>
            <a:r>
              <a:rPr lang="el-GR" dirty="0" smtClean="0"/>
              <a:t>Προσέγγιση </a:t>
            </a:r>
            <a:r>
              <a:rPr lang="en-GB" dirty="0" smtClean="0"/>
              <a:t>Chebyshev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Συνήθως, δίνονται πίνακες που τη συνάρτηση μεταφοράς της προσέγγισης </a:t>
            </a:r>
            <a:r>
              <a:rPr lang="en-GB" dirty="0" smtClean="0"/>
              <a:t>Chebyshev </a:t>
            </a:r>
            <a:r>
              <a:rPr lang="el-GR" dirty="0" smtClean="0"/>
              <a:t>για διάφορες τιμές του </a:t>
            </a:r>
            <a:r>
              <a:rPr lang="el-GR" i="1" dirty="0" smtClean="0"/>
              <a:t>Ν</a:t>
            </a:r>
            <a:r>
              <a:rPr lang="en-GB" i="1" dirty="0" smtClean="0"/>
              <a:t>,</a:t>
            </a:r>
            <a:r>
              <a:rPr lang="el-GR" dirty="0" smtClean="0"/>
              <a:t> για διάφορες τιμές </a:t>
            </a:r>
            <a:r>
              <a:rPr lang="en-GB" i="1" dirty="0" smtClean="0"/>
              <a:t>A</a:t>
            </a:r>
            <a:r>
              <a:rPr lang="en-GB" i="1" baseline="-25000" dirty="0" smtClean="0"/>
              <a:t>max</a:t>
            </a:r>
            <a:r>
              <a:rPr lang="el-GR" dirty="0" smtClean="0"/>
              <a:t> και για </a:t>
            </a:r>
            <a:r>
              <a:rPr lang="el-GR" i="1" dirty="0" smtClean="0"/>
              <a:t>ω</a:t>
            </a:r>
            <a:r>
              <a:rPr lang="en-GB" i="1" baseline="-25000" dirty="0" smtClean="0"/>
              <a:t>p</a:t>
            </a:r>
            <a:r>
              <a:rPr lang="el-GR" dirty="0" smtClean="0"/>
              <a:t> = 1</a:t>
            </a:r>
            <a:r>
              <a:rPr lang="en-GB" dirty="0" smtClean="0"/>
              <a:t>.</a:t>
            </a:r>
            <a:endParaRPr lang="el-GR" dirty="0" smtClean="0"/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l-GR" dirty="0" smtClean="0"/>
              <a:t>Για </a:t>
            </a:r>
            <a:r>
              <a:rPr lang="el-GR" i="1" dirty="0" smtClean="0"/>
              <a:t>ω</a:t>
            </a:r>
            <a:r>
              <a:rPr lang="en-GB" i="1" baseline="-25000" dirty="0" smtClean="0"/>
              <a:t>p</a:t>
            </a:r>
            <a:r>
              <a:rPr lang="el-GR" dirty="0" smtClean="0"/>
              <a:t> ≠ 1, η συνάρτηση μεταφοράς μπορεί να προκύψει από τη συνάρτηση μεταφοράς που δίνουν οι πίνακες αντικαθιστώντας το </a:t>
            </a:r>
            <a:r>
              <a:rPr lang="en-GB" i="1" dirty="0" smtClean="0"/>
              <a:t>s</a:t>
            </a:r>
            <a:r>
              <a:rPr lang="en-GB" dirty="0" smtClean="0"/>
              <a:t> </a:t>
            </a:r>
            <a:r>
              <a:rPr lang="el-GR" dirty="0" smtClean="0"/>
              <a:t> με </a:t>
            </a:r>
            <a:r>
              <a:rPr lang="en-GB" i="1" dirty="0" smtClean="0"/>
              <a:t>s</a:t>
            </a:r>
            <a:r>
              <a:rPr lang="el-GR" dirty="0" smtClean="0"/>
              <a:t> / </a:t>
            </a:r>
            <a:r>
              <a:rPr lang="el-GR" i="1" dirty="0" smtClean="0"/>
              <a:t>ω</a:t>
            </a:r>
            <a:r>
              <a:rPr lang="en-GB" i="1" baseline="-25000" dirty="0" smtClean="0"/>
              <a:t>p</a:t>
            </a:r>
            <a:endParaRPr lang="en-GB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63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25/37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Chebyshev</a:t>
            </a:r>
            <a:endParaRPr lang="el-GR" dirty="0" smtClean="0"/>
          </a:p>
          <a:p>
            <a:pPr lvl="2"/>
            <a:r>
              <a:rPr lang="el-GR" b="1" dirty="0" smtClean="0"/>
              <a:t>Κυματισμός 0.25</a:t>
            </a:r>
            <a:r>
              <a:rPr lang="en-GB" b="1" dirty="0" smtClean="0"/>
              <a:t>dB (</a:t>
            </a:r>
            <a:r>
              <a:rPr lang="el-GR" b="1" dirty="0" smtClean="0"/>
              <a:t>ε = 0.2434</a:t>
            </a:r>
            <a:r>
              <a:rPr lang="en-GB" b="1" dirty="0" smtClean="0"/>
              <a:t>)</a:t>
            </a:r>
            <a:r>
              <a:rPr lang="el-GR" b="1" dirty="0" smtClean="0"/>
              <a:t>.</a:t>
            </a:r>
            <a:endParaRPr lang="en-GB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002843"/>
              </p:ext>
            </p:extLst>
          </p:nvPr>
        </p:nvGraphicFramePr>
        <p:xfrm>
          <a:off x="357190" y="2792108"/>
          <a:ext cx="857252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43"/>
                <a:gridCol w="750098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Βαθμός</a:t>
                      </a:r>
                      <a:r>
                        <a:rPr lang="el-GR" baseline="0" dirty="0" smtClean="0">
                          <a:latin typeface="+mn-lt"/>
                          <a:cs typeface="Times New Roman" pitchFamily="18" charset="0"/>
                        </a:rPr>
                        <a:t>  Φίλτρου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Κανονικοποιημένη Συνάρτηση Μεταφοράς Βαθυπερατού Φίλτρου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4.10811/(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 + 4.10811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2.11404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+ 1.79668s + 2.11404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1.02703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+ 0.767223s + 1.33863) (s + 0.767223)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0.528509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+ 0.425036s + 1.16195) 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+ 1.02613s + 0.454845)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0.256757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+ 0.270051s + 1.09543)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+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0.707001s + 0.536418)  (s + 0.436951)</a:t>
                      </a:r>
                      <a:endParaRPr lang="el-GR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48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26/37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Chebyshev</a:t>
            </a:r>
            <a:endParaRPr lang="el-GR" dirty="0" smtClean="0"/>
          </a:p>
          <a:p>
            <a:pPr lvl="2"/>
            <a:r>
              <a:rPr lang="el-GR" b="1" dirty="0" smtClean="0"/>
              <a:t>Κυματισμός 0.5</a:t>
            </a:r>
            <a:r>
              <a:rPr lang="en-GB" b="1" dirty="0" smtClean="0"/>
              <a:t>dB (</a:t>
            </a:r>
            <a:r>
              <a:rPr lang="el-GR" b="1" dirty="0" smtClean="0"/>
              <a:t>ε = 0.34</a:t>
            </a:r>
            <a:r>
              <a:rPr lang="en-GB" b="1" dirty="0" smtClean="0"/>
              <a:t>93)</a:t>
            </a:r>
            <a:r>
              <a:rPr lang="el-GR" b="1" dirty="0" smtClean="0"/>
              <a:t>.</a:t>
            </a:r>
            <a:endParaRPr lang="en-GB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008842"/>
              </p:ext>
            </p:extLst>
          </p:nvPr>
        </p:nvGraphicFramePr>
        <p:xfrm>
          <a:off x="357190" y="3022952"/>
          <a:ext cx="857252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43"/>
                <a:gridCol w="750098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Βαθμός</a:t>
                      </a:r>
                      <a:r>
                        <a:rPr lang="el-GR" baseline="0" dirty="0" smtClean="0">
                          <a:latin typeface="+mn-lt"/>
                          <a:cs typeface="Times New Roman" pitchFamily="18" charset="0"/>
                        </a:rPr>
                        <a:t>  Φίλτρου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Κανονικοποιημένη Συνάρτηση Μεταφοράς Βαθυπερατού Φίλτρου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2.86278/(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 + 2.86278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1.5162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+ 1.42562s + 1.5162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0.715694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+ 0.626456s + 1.14245) (s + 0.626456)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0.379051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+ 0.350706s + 1.06352) 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+ 0.84668s + 0.356412)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0.178923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+ 0.223926s + 1.03578)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+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0.586245s + 0.476767)  (s + 0.36232)</a:t>
                      </a:r>
                      <a:endParaRPr lang="el-GR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25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27/37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Chebyshev</a:t>
            </a:r>
            <a:endParaRPr lang="el-GR" dirty="0" smtClean="0"/>
          </a:p>
          <a:p>
            <a:pPr lvl="2"/>
            <a:r>
              <a:rPr lang="el-GR" b="1" dirty="0" smtClean="0"/>
              <a:t>Κυματισμός </a:t>
            </a:r>
            <a:r>
              <a:rPr lang="en-GB" b="1" dirty="0" smtClean="0"/>
              <a:t>1dB (</a:t>
            </a:r>
            <a:r>
              <a:rPr lang="el-GR" b="1" dirty="0" smtClean="0"/>
              <a:t>ε = 0.5088</a:t>
            </a:r>
            <a:r>
              <a:rPr lang="en-GB" b="1" dirty="0" smtClean="0"/>
              <a:t>)</a:t>
            </a:r>
            <a:r>
              <a:rPr lang="el-GR" b="1" dirty="0" smtClean="0"/>
              <a:t>.</a:t>
            </a:r>
            <a:endParaRPr lang="en-GB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36224"/>
              </p:ext>
            </p:extLst>
          </p:nvPr>
        </p:nvGraphicFramePr>
        <p:xfrm>
          <a:off x="357190" y="2792108"/>
          <a:ext cx="857252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43"/>
                <a:gridCol w="750098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Βαθμός</a:t>
                      </a:r>
                      <a:r>
                        <a:rPr lang="el-GR" baseline="0" dirty="0" smtClean="0">
                          <a:latin typeface="+mn-lt"/>
                          <a:cs typeface="Times New Roman" pitchFamily="18" charset="0"/>
                        </a:rPr>
                        <a:t>  Φίλτρου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Κανονικοποιημένη Συνάρτηση Μεταφοράς Βαθυπερατού Φίλτρου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1.96523/(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 + 1.96523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1.10251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+ 1.09773s + 1.10251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0.491307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+ 0.494171s + 0.994205) (s + 0.494171)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0.275628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+ 0.279072s + 0.986505) 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+ 0.673739s + 0.279398)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0.122827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+ 0.178917s + 0.988315)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+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0.46841s + 0.429298)  (s + 0.289493)</a:t>
                      </a:r>
                      <a:endParaRPr lang="el-GR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41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28/37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Chebyshev</a:t>
            </a:r>
            <a:endParaRPr lang="el-GR" dirty="0" smtClean="0"/>
          </a:p>
          <a:p>
            <a:pPr lvl="2"/>
            <a:r>
              <a:rPr lang="el-GR" b="1" dirty="0" smtClean="0"/>
              <a:t>Κυματισμός </a:t>
            </a:r>
            <a:r>
              <a:rPr lang="en-GB" b="1" dirty="0" smtClean="0"/>
              <a:t>2dB (</a:t>
            </a:r>
            <a:r>
              <a:rPr lang="el-GR" b="1" dirty="0" smtClean="0"/>
              <a:t>ε = 0.7648</a:t>
            </a:r>
            <a:r>
              <a:rPr lang="en-GB" b="1" dirty="0" smtClean="0"/>
              <a:t>)</a:t>
            </a:r>
            <a:r>
              <a:rPr lang="el-GR" b="1" dirty="0" smtClean="0"/>
              <a:t>.</a:t>
            </a:r>
            <a:endParaRPr lang="en-GB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28448"/>
              </p:ext>
            </p:extLst>
          </p:nvPr>
        </p:nvGraphicFramePr>
        <p:xfrm>
          <a:off x="357190" y="2792108"/>
          <a:ext cx="857252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43"/>
                <a:gridCol w="750098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Βαθμός</a:t>
                      </a:r>
                      <a:r>
                        <a:rPr lang="el-GR" baseline="0" dirty="0" smtClean="0">
                          <a:latin typeface="+mn-lt"/>
                          <a:cs typeface="Times New Roman" pitchFamily="18" charset="0"/>
                        </a:rPr>
                        <a:t>  Φίλτρου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Κανονικοποιημένη Συνάρτηση Μεταφοράς Βαθυπερατού Φίλτρου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1.307</a:t>
                      </a:r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6/(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 + 1.30756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0.82306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+ 0.803816s + 0.82306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0.32689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+ 0.368911s + 0.886095) (s + 0.368911)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0.205765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+ 0.209775s + 0.928675) 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+ 0.50644s + 0.221568)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0.0817225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+ 0.134922s + 0.952167)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+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0.35323s + 0.39315)  (s + 0.218308)</a:t>
                      </a:r>
                      <a:endParaRPr lang="el-GR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73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29/37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Chebyshev</a:t>
            </a:r>
            <a:endParaRPr lang="el-GR" dirty="0" smtClean="0"/>
          </a:p>
          <a:p>
            <a:pPr lvl="2"/>
            <a:r>
              <a:rPr lang="el-GR" b="1" dirty="0" smtClean="0"/>
              <a:t>Κυματισμός </a:t>
            </a:r>
            <a:r>
              <a:rPr lang="en-GB" b="1" dirty="0" smtClean="0"/>
              <a:t>3dB (</a:t>
            </a:r>
            <a:r>
              <a:rPr lang="el-GR" b="1" dirty="0" smtClean="0"/>
              <a:t>ε = </a:t>
            </a:r>
            <a:r>
              <a:rPr lang="en-GB" b="1" dirty="0" smtClean="0"/>
              <a:t>0.9976)</a:t>
            </a:r>
            <a:r>
              <a:rPr lang="el-GR" b="1" dirty="0" smtClean="0"/>
              <a:t>.</a:t>
            </a:r>
            <a:endParaRPr lang="en-GB" b="1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05472"/>
              </p:ext>
            </p:extLst>
          </p:nvPr>
        </p:nvGraphicFramePr>
        <p:xfrm>
          <a:off x="357190" y="2792108"/>
          <a:ext cx="857252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43"/>
                <a:gridCol w="750098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Βαθμός</a:t>
                      </a:r>
                      <a:r>
                        <a:rPr lang="el-GR" baseline="0" dirty="0" smtClean="0">
                          <a:latin typeface="+mn-lt"/>
                          <a:cs typeface="Times New Roman" pitchFamily="18" charset="0"/>
                        </a:rPr>
                        <a:t>  Φίλτρου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Κανονικοποιημένη Συνάρτηση Μεταφοράς Βαθυπερατού Φίλτρου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1.00238/(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 + 1.00238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0.707948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+ 0.6449s + 0.707948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0.250594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+ 0.29862s + 0.839174) (s + 0.29862)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0.176987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+ 0.170341s + 0.903087) 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 + 0.411239s + 0.19598)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el-GR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0.0626486</a:t>
                      </a:r>
                      <a:r>
                        <a:rPr lang="el-GR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(s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+ 0.10972s + 0.936025)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 (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lang="en-US" baseline="300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dirty="0" smtClean="0">
                          <a:latin typeface="+mn-lt"/>
                          <a:cs typeface="Times New Roman" pitchFamily="18" charset="0"/>
                        </a:rPr>
                        <a:t> +</a:t>
                      </a:r>
                      <a:r>
                        <a:rPr lang="en-GB" baseline="0" dirty="0" smtClean="0">
                          <a:latin typeface="+mn-lt"/>
                          <a:cs typeface="Times New Roman" pitchFamily="18" charset="0"/>
                        </a:rPr>
                        <a:t>0.28725s + 0.377009)  (s + 0.17753)</a:t>
                      </a:r>
                      <a:endParaRPr lang="el-GR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97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30/37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24744"/>
                <a:ext cx="8507288" cy="54006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l-GR" sz="2200" dirty="0" smtClean="0"/>
                  <a:t>Προσεγγίσεις συνάρτησης μεταφοράς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l-GR" dirty="0" smtClean="0"/>
                  <a:t>Προσέγγιση </a:t>
                </a:r>
                <a:r>
                  <a:rPr lang="en-GB" dirty="0" smtClean="0"/>
                  <a:t>Chebyshev</a:t>
                </a:r>
                <a:r>
                  <a:rPr lang="el-GR" dirty="0" smtClean="0"/>
                  <a:t>.</a:t>
                </a:r>
              </a:p>
              <a:p>
                <a:pPr marL="806450" lvl="2">
                  <a:spcBef>
                    <a:spcPts val="600"/>
                  </a:spcBef>
                </a:pPr>
                <a:r>
                  <a:rPr lang="el-GR" dirty="0" smtClean="0"/>
                  <a:t>Για να βρεθεί η συνάρτηση μεταφοράς, ακολουθείται η εξής διαδικασία:</a:t>
                </a:r>
              </a:p>
              <a:p>
                <a:pPr marL="898525" lvl="3">
                  <a:spcBef>
                    <a:spcPts val="600"/>
                  </a:spcBef>
                </a:pPr>
                <a:r>
                  <a:rPr lang="el-GR" dirty="0" smtClean="0"/>
                  <a:t>Καθορίζεται το </a:t>
                </a:r>
                <a:r>
                  <a:rPr lang="el-GR" i="1" dirty="0" smtClean="0"/>
                  <a:t>ε</a:t>
                </a:r>
                <a:r>
                  <a:rPr lang="el-GR" dirty="0" smtClean="0"/>
                  <a:t> από την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/10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rad>
                  </m:oMath>
                </a14:m>
                <a:endParaRPr lang="el-GR" dirty="0" smtClean="0"/>
              </a:p>
              <a:p>
                <a:pPr marL="898525" lvl="3">
                  <a:spcBef>
                    <a:spcPts val="600"/>
                  </a:spcBef>
                </a:pPr>
                <a:r>
                  <a:rPr lang="en-GB" dirty="0" smtClean="0"/>
                  <a:t>H </a:t>
                </a:r>
                <a:r>
                  <a:rPr lang="el-GR" dirty="0" smtClean="0"/>
                  <a:t>τάξη του φίλτρου είναι ο μικρότερος ακέραιος </a:t>
                </a:r>
                <a:r>
                  <a:rPr lang="el-GR" i="1" dirty="0" smtClean="0"/>
                  <a:t>Ν</a:t>
                </a:r>
                <a:r>
                  <a:rPr lang="el-GR" dirty="0" smtClean="0"/>
                  <a:t> που ικανοποιεί τη σχέση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10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𝑐𝑜𝑠h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𝑐𝑜𝑠h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𝑚𝑖𝑛</m:t>
                            </m:r>
                          </m:sub>
                        </m:sSub>
                      </m:e>
                    </m:func>
                  </m:oMath>
                </a14:m>
                <a:endParaRPr lang="en-GB" i="1" baseline="-25000" dirty="0" smtClean="0"/>
              </a:p>
              <a:p>
                <a:pPr marL="898525" lvl="3">
                  <a:spcBef>
                    <a:spcPts val="600"/>
                  </a:spcBef>
                </a:pPr>
                <a:r>
                  <a:rPr lang="el-GR" dirty="0" smtClean="0"/>
                  <a:t>Επιλέγεται η συνάρτηση μεταφοράς από τον πίνακα της προσέγγισης </a:t>
                </a:r>
                <a:r>
                  <a:rPr lang="en-US" dirty="0" smtClean="0"/>
                  <a:t>Chebyshev </a:t>
                </a:r>
                <a:r>
                  <a:rPr lang="el-GR" dirty="0" smtClean="0"/>
                  <a:t>για την υπολογισμένη τάξη του φίλτρου </a:t>
                </a:r>
                <a:r>
                  <a:rPr lang="el-GR" i="1" dirty="0" smtClean="0"/>
                  <a:t>Ν</a:t>
                </a:r>
                <a:r>
                  <a:rPr lang="el-GR" dirty="0" smtClean="0"/>
                  <a:t>, για </a:t>
                </a:r>
                <a:r>
                  <a:rPr lang="el-GR" i="1" dirty="0" smtClean="0"/>
                  <a:t>ω</a:t>
                </a:r>
                <a:r>
                  <a:rPr lang="en-GB" i="1" baseline="-25000" dirty="0" smtClean="0"/>
                  <a:t>p</a:t>
                </a:r>
                <a:r>
                  <a:rPr lang="el-GR" dirty="0" smtClean="0"/>
                  <a:t> =1</a:t>
                </a:r>
                <a:r>
                  <a:rPr lang="en-GB" dirty="0" smtClean="0"/>
                  <a:t> </a:t>
                </a:r>
                <a:r>
                  <a:rPr lang="el-GR" dirty="0" smtClean="0"/>
                  <a:t>και αντίστοιχο </a:t>
                </a:r>
                <a:r>
                  <a:rPr lang="en-GB" i="1" dirty="0" smtClean="0"/>
                  <a:t>A</a:t>
                </a:r>
                <a:r>
                  <a:rPr lang="en-GB" i="1" baseline="-25000" dirty="0" smtClean="0"/>
                  <a:t>max</a:t>
                </a:r>
                <a:endParaRPr lang="el-GR" i="1" baseline="-25000" dirty="0" smtClean="0"/>
              </a:p>
              <a:p>
                <a:pPr marL="898525" lvl="3">
                  <a:spcBef>
                    <a:spcPts val="600"/>
                  </a:spcBef>
                </a:pPr>
                <a:r>
                  <a:rPr lang="el-GR" dirty="0" smtClean="0"/>
                  <a:t>Η τελική συνάρτηση μεταφοράς προκύπτει αντικαθιστώντας το </a:t>
                </a:r>
                <a:r>
                  <a:rPr lang="en-GB" i="1" dirty="0" smtClean="0"/>
                  <a:t>s</a:t>
                </a:r>
                <a:r>
                  <a:rPr lang="en-GB" dirty="0" smtClean="0"/>
                  <a:t> </a:t>
                </a:r>
                <a:r>
                  <a:rPr lang="el-GR" dirty="0" smtClean="0"/>
                  <a:t>με </a:t>
                </a:r>
                <a:r>
                  <a:rPr lang="en-GB" i="1" dirty="0" smtClean="0"/>
                  <a:t>s</a:t>
                </a:r>
                <a:r>
                  <a:rPr lang="en-GB" dirty="0" smtClean="0"/>
                  <a:t> / </a:t>
                </a:r>
                <a:r>
                  <a:rPr lang="el-GR" i="1" dirty="0" smtClean="0"/>
                  <a:t>ω</a:t>
                </a:r>
                <a:r>
                  <a:rPr lang="en-GB" i="1" baseline="-25000" dirty="0" smtClean="0"/>
                  <a:t>p</a:t>
                </a:r>
                <a:r>
                  <a:rPr lang="en-GB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24744"/>
                <a:ext cx="8507288" cy="5400600"/>
              </a:xfrm>
              <a:blipFill rotWithShape="1">
                <a:blip r:embed="rId2"/>
                <a:stretch>
                  <a:fillRect l="-860" t="-339" r="-789" b="-63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13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31/37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Chebyshev</a:t>
            </a:r>
            <a:r>
              <a:rPr lang="el-GR" dirty="0" smtClean="0"/>
              <a:t>.</a:t>
            </a:r>
          </a:p>
          <a:p>
            <a:r>
              <a:rPr lang="el-GR" sz="2200" b="1" dirty="0">
                <a:cs typeface="Times New Roman" pitchFamily="18" charset="0"/>
              </a:rPr>
              <a:t>Παράδειγμα</a:t>
            </a:r>
          </a:p>
          <a:p>
            <a:pPr marL="355600" indent="0">
              <a:buNone/>
              <a:tabLst>
                <a:tab pos="355600" algn="l"/>
              </a:tabLst>
            </a:pPr>
            <a:r>
              <a:rPr lang="el-GR" sz="2200" dirty="0">
                <a:cs typeface="Times New Roman" pitchFamily="18" charset="0"/>
              </a:rPr>
              <a:t>Βρείτε τη συνάρτηση μεταφοράς </a:t>
            </a:r>
            <a:r>
              <a:rPr lang="en-GB" sz="2200" dirty="0">
                <a:cs typeface="Times New Roman" pitchFamily="18" charset="0"/>
              </a:rPr>
              <a:t>Chebyshev </a:t>
            </a:r>
            <a:r>
              <a:rPr lang="el-GR" sz="2200" dirty="0">
                <a:cs typeface="Times New Roman" pitchFamily="18" charset="0"/>
              </a:rPr>
              <a:t>που ικανοποιεί τις ακόλουθες προδιαγραφές βαθυπερατού φίλτρου:</a:t>
            </a:r>
          </a:p>
          <a:p>
            <a:pPr marL="355600" indent="0">
              <a:buNone/>
              <a:tabLst>
                <a:tab pos="355600" algn="l"/>
              </a:tabLst>
            </a:pPr>
            <a:r>
              <a:rPr lang="en-GB" sz="2200" i="1" dirty="0">
                <a:cs typeface="Times New Roman" pitchFamily="18" charset="0"/>
              </a:rPr>
              <a:t>f</a:t>
            </a:r>
            <a:r>
              <a:rPr lang="en-GB" sz="2200" i="1" baseline="-25000" dirty="0">
                <a:cs typeface="Times New Roman" pitchFamily="18" charset="0"/>
              </a:rPr>
              <a:t>p</a:t>
            </a:r>
            <a:r>
              <a:rPr lang="en-GB" sz="2200" dirty="0">
                <a:cs typeface="Times New Roman" pitchFamily="18" charset="0"/>
              </a:rPr>
              <a:t> = 10kHz</a:t>
            </a:r>
          </a:p>
          <a:p>
            <a:pPr marL="355600" indent="0">
              <a:buNone/>
              <a:tabLst>
                <a:tab pos="355600" algn="l"/>
              </a:tabLst>
            </a:pPr>
            <a:r>
              <a:rPr lang="en-GB" sz="2200" i="1" dirty="0">
                <a:cs typeface="Times New Roman" pitchFamily="18" charset="0"/>
              </a:rPr>
              <a:t>A</a:t>
            </a:r>
            <a:r>
              <a:rPr lang="en-GB" sz="2200" i="1" baseline="-25000" dirty="0">
                <a:cs typeface="Times New Roman" pitchFamily="18" charset="0"/>
              </a:rPr>
              <a:t>max</a:t>
            </a:r>
            <a:r>
              <a:rPr lang="en-GB" sz="2200" dirty="0">
                <a:cs typeface="Times New Roman" pitchFamily="18" charset="0"/>
              </a:rPr>
              <a:t> = 1dB</a:t>
            </a:r>
          </a:p>
          <a:p>
            <a:pPr marL="355600" indent="0">
              <a:buNone/>
              <a:tabLst>
                <a:tab pos="355600" algn="l"/>
              </a:tabLst>
            </a:pPr>
            <a:r>
              <a:rPr lang="en-GB" sz="2200" i="1" dirty="0">
                <a:cs typeface="Times New Roman" pitchFamily="18" charset="0"/>
              </a:rPr>
              <a:t>f</a:t>
            </a:r>
            <a:r>
              <a:rPr lang="en-GB" sz="2200" i="1" baseline="-25000" dirty="0">
                <a:cs typeface="Times New Roman" pitchFamily="18" charset="0"/>
              </a:rPr>
              <a:t>s</a:t>
            </a:r>
            <a:r>
              <a:rPr lang="en-GB" sz="2200" dirty="0">
                <a:cs typeface="Times New Roman" pitchFamily="18" charset="0"/>
              </a:rPr>
              <a:t> = 15kHz</a:t>
            </a:r>
          </a:p>
          <a:p>
            <a:pPr marL="355600" indent="0">
              <a:buNone/>
              <a:tabLst>
                <a:tab pos="355600" algn="l"/>
              </a:tabLst>
            </a:pPr>
            <a:r>
              <a:rPr lang="en-GB" sz="2200" i="1" dirty="0">
                <a:cs typeface="Times New Roman" pitchFamily="18" charset="0"/>
              </a:rPr>
              <a:t>A</a:t>
            </a:r>
            <a:r>
              <a:rPr lang="en-GB" sz="2200" i="1" baseline="-25000" dirty="0">
                <a:cs typeface="Times New Roman" pitchFamily="18" charset="0"/>
              </a:rPr>
              <a:t>min</a:t>
            </a:r>
            <a:r>
              <a:rPr lang="en-GB" sz="2200" dirty="0">
                <a:cs typeface="Times New Roman" pitchFamily="18" charset="0"/>
              </a:rPr>
              <a:t> = 25dB</a:t>
            </a:r>
          </a:p>
          <a:p>
            <a:pPr marL="355600" indent="0">
              <a:buNone/>
              <a:tabLst>
                <a:tab pos="355600" algn="l"/>
              </a:tabLst>
            </a:pPr>
            <a:r>
              <a:rPr lang="el-GR" sz="2200" dirty="0">
                <a:cs typeface="Times New Roman" pitchFamily="18" charset="0"/>
              </a:rPr>
              <a:t>Κέρδος </a:t>
            </a:r>
            <a:r>
              <a:rPr lang="en-GB" sz="2200" dirty="0">
                <a:cs typeface="Times New Roman" pitchFamily="18" charset="0"/>
              </a:rPr>
              <a:t>dc = </a:t>
            </a:r>
            <a:r>
              <a:rPr lang="en-GB" sz="2200" dirty="0" smtClean="0">
                <a:cs typeface="Times New Roman" pitchFamily="18" charset="0"/>
              </a:rPr>
              <a:t>1</a:t>
            </a:r>
            <a:endParaRPr lang="el-GR" sz="2200" dirty="0"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06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Μετασχηματισμός </a:t>
            </a:r>
            <a:r>
              <a:rPr lang="en-GB" dirty="0"/>
              <a:t>Fourier</a:t>
            </a:r>
            <a:r>
              <a:rPr lang="el-GR" dirty="0"/>
              <a:t> </a:t>
            </a:r>
            <a:r>
              <a:rPr lang="el-GR" sz="3000" b="0" dirty="0" smtClean="0"/>
              <a:t>4/10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Παραδείγματα μετασχηματισμού </a:t>
            </a:r>
            <a:r>
              <a:rPr lang="en-GB" dirty="0"/>
              <a:t>Fourier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1403648" y="2204864"/>
                <a:ext cx="2097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𝑠𝑖𝑛</m:t>
                      </m:r>
                      <m:r>
                        <a:rPr lang="en-US" i="1">
                          <a:latin typeface="Cambria Math"/>
                        </a:rPr>
                        <m:t>(2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50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204864"/>
                <a:ext cx="209769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5436096" y="1772816"/>
                <a:ext cx="2343910" cy="1422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=−50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=50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0, </m:t>
                              </m:r>
                              <m:r>
                                <a:rPr lang="el-GR" b="0" i="1" smtClean="0">
                                  <a:latin typeface="Cambria Math"/>
                                </a:rPr>
                                <m:t>𝛼𝜆𝜆𝜊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ύ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772816"/>
                <a:ext cx="2343910" cy="14223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55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3240000"/>
            <a:ext cx="332307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65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240000"/>
            <a:ext cx="340924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65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5040000"/>
            <a:ext cx="340924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5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32/37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Chebyshev</a:t>
            </a:r>
            <a:r>
              <a:rPr lang="el-GR" dirty="0" smtClean="0"/>
              <a:t>.</a:t>
            </a:r>
          </a:p>
          <a:p>
            <a:r>
              <a:rPr lang="el-GR" sz="2200" b="1" dirty="0">
                <a:cs typeface="Times New Roman" pitchFamily="18" charset="0"/>
              </a:rPr>
              <a:t>Παράδειγμα</a:t>
            </a:r>
          </a:p>
          <a:p>
            <a:pPr marL="355600" indent="0">
              <a:buNone/>
            </a:pPr>
            <a:r>
              <a:rPr lang="el-GR" sz="2200" dirty="0">
                <a:cs typeface="Times New Roman" pitchFamily="18" charset="0"/>
              </a:rPr>
              <a:t>Είναι</a:t>
            </a:r>
            <a:r>
              <a:rPr lang="el-GR" sz="2200" dirty="0" smtClean="0">
                <a:cs typeface="Times New Roman" pitchFamily="18" charset="0"/>
              </a:rPr>
              <a:t>:</a:t>
            </a:r>
            <a:endParaRPr lang="el-GR" sz="22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949279"/>
            <a:ext cx="7358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Επομένως επιλέγουμε </a:t>
            </a:r>
            <a:r>
              <a:rPr lang="en-GB" sz="2200" dirty="0" smtClean="0">
                <a:latin typeface="+mn-lt"/>
                <a:cs typeface="Times New Roman" pitchFamily="18" charset="0"/>
              </a:rPr>
              <a:t>N = 5.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91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728372"/>
              </p:ext>
            </p:extLst>
          </p:nvPr>
        </p:nvGraphicFramePr>
        <p:xfrm>
          <a:off x="2112898" y="2708920"/>
          <a:ext cx="4643470" cy="525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3" imgW="2349360" imgH="266400" progId="Equation.DSMT4">
                  <p:embed/>
                </p:oleObj>
              </mc:Choice>
              <mc:Fallback>
                <p:oleObj name="Equation" r:id="rId3" imgW="2349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898" y="2708920"/>
                        <a:ext cx="4643470" cy="525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19629"/>
              </p:ext>
            </p:extLst>
          </p:nvPr>
        </p:nvGraphicFramePr>
        <p:xfrm>
          <a:off x="1259632" y="4124749"/>
          <a:ext cx="73612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5" imgW="3898800" imgH="330120" progId="Equation.DSMT4">
                  <p:embed/>
                </p:oleObj>
              </mc:Choice>
              <mc:Fallback>
                <p:oleObj name="Equation" r:id="rId5" imgW="38988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124749"/>
                        <a:ext cx="736123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557921"/>
              </p:ext>
            </p:extLst>
          </p:nvPr>
        </p:nvGraphicFramePr>
        <p:xfrm>
          <a:off x="2771800" y="4797152"/>
          <a:ext cx="17891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tion" r:id="rId7" imgW="1041120" imgH="253800" progId="Equation.DSMT4">
                  <p:embed/>
                </p:oleObj>
              </mc:Choice>
              <mc:Fallback>
                <p:oleObj name="Equation" r:id="rId7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797152"/>
                        <a:ext cx="1789112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52974"/>
              </p:ext>
            </p:extLst>
          </p:nvPr>
        </p:nvGraphicFramePr>
        <p:xfrm>
          <a:off x="2771800" y="5367540"/>
          <a:ext cx="17891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9" imgW="1041120" imgH="253800" progId="Equation.DSMT4">
                  <p:embed/>
                </p:oleObj>
              </mc:Choice>
              <mc:Fallback>
                <p:oleObj name="Equation" r:id="rId9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367540"/>
                        <a:ext cx="1789113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828562" y="3355308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Δοκιμάζουμε διάφορες τιμές για την τάξη του φίλτρου Ν, μέχρι να βρούμε την τιμή για την </a:t>
            </a:r>
            <a:r>
              <a:rPr lang="el-GR" sz="2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οποία: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827584" y="4797151"/>
            <a:ext cx="18910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Για Ν = </a:t>
            </a:r>
            <a:r>
              <a:rPr lang="en-GB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είναι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828562" y="5374377"/>
            <a:ext cx="18269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Για Ν = </a:t>
            </a:r>
            <a:r>
              <a:rPr lang="en-GB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5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είναι</a:t>
            </a:r>
          </a:p>
        </p:txBody>
      </p:sp>
    </p:spTree>
    <p:extLst>
      <p:ext uri="{BB962C8B-B14F-4D97-AF65-F5344CB8AC3E}">
        <p14:creationId xmlns:p14="http://schemas.microsoft.com/office/powerpoint/2010/main" val="28430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33/37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Chebyshev</a:t>
            </a:r>
            <a:r>
              <a:rPr lang="el-GR" dirty="0" smtClean="0"/>
              <a:t>.</a:t>
            </a:r>
          </a:p>
          <a:p>
            <a:r>
              <a:rPr lang="el-GR" sz="2200" b="1" dirty="0">
                <a:cs typeface="Times New Roman" pitchFamily="18" charset="0"/>
              </a:rPr>
              <a:t>Παράδειγμα</a:t>
            </a:r>
          </a:p>
          <a:p>
            <a:r>
              <a:rPr lang="el-GR" sz="2200" dirty="0">
                <a:cs typeface="Times New Roman" pitchFamily="18" charset="0"/>
              </a:rPr>
              <a:t>Από τον πίνακα με τα πολυώνυμα </a:t>
            </a:r>
            <a:r>
              <a:rPr lang="en-GB" sz="2200" dirty="0">
                <a:cs typeface="Times New Roman" pitchFamily="18" charset="0"/>
              </a:rPr>
              <a:t>Chebyshev </a:t>
            </a:r>
            <a:r>
              <a:rPr lang="el-GR" sz="2200" dirty="0">
                <a:cs typeface="Times New Roman" pitchFamily="18" charset="0"/>
              </a:rPr>
              <a:t>για </a:t>
            </a:r>
            <a:r>
              <a:rPr lang="el-GR" sz="2200" i="1" dirty="0">
                <a:cs typeface="Times New Roman" pitchFamily="18" charset="0"/>
              </a:rPr>
              <a:t> </a:t>
            </a:r>
            <a:r>
              <a:rPr lang="en-GB" sz="2200" i="1" dirty="0">
                <a:cs typeface="Times New Roman" pitchFamily="18" charset="0"/>
              </a:rPr>
              <a:t>A</a:t>
            </a:r>
            <a:r>
              <a:rPr lang="en-GB" sz="2200" i="1" baseline="-25000" dirty="0">
                <a:cs typeface="Times New Roman" pitchFamily="18" charset="0"/>
              </a:rPr>
              <a:t>max</a:t>
            </a:r>
            <a:r>
              <a:rPr lang="en-GB" sz="2200" i="1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= 1</a:t>
            </a:r>
            <a:r>
              <a:rPr lang="en-GB" sz="2200" dirty="0">
                <a:cs typeface="Times New Roman" pitchFamily="18" charset="0"/>
              </a:rPr>
              <a:t>dB</a:t>
            </a:r>
            <a:r>
              <a:rPr lang="el-GR" sz="2200" dirty="0">
                <a:cs typeface="Times New Roman" pitchFamily="18" charset="0"/>
              </a:rPr>
              <a:t> και </a:t>
            </a:r>
            <a:r>
              <a:rPr lang="el-GR" sz="2200" i="1" dirty="0">
                <a:cs typeface="Times New Roman" pitchFamily="18" charset="0"/>
              </a:rPr>
              <a:t>ω</a:t>
            </a:r>
            <a:r>
              <a:rPr lang="en-GB" sz="2200" i="1" baseline="-25000" dirty="0">
                <a:cs typeface="Times New Roman" pitchFamily="18" charset="0"/>
              </a:rPr>
              <a:t>p</a:t>
            </a:r>
            <a:r>
              <a:rPr lang="el-GR" sz="2200" dirty="0">
                <a:cs typeface="Times New Roman" pitchFamily="18" charset="0"/>
              </a:rPr>
              <a:t> = 1, και για </a:t>
            </a:r>
            <a:r>
              <a:rPr lang="el-GR" sz="2200" i="1" dirty="0">
                <a:cs typeface="Times New Roman" pitchFamily="18" charset="0"/>
              </a:rPr>
              <a:t>Ν</a:t>
            </a:r>
            <a:r>
              <a:rPr lang="el-GR" sz="2200" dirty="0">
                <a:cs typeface="Times New Roman" pitchFamily="18" charset="0"/>
              </a:rPr>
              <a:t> = </a:t>
            </a:r>
            <a:r>
              <a:rPr lang="en-GB" sz="2200" dirty="0">
                <a:cs typeface="Times New Roman" pitchFamily="18" charset="0"/>
              </a:rPr>
              <a:t>5 </a:t>
            </a:r>
            <a:r>
              <a:rPr lang="el-GR" sz="2200" dirty="0">
                <a:cs typeface="Times New Roman" pitchFamily="18" charset="0"/>
              </a:rPr>
              <a:t>έχουμε ότι η κανονικοποιημένη (</a:t>
            </a:r>
            <a:r>
              <a:rPr lang="el-GR" sz="2200" i="1" dirty="0">
                <a:cs typeface="Times New Roman" pitchFamily="18" charset="0"/>
              </a:rPr>
              <a:t>ω</a:t>
            </a:r>
            <a:r>
              <a:rPr lang="en-GB" sz="2200" i="1" baseline="-25000" dirty="0">
                <a:cs typeface="Times New Roman" pitchFamily="18" charset="0"/>
              </a:rPr>
              <a:t>p</a:t>
            </a:r>
            <a:r>
              <a:rPr lang="en-GB" sz="2200" dirty="0">
                <a:cs typeface="Times New Roman" pitchFamily="18" charset="0"/>
              </a:rPr>
              <a:t> =1</a:t>
            </a:r>
            <a:r>
              <a:rPr lang="el-GR" sz="2200" dirty="0">
                <a:cs typeface="Times New Roman" pitchFamily="18" charset="0"/>
              </a:rPr>
              <a:t>) συνάρτηση μεταφοράς είναι</a:t>
            </a:r>
            <a:r>
              <a:rPr lang="el-GR" sz="2200" dirty="0" smtClean="0">
                <a:cs typeface="Times New Roman" pitchFamily="18" charset="0"/>
              </a:rPr>
              <a:t>:</a:t>
            </a:r>
            <a:endParaRPr lang="en-GB" dirty="0" smtClean="0"/>
          </a:p>
        </p:txBody>
      </p:sp>
      <p:graphicFrame>
        <p:nvGraphicFramePr>
          <p:cNvPr id="956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74571"/>
              </p:ext>
            </p:extLst>
          </p:nvPr>
        </p:nvGraphicFramePr>
        <p:xfrm>
          <a:off x="1043608" y="4149080"/>
          <a:ext cx="720090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3" imgW="4190760" imgH="469800" progId="Equation.DSMT4">
                  <p:embed/>
                </p:oleObj>
              </mc:Choice>
              <mc:Fallback>
                <p:oleObj name="Equation" r:id="rId3" imgW="4190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149080"/>
                        <a:ext cx="7200900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4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34/37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GB" dirty="0" smtClean="0"/>
              <a:t>Chebyshev</a:t>
            </a:r>
            <a:r>
              <a:rPr lang="el-GR" dirty="0" smtClean="0"/>
              <a:t>.</a:t>
            </a:r>
          </a:p>
          <a:p>
            <a:r>
              <a:rPr lang="el-GR" sz="2200" b="1" dirty="0">
                <a:cs typeface="Times New Roman" pitchFamily="18" charset="0"/>
              </a:rPr>
              <a:t>Παράδειγμα</a:t>
            </a:r>
          </a:p>
          <a:p>
            <a:pPr marL="355600" indent="0">
              <a:buNone/>
            </a:pPr>
            <a:r>
              <a:rPr lang="el-GR" sz="2200" dirty="0">
                <a:cs typeface="Times New Roman" pitchFamily="18" charset="0"/>
              </a:rPr>
              <a:t>Αντικαθιστώντας όπου </a:t>
            </a:r>
            <a:r>
              <a:rPr lang="en-GB" sz="2200" i="1" dirty="0">
                <a:cs typeface="Times New Roman" pitchFamily="18" charset="0"/>
              </a:rPr>
              <a:t>s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  <a:sym typeface="Symbol"/>
              </a:rPr>
              <a:t>το </a:t>
            </a:r>
            <a:r>
              <a:rPr lang="en-GB" sz="2200" i="1" dirty="0">
                <a:cs typeface="Times New Roman" pitchFamily="18" charset="0"/>
              </a:rPr>
              <a:t>s</a:t>
            </a:r>
            <a:r>
              <a:rPr lang="en-GB" sz="2200" dirty="0">
                <a:cs typeface="Times New Roman" pitchFamily="18" charset="0"/>
              </a:rPr>
              <a:t>/</a:t>
            </a:r>
            <a:r>
              <a:rPr lang="el-GR" sz="2200" i="1" dirty="0">
                <a:cs typeface="Times New Roman" pitchFamily="18" charset="0"/>
              </a:rPr>
              <a:t>ω</a:t>
            </a:r>
            <a:r>
              <a:rPr lang="en-GB" sz="2200" i="1" baseline="-25000" dirty="0">
                <a:cs typeface="Times New Roman" pitchFamily="18" charset="0"/>
              </a:rPr>
              <a:t>p</a:t>
            </a:r>
            <a:r>
              <a:rPr lang="en-GB" sz="2200" dirty="0">
                <a:cs typeface="Times New Roman" pitchFamily="18" charset="0"/>
              </a:rPr>
              <a:t> </a:t>
            </a:r>
            <a:r>
              <a:rPr lang="el-GR" sz="2200" dirty="0">
                <a:cs typeface="Times New Roman" pitchFamily="18" charset="0"/>
              </a:rPr>
              <a:t>προκύπτει η τελική συνάρτηση μεταφοράς:</a:t>
            </a:r>
          </a:p>
          <a:p>
            <a:pPr marL="360362" lvl="1" indent="0">
              <a:buNone/>
            </a:pP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54209" y="4941168"/>
            <a:ext cx="7358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όπου </a:t>
            </a:r>
            <a:r>
              <a:rPr lang="el-GR" sz="2200" i="1" dirty="0" smtClean="0">
                <a:latin typeface="+mn-lt"/>
                <a:cs typeface="Times New Roman" pitchFamily="18" charset="0"/>
              </a:rPr>
              <a:t>ω</a:t>
            </a:r>
            <a:r>
              <a:rPr lang="en-GB" sz="2200" i="1" baseline="-25000" dirty="0" smtClean="0">
                <a:latin typeface="+mn-lt"/>
                <a:cs typeface="Times New Roman" pitchFamily="18" charset="0"/>
              </a:rPr>
              <a:t>p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= 2</a:t>
            </a:r>
            <a:r>
              <a:rPr lang="el-GR" sz="2200" dirty="0" smtClean="0">
                <a:latin typeface="+mn-lt"/>
                <a:cs typeface="Times New Roman" pitchFamily="18" charset="0"/>
              </a:rPr>
              <a:t>π×10</a:t>
            </a:r>
            <a:r>
              <a:rPr lang="en-GB" sz="2200" baseline="30000" dirty="0" smtClean="0">
                <a:latin typeface="+mn-lt"/>
                <a:cs typeface="Times New Roman" pitchFamily="18" charset="0"/>
              </a:rPr>
              <a:t>4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rad/s</a:t>
            </a:r>
            <a:r>
              <a:rPr lang="el-GR" sz="2200" dirty="0" smtClean="0">
                <a:latin typeface="+mn-lt"/>
                <a:cs typeface="Times New Roman" pitchFamily="18" charset="0"/>
              </a:rPr>
              <a:t>.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956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480865"/>
              </p:ext>
            </p:extLst>
          </p:nvPr>
        </p:nvGraphicFramePr>
        <p:xfrm>
          <a:off x="323528" y="3717032"/>
          <a:ext cx="86836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3" imgW="5054400" imgH="507960" progId="Equation.DSMT4">
                  <p:embed/>
                </p:oleObj>
              </mc:Choice>
              <mc:Fallback>
                <p:oleObj name="Equation" r:id="rId3" imgW="5054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717032"/>
                        <a:ext cx="86836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19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35/37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US" dirty="0" smtClean="0"/>
              <a:t>Bessel</a:t>
            </a:r>
            <a:endParaRPr lang="el-GR" dirty="0" smtClean="0"/>
          </a:p>
          <a:p>
            <a:pPr lvl="2"/>
            <a:r>
              <a:rPr lang="el-GR" dirty="0" smtClean="0"/>
              <a:t>Οι προσεγγίσσεις </a:t>
            </a:r>
            <a:r>
              <a:rPr lang="en-US" dirty="0" smtClean="0"/>
              <a:t>Butterworth </a:t>
            </a:r>
            <a:r>
              <a:rPr lang="el-GR" dirty="0" smtClean="0"/>
              <a:t>και </a:t>
            </a:r>
            <a:r>
              <a:rPr lang="en-US" dirty="0" smtClean="0"/>
              <a:t>Chebyshev </a:t>
            </a:r>
            <a:r>
              <a:rPr lang="el-GR" dirty="0" smtClean="0"/>
              <a:t>έχουν το μειονέκτημα ότι όταν η είσοδος είναι τετραγωνική κυματομορφή, η έξοδος θα παρουσιάζει έντονη υπέρβαση (</a:t>
            </a:r>
            <a:r>
              <a:rPr lang="en-US" dirty="0" smtClean="0"/>
              <a:t>overshoot</a:t>
            </a:r>
            <a:r>
              <a:rPr lang="el-GR" dirty="0" smtClean="0"/>
              <a:t>), όπως φαίνεται στα σχήματα.</a:t>
            </a:r>
            <a:endParaRPr lang="en-GB" dirty="0" smtClean="0"/>
          </a:p>
        </p:txBody>
      </p:sp>
      <p:pic>
        <p:nvPicPr>
          <p:cNvPr id="10065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65" b="2897"/>
          <a:stretch/>
        </p:blipFill>
        <p:spPr bwMode="auto">
          <a:xfrm>
            <a:off x="4716016" y="3657600"/>
            <a:ext cx="4389120" cy="29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65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97" b="3723"/>
          <a:stretch/>
        </p:blipFill>
        <p:spPr bwMode="auto">
          <a:xfrm>
            <a:off x="50010" y="3657600"/>
            <a:ext cx="4389120" cy="294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3748390"/>
            <a:ext cx="290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BUTTERWORTH</a:t>
            </a:r>
            <a:r>
              <a:rPr lang="el-GR" dirty="0" smtClean="0">
                <a:latin typeface="+mj-lt"/>
              </a:rPr>
              <a:t> 4</a:t>
            </a:r>
            <a:r>
              <a:rPr lang="el-GR" baseline="30000" dirty="0" smtClean="0">
                <a:latin typeface="+mj-lt"/>
              </a:rPr>
              <a:t>ου</a:t>
            </a:r>
            <a:r>
              <a:rPr lang="el-GR" dirty="0" smtClean="0">
                <a:latin typeface="+mj-lt"/>
              </a:rPr>
              <a:t> ΒΑΘΜΟΥ</a:t>
            </a:r>
            <a:endParaRPr lang="el-GR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3717032"/>
            <a:ext cx="270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CHEBYSHEV</a:t>
            </a:r>
            <a:r>
              <a:rPr lang="el-GR" dirty="0" smtClean="0">
                <a:latin typeface="+mj-lt"/>
              </a:rPr>
              <a:t> </a:t>
            </a:r>
            <a:r>
              <a:rPr lang="el-GR" dirty="0"/>
              <a:t>4</a:t>
            </a:r>
            <a:r>
              <a:rPr lang="el-GR" baseline="30000" dirty="0"/>
              <a:t>ου</a:t>
            </a:r>
            <a:r>
              <a:rPr lang="el-GR" dirty="0"/>
              <a:t> ΒΑΘΜΟΥ</a:t>
            </a:r>
            <a:endParaRPr lang="el-GR" dirty="0">
              <a:latin typeface="+mj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39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6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9" b="3248"/>
          <a:stretch/>
        </p:blipFill>
        <p:spPr bwMode="auto">
          <a:xfrm>
            <a:off x="1907704" y="3212976"/>
            <a:ext cx="4572000" cy="311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36/37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US" dirty="0" smtClean="0"/>
              <a:t>Bessel</a:t>
            </a:r>
            <a:endParaRPr lang="el-GR" dirty="0" smtClean="0"/>
          </a:p>
          <a:p>
            <a:pPr lvl="2"/>
            <a:r>
              <a:rPr lang="el-GR" dirty="0" smtClean="0"/>
              <a:t>Στην περίπτωση αυτή, δηλ. η είσοδος είναι τετραγωνικό σήμα, μπορεί να χρησιμοποιηθεί η προσέγγιση </a:t>
            </a:r>
            <a:r>
              <a:rPr lang="en-US" dirty="0" smtClean="0"/>
              <a:t>Bessel</a:t>
            </a:r>
            <a:r>
              <a:rPr lang="el-GR" dirty="0" smtClean="0"/>
              <a:t>.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66907" y="3491716"/>
            <a:ext cx="22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BESSEL</a:t>
            </a:r>
            <a:r>
              <a:rPr lang="el-GR" dirty="0" smtClean="0">
                <a:latin typeface="+mj-lt"/>
              </a:rPr>
              <a:t> </a:t>
            </a:r>
            <a:r>
              <a:rPr lang="el-GR" dirty="0"/>
              <a:t>4</a:t>
            </a:r>
            <a:r>
              <a:rPr lang="el-GR" baseline="30000" dirty="0"/>
              <a:t>ου</a:t>
            </a:r>
            <a:r>
              <a:rPr lang="el-GR" dirty="0"/>
              <a:t> ΒΑΘΜΟΥ</a:t>
            </a:r>
            <a:endParaRPr lang="el-GR" dirty="0">
              <a:latin typeface="+mj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43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37/37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Προσεγγίσεις συνάρτησης μεταφοράς</a:t>
            </a:r>
          </a:p>
          <a:p>
            <a:pPr lvl="1"/>
            <a:r>
              <a:rPr lang="el-GR" dirty="0" smtClean="0"/>
              <a:t>Προσέγγιση </a:t>
            </a:r>
            <a:r>
              <a:rPr lang="en-US" dirty="0" smtClean="0"/>
              <a:t>Bessel</a:t>
            </a:r>
            <a:endParaRPr lang="el-GR" dirty="0" smtClean="0"/>
          </a:p>
          <a:p>
            <a:pPr lvl="2"/>
            <a:r>
              <a:rPr lang="el-GR" dirty="0" smtClean="0"/>
              <a:t>Όμως, η προσέγγιση </a:t>
            </a:r>
            <a:r>
              <a:rPr lang="en-US" dirty="0" smtClean="0"/>
              <a:t>Bessel</a:t>
            </a:r>
            <a:r>
              <a:rPr lang="el-GR" dirty="0" smtClean="0"/>
              <a:t> μειονεκτεί, σε σχέση με τις δύο άλλες προσεγγίσεις, τόσο στη ζώνη διέλευσης όσο και στην κλίση της ζώνης μετάβασης, όπως φαίνεται στο σχήμα.</a:t>
            </a:r>
            <a:endParaRPr lang="en-GB" dirty="0" smtClean="0"/>
          </a:p>
        </p:txBody>
      </p:sp>
      <p:pic>
        <p:nvPicPr>
          <p:cNvPr id="10086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t="5696" r="7824" b="4215"/>
          <a:stretch/>
        </p:blipFill>
        <p:spPr bwMode="auto">
          <a:xfrm>
            <a:off x="1691679" y="3284984"/>
            <a:ext cx="6171181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70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Παντελής Ασβεστάς 2014. </a:t>
            </a:r>
            <a:r>
              <a:rPr lang="el-GR" sz="2000" dirty="0"/>
              <a:t>Παντελής Ασβεστάς. </a:t>
            </a:r>
            <a:r>
              <a:rPr lang="el-GR" sz="2000" dirty="0" smtClean="0"/>
              <a:t>«Ιατρικά Ηλεκτρονικά. Ενότητα 5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Ενεργά Φίλτρα».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8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Μετασχηματισμός </a:t>
            </a:r>
            <a:r>
              <a:rPr lang="en-GB" dirty="0"/>
              <a:t>Fourier</a:t>
            </a:r>
            <a:r>
              <a:rPr lang="el-GR" dirty="0"/>
              <a:t> </a:t>
            </a:r>
            <a:r>
              <a:rPr lang="el-GR" sz="3000" b="0" dirty="0" smtClean="0"/>
              <a:t>5/10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Παραδείγματα μετασχηματισμού </a:t>
            </a:r>
            <a:r>
              <a:rPr lang="en-GB" dirty="0"/>
              <a:t>Fourier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1403648" y="2204864"/>
                <a:ext cx="2404824" cy="854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 −1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0, 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204864"/>
                <a:ext cx="2404824" cy="8542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5724128" y="2174481"/>
                <a:ext cx="1809213" cy="678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174481"/>
                <a:ext cx="1809213" cy="6784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55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240000"/>
            <a:ext cx="340924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553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3240000"/>
            <a:ext cx="332307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553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5040000"/>
            <a:ext cx="340924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15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5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240000"/>
            <a:ext cx="340924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Μετασχηματισμός </a:t>
            </a:r>
            <a:r>
              <a:rPr lang="en-GB" dirty="0"/>
              <a:t>Fourier</a:t>
            </a:r>
            <a:r>
              <a:rPr lang="el-GR" dirty="0"/>
              <a:t> </a:t>
            </a:r>
            <a:r>
              <a:rPr lang="el-GR" sz="3000" b="0" dirty="0" smtClean="0"/>
              <a:t>6/10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Παραδείγματα μετασχηματισμού </a:t>
            </a:r>
            <a:r>
              <a:rPr lang="en-GB" dirty="0"/>
              <a:t>Fourier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1193190" y="2169125"/>
                <a:ext cx="2581155" cy="861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1, </m:t>
                              </m:r>
                              <m:r>
                                <a:rPr lang="el-GR" b="0" i="1" smtClean="0">
                                  <a:latin typeface="Cambria Math"/>
                                </a:rPr>
                                <m:t>−0,5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≤0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0&lt;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&lt;0,5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0,</m:t>
                              </m:r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𝛼𝜆𝜆𝜊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ύ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190" y="2169125"/>
                <a:ext cx="2581155" cy="8614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5563529" y="2174481"/>
                <a:ext cx="2362185" cy="6784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529" y="2174481"/>
                <a:ext cx="2362185" cy="6784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Ευθεία γραμμή σύνδεσης 6"/>
          <p:cNvCxnSpPr/>
          <p:nvPr/>
        </p:nvCxnSpPr>
        <p:spPr>
          <a:xfrm>
            <a:off x="2483768" y="3611492"/>
            <a:ext cx="0" cy="99000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757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421"/>
          <a:stretch/>
        </p:blipFill>
        <p:spPr bwMode="auto">
          <a:xfrm>
            <a:off x="5040000" y="3240000"/>
            <a:ext cx="3409244" cy="16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75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5040000"/>
            <a:ext cx="340924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98903" y="4885129"/>
            <a:ext cx="4106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f</a:t>
            </a:r>
            <a:r>
              <a:rPr lang="en-US" sz="700" b="1" dirty="0" smtClean="0"/>
              <a:t> (Hz)</a:t>
            </a:r>
            <a:endParaRPr lang="el-GR" sz="7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31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new">
  <a:themeElements>
    <a:clrScheme name="Προσαρμοσμένο 1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94</TotalTime>
  <Words>4541</Words>
  <Application>Microsoft Office PowerPoint</Application>
  <PresentationFormat>Προβολή στην οθόνη (4:3)</PresentationFormat>
  <Paragraphs>642</Paragraphs>
  <Slides>82</Slides>
  <Notes>7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82</vt:i4>
      </vt:variant>
    </vt:vector>
  </HeadingPairs>
  <TitlesOfParts>
    <vt:vector size="85" baseType="lpstr">
      <vt:lpstr>template new</vt:lpstr>
      <vt:lpstr>OC_template_updated</vt:lpstr>
      <vt:lpstr>Equation</vt:lpstr>
      <vt:lpstr>Ιατρικά Ηλεκτρονικά (Θ)</vt:lpstr>
      <vt:lpstr>Μιγαδικοί Αριθμοί 1/2</vt:lpstr>
      <vt:lpstr>Μιγαδικοί Αριθμοί 2/2</vt:lpstr>
      <vt:lpstr>Μετασχηματισμός Fourier 1/10</vt:lpstr>
      <vt:lpstr>Μετασχηματισμός Fourier 2/10</vt:lpstr>
      <vt:lpstr>Μετασχηματισμός Fourier 3/10</vt:lpstr>
      <vt:lpstr>Μετασχηματισμός Fourier 4/10</vt:lpstr>
      <vt:lpstr>Μετασχηματισμός Fourier 5/10</vt:lpstr>
      <vt:lpstr>Μετασχηματισμός Fourier 6/10</vt:lpstr>
      <vt:lpstr>Μετασχηματισμός Fourier 7/10</vt:lpstr>
      <vt:lpstr>Μετασχηματισμός Fourier 8/10</vt:lpstr>
      <vt:lpstr>Μετασχηματισμός Fourier 9/10</vt:lpstr>
      <vt:lpstr>Μετασχηματισμός Fourier 10/10</vt:lpstr>
      <vt:lpstr>Ενεργά Φίλτρα – Εισαγωγή 1/18</vt:lpstr>
      <vt:lpstr>Ενεργά Φίλτρα – Εισαγωγή 2/18</vt:lpstr>
      <vt:lpstr>Ενεργά Φίλτρα – Εισαγωγή 3/18</vt:lpstr>
      <vt:lpstr>Ενεργά Φίλτρα – Εισαγωγή 4/18</vt:lpstr>
      <vt:lpstr>Ενεργά Φίλτρα – Εισαγωγή 5/18</vt:lpstr>
      <vt:lpstr>Ενεργά Φίλτρα – Εισαγωγή 6/18</vt:lpstr>
      <vt:lpstr>Ενεργά Φίλτρα – Εισαγωγή 7/18</vt:lpstr>
      <vt:lpstr>Ενεργά Φίλτρα – Εισαγωγή 8/18</vt:lpstr>
      <vt:lpstr>Ενεργά Φίλτρα – Εισαγωγή 9/18</vt:lpstr>
      <vt:lpstr>Ενεργά Φίλτρα – Εισαγωγή 10/18</vt:lpstr>
      <vt:lpstr>Ενεργά Φίλτρα – Εισαγωγή 11/18</vt:lpstr>
      <vt:lpstr>Ενεργά Φίλτρα – Εισαγωγή 12/18</vt:lpstr>
      <vt:lpstr>Ενεργά Φίλτρα – Εισαγωγή 13/18</vt:lpstr>
      <vt:lpstr>Ενεργά Φίλτρα – Εισαγωγή 14/18</vt:lpstr>
      <vt:lpstr>Ενεργά Φίλτρα – Εισαγωγή 15/18</vt:lpstr>
      <vt:lpstr>Ενεργά Φίλτρα – Εισαγωγή 16/18</vt:lpstr>
      <vt:lpstr>Ενεργά Φίλτρα – Εισαγωγή 17/18</vt:lpstr>
      <vt:lpstr>Ενεργά Φίλτρα – Εισαγωγή 18/18</vt:lpstr>
      <vt:lpstr>Ενεργά Φίλτρα – Σχεδίαση 1/7</vt:lpstr>
      <vt:lpstr>Ενεργά Φίλτρα – Σχεδίαση 2/7</vt:lpstr>
      <vt:lpstr>Ενεργά Φίλτρα – Σχεδίαση 3/7</vt:lpstr>
      <vt:lpstr>Ενεργά Φίλτρα – Σχεδίαση 4/7</vt:lpstr>
      <vt:lpstr>Ενεργά Φίλτρα – Σχεδίαση 5/7</vt:lpstr>
      <vt:lpstr>Ενεργά Φίλτρα – Σχεδίαση 6/7</vt:lpstr>
      <vt:lpstr>Ενεργά Φίλτρα – Σχεδίαση 7/7</vt:lpstr>
      <vt:lpstr>Ενεργά φίλτρα 1/37</vt:lpstr>
      <vt:lpstr>Ενεργά φίλτρα 2/37</vt:lpstr>
      <vt:lpstr>Ενεργά φίλτρα 3/37</vt:lpstr>
      <vt:lpstr>Ενεργά φίλτρα 4/37</vt:lpstr>
      <vt:lpstr>Ενεργά φίλτρα 5/37</vt:lpstr>
      <vt:lpstr>Ενεργά φίλτρα 6/37</vt:lpstr>
      <vt:lpstr>Ενεργά φίλτρα 7/37</vt:lpstr>
      <vt:lpstr>Ενεργά φίλτρα 8/37</vt:lpstr>
      <vt:lpstr>Ενεργά φίλτρα 9/37</vt:lpstr>
      <vt:lpstr>Ενεργά φίλτρα 10/37</vt:lpstr>
      <vt:lpstr>Ενεργά φίλτρα 11/37</vt:lpstr>
      <vt:lpstr>Ενεργά φίλτρα 12/37</vt:lpstr>
      <vt:lpstr>Ενεργά φίλτρα 13/37</vt:lpstr>
      <vt:lpstr>Ενεργά φίλτρα 14/37</vt:lpstr>
      <vt:lpstr>Ενεργά φίλτρα 15/37</vt:lpstr>
      <vt:lpstr>Ενεργά φίλτρα 16/37</vt:lpstr>
      <vt:lpstr>Ενεργά φίλτρα 17/37</vt:lpstr>
      <vt:lpstr>Ενεργά φίλτρα 18/37</vt:lpstr>
      <vt:lpstr>Ενεργά φίλτρα 19/37</vt:lpstr>
      <vt:lpstr>Ενεργά φίλτρα 20/37</vt:lpstr>
      <vt:lpstr>Ενεργά φίλτρα 21/37</vt:lpstr>
      <vt:lpstr>Ενεργά φίλτρα 22/37</vt:lpstr>
      <vt:lpstr>Ενεργά φίλτρα 23/37</vt:lpstr>
      <vt:lpstr>Ενεργά φίλτρα 24/37</vt:lpstr>
      <vt:lpstr>Ενεργά φίλτρα 25/37</vt:lpstr>
      <vt:lpstr>Ενεργά φίλτρα 26/37</vt:lpstr>
      <vt:lpstr>Ενεργά φίλτρα 27/37</vt:lpstr>
      <vt:lpstr>Ενεργά φίλτρα 28/37</vt:lpstr>
      <vt:lpstr>Ενεργά φίλτρα 29/37</vt:lpstr>
      <vt:lpstr>Ενεργά φίλτρα 30/37</vt:lpstr>
      <vt:lpstr>Ενεργά φίλτρα 31/37</vt:lpstr>
      <vt:lpstr>Ενεργά φίλτρα 32/37</vt:lpstr>
      <vt:lpstr>Ενεργά φίλτρα 33/37</vt:lpstr>
      <vt:lpstr>Ενεργά φίλτρα 34/37</vt:lpstr>
      <vt:lpstr>Ενεργά φίλτρα 35/37</vt:lpstr>
      <vt:lpstr>Ενεργά φίλτρα 36/37</vt:lpstr>
      <vt:lpstr>Ενεργά φίλτρα 37/37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Ιατρικά Ηλεκτρονικά - Θ</dc:title>
  <dc:creator>opencourses@teiath.gr</dc:creator>
  <cp:lastModifiedBy>natasakar new</cp:lastModifiedBy>
  <cp:revision>14</cp:revision>
  <dcterms:created xsi:type="dcterms:W3CDTF">2014-11-21T12:05:56Z</dcterms:created>
  <dcterms:modified xsi:type="dcterms:W3CDTF">2015-07-20T12:10:25Z</dcterms:modified>
</cp:coreProperties>
</file>