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75"/>
  </p:notesMasterIdLst>
  <p:handoutMasterIdLst>
    <p:handoutMasterId r:id="rId76"/>
  </p:handoutMasterIdLst>
  <p:sldIdLst>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257" r:id="rId68"/>
    <p:sldId id="262" r:id="rId69"/>
    <p:sldId id="264" r:id="rId70"/>
    <p:sldId id="333" r:id="rId71"/>
    <p:sldId id="334" r:id="rId72"/>
    <p:sldId id="266" r:id="rId73"/>
    <p:sldId id="261" r:id="rId74"/>
  </p:sldIdLst>
  <p:sldSz cx="9144000" cy="6858000" type="screen4x3"/>
  <p:notesSz cx="7104063" cy="10234613"/>
  <p:custDataLst>
    <p:tags r:id="rId77"/>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44</a:t>
            </a:fld>
            <a:endParaRPr lang="el-GR">
              <a:solidFill>
                <a:prstClr val="black"/>
              </a:solidFill>
            </a:endParaRPr>
          </a:p>
        </p:txBody>
      </p:sp>
    </p:spTree>
    <p:extLst>
      <p:ext uri="{BB962C8B-B14F-4D97-AF65-F5344CB8AC3E}">
        <p14:creationId xmlns:p14="http://schemas.microsoft.com/office/powerpoint/2010/main" val="313284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251570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a:solidFill>
                <a:prstClr val="black"/>
              </a:solidFill>
            </a:endParaRPr>
          </a:p>
        </p:txBody>
      </p:sp>
    </p:spTree>
    <p:extLst>
      <p:ext uri="{BB962C8B-B14F-4D97-AF65-F5344CB8AC3E}">
        <p14:creationId xmlns:p14="http://schemas.microsoft.com/office/powerpoint/2010/main" val="52672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516106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57</a:t>
            </a:fld>
            <a:endParaRPr lang="el-GR">
              <a:solidFill>
                <a:prstClr val="black"/>
              </a:solidFill>
            </a:endParaRPr>
          </a:p>
        </p:txBody>
      </p:sp>
    </p:spTree>
    <p:extLst>
      <p:ext uri="{BB962C8B-B14F-4D97-AF65-F5344CB8AC3E}">
        <p14:creationId xmlns:p14="http://schemas.microsoft.com/office/powerpoint/2010/main" val="124520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59</a:t>
            </a:fld>
            <a:endParaRPr lang="el-GR">
              <a:solidFill>
                <a:prstClr val="black"/>
              </a:solidFill>
            </a:endParaRPr>
          </a:p>
        </p:txBody>
      </p:sp>
    </p:spTree>
    <p:extLst>
      <p:ext uri="{BB962C8B-B14F-4D97-AF65-F5344CB8AC3E}">
        <p14:creationId xmlns:p14="http://schemas.microsoft.com/office/powerpoint/2010/main" val="371175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60</a:t>
            </a:fld>
            <a:endParaRPr lang="el-GR">
              <a:solidFill>
                <a:prstClr val="black"/>
              </a:solidFill>
            </a:endParaRPr>
          </a:p>
        </p:txBody>
      </p:sp>
    </p:spTree>
    <p:extLst>
      <p:ext uri="{BB962C8B-B14F-4D97-AF65-F5344CB8AC3E}">
        <p14:creationId xmlns:p14="http://schemas.microsoft.com/office/powerpoint/2010/main" val="949147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61</a:t>
            </a:fld>
            <a:endParaRPr lang="el-GR">
              <a:solidFill>
                <a:prstClr val="black"/>
              </a:solidFill>
            </a:endParaRPr>
          </a:p>
        </p:txBody>
      </p:sp>
    </p:spTree>
    <p:extLst>
      <p:ext uri="{BB962C8B-B14F-4D97-AF65-F5344CB8AC3E}">
        <p14:creationId xmlns:p14="http://schemas.microsoft.com/office/powerpoint/2010/main" val="1075263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62</a:t>
            </a:fld>
            <a:endParaRPr lang="el-GR">
              <a:solidFill>
                <a:prstClr val="black"/>
              </a:solidFill>
            </a:endParaRPr>
          </a:p>
        </p:txBody>
      </p:sp>
    </p:spTree>
    <p:extLst>
      <p:ext uri="{BB962C8B-B14F-4D97-AF65-F5344CB8AC3E}">
        <p14:creationId xmlns:p14="http://schemas.microsoft.com/office/powerpoint/2010/main" val="4104780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63</a:t>
            </a:fld>
            <a:endParaRPr lang="el-GR">
              <a:solidFill>
                <a:prstClr val="black"/>
              </a:solidFill>
            </a:endParaRPr>
          </a:p>
        </p:txBody>
      </p:sp>
    </p:spTree>
    <p:extLst>
      <p:ext uri="{BB962C8B-B14F-4D97-AF65-F5344CB8AC3E}">
        <p14:creationId xmlns:p14="http://schemas.microsoft.com/office/powerpoint/2010/main" val="390778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77717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65</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83332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178997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243911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Font typeface="Arial" panose="020B0604020202020204" pitchFamily="34" charset="0"/>
              <a:buNone/>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145851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37</a:t>
            </a:fld>
            <a:endParaRPr lang="el-GR">
              <a:solidFill>
                <a:prstClr val="black"/>
              </a:solidFill>
            </a:endParaRPr>
          </a:p>
        </p:txBody>
      </p:sp>
    </p:spTree>
    <p:extLst>
      <p:ext uri="{BB962C8B-B14F-4D97-AF65-F5344CB8AC3E}">
        <p14:creationId xmlns:p14="http://schemas.microsoft.com/office/powerpoint/2010/main" val="148346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38</a:t>
            </a:fld>
            <a:endParaRPr lang="el-GR">
              <a:solidFill>
                <a:prstClr val="black"/>
              </a:solidFill>
            </a:endParaRPr>
          </a:p>
        </p:txBody>
      </p:sp>
    </p:spTree>
    <p:extLst>
      <p:ext uri="{BB962C8B-B14F-4D97-AF65-F5344CB8AC3E}">
        <p14:creationId xmlns:p14="http://schemas.microsoft.com/office/powerpoint/2010/main" val="23107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39</a:t>
            </a:fld>
            <a:endParaRPr lang="el-GR">
              <a:solidFill>
                <a:prstClr val="black"/>
              </a:solidFill>
            </a:endParaRPr>
          </a:p>
        </p:txBody>
      </p:sp>
    </p:spTree>
    <p:extLst>
      <p:ext uri="{BB962C8B-B14F-4D97-AF65-F5344CB8AC3E}">
        <p14:creationId xmlns:p14="http://schemas.microsoft.com/office/powerpoint/2010/main" val="29713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519778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876498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992401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348925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333806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819020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60924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820677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l-GR" dirty="0"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831185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736196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346128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accent4">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commons.wikimedia.org/wiki/User:Siga" TargetMode="External"/><Relationship Id="rId13" Type="http://schemas.openxmlformats.org/officeDocument/2006/relationships/hyperlink" Target="http://commons.wikimedia.org/wiki/File:Anthrenus_verbasci_2013-05-04.jpg" TargetMode="External"/><Relationship Id="rId18" Type="http://schemas.openxmlformats.org/officeDocument/2006/relationships/image" Target="../media/image20.jpeg"/><Relationship Id="rId3" Type="http://schemas.openxmlformats.org/officeDocument/2006/relationships/hyperlink" Target="http://commons.wikimedia.org/wiki/File:Tineola.bisselliella.7218.jpg" TargetMode="External"/><Relationship Id="rId7" Type="http://schemas.openxmlformats.org/officeDocument/2006/relationships/hyperlink" Target="http://commons.wikimedia.org/wiki/File:Anobium_punctatum_above.jpg" TargetMode="External"/><Relationship Id="rId12" Type="http://schemas.openxmlformats.org/officeDocument/2006/relationships/image" Target="../media/image18.jpeg"/><Relationship Id="rId17" Type="http://schemas.openxmlformats.org/officeDocument/2006/relationships/hyperlink" Target="http://commons.wikimedia.org/wiki/User:Aka" TargetMode="External"/><Relationship Id="rId2" Type="http://schemas.openxmlformats.org/officeDocument/2006/relationships/image" Target="../media/image15.jpeg"/><Relationship Id="rId16" Type="http://schemas.openxmlformats.org/officeDocument/2006/relationships/hyperlink" Target="http://commons.wikimedia.org/wiki/File:Anthrenus_verbasci_-_larva_side_(aka).jpg" TargetMode="External"/><Relationship Id="rId20" Type="http://schemas.openxmlformats.org/officeDocument/2006/relationships/hyperlink" Target="http://commons.wikimedia.org/wiki/User:Halvard" TargetMode="External"/><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hyperlink" Target="http://commons.wikimedia.org/wiki/File:Stegobium_paniceum_bl.jpg" TargetMode="External"/><Relationship Id="rId5" Type="http://schemas.openxmlformats.org/officeDocument/2006/relationships/hyperlink" Target="http://creativecommons.org/licenses/by-sa/2.5/deed.en" TargetMode="External"/><Relationship Id="rId15" Type="http://schemas.openxmlformats.org/officeDocument/2006/relationships/image" Target="../media/image19.jpeg"/><Relationship Id="rId10" Type="http://schemas.openxmlformats.org/officeDocument/2006/relationships/image" Target="../media/image17.jpeg"/><Relationship Id="rId19" Type="http://schemas.openxmlformats.org/officeDocument/2006/relationships/hyperlink" Target="http://commons.wikimedia.org/wiki/File:Lepisma_saccharina.jpg" TargetMode="External"/><Relationship Id="rId4" Type="http://schemas.openxmlformats.org/officeDocument/2006/relationships/hyperlink" Target="http://commons.wikimedia.org/wiki/User:Olei" TargetMode="External"/><Relationship Id="rId9" Type="http://schemas.openxmlformats.org/officeDocument/2006/relationships/hyperlink" Target="http://creativecommons.org/licenses/by-sa/3.0/deed.en" TargetMode="External"/><Relationship Id="rId14" Type="http://schemas.openxmlformats.org/officeDocument/2006/relationships/hyperlink" Target="http://commons.wikimedia.org/wiki/User:Toffe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hyperlink" Target="http://www.cci-icc.gc.ca/caringfor-prendresoindes/articles/10agents/chap06-eng.aspx"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www.nma.gov.au/exhibitions/museum_workshop/paper_and_textiles_lab" TargetMode="External"/><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0.jpeg"/><Relationship Id="rId7" Type="http://schemas.openxmlformats.org/officeDocument/2006/relationships/hyperlink" Target="http://www.etsy.com/listing/100926212/1800s-gown-victorian-antique-vintage" TargetMode="External"/><Relationship Id="rId2" Type="http://schemas.openxmlformats.org/officeDocument/2006/relationships/hyperlink" Target="http://thepragmaticcostumer.wordpress.com/2012/11/08/shattered-dreams-what-makes-antique-silk-so-fragile/" TargetMode="External"/><Relationship Id="rId1" Type="http://schemas.openxmlformats.org/officeDocument/2006/relationships/slideLayout" Target="../slideLayouts/slideLayout1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Mabalu&amp;action=edit&amp;redlink=1" TargetMode="External"/><Relationship Id="rId4" Type="http://schemas.openxmlformats.org/officeDocument/2006/relationships/hyperlink" Target="http://commons.wikimedia.org/wiki/File:Shattered_silk_wedding_dress.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52736"/>
            <a:ext cx="7772400" cy="1068239"/>
          </a:xfrm>
        </p:spPr>
        <p:txBody>
          <a:bodyPr>
            <a:normAutofit/>
          </a:bodyPr>
          <a:lstStyle/>
          <a:p>
            <a:pPr lvl="1" algn="ctr"/>
            <a:r>
              <a:rPr lang="el-GR" sz="4000" b="1" dirty="0" smtClean="0">
                <a:solidFill>
                  <a:schemeClr val="tx1"/>
                </a:solidFill>
                <a:latin typeface="+mn-lt"/>
              </a:rPr>
              <a:t>Συντήρηση Υφάσματος (Θ)</a:t>
            </a:r>
            <a:endParaRPr lang="el-GR" sz="4000" b="1" dirty="0">
              <a:solidFill>
                <a:schemeClr val="tx1"/>
              </a:solidFill>
              <a:latin typeface="+mn-lt"/>
            </a:endParaRPr>
          </a:p>
        </p:txBody>
      </p:sp>
      <p:sp>
        <p:nvSpPr>
          <p:cNvPr id="3" name="Υπότιτλος 2"/>
          <p:cNvSpPr>
            <a:spLocks noGrp="1"/>
          </p:cNvSpPr>
          <p:nvPr>
            <p:ph type="subTitle" idx="1"/>
          </p:nvPr>
        </p:nvSpPr>
        <p:spPr>
          <a:xfrm>
            <a:off x="0" y="3573016"/>
            <a:ext cx="9144000" cy="1752600"/>
          </a:xfrm>
        </p:spPr>
        <p:txBody>
          <a:bodyPr>
            <a:normAutofit fontScale="92500" lnSpcReduction="10000"/>
          </a:bodyPr>
          <a:lstStyle/>
          <a:p>
            <a:pPr>
              <a:spcBef>
                <a:spcPts val="600"/>
              </a:spcBef>
              <a:spcAft>
                <a:spcPts val="1800"/>
              </a:spcAft>
            </a:pPr>
            <a:r>
              <a:rPr lang="el-GR" sz="2800" b="1" dirty="0" smtClean="0"/>
              <a:t>Ενότητα 9</a:t>
            </a:r>
            <a:r>
              <a:rPr lang="el-GR" sz="2800" dirty="0" smtClean="0"/>
              <a:t>: </a:t>
            </a:r>
            <a:r>
              <a:rPr lang="el-GR" sz="2800" dirty="0"/>
              <a:t>Φθορά υφασμάτινων </a:t>
            </a:r>
            <a:r>
              <a:rPr lang="el-GR" sz="2800" dirty="0" smtClean="0"/>
              <a:t>αντικειμένων: </a:t>
            </a:r>
            <a:r>
              <a:rPr lang="el-GR" sz="2800" dirty="0"/>
              <a:t>Χημικοί και Φυσικοί-μηχανικοί παράγοντες φθοράς</a:t>
            </a:r>
            <a:endParaRPr lang="en-US" sz="2800" dirty="0" smtClean="0"/>
          </a:p>
          <a:p>
            <a:pPr>
              <a:spcBef>
                <a:spcPts val="600"/>
              </a:spcBef>
            </a:pPr>
            <a:r>
              <a:rPr lang="el-GR" sz="2400" dirty="0"/>
              <a:t>Άννα </a:t>
            </a:r>
            <a:r>
              <a:rPr lang="el-GR" sz="2400" dirty="0" err="1"/>
              <a:t>Καρατζάνη</a:t>
            </a:r>
            <a:endParaRPr lang="el-GR" sz="2400" dirty="0"/>
          </a:p>
          <a:p>
            <a:pPr>
              <a:spcBef>
                <a:spcPts val="0"/>
              </a:spcBef>
            </a:pPr>
            <a:r>
              <a:rPr lang="el-GR" sz="2400"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ias\opencourses\Α_ΥΠΟΣΤΗΡΙΞΗ ΑΝΑΠΤΥΞΗΣ ΑΨΜ\ΜΑΘΗΜΑΤΑ ΣΧΟΛΗ-ΚΑΘΗΓΗΤΗΣ\ΣΓΤΚΣ\ΚΑΡΑΤΖΑΝΗ ΑΝΝΑ\ΣΥΝΤΗΡΗΣΗ ΥΦΑΣΜΑΤΟΣ - Θ\ΕΚΠΑΙΔΕΥΤΙΚΟ ΥΛΙΚΟ\ΨΗΦΙΟΠΟΙΗΣΗ_ΒΕΛΤΙΩΣΗ\apo synantisi_01_11_13\prosthikes 23_11_2013\ΘΕΜ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298" y="1934275"/>
            <a:ext cx="2125404" cy="17107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75759" y="0"/>
            <a:ext cx="8229600" cy="908720"/>
          </a:xfrm>
        </p:spPr>
        <p:txBody>
          <a:bodyPr rtlCol="0">
            <a:normAutofit/>
          </a:bodyPr>
          <a:lstStyle/>
          <a:p>
            <a:pPr eaLnBrk="1" fontAlgn="auto" hangingPunct="1">
              <a:spcAft>
                <a:spcPts val="0"/>
              </a:spcAft>
              <a:defRPr/>
            </a:pPr>
            <a:r>
              <a:rPr lang="el-GR" b="1" dirty="0" smtClean="0">
                <a:solidFill>
                  <a:schemeClr val="accent4">
                    <a:lumMod val="75000"/>
                  </a:schemeClr>
                </a:solidFill>
                <a:latin typeface="+mn-lt"/>
                <a:cs typeface="Arial" charset="0"/>
              </a:rPr>
              <a:t>Υδρόλυση</a:t>
            </a:r>
            <a:r>
              <a:rPr lang="en-US" b="1" dirty="0" smtClean="0">
                <a:solidFill>
                  <a:schemeClr val="accent4">
                    <a:lumMod val="75000"/>
                  </a:schemeClr>
                </a:solidFill>
                <a:latin typeface="+mn-lt"/>
                <a:cs typeface="Arial" charset="0"/>
              </a:rPr>
              <a:t> </a:t>
            </a:r>
            <a:r>
              <a:rPr lang="en-US" sz="3200" b="0" dirty="0" smtClean="0">
                <a:solidFill>
                  <a:schemeClr val="accent4">
                    <a:lumMod val="75000"/>
                  </a:schemeClr>
                </a:solidFill>
                <a:latin typeface="+mn-lt"/>
                <a:cs typeface="Arial" charset="0"/>
              </a:rPr>
              <a:t>(</a:t>
            </a:r>
            <a:r>
              <a:rPr lang="el-GR" sz="3200" b="0" dirty="0" smtClean="0">
                <a:solidFill>
                  <a:schemeClr val="accent4">
                    <a:lumMod val="75000"/>
                  </a:schemeClr>
                </a:solidFill>
                <a:latin typeface="+mn-lt"/>
                <a:cs typeface="Arial" charset="0"/>
              </a:rPr>
              <a:t>1 από 2)</a:t>
            </a:r>
          </a:p>
        </p:txBody>
      </p:sp>
      <p:sp>
        <p:nvSpPr>
          <p:cNvPr id="10243" name="Content Placeholder 2"/>
          <p:cNvSpPr>
            <a:spLocks noGrp="1"/>
          </p:cNvSpPr>
          <p:nvPr>
            <p:ph idx="1"/>
          </p:nvPr>
        </p:nvSpPr>
        <p:spPr>
          <a:xfrm>
            <a:off x="179512" y="761309"/>
            <a:ext cx="8964488" cy="4248472"/>
          </a:xfrm>
        </p:spPr>
        <p:txBody>
          <a:bodyPr>
            <a:noAutofit/>
          </a:bodyPr>
          <a:lstStyle/>
          <a:p>
            <a:pPr eaLnBrk="1" hangingPunct="1">
              <a:lnSpc>
                <a:spcPct val="109000"/>
              </a:lnSpc>
              <a:spcBef>
                <a:spcPts val="900"/>
              </a:spcBef>
            </a:pPr>
            <a:r>
              <a:rPr lang="el-GR" altLang="el-GR" sz="2400" dirty="0" smtClean="0">
                <a:cs typeface="Arial" charset="0"/>
              </a:rPr>
              <a:t>Μπορεί να προκαλέσει σχάση της </a:t>
            </a:r>
            <a:r>
              <a:rPr lang="el-GR" altLang="el-GR" sz="2400" dirty="0" err="1" smtClean="0">
                <a:cs typeface="Arial" charset="0"/>
              </a:rPr>
              <a:t>κυτταρινικής</a:t>
            </a:r>
            <a:r>
              <a:rPr lang="el-GR" altLang="el-GR" sz="2400" dirty="0" smtClean="0">
                <a:cs typeface="Arial" charset="0"/>
              </a:rPr>
              <a:t> αλυσίδας αλλά και σχάση του δακτυλίου της γλυκόζης διότι με την απορρόφηση νερού προκαλείται διάσπαση του δεσμού των αιθέρων στο μόριο της κυτταρίνης,</a:t>
            </a:r>
          </a:p>
          <a:p>
            <a:pPr eaLnBrk="1" hangingPunct="1">
              <a:lnSpc>
                <a:spcPct val="109000"/>
              </a:lnSpc>
              <a:spcBef>
                <a:spcPts val="900"/>
              </a:spcBef>
            </a:pPr>
            <a:r>
              <a:rPr lang="el-GR" altLang="el-GR" sz="2400" dirty="0" smtClean="0">
                <a:cs typeface="Arial" charset="0"/>
              </a:rPr>
              <a:t>Η σχάση της αλυσίδας προκαλεί μείωση του βαθμού πολυμερισμού και απώλεια της αντοχής του υλικού</a:t>
            </a:r>
            <a:r>
              <a:rPr lang="el-GR" altLang="el-GR" sz="2400" dirty="0">
                <a:cs typeface="Arial" charset="0"/>
              </a:rPr>
              <a:t>,</a:t>
            </a:r>
            <a:endParaRPr lang="el-GR" altLang="el-GR" sz="2400" dirty="0" smtClean="0">
              <a:cs typeface="Arial" charset="0"/>
            </a:endParaRPr>
          </a:p>
          <a:p>
            <a:pPr eaLnBrk="1" hangingPunct="1">
              <a:lnSpc>
                <a:spcPct val="109000"/>
              </a:lnSpc>
              <a:spcBef>
                <a:spcPts val="900"/>
              </a:spcBef>
            </a:pPr>
            <a:r>
              <a:rPr lang="el-GR" altLang="el-GR" sz="2400" dirty="0" smtClean="0">
                <a:cs typeface="Arial" charset="0"/>
              </a:rPr>
              <a:t>Η σχάση του δακτυλίου της γλυκόζης δημιουργεί  περισσότερες ομάδες υδροξυλίου, οι οποίες είναι περισσότερο ευαίσθητες στην οξείδωση.   </a:t>
            </a:r>
          </a:p>
          <a:p>
            <a:pPr lvl="1" eaLnBrk="1" hangingPunct="1">
              <a:lnSpc>
                <a:spcPct val="109000"/>
              </a:lnSpc>
              <a:spcBef>
                <a:spcPts val="900"/>
              </a:spcBef>
            </a:pPr>
            <a:endParaRPr lang="el-GR" altLang="el-GR" sz="2400" dirty="0" smtClean="0">
              <a:latin typeface="Arial" charset="0"/>
              <a:cs typeface="Arial" charset="0"/>
            </a:endParaRPr>
          </a:p>
        </p:txBody>
      </p:sp>
      <p:pic>
        <p:nvPicPr>
          <p:cNvPr id="10245" name="Picture 2" descr="Untitled-2"/>
          <p:cNvPicPr>
            <a:picLocks noChangeAspect="1" noChangeArrowheads="1"/>
          </p:cNvPicPr>
          <p:nvPr/>
        </p:nvPicPr>
        <p:blipFill>
          <a:blip r:embed="rId2">
            <a:extLst>
              <a:ext uri="{28A0092B-C50C-407E-A947-70E740481C1C}">
                <a14:useLocalDpi xmlns:a14="http://schemas.microsoft.com/office/drawing/2010/main" val="0"/>
              </a:ext>
            </a:extLst>
          </a:blip>
          <a:srcRect t="51917" r="3526"/>
          <a:stretch>
            <a:fillRect/>
          </a:stretch>
        </p:blipFill>
        <p:spPr bwMode="auto">
          <a:xfrm>
            <a:off x="539552" y="4641850"/>
            <a:ext cx="3819525" cy="141763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247" name="Rectangle 6"/>
          <p:cNvSpPr>
            <a:spLocks noChangeArrowheads="1"/>
          </p:cNvSpPr>
          <p:nvPr/>
        </p:nvSpPr>
        <p:spPr bwMode="auto">
          <a:xfrm>
            <a:off x="882253" y="6072188"/>
            <a:ext cx="3134121"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Σχάση της </a:t>
            </a:r>
            <a:r>
              <a:rPr lang="el-GR" sz="2000" dirty="0" err="1">
                <a:solidFill>
                  <a:prstClr val="white"/>
                </a:solidFill>
                <a:latin typeface="Calibri"/>
              </a:rPr>
              <a:t>κυτταρινικής</a:t>
            </a:r>
            <a:r>
              <a:rPr lang="el-GR" sz="2000" dirty="0">
                <a:solidFill>
                  <a:prstClr val="white"/>
                </a:solidFill>
                <a:latin typeface="Calibri"/>
              </a:rPr>
              <a:t> αλυσίδας λόγω υδρόλυσης</a:t>
            </a:r>
          </a:p>
        </p:txBody>
      </p:sp>
      <p:pic>
        <p:nvPicPr>
          <p:cNvPr id="10244" name="Picture 1" descr="Untitled-2"/>
          <p:cNvPicPr>
            <a:picLocks noChangeAspect="1" noChangeArrowheads="1"/>
          </p:cNvPicPr>
          <p:nvPr/>
        </p:nvPicPr>
        <p:blipFill>
          <a:blip r:embed="rId2">
            <a:extLst>
              <a:ext uri="{28A0092B-C50C-407E-A947-70E740481C1C}">
                <a14:useLocalDpi xmlns:a14="http://schemas.microsoft.com/office/drawing/2010/main" val="0"/>
              </a:ext>
            </a:extLst>
          </a:blip>
          <a:srcRect t="3613" r="35434" b="52901"/>
          <a:stretch>
            <a:fillRect/>
          </a:stretch>
        </p:blipFill>
        <p:spPr bwMode="auto">
          <a:xfrm>
            <a:off x="5214938" y="4610100"/>
            <a:ext cx="3459162" cy="146208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246" name="Rectangle 5"/>
          <p:cNvSpPr>
            <a:spLocks noChangeArrowheads="1"/>
          </p:cNvSpPr>
          <p:nvPr/>
        </p:nvSpPr>
        <p:spPr bwMode="auto">
          <a:xfrm>
            <a:off x="5342472" y="6072188"/>
            <a:ext cx="3204094"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Σχάση του δακτυλίου της κυτταρίνης </a:t>
            </a:r>
            <a:r>
              <a:rPr lang="el-GR" sz="2000" dirty="0" smtClean="0">
                <a:solidFill>
                  <a:prstClr val="white"/>
                </a:solidFill>
                <a:latin typeface="Calibri"/>
              </a:rPr>
              <a:t>λόγω υδρόλυσης </a:t>
            </a:r>
            <a:endParaRPr lang="el-GR" sz="2000" dirty="0">
              <a:solidFill>
                <a:prstClr val="white"/>
              </a:solidFill>
              <a:latin typeface="Calibri"/>
            </a:endParaRPr>
          </a:p>
        </p:txBody>
      </p:sp>
      <p:sp>
        <p:nvSpPr>
          <p:cNvPr id="2" name="Θέση αριθμού διαφάνειας 1"/>
          <p:cNvSpPr>
            <a:spLocks noGrp="1"/>
          </p:cNvSpPr>
          <p:nvPr>
            <p:ph type="sldNum" sz="quarter" idx="12"/>
          </p:nvPr>
        </p:nvSpPr>
        <p:spPr>
          <a:xfrm>
            <a:off x="6925193" y="6426131"/>
            <a:ext cx="2133600" cy="365125"/>
          </a:xfrm>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3286699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7544" y="116632"/>
            <a:ext cx="8229600" cy="1080120"/>
          </a:xfrm>
        </p:spPr>
        <p:txBody>
          <a:bodyPr rtlCol="0">
            <a:noAutofit/>
          </a:bodyPr>
          <a:lstStyle/>
          <a:p>
            <a:pPr marL="342900" indent="-342900" eaLnBrk="1" fontAlgn="auto" hangingPunct="1">
              <a:spcAft>
                <a:spcPts val="0"/>
              </a:spcAft>
              <a:defRPr/>
            </a:pPr>
            <a:r>
              <a:rPr lang="el-GR" sz="4000" b="1" dirty="0" smtClean="0">
                <a:solidFill>
                  <a:schemeClr val="accent4">
                    <a:lumMod val="75000"/>
                  </a:schemeClr>
                </a:solidFill>
                <a:latin typeface="+mn-lt"/>
                <a:cs typeface="Arial" charset="0"/>
              </a:rPr>
              <a:t>Διασταυρωμέ</a:t>
            </a:r>
            <a:r>
              <a:rPr lang="el-GR" dirty="0" smtClean="0">
                <a:latin typeface="+mn-lt"/>
                <a:cs typeface="Arial" charset="0"/>
              </a:rPr>
              <a:t>νοι </a:t>
            </a:r>
            <a:r>
              <a:rPr lang="el-GR" sz="4000" b="1" dirty="0" smtClean="0">
                <a:solidFill>
                  <a:schemeClr val="accent4">
                    <a:lumMod val="75000"/>
                  </a:schemeClr>
                </a:solidFill>
                <a:latin typeface="+mn-lt"/>
                <a:cs typeface="Arial" charset="0"/>
              </a:rPr>
              <a:t>δεσμοί</a:t>
            </a:r>
          </a:p>
        </p:txBody>
      </p:sp>
      <p:sp>
        <p:nvSpPr>
          <p:cNvPr id="11267" name="Content Placeholder 2"/>
          <p:cNvSpPr>
            <a:spLocks noGrp="1"/>
          </p:cNvSpPr>
          <p:nvPr>
            <p:ph idx="1"/>
          </p:nvPr>
        </p:nvSpPr>
        <p:spPr>
          <a:xfrm>
            <a:off x="179512" y="1196752"/>
            <a:ext cx="8784976" cy="5040560"/>
          </a:xfrm>
        </p:spPr>
        <p:txBody>
          <a:bodyPr>
            <a:noAutofit/>
          </a:bodyPr>
          <a:lstStyle/>
          <a:p>
            <a:pPr eaLnBrk="1" hangingPunct="1">
              <a:lnSpc>
                <a:spcPct val="114000"/>
              </a:lnSpc>
              <a:spcBef>
                <a:spcPts val="1200"/>
              </a:spcBef>
            </a:pPr>
            <a:r>
              <a:rPr lang="el-GR" altLang="el-GR" sz="2400" dirty="0" smtClean="0">
                <a:cs typeface="Arial" charset="0"/>
              </a:rPr>
              <a:t>Το τελικό αποτέλεσμα είναι ότι </a:t>
            </a:r>
            <a:r>
              <a:rPr lang="el-GR" altLang="el-GR" sz="2400" dirty="0" err="1" smtClean="0">
                <a:cs typeface="Arial" charset="0"/>
              </a:rPr>
              <a:t>κυτταρινικές</a:t>
            </a:r>
            <a:r>
              <a:rPr lang="el-GR" altLang="el-GR" sz="2400" dirty="0" smtClean="0">
                <a:cs typeface="Arial" charset="0"/>
              </a:rPr>
              <a:t> αλυσίδες που βρίσκονται σε κοντινές θέσεις συνδέονται με χημικούς δεσμούς :</a:t>
            </a:r>
          </a:p>
          <a:p>
            <a:pPr lvl="1" eaLnBrk="1" hangingPunct="1">
              <a:lnSpc>
                <a:spcPct val="114000"/>
              </a:lnSpc>
              <a:spcBef>
                <a:spcPts val="1200"/>
              </a:spcBef>
            </a:pPr>
            <a:r>
              <a:rPr lang="el-GR" altLang="el-GR" sz="2400" dirty="0" smtClean="0">
                <a:cs typeface="Arial" charset="0"/>
              </a:rPr>
              <a:t>Ο πιο συνηθισμένος τρόπος σύνδεσης είναι ο σχηματισμός δεσμών υδρογόνου μεταξύ των ομάδων υδροξυλίου δύο κοντινών αλυσίδων κυτταρίνης. </a:t>
            </a:r>
          </a:p>
          <a:p>
            <a:pPr lvl="1" eaLnBrk="1" hangingPunct="1">
              <a:lnSpc>
                <a:spcPct val="114000"/>
              </a:lnSpc>
              <a:spcBef>
                <a:spcPts val="1200"/>
              </a:spcBef>
            </a:pPr>
            <a:r>
              <a:rPr lang="el-GR" altLang="el-GR" sz="2400" dirty="0" smtClean="0">
                <a:cs typeface="Arial" charset="0"/>
              </a:rPr>
              <a:t>Τα αποτέλεσμα του σχηματισμού διασταυρωμένων δεσμών είναι ότι τα υφασμάτινα αντικείμενα γίνονται περισσότερο δύσκαμπτα και εύθραυστα.</a:t>
            </a:r>
          </a:p>
          <a:p>
            <a:pPr lvl="1" eaLnBrk="1" hangingPunct="1">
              <a:lnSpc>
                <a:spcPct val="114000"/>
              </a:lnSpc>
              <a:spcBef>
                <a:spcPts val="1200"/>
              </a:spcBef>
            </a:pPr>
            <a:r>
              <a:rPr lang="el-GR" altLang="el-GR" sz="2400" dirty="0" smtClean="0">
                <a:cs typeface="Arial" charset="0"/>
              </a:rPr>
              <a:t>Αντικείμενα που παρουσιάζουν υψηλό ποσοστό διασταυρωμένων δεσμών έχουν αφή όμοια με του χαρτιού και είναι πολύ ευαίσθητα.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825558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6632"/>
            <a:ext cx="9144000" cy="908720"/>
          </a:xfrm>
        </p:spPr>
        <p:txBody>
          <a:bodyPr rtlCol="0">
            <a:noAutofit/>
          </a:bodyPr>
          <a:lstStyle/>
          <a:p>
            <a:pPr marL="342900" indent="-342900" eaLnBrk="1" fontAlgn="auto" hangingPunct="1">
              <a:spcAft>
                <a:spcPts val="0"/>
              </a:spcAft>
              <a:defRPr/>
            </a:pPr>
            <a:r>
              <a:rPr lang="el-GR" b="1" dirty="0" smtClean="0">
                <a:solidFill>
                  <a:schemeClr val="accent4">
                    <a:lumMod val="75000"/>
                  </a:schemeClr>
                </a:solidFill>
                <a:cs typeface="Arial" charset="0"/>
              </a:rPr>
              <a:t>Περιβαλλοντικές συνθ</a:t>
            </a:r>
            <a:r>
              <a:rPr lang="el-GR" dirty="0" smtClean="0">
                <a:cs typeface="Arial" charset="0"/>
              </a:rPr>
              <a:t>ήκες</a:t>
            </a:r>
            <a:endParaRPr lang="el-GR" sz="3200" b="0" dirty="0" smtClean="0">
              <a:solidFill>
                <a:srgbClr val="000000"/>
              </a:solidFill>
              <a:cs typeface="Arial" charset="0"/>
            </a:endParaRPr>
          </a:p>
        </p:txBody>
      </p:sp>
      <p:sp>
        <p:nvSpPr>
          <p:cNvPr id="12291" name="Content Placeholder 2"/>
          <p:cNvSpPr>
            <a:spLocks noGrp="1"/>
          </p:cNvSpPr>
          <p:nvPr>
            <p:ph idx="1"/>
          </p:nvPr>
        </p:nvSpPr>
        <p:spPr>
          <a:xfrm>
            <a:off x="457200" y="1196752"/>
            <a:ext cx="8363272" cy="5040560"/>
          </a:xfrm>
        </p:spPr>
        <p:txBody>
          <a:bodyPr>
            <a:normAutofit lnSpcReduction="10000"/>
          </a:bodyPr>
          <a:lstStyle/>
          <a:p>
            <a:pPr eaLnBrk="1" hangingPunct="1">
              <a:lnSpc>
                <a:spcPct val="114000"/>
              </a:lnSpc>
              <a:spcBef>
                <a:spcPts val="1200"/>
              </a:spcBef>
            </a:pPr>
            <a:r>
              <a:rPr lang="el-GR" altLang="el-GR" sz="2400" dirty="0" smtClean="0">
                <a:cs typeface="Arial" charset="0"/>
              </a:rPr>
              <a:t>Η αποικοδόμηση της κυτταρίνης</a:t>
            </a:r>
            <a:r>
              <a:rPr lang="en-US" altLang="el-GR" sz="2400" dirty="0" smtClean="0">
                <a:cs typeface="Arial" charset="0"/>
              </a:rPr>
              <a:t> </a:t>
            </a:r>
            <a:r>
              <a:rPr lang="el-GR" altLang="el-GR" sz="2400" dirty="0" smtClean="0">
                <a:cs typeface="Arial" charset="0"/>
              </a:rPr>
              <a:t>λόγω των παραπάνω τριών διαδικασιών επηρεάζεται από το ατμοσφαιρικό οξυγόνο (οξείδωση), την παρουσία υγρασίας (υδρόλυση) και επιταχύνεται από συνθήκες αυξημένης θερμοκρασίας,</a:t>
            </a:r>
          </a:p>
          <a:p>
            <a:pPr eaLnBrk="1" hangingPunct="1">
              <a:lnSpc>
                <a:spcPct val="114000"/>
              </a:lnSpc>
              <a:spcBef>
                <a:spcPts val="1200"/>
              </a:spcBef>
            </a:pPr>
            <a:r>
              <a:rPr lang="el-GR" altLang="el-GR" sz="2400" dirty="0" smtClean="0">
                <a:cs typeface="Arial" charset="0"/>
              </a:rPr>
              <a:t>Το φως, ορατό και μη (υπεριώδης και υπέρυθρη ακτινοβολία), επιταχύνει τις αντιδράσεις αυτές.</a:t>
            </a:r>
          </a:p>
          <a:p>
            <a:pPr lvl="1" eaLnBrk="1" hangingPunct="1">
              <a:lnSpc>
                <a:spcPct val="114000"/>
              </a:lnSpc>
              <a:spcBef>
                <a:spcPts val="1200"/>
              </a:spcBef>
            </a:pPr>
            <a:r>
              <a:rPr lang="el-GR" altLang="el-GR" sz="2400" dirty="0" smtClean="0">
                <a:cs typeface="Arial" charset="0"/>
              </a:rPr>
              <a:t>Η υπεριώδης ακτινοβολία (</a:t>
            </a:r>
            <a:r>
              <a:rPr lang="en-US" altLang="el-GR" sz="2400" dirty="0" smtClean="0">
                <a:cs typeface="Arial" charset="0"/>
              </a:rPr>
              <a:t>UV</a:t>
            </a:r>
            <a:r>
              <a:rPr lang="el-GR" altLang="el-GR" sz="2400" dirty="0" smtClean="0">
                <a:cs typeface="Arial" charset="0"/>
              </a:rPr>
              <a:t>) εμπεριέχει αρκετή ενέργεια για να προκαλέσει αντιδράσεις οξείδωσης.</a:t>
            </a:r>
          </a:p>
          <a:p>
            <a:pPr lvl="1" eaLnBrk="1" hangingPunct="1">
              <a:lnSpc>
                <a:spcPct val="114000"/>
              </a:lnSpc>
              <a:spcBef>
                <a:spcPts val="1200"/>
              </a:spcBef>
            </a:pPr>
            <a:r>
              <a:rPr lang="el-GR" altLang="el-GR" sz="2400" dirty="0" smtClean="0">
                <a:cs typeface="Arial" charset="0"/>
              </a:rPr>
              <a:t>Η υπέρυθρη ακτινοβολία (</a:t>
            </a:r>
            <a:r>
              <a:rPr lang="en-US" altLang="el-GR" sz="2400" dirty="0" smtClean="0">
                <a:cs typeface="Arial" charset="0"/>
              </a:rPr>
              <a:t>IR</a:t>
            </a:r>
            <a:r>
              <a:rPr lang="el-GR" altLang="el-GR" sz="2400" dirty="0" smtClean="0">
                <a:cs typeface="Arial" charset="0"/>
              </a:rPr>
              <a:t>) εμπεριέχει ενέργεια με τη μορφή θερμότητας, επιταχύνοντας τις αντιδράσεις φθοράς.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a:solidFill>
                <a:prstClr val="black"/>
              </a:solidFill>
            </a:endParaRPr>
          </a:p>
        </p:txBody>
      </p:sp>
    </p:spTree>
    <p:extLst>
      <p:ext uri="{BB962C8B-B14F-4D97-AF65-F5344CB8AC3E}">
        <p14:creationId xmlns:p14="http://schemas.microsoft.com/office/powerpoint/2010/main" val="3231091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defRPr/>
            </a:pPr>
            <a:r>
              <a:rPr lang="el-GR" sz="4000" b="1" dirty="0" smtClean="0">
                <a:solidFill>
                  <a:schemeClr val="accent4">
                    <a:lumMod val="75000"/>
                  </a:schemeClr>
                </a:solidFill>
                <a:cs typeface="Arial" charset="0"/>
              </a:rPr>
              <a:t>Επίδραση αέριων ρύπων</a:t>
            </a:r>
            <a:endParaRPr lang="el-GR" sz="4000" dirty="0" smtClean="0"/>
          </a:p>
        </p:txBody>
      </p:sp>
      <p:sp>
        <p:nvSpPr>
          <p:cNvPr id="13315" name="Content Placeholder 2"/>
          <p:cNvSpPr>
            <a:spLocks noGrp="1"/>
          </p:cNvSpPr>
          <p:nvPr>
            <p:ph idx="1"/>
          </p:nvPr>
        </p:nvSpPr>
        <p:spPr/>
        <p:txBody>
          <a:bodyPr/>
          <a:lstStyle/>
          <a:p>
            <a:pPr eaLnBrk="1" hangingPunct="1">
              <a:lnSpc>
                <a:spcPct val="114000"/>
              </a:lnSpc>
              <a:spcBef>
                <a:spcPts val="1200"/>
              </a:spcBef>
            </a:pPr>
            <a:r>
              <a:rPr lang="el-GR" altLang="el-GR" sz="2400" dirty="0" smtClean="0">
                <a:cs typeface="Arial" charset="0"/>
              </a:rPr>
              <a:t>Η ατμοσφαιρική ρύπανση και η παρουσία ρύπων στο ίδιο το ύφασμα επηρεάζουν τη φθορά του</a:t>
            </a:r>
            <a:r>
              <a:rPr lang="el-GR" altLang="el-GR" sz="2400" dirty="0">
                <a:cs typeface="Arial" charset="0"/>
              </a:rPr>
              <a:t>,</a:t>
            </a:r>
            <a:endParaRPr lang="el-GR" altLang="el-GR" sz="2400" dirty="0" smtClean="0">
              <a:cs typeface="Arial" charset="0"/>
            </a:endParaRPr>
          </a:p>
          <a:p>
            <a:pPr eaLnBrk="1" hangingPunct="1">
              <a:lnSpc>
                <a:spcPct val="114000"/>
              </a:lnSpc>
              <a:spcBef>
                <a:spcPts val="1200"/>
              </a:spcBef>
            </a:pPr>
            <a:r>
              <a:rPr lang="el-GR" altLang="el-GR" sz="2400" dirty="0" smtClean="0">
                <a:cs typeface="Arial" charset="0"/>
              </a:rPr>
              <a:t>Ίχνη μετάλλων, όπως σίδηρος, χαλκός και μαγγάνιο, μπορούν να δράσουν καταλυτικά στις αντιδράσεις οξείδωσης</a:t>
            </a:r>
            <a:r>
              <a:rPr lang="el-GR" altLang="el-GR" sz="2400" dirty="0">
                <a:cs typeface="Arial" charset="0"/>
              </a:rPr>
              <a:t>,</a:t>
            </a:r>
            <a:endParaRPr lang="el-GR" altLang="el-GR" sz="2400" dirty="0" smtClean="0">
              <a:cs typeface="Arial" charset="0"/>
            </a:endParaRPr>
          </a:p>
          <a:p>
            <a:pPr eaLnBrk="1" hangingPunct="1">
              <a:lnSpc>
                <a:spcPct val="114000"/>
              </a:lnSpc>
              <a:spcBef>
                <a:spcPts val="1200"/>
              </a:spcBef>
            </a:pPr>
            <a:r>
              <a:rPr lang="el-GR" altLang="el-GR" sz="2400" dirty="0" smtClean="0">
                <a:cs typeface="Arial" charset="0"/>
              </a:rPr>
              <a:t>Αέριοι ρύποι, όπως οξείδια του αζώτου (ΝΟ</a:t>
            </a:r>
            <a:r>
              <a:rPr lang="en-US" altLang="el-GR" sz="2400" baseline="-25000" dirty="0" smtClean="0">
                <a:cs typeface="Arial" charset="0"/>
              </a:rPr>
              <a:t>x</a:t>
            </a:r>
            <a:r>
              <a:rPr lang="el-GR" altLang="el-GR" sz="2400" dirty="0" smtClean="0">
                <a:cs typeface="Arial" charset="0"/>
              </a:rPr>
              <a:t>) και του θείου (</a:t>
            </a:r>
            <a:r>
              <a:rPr lang="en-US" altLang="el-GR" sz="2400" dirty="0" err="1" smtClean="0">
                <a:cs typeface="Arial" charset="0"/>
              </a:rPr>
              <a:t>SO</a:t>
            </a:r>
            <a:r>
              <a:rPr lang="en-US" altLang="el-GR" sz="2400" baseline="-25000" dirty="0" err="1" smtClean="0">
                <a:cs typeface="Arial" charset="0"/>
              </a:rPr>
              <a:t>x</a:t>
            </a:r>
            <a:r>
              <a:rPr lang="el-GR" altLang="el-GR" sz="2400" dirty="0" smtClean="0">
                <a:cs typeface="Arial" charset="0"/>
              </a:rPr>
              <a:t>), παρουσία υγρασίας, οδηγούν στον σχηματισμό ισχυρών οξέων τα οποία στη συνέχεια επιταχύνουν την υδρόλυση της κυτταρίνης.</a:t>
            </a:r>
          </a:p>
          <a:p>
            <a:pPr eaLnBrk="1" hangingPunct="1">
              <a:lnSpc>
                <a:spcPct val="114000"/>
              </a:lnSpc>
              <a:spcBef>
                <a:spcPts val="1200"/>
              </a:spcBef>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4105642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Βιολογική φθορά</a:t>
            </a:r>
          </a:p>
        </p:txBody>
      </p:sp>
      <p:sp>
        <p:nvSpPr>
          <p:cNvPr id="14339"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Όταν επικρατούν οι κατάλληλες περιβαλλοντικές συνθήκες, μύκητες και βακτήρια μπορούν να προσβάλουν την κυτταρίνη</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Οι μικροοργανισμοί αυτοί εκκρίνουν ένζυμα τα οποία μπορούν να διασπάσουν την κυτταρίνη σε μικρότερες μονάδες οι οποίες είναι βιοδιασπώμενες. </a:t>
            </a:r>
          </a:p>
          <a:p>
            <a:pPr eaLnBrk="1" hangingPunct="1">
              <a:lnSpc>
                <a:spcPct val="120000"/>
              </a:lnSpc>
              <a:spcBef>
                <a:spcPts val="1200"/>
              </a:spcBef>
            </a:pPr>
            <a:endParaRPr lang="el-GR" altLang="el-GR" dirty="0" smtClean="0">
              <a:latin typeface="Arial" charset="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a:solidFill>
                <a:prstClr val="black"/>
              </a:solidFill>
            </a:endParaRPr>
          </a:p>
        </p:txBody>
      </p:sp>
    </p:spTree>
    <p:extLst>
      <p:ext uri="{BB962C8B-B14F-4D97-AF65-F5344CB8AC3E}">
        <p14:creationId xmlns:p14="http://schemas.microsoft.com/office/powerpoint/2010/main" val="2114085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Πρωτεϊνικές (ζωικές) ίνες</a:t>
            </a:r>
          </a:p>
        </p:txBody>
      </p:sp>
      <p:sp>
        <p:nvSpPr>
          <p:cNvPr id="15363" name="Content Placeholder 2"/>
          <p:cNvSpPr>
            <a:spLocks noGrp="1"/>
          </p:cNvSpPr>
          <p:nvPr>
            <p:ph idx="1"/>
          </p:nvPr>
        </p:nvSpPr>
        <p:spPr/>
        <p:txBody>
          <a:bodyPr/>
          <a:lstStyle/>
          <a:p>
            <a:pPr eaLnBrk="1" hangingPunct="1">
              <a:lnSpc>
                <a:spcPct val="150000"/>
              </a:lnSpc>
              <a:spcBef>
                <a:spcPts val="1200"/>
              </a:spcBef>
            </a:pPr>
            <a:r>
              <a:rPr lang="el-GR" altLang="el-GR" sz="2400" dirty="0" smtClean="0">
                <a:cs typeface="Arial" charset="0"/>
              </a:rPr>
              <a:t>Η φθορά των πρωτεϊνικών ινών, όπως το μαλλί, το μετάξι αλλά και η γούνα και τα φτερά οφείλεται σε παρόμοιες επιδράσεις με αυτές που προκαλούν τη φθορά της κυτταρίνης.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1205325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rtlCol="0">
            <a:normAutofit/>
          </a:bodyPr>
          <a:lstStyle/>
          <a:p>
            <a:pPr eaLnBrk="1" fontAlgn="auto" hangingPunct="1">
              <a:spcAft>
                <a:spcPts val="0"/>
              </a:spcAft>
              <a:defRPr/>
            </a:pPr>
            <a:r>
              <a:rPr lang="el-GR" sz="4000" b="1" dirty="0" err="1" smtClean="0">
                <a:solidFill>
                  <a:schemeClr val="accent4">
                    <a:lumMod val="75000"/>
                  </a:schemeClr>
                </a:solidFill>
                <a:latin typeface="+mn-lt"/>
                <a:cs typeface="Arial" charset="0"/>
              </a:rPr>
              <a:t>Φωτο</a:t>
            </a:r>
            <a:r>
              <a:rPr lang="el-GR" sz="4000" b="1" dirty="0" smtClean="0">
                <a:solidFill>
                  <a:schemeClr val="accent4">
                    <a:lumMod val="75000"/>
                  </a:schemeClr>
                </a:solidFill>
                <a:latin typeface="+mn-lt"/>
                <a:cs typeface="Arial" charset="0"/>
              </a:rPr>
              <a:t>-οξείδωση μεταξιού</a:t>
            </a:r>
          </a:p>
        </p:txBody>
      </p:sp>
      <p:sp>
        <p:nvSpPr>
          <p:cNvPr id="16387"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Το μετάξι είναι η πιο ευαίσθητη φυσική ίνα στο φως</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Τα αμινοξέα, </a:t>
            </a:r>
            <a:r>
              <a:rPr lang="el-GR" altLang="el-GR" sz="2400" dirty="0" err="1" smtClean="0">
                <a:cs typeface="Arial" charset="0"/>
              </a:rPr>
              <a:t>τριπτοφάνη</a:t>
            </a:r>
            <a:r>
              <a:rPr lang="el-GR" altLang="el-GR" sz="2400" dirty="0" smtClean="0">
                <a:cs typeface="Arial" charset="0"/>
              </a:rPr>
              <a:t>, </a:t>
            </a:r>
            <a:r>
              <a:rPr lang="el-GR" altLang="el-GR" sz="2400" dirty="0" err="1" smtClean="0">
                <a:cs typeface="Arial" charset="0"/>
              </a:rPr>
              <a:t>τυροσίνη</a:t>
            </a:r>
            <a:r>
              <a:rPr lang="el-GR" altLang="el-GR" sz="2400" dirty="0" smtClean="0">
                <a:cs typeface="Arial" charset="0"/>
              </a:rPr>
              <a:t> και </a:t>
            </a:r>
            <a:r>
              <a:rPr lang="el-GR" altLang="el-GR" sz="2400" dirty="0" err="1" smtClean="0">
                <a:cs typeface="Arial" charset="0"/>
              </a:rPr>
              <a:t>φενιλαλανίνη</a:t>
            </a:r>
            <a:r>
              <a:rPr lang="el-GR" altLang="el-GR" sz="2400" dirty="0" smtClean="0">
                <a:cs typeface="Arial" charset="0"/>
              </a:rPr>
              <a:t>, που συμμετέχουν στο σχηματισμό του μεταξιού, απορροφούν ακτινοβολία μεταξύ 220 και 370 </a:t>
            </a:r>
            <a:r>
              <a:rPr lang="en-US" altLang="el-GR" sz="2400" dirty="0" smtClean="0">
                <a:cs typeface="Arial" charset="0"/>
              </a:rPr>
              <a:t>nm</a:t>
            </a:r>
            <a:r>
              <a:rPr lang="el-GR" altLang="el-GR" sz="2400" dirty="0" smtClean="0">
                <a:cs typeface="Arial" charset="0"/>
              </a:rPr>
              <a:t> (</a:t>
            </a:r>
            <a:r>
              <a:rPr lang="en-US" altLang="el-GR" sz="2400" dirty="0" smtClean="0">
                <a:cs typeface="Arial" charset="0"/>
              </a:rPr>
              <a:t>UV</a:t>
            </a:r>
            <a:r>
              <a:rPr lang="el-GR" altLang="el-GR" sz="2400" dirty="0" smtClean="0">
                <a:cs typeface="Arial" charset="0"/>
              </a:rPr>
              <a:t> ακτινοβολία),</a:t>
            </a:r>
            <a:endParaRPr lang="en-US" altLang="el-GR" sz="2400" dirty="0" smtClean="0">
              <a:cs typeface="Arial" charset="0"/>
            </a:endParaRPr>
          </a:p>
          <a:p>
            <a:pPr eaLnBrk="1" hangingPunct="1">
              <a:lnSpc>
                <a:spcPct val="120000"/>
              </a:lnSpc>
              <a:spcBef>
                <a:spcPts val="1200"/>
              </a:spcBef>
            </a:pPr>
            <a:r>
              <a:rPr lang="el-GR" altLang="el-GR" sz="2400" dirty="0" smtClean="0">
                <a:cs typeface="Arial" charset="0"/>
              </a:rPr>
              <a:t>Η ενέργεια της </a:t>
            </a:r>
            <a:r>
              <a:rPr lang="el-GR" altLang="el-GR" sz="2400" dirty="0" err="1" smtClean="0">
                <a:cs typeface="Arial" charset="0"/>
              </a:rPr>
              <a:t>απορροφούμενης</a:t>
            </a:r>
            <a:r>
              <a:rPr lang="el-GR" altLang="el-GR" sz="2400" dirty="0" smtClean="0">
                <a:cs typeface="Arial" charset="0"/>
              </a:rPr>
              <a:t> ακτινοβολίας συμμετέχει στην οξείδωση των αμινοξέων αυτών και προκαλεί τον σχηματισμό χρωμοφόρων ομάδων : </a:t>
            </a:r>
            <a:endParaRPr lang="en-US" altLang="el-GR" sz="2400" dirty="0" smtClean="0">
              <a:cs typeface="Arial" charset="0"/>
            </a:endParaRPr>
          </a:p>
          <a:p>
            <a:pPr lvl="1" eaLnBrk="1" hangingPunct="1">
              <a:lnSpc>
                <a:spcPct val="120000"/>
              </a:lnSpc>
              <a:spcBef>
                <a:spcPts val="1200"/>
              </a:spcBef>
            </a:pPr>
            <a:r>
              <a:rPr lang="el-GR" altLang="el-GR" sz="2400" dirty="0" smtClean="0">
                <a:cs typeface="Arial" charset="0"/>
              </a:rPr>
              <a:t>Τα αποτελέσματα της αντίδρασης αυτής γίνονται αντιληπτά με γυμνό μάτι καθώς το μετάξι κιτρινίζει και μερικές φορές αποκτά μια απαλή ροζ απόχρωση.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49579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defRPr/>
            </a:pPr>
            <a:r>
              <a:rPr lang="el-GR" sz="4000" b="1" dirty="0" smtClean="0">
                <a:solidFill>
                  <a:schemeClr val="accent4">
                    <a:lumMod val="75000"/>
                  </a:schemeClr>
                </a:solidFill>
              </a:rPr>
              <a:t>Αποτελέσματα </a:t>
            </a:r>
            <a:r>
              <a:rPr lang="el-GR" sz="4000" b="1" dirty="0" err="1" smtClean="0">
                <a:solidFill>
                  <a:schemeClr val="accent4">
                    <a:lumMod val="75000"/>
                  </a:schemeClr>
                </a:solidFill>
              </a:rPr>
              <a:t>φωτο</a:t>
            </a:r>
            <a:r>
              <a:rPr lang="el-GR" sz="4000" b="1" dirty="0" smtClean="0">
                <a:solidFill>
                  <a:schemeClr val="accent4">
                    <a:lumMod val="75000"/>
                  </a:schemeClr>
                </a:solidFill>
              </a:rPr>
              <a:t>-οξείδωσης</a:t>
            </a:r>
          </a:p>
        </p:txBody>
      </p:sp>
      <p:sp>
        <p:nvSpPr>
          <p:cNvPr id="17411"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Λόγω της διαδικασίας οξείδωσης σχηματίζονται ελεύθερες ρίζες οι οποίες μπορούν να προκαλέσουν σχάση της πρωτεϊνικής αλυσίδας, οδηγώντας σε μείωση του βαθμού πολυμερισμού (</a:t>
            </a:r>
            <a:r>
              <a:rPr lang="en-US" altLang="el-GR" sz="2400" dirty="0" smtClean="0">
                <a:cs typeface="Arial" charset="0"/>
              </a:rPr>
              <a:t>DP</a:t>
            </a:r>
            <a:r>
              <a:rPr lang="el-GR" altLang="el-GR" sz="2400" dirty="0" smtClean="0">
                <a:cs typeface="Arial" charset="0"/>
              </a:rPr>
              <a:t>) και στη δημιουργία διασταυρούμενων δεσμών. </a:t>
            </a:r>
            <a:endParaRPr lang="en-US" altLang="el-GR" sz="2400" dirty="0" smtClean="0">
              <a:cs typeface="Arial" charset="0"/>
            </a:endParaRPr>
          </a:p>
          <a:p>
            <a:pPr lvl="1" eaLnBrk="1" hangingPunct="1">
              <a:lnSpc>
                <a:spcPct val="120000"/>
              </a:lnSpc>
              <a:spcBef>
                <a:spcPts val="1200"/>
              </a:spcBef>
            </a:pPr>
            <a:r>
              <a:rPr lang="el-GR" altLang="el-GR" sz="2400" dirty="0" smtClean="0">
                <a:cs typeface="Arial" charset="0"/>
              </a:rPr>
              <a:t>Το μετάξι αλλάζει χρώμα, γίνεται εύθρυπτο και αποδυναμώνεται</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Η </a:t>
            </a:r>
            <a:r>
              <a:rPr lang="el-GR" altLang="el-GR" sz="2400" dirty="0" err="1" smtClean="0">
                <a:cs typeface="Arial" charset="0"/>
              </a:rPr>
              <a:t>φωτό</a:t>
            </a:r>
            <a:r>
              <a:rPr lang="el-GR" altLang="el-GR" sz="2400" dirty="0" smtClean="0">
                <a:cs typeface="Arial" charset="0"/>
              </a:rPr>
              <a:t>-φθορά επηρεάζεται από την οξύτητα (</a:t>
            </a:r>
            <a:r>
              <a:rPr lang="en-US" altLang="el-GR" sz="2400" dirty="0" smtClean="0">
                <a:cs typeface="Arial" charset="0"/>
              </a:rPr>
              <a:t>pH</a:t>
            </a:r>
            <a:r>
              <a:rPr lang="el-GR" altLang="el-GR" sz="2400" dirty="0" smtClean="0">
                <a:cs typeface="Arial" charset="0"/>
              </a:rPr>
              <a:t>) του μεταξιού και τις περιβαλλοντικές συνθήκες που βρίσκεται το υλικό.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215422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lstStyle/>
          <a:p>
            <a:pPr eaLnBrk="1" hangingPunct="1">
              <a:defRPr/>
            </a:pPr>
            <a:r>
              <a:rPr lang="el-GR" sz="4000" b="1" dirty="0" smtClean="0">
                <a:solidFill>
                  <a:schemeClr val="accent4">
                    <a:lumMod val="75000"/>
                  </a:schemeClr>
                </a:solidFill>
              </a:rPr>
              <a:t>Αποδυνάμωση μεταξιού</a:t>
            </a:r>
          </a:p>
        </p:txBody>
      </p:sp>
      <p:sp>
        <p:nvSpPr>
          <p:cNvPr id="5" name="4 - TextBox"/>
          <p:cNvSpPr txBox="1"/>
          <p:nvPr/>
        </p:nvSpPr>
        <p:spPr>
          <a:xfrm>
            <a:off x="395536" y="5509853"/>
            <a:ext cx="8429625" cy="400110"/>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rPr>
              <a:t>Παραδείγματα αποδυνάμωσης μεταξωτών υφασμάτων λόγω </a:t>
            </a:r>
            <a:r>
              <a:rPr lang="el-GR" sz="2000" dirty="0" err="1" smtClean="0">
                <a:solidFill>
                  <a:prstClr val="white"/>
                </a:solidFill>
                <a:latin typeface="Calibri"/>
              </a:rPr>
              <a:t>φωτο</a:t>
            </a:r>
            <a:r>
              <a:rPr lang="el-GR" sz="2000" dirty="0" smtClean="0">
                <a:solidFill>
                  <a:prstClr val="white"/>
                </a:solidFill>
                <a:latin typeface="Calibri"/>
              </a:rPr>
              <a:t>-οξείδωσης.  </a:t>
            </a:r>
            <a:endParaRPr lang="el-GR" sz="2000" dirty="0">
              <a:solidFill>
                <a:prstClr val="white"/>
              </a:solidFill>
              <a:latin typeface="Calibri"/>
            </a:endParaRPr>
          </a:p>
        </p:txBody>
      </p:sp>
      <p:pic>
        <p:nvPicPr>
          <p:cNvPr id="18435" name="Picture 2" descr="C:\Users\user\Desktop\DSC02429.JPG" title="Παραδείγματα αποδυνάμωσης μεταξωτών υφασμάτων λόγω φωτο-οξείδωσης  "/>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425556" y="2164567"/>
            <a:ext cx="3967870" cy="2975903"/>
          </a:xfrm>
          <a:noFill/>
          <a:ln>
            <a:solidFill>
              <a:srgbClr val="7030A0"/>
            </a:solidFill>
          </a:ln>
        </p:spPr>
      </p:pic>
      <p:sp>
        <p:nvSpPr>
          <p:cNvPr id="3" name="TextBox 2"/>
          <p:cNvSpPr txBox="1"/>
          <p:nvPr/>
        </p:nvSpPr>
        <p:spPr>
          <a:xfrm>
            <a:off x="1763688" y="5122687"/>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6" name="Picture 7" descr="stix3e" title="Παραδείγματα αποδυνάμωσης μεταξωτών υφασμάτων λόγω φωτο-οξείδωσης  "/>
          <p:cNvPicPr>
            <a:picLocks noChangeAspect="1" noChangeArrowheads="1"/>
          </p:cNvPicPr>
          <p:nvPr/>
        </p:nvPicPr>
        <p:blipFill>
          <a:blip r:embed="rId4" cstate="print">
            <a:lum bright="-10000" contrast="10000"/>
            <a:extLst>
              <a:ext uri="{28A0092B-C50C-407E-A947-70E740481C1C}">
                <a14:useLocalDpi xmlns:a14="http://schemas.microsoft.com/office/drawing/2010/main" val="0"/>
              </a:ext>
            </a:extLst>
          </a:blip>
          <a:srcRect/>
          <a:stretch>
            <a:fillRect/>
          </a:stretch>
        </p:blipFill>
        <p:spPr bwMode="auto">
          <a:xfrm>
            <a:off x="4743341" y="2152616"/>
            <a:ext cx="4081820" cy="298785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77322" y="5122688"/>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4092652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rtlCol="0">
            <a:normAutofit/>
          </a:bodyPr>
          <a:lstStyle/>
          <a:p>
            <a:pPr eaLnBrk="1" fontAlgn="auto" hangingPunct="1">
              <a:spcAft>
                <a:spcPts val="0"/>
              </a:spcAft>
              <a:defRPr/>
            </a:pPr>
            <a:r>
              <a:rPr lang="el-GR" sz="4000" b="1" dirty="0" err="1" smtClean="0">
                <a:solidFill>
                  <a:schemeClr val="accent4">
                    <a:lumMod val="75000"/>
                  </a:schemeClr>
                </a:solidFill>
                <a:latin typeface="+mn-lt"/>
                <a:cs typeface="Arial" charset="0"/>
              </a:rPr>
              <a:t>Φωτο</a:t>
            </a:r>
            <a:r>
              <a:rPr lang="el-GR" sz="4000" b="1" dirty="0" smtClean="0">
                <a:solidFill>
                  <a:schemeClr val="accent4">
                    <a:lumMod val="75000"/>
                  </a:schemeClr>
                </a:solidFill>
                <a:latin typeface="+mn-lt"/>
                <a:cs typeface="Arial" charset="0"/>
              </a:rPr>
              <a:t>-οξείδωση μαλλιού</a:t>
            </a:r>
            <a:endParaRPr lang="el-GR" sz="4000" dirty="0" smtClean="0">
              <a:latin typeface="+mn-lt"/>
            </a:endParaRPr>
          </a:p>
        </p:txBody>
      </p:sp>
      <p:sp>
        <p:nvSpPr>
          <p:cNvPr id="20483" name="Content Placeholder 2"/>
          <p:cNvSpPr>
            <a:spLocks noGrp="1"/>
          </p:cNvSpPr>
          <p:nvPr>
            <p:ph idx="1"/>
          </p:nvPr>
        </p:nvSpPr>
        <p:spPr>
          <a:xfrm>
            <a:off x="457200" y="1556792"/>
            <a:ext cx="8229600" cy="4680520"/>
          </a:xfrm>
        </p:spPr>
        <p:txBody>
          <a:bodyPr/>
          <a:lstStyle/>
          <a:p>
            <a:pPr eaLnBrk="1" hangingPunct="1">
              <a:lnSpc>
                <a:spcPct val="120000"/>
              </a:lnSpc>
              <a:spcBef>
                <a:spcPts val="1200"/>
              </a:spcBef>
            </a:pPr>
            <a:r>
              <a:rPr lang="el-GR" altLang="el-GR" sz="2400" dirty="0" smtClean="0">
                <a:cs typeface="Arial" charset="0"/>
              </a:rPr>
              <a:t>Στο μαλλί το φως προκαλεί οξείδωση η οποία έχει ως αποτέλεσμα το κιτρίνισμα και την απώλεια της αντοχής του. </a:t>
            </a:r>
            <a:endParaRPr lang="en-US" altLang="el-GR" sz="2400" dirty="0" smtClean="0">
              <a:cs typeface="Arial" charset="0"/>
            </a:endParaRPr>
          </a:p>
          <a:p>
            <a:pPr eaLnBrk="1" hangingPunct="1">
              <a:lnSpc>
                <a:spcPct val="120000"/>
              </a:lnSpc>
              <a:spcBef>
                <a:spcPts val="1200"/>
              </a:spcBef>
            </a:pPr>
            <a:r>
              <a:rPr lang="el-GR" altLang="el-GR" sz="2400" dirty="0" smtClean="0">
                <a:cs typeface="Arial" charset="0"/>
              </a:rPr>
              <a:t>Ο σχηματισμός ελευθέρων ριζών προκαλεί σχάση της αλυσίδας του πολυμερούς και τη δημιουργία νέων διασταυρούμενων δεσμών, με αποτέλεσμα το μαλλί να γίνεται δύσκαμπτο και εύθρυπτο.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3910290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Φθορά υφασμάτων </a:t>
            </a:r>
          </a:p>
        </p:txBody>
      </p:sp>
      <p:sp>
        <p:nvSpPr>
          <p:cNvPr id="3074" name="2 - Θέση περιεχομένου"/>
          <p:cNvSpPr>
            <a:spLocks noGrp="1"/>
          </p:cNvSpPr>
          <p:nvPr>
            <p:ph idx="1"/>
          </p:nvPr>
        </p:nvSpPr>
        <p:spPr/>
        <p:txBody>
          <a:bodyPr/>
          <a:lstStyle/>
          <a:p>
            <a:pPr>
              <a:lnSpc>
                <a:spcPct val="120000"/>
              </a:lnSpc>
              <a:spcBef>
                <a:spcPts val="1200"/>
              </a:spcBef>
            </a:pPr>
            <a:r>
              <a:rPr lang="el-GR" altLang="el-GR" sz="2400" dirty="0" smtClean="0"/>
              <a:t>Τα υφασμάτινα αντικείμενα είτε είναι κατασκευασμένα από φυσικές είτε από τεχνητές ίνες υπόκεινται σε διαδικασίες φθοράς από τη στιγμή της κατασκευής τους λόγω της οργανικής φύσης τους. </a:t>
            </a:r>
          </a:p>
          <a:p>
            <a:pPr>
              <a:lnSpc>
                <a:spcPct val="120000"/>
              </a:lnSpc>
              <a:spcBef>
                <a:spcPts val="1200"/>
              </a:spcBef>
            </a:pPr>
            <a:r>
              <a:rPr lang="el-GR" altLang="el-GR" sz="2400" dirty="0" smtClean="0"/>
              <a:t>Οι ανόργανες ίνες, όπως ο αμίαντος, οι ίνες γυαλιού και τα μεταλλικά νήματα δεν επηρεάζονται εύκολα από τη φυσική φθορά, έτσι έχουν μεγαλύτερη διάρκεια ζωής.</a:t>
            </a:r>
          </a:p>
          <a:p>
            <a:pPr>
              <a:lnSpc>
                <a:spcPct val="120000"/>
              </a:lnSpc>
              <a:spcBef>
                <a:spcPts val="1200"/>
              </a:spcBef>
            </a:pPr>
            <a:r>
              <a:rPr lang="el-GR" altLang="el-GR" sz="2400" dirty="0" smtClean="0"/>
              <a:t>Τα υφασμάτινα αντικείμενα καταστρέφονται από χημικούς, φυσικούς-μηχανικούς και βιολογικούς παράγοντες φθοράς.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a:solidFill>
                <a:prstClr val="black"/>
              </a:solidFill>
            </a:endParaRPr>
          </a:p>
        </p:txBody>
      </p:sp>
    </p:spTree>
    <p:extLst>
      <p:ext uri="{BB962C8B-B14F-4D97-AF65-F5344CB8AC3E}">
        <p14:creationId xmlns:p14="http://schemas.microsoft.com/office/powerpoint/2010/main" val="1022860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4338" y="5895"/>
            <a:ext cx="8229600" cy="908720"/>
          </a:xfrm>
        </p:spPr>
        <p:txBody>
          <a:bodyPr>
            <a:normAutofit/>
          </a:bodyPr>
          <a:lstStyle/>
          <a:p>
            <a:r>
              <a:rPr lang="el-GR" dirty="0"/>
              <a:t>Αλλαγή </a:t>
            </a:r>
            <a:r>
              <a:rPr lang="el-GR" dirty="0" smtClean="0"/>
              <a:t>χρώματος</a:t>
            </a:r>
            <a:endParaRPr lang="el-GR" dirty="0"/>
          </a:p>
        </p:txBody>
      </p:sp>
      <p:sp>
        <p:nvSpPr>
          <p:cNvPr id="29701" name="7 - TextBox"/>
          <p:cNvSpPr txBox="1">
            <a:spLocks noChangeArrowheads="1"/>
          </p:cNvSpPr>
          <p:nvPr/>
        </p:nvSpPr>
        <p:spPr bwMode="auto">
          <a:xfrm>
            <a:off x="539552" y="4077072"/>
            <a:ext cx="3960440" cy="2250360"/>
          </a:xfrm>
          <a:prstGeom prst="rect">
            <a:avLst/>
          </a:prstGeom>
          <a:noFill/>
          <a:ln w="9525">
            <a:noFill/>
            <a:miter lim="800000"/>
            <a:headEnd/>
            <a:tailEnd/>
          </a:ln>
        </p:spPr>
        <p:txBody>
          <a:bodyPr wrap="square">
            <a:spAutoFit/>
          </a:bodyPr>
          <a:lstStyle/>
          <a:p>
            <a:pPr>
              <a:lnSpc>
                <a:spcPct val="114000"/>
              </a:lnSpc>
              <a:spcBef>
                <a:spcPts val="600"/>
              </a:spcBef>
              <a:defRPr/>
            </a:pPr>
            <a:r>
              <a:rPr lang="el-GR" sz="2400" b="1" dirty="0">
                <a:solidFill>
                  <a:prstClr val="black"/>
                </a:solidFill>
                <a:latin typeface="Calibri"/>
              </a:rPr>
              <a:t>Ξεθώριασμα βαφών:</a:t>
            </a:r>
          </a:p>
          <a:p>
            <a:pPr>
              <a:lnSpc>
                <a:spcPct val="114000"/>
              </a:lnSpc>
              <a:spcBef>
                <a:spcPts val="600"/>
              </a:spcBef>
              <a:defRPr/>
            </a:pPr>
            <a:r>
              <a:rPr lang="el-GR" sz="2400" dirty="0">
                <a:solidFill>
                  <a:prstClr val="black"/>
                </a:solidFill>
                <a:latin typeface="Calibri"/>
              </a:rPr>
              <a:t>Το τμήμα της σημαίας που προστατευόταν από το μπλε ύφασμα διατηρεί το «αρχικό» χρώμα της μπλε βαφής.</a:t>
            </a:r>
          </a:p>
        </p:txBody>
      </p:sp>
      <p:pic>
        <p:nvPicPr>
          <p:cNvPr id="19458" name="Picture 2" descr="C:\Users\user\Documents\ΣΧΟΛΗ\ΜΑΘΗΤΕΣ\ΦΩΤΟΣ_ΤΕΙ\ΣΗΜΑΙΑ\100_0910.JPG" title="Ξεθώριασμα βαφών"/>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732207" y="946271"/>
            <a:ext cx="3778135" cy="2834640"/>
          </a:xfrm>
          <a:noFill/>
          <a:ln>
            <a:solidFill>
              <a:srgbClr val="7030A0"/>
            </a:solidFill>
          </a:ln>
        </p:spPr>
      </p:pic>
      <p:sp>
        <p:nvSpPr>
          <p:cNvPr id="8" name="TextBox 7"/>
          <p:cNvSpPr txBox="1"/>
          <p:nvPr/>
        </p:nvSpPr>
        <p:spPr>
          <a:xfrm>
            <a:off x="1912843" y="3774096"/>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9460" name="Picture 4" descr="C:\Users\user\Documents\ΣΧΟΛΗ\ΜΑΘΗΤΕΣ\ΦΩΤΟΣ_ΤΕΙ\ΣΗΜΑΙΑ\DSC00728.JPG" title="Ξεθώριασμα βαφώ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4350" y="908720"/>
            <a:ext cx="3829588" cy="287219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rot="16200000">
            <a:off x="8175509" y="3035482"/>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9459" name="Picture 3" descr="C:\Users\user\Documents\ΣΧΟΛΗ\ΜΑΘΗΤΕΣ\ΦΩΤΟΣ_ΤΕΙ\ΣΗΜΑΙΑ\DSC00746.JPG" title="Ξεθώριασμα βαφών"/>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t="11794" r="11555"/>
          <a:stretch>
            <a:fillRect/>
          </a:stretch>
        </p:blipFill>
        <p:spPr>
          <a:xfrm>
            <a:off x="4814350" y="3970197"/>
            <a:ext cx="3829588" cy="2865099"/>
          </a:xfrm>
          <a:noFill/>
          <a:ln>
            <a:solidFill>
              <a:srgbClr val="7030A0"/>
            </a:solidFill>
          </a:ln>
        </p:spPr>
      </p:pic>
      <p:sp>
        <p:nvSpPr>
          <p:cNvPr id="10" name="TextBox 9"/>
          <p:cNvSpPr txBox="1"/>
          <p:nvPr/>
        </p:nvSpPr>
        <p:spPr>
          <a:xfrm>
            <a:off x="3577100" y="6581001"/>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3" name="Θέση αριθμού διαφάνειας 2"/>
          <p:cNvSpPr>
            <a:spLocks noGrp="1"/>
          </p:cNvSpPr>
          <p:nvPr>
            <p:ph type="sldNum" sz="quarter" idx="12"/>
          </p:nvPr>
        </p:nvSpPr>
        <p:spPr>
          <a:xfrm>
            <a:off x="7010400" y="6430871"/>
            <a:ext cx="2133600" cy="365125"/>
          </a:xfrm>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2328856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rtlCol="0">
            <a:noAutofit/>
          </a:bodyPr>
          <a:lstStyle/>
          <a:p>
            <a:pPr eaLnBrk="1" fontAlgn="auto" hangingPunct="1">
              <a:spcAft>
                <a:spcPts val="0"/>
              </a:spcAft>
              <a:defRPr/>
            </a:pPr>
            <a:r>
              <a:rPr lang="el-GR" sz="4000" b="1" dirty="0" smtClean="0">
                <a:solidFill>
                  <a:schemeClr val="accent4">
                    <a:lumMod val="75000"/>
                  </a:schemeClr>
                </a:solidFill>
                <a:latin typeface="+mn-lt"/>
                <a:cs typeface="Arial" pitchFamily="34" charset="0"/>
              </a:rPr>
              <a:t>Μηχανισμός </a:t>
            </a:r>
            <a:r>
              <a:rPr lang="el-GR" sz="4000" b="1" dirty="0" err="1" smtClean="0">
                <a:solidFill>
                  <a:schemeClr val="accent4">
                    <a:lumMod val="75000"/>
                  </a:schemeClr>
                </a:solidFill>
                <a:latin typeface="+mn-lt"/>
                <a:cs typeface="Arial" pitchFamily="34" charset="0"/>
              </a:rPr>
              <a:t>φωτο</a:t>
            </a:r>
            <a:r>
              <a:rPr lang="el-GR" sz="4000" b="1" dirty="0" smtClean="0">
                <a:solidFill>
                  <a:schemeClr val="accent4">
                    <a:lumMod val="75000"/>
                  </a:schemeClr>
                </a:solidFill>
                <a:latin typeface="+mn-lt"/>
                <a:cs typeface="Arial" pitchFamily="34" charset="0"/>
              </a:rPr>
              <a:t>-οξείδωσης μεταξιού και μαλλιού</a:t>
            </a:r>
          </a:p>
        </p:txBody>
      </p:sp>
      <p:pic>
        <p:nvPicPr>
          <p:cNvPr id="21507"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484784"/>
            <a:ext cx="7604125" cy="47148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81001"/>
            <a:ext cx="4655313" cy="276999"/>
          </a:xfrm>
          <a:prstGeom prst="rect">
            <a:avLst/>
          </a:prstGeom>
          <a:noFill/>
        </p:spPr>
        <p:txBody>
          <a:bodyPr wrap="none" rtlCol="0">
            <a:spAutoFit/>
          </a:bodyPr>
          <a:lstStyle/>
          <a:p>
            <a:r>
              <a:rPr lang="en-US" sz="1200" dirty="0" smtClean="0">
                <a:solidFill>
                  <a:prstClr val="black"/>
                </a:solidFill>
                <a:latin typeface="Calibri"/>
              </a:rPr>
              <a:t>Chemical Principles of Textile Conservation, </a:t>
            </a:r>
            <a:r>
              <a:rPr lang="en-US" sz="1200" dirty="0" err="1" smtClean="0">
                <a:solidFill>
                  <a:prstClr val="black"/>
                </a:solidFill>
                <a:latin typeface="Calibri"/>
              </a:rPr>
              <a:t>Timar-Balazsy</a:t>
            </a:r>
            <a:r>
              <a:rPr lang="en-US" sz="1200" dirty="0" smtClean="0">
                <a:solidFill>
                  <a:prstClr val="black"/>
                </a:solidFill>
                <a:latin typeface="Calibri"/>
              </a:rPr>
              <a:t>, </a:t>
            </a:r>
            <a:r>
              <a:rPr lang="en-US" sz="1200" dirty="0" err="1" smtClean="0">
                <a:solidFill>
                  <a:prstClr val="black"/>
                </a:solidFill>
                <a:latin typeface="Calibri"/>
              </a:rPr>
              <a:t>Eastop</a:t>
            </a:r>
            <a:r>
              <a:rPr lang="en-US" sz="1200" dirty="0" smtClean="0">
                <a:solidFill>
                  <a:prstClr val="black"/>
                </a:solidFill>
                <a:latin typeface="Calibri"/>
              </a:rPr>
              <a:t>, 1998</a:t>
            </a:r>
            <a:endParaRPr lang="el-GR"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807445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rtlCol="0">
            <a:normAutofit/>
          </a:bodyPr>
          <a:lstStyle/>
          <a:p>
            <a:pPr eaLnBrk="1" fontAlgn="auto" hangingPunct="1">
              <a:spcAft>
                <a:spcPts val="0"/>
              </a:spcAft>
              <a:defRPr/>
            </a:pPr>
            <a:r>
              <a:rPr lang="el-GR" b="1" dirty="0" smtClean="0">
                <a:solidFill>
                  <a:schemeClr val="accent4">
                    <a:lumMod val="75000"/>
                  </a:schemeClr>
                </a:solidFill>
                <a:latin typeface="+mn-lt"/>
                <a:cs typeface="Arial" charset="0"/>
              </a:rPr>
              <a:t>Υδρόλυση</a:t>
            </a:r>
            <a:r>
              <a:rPr lang="el-GR" sz="4400" b="1" dirty="0" smtClean="0">
                <a:solidFill>
                  <a:schemeClr val="accent4">
                    <a:lumMod val="75000"/>
                  </a:schemeClr>
                </a:solidFill>
                <a:latin typeface="+mn-lt"/>
                <a:cs typeface="Arial" charset="0"/>
              </a:rPr>
              <a:t> </a:t>
            </a:r>
            <a:r>
              <a:rPr lang="el-GR" sz="3200" b="0" dirty="0" smtClean="0">
                <a:latin typeface="+mn-lt"/>
                <a:cs typeface="Arial" charset="0"/>
              </a:rPr>
              <a:t>(2 από 2)</a:t>
            </a:r>
            <a:endParaRPr lang="el-GR" sz="3200" b="0" dirty="0" smtClean="0">
              <a:solidFill>
                <a:schemeClr val="accent4">
                  <a:lumMod val="75000"/>
                </a:schemeClr>
              </a:solidFill>
              <a:latin typeface="+mn-lt"/>
              <a:cs typeface="Arial" charset="0"/>
            </a:endParaRPr>
          </a:p>
        </p:txBody>
      </p:sp>
      <p:sp>
        <p:nvSpPr>
          <p:cNvPr id="22531" name="Content Placeholder 2"/>
          <p:cNvSpPr>
            <a:spLocks noGrp="1"/>
          </p:cNvSpPr>
          <p:nvPr>
            <p:ph idx="1"/>
          </p:nvPr>
        </p:nvSpPr>
        <p:spPr>
          <a:xfrm>
            <a:off x="457200" y="1196752"/>
            <a:ext cx="8229600" cy="5328592"/>
          </a:xfrm>
        </p:spPr>
        <p:txBody>
          <a:bodyPr>
            <a:normAutofit/>
          </a:bodyPr>
          <a:lstStyle/>
          <a:p>
            <a:pPr eaLnBrk="1" hangingPunct="1">
              <a:lnSpc>
                <a:spcPct val="110000"/>
              </a:lnSpc>
              <a:spcBef>
                <a:spcPts val="1200"/>
              </a:spcBef>
            </a:pPr>
            <a:r>
              <a:rPr lang="el-GR" altLang="el-GR" sz="2400" dirty="0" smtClean="0">
                <a:cs typeface="Arial" charset="0"/>
              </a:rPr>
              <a:t>Η υδρόλυση μπορεί να συμβεί τόσο σε όξινες όσο και σε βασικές (αλκαλικές) συνθήκες</a:t>
            </a:r>
            <a:r>
              <a:rPr lang="el-GR" altLang="el-GR" sz="2400" dirty="0">
                <a:cs typeface="Arial" charset="0"/>
              </a:rPr>
              <a:t>,</a:t>
            </a:r>
            <a:endParaRPr lang="el-GR" altLang="el-GR" sz="2400" dirty="0" smtClean="0">
              <a:cs typeface="Arial" charset="0"/>
            </a:endParaRPr>
          </a:p>
          <a:p>
            <a:pPr eaLnBrk="1" hangingPunct="1">
              <a:lnSpc>
                <a:spcPct val="110000"/>
              </a:lnSpc>
              <a:spcBef>
                <a:spcPts val="1200"/>
              </a:spcBef>
            </a:pPr>
            <a:r>
              <a:rPr lang="el-GR" altLang="el-GR" sz="2400" dirty="0" smtClean="0">
                <a:cs typeface="Arial" charset="0"/>
              </a:rPr>
              <a:t>Σε ένα όξινο περιβάλλον, οι δεσμοί άλατος και οι δεσμοί υδρογόνου σπάνε, έτσι οι πρωτεϊνικές αλυσίδες υφίστανται σχάση στα σημεία των </a:t>
            </a:r>
            <a:r>
              <a:rPr lang="el-GR" altLang="el-GR" sz="2400" dirty="0" err="1" smtClean="0">
                <a:cs typeface="Arial" charset="0"/>
              </a:rPr>
              <a:t>πεπτιδικών</a:t>
            </a:r>
            <a:r>
              <a:rPr lang="el-GR" altLang="el-GR" sz="2400" dirty="0" smtClean="0">
                <a:cs typeface="Arial" charset="0"/>
              </a:rPr>
              <a:t> δεσμών (ο δεσμός που ενώνει τα αμινοξέα μεταξύ τους). Αυτό έχει σαν αποτέλεσμα τη μείωση του βαθμού πολυμερισμού (</a:t>
            </a:r>
            <a:r>
              <a:rPr lang="en-US" altLang="el-GR" sz="2400" dirty="0" smtClean="0">
                <a:cs typeface="Arial" charset="0"/>
              </a:rPr>
              <a:t>DP</a:t>
            </a:r>
            <a:r>
              <a:rPr lang="el-GR" altLang="el-GR" sz="2400" dirty="0" smtClean="0">
                <a:cs typeface="Arial" charset="0"/>
              </a:rPr>
              <a:t>) και οδηγεί σε μείωση της αντοχής</a:t>
            </a:r>
            <a:r>
              <a:rPr lang="el-GR" altLang="el-GR" sz="2400" dirty="0">
                <a:cs typeface="Arial" charset="0"/>
              </a:rPr>
              <a:t>,</a:t>
            </a:r>
            <a:endParaRPr lang="el-GR" altLang="el-GR" sz="2400" dirty="0" smtClean="0">
              <a:cs typeface="Arial" charset="0"/>
            </a:endParaRPr>
          </a:p>
          <a:p>
            <a:pPr marL="342900" lvl="1" indent="-342900" eaLnBrk="1" hangingPunct="1">
              <a:lnSpc>
                <a:spcPct val="110000"/>
              </a:lnSpc>
              <a:spcBef>
                <a:spcPts val="1200"/>
              </a:spcBef>
              <a:buFont typeface="Arial" charset="0"/>
              <a:buChar char="•"/>
            </a:pPr>
            <a:r>
              <a:rPr lang="el-GR" altLang="el-GR" sz="2400" dirty="0" smtClean="0">
                <a:cs typeface="Arial" charset="0"/>
              </a:rPr>
              <a:t>Το </a:t>
            </a:r>
            <a:r>
              <a:rPr lang="el-GR" altLang="el-GR" sz="2400" dirty="0" err="1" smtClean="0">
                <a:cs typeface="Arial" charset="0"/>
              </a:rPr>
              <a:t>αμινοξύ</a:t>
            </a:r>
            <a:r>
              <a:rPr lang="el-GR" altLang="el-GR" sz="2400" dirty="0" smtClean="0">
                <a:cs typeface="Arial" charset="0"/>
              </a:rPr>
              <a:t> </a:t>
            </a:r>
            <a:r>
              <a:rPr lang="el-GR" altLang="el-GR" sz="2400" dirty="0" err="1" smtClean="0">
                <a:cs typeface="Arial" charset="0"/>
              </a:rPr>
              <a:t>κυστεΐνη</a:t>
            </a:r>
            <a:r>
              <a:rPr lang="el-GR" altLang="el-GR" sz="2400" dirty="0" smtClean="0">
                <a:cs typeface="Arial" charset="0"/>
              </a:rPr>
              <a:t>, το οποίο συμμετάσχει στο σχηματισμό του μαλλιού και της τρίχας περιέχει θείο γεγονός που καθιστά τα υλικά αυτά περισσότερο ανθεκτικά στην όξινη υδρόλυση.</a:t>
            </a:r>
          </a:p>
          <a:p>
            <a:pPr eaLnBrk="1" hangingPunct="1">
              <a:lnSpc>
                <a:spcPct val="110000"/>
              </a:lnSpc>
              <a:spcBef>
                <a:spcPts val="1200"/>
              </a:spcBef>
            </a:pPr>
            <a:endParaRPr lang="el-GR" altLang="el-GR" dirty="0" smtClean="0">
              <a:latin typeface="Arial" charset="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1750020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pPr eaLnBrk="1" hangingPunct="1">
              <a:defRPr/>
            </a:pPr>
            <a:r>
              <a:rPr lang="el-GR" sz="4000" b="1" dirty="0" smtClean="0">
                <a:solidFill>
                  <a:schemeClr val="accent4">
                    <a:lumMod val="75000"/>
                  </a:schemeClr>
                </a:solidFill>
              </a:rPr>
              <a:t>Αποτελέσματα της υδρόλυσης</a:t>
            </a:r>
          </a:p>
        </p:txBody>
      </p:sp>
      <p:sp>
        <p:nvSpPr>
          <p:cNvPr id="23555" name="2 - Θέση περιεχομένου"/>
          <p:cNvSpPr>
            <a:spLocks noGrp="1"/>
          </p:cNvSpPr>
          <p:nvPr>
            <p:ph idx="1"/>
          </p:nvPr>
        </p:nvSpPr>
        <p:spPr>
          <a:xfrm>
            <a:off x="457200" y="1196752"/>
            <a:ext cx="8435280" cy="5400600"/>
          </a:xfrm>
        </p:spPr>
        <p:txBody>
          <a:bodyPr>
            <a:normAutofit lnSpcReduction="10000"/>
          </a:bodyPr>
          <a:lstStyle/>
          <a:p>
            <a:pPr eaLnBrk="1" hangingPunct="1">
              <a:lnSpc>
                <a:spcPct val="120000"/>
              </a:lnSpc>
              <a:spcBef>
                <a:spcPts val="1200"/>
              </a:spcBef>
            </a:pPr>
            <a:r>
              <a:rPr lang="el-GR" altLang="el-GR" sz="2400" dirty="0" smtClean="0">
                <a:cs typeface="Arial" charset="0"/>
              </a:rPr>
              <a:t>Σε αλκαλικό περιβάλλον, η υδρόλυση επηρεάζει τα άκρα των πρωτεϊνικών αλυσίδων, ευνοώντας έτσι το σχηματισμό δεσμών μεταξύ των πλευρικών αλυσίδων συγκεκριμένων αμινοξέων.</a:t>
            </a:r>
          </a:p>
          <a:p>
            <a:pPr eaLnBrk="1" hangingPunct="1">
              <a:lnSpc>
                <a:spcPct val="120000"/>
              </a:lnSpc>
              <a:spcBef>
                <a:spcPts val="1200"/>
              </a:spcBef>
            </a:pPr>
            <a:r>
              <a:rPr lang="el-GR" altLang="el-GR" sz="2400" dirty="0" smtClean="0">
                <a:cs typeface="Arial" charset="0"/>
              </a:rPr>
              <a:t>Η σχάση των δεσμών άλατος και υδρογόνου που οφείλεται στα αλκάλια μπορεί να προκαλέσει αλλαγές στη δομή της ίνας και έτσι μειώνεται η αντοχή σε περαιτέρω φθορά :</a:t>
            </a:r>
          </a:p>
          <a:p>
            <a:pPr lvl="1" eaLnBrk="1" hangingPunct="1">
              <a:lnSpc>
                <a:spcPct val="120000"/>
              </a:lnSpc>
              <a:spcBef>
                <a:spcPts val="1200"/>
              </a:spcBef>
            </a:pPr>
            <a:r>
              <a:rPr lang="el-GR" altLang="el-GR" sz="2400" dirty="0" smtClean="0">
                <a:cs typeface="Arial" charset="0"/>
              </a:rPr>
              <a:t>Το μαλλί και το μετάξι δεν χάνουν την αντοχή τους αμέσως αλλά γίνονται δύσκαμπτα και εύθρυπτα σε ήπιες αλκαλικές συνθήκες</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Σε συνθήκες μεγαλύτερης συγκεντρώσεις αλκαλίων μπορεί να προκληθεί μεγαλύτερη φθορά στις πρωτεϊνικές ίνες και υπάρχει πιθανότητα να διαλυθούν.         </a:t>
            </a:r>
          </a:p>
          <a:p>
            <a:pPr eaLnBrk="1" hangingPunct="1">
              <a:lnSpc>
                <a:spcPct val="120000"/>
              </a:lnSpc>
              <a:spcBef>
                <a:spcPts val="1200"/>
              </a:spcBef>
            </a:pPr>
            <a:endParaRPr lang="el-GR" altLang="el-GR" sz="2400" dirty="0" smtClean="0">
              <a:cs typeface="Arial" charset="0"/>
            </a:endParaRPr>
          </a:p>
          <a:p>
            <a:pPr eaLnBrk="1" hangingPunct="1">
              <a:lnSpc>
                <a:spcPct val="120000"/>
              </a:lnSpc>
              <a:spcBef>
                <a:spcPts val="1200"/>
              </a:spcBef>
            </a:pP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4255986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rtlCol="0">
            <a:noAutofit/>
          </a:bodyPr>
          <a:lstStyle/>
          <a:p>
            <a:pPr eaLnBrk="1" fontAlgn="auto" hangingPunct="1">
              <a:spcAft>
                <a:spcPts val="0"/>
              </a:spcAft>
              <a:defRPr/>
            </a:pPr>
            <a:r>
              <a:rPr lang="el-GR" b="1" dirty="0" smtClean="0">
                <a:solidFill>
                  <a:schemeClr val="accent4">
                    <a:lumMod val="75000"/>
                  </a:schemeClr>
                </a:solidFill>
                <a:latin typeface="+mn-lt"/>
                <a:cs typeface="Arial" pitchFamily="34" charset="0"/>
              </a:rPr>
              <a:t>Επίδραση περιβαλλοντικών συνθηκών</a:t>
            </a:r>
            <a:endParaRPr lang="el-GR" sz="3200" b="0" dirty="0" smtClean="0">
              <a:solidFill>
                <a:schemeClr val="accent4">
                  <a:lumMod val="75000"/>
                </a:schemeClr>
              </a:solidFill>
              <a:latin typeface="+mn-lt"/>
              <a:cs typeface="Arial" pitchFamily="34" charset="0"/>
            </a:endParaRPr>
          </a:p>
        </p:txBody>
      </p:sp>
      <p:sp>
        <p:nvSpPr>
          <p:cNvPr id="24579" name="Content Placeholder 2"/>
          <p:cNvSpPr>
            <a:spLocks noGrp="1"/>
          </p:cNvSpPr>
          <p:nvPr>
            <p:ph idx="1"/>
          </p:nvPr>
        </p:nvSpPr>
        <p:spPr>
          <a:xfrm>
            <a:off x="457200" y="1556792"/>
            <a:ext cx="8229600" cy="4680520"/>
          </a:xfrm>
        </p:spPr>
        <p:txBody>
          <a:bodyPr/>
          <a:lstStyle/>
          <a:p>
            <a:pPr eaLnBrk="1" hangingPunct="1">
              <a:lnSpc>
                <a:spcPct val="120000"/>
              </a:lnSpc>
              <a:spcBef>
                <a:spcPts val="1200"/>
              </a:spcBef>
            </a:pPr>
            <a:r>
              <a:rPr lang="el-GR" altLang="el-GR" sz="2600" dirty="0" smtClean="0">
                <a:cs typeface="Arial" charset="0"/>
              </a:rPr>
              <a:t>Το οξυγόνο, η υγρασία και οι ρύποι επηρεάζουν την αποδόμηση του μαλλιού και του μεταξιού,</a:t>
            </a:r>
          </a:p>
          <a:p>
            <a:pPr eaLnBrk="1" hangingPunct="1">
              <a:lnSpc>
                <a:spcPct val="120000"/>
              </a:lnSpc>
              <a:spcBef>
                <a:spcPts val="1200"/>
              </a:spcBef>
            </a:pPr>
            <a:r>
              <a:rPr lang="el-GR" altLang="el-GR" sz="2600" dirty="0" smtClean="0">
                <a:cs typeface="Arial" charset="0"/>
              </a:rPr>
              <a:t>Η </a:t>
            </a:r>
            <a:r>
              <a:rPr lang="el-GR" altLang="el-GR" sz="2600" dirty="0" err="1" smtClean="0">
                <a:cs typeface="Arial" charset="0"/>
              </a:rPr>
              <a:t>φωτο</a:t>
            </a:r>
            <a:r>
              <a:rPr lang="el-GR" altLang="el-GR" sz="2600" dirty="0" smtClean="0">
                <a:cs typeface="Arial" charset="0"/>
              </a:rPr>
              <a:t>-φθορά στο μαλλί λαμβάνει χώρα δέκα φορές ταχύτερα σε υγρές συνθήκες από ότι σε ξηρές.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2265637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defRPr/>
            </a:pPr>
            <a:r>
              <a:rPr lang="el-GR" b="1" dirty="0" smtClean="0">
                <a:solidFill>
                  <a:schemeClr val="accent4">
                    <a:lumMod val="75000"/>
                  </a:schemeClr>
                </a:solidFill>
              </a:rPr>
              <a:t>Βιολογική φθορά </a:t>
            </a:r>
            <a:r>
              <a:rPr lang="el-GR" sz="3200" b="0" dirty="0" smtClean="0"/>
              <a:t>(1 από 2)</a:t>
            </a:r>
            <a:endParaRPr lang="el-GR" sz="3200" b="0" dirty="0">
              <a:solidFill>
                <a:schemeClr val="accent4">
                  <a:lumMod val="75000"/>
                </a:schemeClr>
              </a:solidFill>
            </a:endParaRPr>
          </a:p>
        </p:txBody>
      </p:sp>
      <p:sp>
        <p:nvSpPr>
          <p:cNvPr id="25603" name="2 - Θέση περιεχομένου"/>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Το μαλλί και το μετάξι υφίστανται επίσης βιολογική φθορά :</a:t>
            </a:r>
          </a:p>
          <a:p>
            <a:pPr lvl="1" eaLnBrk="1" hangingPunct="1">
              <a:lnSpc>
                <a:spcPct val="120000"/>
              </a:lnSpc>
              <a:spcBef>
                <a:spcPts val="1200"/>
              </a:spcBef>
            </a:pPr>
            <a:r>
              <a:rPr lang="el-GR" altLang="el-GR" sz="2400" dirty="0" smtClean="0">
                <a:cs typeface="Arial" charset="0"/>
              </a:rPr>
              <a:t>Οι περισσότεροι μικροοργανισμοί δεν είναι ικανοί να προκαλέσουν την αποδόμηση του μαλλιού και του μεταξιού σε προϊόντα τα οποία μπορούν να </a:t>
            </a:r>
            <a:r>
              <a:rPr lang="el-GR" altLang="el-GR" sz="2400" dirty="0" err="1" smtClean="0">
                <a:cs typeface="Arial" charset="0"/>
              </a:rPr>
              <a:t>βιοδιασπαστούν</a:t>
            </a:r>
            <a:r>
              <a:rPr lang="el-GR" altLang="el-GR" sz="2400" dirty="0" smtClean="0">
                <a:cs typeface="Arial" charset="0"/>
              </a:rPr>
              <a:t> εύκολα,</a:t>
            </a:r>
          </a:p>
          <a:p>
            <a:pPr lvl="1" eaLnBrk="1" hangingPunct="1">
              <a:lnSpc>
                <a:spcPct val="120000"/>
              </a:lnSpc>
              <a:spcBef>
                <a:spcPts val="1200"/>
              </a:spcBef>
            </a:pPr>
            <a:r>
              <a:rPr lang="el-GR" altLang="el-GR" sz="2400" dirty="0" smtClean="0">
                <a:cs typeface="Arial" charset="0"/>
              </a:rPr>
              <a:t>Οι μύκητες και τα βακτήρια μπορούν να αναπτυχθούν στις πρωτεϊνικές ίνες, ειδικότερα αν υπάρχουν λεκέδες και ρύποι οι οποίοι μπορούν να αποτελούν τροφή για τους οργανισμούς αυτούς.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248567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Έντομα</a:t>
            </a:r>
          </a:p>
        </p:txBody>
      </p:sp>
      <p:sp>
        <p:nvSpPr>
          <p:cNvPr id="26627"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Αποτελούν μεγαλύτερη απειλή για τις πρωτεϊνικές ίνες : </a:t>
            </a:r>
          </a:p>
          <a:p>
            <a:pPr lvl="1" eaLnBrk="1" hangingPunct="1">
              <a:lnSpc>
                <a:spcPct val="120000"/>
              </a:lnSpc>
              <a:spcBef>
                <a:spcPts val="1200"/>
              </a:spcBef>
            </a:pPr>
            <a:r>
              <a:rPr lang="el-GR" altLang="el-GR" sz="2400" dirty="0" smtClean="0">
                <a:cs typeface="Arial" charset="0"/>
              </a:rPr>
              <a:t>Οι νύμφες των εντόμων αλλά και τα ίδια τα έντομα μπορούν να τραφούν από το μαλλί και το μετάξι (λιγότερο εύκολα από το μαλλί) και άλλα ζωικά υλικά όπως φτερά, δέρμα κλπ, ειδικότερα αν αυτά είναι λεκιασμένα</a:t>
            </a:r>
            <a:r>
              <a:rPr lang="el-GR" altLang="el-GR" sz="2400" dirty="0">
                <a:cs typeface="Arial" charset="0"/>
              </a:rPr>
              <a:t>,</a:t>
            </a:r>
            <a:endParaRPr lang="el-GR" altLang="el-GR" sz="2400" dirty="0" smtClean="0">
              <a:cs typeface="Arial" charset="0"/>
            </a:endParaRPr>
          </a:p>
          <a:p>
            <a:pPr lvl="1" eaLnBrk="1" hangingPunct="1">
              <a:lnSpc>
                <a:spcPct val="120000"/>
              </a:lnSpc>
              <a:spcBef>
                <a:spcPts val="1200"/>
              </a:spcBef>
            </a:pPr>
            <a:r>
              <a:rPr lang="el-GR" altLang="el-GR" sz="2400" dirty="0" smtClean="0">
                <a:cs typeface="Arial" charset="0"/>
              </a:rPr>
              <a:t>Θεωρείται ότι οι νύμφες εκκρίνουν μια ουσία η οποία προετοιμάζει το υλικό ώστε να μπορεί να </a:t>
            </a:r>
            <a:r>
              <a:rPr lang="el-GR" altLang="el-GR" sz="2400" dirty="0" err="1" smtClean="0">
                <a:cs typeface="Arial" charset="0"/>
              </a:rPr>
              <a:t>βιοδιασπαστεί</a:t>
            </a:r>
            <a:r>
              <a:rPr lang="el-GR" altLang="el-GR" sz="2400" dirty="0" smtClean="0">
                <a:cs typeface="Arial" charset="0"/>
              </a:rPr>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a:solidFill>
                <a:prstClr val="black"/>
              </a:solidFill>
            </a:endParaRPr>
          </a:p>
        </p:txBody>
      </p:sp>
    </p:spTree>
    <p:extLst>
      <p:ext uri="{BB962C8B-B14F-4D97-AF65-F5344CB8AC3E}">
        <p14:creationId xmlns:p14="http://schemas.microsoft.com/office/powerpoint/2010/main" val="4133098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Έντομα που τρώνε υφάσματα</a:t>
            </a:r>
            <a:endParaRPr lang="el-GR" sz="4000" dirty="0" smtClean="0">
              <a:solidFill>
                <a:schemeClr val="accent4">
                  <a:lumMod val="75000"/>
                </a:schemeClr>
              </a:solidFill>
              <a:latin typeface="+mn-lt"/>
              <a:cs typeface="Arial" charset="0"/>
            </a:endParaRPr>
          </a:p>
        </p:txBody>
      </p:sp>
      <p:pic>
        <p:nvPicPr>
          <p:cNvPr id="27662" name="Picture 28" descr="File:Tineola.bisselliella.7218.jpg" title="Tineola bisselliella, σκώρος"/>
          <p:cNvPicPr>
            <a:picLocks noChangeAspect="1" noChangeArrowheads="1"/>
          </p:cNvPicPr>
          <p:nvPr/>
        </p:nvPicPr>
        <p:blipFill>
          <a:blip r:embed="rId2">
            <a:extLst>
              <a:ext uri="{28A0092B-C50C-407E-A947-70E740481C1C}">
                <a14:useLocalDpi xmlns:a14="http://schemas.microsoft.com/office/drawing/2010/main" val="0"/>
              </a:ext>
            </a:extLst>
          </a:blip>
          <a:srcRect l="12000" t="19818" r="10667" b="22147"/>
          <a:stretch>
            <a:fillRect/>
          </a:stretch>
        </p:blipFill>
        <p:spPr bwMode="auto">
          <a:xfrm>
            <a:off x="172155" y="1408224"/>
            <a:ext cx="2786063" cy="14287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6" name="Rectangle 15"/>
          <p:cNvSpPr>
            <a:spLocks noChangeArrowheads="1"/>
          </p:cNvSpPr>
          <p:nvPr/>
        </p:nvSpPr>
        <p:spPr bwMode="auto">
          <a:xfrm>
            <a:off x="149316" y="2985965"/>
            <a:ext cx="2808902" cy="369332"/>
          </a:xfrm>
          <a:prstGeom prst="rect">
            <a:avLst/>
          </a:prstGeom>
          <a:solidFill>
            <a:schemeClr val="accent4">
              <a:lumMod val="75000"/>
            </a:schemeClr>
          </a:solidFill>
          <a:ln w="9525">
            <a:noFill/>
            <a:miter lim="800000"/>
            <a:headEnd/>
            <a:tailEnd/>
          </a:ln>
        </p:spPr>
        <p:txBody>
          <a:bodyPr wrap="square">
            <a:spAutoFit/>
          </a:bodyPr>
          <a:lstStyle/>
          <a:p>
            <a:pPr>
              <a:defRPr/>
            </a:pPr>
            <a:r>
              <a:rPr lang="en-GB" b="1" dirty="0">
                <a:solidFill>
                  <a:prstClr val="white"/>
                </a:solidFill>
                <a:latin typeface="Calibri"/>
              </a:rPr>
              <a:t>Tineola </a:t>
            </a:r>
            <a:r>
              <a:rPr lang="en-GB" b="1" dirty="0" err="1">
                <a:solidFill>
                  <a:prstClr val="white"/>
                </a:solidFill>
                <a:latin typeface="Calibri"/>
              </a:rPr>
              <a:t>bisselliella</a:t>
            </a:r>
            <a:r>
              <a:rPr lang="el-GR" b="1" dirty="0">
                <a:solidFill>
                  <a:prstClr val="white"/>
                </a:solidFill>
                <a:latin typeface="Calibri"/>
              </a:rPr>
              <a:t>, </a:t>
            </a:r>
            <a:r>
              <a:rPr lang="el-GR" dirty="0" smtClean="0">
                <a:solidFill>
                  <a:prstClr val="white"/>
                </a:solidFill>
                <a:latin typeface="Calibri"/>
              </a:rPr>
              <a:t>σκώρος</a:t>
            </a:r>
            <a:endParaRPr lang="el-GR" dirty="0">
              <a:solidFill>
                <a:prstClr val="white"/>
              </a:solidFill>
              <a:latin typeface="Calibri"/>
            </a:endParaRPr>
          </a:p>
        </p:txBody>
      </p:sp>
      <p:sp>
        <p:nvSpPr>
          <p:cNvPr id="17" name="Rectangle 8"/>
          <p:cNvSpPr/>
          <p:nvPr/>
        </p:nvSpPr>
        <p:spPr>
          <a:xfrm rot="16200000">
            <a:off x="2030856" y="2117526"/>
            <a:ext cx="2348777" cy="430887"/>
          </a:xfrm>
          <a:prstGeom prst="rect">
            <a:avLst/>
          </a:prstGeom>
        </p:spPr>
        <p:txBody>
          <a:bodyPr wrap="square">
            <a:spAutoFit/>
          </a:bodyPr>
          <a:lstStyle/>
          <a:p>
            <a:pPr algn="ctr"/>
            <a:r>
              <a:rPr lang="en-US" sz="1050" dirty="0" smtClean="0">
                <a:solidFill>
                  <a:prstClr val="black">
                    <a:lumMod val="65000"/>
                    <a:lumOff val="35000"/>
                  </a:prstClr>
                </a:solidFill>
                <a:latin typeface="+mn-lt"/>
              </a:rPr>
              <a:t>“</a:t>
            </a:r>
            <a:r>
              <a:rPr lang="en-US" sz="1050" dirty="0" smtClean="0">
                <a:solidFill>
                  <a:prstClr val="black"/>
                </a:solidFill>
                <a:latin typeface="+mn-lt"/>
                <a:hlinkClick r:id="rId3"/>
              </a:rPr>
              <a:t>Tineola.bisselliella.7218</a:t>
            </a:r>
            <a:r>
              <a:rPr lang="en-US" sz="1050" dirty="0" smtClean="0">
                <a:solidFill>
                  <a:prstClr val="black">
                    <a:lumMod val="65000"/>
                    <a:lumOff val="35000"/>
                  </a:prstClr>
                </a:solidFill>
                <a:latin typeface="+mn-lt"/>
              </a:rPr>
              <a:t>”,</a:t>
            </a:r>
            <a:r>
              <a:rPr lang="el-GR" sz="1050" dirty="0" smtClean="0">
                <a:solidFill>
                  <a:prstClr val="black">
                    <a:lumMod val="65000"/>
                    <a:lumOff val="35000"/>
                  </a:prstClr>
                </a:solidFill>
                <a:latin typeface="+mn-lt"/>
              </a:rPr>
              <a:t> από</a:t>
            </a:r>
            <a:r>
              <a:rPr lang="en-US" sz="1050" dirty="0" smtClean="0">
                <a:solidFill>
                  <a:prstClr val="black">
                    <a:lumMod val="65000"/>
                    <a:lumOff val="35000"/>
                  </a:prstClr>
                </a:solidFill>
                <a:latin typeface="+mn-lt"/>
              </a:rPr>
              <a:t> </a:t>
            </a:r>
            <a:r>
              <a:rPr lang="el-GR" sz="1050" dirty="0" smtClean="0">
                <a:solidFill>
                  <a:prstClr val="black">
                    <a:lumMod val="65000"/>
                    <a:lumOff val="35000"/>
                  </a:prstClr>
                </a:solidFill>
                <a:latin typeface="+mn-lt"/>
              </a:rPr>
              <a:t> </a:t>
            </a:r>
            <a:r>
              <a:rPr lang="en-US" sz="1050" dirty="0" smtClean="0">
                <a:solidFill>
                  <a:prstClr val="black"/>
                </a:solidFill>
                <a:latin typeface="+mn-lt"/>
                <a:hlinkClick r:id="rId4"/>
              </a:rPr>
              <a:t>Olei</a:t>
            </a:r>
            <a:r>
              <a:rPr lang="el-GR" sz="1050" dirty="0" smtClean="0">
                <a:solidFill>
                  <a:prstClr val="black"/>
                </a:solidFill>
                <a:latin typeface="+mn-lt"/>
                <a:hlinkClick r:id="rId4"/>
              </a:rPr>
              <a:t> </a:t>
            </a:r>
            <a:endParaRPr lang="en-US" sz="1050" dirty="0" smtClean="0">
              <a:solidFill>
                <a:prstClr val="black"/>
              </a:solidFill>
              <a:latin typeface="+mn-lt"/>
            </a:endParaRPr>
          </a:p>
          <a:p>
            <a:pPr algn="ctr"/>
            <a:r>
              <a:rPr lang="el-GR" sz="1050" dirty="0" smtClean="0">
                <a:solidFill>
                  <a:prstClr val="black">
                    <a:lumMod val="65000"/>
                    <a:lumOff val="35000"/>
                  </a:prstClr>
                </a:solidFill>
                <a:latin typeface="+mn-lt"/>
              </a:rPr>
              <a:t>διαθέσιμο με άδεια </a:t>
            </a:r>
            <a:r>
              <a:rPr lang="en-US" sz="1050" dirty="0" smtClean="0">
                <a:solidFill>
                  <a:prstClr val="black"/>
                </a:solidFill>
                <a:latin typeface="+mn-lt"/>
                <a:hlinkClick r:id="rId5"/>
              </a:rPr>
              <a:t>CC BY-SA 2.5</a:t>
            </a:r>
            <a:endParaRPr lang="en-US" sz="1050" dirty="0">
              <a:solidFill>
                <a:prstClr val="black"/>
              </a:solidFill>
              <a:latin typeface="+mn-lt"/>
            </a:endParaRPr>
          </a:p>
        </p:txBody>
      </p:sp>
      <p:pic>
        <p:nvPicPr>
          <p:cNvPr id="27657" name="Picture 16" descr="File:Anobium punctatum above.jpg" title="Anobium punctatum,σκαθάρι των επίπλων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184" y="1408224"/>
            <a:ext cx="2230437" cy="14351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4"/>
          <p:cNvSpPr>
            <a:spLocks noChangeArrowheads="1"/>
          </p:cNvSpPr>
          <p:nvPr/>
        </p:nvSpPr>
        <p:spPr bwMode="auto">
          <a:xfrm>
            <a:off x="3548124" y="2985965"/>
            <a:ext cx="2318556" cy="646331"/>
          </a:xfrm>
          <a:prstGeom prst="rect">
            <a:avLst/>
          </a:prstGeom>
          <a:solidFill>
            <a:schemeClr val="accent4">
              <a:lumMod val="75000"/>
            </a:schemeClr>
          </a:solidFill>
          <a:ln w="9525">
            <a:noFill/>
            <a:miter lim="800000"/>
            <a:headEnd/>
            <a:tailEnd/>
          </a:ln>
        </p:spPr>
        <p:txBody>
          <a:bodyPr wrap="square">
            <a:spAutoFit/>
          </a:bodyPr>
          <a:lstStyle/>
          <a:p>
            <a:pPr>
              <a:defRPr/>
            </a:pPr>
            <a:r>
              <a:rPr lang="en-US" b="1" dirty="0">
                <a:solidFill>
                  <a:prstClr val="white"/>
                </a:solidFill>
                <a:latin typeface="Calibri"/>
              </a:rPr>
              <a:t>Anobium </a:t>
            </a:r>
            <a:r>
              <a:rPr lang="en-US" b="1" dirty="0" err="1">
                <a:solidFill>
                  <a:prstClr val="white"/>
                </a:solidFill>
                <a:latin typeface="Calibri"/>
              </a:rPr>
              <a:t>punctatum</a:t>
            </a:r>
            <a:r>
              <a:rPr lang="el-GR" b="1" dirty="0">
                <a:solidFill>
                  <a:prstClr val="white"/>
                </a:solidFill>
                <a:latin typeface="Calibri"/>
              </a:rPr>
              <a:t>,</a:t>
            </a:r>
            <a:r>
              <a:rPr lang="en-US" dirty="0">
                <a:solidFill>
                  <a:prstClr val="white"/>
                </a:solidFill>
                <a:latin typeface="Calibri"/>
              </a:rPr>
              <a:t/>
            </a:r>
            <a:br>
              <a:rPr lang="en-US" dirty="0">
                <a:solidFill>
                  <a:prstClr val="white"/>
                </a:solidFill>
                <a:latin typeface="Calibri"/>
              </a:rPr>
            </a:br>
            <a:r>
              <a:rPr lang="el-GR" dirty="0">
                <a:solidFill>
                  <a:prstClr val="white"/>
                </a:solidFill>
                <a:latin typeface="Calibri"/>
              </a:rPr>
              <a:t>σκαθάρι των </a:t>
            </a:r>
            <a:r>
              <a:rPr lang="el-GR" dirty="0" smtClean="0">
                <a:solidFill>
                  <a:prstClr val="white"/>
                </a:solidFill>
                <a:latin typeface="Calibri"/>
              </a:rPr>
              <a:t>επίπλων</a:t>
            </a:r>
            <a:r>
              <a:rPr lang="en-US" dirty="0" smtClean="0">
                <a:solidFill>
                  <a:prstClr val="white"/>
                </a:solidFill>
                <a:latin typeface="Calibri"/>
              </a:rPr>
              <a:t> </a:t>
            </a:r>
            <a:endParaRPr lang="el-GR" dirty="0">
              <a:solidFill>
                <a:prstClr val="white"/>
              </a:solidFill>
              <a:latin typeface="Calibri"/>
            </a:endParaRPr>
          </a:p>
        </p:txBody>
      </p:sp>
      <p:sp>
        <p:nvSpPr>
          <p:cNvPr id="18" name="Rectangle 8"/>
          <p:cNvSpPr/>
          <p:nvPr/>
        </p:nvSpPr>
        <p:spPr>
          <a:xfrm rot="16200000">
            <a:off x="4978349" y="2291099"/>
            <a:ext cx="2266892" cy="415498"/>
          </a:xfrm>
          <a:prstGeom prst="rect">
            <a:avLst/>
          </a:prstGeom>
        </p:spPr>
        <p:txBody>
          <a:bodyPr wrap="square">
            <a:spAutoFit/>
          </a:bodyPr>
          <a:lstStyle/>
          <a:p>
            <a:pPr algn="ctr"/>
            <a:r>
              <a:rPr lang="en-US" sz="1050" dirty="0" smtClean="0">
                <a:solidFill>
                  <a:prstClr val="black">
                    <a:lumMod val="75000"/>
                    <a:lumOff val="25000"/>
                  </a:prstClr>
                </a:solidFill>
                <a:latin typeface="+mn-lt"/>
              </a:rPr>
              <a:t>“</a:t>
            </a:r>
            <a:r>
              <a:rPr lang="en-US" sz="1050" dirty="0">
                <a:solidFill>
                  <a:prstClr val="black">
                    <a:lumMod val="75000"/>
                    <a:lumOff val="25000"/>
                  </a:prstClr>
                </a:solidFill>
                <a:latin typeface="+mn-lt"/>
                <a:hlinkClick r:id="rId7"/>
              </a:rPr>
              <a:t>Anobium </a:t>
            </a:r>
            <a:r>
              <a:rPr lang="en-US" sz="1050" dirty="0" err="1">
                <a:solidFill>
                  <a:prstClr val="black">
                    <a:lumMod val="75000"/>
                    <a:lumOff val="25000"/>
                  </a:prstClr>
                </a:solidFill>
                <a:latin typeface="+mn-lt"/>
                <a:hlinkClick r:id="rId7"/>
              </a:rPr>
              <a:t>punctatum</a:t>
            </a:r>
            <a:r>
              <a:rPr lang="en-US" sz="1050" dirty="0">
                <a:solidFill>
                  <a:prstClr val="black">
                    <a:lumMod val="75000"/>
                    <a:lumOff val="25000"/>
                  </a:prstClr>
                </a:solidFill>
                <a:latin typeface="+mn-lt"/>
                <a:hlinkClick r:id="rId7"/>
              </a:rPr>
              <a:t> </a:t>
            </a:r>
            <a:r>
              <a:rPr lang="en-US" sz="1050" dirty="0" smtClean="0">
                <a:solidFill>
                  <a:prstClr val="black">
                    <a:lumMod val="75000"/>
                    <a:lumOff val="25000"/>
                  </a:prstClr>
                </a:solidFill>
                <a:latin typeface="+mn-lt"/>
                <a:hlinkClick r:id="rId7"/>
              </a:rPr>
              <a:t>above</a:t>
            </a:r>
            <a:r>
              <a:rPr lang="en-US" sz="1050" dirty="0" smtClean="0">
                <a:solidFill>
                  <a:prstClr val="black">
                    <a:lumMod val="75000"/>
                    <a:lumOff val="25000"/>
                  </a:prstClr>
                </a:solidFill>
                <a:latin typeface="+mn-lt"/>
              </a:rPr>
              <a:t>”,</a:t>
            </a:r>
            <a:r>
              <a:rPr lang="el-GR" sz="1050" dirty="0" smtClean="0">
                <a:solidFill>
                  <a:prstClr val="black">
                    <a:lumMod val="75000"/>
                    <a:lumOff val="25000"/>
                  </a:prstClr>
                </a:solidFill>
                <a:latin typeface="+mn-lt"/>
              </a:rPr>
              <a:t> από</a:t>
            </a:r>
            <a:r>
              <a:rPr lang="en-US" sz="1050" dirty="0" smtClean="0">
                <a:solidFill>
                  <a:prstClr val="black">
                    <a:lumMod val="75000"/>
                    <a:lumOff val="25000"/>
                  </a:prstClr>
                </a:solidFill>
                <a:latin typeface="+mn-lt"/>
              </a:rPr>
              <a:t>  </a:t>
            </a:r>
            <a:r>
              <a:rPr lang="en-US" sz="1050" dirty="0" err="1" smtClean="0">
                <a:solidFill>
                  <a:prstClr val="black">
                    <a:lumMod val="75000"/>
                    <a:lumOff val="25000"/>
                  </a:prstClr>
                </a:solidFill>
                <a:latin typeface="+mn-lt"/>
                <a:hlinkClick r:id="rId8"/>
              </a:rPr>
              <a:t>Siga</a:t>
            </a:r>
            <a:r>
              <a:rPr lang="el-GR" sz="1050" dirty="0" smtClean="0">
                <a:solidFill>
                  <a:prstClr val="black">
                    <a:lumMod val="75000"/>
                    <a:lumOff val="25000"/>
                  </a:prstClr>
                </a:solidFill>
                <a:latin typeface="+mn-lt"/>
              </a:rPr>
              <a:t>  διαθέσιμο με άδεια</a:t>
            </a:r>
            <a:r>
              <a:rPr lang="en-US" sz="1050" dirty="0" smtClean="0">
                <a:solidFill>
                  <a:prstClr val="black">
                    <a:lumMod val="75000"/>
                    <a:lumOff val="25000"/>
                  </a:prstClr>
                </a:solidFill>
                <a:latin typeface="+mn-lt"/>
                <a:hlinkClick r:id="rId9"/>
              </a:rPr>
              <a:t>CC </a:t>
            </a:r>
            <a:r>
              <a:rPr lang="en-US" sz="1050" dirty="0">
                <a:solidFill>
                  <a:prstClr val="black">
                    <a:lumMod val="75000"/>
                    <a:lumOff val="25000"/>
                  </a:prstClr>
                </a:solidFill>
                <a:latin typeface="+mn-lt"/>
                <a:hlinkClick r:id="rId9"/>
              </a:rPr>
              <a:t>BY-SA </a:t>
            </a:r>
            <a:r>
              <a:rPr lang="en-US" sz="1050" dirty="0" smtClean="0">
                <a:solidFill>
                  <a:prstClr val="black">
                    <a:lumMod val="75000"/>
                    <a:lumOff val="25000"/>
                  </a:prstClr>
                </a:solidFill>
                <a:latin typeface="+mn-lt"/>
                <a:hlinkClick r:id="rId9"/>
              </a:rPr>
              <a:t>3.0</a:t>
            </a:r>
            <a:endParaRPr lang="en-US" sz="1050" dirty="0">
              <a:solidFill>
                <a:prstClr val="black">
                  <a:lumMod val="75000"/>
                  <a:lumOff val="25000"/>
                </a:prstClr>
              </a:solidFill>
              <a:latin typeface="+mn-lt"/>
            </a:endParaRPr>
          </a:p>
        </p:txBody>
      </p:sp>
      <p:pic>
        <p:nvPicPr>
          <p:cNvPr id="27658" name="Picture 18" descr="File:Stegobium paniceum bl.jpg" title="Stegobium paniceum,σκαθάρι φαρμακείων"/>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7539" y="1408224"/>
            <a:ext cx="1998662" cy="14287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2" name="Rectangle 6"/>
          <p:cNvSpPr>
            <a:spLocks noChangeArrowheads="1"/>
          </p:cNvSpPr>
          <p:nvPr/>
        </p:nvSpPr>
        <p:spPr bwMode="auto">
          <a:xfrm>
            <a:off x="6378365" y="2985965"/>
            <a:ext cx="2337010" cy="646331"/>
          </a:xfrm>
          <a:prstGeom prst="rect">
            <a:avLst/>
          </a:prstGeom>
          <a:solidFill>
            <a:schemeClr val="accent4">
              <a:lumMod val="75000"/>
            </a:schemeClr>
          </a:solidFill>
          <a:ln w="9525">
            <a:noFill/>
            <a:miter lim="800000"/>
            <a:headEnd/>
            <a:tailEnd/>
          </a:ln>
        </p:spPr>
        <p:txBody>
          <a:bodyPr wrap="square">
            <a:spAutoFit/>
          </a:bodyPr>
          <a:lstStyle/>
          <a:p>
            <a:pPr>
              <a:defRPr/>
            </a:pPr>
            <a:r>
              <a:rPr lang="en-GB" b="1" dirty="0">
                <a:solidFill>
                  <a:prstClr val="white"/>
                </a:solidFill>
                <a:latin typeface="Calibri"/>
              </a:rPr>
              <a:t>Stegobium </a:t>
            </a:r>
            <a:r>
              <a:rPr lang="en-GB" b="1" dirty="0" err="1">
                <a:solidFill>
                  <a:prstClr val="white"/>
                </a:solidFill>
                <a:latin typeface="Calibri"/>
              </a:rPr>
              <a:t>paniceum</a:t>
            </a:r>
            <a:r>
              <a:rPr lang="el-GR" b="1" dirty="0">
                <a:solidFill>
                  <a:prstClr val="white"/>
                </a:solidFill>
                <a:latin typeface="Calibri"/>
              </a:rPr>
              <a:t>,</a:t>
            </a:r>
            <a:r>
              <a:rPr lang="en-GB" dirty="0">
                <a:solidFill>
                  <a:prstClr val="white"/>
                </a:solidFill>
                <a:latin typeface="Calibri"/>
              </a:rPr>
              <a:t/>
            </a:r>
            <a:br>
              <a:rPr lang="en-GB" dirty="0">
                <a:solidFill>
                  <a:prstClr val="white"/>
                </a:solidFill>
                <a:latin typeface="Calibri"/>
              </a:rPr>
            </a:br>
            <a:r>
              <a:rPr lang="el-GR" dirty="0">
                <a:solidFill>
                  <a:prstClr val="white"/>
                </a:solidFill>
                <a:latin typeface="Calibri"/>
              </a:rPr>
              <a:t>σκαθάρι </a:t>
            </a:r>
            <a:r>
              <a:rPr lang="el-GR" dirty="0" smtClean="0">
                <a:solidFill>
                  <a:prstClr val="white"/>
                </a:solidFill>
                <a:latin typeface="Calibri"/>
              </a:rPr>
              <a:t>φαρμακείων</a:t>
            </a:r>
            <a:r>
              <a:rPr lang="en-GB" dirty="0" smtClean="0">
                <a:solidFill>
                  <a:prstClr val="white"/>
                </a:solidFill>
                <a:latin typeface="Calibri"/>
                <a:hlinkClick r:id="rId11"/>
              </a:rPr>
              <a:t> </a:t>
            </a:r>
            <a:endParaRPr lang="el-GR" dirty="0">
              <a:solidFill>
                <a:prstClr val="white"/>
              </a:solidFill>
              <a:latin typeface="Calibri"/>
            </a:endParaRPr>
          </a:p>
        </p:txBody>
      </p:sp>
      <p:sp>
        <p:nvSpPr>
          <p:cNvPr id="19" name="Rectangle 8"/>
          <p:cNvSpPr/>
          <p:nvPr/>
        </p:nvSpPr>
        <p:spPr>
          <a:xfrm rot="16200000">
            <a:off x="7644975" y="2080820"/>
            <a:ext cx="2478113" cy="430887"/>
          </a:xfrm>
          <a:prstGeom prst="rect">
            <a:avLst/>
          </a:prstGeom>
        </p:spPr>
        <p:txBody>
          <a:bodyPr wrap="square">
            <a:spAutoFit/>
          </a:bodyPr>
          <a:lstStyle/>
          <a:p>
            <a:pPr algn="ctr"/>
            <a:r>
              <a:rPr lang="en-US" sz="1050" dirty="0" smtClean="0">
                <a:solidFill>
                  <a:prstClr val="black">
                    <a:lumMod val="65000"/>
                    <a:lumOff val="35000"/>
                  </a:prstClr>
                </a:solidFill>
                <a:latin typeface="+mn-lt"/>
              </a:rPr>
              <a:t>“</a:t>
            </a:r>
            <a:r>
              <a:rPr lang="en-US" sz="1050" dirty="0">
                <a:solidFill>
                  <a:prstClr val="black"/>
                </a:solidFill>
                <a:latin typeface="+mn-lt"/>
                <a:hlinkClick r:id="rId11"/>
              </a:rPr>
              <a:t>Stegobium </a:t>
            </a:r>
            <a:r>
              <a:rPr lang="en-US" sz="1050" dirty="0" err="1">
                <a:solidFill>
                  <a:prstClr val="black"/>
                </a:solidFill>
                <a:latin typeface="+mn-lt"/>
                <a:hlinkClick r:id="rId11"/>
              </a:rPr>
              <a:t>paniceum</a:t>
            </a:r>
            <a:r>
              <a:rPr lang="en-US" sz="1050" dirty="0">
                <a:solidFill>
                  <a:prstClr val="black"/>
                </a:solidFill>
                <a:latin typeface="+mn-lt"/>
                <a:hlinkClick r:id="rId11"/>
              </a:rPr>
              <a:t> </a:t>
            </a:r>
            <a:r>
              <a:rPr lang="en-US" sz="1050" dirty="0" err="1" smtClean="0">
                <a:solidFill>
                  <a:prstClr val="black"/>
                </a:solidFill>
                <a:latin typeface="+mn-lt"/>
                <a:hlinkClick r:id="rId11"/>
              </a:rPr>
              <a:t>bl</a:t>
            </a:r>
            <a:r>
              <a:rPr lang="en-US" sz="1050" dirty="0" smtClean="0">
                <a:solidFill>
                  <a:prstClr val="black">
                    <a:lumMod val="65000"/>
                    <a:lumOff val="35000"/>
                  </a:prstClr>
                </a:solidFill>
                <a:latin typeface="+mn-lt"/>
              </a:rPr>
              <a:t>”,</a:t>
            </a:r>
            <a:r>
              <a:rPr lang="el-GR" sz="1050" dirty="0" smtClean="0">
                <a:solidFill>
                  <a:prstClr val="black">
                    <a:lumMod val="65000"/>
                    <a:lumOff val="35000"/>
                  </a:prstClr>
                </a:solidFill>
                <a:latin typeface="+mn-lt"/>
              </a:rPr>
              <a:t> από</a:t>
            </a:r>
            <a:r>
              <a:rPr lang="en-US" sz="1050" dirty="0" smtClean="0">
                <a:solidFill>
                  <a:prstClr val="black">
                    <a:lumMod val="65000"/>
                    <a:lumOff val="35000"/>
                  </a:prstClr>
                </a:solidFill>
                <a:latin typeface="+mn-lt"/>
              </a:rPr>
              <a:t> </a:t>
            </a:r>
            <a:r>
              <a:rPr lang="en-US" sz="1050" dirty="0">
                <a:solidFill>
                  <a:prstClr val="black">
                    <a:lumMod val="75000"/>
                    <a:lumOff val="25000"/>
                  </a:prstClr>
                </a:solidFill>
                <a:latin typeface="+mn-lt"/>
                <a:hlinkClick r:id="rId8"/>
              </a:rPr>
              <a:t>Siga</a:t>
            </a:r>
            <a:endParaRPr lang="en-US" sz="1050" dirty="0" smtClean="0">
              <a:solidFill>
                <a:prstClr val="black"/>
              </a:solidFill>
              <a:latin typeface="+mn-lt"/>
            </a:endParaRPr>
          </a:p>
          <a:p>
            <a:pPr algn="ctr"/>
            <a:r>
              <a:rPr lang="el-GR" sz="1050" dirty="0" smtClean="0">
                <a:solidFill>
                  <a:prstClr val="black">
                    <a:lumMod val="65000"/>
                    <a:lumOff val="35000"/>
                  </a:prstClr>
                </a:solidFill>
                <a:latin typeface="+mn-lt"/>
                <a:hlinkClick r:id="rId9"/>
              </a:rPr>
              <a:t>Δ</a:t>
            </a:r>
            <a:r>
              <a:rPr lang="el-GR" sz="1050" dirty="0" smtClean="0">
                <a:solidFill>
                  <a:prstClr val="black">
                    <a:lumMod val="65000"/>
                    <a:lumOff val="35000"/>
                  </a:prstClr>
                </a:solidFill>
                <a:latin typeface="+mn-lt"/>
              </a:rPr>
              <a:t>ιαθέσιμο με άδεια </a:t>
            </a:r>
            <a:r>
              <a:rPr lang="en-US" sz="1050" dirty="0" smtClean="0">
                <a:solidFill>
                  <a:prstClr val="black">
                    <a:lumMod val="75000"/>
                    <a:lumOff val="25000"/>
                  </a:prstClr>
                </a:solidFill>
                <a:latin typeface="+mn-lt"/>
                <a:hlinkClick r:id="rId9"/>
              </a:rPr>
              <a:t>CC </a:t>
            </a:r>
            <a:r>
              <a:rPr lang="en-US" sz="1050" dirty="0">
                <a:solidFill>
                  <a:prstClr val="black">
                    <a:lumMod val="75000"/>
                    <a:lumOff val="25000"/>
                  </a:prstClr>
                </a:solidFill>
                <a:latin typeface="+mn-lt"/>
                <a:hlinkClick r:id="rId9"/>
              </a:rPr>
              <a:t>BY-SA 3.0</a:t>
            </a:r>
            <a:endParaRPr lang="en-US" sz="1050" dirty="0">
              <a:solidFill>
                <a:prstClr val="black"/>
              </a:solidFill>
              <a:latin typeface="+mn-lt"/>
            </a:endParaRPr>
          </a:p>
        </p:txBody>
      </p:sp>
      <p:pic>
        <p:nvPicPr>
          <p:cNvPr id="27659" name="Picture 20" descr="File:Anthrenus verbasci 2013-05-04.jpg" title="Anthrenus scrophularie,κοινό σκαθάρι χαλιών"/>
          <p:cNvPicPr>
            <a:picLocks noChangeAspect="1" noChangeArrowheads="1"/>
          </p:cNvPicPr>
          <p:nvPr/>
        </p:nvPicPr>
        <p:blipFill>
          <a:blip r:embed="rId12">
            <a:extLst>
              <a:ext uri="{28A0092B-C50C-407E-A947-70E740481C1C}">
                <a14:useLocalDpi xmlns:a14="http://schemas.microsoft.com/office/drawing/2010/main" val="0"/>
              </a:ext>
            </a:extLst>
          </a:blip>
          <a:srcRect l="27222" t="31302" r="24905" b="29883"/>
          <a:stretch>
            <a:fillRect/>
          </a:stretch>
        </p:blipFill>
        <p:spPr bwMode="auto">
          <a:xfrm>
            <a:off x="191871" y="4159561"/>
            <a:ext cx="2428875" cy="14763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3" name="Rectangle 8"/>
          <p:cNvSpPr>
            <a:spLocks noChangeArrowheads="1"/>
          </p:cNvSpPr>
          <p:nvPr/>
        </p:nvSpPr>
        <p:spPr bwMode="auto">
          <a:xfrm>
            <a:off x="182012" y="5736975"/>
            <a:ext cx="2448591" cy="630942"/>
          </a:xfrm>
          <a:prstGeom prst="rect">
            <a:avLst/>
          </a:prstGeom>
          <a:solidFill>
            <a:schemeClr val="accent4">
              <a:lumMod val="75000"/>
            </a:schemeClr>
          </a:solidFill>
          <a:ln w="9525">
            <a:noFill/>
            <a:miter lim="800000"/>
            <a:headEnd/>
            <a:tailEnd/>
          </a:ln>
        </p:spPr>
        <p:txBody>
          <a:bodyPr wrap="square">
            <a:spAutoFit/>
          </a:bodyPr>
          <a:lstStyle/>
          <a:p>
            <a:pPr>
              <a:defRPr/>
            </a:pPr>
            <a:r>
              <a:rPr lang="en-US" sz="1750" b="1" dirty="0">
                <a:solidFill>
                  <a:prstClr val="white"/>
                </a:solidFill>
                <a:latin typeface="Calibri"/>
              </a:rPr>
              <a:t>Anthrenus </a:t>
            </a:r>
            <a:r>
              <a:rPr lang="en-US" sz="1750" b="1" dirty="0" err="1">
                <a:solidFill>
                  <a:prstClr val="white"/>
                </a:solidFill>
                <a:latin typeface="Calibri"/>
              </a:rPr>
              <a:t>scrophularie</a:t>
            </a:r>
            <a:r>
              <a:rPr lang="el-GR" sz="1750" b="1" dirty="0">
                <a:solidFill>
                  <a:prstClr val="white"/>
                </a:solidFill>
                <a:latin typeface="Calibri"/>
              </a:rPr>
              <a:t>,</a:t>
            </a:r>
            <a:r>
              <a:rPr lang="en-US" sz="1750" dirty="0">
                <a:solidFill>
                  <a:prstClr val="white"/>
                </a:solidFill>
                <a:latin typeface="Calibri"/>
              </a:rPr>
              <a:t/>
            </a:r>
            <a:br>
              <a:rPr lang="en-US" sz="1750" dirty="0">
                <a:solidFill>
                  <a:prstClr val="white"/>
                </a:solidFill>
                <a:latin typeface="Calibri"/>
              </a:rPr>
            </a:br>
            <a:r>
              <a:rPr lang="el-GR" sz="1750" dirty="0">
                <a:solidFill>
                  <a:prstClr val="white"/>
                </a:solidFill>
                <a:latin typeface="Calibri"/>
              </a:rPr>
              <a:t>κοινό</a:t>
            </a:r>
            <a:r>
              <a:rPr lang="en-US" sz="1750" dirty="0">
                <a:solidFill>
                  <a:prstClr val="white"/>
                </a:solidFill>
                <a:latin typeface="Calibri"/>
              </a:rPr>
              <a:t> </a:t>
            </a:r>
            <a:r>
              <a:rPr lang="el-GR" sz="1750" dirty="0">
                <a:solidFill>
                  <a:prstClr val="white"/>
                </a:solidFill>
                <a:latin typeface="Calibri"/>
              </a:rPr>
              <a:t>σκαθάρι </a:t>
            </a:r>
            <a:r>
              <a:rPr lang="el-GR" sz="1750" dirty="0" smtClean="0">
                <a:solidFill>
                  <a:prstClr val="white"/>
                </a:solidFill>
                <a:latin typeface="Calibri"/>
              </a:rPr>
              <a:t>χαλιών</a:t>
            </a:r>
            <a:endParaRPr lang="el-GR" sz="1750" dirty="0">
              <a:solidFill>
                <a:prstClr val="white"/>
              </a:solidFill>
              <a:latin typeface="Calibri"/>
            </a:endParaRPr>
          </a:p>
        </p:txBody>
      </p:sp>
      <p:sp>
        <p:nvSpPr>
          <p:cNvPr id="22" name="Rectangle 8"/>
          <p:cNvSpPr/>
          <p:nvPr/>
        </p:nvSpPr>
        <p:spPr>
          <a:xfrm rot="16200000">
            <a:off x="1616692" y="5003951"/>
            <a:ext cx="2439624" cy="430887"/>
          </a:xfrm>
          <a:prstGeom prst="rect">
            <a:avLst/>
          </a:prstGeom>
        </p:spPr>
        <p:txBody>
          <a:bodyPr wrap="square">
            <a:spAutoFit/>
          </a:bodyPr>
          <a:lstStyle/>
          <a:p>
            <a:pPr algn="ctr"/>
            <a:r>
              <a:rPr lang="en-US" sz="1050" dirty="0" smtClean="0">
                <a:solidFill>
                  <a:prstClr val="black">
                    <a:lumMod val="65000"/>
                    <a:lumOff val="35000"/>
                  </a:prstClr>
                </a:solidFill>
                <a:latin typeface="+mn-lt"/>
              </a:rPr>
              <a:t>“</a:t>
            </a:r>
            <a:r>
              <a:rPr lang="en-US" sz="1050" dirty="0">
                <a:solidFill>
                  <a:prstClr val="black"/>
                </a:solidFill>
                <a:latin typeface="+mn-lt"/>
                <a:hlinkClick r:id="rId13"/>
              </a:rPr>
              <a:t>Anthrenus </a:t>
            </a:r>
            <a:r>
              <a:rPr lang="en-US" sz="1050" dirty="0" err="1">
                <a:solidFill>
                  <a:prstClr val="black"/>
                </a:solidFill>
                <a:latin typeface="+mn-lt"/>
                <a:hlinkClick r:id="rId13"/>
              </a:rPr>
              <a:t>verbasci</a:t>
            </a:r>
            <a:r>
              <a:rPr lang="en-US" sz="1050" dirty="0">
                <a:solidFill>
                  <a:prstClr val="black"/>
                </a:solidFill>
                <a:latin typeface="+mn-lt"/>
                <a:hlinkClick r:id="rId13"/>
              </a:rPr>
              <a:t> </a:t>
            </a:r>
            <a:r>
              <a:rPr lang="en-US" sz="1050" dirty="0" smtClean="0">
                <a:solidFill>
                  <a:prstClr val="black"/>
                </a:solidFill>
                <a:latin typeface="+mn-lt"/>
                <a:hlinkClick r:id="rId13"/>
              </a:rPr>
              <a:t>2013-05-04</a:t>
            </a:r>
            <a:r>
              <a:rPr lang="en-US" sz="1050" dirty="0" smtClean="0">
                <a:solidFill>
                  <a:prstClr val="black">
                    <a:lumMod val="65000"/>
                    <a:lumOff val="35000"/>
                  </a:prstClr>
                </a:solidFill>
                <a:latin typeface="+mn-lt"/>
              </a:rPr>
              <a:t>”,</a:t>
            </a:r>
            <a:r>
              <a:rPr lang="el-GR" sz="1050" dirty="0" smtClean="0">
                <a:solidFill>
                  <a:prstClr val="black">
                    <a:lumMod val="65000"/>
                    <a:lumOff val="35000"/>
                  </a:prstClr>
                </a:solidFill>
                <a:latin typeface="+mn-lt"/>
              </a:rPr>
              <a:t> από</a:t>
            </a:r>
            <a:r>
              <a:rPr lang="en-US" sz="1050" dirty="0" smtClean="0">
                <a:solidFill>
                  <a:prstClr val="black">
                    <a:lumMod val="65000"/>
                    <a:lumOff val="35000"/>
                  </a:prstClr>
                </a:solidFill>
                <a:latin typeface="+mn-lt"/>
              </a:rPr>
              <a:t> </a:t>
            </a:r>
            <a:r>
              <a:rPr lang="en-US" sz="1050" dirty="0" err="1" smtClean="0">
                <a:solidFill>
                  <a:prstClr val="black"/>
                </a:solidFill>
                <a:latin typeface="+mn-lt"/>
                <a:hlinkClick r:id="rId14"/>
              </a:rPr>
              <a:t>Toffel</a:t>
            </a:r>
            <a:r>
              <a:rPr lang="el-GR" sz="1050" dirty="0" smtClean="0">
                <a:solidFill>
                  <a:prstClr val="black"/>
                </a:solidFill>
                <a:latin typeface="+mn-lt"/>
              </a:rPr>
              <a:t> </a:t>
            </a:r>
            <a:r>
              <a:rPr lang="el-GR" sz="1050" dirty="0">
                <a:solidFill>
                  <a:prstClr val="black">
                    <a:lumMod val="65000"/>
                    <a:lumOff val="35000"/>
                  </a:prstClr>
                </a:solidFill>
                <a:latin typeface="+mn-lt"/>
              </a:rPr>
              <a:t>διαθέσιμο με άδεια </a:t>
            </a:r>
            <a:r>
              <a:rPr lang="en-US" sz="1050" dirty="0" smtClean="0">
                <a:solidFill>
                  <a:prstClr val="black">
                    <a:lumMod val="75000"/>
                    <a:lumOff val="25000"/>
                  </a:prstClr>
                </a:solidFill>
                <a:latin typeface="+mn-lt"/>
                <a:hlinkClick r:id="rId9"/>
              </a:rPr>
              <a:t>CC </a:t>
            </a:r>
            <a:r>
              <a:rPr lang="en-US" sz="1050" dirty="0">
                <a:solidFill>
                  <a:prstClr val="black">
                    <a:lumMod val="75000"/>
                    <a:lumOff val="25000"/>
                  </a:prstClr>
                </a:solidFill>
                <a:latin typeface="+mn-lt"/>
                <a:hlinkClick r:id="rId9"/>
              </a:rPr>
              <a:t>BY-SA </a:t>
            </a:r>
            <a:r>
              <a:rPr lang="en-US" sz="1050" dirty="0" smtClean="0">
                <a:solidFill>
                  <a:prstClr val="black">
                    <a:lumMod val="75000"/>
                    <a:lumOff val="25000"/>
                  </a:prstClr>
                </a:solidFill>
                <a:latin typeface="+mn-lt"/>
                <a:hlinkClick r:id="rId9"/>
              </a:rPr>
              <a:t>3.0</a:t>
            </a:r>
            <a:endParaRPr lang="en-US" sz="1050" dirty="0">
              <a:solidFill>
                <a:prstClr val="black"/>
              </a:solidFill>
              <a:latin typeface="+mn-lt"/>
            </a:endParaRPr>
          </a:p>
        </p:txBody>
      </p:sp>
      <p:pic>
        <p:nvPicPr>
          <p:cNvPr id="27660" name="Picture 22" descr="File:Anthrenus verbasci - larva side (aka).jpg" title="Anthrenus scrophularie,προνύμφη,"/>
          <p:cNvPicPr>
            <a:picLocks noChangeAspect="1" noChangeArrowheads="1"/>
          </p:cNvPicPr>
          <p:nvPr/>
        </p:nvPicPr>
        <p:blipFill>
          <a:blip r:embed="rId15">
            <a:extLst>
              <a:ext uri="{28A0092B-C50C-407E-A947-70E740481C1C}">
                <a14:useLocalDpi xmlns:a14="http://schemas.microsoft.com/office/drawing/2010/main" val="0"/>
              </a:ext>
            </a:extLst>
          </a:blip>
          <a:srcRect l="16896" r="13641"/>
          <a:stretch>
            <a:fillRect/>
          </a:stretch>
        </p:blipFill>
        <p:spPr bwMode="auto">
          <a:xfrm>
            <a:off x="3205244" y="4159560"/>
            <a:ext cx="2369084" cy="139118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4" name="Rectangle 10"/>
          <p:cNvSpPr>
            <a:spLocks noChangeArrowheads="1"/>
          </p:cNvSpPr>
          <p:nvPr/>
        </p:nvSpPr>
        <p:spPr bwMode="auto">
          <a:xfrm>
            <a:off x="3205244" y="5635936"/>
            <a:ext cx="2369084" cy="615553"/>
          </a:xfrm>
          <a:prstGeom prst="rect">
            <a:avLst/>
          </a:prstGeom>
          <a:solidFill>
            <a:schemeClr val="accent4">
              <a:lumMod val="75000"/>
            </a:schemeClr>
          </a:solidFill>
          <a:ln w="9525">
            <a:noFill/>
            <a:miter lim="800000"/>
            <a:headEnd/>
            <a:tailEnd/>
          </a:ln>
        </p:spPr>
        <p:txBody>
          <a:bodyPr wrap="square">
            <a:spAutoFit/>
          </a:bodyPr>
          <a:lstStyle/>
          <a:p>
            <a:pPr>
              <a:defRPr/>
            </a:pPr>
            <a:r>
              <a:rPr lang="en-GB" sz="1700" b="1" dirty="0">
                <a:solidFill>
                  <a:prstClr val="white"/>
                </a:solidFill>
                <a:latin typeface="Calibri"/>
              </a:rPr>
              <a:t>Anthrenus </a:t>
            </a:r>
            <a:r>
              <a:rPr lang="en-GB" sz="1700" b="1" dirty="0" err="1">
                <a:solidFill>
                  <a:prstClr val="white"/>
                </a:solidFill>
                <a:latin typeface="Calibri"/>
              </a:rPr>
              <a:t>scrophularie</a:t>
            </a:r>
            <a:r>
              <a:rPr lang="en-GB" sz="1700" dirty="0">
                <a:solidFill>
                  <a:prstClr val="white"/>
                </a:solidFill>
                <a:latin typeface="Calibri"/>
              </a:rPr>
              <a:t>,</a:t>
            </a:r>
            <a:br>
              <a:rPr lang="en-GB" sz="1700" dirty="0">
                <a:solidFill>
                  <a:prstClr val="white"/>
                </a:solidFill>
                <a:latin typeface="Calibri"/>
              </a:rPr>
            </a:br>
            <a:r>
              <a:rPr lang="el-GR" sz="1700" dirty="0" smtClean="0">
                <a:solidFill>
                  <a:prstClr val="white"/>
                </a:solidFill>
                <a:latin typeface="Calibri"/>
              </a:rPr>
              <a:t>προνύμφη</a:t>
            </a:r>
            <a:endParaRPr lang="el-GR" sz="1700" dirty="0">
              <a:solidFill>
                <a:prstClr val="white"/>
              </a:solidFill>
              <a:latin typeface="Calibri"/>
            </a:endParaRPr>
          </a:p>
        </p:txBody>
      </p:sp>
      <p:sp>
        <p:nvSpPr>
          <p:cNvPr id="25" name="Rectangle 8"/>
          <p:cNvSpPr/>
          <p:nvPr/>
        </p:nvSpPr>
        <p:spPr>
          <a:xfrm rot="16200000">
            <a:off x="4584782" y="5023617"/>
            <a:ext cx="2475680" cy="430887"/>
          </a:xfrm>
          <a:prstGeom prst="rect">
            <a:avLst/>
          </a:prstGeom>
        </p:spPr>
        <p:txBody>
          <a:bodyPr wrap="square">
            <a:spAutoFit/>
          </a:bodyPr>
          <a:lstStyle/>
          <a:p>
            <a:pPr algn="ctr"/>
            <a:r>
              <a:rPr lang="en-US" sz="1050" dirty="0" smtClean="0">
                <a:solidFill>
                  <a:prstClr val="black">
                    <a:lumMod val="65000"/>
                    <a:lumOff val="35000"/>
                  </a:prstClr>
                </a:solidFill>
                <a:latin typeface="+mn-lt"/>
              </a:rPr>
              <a:t>“</a:t>
            </a:r>
            <a:r>
              <a:rPr lang="en-US" sz="1050" dirty="0">
                <a:solidFill>
                  <a:prstClr val="black"/>
                </a:solidFill>
                <a:latin typeface="+mn-lt"/>
                <a:hlinkClick r:id="rId16"/>
              </a:rPr>
              <a:t>Anthrenus </a:t>
            </a:r>
            <a:r>
              <a:rPr lang="en-US" sz="1050" dirty="0" err="1">
                <a:solidFill>
                  <a:prstClr val="black"/>
                </a:solidFill>
                <a:latin typeface="+mn-lt"/>
                <a:hlinkClick r:id="rId16"/>
              </a:rPr>
              <a:t>verbasci</a:t>
            </a:r>
            <a:r>
              <a:rPr lang="en-US" sz="1050" dirty="0">
                <a:solidFill>
                  <a:prstClr val="black"/>
                </a:solidFill>
                <a:latin typeface="+mn-lt"/>
                <a:hlinkClick r:id="rId16"/>
              </a:rPr>
              <a:t> - larva side (aka</a:t>
            </a:r>
            <a:r>
              <a:rPr lang="en-US" sz="1050" dirty="0" smtClean="0">
                <a:solidFill>
                  <a:prstClr val="black"/>
                </a:solidFill>
                <a:latin typeface="+mn-lt"/>
                <a:hlinkClick r:id="rId16"/>
              </a:rPr>
              <a:t>)</a:t>
            </a:r>
            <a:r>
              <a:rPr lang="en-US" sz="1050" dirty="0" smtClean="0">
                <a:solidFill>
                  <a:prstClr val="black">
                    <a:lumMod val="65000"/>
                    <a:lumOff val="35000"/>
                  </a:prstClr>
                </a:solidFill>
                <a:latin typeface="+mn-lt"/>
              </a:rPr>
              <a:t>”,</a:t>
            </a:r>
            <a:r>
              <a:rPr lang="el-GR" sz="1050" dirty="0" smtClean="0">
                <a:solidFill>
                  <a:prstClr val="black">
                    <a:lumMod val="65000"/>
                    <a:lumOff val="35000"/>
                  </a:prstClr>
                </a:solidFill>
                <a:latin typeface="+mn-lt"/>
              </a:rPr>
              <a:t> από</a:t>
            </a:r>
            <a:r>
              <a:rPr lang="en-US" sz="1050" dirty="0" smtClean="0">
                <a:solidFill>
                  <a:prstClr val="black">
                    <a:lumMod val="65000"/>
                    <a:lumOff val="35000"/>
                  </a:prstClr>
                </a:solidFill>
                <a:latin typeface="+mn-lt"/>
              </a:rPr>
              <a:t> </a:t>
            </a:r>
            <a:r>
              <a:rPr lang="en-US" sz="1050" dirty="0" smtClean="0">
                <a:solidFill>
                  <a:prstClr val="black"/>
                </a:solidFill>
                <a:latin typeface="+mn-lt"/>
                <a:hlinkClick r:id="rId17"/>
              </a:rPr>
              <a:t>Aka</a:t>
            </a:r>
            <a:r>
              <a:rPr lang="el-GR" sz="1050" dirty="0" smtClean="0">
                <a:solidFill>
                  <a:prstClr val="black"/>
                </a:solidFill>
                <a:latin typeface="+mn-lt"/>
              </a:rPr>
              <a:t> </a:t>
            </a:r>
            <a:r>
              <a:rPr lang="el-GR" sz="1050" dirty="0">
                <a:solidFill>
                  <a:prstClr val="black">
                    <a:lumMod val="65000"/>
                    <a:lumOff val="35000"/>
                  </a:prstClr>
                </a:solidFill>
                <a:latin typeface="+mn-lt"/>
              </a:rPr>
              <a:t>διαθέσιμο με άδεια </a:t>
            </a:r>
            <a:r>
              <a:rPr lang="en-US" sz="1050" dirty="0" smtClean="0">
                <a:solidFill>
                  <a:prstClr val="black"/>
                </a:solidFill>
                <a:latin typeface="+mn-lt"/>
                <a:hlinkClick r:id="rId5"/>
              </a:rPr>
              <a:t>CC </a:t>
            </a:r>
            <a:r>
              <a:rPr lang="en-US" sz="1050" dirty="0">
                <a:solidFill>
                  <a:prstClr val="black"/>
                </a:solidFill>
                <a:latin typeface="+mn-lt"/>
                <a:hlinkClick r:id="rId5"/>
              </a:rPr>
              <a:t>BY-SA </a:t>
            </a:r>
            <a:r>
              <a:rPr lang="en-US" sz="1050" dirty="0" smtClean="0">
                <a:solidFill>
                  <a:prstClr val="black"/>
                </a:solidFill>
                <a:latin typeface="+mn-lt"/>
                <a:hlinkClick r:id="rId5"/>
              </a:rPr>
              <a:t>2.5</a:t>
            </a:r>
            <a:endParaRPr lang="en-US" sz="1050" dirty="0">
              <a:solidFill>
                <a:prstClr val="black"/>
              </a:solidFill>
              <a:latin typeface="+mn-lt"/>
            </a:endParaRPr>
          </a:p>
        </p:txBody>
      </p:sp>
      <p:pic>
        <p:nvPicPr>
          <p:cNvPr id="27661" name="Picture 24" descr="File:Lepisma saccharina.jpg" title="Lepisma saccharina, ασημόψαρο, "/>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43625" y="4159561"/>
            <a:ext cx="2546350" cy="10795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7655" name="Rectangle 13"/>
          <p:cNvSpPr>
            <a:spLocks noChangeArrowheads="1"/>
          </p:cNvSpPr>
          <p:nvPr/>
        </p:nvSpPr>
        <p:spPr bwMode="auto">
          <a:xfrm>
            <a:off x="6122257" y="5347712"/>
            <a:ext cx="2567718" cy="646331"/>
          </a:xfrm>
          <a:prstGeom prst="rect">
            <a:avLst/>
          </a:prstGeom>
          <a:solidFill>
            <a:schemeClr val="accent4">
              <a:lumMod val="75000"/>
            </a:schemeClr>
          </a:solidFill>
          <a:ln w="9525">
            <a:noFill/>
            <a:miter lim="800000"/>
            <a:headEnd/>
            <a:tailEnd/>
          </a:ln>
        </p:spPr>
        <p:txBody>
          <a:bodyPr wrap="square">
            <a:spAutoFit/>
          </a:bodyPr>
          <a:lstStyle/>
          <a:p>
            <a:pPr>
              <a:defRPr/>
            </a:pPr>
            <a:r>
              <a:rPr lang="en-GB" sz="1750" b="1" dirty="0">
                <a:solidFill>
                  <a:prstClr val="white"/>
                </a:solidFill>
                <a:latin typeface="Calibri"/>
              </a:rPr>
              <a:t>Lepisma </a:t>
            </a:r>
            <a:r>
              <a:rPr lang="en-GB" sz="1750" b="1" dirty="0" err="1">
                <a:solidFill>
                  <a:prstClr val="white"/>
                </a:solidFill>
                <a:latin typeface="Calibri"/>
              </a:rPr>
              <a:t>saccharina</a:t>
            </a:r>
            <a:r>
              <a:rPr lang="el-GR" sz="1750" b="1" dirty="0">
                <a:solidFill>
                  <a:prstClr val="white"/>
                </a:solidFill>
                <a:latin typeface="Calibri"/>
              </a:rPr>
              <a:t>, </a:t>
            </a:r>
            <a:r>
              <a:rPr lang="el-GR" sz="1750" dirty="0" smtClean="0">
                <a:solidFill>
                  <a:prstClr val="white"/>
                </a:solidFill>
                <a:latin typeface="Calibri"/>
              </a:rPr>
              <a:t>ασημόψαρο</a:t>
            </a:r>
            <a:endParaRPr lang="el-GR" sz="1750" dirty="0">
              <a:solidFill>
                <a:prstClr val="white"/>
              </a:solidFill>
              <a:latin typeface="Calibri"/>
            </a:endParaRPr>
          </a:p>
        </p:txBody>
      </p:sp>
      <p:sp>
        <p:nvSpPr>
          <p:cNvPr id="26" name="Rectangle 8"/>
          <p:cNvSpPr/>
          <p:nvPr/>
        </p:nvSpPr>
        <p:spPr>
          <a:xfrm rot="16200000">
            <a:off x="7666362" y="4884661"/>
            <a:ext cx="2478113" cy="430887"/>
          </a:xfrm>
          <a:prstGeom prst="rect">
            <a:avLst/>
          </a:prstGeom>
        </p:spPr>
        <p:txBody>
          <a:bodyPr wrap="square">
            <a:spAutoFit/>
          </a:bodyPr>
          <a:lstStyle/>
          <a:p>
            <a:pPr algn="ctr"/>
            <a:r>
              <a:rPr lang="en-US" sz="1050" dirty="0" smtClean="0">
                <a:solidFill>
                  <a:prstClr val="black">
                    <a:lumMod val="65000"/>
                    <a:lumOff val="35000"/>
                  </a:prstClr>
                </a:solidFill>
                <a:latin typeface="+mn-lt"/>
              </a:rPr>
              <a:t>“</a:t>
            </a:r>
            <a:r>
              <a:rPr lang="en-US" sz="1050" dirty="0">
                <a:solidFill>
                  <a:prstClr val="black"/>
                </a:solidFill>
                <a:latin typeface="+mn-lt"/>
                <a:hlinkClick r:id="rId19"/>
              </a:rPr>
              <a:t>Lepisma </a:t>
            </a:r>
            <a:r>
              <a:rPr lang="en-US" sz="1050" dirty="0" err="1" smtClean="0">
                <a:solidFill>
                  <a:prstClr val="black"/>
                </a:solidFill>
                <a:latin typeface="+mn-lt"/>
                <a:hlinkClick r:id="rId19"/>
              </a:rPr>
              <a:t>saccharina</a:t>
            </a:r>
            <a:r>
              <a:rPr lang="en-US" sz="1050" dirty="0" smtClean="0">
                <a:solidFill>
                  <a:prstClr val="black">
                    <a:lumMod val="65000"/>
                    <a:lumOff val="35000"/>
                  </a:prstClr>
                </a:solidFill>
                <a:latin typeface="+mn-lt"/>
              </a:rPr>
              <a:t>”,</a:t>
            </a:r>
            <a:r>
              <a:rPr lang="el-GR" sz="1050" dirty="0" smtClean="0">
                <a:solidFill>
                  <a:prstClr val="black">
                    <a:lumMod val="65000"/>
                    <a:lumOff val="35000"/>
                  </a:prstClr>
                </a:solidFill>
                <a:latin typeface="+mn-lt"/>
              </a:rPr>
              <a:t> από</a:t>
            </a:r>
            <a:r>
              <a:rPr lang="en-US" sz="1050" dirty="0" smtClean="0">
                <a:solidFill>
                  <a:prstClr val="black">
                    <a:lumMod val="65000"/>
                    <a:lumOff val="35000"/>
                  </a:prstClr>
                </a:solidFill>
                <a:latin typeface="+mn-lt"/>
              </a:rPr>
              <a:t> </a:t>
            </a:r>
            <a:r>
              <a:rPr lang="en-US" sz="1050" dirty="0" smtClean="0">
                <a:solidFill>
                  <a:prstClr val="black"/>
                </a:solidFill>
                <a:latin typeface="+mn-lt"/>
                <a:hlinkClick r:id="rId20"/>
              </a:rPr>
              <a:t>Halvard</a:t>
            </a:r>
            <a:endParaRPr lang="en-US" sz="1050" dirty="0" smtClean="0">
              <a:solidFill>
                <a:prstClr val="black"/>
              </a:solidFill>
              <a:latin typeface="+mn-lt"/>
            </a:endParaRPr>
          </a:p>
          <a:p>
            <a:pPr algn="ctr"/>
            <a:r>
              <a:rPr lang="el-GR" sz="1050" dirty="0">
                <a:solidFill>
                  <a:prstClr val="black">
                    <a:lumMod val="65000"/>
                    <a:lumOff val="35000"/>
                  </a:prstClr>
                </a:solidFill>
                <a:latin typeface="+mn-lt"/>
              </a:rPr>
              <a:t>διαθέσιμο με άδεια </a:t>
            </a:r>
            <a:r>
              <a:rPr lang="en-US" sz="1050" dirty="0" smtClean="0">
                <a:solidFill>
                  <a:prstClr val="black">
                    <a:lumMod val="75000"/>
                    <a:lumOff val="25000"/>
                  </a:prstClr>
                </a:solidFill>
                <a:latin typeface="+mn-lt"/>
                <a:hlinkClick r:id="rId9"/>
              </a:rPr>
              <a:t>CC </a:t>
            </a:r>
            <a:r>
              <a:rPr lang="en-US" sz="1050" dirty="0">
                <a:solidFill>
                  <a:prstClr val="black">
                    <a:lumMod val="75000"/>
                    <a:lumOff val="25000"/>
                  </a:prstClr>
                </a:solidFill>
                <a:latin typeface="+mn-lt"/>
                <a:hlinkClick r:id="rId9"/>
              </a:rPr>
              <a:t>BY-SA 3.0</a:t>
            </a:r>
            <a:endParaRPr lang="en-US" sz="1050" dirty="0">
              <a:solidFill>
                <a:prstClr val="black"/>
              </a:solidFill>
              <a:latin typeface="+mn-lt"/>
            </a:endParaRPr>
          </a:p>
        </p:txBody>
      </p:sp>
      <p:sp>
        <p:nvSpPr>
          <p:cNvPr id="3" name="Θέση αριθμού διαφάνειας 2"/>
          <p:cNvSpPr>
            <a:spLocks noGrp="1"/>
          </p:cNvSpPr>
          <p:nvPr>
            <p:ph type="sldNum" sz="quarter" idx="12"/>
          </p:nvPr>
        </p:nvSpPr>
        <p:spPr>
          <a:xfrm>
            <a:off x="6494178" y="6427598"/>
            <a:ext cx="2133600" cy="365125"/>
          </a:xfrm>
        </p:spPr>
        <p:txBody>
          <a:bodyPr/>
          <a:lstStyle/>
          <a:p>
            <a:pPr>
              <a:defRPr/>
            </a:pPr>
            <a:fld id="{7E55E3B3-0445-4CFC-BED8-763D4409E61F}" type="slidenum">
              <a:rPr lang="el-GR" smtClean="0">
                <a:solidFill>
                  <a:prstClr val="black"/>
                </a:solidFill>
              </a:rPr>
              <a:pPr>
                <a:defRPr/>
              </a:pPr>
              <a:t>26</a:t>
            </a:fld>
            <a:endParaRPr lang="el-GR">
              <a:solidFill>
                <a:prstClr val="black"/>
              </a:solidFill>
            </a:endParaRPr>
          </a:p>
        </p:txBody>
      </p:sp>
    </p:spTree>
    <p:extLst>
      <p:ext uri="{BB962C8B-B14F-4D97-AF65-F5344CB8AC3E}">
        <p14:creationId xmlns:p14="http://schemas.microsoft.com/office/powerpoint/2010/main" val="3180161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Δράση εντόμων  </a:t>
            </a:r>
          </a:p>
        </p:txBody>
      </p:sp>
      <p:pic>
        <p:nvPicPr>
          <p:cNvPr id="28674" name="Picture 2" descr="C:\Users\user\Desktop\DSC00633.JPG" title="Ένδειξη για την παρουσία - δράση εντόμων"/>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071563" y="1124744"/>
            <a:ext cx="3287684" cy="2464724"/>
          </a:xfrm>
          <a:noFill/>
          <a:ln>
            <a:solidFill>
              <a:srgbClr val="7030A0"/>
            </a:solidFill>
          </a:ln>
        </p:spPr>
      </p:pic>
      <p:sp>
        <p:nvSpPr>
          <p:cNvPr id="12" name="TextBox 11"/>
          <p:cNvSpPr txBox="1"/>
          <p:nvPr/>
        </p:nvSpPr>
        <p:spPr>
          <a:xfrm rot="16200000">
            <a:off x="3889259" y="2837060"/>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cxnSp>
        <p:nvCxnSpPr>
          <p:cNvPr id="10" name="9 - Ευθύγραμμο βέλος σύνδεσης" title="βέλος"/>
          <p:cNvCxnSpPr/>
          <p:nvPr/>
        </p:nvCxnSpPr>
        <p:spPr>
          <a:xfrm>
            <a:off x="1714500" y="785813"/>
            <a:ext cx="642938" cy="57150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pic>
        <p:nvPicPr>
          <p:cNvPr id="28680" name="Picture 2" descr="Case-making clothes moths." title="Ένδειξη για την παρουσία - δράση εντόμω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2" y="4231850"/>
            <a:ext cx="3286125" cy="223361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230063" y="6491030"/>
            <a:ext cx="969124" cy="276999"/>
          </a:xfrm>
          <a:prstGeom prst="rect">
            <a:avLst/>
          </a:prstGeom>
        </p:spPr>
        <p:txBody>
          <a:bodyPr wrap="square">
            <a:spAutoFit/>
          </a:bodyPr>
          <a:lstStyle/>
          <a:p>
            <a:r>
              <a:rPr lang="en-US" sz="1200" dirty="0" smtClean="0">
                <a:solidFill>
                  <a:prstClr val="black"/>
                </a:solidFill>
                <a:latin typeface="Calibri"/>
                <a:hlinkClick r:id="rId5"/>
              </a:rPr>
              <a:t>cci-icc.gc.ca</a:t>
            </a:r>
            <a:endParaRPr lang="el-GR" sz="1200" dirty="0">
              <a:solidFill>
                <a:prstClr val="black"/>
              </a:solidFill>
              <a:latin typeface="Calibri"/>
            </a:endParaRPr>
          </a:p>
        </p:txBody>
      </p:sp>
      <p:sp>
        <p:nvSpPr>
          <p:cNvPr id="28679" name="10 - TextBox"/>
          <p:cNvSpPr txBox="1">
            <a:spLocks noChangeArrowheads="1"/>
          </p:cNvSpPr>
          <p:nvPr/>
        </p:nvSpPr>
        <p:spPr bwMode="auto">
          <a:xfrm>
            <a:off x="1071562" y="3582489"/>
            <a:ext cx="3286125" cy="646331"/>
          </a:xfrm>
          <a:prstGeom prst="rect">
            <a:avLst/>
          </a:prstGeom>
          <a:solidFill>
            <a:schemeClr val="accent4">
              <a:lumMod val="75000"/>
            </a:schemeClr>
          </a:solidFill>
          <a:ln w="19050">
            <a:solidFill>
              <a:schemeClr val="accent4">
                <a:lumMod val="75000"/>
              </a:schemeClr>
            </a:solidFill>
            <a:miter lim="800000"/>
            <a:headEnd/>
            <a:tailEnd/>
          </a:ln>
        </p:spPr>
        <p:txBody>
          <a:bodyPr wrap="square">
            <a:spAutoFit/>
          </a:bodyPr>
          <a:lstStyle/>
          <a:p>
            <a:pPr>
              <a:defRPr/>
            </a:pPr>
            <a:r>
              <a:rPr lang="el-GR" dirty="0">
                <a:solidFill>
                  <a:prstClr val="white"/>
                </a:solidFill>
                <a:latin typeface="Calibri"/>
              </a:rPr>
              <a:t>Ένδειξη για την </a:t>
            </a:r>
            <a:r>
              <a:rPr lang="el-GR" dirty="0" smtClean="0">
                <a:solidFill>
                  <a:prstClr val="white"/>
                </a:solidFill>
                <a:latin typeface="Calibri"/>
              </a:rPr>
              <a:t>παρουσία - </a:t>
            </a:r>
            <a:r>
              <a:rPr lang="el-GR" dirty="0">
                <a:solidFill>
                  <a:prstClr val="white"/>
                </a:solidFill>
                <a:latin typeface="Calibri"/>
              </a:rPr>
              <a:t>δράση εντόμων</a:t>
            </a:r>
          </a:p>
        </p:txBody>
      </p:sp>
      <p:pic>
        <p:nvPicPr>
          <p:cNvPr id="28675" name="Picture 3" descr="C:\Users\user\Documents\ΣΧΟΛΗ\ΜΑΘΗΤΕΣ\ΦΩΤΟΣ_ΤΕΙ\Γιλέκο-Δώρα Στράτου\DSC01757.JPG" title="Αποτέλεσμα της δράσης εντόμων σε υφασμάτινα αντικείμενα"/>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l="3922"/>
          <a:stretch>
            <a:fillRect/>
          </a:stretch>
        </p:blipFill>
        <p:spPr>
          <a:xfrm>
            <a:off x="4885930" y="1124745"/>
            <a:ext cx="3214462" cy="2509661"/>
          </a:xfrm>
          <a:noFill/>
          <a:ln>
            <a:solidFill>
              <a:srgbClr val="7030A0"/>
            </a:solidFill>
          </a:ln>
        </p:spPr>
      </p:pic>
      <p:sp>
        <p:nvSpPr>
          <p:cNvPr id="13" name="TextBox 12"/>
          <p:cNvSpPr txBox="1"/>
          <p:nvPr/>
        </p:nvSpPr>
        <p:spPr>
          <a:xfrm rot="16200000">
            <a:off x="7791642" y="2832935"/>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7" name="Picture 13" descr="Ε113γ" title="Αποτέλεσμα της δράσης εντόμων σε υφασμάτινα αντικείμενα"/>
          <p:cNvPicPr>
            <a:picLocks noChangeAspect="1" noChangeArrowheads="1"/>
          </p:cNvPicPr>
          <p:nvPr/>
        </p:nvPicPr>
        <p:blipFill>
          <a:blip r:embed="rId7">
            <a:extLst>
              <a:ext uri="{28A0092B-C50C-407E-A947-70E740481C1C}">
                <a14:useLocalDpi xmlns:a14="http://schemas.microsoft.com/office/drawing/2010/main" val="0"/>
              </a:ext>
            </a:extLst>
          </a:blip>
          <a:srcRect t="10223"/>
          <a:stretch>
            <a:fillRect/>
          </a:stretch>
        </p:blipFill>
        <p:spPr bwMode="auto">
          <a:xfrm>
            <a:off x="4877800" y="4257250"/>
            <a:ext cx="3222591" cy="226395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36759" y="6494463"/>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8677" name="7 - TextBox"/>
          <p:cNvSpPr txBox="1">
            <a:spLocks noChangeArrowheads="1"/>
          </p:cNvSpPr>
          <p:nvPr/>
        </p:nvSpPr>
        <p:spPr bwMode="auto">
          <a:xfrm>
            <a:off x="4877800" y="3626308"/>
            <a:ext cx="3222592" cy="630942"/>
          </a:xfrm>
          <a:prstGeom prst="rect">
            <a:avLst/>
          </a:prstGeom>
          <a:solidFill>
            <a:schemeClr val="accent4">
              <a:lumMod val="75000"/>
            </a:schemeClr>
          </a:solidFill>
          <a:ln w="19050">
            <a:solidFill>
              <a:schemeClr val="accent4">
                <a:lumMod val="75000"/>
              </a:schemeClr>
            </a:solidFill>
            <a:miter lim="800000"/>
            <a:headEnd/>
            <a:tailEnd/>
          </a:ln>
        </p:spPr>
        <p:txBody>
          <a:bodyPr wrap="square">
            <a:spAutoFit/>
          </a:bodyPr>
          <a:lstStyle/>
          <a:p>
            <a:pPr>
              <a:defRPr/>
            </a:pPr>
            <a:r>
              <a:rPr lang="el-GR" sz="1750" dirty="0">
                <a:solidFill>
                  <a:prstClr val="white"/>
                </a:solidFill>
                <a:latin typeface="Calibri"/>
              </a:rPr>
              <a:t>Αποτέλεσμα της δράσης εντόμων σε υφασμάτινα αντικείμενα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10913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9552" y="2204864"/>
            <a:ext cx="8229600" cy="908720"/>
          </a:xfrm>
          <a:ln>
            <a:solidFill>
              <a:srgbClr val="7030A0"/>
            </a:solidFill>
          </a:ln>
        </p:spPr>
        <p:txBody>
          <a:bodyPr rtlCol="0">
            <a:noAutofit/>
          </a:bodyPr>
          <a:lstStyle/>
          <a:p>
            <a:pPr lvl="1" algn="ctr" eaLnBrk="1" fontAlgn="auto" hangingPunct="1">
              <a:spcBef>
                <a:spcPts val="0"/>
              </a:spcBef>
              <a:spcAft>
                <a:spcPts val="0"/>
              </a:spcAft>
              <a:defRPr/>
            </a:pPr>
            <a:r>
              <a:rPr lang="el-GR" sz="4000" b="1" dirty="0" smtClean="0">
                <a:solidFill>
                  <a:schemeClr val="accent4">
                    <a:lumMod val="75000"/>
                  </a:schemeClr>
                </a:solidFill>
                <a:latin typeface="+mj-lt"/>
                <a:cs typeface="Arial" pitchFamily="34" charset="0"/>
              </a:rPr>
              <a:t>Φθορά </a:t>
            </a:r>
            <a:r>
              <a:rPr lang="el-GR" sz="4000" b="1" dirty="0">
                <a:solidFill>
                  <a:schemeClr val="accent4">
                    <a:lumMod val="75000"/>
                  </a:schemeClr>
                </a:solidFill>
                <a:latin typeface="+mj-lt"/>
                <a:cs typeface="Arial" pitchFamily="34" charset="0"/>
              </a:rPr>
              <a:t>τεχνητών </a:t>
            </a:r>
            <a:r>
              <a:rPr lang="el-GR" sz="4000" b="1" dirty="0" smtClean="0">
                <a:solidFill>
                  <a:schemeClr val="accent4">
                    <a:lumMod val="75000"/>
                  </a:schemeClr>
                </a:solidFill>
                <a:latin typeface="+mj-lt"/>
                <a:cs typeface="Arial" pitchFamily="34" charset="0"/>
              </a:rPr>
              <a:t>ινών</a:t>
            </a:r>
            <a:endParaRPr lang="el-GR" sz="4000" b="1" dirty="0">
              <a:solidFill>
                <a:schemeClr val="accent4">
                  <a:lumMod val="75000"/>
                </a:schemeClr>
              </a:solidFill>
              <a:latin typeface="+mj-lt"/>
              <a:cs typeface="Arial" pitchFamily="34" charset="0"/>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a:solidFill>
                <a:prstClr val="black"/>
              </a:solidFill>
            </a:endParaRPr>
          </a:p>
        </p:txBody>
      </p:sp>
    </p:spTree>
    <p:extLst>
      <p:ext uri="{BB962C8B-B14F-4D97-AF65-F5344CB8AC3E}">
        <p14:creationId xmlns:p14="http://schemas.microsoft.com/office/powerpoint/2010/main" val="40536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643182"/>
            <a:ext cx="8229600" cy="1217866"/>
          </a:xfrm>
          <a:ln>
            <a:solidFill>
              <a:schemeClr val="accent4">
                <a:lumMod val="60000"/>
                <a:lumOff val="40000"/>
              </a:schemeClr>
            </a:solidFill>
          </a:ln>
        </p:spPr>
        <p:txBody>
          <a:bodyPr>
            <a:noAutofit/>
          </a:bodyPr>
          <a:lstStyle/>
          <a:p>
            <a:r>
              <a:rPr lang="el-GR" dirty="0" smtClean="0">
                <a:cs typeface="Arial" charset="0"/>
              </a:rPr>
              <a:t>Χημικοί παράγοντες φθοράς</a:t>
            </a:r>
            <a:r>
              <a:rPr lang="en-US" dirty="0" smtClean="0">
                <a:cs typeface="Arial" charset="0"/>
              </a:rPr>
              <a:t/>
            </a:r>
            <a:br>
              <a:rPr lang="en-US" dirty="0" smtClean="0">
                <a:cs typeface="Arial" charset="0"/>
              </a:rPr>
            </a:br>
            <a:r>
              <a:rPr lang="el-GR" sz="2400" b="0" i="1" dirty="0" smtClean="0">
                <a:cs typeface="Arial" charset="0"/>
              </a:rPr>
              <a:t>υπό </a:t>
            </a:r>
            <a:r>
              <a:rPr lang="en-US" sz="2400" b="0" i="1" dirty="0" err="1" smtClean="0">
                <a:cs typeface="Arial" charset="0"/>
              </a:rPr>
              <a:t>Boersma</a:t>
            </a:r>
            <a:r>
              <a:rPr lang="en-US" sz="2400" b="0" i="1" dirty="0" smtClean="0">
                <a:cs typeface="Arial" charset="0"/>
              </a:rPr>
              <a:t> et al, 2007</a:t>
            </a:r>
            <a:endParaRPr lang="el-GR" sz="2400" b="0" i="1" dirty="0"/>
          </a:p>
        </p:txBody>
      </p:sp>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39251084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Φθορά </a:t>
            </a:r>
            <a:r>
              <a:rPr lang="el-GR" dirty="0" err="1"/>
              <a:t>ημι</a:t>
            </a:r>
            <a:r>
              <a:rPr lang="el-GR" dirty="0"/>
              <a:t>-συνθετικών </a:t>
            </a:r>
            <a:r>
              <a:rPr lang="el-GR" dirty="0" smtClean="0"/>
              <a:t>ινών</a:t>
            </a:r>
            <a:endParaRPr lang="el-GR" dirty="0"/>
          </a:p>
        </p:txBody>
      </p:sp>
      <p:sp>
        <p:nvSpPr>
          <p:cNvPr id="30723" name="Content Placeholder 2"/>
          <p:cNvSpPr>
            <a:spLocks noGrp="1"/>
          </p:cNvSpPr>
          <p:nvPr>
            <p:ph idx="1"/>
          </p:nvPr>
        </p:nvSpPr>
        <p:spPr/>
        <p:txBody>
          <a:bodyPr/>
          <a:lstStyle/>
          <a:p>
            <a:pPr eaLnBrk="1" hangingPunct="1">
              <a:lnSpc>
                <a:spcPct val="114000"/>
              </a:lnSpc>
              <a:spcBef>
                <a:spcPts val="1200"/>
              </a:spcBef>
            </a:pPr>
            <a:r>
              <a:rPr lang="el-GR" altLang="el-GR" sz="2400" dirty="0" smtClean="0">
                <a:cs typeface="Arial" charset="0"/>
              </a:rPr>
              <a:t>Η χημική αποδόμηση των </a:t>
            </a:r>
            <a:r>
              <a:rPr lang="el-GR" altLang="el-GR" sz="2400" dirty="0" err="1" smtClean="0">
                <a:cs typeface="Arial" charset="0"/>
              </a:rPr>
              <a:t>ημι</a:t>
            </a:r>
            <a:r>
              <a:rPr lang="el-GR" altLang="el-GR" sz="2400" dirty="0" smtClean="0">
                <a:cs typeface="Arial" charset="0"/>
              </a:rPr>
              <a:t>-συνθετικών ινών πραγματοποιείται σύμφωνα με το μοντέλο της αποδόμησης των φυσικών ινών. Έτσι ο μηχανισμός φθοράς των ινών </a:t>
            </a:r>
            <a:r>
              <a:rPr lang="el-GR" altLang="el-GR" sz="2400" dirty="0" err="1" smtClean="0">
                <a:cs typeface="Arial" charset="0"/>
              </a:rPr>
              <a:t>ρεγιόν</a:t>
            </a:r>
            <a:r>
              <a:rPr lang="el-GR" altLang="el-GR" sz="2400" dirty="0" smtClean="0">
                <a:cs typeface="Arial" charset="0"/>
              </a:rPr>
              <a:t> και </a:t>
            </a:r>
            <a:r>
              <a:rPr lang="el-GR" altLang="el-GR" sz="2400" dirty="0" err="1" smtClean="0">
                <a:cs typeface="Arial" charset="0"/>
              </a:rPr>
              <a:t>ασετέιτ</a:t>
            </a:r>
            <a:r>
              <a:rPr lang="el-GR" altLang="el-GR" sz="2400" dirty="0" smtClean="0">
                <a:cs typeface="Arial" charset="0"/>
              </a:rPr>
              <a:t> είναι όμοιος με αυτόν του βαμβακιού. </a:t>
            </a:r>
          </a:p>
          <a:p>
            <a:pPr lvl="1" eaLnBrk="1" hangingPunct="1">
              <a:lnSpc>
                <a:spcPct val="114000"/>
              </a:lnSpc>
              <a:spcBef>
                <a:spcPts val="1200"/>
              </a:spcBef>
            </a:pPr>
            <a:r>
              <a:rPr lang="el-GR" altLang="el-GR" sz="2400" dirty="0" smtClean="0">
                <a:cs typeface="Arial" charset="0"/>
              </a:rPr>
              <a:t>Οι </a:t>
            </a:r>
            <a:r>
              <a:rPr lang="el-GR" altLang="el-GR" sz="2400" dirty="0" err="1" smtClean="0">
                <a:cs typeface="Arial" charset="0"/>
              </a:rPr>
              <a:t>ημι</a:t>
            </a:r>
            <a:r>
              <a:rPr lang="el-GR" altLang="el-GR" sz="2400" dirty="0" smtClean="0">
                <a:cs typeface="Arial" charset="0"/>
              </a:rPr>
              <a:t>-συνθετικές ίνες όμως έχουν συχνά μικρότερο βαθμό πολυμερισμού (</a:t>
            </a:r>
            <a:r>
              <a:rPr lang="en-US" altLang="el-GR" sz="2400" dirty="0" smtClean="0">
                <a:cs typeface="Arial" charset="0"/>
              </a:rPr>
              <a:t>DP</a:t>
            </a:r>
            <a:r>
              <a:rPr lang="el-GR" altLang="el-GR" sz="2400" dirty="0" smtClean="0">
                <a:cs typeface="Arial" charset="0"/>
              </a:rPr>
              <a:t>) και έτσι χάνουν την αντοχή τους ταχύτερα από το βαμβάκι.</a:t>
            </a:r>
          </a:p>
          <a:p>
            <a:pPr lvl="1" eaLnBrk="1" hangingPunct="1">
              <a:lnSpc>
                <a:spcPct val="114000"/>
              </a:lnSpc>
              <a:spcBef>
                <a:spcPts val="1200"/>
              </a:spcBef>
            </a:pPr>
            <a:r>
              <a:rPr lang="el-GR" altLang="el-GR" sz="2400" dirty="0" smtClean="0">
                <a:cs typeface="Arial" charset="0"/>
              </a:rPr>
              <a:t>Κατά τη διάρκεια παρασκευής των ινών αυτών προστίθενται διάφορα συστατικά, όπως αντιοξειδωτικές ουσίες, τα οποία επιβραδύνουν την φυσική φθορά. </a:t>
            </a:r>
          </a:p>
          <a:p>
            <a:pPr eaLnBrk="1" hangingPunct="1">
              <a:lnSpc>
                <a:spcPct val="114000"/>
              </a:lnSpc>
              <a:spcBef>
                <a:spcPts val="1200"/>
              </a:spcBef>
            </a:pPr>
            <a:endParaRPr lang="el-GR" altLang="el-GR" dirty="0" smtClean="0">
              <a:latin typeface="Arial" charset="0"/>
              <a:cs typeface="Arial" charset="0"/>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a:solidFill>
                <a:prstClr val="black"/>
              </a:solidFill>
            </a:endParaRPr>
          </a:p>
        </p:txBody>
      </p:sp>
    </p:spTree>
    <p:extLst>
      <p:ext uri="{BB962C8B-B14F-4D97-AF65-F5344CB8AC3E}">
        <p14:creationId xmlns:p14="http://schemas.microsoft.com/office/powerpoint/2010/main" val="3634268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Φθορά συνθετικών ινών </a:t>
            </a:r>
            <a:r>
              <a:rPr lang="el-GR" sz="3200" b="0" dirty="0" smtClean="0"/>
              <a:t>(</a:t>
            </a:r>
            <a:r>
              <a:rPr lang="el-GR" sz="3200" b="0" dirty="0"/>
              <a:t>1 από 2</a:t>
            </a:r>
            <a:r>
              <a:rPr lang="el-GR" sz="3200" b="0" dirty="0" smtClean="0"/>
              <a:t>)</a:t>
            </a:r>
            <a:endParaRPr lang="el-GR" sz="3200" b="0" dirty="0"/>
          </a:p>
        </p:txBody>
      </p:sp>
      <p:sp>
        <p:nvSpPr>
          <p:cNvPr id="31746"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a:t>
            </a:r>
            <a:r>
              <a:rPr lang="el-GR" altLang="el-GR" sz="2400" dirty="0" err="1" smtClean="0">
                <a:cs typeface="Arial" charset="0"/>
              </a:rPr>
              <a:t>πολυαμιδικές</a:t>
            </a:r>
            <a:r>
              <a:rPr lang="el-GR" altLang="el-GR" sz="2400" dirty="0" smtClean="0">
                <a:cs typeface="Arial" charset="0"/>
              </a:rPr>
              <a:t> ίνες (νάιλον) μοιάζουν με τις πρωτεΐνες από χημική άποψη και παρουσιάζουν ανάλογο μηχανισμό φθοράς. Αποτελούν τις περισσότερο </a:t>
            </a:r>
            <a:r>
              <a:rPr lang="el-GR" altLang="el-GR" sz="2400" dirty="0" err="1" smtClean="0">
                <a:cs typeface="Arial" charset="0"/>
              </a:rPr>
              <a:t>φωτο</a:t>
            </a:r>
            <a:r>
              <a:rPr lang="el-GR" altLang="el-GR" sz="2400" dirty="0" smtClean="0">
                <a:cs typeface="Arial" charset="0"/>
              </a:rPr>
              <a:t>-ευαίσθητες συνθετικές ίνες, ενώ παρουσία οξέων και αλκαλίων κιτρινίζουν και χάνουν την αντοχή τους. </a:t>
            </a:r>
          </a:p>
          <a:p>
            <a:pPr eaLnBrk="1" hangingPunct="1">
              <a:lnSpc>
                <a:spcPct val="120000"/>
              </a:lnSpc>
              <a:spcBef>
                <a:spcPts val="1200"/>
              </a:spcBef>
            </a:pPr>
            <a:r>
              <a:rPr lang="el-GR" altLang="el-GR" sz="2400" dirty="0" smtClean="0">
                <a:cs typeface="Arial" charset="0"/>
              </a:rPr>
              <a:t>Οι πολυεστερικές ίνες είναι πολύ ανθεκτικές στην αποδόμηση, κυρίως λόγω της υψηλής κρυσταλλικότητάς τους. Μόνο σε περίπτωση παρατεταμένης παραμονής στη δράση του φωτός, των οξέων και αλκαλίων θα πραγματοποιηθεί η χημική φθορά.</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a:solidFill>
                <a:prstClr val="black"/>
              </a:solidFill>
            </a:endParaRPr>
          </a:p>
        </p:txBody>
      </p:sp>
    </p:spTree>
    <p:extLst>
      <p:ext uri="{BB962C8B-B14F-4D97-AF65-F5344CB8AC3E}">
        <p14:creationId xmlns:p14="http://schemas.microsoft.com/office/powerpoint/2010/main" val="3089204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pPr eaLnBrk="1" hangingPunct="1">
              <a:defRPr/>
            </a:pPr>
            <a:r>
              <a:rPr lang="el-GR" b="1" dirty="0" smtClean="0">
                <a:solidFill>
                  <a:schemeClr val="accent4">
                    <a:lumMod val="75000"/>
                  </a:schemeClr>
                </a:solidFill>
                <a:cs typeface="Arial" pitchFamily="34" charset="0"/>
              </a:rPr>
              <a:t>Φθορά συνθετικών ινών</a:t>
            </a:r>
            <a:r>
              <a:rPr lang="el-GR" dirty="0" smtClean="0">
                <a:solidFill>
                  <a:schemeClr val="accent4">
                    <a:lumMod val="75000"/>
                  </a:schemeClr>
                </a:solidFill>
                <a:cs typeface="Arial" pitchFamily="34" charset="0"/>
              </a:rPr>
              <a:t> </a:t>
            </a:r>
            <a:r>
              <a:rPr lang="el-GR" sz="3200" b="0" dirty="0" smtClean="0">
                <a:solidFill>
                  <a:schemeClr val="accent4">
                    <a:lumMod val="75000"/>
                  </a:schemeClr>
                </a:solidFill>
                <a:cs typeface="Arial" pitchFamily="34" charset="0"/>
              </a:rPr>
              <a:t>(2 από 2) </a:t>
            </a:r>
            <a:endParaRPr lang="el-GR" sz="3200" b="0" dirty="0" smtClean="0"/>
          </a:p>
        </p:txBody>
      </p:sp>
      <p:sp>
        <p:nvSpPr>
          <p:cNvPr id="32771"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ακρυλικές ίνες είναι πολύ ανθεκτικές στο φως, ακόμη και μετά από έκθεση στο ηλιακό φως αυτές οι ίνες παραμένουν αμετάβλητες. </a:t>
            </a:r>
          </a:p>
          <a:p>
            <a:pPr lvl="1" eaLnBrk="1" hangingPunct="1">
              <a:lnSpc>
                <a:spcPct val="120000"/>
              </a:lnSpc>
              <a:spcBef>
                <a:spcPts val="1200"/>
              </a:spcBef>
            </a:pPr>
            <a:r>
              <a:rPr lang="el-GR" altLang="el-GR" sz="2400" dirty="0" smtClean="0">
                <a:cs typeface="Arial" charset="0"/>
              </a:rPr>
              <a:t>Αυτό συμβαίνει διότι με την επίδραση του φωτός σχηματίζονται κυκλικές ενώσεις στη δομή της ίνας, οι οποίες είναι πολύ σταθερές. </a:t>
            </a:r>
          </a:p>
          <a:p>
            <a:pPr lvl="1" eaLnBrk="1" hangingPunct="1">
              <a:lnSpc>
                <a:spcPct val="120000"/>
              </a:lnSpc>
              <a:spcBef>
                <a:spcPts val="1200"/>
              </a:spcBef>
            </a:pPr>
            <a:r>
              <a:rPr lang="el-GR" altLang="el-GR" sz="2400" dirty="0" smtClean="0">
                <a:cs typeface="Arial" charset="0"/>
              </a:rPr>
              <a:t>Οι ακρυλικές ίνες παρουσιάζουν επίσης υψηλά ποσοστά κρυσταλλικότητας.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a:solidFill>
                <a:prstClr val="black"/>
              </a:solidFill>
            </a:endParaRPr>
          </a:p>
        </p:txBody>
      </p:sp>
    </p:spTree>
    <p:extLst>
      <p:ext uri="{BB962C8B-B14F-4D97-AF65-F5344CB8AC3E}">
        <p14:creationId xmlns:p14="http://schemas.microsoft.com/office/powerpoint/2010/main" val="2773872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rtlCol="0">
            <a:normAutofit/>
          </a:bodyPr>
          <a:lstStyle/>
          <a:p>
            <a:pPr eaLnBrk="1" fontAlgn="auto" hangingPunct="1">
              <a:spcAft>
                <a:spcPts val="0"/>
              </a:spcAft>
              <a:defRPr/>
            </a:pPr>
            <a:r>
              <a:rPr lang="el-GR" b="1" dirty="0" smtClean="0">
                <a:solidFill>
                  <a:schemeClr val="accent4">
                    <a:lumMod val="75000"/>
                  </a:schemeClr>
                </a:solidFill>
                <a:latin typeface="+mn-lt"/>
                <a:cs typeface="Arial" charset="0"/>
              </a:rPr>
              <a:t>Βιολογική φθορά</a:t>
            </a:r>
            <a:r>
              <a:rPr lang="en-US" b="1" dirty="0" smtClean="0">
                <a:solidFill>
                  <a:schemeClr val="accent4">
                    <a:lumMod val="75000"/>
                  </a:schemeClr>
                </a:solidFill>
                <a:latin typeface="+mn-lt"/>
                <a:cs typeface="Arial" charset="0"/>
              </a:rPr>
              <a:t> </a:t>
            </a:r>
            <a:r>
              <a:rPr lang="el-GR" sz="3200" b="0" dirty="0" smtClean="0">
                <a:latin typeface="+mn-lt"/>
                <a:cs typeface="Arial" charset="0"/>
              </a:rPr>
              <a:t>(2 από 2)</a:t>
            </a:r>
            <a:r>
              <a:rPr lang="el-GR" sz="3200" b="0" dirty="0" smtClean="0">
                <a:solidFill>
                  <a:schemeClr val="accent4">
                    <a:lumMod val="75000"/>
                  </a:schemeClr>
                </a:solidFill>
                <a:latin typeface="+mn-lt"/>
                <a:cs typeface="Arial" charset="0"/>
              </a:rPr>
              <a:t> </a:t>
            </a:r>
          </a:p>
        </p:txBody>
      </p:sp>
      <p:sp>
        <p:nvSpPr>
          <p:cNvPr id="33795"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τεχνητές ίνες θεωρητικά δεν υπόκεινται σε βιολογική αποδόμηση από μικροοργανισμούς ή έντομα, διότι το υλικό τους δεν μπορεί να αφομοιωθεί από αυτούς. </a:t>
            </a:r>
          </a:p>
          <a:p>
            <a:pPr eaLnBrk="1" hangingPunct="1">
              <a:lnSpc>
                <a:spcPct val="120000"/>
              </a:lnSpc>
              <a:spcBef>
                <a:spcPts val="1200"/>
              </a:spcBef>
            </a:pPr>
            <a:r>
              <a:rPr lang="el-GR" altLang="el-GR" sz="2400" dirty="0" smtClean="0">
                <a:cs typeface="Arial" charset="0"/>
              </a:rPr>
              <a:t>Στην πραγματικότητα μπορεί να συμβεί, καθώς οι μύκητες, τα βακτήρια ακόμη και τα έντομα μπορούν να τραφούν από ρύπους ή κάποιο φινίρισμα του υφάσματος, υλικά τα οποία μπορούν να αφομοιωθούν από τους οργανισμούς αυτούς.</a:t>
            </a:r>
          </a:p>
          <a:p>
            <a:pPr eaLnBrk="1" hangingPunct="1">
              <a:lnSpc>
                <a:spcPct val="120000"/>
              </a:lnSpc>
              <a:spcBef>
                <a:spcPts val="1200"/>
              </a:spcBef>
            </a:pPr>
            <a:r>
              <a:rPr lang="el-GR" altLang="el-GR" sz="2400" dirty="0" smtClean="0">
                <a:cs typeface="Arial" charset="0"/>
              </a:rPr>
              <a:t>Πολλές φορές τα έντομα και τα τρωκτικά μπορούν να «ροκανίσουν» το συνθετικό υλικό προκειμένου να βρουν δίοδο προς την πηγή τροφής πέρα από αυτό.</a:t>
            </a:r>
          </a:p>
          <a:p>
            <a:pPr eaLnBrk="1" hangingPunct="1">
              <a:lnSpc>
                <a:spcPct val="120000"/>
              </a:lnSpc>
              <a:spcBef>
                <a:spcPts val="1200"/>
              </a:spcBef>
            </a:pPr>
            <a:endParaRPr lang="el-GR" altLang="el-GR" dirty="0" smtClean="0">
              <a:latin typeface="Arial" charset="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a:solidFill>
                <a:prstClr val="black"/>
              </a:solidFill>
            </a:endParaRPr>
          </a:p>
        </p:txBody>
      </p:sp>
    </p:spTree>
    <p:extLst>
      <p:ext uri="{BB962C8B-B14F-4D97-AF65-F5344CB8AC3E}">
        <p14:creationId xmlns:p14="http://schemas.microsoft.com/office/powerpoint/2010/main" val="2420610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67544" y="116632"/>
            <a:ext cx="8229600" cy="1080120"/>
          </a:xfrm>
        </p:spPr>
        <p:txBody>
          <a:bodyPr rtlCol="0">
            <a:noAutofit/>
          </a:bodyPr>
          <a:lstStyle/>
          <a:p>
            <a:pPr eaLnBrk="1" fontAlgn="auto" hangingPunct="1">
              <a:spcAft>
                <a:spcPts val="0"/>
              </a:spcAft>
              <a:defRPr/>
            </a:pPr>
            <a:r>
              <a:rPr lang="el-GR" b="1" dirty="0" smtClean="0">
                <a:solidFill>
                  <a:schemeClr val="accent4">
                    <a:lumMod val="75000"/>
                  </a:schemeClr>
                </a:solidFill>
                <a:latin typeface="+mn-lt"/>
                <a:cs typeface="Arial" charset="0"/>
              </a:rPr>
              <a:t>Φυσικό-μηχανικές διαδικασίες φθοράς ινών και υφασμάτων</a:t>
            </a:r>
          </a:p>
        </p:txBody>
      </p:sp>
      <p:sp>
        <p:nvSpPr>
          <p:cNvPr id="4099" name="Content Placeholder 2"/>
          <p:cNvSpPr>
            <a:spLocks noGrp="1"/>
          </p:cNvSpPr>
          <p:nvPr>
            <p:ph idx="1"/>
          </p:nvPr>
        </p:nvSpPr>
        <p:spPr>
          <a:xfrm>
            <a:off x="457200" y="1628800"/>
            <a:ext cx="8229600" cy="4608512"/>
          </a:xfrm>
        </p:spPr>
        <p:txBody>
          <a:bodyPr/>
          <a:lstStyle/>
          <a:p>
            <a:pPr eaLnBrk="1" hangingPunct="1">
              <a:lnSpc>
                <a:spcPct val="120000"/>
              </a:lnSpc>
              <a:spcBef>
                <a:spcPts val="1200"/>
              </a:spcBef>
            </a:pPr>
            <a:r>
              <a:rPr lang="el-GR" altLang="el-GR" sz="2400" dirty="0" smtClean="0">
                <a:cs typeface="Arial" charset="0"/>
              </a:rPr>
              <a:t>Διάφορες φυσικό-μηχανικές συμβάλουν στην αποδόμηση των υφασμάτινων αντικειμένων :</a:t>
            </a:r>
          </a:p>
          <a:p>
            <a:pPr lvl="1" eaLnBrk="1" hangingPunct="1">
              <a:lnSpc>
                <a:spcPct val="120000"/>
              </a:lnSpc>
              <a:spcBef>
                <a:spcPts val="1200"/>
              </a:spcBef>
            </a:pPr>
            <a:r>
              <a:rPr lang="el-GR" altLang="el-GR" sz="2200" dirty="0" smtClean="0">
                <a:cs typeface="Arial" charset="0"/>
              </a:rPr>
              <a:t>Αντίδραση στην υγρασία,</a:t>
            </a:r>
          </a:p>
          <a:p>
            <a:pPr lvl="1" eaLnBrk="1" hangingPunct="1">
              <a:lnSpc>
                <a:spcPct val="120000"/>
              </a:lnSpc>
              <a:spcBef>
                <a:spcPts val="1200"/>
              </a:spcBef>
            </a:pPr>
            <a:r>
              <a:rPr lang="el-GR" altLang="el-GR" sz="2200" dirty="0" smtClean="0">
                <a:cs typeface="Arial" charset="0"/>
              </a:rPr>
              <a:t>Αντίδραση σε μηχανικές δυνάμεις.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a:solidFill>
                <a:prstClr val="black"/>
              </a:solidFill>
            </a:endParaRPr>
          </a:p>
        </p:txBody>
      </p:sp>
    </p:spTree>
    <p:extLst>
      <p:ext uri="{BB962C8B-B14F-4D97-AF65-F5344CB8AC3E}">
        <p14:creationId xmlns:p14="http://schemas.microsoft.com/office/powerpoint/2010/main" val="2046915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rtlCol="0">
            <a:noAutofit/>
          </a:bodyPr>
          <a:lstStyle/>
          <a:p>
            <a:pPr marL="342900" indent="-342900" eaLnBrk="1" fontAlgn="auto" hangingPunct="1">
              <a:spcAft>
                <a:spcPts val="0"/>
              </a:spcAft>
              <a:defRPr/>
            </a:pPr>
            <a:r>
              <a:rPr lang="el-GR" b="1" dirty="0" smtClean="0">
                <a:solidFill>
                  <a:schemeClr val="accent4">
                    <a:lumMod val="75000"/>
                  </a:schemeClr>
                </a:solidFill>
                <a:cs typeface="Arial" charset="0"/>
              </a:rPr>
              <a:t>Αντίδραση στην υγρασία</a:t>
            </a:r>
            <a:endParaRPr lang="el-GR" b="1" dirty="0" smtClean="0">
              <a:solidFill>
                <a:srgbClr val="990033"/>
              </a:solidFill>
              <a:cs typeface="Arial" charset="0"/>
            </a:endParaRPr>
          </a:p>
        </p:txBody>
      </p:sp>
      <p:sp>
        <p:nvSpPr>
          <p:cNvPr id="5123" name="Content Placeholder 2"/>
          <p:cNvSpPr>
            <a:spLocks noGrp="1"/>
          </p:cNvSpPr>
          <p:nvPr>
            <p:ph idx="1"/>
          </p:nvPr>
        </p:nvSpPr>
        <p:spPr/>
        <p:txBody>
          <a:bodyPr>
            <a:normAutofit lnSpcReduction="10000"/>
          </a:bodyPr>
          <a:lstStyle/>
          <a:p>
            <a:pPr eaLnBrk="1" hangingPunct="1">
              <a:lnSpc>
                <a:spcPct val="114000"/>
              </a:lnSpc>
              <a:spcBef>
                <a:spcPts val="1200"/>
              </a:spcBef>
            </a:pPr>
            <a:r>
              <a:rPr lang="el-GR" altLang="el-GR" sz="2400" dirty="0" smtClean="0">
                <a:cs typeface="Arial" charset="0"/>
              </a:rPr>
              <a:t>Οι ίνες μπορούν να απορροφήσουν και να αποβάλλουν υγρασία ανάλογα με: </a:t>
            </a:r>
          </a:p>
          <a:p>
            <a:pPr lvl="1" eaLnBrk="1" hangingPunct="1">
              <a:lnSpc>
                <a:spcPct val="114000"/>
              </a:lnSpc>
              <a:spcBef>
                <a:spcPts val="1200"/>
              </a:spcBef>
            </a:pPr>
            <a:r>
              <a:rPr lang="el-GR" altLang="el-GR" sz="2200" dirty="0" smtClean="0">
                <a:cs typeface="Arial" charset="0"/>
              </a:rPr>
              <a:t>το είδος της ίνας, </a:t>
            </a:r>
          </a:p>
          <a:p>
            <a:pPr lvl="1" eaLnBrk="1" hangingPunct="1">
              <a:lnSpc>
                <a:spcPct val="114000"/>
              </a:lnSpc>
              <a:spcBef>
                <a:spcPts val="1200"/>
              </a:spcBef>
            </a:pPr>
            <a:r>
              <a:rPr lang="el-GR" altLang="el-GR" sz="2200" dirty="0" smtClean="0">
                <a:cs typeface="Arial" charset="0"/>
              </a:rPr>
              <a:t>τη σχετική υγρασία (</a:t>
            </a:r>
            <a:r>
              <a:rPr lang="en-US" altLang="el-GR" sz="2200" dirty="0" smtClean="0">
                <a:cs typeface="Arial" charset="0"/>
              </a:rPr>
              <a:t>RH</a:t>
            </a:r>
            <a:r>
              <a:rPr lang="el-GR" altLang="el-GR" sz="2200" dirty="0" smtClean="0">
                <a:cs typeface="Arial" charset="0"/>
              </a:rPr>
              <a:t>), και </a:t>
            </a:r>
          </a:p>
          <a:p>
            <a:pPr lvl="1" eaLnBrk="1" hangingPunct="1">
              <a:lnSpc>
                <a:spcPct val="114000"/>
              </a:lnSpc>
              <a:spcBef>
                <a:spcPts val="1200"/>
              </a:spcBef>
            </a:pPr>
            <a:r>
              <a:rPr lang="el-GR" altLang="el-GR" sz="2200" dirty="0" smtClean="0">
                <a:cs typeface="Arial" charset="0"/>
              </a:rPr>
              <a:t>τη θερμοκρασία του περιβάλλοντος. </a:t>
            </a:r>
          </a:p>
          <a:p>
            <a:pPr eaLnBrk="1" hangingPunct="1">
              <a:lnSpc>
                <a:spcPct val="114000"/>
              </a:lnSpc>
              <a:spcBef>
                <a:spcPts val="1200"/>
              </a:spcBef>
            </a:pPr>
            <a:r>
              <a:rPr lang="el-GR" altLang="el-GR" sz="2400" dirty="0" smtClean="0">
                <a:cs typeface="Arial" charset="0"/>
              </a:rPr>
              <a:t>Η υγρασία στις ίνες προσπαθεί πάντα να διατηρεί μια ισορροπία με την υγρασία του περιβάλλοντος:</a:t>
            </a:r>
          </a:p>
          <a:p>
            <a:pPr lvl="1" eaLnBrk="1" hangingPunct="1">
              <a:lnSpc>
                <a:spcPct val="114000"/>
              </a:lnSpc>
              <a:spcBef>
                <a:spcPts val="1200"/>
              </a:spcBef>
            </a:pPr>
            <a:r>
              <a:rPr lang="el-GR" altLang="el-GR" sz="2200" dirty="0" smtClean="0">
                <a:cs typeface="Arial" charset="0"/>
              </a:rPr>
              <a:t>Όταν η </a:t>
            </a:r>
            <a:r>
              <a:rPr lang="en-US" altLang="el-GR" sz="2200" dirty="0" smtClean="0">
                <a:cs typeface="Arial" charset="0"/>
              </a:rPr>
              <a:t>RH </a:t>
            </a:r>
            <a:r>
              <a:rPr lang="el-GR" altLang="el-GR" sz="2200" dirty="0" smtClean="0">
                <a:cs typeface="Arial" charset="0"/>
              </a:rPr>
              <a:t>μειώνεται, η ίνα θα αποβάλλει υγρασία ώστε να αποκατασταθεί η ισορροπία αυτή, αντίθετα όταν η </a:t>
            </a:r>
            <a:r>
              <a:rPr lang="en-US" altLang="el-GR" sz="2200" dirty="0" smtClean="0">
                <a:cs typeface="Arial" charset="0"/>
              </a:rPr>
              <a:t>RH</a:t>
            </a:r>
            <a:r>
              <a:rPr lang="el-GR" altLang="el-GR" sz="2200" dirty="0" smtClean="0">
                <a:cs typeface="Arial" charset="0"/>
              </a:rPr>
              <a:t> αυξάνεται, η ίνα θα απορροφήσει υγρασία.</a:t>
            </a:r>
          </a:p>
          <a:p>
            <a:pPr lvl="1" eaLnBrk="1" hangingPunct="1">
              <a:lnSpc>
                <a:spcPct val="114000"/>
              </a:lnSpc>
              <a:spcBef>
                <a:spcPts val="1200"/>
              </a:spcBef>
              <a:buFont typeface="Arial" charset="0"/>
              <a:buNone/>
            </a:pPr>
            <a:r>
              <a:rPr lang="el-GR" altLang="el-GR" sz="2400" dirty="0" smtClean="0">
                <a:cs typeface="Arial" charset="0"/>
              </a:rPr>
              <a:t>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a:solidFill>
                <a:prstClr val="black"/>
              </a:solidFill>
            </a:endParaRPr>
          </a:p>
        </p:txBody>
      </p:sp>
    </p:spTree>
    <p:extLst>
      <p:ext uri="{BB962C8B-B14F-4D97-AF65-F5344CB8AC3E}">
        <p14:creationId xmlns:p14="http://schemas.microsoft.com/office/powerpoint/2010/main" val="3215221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Μεταβολή </a:t>
            </a:r>
            <a:r>
              <a:rPr lang="el-GR" dirty="0" smtClean="0"/>
              <a:t>διαστάσεων</a:t>
            </a:r>
            <a:endParaRPr lang="el-GR" dirty="0"/>
          </a:p>
        </p:txBody>
      </p:sp>
      <p:sp>
        <p:nvSpPr>
          <p:cNvPr id="6146" name="Content Placeholder 2"/>
          <p:cNvSpPr>
            <a:spLocks noGrp="1"/>
          </p:cNvSpPr>
          <p:nvPr>
            <p:ph idx="1"/>
          </p:nvPr>
        </p:nvSpPr>
        <p:spPr>
          <a:xfrm>
            <a:off x="107504" y="1412776"/>
            <a:ext cx="5399980" cy="5084986"/>
          </a:xfrm>
        </p:spPr>
        <p:txBody>
          <a:bodyPr>
            <a:normAutofit/>
          </a:bodyPr>
          <a:lstStyle/>
          <a:p>
            <a:pPr eaLnBrk="1" hangingPunct="1"/>
            <a:r>
              <a:rPr lang="el-GR" altLang="el-GR" sz="2400" dirty="0" smtClean="0">
                <a:cs typeface="Arial" charset="0"/>
              </a:rPr>
              <a:t>Αποτέλεσμα της διαδικασίας αυτής της είναι η συνεχής μεταβολή στο σχήμα της ίνας καθώς η ίνα διογκώνεται και συρρικνώνεται αντίστοιχα,</a:t>
            </a:r>
          </a:p>
          <a:p>
            <a:pPr eaLnBrk="1" hangingPunct="1">
              <a:spcBef>
                <a:spcPts val="2400"/>
              </a:spcBef>
            </a:pPr>
            <a:r>
              <a:rPr lang="el-GR" altLang="el-GR" sz="2400" dirty="0" smtClean="0">
                <a:cs typeface="Arial" charset="0"/>
              </a:rPr>
              <a:t>Οι ίνες σταδιακά φθείρονται και τελικά σπάνε λόγω της συνεχούς μεταβολής του σχήματος τους. </a:t>
            </a:r>
          </a:p>
          <a:p>
            <a:pPr lvl="1" eaLnBrk="1" hangingPunct="1">
              <a:spcBef>
                <a:spcPts val="1800"/>
              </a:spcBef>
            </a:pPr>
            <a:r>
              <a:rPr lang="el-GR" altLang="el-GR" sz="2200" dirty="0" smtClean="0">
                <a:cs typeface="Arial" charset="0"/>
              </a:rPr>
              <a:t>Αν οι ίνες έχουν μετατραπεί σε νήματα και υφάσματα, θα τρίβονται μεταξύ τους με αποτέλεσμα να προκαλούν ζημιά η μια στην άλλη.</a:t>
            </a:r>
          </a:p>
        </p:txBody>
      </p:sp>
      <p:sp>
        <p:nvSpPr>
          <p:cNvPr id="36867" name="4 - Ορθογώνιο"/>
          <p:cNvSpPr>
            <a:spLocks noChangeArrowheads="1"/>
          </p:cNvSpPr>
          <p:nvPr/>
        </p:nvSpPr>
        <p:spPr bwMode="auto">
          <a:xfrm>
            <a:off x="5651500" y="5284314"/>
            <a:ext cx="3101975" cy="1323439"/>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Μεταβολή των διαστάσεων του υφάσματος λόγω μεταβολής των ποσοστών </a:t>
            </a:r>
            <a:r>
              <a:rPr lang="en-US" sz="2000" dirty="0">
                <a:solidFill>
                  <a:prstClr val="white"/>
                </a:solidFill>
                <a:latin typeface="Calibri"/>
              </a:rPr>
              <a:t>RH</a:t>
            </a:r>
            <a:endParaRPr lang="el-GR" sz="2000" dirty="0">
              <a:solidFill>
                <a:prstClr val="white"/>
              </a:solidFill>
              <a:latin typeface="Calibri"/>
            </a:endParaRPr>
          </a:p>
        </p:txBody>
      </p:sp>
      <p:pic>
        <p:nvPicPr>
          <p:cNvPr id="6148" name="4 - Εικόνα" descr="Εικόνα1.jpg" title="Μεταβολή των διαστάσεων του υφάσματος λόγω μεταβολής των ποσοστών R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412776"/>
            <a:ext cx="31019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8"/>
          <p:cNvSpPr txBox="1"/>
          <p:nvPr/>
        </p:nvSpPr>
        <p:spPr>
          <a:xfrm>
            <a:off x="6595558" y="501869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3" name="Θέση αριθμού διαφάνειας 2"/>
          <p:cNvSpPr>
            <a:spLocks noGrp="1"/>
          </p:cNvSpPr>
          <p:nvPr>
            <p:ph type="sldNum" sz="quarter" idx="12"/>
          </p:nvPr>
        </p:nvSpPr>
        <p:spPr>
          <a:xfrm>
            <a:off x="6619875" y="6501454"/>
            <a:ext cx="2133600" cy="365125"/>
          </a:xfrm>
        </p:spPr>
        <p:txBody>
          <a:bodyPr/>
          <a:lstStyle/>
          <a:p>
            <a:pPr>
              <a:defRPr/>
            </a:pPr>
            <a:fld id="{7E55E3B3-0445-4CFC-BED8-763D4409E61F}" type="slidenum">
              <a:rPr lang="el-GR" smtClean="0">
                <a:solidFill>
                  <a:prstClr val="black"/>
                </a:solidFill>
              </a:rPr>
              <a:pPr>
                <a:defRPr/>
              </a:pPr>
              <a:t>35</a:t>
            </a:fld>
            <a:endParaRPr lang="el-GR">
              <a:solidFill>
                <a:prstClr val="black"/>
              </a:solidFill>
            </a:endParaRPr>
          </a:p>
        </p:txBody>
      </p:sp>
    </p:spTree>
    <p:extLst>
      <p:ext uri="{BB962C8B-B14F-4D97-AF65-F5344CB8AC3E}">
        <p14:creationId xmlns:p14="http://schemas.microsoft.com/office/powerpoint/2010/main" val="18901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Φθορές λόγω υγρασίας </a:t>
            </a:r>
          </a:p>
        </p:txBody>
      </p:sp>
      <p:sp>
        <p:nvSpPr>
          <p:cNvPr id="7171" name="2 - Θέση περιεχομένου"/>
          <p:cNvSpPr>
            <a:spLocks noGrp="1"/>
          </p:cNvSpPr>
          <p:nvPr>
            <p:ph idx="1"/>
          </p:nvPr>
        </p:nvSpPr>
        <p:spPr/>
        <p:txBody>
          <a:bodyPr>
            <a:normAutofit/>
          </a:bodyPr>
          <a:lstStyle/>
          <a:p>
            <a:pPr eaLnBrk="1" hangingPunct="1">
              <a:spcBef>
                <a:spcPts val="1800"/>
              </a:spcBef>
            </a:pPr>
            <a:r>
              <a:rPr lang="el-GR" altLang="el-GR" sz="2400" dirty="0" smtClean="0">
                <a:cs typeface="Arial" charset="0"/>
              </a:rPr>
              <a:t>Αλλαγή στο μέγεθος και το σχήμα του υφάσματος,</a:t>
            </a:r>
          </a:p>
          <a:p>
            <a:pPr eaLnBrk="1" hangingPunct="1">
              <a:spcBef>
                <a:spcPts val="1800"/>
              </a:spcBef>
            </a:pPr>
            <a:r>
              <a:rPr lang="el-GR" altLang="el-GR" sz="2400" dirty="0" smtClean="0">
                <a:cs typeface="Arial" charset="0"/>
              </a:rPr>
              <a:t>Αποχρωματισμός των βαφών (σε εκείνες που είναι </a:t>
            </a:r>
            <a:r>
              <a:rPr lang="el-GR" altLang="el-GR" sz="2400" dirty="0" err="1" smtClean="0">
                <a:cs typeface="Arial" charset="0"/>
              </a:rPr>
              <a:t>υδατοδιαλυτές</a:t>
            </a:r>
            <a:r>
              <a:rPr lang="el-GR" altLang="el-GR" sz="2400" dirty="0" smtClean="0">
                <a:cs typeface="Arial" charset="0"/>
              </a:rPr>
              <a:t>),</a:t>
            </a:r>
          </a:p>
          <a:p>
            <a:pPr eaLnBrk="1" hangingPunct="1">
              <a:spcBef>
                <a:spcPts val="1800"/>
              </a:spcBef>
            </a:pPr>
            <a:r>
              <a:rPr lang="el-GR" altLang="el-GR" sz="2400" dirty="0" smtClean="0">
                <a:cs typeface="Arial" charset="0"/>
              </a:rPr>
              <a:t>Ανάπτυξη μυκήτων,</a:t>
            </a:r>
          </a:p>
          <a:p>
            <a:pPr eaLnBrk="1" hangingPunct="1">
              <a:spcBef>
                <a:spcPts val="1800"/>
              </a:spcBef>
            </a:pPr>
            <a:r>
              <a:rPr lang="el-GR" altLang="el-GR" sz="2400" dirty="0" smtClean="0">
                <a:cs typeface="Arial" charset="0"/>
              </a:rPr>
              <a:t>Επιτάχυνση χημικών αντιδράσεων (οξείδωση μετάλλων), </a:t>
            </a:r>
          </a:p>
          <a:p>
            <a:pPr eaLnBrk="1" hangingPunct="1">
              <a:spcBef>
                <a:spcPts val="1800"/>
              </a:spcBef>
            </a:pPr>
            <a:r>
              <a:rPr lang="el-GR" altLang="el-GR" sz="2400" dirty="0" smtClean="0">
                <a:cs typeface="Arial" charset="0"/>
              </a:rPr>
              <a:t>Δημιουργία κηλίδων.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a:solidFill>
                <a:prstClr val="black"/>
              </a:solidFill>
            </a:endParaRPr>
          </a:p>
        </p:txBody>
      </p:sp>
    </p:spTree>
    <p:extLst>
      <p:ext uri="{BB962C8B-B14F-4D97-AF65-F5344CB8AC3E}">
        <p14:creationId xmlns:p14="http://schemas.microsoft.com/office/powerpoint/2010/main" val="1750349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r>
              <a:rPr lang="el-GR" dirty="0"/>
              <a:t>Ανάπτυξη μυκήτων – </a:t>
            </a:r>
            <a:r>
              <a:rPr lang="en-US" dirty="0" smtClean="0"/>
              <a:t>O</a:t>
            </a:r>
            <a:r>
              <a:rPr lang="el-GR" dirty="0" err="1" smtClean="0"/>
              <a:t>ξείδωση</a:t>
            </a:r>
            <a:r>
              <a:rPr lang="el-GR" dirty="0" smtClean="0"/>
              <a:t> </a:t>
            </a:r>
            <a:r>
              <a:rPr lang="el-GR" dirty="0"/>
              <a:t>μετάλλων </a:t>
            </a:r>
          </a:p>
        </p:txBody>
      </p:sp>
      <p:pic>
        <p:nvPicPr>
          <p:cNvPr id="8195" name="Picture 4" descr="DSC02485.JPG" title="Οξείδωση των μεταλλικών καρφιών λόγω υγρασίας με συνέπεια τον χρωματισμό του καμβά.  "/>
          <p:cNvPicPr>
            <a:picLocks noChangeAspect="1"/>
          </p:cNvPicPr>
          <p:nvPr/>
        </p:nvPicPr>
        <p:blipFill>
          <a:blip r:embed="rId3">
            <a:extLst>
              <a:ext uri="{28A0092B-C50C-407E-A947-70E740481C1C}">
                <a14:useLocalDpi xmlns:a14="http://schemas.microsoft.com/office/drawing/2010/main" val="0"/>
              </a:ext>
            </a:extLst>
          </a:blip>
          <a:srcRect l="11853" r="8139"/>
          <a:stretch>
            <a:fillRect/>
          </a:stretch>
        </p:blipFill>
        <p:spPr bwMode="auto">
          <a:xfrm>
            <a:off x="738823" y="1146840"/>
            <a:ext cx="2591276" cy="24298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1"/>
          <p:cNvSpPr txBox="1"/>
          <p:nvPr/>
        </p:nvSpPr>
        <p:spPr>
          <a:xfrm>
            <a:off x="1427532" y="357686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8194" name="Picture 3" descr="DSC02484.JPG" title="Παρουσία μυκήτων στο χάρτινο υποστήριγμα κεντήματος που ακουμπούσε σε υγρό τοίχο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0687" y="1124744"/>
            <a:ext cx="3611563" cy="270986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1"/>
          <p:cNvSpPr txBox="1"/>
          <p:nvPr/>
        </p:nvSpPr>
        <p:spPr>
          <a:xfrm>
            <a:off x="5391712" y="3827743"/>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cxnSp>
        <p:nvCxnSpPr>
          <p:cNvPr id="8" name="7 - Ευθύγραμμο βέλος σύνδεσης" title="βέλος"/>
          <p:cNvCxnSpPr/>
          <p:nvPr/>
        </p:nvCxnSpPr>
        <p:spPr>
          <a:xfrm flipV="1">
            <a:off x="1873250" y="2339181"/>
            <a:ext cx="300037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8917" name="6 - TextBox"/>
          <p:cNvSpPr txBox="1">
            <a:spLocks noChangeArrowheads="1"/>
          </p:cNvSpPr>
          <p:nvPr/>
        </p:nvSpPr>
        <p:spPr bwMode="auto">
          <a:xfrm>
            <a:off x="4163293" y="4118228"/>
            <a:ext cx="3670696"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Παρουσία μυκήτων στο χάρτινο υποστήριγμα κεντήματος που ακουμπούσε σε υγρό τοίχο  </a:t>
            </a:r>
          </a:p>
        </p:txBody>
      </p:sp>
      <p:pic>
        <p:nvPicPr>
          <p:cNvPr id="8196" name="Picture 5" descr="DSC02486.JPG" title="Οξείδωση των μεταλλικών καρφιών λόγω υγρασίας με συνέπεια τον χρωματισμό του καμβά.  "/>
          <p:cNvPicPr>
            <a:picLocks noChangeAspect="1"/>
          </p:cNvPicPr>
          <p:nvPr/>
        </p:nvPicPr>
        <p:blipFill>
          <a:blip r:embed="rId5">
            <a:extLst>
              <a:ext uri="{28A0092B-C50C-407E-A947-70E740481C1C}">
                <a14:useLocalDpi xmlns:a14="http://schemas.microsoft.com/office/drawing/2010/main" val="0"/>
              </a:ext>
            </a:extLst>
          </a:blip>
          <a:srcRect l="5769" t="5003" r="11491"/>
          <a:stretch>
            <a:fillRect/>
          </a:stretch>
        </p:blipFill>
        <p:spPr bwMode="auto">
          <a:xfrm>
            <a:off x="758349" y="4139492"/>
            <a:ext cx="2571750" cy="221456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8918" name="7 - TextBox"/>
          <p:cNvSpPr txBox="1">
            <a:spLocks noChangeArrowheads="1"/>
          </p:cNvSpPr>
          <p:nvPr/>
        </p:nvSpPr>
        <p:spPr bwMode="auto">
          <a:xfrm>
            <a:off x="3419872" y="5349005"/>
            <a:ext cx="4786312" cy="1015663"/>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rPr>
              <a:t>Οξείδωση των μεταλλικών καρφιών λόγω υγρασίας με συνέπεια τον χρωματισμό του καμβά.  </a:t>
            </a:r>
          </a:p>
        </p:txBody>
      </p:sp>
      <p:sp>
        <p:nvSpPr>
          <p:cNvPr id="14" name="TextBox 11"/>
          <p:cNvSpPr txBox="1"/>
          <p:nvPr/>
        </p:nvSpPr>
        <p:spPr>
          <a:xfrm>
            <a:off x="1437295" y="6364668"/>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a:solidFill>
                <a:prstClr val="black"/>
              </a:solidFill>
            </a:endParaRPr>
          </a:p>
        </p:txBody>
      </p:sp>
    </p:spTree>
    <p:extLst>
      <p:ext uri="{BB962C8B-B14F-4D97-AF65-F5344CB8AC3E}">
        <p14:creationId xmlns:p14="http://schemas.microsoft.com/office/powerpoint/2010/main" val="1380005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Ανάπτυξη </a:t>
            </a:r>
            <a:r>
              <a:rPr lang="el-GR" dirty="0" smtClean="0"/>
              <a:t>μυκήτων</a:t>
            </a:r>
            <a:endParaRPr lang="el-GR" dirty="0"/>
          </a:p>
        </p:txBody>
      </p:sp>
      <p:sp>
        <p:nvSpPr>
          <p:cNvPr id="39941" name="8 - TextBox"/>
          <p:cNvSpPr txBox="1">
            <a:spLocks noChangeArrowheads="1"/>
          </p:cNvSpPr>
          <p:nvPr/>
        </p:nvSpPr>
        <p:spPr bwMode="auto">
          <a:xfrm>
            <a:off x="1071563" y="3643313"/>
            <a:ext cx="6864694" cy="707886"/>
          </a:xfrm>
          <a:prstGeom prst="rect">
            <a:avLst/>
          </a:prstGeom>
          <a:solidFill>
            <a:schemeClr val="accent4">
              <a:lumMod val="75000"/>
            </a:schemeClr>
          </a:solidFill>
          <a:ln w="19050">
            <a:solidFill>
              <a:schemeClr val="accent4">
                <a:lumMod val="75000"/>
              </a:schemeClr>
            </a:solidFill>
            <a:miter lim="800000"/>
            <a:headEnd/>
            <a:tailEnd/>
          </a:ln>
        </p:spPr>
        <p:txBody>
          <a:bodyPr wrap="square">
            <a:spAutoFit/>
          </a:bodyPr>
          <a:lstStyle/>
          <a:p>
            <a:pPr algn="ctr">
              <a:defRPr/>
            </a:pPr>
            <a:r>
              <a:rPr lang="el-GR" sz="2000" dirty="0">
                <a:solidFill>
                  <a:prstClr val="white"/>
                </a:solidFill>
                <a:latin typeface="Calibri"/>
              </a:rPr>
              <a:t>Ανάπτυξη μυκήτων στην πίσω όψη και την όψη του κεντήματος λόγω επαφής με υγρό τοίχο </a:t>
            </a:r>
          </a:p>
        </p:txBody>
      </p:sp>
      <p:pic>
        <p:nvPicPr>
          <p:cNvPr id="9219" name="Content Placeholder 4" descr="DSC02689.JPG" title="Ανάπτυξη μυκήτων στην πίσω όψη και την όψη του κεντήματος λόγω επαφής με υγρό τοίχο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042760"/>
            <a:ext cx="3141662" cy="23574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2035465" y="3366314"/>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9220" name="Content Placeholder 4" descr="2x1.jpg" title="Ανάπτυξη μυκήτων στην πίσω όψη και την όψη του κεντήματος λόγω επαφής με υγρό τοίχο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085644"/>
            <a:ext cx="3141538" cy="235654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11"/>
          <p:cNvSpPr txBox="1"/>
          <p:nvPr/>
        </p:nvSpPr>
        <p:spPr>
          <a:xfrm>
            <a:off x="5786726" y="3400197"/>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9218" name="Content Placeholder 4" descr="DSC02410.JPG" title="Ανάπτυξη μυκήτων στην πίσω όψη και την όψη του κεντήματος λόγω επαφής με υγρό τοίχο "/>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71563" y="4364767"/>
            <a:ext cx="2996381" cy="2245234"/>
          </a:xfrm>
          <a:ln>
            <a:solidFill>
              <a:srgbClr val="7030A0"/>
            </a:solidFill>
          </a:ln>
        </p:spPr>
      </p:pic>
      <p:sp>
        <p:nvSpPr>
          <p:cNvPr id="11" name="TextBox 11"/>
          <p:cNvSpPr txBox="1"/>
          <p:nvPr/>
        </p:nvSpPr>
        <p:spPr>
          <a:xfrm>
            <a:off x="2035465" y="658100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9222" name="Picture 3" descr="C:\Users\user\Documents\ΣΧΟΛΗ\ΦΩΤΟΓΡΑΦΙΕΣ ΜΑΘΗΜΑ\κέντημα\DSC02403.JPG" title="Ανάπτυξη μυκήτων στην πίσω όψη και την όψη του κεντήματος λόγω επαφής με υγρό τοίχο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4950" y="4364767"/>
            <a:ext cx="2954612" cy="2217104"/>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86726" y="657895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a:solidFill>
                <a:prstClr val="black"/>
              </a:solidFill>
            </a:endParaRPr>
          </a:p>
        </p:txBody>
      </p:sp>
    </p:spTree>
    <p:extLst>
      <p:ext uri="{BB962C8B-B14F-4D97-AF65-F5344CB8AC3E}">
        <p14:creationId xmlns:p14="http://schemas.microsoft.com/office/powerpoint/2010/main" val="1631369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Χημικοί παράγοντες φθοράς</a:t>
            </a:r>
          </a:p>
        </p:txBody>
      </p:sp>
      <p:sp>
        <p:nvSpPr>
          <p:cNvPr id="4099" name="Content Placeholder 2"/>
          <p:cNvSpPr>
            <a:spLocks noGrp="1"/>
          </p:cNvSpPr>
          <p:nvPr>
            <p:ph idx="1"/>
          </p:nvPr>
        </p:nvSpPr>
        <p:spPr/>
        <p:txBody>
          <a:bodyPr>
            <a:normAutofit/>
          </a:bodyPr>
          <a:lstStyle/>
          <a:p>
            <a:pPr marL="92075" indent="0">
              <a:lnSpc>
                <a:spcPct val="120000"/>
              </a:lnSpc>
              <a:spcBef>
                <a:spcPts val="1200"/>
              </a:spcBef>
              <a:buFont typeface="Arial" charset="0"/>
              <a:buNone/>
              <a:tabLst>
                <a:tab pos="365125" algn="l"/>
              </a:tabLst>
              <a:defRPr/>
            </a:pPr>
            <a:r>
              <a:rPr lang="el-GR" altLang="el-GR" sz="2400" b="1" dirty="0">
                <a:cs typeface="Arial" charset="0"/>
              </a:rPr>
              <a:t>Η χημική φθορά των υφασμάτινων αντικειμένων </a:t>
            </a:r>
            <a:r>
              <a:rPr lang="el-GR" altLang="el-GR" sz="2400" dirty="0">
                <a:cs typeface="Arial" charset="0"/>
              </a:rPr>
              <a:t>επηρεάζεται από τρεις χημικές αντιδράσεις : </a:t>
            </a:r>
          </a:p>
          <a:p>
            <a:pPr eaLnBrk="1" hangingPunct="1">
              <a:lnSpc>
                <a:spcPct val="120000"/>
              </a:lnSpc>
              <a:spcBef>
                <a:spcPts val="1200"/>
              </a:spcBef>
            </a:pPr>
            <a:r>
              <a:rPr lang="el-GR" altLang="el-GR" sz="2400" dirty="0" smtClean="0">
                <a:cs typeface="Arial" charset="0"/>
              </a:rPr>
              <a:t>τη (</a:t>
            </a:r>
            <a:r>
              <a:rPr lang="el-GR" altLang="el-GR" sz="2400" dirty="0" err="1" smtClean="0">
                <a:cs typeface="Arial" charset="0"/>
              </a:rPr>
              <a:t>φωτο</a:t>
            </a:r>
            <a:r>
              <a:rPr lang="el-GR" altLang="el-GR" sz="2400" dirty="0" smtClean="0">
                <a:cs typeface="Arial" charset="0"/>
              </a:rPr>
              <a:t>-)οξείδωση,</a:t>
            </a:r>
          </a:p>
          <a:p>
            <a:pPr eaLnBrk="1" hangingPunct="1">
              <a:lnSpc>
                <a:spcPct val="120000"/>
              </a:lnSpc>
              <a:spcBef>
                <a:spcPts val="1200"/>
              </a:spcBef>
            </a:pPr>
            <a:r>
              <a:rPr lang="el-GR" altLang="el-GR" sz="2400" dirty="0" smtClean="0">
                <a:cs typeface="Arial" charset="0"/>
              </a:rPr>
              <a:t>την υδρόλυση, και </a:t>
            </a:r>
          </a:p>
          <a:p>
            <a:pPr eaLnBrk="1" hangingPunct="1">
              <a:lnSpc>
                <a:spcPct val="120000"/>
              </a:lnSpc>
              <a:spcBef>
                <a:spcPts val="1200"/>
              </a:spcBef>
            </a:pPr>
            <a:r>
              <a:rPr lang="el-GR" altLang="el-GR" sz="2400" dirty="0" smtClean="0">
                <a:cs typeface="Arial" charset="0"/>
              </a:rPr>
              <a:t>το σχηματισμό διασταυρωμένων δεσμών.</a:t>
            </a:r>
          </a:p>
          <a:p>
            <a:pPr lvl="1">
              <a:lnSpc>
                <a:spcPct val="120000"/>
              </a:lnSpc>
              <a:spcBef>
                <a:spcPts val="1200"/>
              </a:spcBef>
            </a:pPr>
            <a:r>
              <a:rPr lang="el-GR" altLang="el-GR" sz="2400" dirty="0" smtClean="0">
                <a:cs typeface="Arial" charset="0"/>
              </a:rPr>
              <a:t>Οι αντιδράσεις αυτές επιταχύνονται ή επιβραδύνονται από τις περιβαλλοντικές συνθήκες που επικρατούν στο χώρο που στεγάζονται τα αντικείμενα</a:t>
            </a:r>
            <a:r>
              <a:rPr lang="en-US" altLang="el-GR" sz="2400" dirty="0" smtClean="0">
                <a:cs typeface="Arial" charset="0"/>
              </a:rPr>
              <a:t>.</a:t>
            </a:r>
            <a:endParaRPr lang="el-GR" altLang="el-GR" sz="2400" dirty="0" smtClean="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a:solidFill>
                <a:prstClr val="black"/>
              </a:solidFill>
            </a:endParaRPr>
          </a:p>
        </p:txBody>
      </p:sp>
    </p:spTree>
    <p:extLst>
      <p:ext uri="{BB962C8B-B14F-4D97-AF65-F5344CB8AC3E}">
        <p14:creationId xmlns:p14="http://schemas.microsoft.com/office/powerpoint/2010/main" val="548453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pitchFamily="34" charset="0"/>
              </a:rPr>
              <a:t>Σχηματισμός κηλίδων </a:t>
            </a:r>
          </a:p>
        </p:txBody>
      </p:sp>
      <p:sp>
        <p:nvSpPr>
          <p:cNvPr id="41989" name="10 - TextBox"/>
          <p:cNvSpPr txBox="1">
            <a:spLocks noChangeArrowheads="1"/>
          </p:cNvSpPr>
          <p:nvPr/>
        </p:nvSpPr>
        <p:spPr bwMode="auto">
          <a:xfrm>
            <a:off x="539552" y="5462577"/>
            <a:ext cx="4176464"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Σχηματισμός κηλίδων στο ύφασμα λόγω παρουσίας υγρασίας</a:t>
            </a:r>
          </a:p>
        </p:txBody>
      </p:sp>
      <p:pic>
        <p:nvPicPr>
          <p:cNvPr id="11267" name="Picture 6" descr="C:\Users\user\Documents\ΣΧΟΛΗ\ΦΩΤΟΓΡΑΦΙΕΣ ΜΑΘΗΜΑ\κέντημα\DSC02698.JPG" title="Σχηματισμός κηλίδων στο ύφασμα λόγω παρουσίας υγρασίας"/>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5824" y="1699693"/>
            <a:ext cx="4039985" cy="3029989"/>
          </a:xfrm>
          <a:noFill/>
          <a:ln>
            <a:solidFill>
              <a:srgbClr val="7030A0"/>
            </a:solidFill>
          </a:ln>
        </p:spPr>
      </p:pic>
      <p:cxnSp>
        <p:nvCxnSpPr>
          <p:cNvPr id="21" name="20 - Ευθύγραμμο βέλος σύνδεσης" title="βέλος"/>
          <p:cNvCxnSpPr/>
          <p:nvPr/>
        </p:nvCxnSpPr>
        <p:spPr>
          <a:xfrm>
            <a:off x="3214688" y="2857500"/>
            <a:ext cx="428625" cy="3571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11"/>
          <p:cNvSpPr txBox="1"/>
          <p:nvPr/>
        </p:nvSpPr>
        <p:spPr>
          <a:xfrm>
            <a:off x="2035465" y="4725144"/>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1268" name="Picture 7" descr="C:\Users\user\Documents\ΣΧΟΛΗ\ΦΩΤΟΓΡΑΦΙΕΣ ΜΑΘΗΜΑ\κέντημα\DSC02425.JPG" title="Σχηματισμός κηλίδων στο ύφασμα λόγω παρουσίας υγρασίας"/>
          <p:cNvPicPr>
            <a:picLocks noGrp="1" noChangeAspect="1" noChangeArrowheads="1"/>
          </p:cNvPicPr>
          <p:nvPr>
            <p:ph sz="half" idx="4294967295"/>
          </p:nvPr>
        </p:nvPicPr>
        <p:blipFill>
          <a:blip r:embed="rId4" cstate="print">
            <a:lum contrast="10000"/>
            <a:extLst>
              <a:ext uri="{28A0092B-C50C-407E-A947-70E740481C1C}">
                <a14:useLocalDpi xmlns:a14="http://schemas.microsoft.com/office/drawing/2010/main" val="0"/>
              </a:ext>
            </a:extLst>
          </a:blip>
          <a:srcRect/>
          <a:stretch>
            <a:fillRect/>
          </a:stretch>
        </p:blipFill>
        <p:spPr>
          <a:xfrm>
            <a:off x="5054007" y="1700808"/>
            <a:ext cx="3351850" cy="4469655"/>
          </a:xfrm>
          <a:noFill/>
          <a:ln>
            <a:solidFill>
              <a:srgbClr val="7030A0"/>
            </a:solidFill>
          </a:ln>
        </p:spPr>
      </p:pic>
      <p:cxnSp>
        <p:nvCxnSpPr>
          <p:cNvPr id="22" name="21 - Ευθύγραμμο βέλος σύνδεσης" title="βέλος"/>
          <p:cNvCxnSpPr/>
          <p:nvPr/>
        </p:nvCxnSpPr>
        <p:spPr>
          <a:xfrm rot="5400000">
            <a:off x="5214937" y="2857501"/>
            <a:ext cx="428625"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11"/>
          <p:cNvSpPr txBox="1"/>
          <p:nvPr/>
        </p:nvSpPr>
        <p:spPr>
          <a:xfrm>
            <a:off x="6156176" y="616260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a:solidFill>
                <a:prstClr val="black"/>
              </a:solidFill>
            </a:endParaRPr>
          </a:p>
        </p:txBody>
      </p:sp>
    </p:spTree>
    <p:extLst>
      <p:ext uri="{BB962C8B-B14F-4D97-AF65-F5344CB8AC3E}">
        <p14:creationId xmlns:p14="http://schemas.microsoft.com/office/powerpoint/2010/main" val="1752661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rtlCol="0">
            <a:normAutofit/>
          </a:bodyPr>
          <a:lstStyle/>
          <a:p>
            <a:pPr marL="342900" indent="-342900" eaLnBrk="1" fontAlgn="auto" hangingPunct="1">
              <a:spcAft>
                <a:spcPts val="0"/>
              </a:spcAft>
              <a:defRPr/>
            </a:pPr>
            <a:r>
              <a:rPr lang="el-GR" sz="4000" b="1" dirty="0" smtClean="0">
                <a:solidFill>
                  <a:schemeClr val="accent4">
                    <a:lumMod val="75000"/>
                  </a:schemeClr>
                </a:solidFill>
                <a:latin typeface="+mn-lt"/>
                <a:cs typeface="Arial" charset="0"/>
              </a:rPr>
              <a:t>Αντίδραση στις μηχανικές δυνάμεις</a:t>
            </a:r>
          </a:p>
        </p:txBody>
      </p:sp>
      <p:sp>
        <p:nvSpPr>
          <p:cNvPr id="12290"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Όλες οι ίνες, οι κλωστές και τα υφάσματα αντιδρούν με συγκεκριμένο τρόπο στις μηχανικές δυνάμεις, οι οποίες μπορούν να εμφανιστούν στα υφάσματα με τη μορφή πτυχώσεων, τσακισμάτων αλλά και λόγω του ίδιου του βάρους τους</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Ένα ύφασμα (ίνα, κλωστή), μπορεί να υφίσταται έκταση από διαφορετικές δυνάμεις, αλλά και λόγω του βάρους του. Η μάζα ενός αντικειμένου έλκεται από δυνάμεις βαρύτητας και όσο μεγαλύτερη είναι η μάζα τόσο μεγαλύτερη η δύναμη που ασκείται.</a:t>
            </a: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a:solidFill>
                <a:prstClr val="black"/>
              </a:solidFill>
            </a:endParaRPr>
          </a:p>
        </p:txBody>
      </p:sp>
    </p:spTree>
    <p:extLst>
      <p:ext uri="{BB962C8B-B14F-4D97-AF65-F5344CB8AC3E}">
        <p14:creationId xmlns:p14="http://schemas.microsoft.com/office/powerpoint/2010/main" val="4279427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rtlCol="0">
            <a:normAutofit/>
          </a:bodyPr>
          <a:lstStyle/>
          <a:p>
            <a:pPr marL="342900" indent="-342900" eaLnBrk="1" fontAlgn="auto" hangingPunct="1">
              <a:spcAft>
                <a:spcPts val="0"/>
              </a:spcAft>
              <a:defRPr/>
            </a:pPr>
            <a:r>
              <a:rPr lang="el-GR" sz="4000" b="1" dirty="0" smtClean="0">
                <a:solidFill>
                  <a:schemeClr val="accent4">
                    <a:lumMod val="75000"/>
                  </a:schemeClr>
                </a:solidFill>
                <a:latin typeface="+mn-lt"/>
                <a:cs typeface="Arial" charset="0"/>
              </a:rPr>
              <a:t>Ικανότητα ελαστικής επαναφοράς</a:t>
            </a:r>
          </a:p>
        </p:txBody>
      </p:sp>
      <p:sp>
        <p:nvSpPr>
          <p:cNvPr id="13315"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Μια από τις σημαντικότερες ιδιότητες των υφασμάτων είναι η ικανότητα τους να επιστρέφουν στις αρχικές τους διαστάσεις μετά την άσκηση μια δύναμης,</a:t>
            </a:r>
          </a:p>
          <a:p>
            <a:pPr eaLnBrk="1" hangingPunct="1">
              <a:lnSpc>
                <a:spcPct val="120000"/>
              </a:lnSpc>
              <a:spcBef>
                <a:spcPts val="1200"/>
              </a:spcBef>
            </a:pPr>
            <a:r>
              <a:rPr lang="el-GR" altLang="el-GR" sz="2400" dirty="0" smtClean="0">
                <a:cs typeface="Arial" charset="0"/>
              </a:rPr>
              <a:t>Καθορίζεται εν μέρει από τα χαρακτηριστικά των ινών κατασκευής του, όπως είναι η </a:t>
            </a:r>
            <a:r>
              <a:rPr lang="el-GR" altLang="el-GR" sz="2400" smtClean="0">
                <a:cs typeface="Arial" charset="0"/>
              </a:rPr>
              <a:t>κρυσταλλικότητά τους,</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Επηρεάζεται και από την μέθοδο κατασκευής του, δηλαδή τον τρόπο συστροφής και κλώσης των νημάτων και τον τρόπο που διαπλέχτηκαν π.χ. υφάνθηκαν ή πλέχτηκαν για να σχηματιστεί το ύφασμα.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a:solidFill>
                <a:prstClr val="black"/>
              </a:solidFill>
            </a:endParaRPr>
          </a:p>
        </p:txBody>
      </p:sp>
    </p:spTree>
    <p:extLst>
      <p:ext uri="{BB962C8B-B14F-4D97-AF65-F5344CB8AC3E}">
        <p14:creationId xmlns:p14="http://schemas.microsoft.com/office/powerpoint/2010/main" val="4107470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lstStyle/>
          <a:p>
            <a:r>
              <a:rPr lang="el-GR" dirty="0">
                <a:cs typeface="Arial" charset="0"/>
              </a:rPr>
              <a:t>Όριο ελαστικής επαναφοράς</a:t>
            </a:r>
            <a:endParaRPr lang="el-GR" dirty="0"/>
          </a:p>
        </p:txBody>
      </p:sp>
      <p:sp>
        <p:nvSpPr>
          <p:cNvPr id="22" name="21 - Ορθογώνιο"/>
          <p:cNvSpPr/>
          <p:nvPr/>
        </p:nvSpPr>
        <p:spPr>
          <a:xfrm>
            <a:off x="714348" y="1142984"/>
            <a:ext cx="7858180" cy="478634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cxnSp>
        <p:nvCxnSpPr>
          <p:cNvPr id="11" name="10 - Ευθύγραμμο βέλος σύνδεσης"/>
          <p:cNvCxnSpPr/>
          <p:nvPr/>
        </p:nvCxnSpPr>
        <p:spPr>
          <a:xfrm rot="5400000" flipH="1" flipV="1">
            <a:off x="-427866" y="3499644"/>
            <a:ext cx="4000528" cy="1588"/>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13" name="12 - Ευθύγραμμο βέλος σύνδεσης"/>
          <p:cNvCxnSpPr/>
          <p:nvPr/>
        </p:nvCxnSpPr>
        <p:spPr>
          <a:xfrm flipV="1">
            <a:off x="1571604" y="5500702"/>
            <a:ext cx="5286412" cy="3248"/>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
        <p:nvSpPr>
          <p:cNvPr id="16" name="15 - Ελεύθερη σχεδίαση"/>
          <p:cNvSpPr/>
          <p:nvPr/>
        </p:nvSpPr>
        <p:spPr>
          <a:xfrm>
            <a:off x="2428860" y="2000240"/>
            <a:ext cx="4143405" cy="491681"/>
          </a:xfrm>
          <a:custGeom>
            <a:avLst/>
            <a:gdLst>
              <a:gd name="connsiteX0" fmla="*/ 0 w 5173717"/>
              <a:gd name="connsiteY0" fmla="*/ 504496 h 559675"/>
              <a:gd name="connsiteX1" fmla="*/ 1135117 w 5173717"/>
              <a:gd name="connsiteY1" fmla="*/ 141890 h 559675"/>
              <a:gd name="connsiteX2" fmla="*/ 2207172 w 5173717"/>
              <a:gd name="connsiteY2" fmla="*/ 472965 h 559675"/>
              <a:gd name="connsiteX3" fmla="*/ 3736427 w 5173717"/>
              <a:gd name="connsiteY3" fmla="*/ 0 h 559675"/>
              <a:gd name="connsiteX4" fmla="*/ 4950372 w 5173717"/>
              <a:gd name="connsiteY4" fmla="*/ 472965 h 559675"/>
              <a:gd name="connsiteX5" fmla="*/ 5076496 w 5173717"/>
              <a:gd name="connsiteY5" fmla="*/ 520262 h 5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717" h="559675">
                <a:moveTo>
                  <a:pt x="0" y="504496"/>
                </a:moveTo>
                <a:cubicBezTo>
                  <a:pt x="383627" y="325820"/>
                  <a:pt x="767255" y="147145"/>
                  <a:pt x="1135117" y="141890"/>
                </a:cubicBezTo>
                <a:cubicBezTo>
                  <a:pt x="1502979" y="136635"/>
                  <a:pt x="1773620" y="496613"/>
                  <a:pt x="2207172" y="472965"/>
                </a:cubicBezTo>
                <a:cubicBezTo>
                  <a:pt x="2640724" y="449317"/>
                  <a:pt x="3279227" y="0"/>
                  <a:pt x="3736427" y="0"/>
                </a:cubicBezTo>
                <a:cubicBezTo>
                  <a:pt x="4193627" y="0"/>
                  <a:pt x="4727027" y="386255"/>
                  <a:pt x="4950372" y="472965"/>
                </a:cubicBezTo>
                <a:cubicBezTo>
                  <a:pt x="5173717" y="559675"/>
                  <a:pt x="5125106" y="539968"/>
                  <a:pt x="5076496" y="520262"/>
                </a:cubicBezTo>
              </a:path>
            </a:pathLst>
          </a:custGeom>
          <a:ln/>
        </p:spPr>
        <p:style>
          <a:lnRef idx="2">
            <a:schemeClr val="dk1"/>
          </a:lnRef>
          <a:fillRef idx="0">
            <a:schemeClr val="dk1"/>
          </a:fillRef>
          <a:effectRef idx="1">
            <a:schemeClr val="dk1"/>
          </a:effectRef>
          <a:fontRef idx="minor">
            <a:schemeClr val="tx1"/>
          </a:fontRef>
        </p:style>
        <p:txBody>
          <a:bodyPr rtlCol="0" anchor="ctr"/>
          <a:lstStyle/>
          <a:p>
            <a:pPr algn="ctr"/>
            <a:endParaRPr lang="el-GR">
              <a:solidFill>
                <a:prstClr val="black"/>
              </a:solidFill>
            </a:endParaRPr>
          </a:p>
        </p:txBody>
      </p:sp>
      <p:sp>
        <p:nvSpPr>
          <p:cNvPr id="17" name="16 - TextBox"/>
          <p:cNvSpPr txBox="1"/>
          <p:nvPr/>
        </p:nvSpPr>
        <p:spPr>
          <a:xfrm>
            <a:off x="2285984" y="2273850"/>
            <a:ext cx="357190" cy="369332"/>
          </a:xfrm>
          <a:prstGeom prst="rect">
            <a:avLst/>
          </a:prstGeom>
          <a:noFill/>
        </p:spPr>
        <p:txBody>
          <a:bodyPr wrap="square" rtlCol="0">
            <a:spAutoFit/>
          </a:bodyPr>
          <a:lstStyle/>
          <a:p>
            <a:r>
              <a:rPr lang="el-GR" dirty="0" smtClean="0">
                <a:solidFill>
                  <a:prstClr val="black"/>
                </a:solidFill>
              </a:rPr>
              <a:t>Χ</a:t>
            </a:r>
            <a:endParaRPr lang="el-GR" dirty="0">
              <a:solidFill>
                <a:prstClr val="black"/>
              </a:solidFill>
            </a:endParaRPr>
          </a:p>
        </p:txBody>
      </p:sp>
      <p:sp>
        <p:nvSpPr>
          <p:cNvPr id="18" name="17 - TextBox"/>
          <p:cNvSpPr txBox="1"/>
          <p:nvPr/>
        </p:nvSpPr>
        <p:spPr>
          <a:xfrm>
            <a:off x="3143240" y="1928802"/>
            <a:ext cx="357190" cy="369332"/>
          </a:xfrm>
          <a:prstGeom prst="rect">
            <a:avLst/>
          </a:prstGeom>
          <a:noFill/>
        </p:spPr>
        <p:txBody>
          <a:bodyPr wrap="square" rtlCol="0">
            <a:spAutoFit/>
          </a:bodyPr>
          <a:lstStyle/>
          <a:p>
            <a:r>
              <a:rPr lang="el-GR" dirty="0" smtClean="0">
                <a:solidFill>
                  <a:prstClr val="black"/>
                </a:solidFill>
              </a:rPr>
              <a:t>Χ</a:t>
            </a:r>
            <a:endParaRPr lang="el-GR" dirty="0">
              <a:solidFill>
                <a:prstClr val="black"/>
              </a:solidFill>
            </a:endParaRPr>
          </a:p>
        </p:txBody>
      </p:sp>
      <p:sp>
        <p:nvSpPr>
          <p:cNvPr id="19" name="18 - TextBox"/>
          <p:cNvSpPr txBox="1"/>
          <p:nvPr/>
        </p:nvSpPr>
        <p:spPr>
          <a:xfrm>
            <a:off x="5429256" y="1857364"/>
            <a:ext cx="357190" cy="369332"/>
          </a:xfrm>
          <a:prstGeom prst="rect">
            <a:avLst/>
          </a:prstGeom>
          <a:noFill/>
        </p:spPr>
        <p:txBody>
          <a:bodyPr wrap="square" rtlCol="0">
            <a:spAutoFit/>
          </a:bodyPr>
          <a:lstStyle/>
          <a:p>
            <a:r>
              <a:rPr lang="el-GR" dirty="0" smtClean="0">
                <a:solidFill>
                  <a:prstClr val="black"/>
                </a:solidFill>
              </a:rPr>
              <a:t>Χ</a:t>
            </a:r>
            <a:endParaRPr lang="el-GR" dirty="0">
              <a:solidFill>
                <a:prstClr val="black"/>
              </a:solidFill>
            </a:endParaRPr>
          </a:p>
        </p:txBody>
      </p:sp>
      <p:sp>
        <p:nvSpPr>
          <p:cNvPr id="20" name="19 - TextBox"/>
          <p:cNvSpPr txBox="1"/>
          <p:nvPr/>
        </p:nvSpPr>
        <p:spPr>
          <a:xfrm>
            <a:off x="6357950" y="2285992"/>
            <a:ext cx="357190" cy="369332"/>
          </a:xfrm>
          <a:prstGeom prst="rect">
            <a:avLst/>
          </a:prstGeom>
          <a:noFill/>
        </p:spPr>
        <p:txBody>
          <a:bodyPr wrap="square" rtlCol="0">
            <a:spAutoFit/>
          </a:bodyPr>
          <a:lstStyle/>
          <a:p>
            <a:r>
              <a:rPr lang="el-GR" dirty="0" smtClean="0">
                <a:solidFill>
                  <a:prstClr val="black"/>
                </a:solidFill>
              </a:rPr>
              <a:t>Χ</a:t>
            </a:r>
            <a:endParaRPr lang="el-GR" dirty="0">
              <a:solidFill>
                <a:prstClr val="black"/>
              </a:solidFill>
            </a:endParaRPr>
          </a:p>
        </p:txBody>
      </p:sp>
      <p:sp>
        <p:nvSpPr>
          <p:cNvPr id="21" name="3 - TextBox"/>
          <p:cNvSpPr txBox="1">
            <a:spLocks noChangeArrowheads="1"/>
          </p:cNvSpPr>
          <p:nvPr/>
        </p:nvSpPr>
        <p:spPr bwMode="auto">
          <a:xfrm>
            <a:off x="3643306" y="2643182"/>
            <a:ext cx="1785938" cy="646113"/>
          </a:xfrm>
          <a:prstGeom prst="rect">
            <a:avLst/>
          </a:prstGeom>
          <a:solidFill>
            <a:schemeClr val="accent4">
              <a:lumMod val="75000"/>
            </a:schemeClr>
          </a:solidFill>
          <a:ln w="9525">
            <a:solidFill>
              <a:srgbClr val="7030A0"/>
            </a:solidFill>
            <a:miter lim="800000"/>
            <a:headEnd/>
            <a:tailEnd/>
          </a:ln>
        </p:spPr>
        <p:txBody>
          <a:bodyPr>
            <a:spAutoFit/>
          </a:bodyPr>
          <a:lstStyle/>
          <a:p>
            <a:pPr>
              <a:defRPr/>
            </a:pPr>
            <a:r>
              <a:rPr lang="el-GR" dirty="0">
                <a:solidFill>
                  <a:prstClr val="white"/>
                </a:solidFill>
              </a:rPr>
              <a:t>Όριο ελαστικής παραμόρφωση</a:t>
            </a:r>
          </a:p>
        </p:txBody>
      </p:sp>
      <p:sp>
        <p:nvSpPr>
          <p:cNvPr id="23" name="22 - TextBox"/>
          <p:cNvSpPr txBox="1"/>
          <p:nvPr/>
        </p:nvSpPr>
        <p:spPr>
          <a:xfrm>
            <a:off x="3786182" y="5500702"/>
            <a:ext cx="2500330" cy="369332"/>
          </a:xfrm>
          <a:prstGeom prst="rect">
            <a:avLst/>
          </a:prstGeom>
          <a:noFill/>
        </p:spPr>
        <p:txBody>
          <a:bodyPr wrap="square" rtlCol="0">
            <a:spAutoFit/>
          </a:bodyPr>
          <a:lstStyle/>
          <a:p>
            <a:pPr algn="ctr"/>
            <a:r>
              <a:rPr lang="el-GR" dirty="0" smtClean="0">
                <a:solidFill>
                  <a:prstClr val="black"/>
                </a:solidFill>
              </a:rPr>
              <a:t> </a:t>
            </a:r>
            <a:r>
              <a:rPr lang="el-GR" sz="1600" dirty="0" smtClean="0">
                <a:solidFill>
                  <a:prstClr val="black"/>
                </a:solidFill>
                <a:latin typeface="Calibri"/>
              </a:rPr>
              <a:t>Πλαστική περιοχή </a:t>
            </a:r>
            <a:endParaRPr lang="el-GR" sz="2000" dirty="0">
              <a:solidFill>
                <a:prstClr val="black"/>
              </a:solidFill>
              <a:latin typeface="Calibri"/>
            </a:endParaRPr>
          </a:p>
        </p:txBody>
      </p:sp>
      <p:sp>
        <p:nvSpPr>
          <p:cNvPr id="24" name="23 - TextBox"/>
          <p:cNvSpPr txBox="1"/>
          <p:nvPr/>
        </p:nvSpPr>
        <p:spPr>
          <a:xfrm>
            <a:off x="6858016" y="5286388"/>
            <a:ext cx="1714512" cy="400110"/>
          </a:xfrm>
          <a:prstGeom prst="rect">
            <a:avLst/>
          </a:prstGeom>
          <a:noFill/>
        </p:spPr>
        <p:txBody>
          <a:bodyPr wrap="square" rtlCol="0">
            <a:spAutoFit/>
          </a:bodyPr>
          <a:lstStyle/>
          <a:p>
            <a:r>
              <a:rPr lang="el-GR" sz="2000" b="1" dirty="0" smtClean="0">
                <a:solidFill>
                  <a:prstClr val="black"/>
                </a:solidFill>
                <a:latin typeface="Calibri"/>
              </a:rPr>
              <a:t>Επιμήκυνση %</a:t>
            </a:r>
            <a:endParaRPr lang="el-GR" sz="2000" b="1" dirty="0">
              <a:solidFill>
                <a:prstClr val="black"/>
              </a:solidFill>
              <a:latin typeface="Calibri"/>
            </a:endParaRPr>
          </a:p>
        </p:txBody>
      </p:sp>
      <p:sp>
        <p:nvSpPr>
          <p:cNvPr id="25" name="24 - TextBox"/>
          <p:cNvSpPr txBox="1"/>
          <p:nvPr/>
        </p:nvSpPr>
        <p:spPr>
          <a:xfrm>
            <a:off x="1214414" y="1214422"/>
            <a:ext cx="1000132" cy="400110"/>
          </a:xfrm>
          <a:prstGeom prst="rect">
            <a:avLst/>
          </a:prstGeom>
          <a:noFill/>
        </p:spPr>
        <p:txBody>
          <a:bodyPr wrap="square" rtlCol="0">
            <a:spAutoFit/>
          </a:bodyPr>
          <a:lstStyle/>
          <a:p>
            <a:r>
              <a:rPr lang="el-GR" sz="2000" b="1" dirty="0" smtClean="0">
                <a:solidFill>
                  <a:prstClr val="black"/>
                </a:solidFill>
                <a:latin typeface="Calibri"/>
              </a:rPr>
              <a:t>Τάση</a:t>
            </a:r>
            <a:endParaRPr lang="el-GR" sz="2000" b="1" dirty="0">
              <a:solidFill>
                <a:prstClr val="black"/>
              </a:solidFill>
              <a:latin typeface="Calibri"/>
            </a:endParaRPr>
          </a:p>
        </p:txBody>
      </p:sp>
      <p:cxnSp>
        <p:nvCxnSpPr>
          <p:cNvPr id="27" name="26 - Ευθεία γραμμή σύνδεσης"/>
          <p:cNvCxnSpPr/>
          <p:nvPr/>
        </p:nvCxnSpPr>
        <p:spPr>
          <a:xfrm rot="5400000">
            <a:off x="1429522" y="4000504"/>
            <a:ext cx="3713982" cy="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28 - Ευθύγραμμο βέλος σύνδεσης"/>
          <p:cNvCxnSpPr/>
          <p:nvPr/>
        </p:nvCxnSpPr>
        <p:spPr>
          <a:xfrm rot="16200000" flipV="1">
            <a:off x="3250397" y="2250273"/>
            <a:ext cx="500066" cy="2857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30 - Ευθεία γραμμή σύνδεσης"/>
          <p:cNvCxnSpPr/>
          <p:nvPr/>
        </p:nvCxnSpPr>
        <p:spPr>
          <a:xfrm rot="5400000">
            <a:off x="5001422" y="4000504"/>
            <a:ext cx="2999602" cy="794"/>
          </a:xfrm>
          <a:prstGeom prst="line">
            <a:avLst/>
          </a:prstGeom>
        </p:spPr>
        <p:style>
          <a:lnRef idx="2">
            <a:schemeClr val="accent1"/>
          </a:lnRef>
          <a:fillRef idx="0">
            <a:schemeClr val="accent1"/>
          </a:fillRef>
          <a:effectRef idx="1">
            <a:schemeClr val="accent1"/>
          </a:effectRef>
          <a:fontRef idx="minor">
            <a:schemeClr val="tx1"/>
          </a:fontRef>
        </p:style>
      </p:cxnSp>
      <p:sp>
        <p:nvSpPr>
          <p:cNvPr id="34" name="33 - TextBox"/>
          <p:cNvSpPr txBox="1"/>
          <p:nvPr/>
        </p:nvSpPr>
        <p:spPr>
          <a:xfrm>
            <a:off x="6572264" y="2214554"/>
            <a:ext cx="1857388" cy="400110"/>
          </a:xfrm>
          <a:prstGeom prst="rect">
            <a:avLst/>
          </a:prstGeom>
          <a:noFill/>
          <a:ln>
            <a:solidFill>
              <a:schemeClr val="tx1"/>
            </a:solidFill>
          </a:ln>
        </p:spPr>
        <p:txBody>
          <a:bodyPr wrap="square" rtlCol="0">
            <a:spAutoFit/>
          </a:bodyPr>
          <a:lstStyle/>
          <a:p>
            <a:r>
              <a:rPr lang="el-GR" sz="2000" b="1" dirty="0" smtClean="0">
                <a:solidFill>
                  <a:prstClr val="black"/>
                </a:solidFill>
                <a:latin typeface="Calibri"/>
              </a:rPr>
              <a:t>Όριο Θραύσης</a:t>
            </a:r>
            <a:endParaRPr lang="el-GR" sz="2000" b="1" dirty="0">
              <a:solidFill>
                <a:prstClr val="black"/>
              </a:solidFill>
              <a:latin typeface="Calibri"/>
            </a:endParaRPr>
          </a:p>
        </p:txBody>
      </p:sp>
      <p:sp>
        <p:nvSpPr>
          <p:cNvPr id="36" name="35 - TextBox"/>
          <p:cNvSpPr txBox="1"/>
          <p:nvPr/>
        </p:nvSpPr>
        <p:spPr>
          <a:xfrm>
            <a:off x="1571604" y="5500702"/>
            <a:ext cx="2000264" cy="338554"/>
          </a:xfrm>
          <a:prstGeom prst="rect">
            <a:avLst/>
          </a:prstGeom>
          <a:noFill/>
        </p:spPr>
        <p:txBody>
          <a:bodyPr wrap="square" rtlCol="0">
            <a:spAutoFit/>
          </a:bodyPr>
          <a:lstStyle/>
          <a:p>
            <a:r>
              <a:rPr lang="el-GR" sz="1600" dirty="0" smtClean="0">
                <a:solidFill>
                  <a:prstClr val="black"/>
                </a:solidFill>
                <a:latin typeface="Calibri"/>
              </a:rPr>
              <a:t>Ελαστική περιοχή</a:t>
            </a:r>
            <a:endParaRPr lang="el-GR" sz="1600" dirty="0">
              <a:solidFill>
                <a:prstClr val="black"/>
              </a:solidFill>
              <a:latin typeface="Calibri"/>
            </a:endParaRPr>
          </a:p>
        </p:txBody>
      </p:sp>
      <p:cxnSp>
        <p:nvCxnSpPr>
          <p:cNvPr id="38" name="37 - Ευθεία γραμμή σύνδεσης"/>
          <p:cNvCxnSpPr/>
          <p:nvPr/>
        </p:nvCxnSpPr>
        <p:spPr>
          <a:xfrm rot="5400000" flipH="1" flipV="1">
            <a:off x="5357818" y="1785926"/>
            <a:ext cx="4286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9" name="38 - TextBox"/>
          <p:cNvSpPr txBox="1"/>
          <p:nvPr/>
        </p:nvSpPr>
        <p:spPr>
          <a:xfrm>
            <a:off x="5286380" y="1214422"/>
            <a:ext cx="2143140" cy="400110"/>
          </a:xfrm>
          <a:prstGeom prst="rect">
            <a:avLst/>
          </a:prstGeom>
          <a:noFill/>
          <a:ln>
            <a:solidFill>
              <a:schemeClr val="tx1"/>
            </a:solidFill>
          </a:ln>
        </p:spPr>
        <p:txBody>
          <a:bodyPr wrap="square" rtlCol="0">
            <a:spAutoFit/>
          </a:bodyPr>
          <a:lstStyle/>
          <a:p>
            <a:r>
              <a:rPr lang="el-GR" sz="2000" b="1" dirty="0" smtClean="0">
                <a:solidFill>
                  <a:prstClr val="black"/>
                </a:solidFill>
                <a:latin typeface="Calibri"/>
              </a:rPr>
              <a:t>Μέγιστη δύναμη</a:t>
            </a:r>
            <a:endParaRPr lang="el-GR" sz="2000" b="1" dirty="0">
              <a:solidFill>
                <a:prstClr val="black"/>
              </a:solidFill>
              <a:latin typeface="Calibri"/>
            </a:endParaRPr>
          </a:p>
        </p:txBody>
      </p:sp>
      <p:cxnSp>
        <p:nvCxnSpPr>
          <p:cNvPr id="50" name="49 - Ευθεία γραμμή σύνδεσης"/>
          <p:cNvCxnSpPr/>
          <p:nvPr/>
        </p:nvCxnSpPr>
        <p:spPr>
          <a:xfrm rot="5400000">
            <a:off x="464315" y="3536157"/>
            <a:ext cx="3071834" cy="857256"/>
          </a:xfrm>
          <a:prstGeom prst="line">
            <a:avLst/>
          </a:prstGeom>
        </p:spPr>
        <p:style>
          <a:lnRef idx="2">
            <a:schemeClr val="dk1"/>
          </a:lnRef>
          <a:fillRef idx="0">
            <a:schemeClr val="dk1"/>
          </a:fillRef>
          <a:effectRef idx="1">
            <a:schemeClr val="dk1"/>
          </a:effectRef>
          <a:fontRef idx="minor">
            <a:schemeClr val="tx1"/>
          </a:fontRef>
        </p:style>
      </p:cxnSp>
      <p:sp>
        <p:nvSpPr>
          <p:cNvPr id="53" name="3 - TextBox"/>
          <p:cNvSpPr txBox="1">
            <a:spLocks noChangeArrowheads="1"/>
          </p:cNvSpPr>
          <p:nvPr/>
        </p:nvSpPr>
        <p:spPr bwMode="auto">
          <a:xfrm>
            <a:off x="714348" y="6000768"/>
            <a:ext cx="7858180" cy="707886"/>
          </a:xfrm>
          <a:prstGeom prst="rect">
            <a:avLst/>
          </a:prstGeom>
          <a:solidFill>
            <a:schemeClr val="accent4">
              <a:lumMod val="75000"/>
            </a:schemeClr>
          </a:solidFill>
          <a:ln w="9525">
            <a:noFill/>
            <a:miter lim="800000"/>
            <a:headEnd/>
            <a:tailEnd/>
          </a:ln>
        </p:spPr>
        <p:txBody>
          <a:bodyPr wrap="square">
            <a:spAutoFit/>
          </a:bodyPr>
          <a:lstStyle/>
          <a:p>
            <a:pPr algn="ctr">
              <a:defRPr/>
            </a:pPr>
            <a:r>
              <a:rPr lang="el-GR" sz="2000" dirty="0">
                <a:solidFill>
                  <a:prstClr val="white"/>
                </a:solidFill>
                <a:latin typeface="Calibri"/>
              </a:rPr>
              <a:t>Σχηματική αναπαράσταση του ορίου </a:t>
            </a:r>
            <a:r>
              <a:rPr lang="el-GR" sz="2000" dirty="0" smtClean="0">
                <a:solidFill>
                  <a:prstClr val="white"/>
                </a:solidFill>
                <a:latin typeface="Calibri"/>
              </a:rPr>
              <a:t>ελαστικής </a:t>
            </a:r>
            <a:r>
              <a:rPr lang="el-GR" sz="2000" dirty="0">
                <a:solidFill>
                  <a:prstClr val="white"/>
                </a:solidFill>
                <a:latin typeface="Calibri"/>
              </a:rPr>
              <a:t>παραμόρφωσης που </a:t>
            </a:r>
            <a:r>
              <a:rPr lang="el-GR" sz="2000" dirty="0" smtClean="0">
                <a:solidFill>
                  <a:prstClr val="white"/>
                </a:solidFill>
                <a:latin typeface="Calibri"/>
              </a:rPr>
              <a:t>υφίσταται </a:t>
            </a:r>
            <a:r>
              <a:rPr lang="el-GR" sz="2000" dirty="0">
                <a:solidFill>
                  <a:prstClr val="white"/>
                </a:solidFill>
                <a:latin typeface="Calibri"/>
              </a:rPr>
              <a:t>το ύφασμα λόγω της άσκησης </a:t>
            </a:r>
            <a:r>
              <a:rPr lang="el-GR" sz="2000" dirty="0" smtClean="0">
                <a:solidFill>
                  <a:prstClr val="white"/>
                </a:solidFill>
                <a:latin typeface="Calibri"/>
              </a:rPr>
              <a:t>δύναμης.</a:t>
            </a:r>
            <a:endParaRPr lang="el-GR" dirty="0">
              <a:solidFill>
                <a:prstClr val="white"/>
              </a:solidFill>
              <a:latin typeface="Calibri"/>
            </a:endParaRPr>
          </a:p>
        </p:txBody>
      </p:sp>
      <p:sp>
        <p:nvSpPr>
          <p:cNvPr id="3" name="Θέση αριθμού διαφάνειας 2"/>
          <p:cNvSpPr>
            <a:spLocks noGrp="1"/>
          </p:cNvSpPr>
          <p:nvPr>
            <p:ph type="sldNum" sz="quarter" idx="12"/>
          </p:nvPr>
        </p:nvSpPr>
        <p:spPr>
          <a:xfrm>
            <a:off x="6758880" y="6356350"/>
            <a:ext cx="2133600" cy="365125"/>
          </a:xfrm>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37009027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sz="4000" b="1" dirty="0" smtClean="0">
                <a:solidFill>
                  <a:schemeClr val="accent4">
                    <a:lumMod val="75000"/>
                  </a:schemeClr>
                </a:solidFill>
              </a:rPr>
              <a:t>Αντοχή σε δυνάμεις κάμψης</a:t>
            </a:r>
            <a:endParaRPr lang="el-GR" sz="4000" b="1" dirty="0">
              <a:solidFill>
                <a:schemeClr val="accent4">
                  <a:lumMod val="75000"/>
                </a:schemeClr>
              </a:solidFill>
            </a:endParaRPr>
          </a:p>
        </p:txBody>
      </p:sp>
      <p:sp>
        <p:nvSpPr>
          <p:cNvPr id="15363" name="2 - Θέση περιεχομένου"/>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Η ικανότητα ενός υφάσματος να διατηρεί την αρχική του μορφή μετά από άσκηση δυνάμεων κάμψης,</a:t>
            </a:r>
          </a:p>
          <a:p>
            <a:pPr eaLnBrk="1" hangingPunct="1">
              <a:lnSpc>
                <a:spcPct val="120000"/>
              </a:lnSpc>
              <a:spcBef>
                <a:spcPts val="1200"/>
              </a:spcBef>
            </a:pPr>
            <a:r>
              <a:rPr lang="el-GR" altLang="el-GR" sz="2400" dirty="0" smtClean="0">
                <a:cs typeface="Arial" charset="0"/>
              </a:rPr>
              <a:t>Η άσκηση μακροχρόνιας πίεσης/δύναμης κάμψης επηρεάζει την διατήρηση των υφασμάτων με αποτέλεσμα να υφίστανται δομικές αλλαγές :</a:t>
            </a:r>
          </a:p>
          <a:p>
            <a:pPr lvl="1" eaLnBrk="1" hangingPunct="1">
              <a:lnSpc>
                <a:spcPct val="120000"/>
              </a:lnSpc>
              <a:spcBef>
                <a:spcPts val="1200"/>
              </a:spcBef>
            </a:pPr>
            <a:r>
              <a:rPr lang="el-GR" altLang="el-GR" sz="2200" dirty="0" smtClean="0">
                <a:cs typeface="Arial" charset="0"/>
              </a:rPr>
              <a:t>Το ύφασμα θα «ανοίξει» πρώτα στα σημεία όπου υπάρχουν πιέτες και τσακίσματα</a:t>
            </a:r>
            <a:r>
              <a:rPr lang="el-GR" altLang="el-GR" sz="2200" dirty="0">
                <a:cs typeface="Arial" charset="0"/>
              </a:rPr>
              <a:t>,</a:t>
            </a:r>
            <a:endParaRPr lang="el-GR" altLang="el-GR" sz="2200" dirty="0" smtClean="0">
              <a:cs typeface="Arial" charset="0"/>
            </a:endParaRPr>
          </a:p>
          <a:p>
            <a:pPr lvl="1" eaLnBrk="1" hangingPunct="1">
              <a:lnSpc>
                <a:spcPct val="120000"/>
              </a:lnSpc>
              <a:spcBef>
                <a:spcPts val="1200"/>
              </a:spcBef>
            </a:pPr>
            <a:r>
              <a:rPr lang="el-GR" altLang="el-GR" sz="2200" dirty="0" smtClean="0">
                <a:cs typeface="Arial" charset="0"/>
              </a:rPr>
              <a:t>Σχισίματα μπορούν να προκληθούν σε υφασμάτινα αντικείμενα τα οποία είναι τεντωμένα σε κορνίζα για μεγάλο χρονικό διάστημα.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a:solidFill>
                <a:prstClr val="black"/>
              </a:solidFill>
            </a:endParaRPr>
          </a:p>
        </p:txBody>
      </p:sp>
    </p:spTree>
    <p:extLst>
      <p:ext uri="{BB962C8B-B14F-4D97-AF65-F5344CB8AC3E}">
        <p14:creationId xmlns:p14="http://schemas.microsoft.com/office/powerpoint/2010/main" val="334610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normAutofit/>
          </a:bodyPr>
          <a:lstStyle/>
          <a:p>
            <a:pPr marL="342900" indent="-342900" eaLnBrk="1" fontAlgn="auto" hangingPunct="1">
              <a:spcAft>
                <a:spcPts val="0"/>
              </a:spcAft>
              <a:defRPr/>
            </a:pPr>
            <a:r>
              <a:rPr lang="el-GR" b="1" dirty="0" smtClean="0">
                <a:solidFill>
                  <a:schemeClr val="accent4">
                    <a:lumMod val="75000"/>
                  </a:schemeClr>
                </a:solidFill>
                <a:latin typeface="+mn-lt"/>
                <a:cs typeface="Arial" charset="0"/>
              </a:rPr>
              <a:t>Φθορά λόγω πτύχωσης </a:t>
            </a:r>
            <a:endParaRPr lang="el-GR" sz="4000" b="1" dirty="0" smtClean="0">
              <a:solidFill>
                <a:schemeClr val="accent4">
                  <a:lumMod val="75000"/>
                </a:schemeClr>
              </a:solidFill>
              <a:latin typeface="+mn-lt"/>
              <a:cs typeface="Arial" charset="0"/>
            </a:endParaRPr>
          </a:p>
        </p:txBody>
      </p:sp>
      <p:sp>
        <p:nvSpPr>
          <p:cNvPr id="49156" name="9 - TextBox"/>
          <p:cNvSpPr txBox="1">
            <a:spLocks noChangeArrowheads="1"/>
          </p:cNvSpPr>
          <p:nvPr/>
        </p:nvSpPr>
        <p:spPr bwMode="auto">
          <a:xfrm>
            <a:off x="1357719" y="3271585"/>
            <a:ext cx="6430388"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Απώλεια υφάσματος στα σημεία που το ζωνάρι ήταν διπλωμένο κατά μήκος και στις πλευρές λόγω μηχανικής </a:t>
            </a:r>
            <a:r>
              <a:rPr lang="el-GR" sz="2000" dirty="0" smtClean="0">
                <a:solidFill>
                  <a:prstClr val="white"/>
                </a:solidFill>
                <a:latin typeface="Calibri"/>
              </a:rPr>
              <a:t>καταπόνησης.</a:t>
            </a:r>
            <a:endParaRPr lang="el-GR" sz="2000" dirty="0">
              <a:solidFill>
                <a:prstClr val="white"/>
              </a:solidFill>
              <a:latin typeface="Calibri"/>
            </a:endParaRPr>
          </a:p>
        </p:txBody>
      </p:sp>
      <p:pic>
        <p:nvPicPr>
          <p:cNvPr id="16387" name="Picture 5" descr="C:\Users\user\Documents\ΣΧΟΛΗ\ΜΑΘΗΤΕΣ\ΦΩΤΟΣ_ΤΕΙ\ΖΩΝΑΡΙ\100_0900.JPG" title="Απώλεια υφάσματος στα σημεία που το ζωνάρι ήταν διπλωμένο κατά μήκος και στις πλευρές λόγω μηχανικής καταπόνησης."/>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t="21227" b="31602"/>
          <a:stretch>
            <a:fillRect/>
          </a:stretch>
        </p:blipFill>
        <p:spPr>
          <a:xfrm>
            <a:off x="1357719" y="908720"/>
            <a:ext cx="6408000" cy="2262071"/>
          </a:xfrm>
          <a:noFill/>
          <a:ln>
            <a:solidFill>
              <a:srgbClr val="7030A0"/>
            </a:solidFill>
            <a:miter lim="800000"/>
            <a:headEnd/>
            <a:tailEnd/>
          </a:ln>
        </p:spPr>
      </p:pic>
      <p:sp>
        <p:nvSpPr>
          <p:cNvPr id="7" name="TextBox 11"/>
          <p:cNvSpPr txBox="1"/>
          <p:nvPr/>
        </p:nvSpPr>
        <p:spPr>
          <a:xfrm>
            <a:off x="7730074" y="2852935"/>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6386" name="Picture 2" title="Απώλεια υφάσματος στα σημεία που το ζωνάρι ήταν διπλωμένο κατά μήκος και στις πλευρές λόγω μηχανικής καταπόνησης."/>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377249" y="4429960"/>
            <a:ext cx="6392339" cy="2428040"/>
          </a:xfrm>
          <a:noFill/>
          <a:ln>
            <a:solidFill>
              <a:srgbClr val="7030A0"/>
            </a:solidFill>
            <a:miter lim="800000"/>
            <a:headEnd/>
            <a:tailEnd/>
          </a:ln>
        </p:spPr>
      </p:pic>
      <p:sp>
        <p:nvSpPr>
          <p:cNvPr id="8" name="TextBox 11"/>
          <p:cNvSpPr txBox="1"/>
          <p:nvPr/>
        </p:nvSpPr>
        <p:spPr>
          <a:xfrm>
            <a:off x="143860" y="658100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a:solidFill>
                <a:prstClr val="black"/>
              </a:solidFill>
            </a:endParaRPr>
          </a:p>
        </p:txBody>
      </p:sp>
    </p:spTree>
    <p:extLst>
      <p:ext uri="{BB962C8B-B14F-4D97-AF65-F5344CB8AC3E}">
        <p14:creationId xmlns:p14="http://schemas.microsoft.com/office/powerpoint/2010/main" val="3376088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sz="4000" b="1" dirty="0" smtClean="0">
                <a:solidFill>
                  <a:schemeClr val="accent4">
                    <a:lumMod val="75000"/>
                  </a:schemeClr>
                </a:solidFill>
              </a:rPr>
              <a:t>Φθορά λόγω τεντώματος σε κορνίζα</a:t>
            </a:r>
            <a:endParaRPr lang="el-GR" sz="4000" b="1" dirty="0">
              <a:solidFill>
                <a:schemeClr val="accent4">
                  <a:lumMod val="75000"/>
                </a:schemeClr>
              </a:solidFill>
            </a:endParaRPr>
          </a:p>
        </p:txBody>
      </p:sp>
      <p:sp>
        <p:nvSpPr>
          <p:cNvPr id="17413" name="5 - TextBox"/>
          <p:cNvSpPr txBox="1">
            <a:spLocks noChangeArrowheads="1"/>
          </p:cNvSpPr>
          <p:nvPr/>
        </p:nvSpPr>
        <p:spPr bwMode="auto">
          <a:xfrm>
            <a:off x="1777095" y="5271617"/>
            <a:ext cx="5589810" cy="400110"/>
          </a:xfrm>
          <a:prstGeom prst="rect">
            <a:avLst/>
          </a:prstGeom>
          <a:solidFill>
            <a:schemeClr val="accent4">
              <a:lumMod val="75000"/>
            </a:schemeClr>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000" dirty="0">
                <a:solidFill>
                  <a:prstClr val="white"/>
                </a:solidFill>
                <a:latin typeface="Calibri"/>
              </a:rPr>
              <a:t>Φθορά σε ύφασμα που ήταν τεντωμένο σε κορνίζα </a:t>
            </a:r>
          </a:p>
        </p:txBody>
      </p:sp>
      <p:pic>
        <p:nvPicPr>
          <p:cNvPr id="17412" name="Picture 4" descr="C:\Users\user\Documents\ΕΠΙΦΑΝΕΙΑ_2013\OLA EPIFANEIA\ΦΩΤΟΣ-2013\DSC03915.JPG" title="Φθορά σε ύφασμα που ήταν τεντωμένο σε κορνίζα "/>
          <p:cNvPicPr>
            <a:picLocks noChangeAspect="1" noChangeArrowheads="1"/>
          </p:cNvPicPr>
          <p:nvPr/>
        </p:nvPicPr>
        <p:blipFill>
          <a:blip r:embed="rId3">
            <a:extLst>
              <a:ext uri="{28A0092B-C50C-407E-A947-70E740481C1C}">
                <a14:useLocalDpi xmlns:a14="http://schemas.microsoft.com/office/drawing/2010/main" val="0"/>
              </a:ext>
            </a:extLst>
          </a:blip>
          <a:srcRect l="14799"/>
          <a:stretch>
            <a:fillRect/>
          </a:stretch>
        </p:blipFill>
        <p:spPr bwMode="auto">
          <a:xfrm>
            <a:off x="467544" y="1700807"/>
            <a:ext cx="3732923" cy="3286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11"/>
          <p:cNvSpPr txBox="1"/>
          <p:nvPr/>
        </p:nvSpPr>
        <p:spPr>
          <a:xfrm>
            <a:off x="1814802" y="4958358"/>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7411" name="Picture 3" descr="C:\Users\user\Documents\ΕΠΙΦΑΝΕΙΑ_2013\OLA EPIFANEIA\ΦΩΤΟΣ-2013\DSC03890.JPG" title="Φθορά σε ύφασμα που ήταν τεντωμένο σε κορνίζα "/>
          <p:cNvPicPr>
            <a:picLocks noChangeAspect="1" noChangeArrowheads="1"/>
          </p:cNvPicPr>
          <p:nvPr/>
        </p:nvPicPr>
        <p:blipFill>
          <a:blip r:embed="rId4">
            <a:extLst>
              <a:ext uri="{28A0092B-C50C-407E-A947-70E740481C1C}">
                <a14:useLocalDpi xmlns:a14="http://schemas.microsoft.com/office/drawing/2010/main" val="0"/>
              </a:ext>
            </a:extLst>
          </a:blip>
          <a:srcRect r="16129" b="14485"/>
          <a:stretch>
            <a:fillRect/>
          </a:stretch>
        </p:blipFill>
        <p:spPr bwMode="auto">
          <a:xfrm>
            <a:off x="4429125" y="1700808"/>
            <a:ext cx="4297363" cy="3286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11"/>
          <p:cNvSpPr txBox="1"/>
          <p:nvPr/>
        </p:nvSpPr>
        <p:spPr>
          <a:xfrm>
            <a:off x="5970877" y="4972075"/>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31784781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rtlCol="0">
            <a:normAutofit fontScale="90000"/>
          </a:bodyPr>
          <a:lstStyle/>
          <a:p>
            <a:pPr marL="342900" indent="-342900" eaLnBrk="1" fontAlgn="auto" hangingPunct="1">
              <a:spcAft>
                <a:spcPts val="0"/>
              </a:spcAft>
              <a:defRPr/>
            </a:pPr>
            <a:r>
              <a:rPr lang="el-GR" sz="4400" b="1" dirty="0" smtClean="0">
                <a:solidFill>
                  <a:schemeClr val="accent4">
                    <a:lumMod val="75000"/>
                  </a:schemeClr>
                </a:solidFill>
                <a:latin typeface="+mn-lt"/>
                <a:cs typeface="Arial" charset="0"/>
              </a:rPr>
              <a:t>Αντίδραση στον εφελκυσμό </a:t>
            </a:r>
            <a:r>
              <a:rPr lang="el-GR" sz="3600" b="0" dirty="0" smtClean="0">
                <a:solidFill>
                  <a:schemeClr val="accent4">
                    <a:lumMod val="75000"/>
                  </a:schemeClr>
                </a:solidFill>
                <a:latin typeface="+mn-lt"/>
                <a:cs typeface="Arial" charset="0"/>
              </a:rPr>
              <a:t>(1 από 2)</a:t>
            </a:r>
          </a:p>
        </p:txBody>
      </p:sp>
      <p:sp>
        <p:nvSpPr>
          <p:cNvPr id="18435" name="Content Placeholder 2"/>
          <p:cNvSpPr>
            <a:spLocks noGrp="1"/>
          </p:cNvSpPr>
          <p:nvPr>
            <p:ph idx="1"/>
          </p:nvPr>
        </p:nvSpPr>
        <p:spPr/>
        <p:txBody>
          <a:bodyPr>
            <a:normAutofit lnSpcReduction="10000"/>
          </a:bodyPr>
          <a:lstStyle/>
          <a:p>
            <a:pPr eaLnBrk="1" hangingPunct="1">
              <a:lnSpc>
                <a:spcPct val="120000"/>
              </a:lnSpc>
              <a:spcBef>
                <a:spcPts val="1200"/>
              </a:spcBef>
            </a:pPr>
            <a:r>
              <a:rPr lang="el-GR" altLang="el-GR" sz="2400" dirty="0" smtClean="0">
                <a:cs typeface="Arial" charset="0"/>
              </a:rPr>
              <a:t>Πρόκειται για την ικανότητα ενός υφάσματος να αντέχει σε μια κατακόρυφη δύναμη που ασκείται χωρίς να υφίσταται ρήξη, </a:t>
            </a:r>
          </a:p>
          <a:p>
            <a:pPr eaLnBrk="1" hangingPunct="1">
              <a:lnSpc>
                <a:spcPct val="120000"/>
              </a:lnSpc>
              <a:spcBef>
                <a:spcPts val="1200"/>
              </a:spcBef>
            </a:pPr>
            <a:r>
              <a:rPr lang="el-GR" altLang="el-GR" sz="2400" dirty="0" smtClean="0">
                <a:cs typeface="Arial" charset="0"/>
              </a:rPr>
              <a:t>Ο εφελκυσμός επηρεάζει την διατήρηση των υφασμάτινων αντικειμένων, καθώς τα υφάσματα που βρίσκονται υπό την επίδρασή του φθείρονται ταχύτερα από εκείνα που βρίσκονται σε χαλαρή κατάσταση,</a:t>
            </a:r>
          </a:p>
          <a:p>
            <a:pPr eaLnBrk="1" hangingPunct="1">
              <a:lnSpc>
                <a:spcPct val="120000"/>
              </a:lnSpc>
              <a:spcBef>
                <a:spcPts val="1200"/>
              </a:spcBef>
            </a:pPr>
            <a:r>
              <a:rPr lang="el-GR" altLang="el-GR" sz="2400" dirty="0" smtClean="0">
                <a:cs typeface="Arial" charset="0"/>
              </a:rPr>
              <a:t>Παραδείγματα αποτελούν οι φθορές που παρατηρούνται σε </a:t>
            </a:r>
            <a:r>
              <a:rPr lang="el-GR" altLang="el-GR" sz="2400" dirty="0" err="1" smtClean="0">
                <a:cs typeface="Arial" charset="0"/>
              </a:rPr>
              <a:t>τοιχοτάπητες</a:t>
            </a:r>
            <a:r>
              <a:rPr lang="el-GR" altLang="el-GR" sz="2400" dirty="0" smtClean="0">
                <a:cs typeface="Arial" charset="0"/>
              </a:rPr>
              <a:t> (</a:t>
            </a:r>
            <a:r>
              <a:rPr lang="el-GR" altLang="el-GR" sz="2400" dirty="0" err="1" smtClean="0">
                <a:cs typeface="Arial" charset="0"/>
              </a:rPr>
              <a:t>ταπισερί</a:t>
            </a:r>
            <a:r>
              <a:rPr lang="el-GR" altLang="el-GR" sz="2400" dirty="0" smtClean="0">
                <a:cs typeface="Arial" charset="0"/>
              </a:rPr>
              <a:t> ) που βρίσκονται αναρτημένοι σε τοίχους για μεγάλα χρονικά διαστήματα κοντά στα σημεία ανάρτησης.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a:solidFill>
                <a:prstClr val="black"/>
              </a:solidFill>
            </a:endParaRPr>
          </a:p>
        </p:txBody>
      </p:sp>
    </p:spTree>
    <p:extLst>
      <p:ext uri="{BB962C8B-B14F-4D97-AF65-F5344CB8AC3E}">
        <p14:creationId xmlns:p14="http://schemas.microsoft.com/office/powerpoint/2010/main" val="9099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p:cNvSpPr>
            <a:spLocks noGrp="1"/>
          </p:cNvSpPr>
          <p:nvPr>
            <p:ph type="title"/>
          </p:nvPr>
        </p:nvSpPr>
        <p:spPr/>
        <p:txBody>
          <a:bodyPr>
            <a:normAutofit fontScale="90000"/>
          </a:bodyPr>
          <a:lstStyle/>
          <a:p>
            <a:r>
              <a:rPr lang="el-GR" sz="4400" dirty="0"/>
              <a:t>Αντίδραση στον εφελκυσμό </a:t>
            </a:r>
            <a:r>
              <a:rPr lang="el-GR" sz="3600" b="0" dirty="0" smtClean="0"/>
              <a:t>(2 </a:t>
            </a:r>
            <a:r>
              <a:rPr lang="el-GR" sz="3600" b="0" dirty="0"/>
              <a:t>από 2)</a:t>
            </a:r>
          </a:p>
        </p:txBody>
      </p:sp>
      <p:sp>
        <p:nvSpPr>
          <p:cNvPr id="27" name="26 - TextBox"/>
          <p:cNvSpPr txBox="1"/>
          <p:nvPr/>
        </p:nvSpPr>
        <p:spPr>
          <a:xfrm>
            <a:off x="2706353" y="6428478"/>
            <a:ext cx="3731294" cy="400110"/>
          </a:xfrm>
          <a:prstGeom prst="rect">
            <a:avLst/>
          </a:prstGeom>
          <a:solidFill>
            <a:schemeClr val="accent4">
              <a:lumMod val="75000"/>
            </a:schemeClr>
          </a:solidFill>
        </p:spPr>
        <p:txBody>
          <a:bodyPr wrap="square">
            <a:spAutoFit/>
          </a:bodyPr>
          <a:lstStyle/>
          <a:p>
            <a:pPr>
              <a:defRPr/>
            </a:pPr>
            <a:r>
              <a:rPr lang="el-GR" sz="2000" dirty="0">
                <a:solidFill>
                  <a:prstClr val="white"/>
                </a:solidFill>
                <a:latin typeface="Calibri"/>
              </a:rPr>
              <a:t>Εφαρμογή κατακόρυφης δύναμης</a:t>
            </a:r>
          </a:p>
        </p:txBody>
      </p:sp>
      <p:sp>
        <p:nvSpPr>
          <p:cNvPr id="22" name="21 - TextBox"/>
          <p:cNvSpPr txBox="1"/>
          <p:nvPr/>
        </p:nvSpPr>
        <p:spPr>
          <a:xfrm>
            <a:off x="1500188" y="2357438"/>
            <a:ext cx="1071562" cy="400110"/>
          </a:xfrm>
          <a:prstGeom prst="rect">
            <a:avLst/>
          </a:prstGeom>
          <a:solidFill>
            <a:schemeClr val="accent4">
              <a:lumMod val="75000"/>
            </a:schemeClr>
          </a:solidFill>
        </p:spPr>
        <p:txBody>
          <a:bodyPr>
            <a:spAutoFit/>
          </a:bodyPr>
          <a:lstStyle/>
          <a:p>
            <a:pPr algn="r">
              <a:defRPr/>
            </a:pPr>
            <a:r>
              <a:rPr lang="el-GR" sz="2000" dirty="0">
                <a:solidFill>
                  <a:prstClr val="white"/>
                </a:solidFill>
                <a:latin typeface="Calibri"/>
              </a:rPr>
              <a:t>Ύφασμα</a:t>
            </a:r>
          </a:p>
        </p:txBody>
      </p:sp>
      <p:grpSp>
        <p:nvGrpSpPr>
          <p:cNvPr id="12" name="Ομάδα 11" title="Αντίδραση στον εφελκυσμό "/>
          <p:cNvGrpSpPr/>
          <p:nvPr/>
        </p:nvGrpSpPr>
        <p:grpSpPr>
          <a:xfrm>
            <a:off x="1643063" y="1500188"/>
            <a:ext cx="6143625" cy="4857750"/>
            <a:chOff x="1643063" y="1500188"/>
            <a:chExt cx="6143625" cy="4857750"/>
          </a:xfrm>
        </p:grpSpPr>
        <p:sp>
          <p:nvSpPr>
            <p:cNvPr id="3" name="2 - Έλλειψη"/>
            <p:cNvSpPr/>
            <p:nvPr/>
          </p:nvSpPr>
          <p:spPr>
            <a:xfrm>
              <a:off x="2214563" y="4357688"/>
              <a:ext cx="1428750" cy="1357312"/>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l-GR">
                <a:solidFill>
                  <a:prstClr val="black"/>
                </a:solidFill>
              </a:endParaRPr>
            </a:p>
          </p:txBody>
        </p:sp>
        <p:sp>
          <p:nvSpPr>
            <p:cNvPr id="4" name="3 - Έλλειψη"/>
            <p:cNvSpPr/>
            <p:nvPr/>
          </p:nvSpPr>
          <p:spPr>
            <a:xfrm>
              <a:off x="4000500" y="4786313"/>
              <a:ext cx="1428750" cy="1357312"/>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l-GR">
                <a:solidFill>
                  <a:prstClr val="black"/>
                </a:solidFill>
              </a:endParaRPr>
            </a:p>
          </p:txBody>
        </p:sp>
        <p:sp>
          <p:nvSpPr>
            <p:cNvPr id="5" name="4 - Ορθογώνιο"/>
            <p:cNvSpPr/>
            <p:nvPr/>
          </p:nvSpPr>
          <p:spPr>
            <a:xfrm>
              <a:off x="2643188" y="1500188"/>
              <a:ext cx="642937" cy="2500312"/>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6" name="5 - Ορθογώνιο"/>
            <p:cNvSpPr/>
            <p:nvPr/>
          </p:nvSpPr>
          <p:spPr>
            <a:xfrm>
              <a:off x="4357688" y="1500188"/>
              <a:ext cx="642937" cy="2928937"/>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cxnSp>
          <p:nvCxnSpPr>
            <p:cNvPr id="8" name="7 - Ευθύγραμμο βέλος σύνδεσης"/>
            <p:cNvCxnSpPr/>
            <p:nvPr/>
          </p:nvCxnSpPr>
          <p:spPr>
            <a:xfrm rot="5400000" flipH="1" flipV="1">
              <a:off x="2608263" y="4749800"/>
              <a:ext cx="642938" cy="1587"/>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 name="8 - Ευθύγραμμο βέλος σύνδεσης"/>
            <p:cNvCxnSpPr/>
            <p:nvPr/>
          </p:nvCxnSpPr>
          <p:spPr>
            <a:xfrm rot="16200000" flipH="1">
              <a:off x="4607720" y="5393531"/>
              <a:ext cx="500062" cy="428625"/>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5" name="14 - Ευθεία γραμμή σύνδεσης"/>
            <p:cNvCxnSpPr/>
            <p:nvPr/>
          </p:nvCxnSpPr>
          <p:spPr>
            <a:xfrm>
              <a:off x="1643063" y="1500188"/>
              <a:ext cx="6143625" cy="1587"/>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42" name="41 - Ορθογώνιο"/>
            <p:cNvSpPr/>
            <p:nvPr/>
          </p:nvSpPr>
          <p:spPr>
            <a:xfrm>
              <a:off x="2928938" y="4000500"/>
              <a:ext cx="46037" cy="3571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43" name="42 - Ορθογώνιο"/>
            <p:cNvSpPr/>
            <p:nvPr/>
          </p:nvSpPr>
          <p:spPr>
            <a:xfrm>
              <a:off x="4643438" y="4429125"/>
              <a:ext cx="46037" cy="3571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46" name="45 - Ελεύθερη σχεδίαση"/>
            <p:cNvSpPr/>
            <p:nvPr/>
          </p:nvSpPr>
          <p:spPr>
            <a:xfrm>
              <a:off x="6215063" y="2500313"/>
              <a:ext cx="642937" cy="214312"/>
            </a:xfrm>
            <a:custGeom>
              <a:avLst/>
              <a:gdLst>
                <a:gd name="connsiteX0" fmla="*/ 0 w 909385"/>
                <a:gd name="connsiteY0" fmla="*/ 40944 h 370654"/>
                <a:gd name="connsiteX1" fmla="*/ 95535 w 909385"/>
                <a:gd name="connsiteY1" fmla="*/ 27296 h 370654"/>
                <a:gd name="connsiteX2" fmla="*/ 191069 w 909385"/>
                <a:gd name="connsiteY2" fmla="*/ 0 h 370654"/>
                <a:gd name="connsiteX3" fmla="*/ 259308 w 909385"/>
                <a:gd name="connsiteY3" fmla="*/ 13648 h 370654"/>
                <a:gd name="connsiteX4" fmla="*/ 382138 w 909385"/>
                <a:gd name="connsiteY4" fmla="*/ 109182 h 370654"/>
                <a:gd name="connsiteX5" fmla="*/ 423081 w 909385"/>
                <a:gd name="connsiteY5" fmla="*/ 136478 h 370654"/>
                <a:gd name="connsiteX6" fmla="*/ 464024 w 909385"/>
                <a:gd name="connsiteY6" fmla="*/ 218365 h 370654"/>
                <a:gd name="connsiteX7" fmla="*/ 491320 w 909385"/>
                <a:gd name="connsiteY7" fmla="*/ 259308 h 370654"/>
                <a:gd name="connsiteX8" fmla="*/ 504967 w 909385"/>
                <a:gd name="connsiteY8" fmla="*/ 300251 h 370654"/>
                <a:gd name="connsiteX9" fmla="*/ 586854 w 909385"/>
                <a:gd name="connsiteY9" fmla="*/ 368490 h 370654"/>
                <a:gd name="connsiteX10" fmla="*/ 805218 w 909385"/>
                <a:gd name="connsiteY10" fmla="*/ 341194 h 370654"/>
                <a:gd name="connsiteX11" fmla="*/ 846161 w 909385"/>
                <a:gd name="connsiteY11" fmla="*/ 313899 h 370654"/>
                <a:gd name="connsiteX12" fmla="*/ 859809 w 909385"/>
                <a:gd name="connsiteY12" fmla="*/ 272956 h 370654"/>
                <a:gd name="connsiteX13" fmla="*/ 900753 w 909385"/>
                <a:gd name="connsiteY13" fmla="*/ 232012 h 37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9385" h="370654">
                  <a:moveTo>
                    <a:pt x="0" y="40944"/>
                  </a:moveTo>
                  <a:cubicBezTo>
                    <a:pt x="31845" y="36395"/>
                    <a:pt x="63886" y="33051"/>
                    <a:pt x="95535" y="27296"/>
                  </a:cubicBezTo>
                  <a:cubicBezTo>
                    <a:pt x="133236" y="20441"/>
                    <a:pt x="155989" y="11694"/>
                    <a:pt x="191069" y="0"/>
                  </a:cubicBezTo>
                  <a:cubicBezTo>
                    <a:pt x="213815" y="4549"/>
                    <a:pt x="238190" y="4049"/>
                    <a:pt x="259308" y="13648"/>
                  </a:cubicBezTo>
                  <a:cubicBezTo>
                    <a:pt x="350365" y="55038"/>
                    <a:pt x="322050" y="59109"/>
                    <a:pt x="382138" y="109182"/>
                  </a:cubicBezTo>
                  <a:cubicBezTo>
                    <a:pt x="394739" y="119683"/>
                    <a:pt x="409433" y="127379"/>
                    <a:pt x="423081" y="136478"/>
                  </a:cubicBezTo>
                  <a:cubicBezTo>
                    <a:pt x="501310" y="253822"/>
                    <a:pt x="407515" y="105349"/>
                    <a:pt x="464024" y="218365"/>
                  </a:cubicBezTo>
                  <a:cubicBezTo>
                    <a:pt x="471360" y="233036"/>
                    <a:pt x="482221" y="245660"/>
                    <a:pt x="491320" y="259308"/>
                  </a:cubicBezTo>
                  <a:cubicBezTo>
                    <a:pt x="495869" y="272956"/>
                    <a:pt x="496987" y="288281"/>
                    <a:pt x="504967" y="300251"/>
                  </a:cubicBezTo>
                  <a:cubicBezTo>
                    <a:pt x="525982" y="331773"/>
                    <a:pt x="556645" y="348350"/>
                    <a:pt x="586854" y="368490"/>
                  </a:cubicBezTo>
                  <a:cubicBezTo>
                    <a:pt x="620725" y="365885"/>
                    <a:pt x="746299" y="370654"/>
                    <a:pt x="805218" y="341194"/>
                  </a:cubicBezTo>
                  <a:cubicBezTo>
                    <a:pt x="819889" y="333859"/>
                    <a:pt x="832513" y="322997"/>
                    <a:pt x="846161" y="313899"/>
                  </a:cubicBezTo>
                  <a:cubicBezTo>
                    <a:pt x="850710" y="300251"/>
                    <a:pt x="849637" y="283128"/>
                    <a:pt x="859809" y="272956"/>
                  </a:cubicBezTo>
                  <a:cubicBezTo>
                    <a:pt x="909385" y="223381"/>
                    <a:pt x="900753" y="294597"/>
                    <a:pt x="900753" y="232012"/>
                  </a:cubicBezTo>
                </a:path>
              </a:pathLst>
            </a:cu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l-GR">
                <a:solidFill>
                  <a:prstClr val="black"/>
                </a:solidFill>
              </a:endParaRPr>
            </a:p>
          </p:txBody>
        </p:sp>
        <p:cxnSp>
          <p:nvCxnSpPr>
            <p:cNvPr id="49" name="48 - Ευθεία γραμμή σύνδεσης"/>
            <p:cNvCxnSpPr>
              <a:stCxn id="46" idx="0"/>
            </p:cNvCxnSpPr>
            <p:nvPr/>
          </p:nvCxnSpPr>
          <p:spPr>
            <a:xfrm flipV="1">
              <a:off x="6215063" y="1500188"/>
              <a:ext cx="1587" cy="1023937"/>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49 - Ευθεία γραμμή σύνδεσης"/>
            <p:cNvCxnSpPr>
              <a:stCxn id="46" idx="13"/>
            </p:cNvCxnSpPr>
            <p:nvPr/>
          </p:nvCxnSpPr>
          <p:spPr>
            <a:xfrm flipV="1">
              <a:off x="6851650" y="1500188"/>
              <a:ext cx="7938" cy="1133475"/>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57 - Ευθεία γραμμή σύνδεσης"/>
            <p:cNvCxnSpPr>
              <a:stCxn id="65" idx="13"/>
            </p:cNvCxnSpPr>
            <p:nvPr/>
          </p:nvCxnSpPr>
          <p:spPr>
            <a:xfrm>
              <a:off x="6851650" y="2849563"/>
              <a:ext cx="6350" cy="1793875"/>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63 - Ευθεία γραμμή σύνδεσης"/>
            <p:cNvCxnSpPr>
              <a:stCxn id="65" idx="0"/>
            </p:cNvCxnSpPr>
            <p:nvPr/>
          </p:nvCxnSpPr>
          <p:spPr>
            <a:xfrm>
              <a:off x="6215063" y="2738438"/>
              <a:ext cx="0" cy="1909762"/>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65" name="64 - Ελεύθερη σχεδίαση"/>
            <p:cNvSpPr/>
            <p:nvPr/>
          </p:nvSpPr>
          <p:spPr>
            <a:xfrm>
              <a:off x="6215063" y="2714625"/>
              <a:ext cx="642937" cy="214313"/>
            </a:xfrm>
            <a:custGeom>
              <a:avLst/>
              <a:gdLst>
                <a:gd name="connsiteX0" fmla="*/ 0 w 909385"/>
                <a:gd name="connsiteY0" fmla="*/ 40944 h 370654"/>
                <a:gd name="connsiteX1" fmla="*/ 95535 w 909385"/>
                <a:gd name="connsiteY1" fmla="*/ 27296 h 370654"/>
                <a:gd name="connsiteX2" fmla="*/ 191069 w 909385"/>
                <a:gd name="connsiteY2" fmla="*/ 0 h 370654"/>
                <a:gd name="connsiteX3" fmla="*/ 259308 w 909385"/>
                <a:gd name="connsiteY3" fmla="*/ 13648 h 370654"/>
                <a:gd name="connsiteX4" fmla="*/ 382138 w 909385"/>
                <a:gd name="connsiteY4" fmla="*/ 109182 h 370654"/>
                <a:gd name="connsiteX5" fmla="*/ 423081 w 909385"/>
                <a:gd name="connsiteY5" fmla="*/ 136478 h 370654"/>
                <a:gd name="connsiteX6" fmla="*/ 464024 w 909385"/>
                <a:gd name="connsiteY6" fmla="*/ 218365 h 370654"/>
                <a:gd name="connsiteX7" fmla="*/ 491320 w 909385"/>
                <a:gd name="connsiteY7" fmla="*/ 259308 h 370654"/>
                <a:gd name="connsiteX8" fmla="*/ 504967 w 909385"/>
                <a:gd name="connsiteY8" fmla="*/ 300251 h 370654"/>
                <a:gd name="connsiteX9" fmla="*/ 586854 w 909385"/>
                <a:gd name="connsiteY9" fmla="*/ 368490 h 370654"/>
                <a:gd name="connsiteX10" fmla="*/ 805218 w 909385"/>
                <a:gd name="connsiteY10" fmla="*/ 341194 h 370654"/>
                <a:gd name="connsiteX11" fmla="*/ 846161 w 909385"/>
                <a:gd name="connsiteY11" fmla="*/ 313899 h 370654"/>
                <a:gd name="connsiteX12" fmla="*/ 859809 w 909385"/>
                <a:gd name="connsiteY12" fmla="*/ 272956 h 370654"/>
                <a:gd name="connsiteX13" fmla="*/ 900753 w 909385"/>
                <a:gd name="connsiteY13" fmla="*/ 232012 h 37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9385" h="370654">
                  <a:moveTo>
                    <a:pt x="0" y="40944"/>
                  </a:moveTo>
                  <a:cubicBezTo>
                    <a:pt x="31845" y="36395"/>
                    <a:pt x="63886" y="33051"/>
                    <a:pt x="95535" y="27296"/>
                  </a:cubicBezTo>
                  <a:cubicBezTo>
                    <a:pt x="133236" y="20441"/>
                    <a:pt x="155989" y="11694"/>
                    <a:pt x="191069" y="0"/>
                  </a:cubicBezTo>
                  <a:cubicBezTo>
                    <a:pt x="213815" y="4549"/>
                    <a:pt x="238190" y="4049"/>
                    <a:pt x="259308" y="13648"/>
                  </a:cubicBezTo>
                  <a:cubicBezTo>
                    <a:pt x="350365" y="55038"/>
                    <a:pt x="322050" y="59109"/>
                    <a:pt x="382138" y="109182"/>
                  </a:cubicBezTo>
                  <a:cubicBezTo>
                    <a:pt x="394739" y="119683"/>
                    <a:pt x="409433" y="127379"/>
                    <a:pt x="423081" y="136478"/>
                  </a:cubicBezTo>
                  <a:cubicBezTo>
                    <a:pt x="501310" y="253822"/>
                    <a:pt x="407515" y="105349"/>
                    <a:pt x="464024" y="218365"/>
                  </a:cubicBezTo>
                  <a:cubicBezTo>
                    <a:pt x="471360" y="233036"/>
                    <a:pt x="482221" y="245660"/>
                    <a:pt x="491320" y="259308"/>
                  </a:cubicBezTo>
                  <a:cubicBezTo>
                    <a:pt x="495869" y="272956"/>
                    <a:pt x="496987" y="288281"/>
                    <a:pt x="504967" y="300251"/>
                  </a:cubicBezTo>
                  <a:cubicBezTo>
                    <a:pt x="525982" y="331773"/>
                    <a:pt x="556645" y="348350"/>
                    <a:pt x="586854" y="368490"/>
                  </a:cubicBezTo>
                  <a:cubicBezTo>
                    <a:pt x="620725" y="365885"/>
                    <a:pt x="746299" y="370654"/>
                    <a:pt x="805218" y="341194"/>
                  </a:cubicBezTo>
                  <a:cubicBezTo>
                    <a:pt x="819889" y="333859"/>
                    <a:pt x="832513" y="322997"/>
                    <a:pt x="846161" y="313899"/>
                  </a:cubicBezTo>
                  <a:cubicBezTo>
                    <a:pt x="850710" y="300251"/>
                    <a:pt x="849637" y="283128"/>
                    <a:pt x="859809" y="272956"/>
                  </a:cubicBezTo>
                  <a:cubicBezTo>
                    <a:pt x="909385" y="223381"/>
                    <a:pt x="900753" y="294597"/>
                    <a:pt x="900753" y="232012"/>
                  </a:cubicBezTo>
                </a:path>
              </a:pathLst>
            </a:cu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l-GR">
                <a:solidFill>
                  <a:prstClr val="black"/>
                </a:solidFill>
              </a:endParaRPr>
            </a:p>
          </p:txBody>
        </p:sp>
        <p:cxnSp>
          <p:nvCxnSpPr>
            <p:cNvPr id="68" name="67 - Ευθεία γραμμή σύνδεσης"/>
            <p:cNvCxnSpPr/>
            <p:nvPr/>
          </p:nvCxnSpPr>
          <p:spPr>
            <a:xfrm>
              <a:off x="6215063" y="4643438"/>
              <a:ext cx="642937" cy="1587"/>
            </a:xfrm>
            <a:prstGeom prst="line">
              <a:avLst/>
            </a:prstGeom>
            <a:ln>
              <a:solidFill>
                <a:schemeClr val="accent4">
                  <a:lumMod val="50000"/>
                </a:schemeClr>
              </a:solidFill>
            </a:ln>
          </p:spPr>
          <p:style>
            <a:lnRef idx="3">
              <a:schemeClr val="accent1"/>
            </a:lnRef>
            <a:fillRef idx="0">
              <a:schemeClr val="accent1"/>
            </a:fillRef>
            <a:effectRef idx="2">
              <a:schemeClr val="accent1"/>
            </a:effectRef>
            <a:fontRef idx="minor">
              <a:schemeClr val="tx1"/>
            </a:fontRef>
          </p:style>
        </p:cxnSp>
        <p:sp>
          <p:nvSpPr>
            <p:cNvPr id="70" name="69 - Έλλειψη"/>
            <p:cNvSpPr/>
            <p:nvPr/>
          </p:nvSpPr>
          <p:spPr>
            <a:xfrm>
              <a:off x="5786438" y="5000625"/>
              <a:ext cx="1428750" cy="1357313"/>
            </a:xfrm>
            <a:prstGeom prst="ellipse">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l-GR">
                <a:solidFill>
                  <a:prstClr val="black"/>
                </a:solidFill>
              </a:endParaRPr>
            </a:p>
          </p:txBody>
        </p:sp>
        <p:cxnSp>
          <p:nvCxnSpPr>
            <p:cNvPr id="72" name="71 - Ευθύγραμμο βέλος σύνδεσης"/>
            <p:cNvCxnSpPr/>
            <p:nvPr/>
          </p:nvCxnSpPr>
          <p:spPr>
            <a:xfrm rot="5400000">
              <a:off x="6215857" y="5930106"/>
              <a:ext cx="571500" cy="1587"/>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73" name="72 - Ορθογώνιο"/>
            <p:cNvSpPr/>
            <p:nvPr/>
          </p:nvSpPr>
          <p:spPr>
            <a:xfrm>
              <a:off x="6500813" y="4643438"/>
              <a:ext cx="46037" cy="35718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5" name="24 - Βέλος προς τα κάτω"/>
            <p:cNvSpPr/>
            <p:nvPr/>
          </p:nvSpPr>
          <p:spPr>
            <a:xfrm>
              <a:off x="5429250" y="1500188"/>
              <a:ext cx="214313" cy="2857500"/>
            </a:xfrm>
            <a:prstGeom prst="down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6" name="25 - Βέλος προς τα κάτω"/>
            <p:cNvSpPr/>
            <p:nvPr/>
          </p:nvSpPr>
          <p:spPr>
            <a:xfrm>
              <a:off x="7215188" y="1500188"/>
              <a:ext cx="214312" cy="3143250"/>
            </a:xfrm>
            <a:prstGeom prst="downArrow">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grpSp>
      <p:sp>
        <p:nvSpPr>
          <p:cNvPr id="10" name="Θέση αριθμού διαφάνειας 9"/>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a:solidFill>
                <a:prstClr val="black"/>
              </a:solidFill>
            </a:endParaRPr>
          </a:p>
        </p:txBody>
      </p:sp>
    </p:spTree>
    <p:extLst>
      <p:ext uri="{BB962C8B-B14F-4D97-AF65-F5344CB8AC3E}">
        <p14:creationId xmlns:p14="http://schemas.microsoft.com/office/powerpoint/2010/main" val="1573351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rtlCol="0">
            <a:normAutofit/>
          </a:bodyPr>
          <a:lstStyle/>
          <a:p>
            <a:pPr marL="342900" indent="-342900" eaLnBrk="1" fontAlgn="auto" hangingPunct="1">
              <a:spcAft>
                <a:spcPts val="0"/>
              </a:spcAft>
              <a:defRPr/>
            </a:pPr>
            <a:r>
              <a:rPr lang="el-GR" sz="4000" b="1" dirty="0" smtClean="0">
                <a:solidFill>
                  <a:schemeClr val="accent4">
                    <a:lumMod val="75000"/>
                  </a:schemeClr>
                </a:solidFill>
                <a:latin typeface="+mn-lt"/>
                <a:cs typeface="Arial" charset="0"/>
              </a:rPr>
              <a:t>Φθορά λόγω βάρους</a:t>
            </a:r>
          </a:p>
        </p:txBody>
      </p:sp>
      <p:pic>
        <p:nvPicPr>
          <p:cNvPr id="20482" name="Picture 3" descr="http://www.nma.gov.au/__data/assets/image/0003/365205/Carruthers_dress_detail2-685.jpg" title="Φθορά λόγω βάρου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214438"/>
            <a:ext cx="6918325" cy="42926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46083" name="3 - TextBox"/>
          <p:cNvSpPr txBox="1">
            <a:spLocks noChangeArrowheads="1"/>
          </p:cNvSpPr>
          <p:nvPr/>
        </p:nvSpPr>
        <p:spPr bwMode="auto">
          <a:xfrm>
            <a:off x="1071563" y="5898476"/>
            <a:ext cx="6918325" cy="707886"/>
          </a:xfrm>
          <a:prstGeom prst="rect">
            <a:avLst/>
          </a:prstGeom>
          <a:solidFill>
            <a:schemeClr val="accent4">
              <a:lumMod val="75000"/>
            </a:schemeClr>
          </a:solidFill>
          <a:ln w="9525">
            <a:noFill/>
            <a:miter lim="800000"/>
            <a:headEnd/>
            <a:tailEnd/>
          </a:ln>
        </p:spPr>
        <p:txBody>
          <a:bodyPr wrap="square">
            <a:spAutoFit/>
          </a:bodyPr>
          <a:lstStyle/>
          <a:p>
            <a:pPr algn="ctr">
              <a:defRPr/>
            </a:pPr>
            <a:r>
              <a:rPr lang="el-GR" sz="2000" dirty="0">
                <a:solidFill>
                  <a:prstClr val="white"/>
                </a:solidFill>
                <a:latin typeface="Calibri"/>
              </a:rPr>
              <a:t>Μηχανική φθορά λόγω βάρους (το τούλι έχει σχιστεί από το βάρος των μεταλλικών διακοσμήσεων</a:t>
            </a:r>
            <a:r>
              <a:rPr lang="el-GR" sz="2000" dirty="0" smtClean="0">
                <a:solidFill>
                  <a:prstClr val="white"/>
                </a:solidFill>
                <a:latin typeface="Calibri"/>
              </a:rPr>
              <a:t>)</a:t>
            </a:r>
            <a:endParaRPr lang="el-GR" sz="2000" dirty="0">
              <a:solidFill>
                <a:prstClr val="white"/>
              </a:solidFill>
            </a:endParaRPr>
          </a:p>
        </p:txBody>
      </p:sp>
      <p:sp>
        <p:nvSpPr>
          <p:cNvPr id="4" name="Ορθογώνιο 3"/>
          <p:cNvSpPr/>
          <p:nvPr/>
        </p:nvSpPr>
        <p:spPr>
          <a:xfrm>
            <a:off x="4015159" y="5507038"/>
            <a:ext cx="1031131" cy="276999"/>
          </a:xfrm>
          <a:prstGeom prst="rect">
            <a:avLst/>
          </a:prstGeom>
        </p:spPr>
        <p:txBody>
          <a:bodyPr wrap="square">
            <a:spAutoFit/>
          </a:bodyPr>
          <a:lstStyle/>
          <a:p>
            <a:pPr algn="ctr"/>
            <a:r>
              <a:rPr lang="en-US" sz="1200" dirty="0" smtClean="0">
                <a:solidFill>
                  <a:prstClr val="black"/>
                </a:solidFill>
                <a:latin typeface="Calibri"/>
                <a:hlinkClick r:id="rId3"/>
              </a:rPr>
              <a:t>nma.gov.au</a:t>
            </a:r>
            <a:endParaRPr lang="el-GR" sz="1200" dirty="0">
              <a:solidFill>
                <a:prstClr val="black"/>
              </a:solidFill>
              <a:latin typeface="Calibri"/>
            </a:endParaRPr>
          </a:p>
        </p:txBody>
      </p:sp>
      <p:cxnSp>
        <p:nvCxnSpPr>
          <p:cNvPr id="6" name="5 - Ευθύγραμμο βέλος σύνδεσης" title="βέλος"/>
          <p:cNvCxnSpPr/>
          <p:nvPr/>
        </p:nvCxnSpPr>
        <p:spPr>
          <a:xfrm rot="16200000" flipH="1">
            <a:off x="5536407" y="3464718"/>
            <a:ext cx="857250" cy="50006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a:solidFill>
                <a:prstClr val="black"/>
              </a:solidFill>
            </a:endParaRPr>
          </a:p>
        </p:txBody>
      </p:sp>
    </p:spTree>
    <p:extLst>
      <p:ext uri="{BB962C8B-B14F-4D97-AF65-F5344CB8AC3E}">
        <p14:creationId xmlns:p14="http://schemas.microsoft.com/office/powerpoint/2010/main" val="1252758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rtlCol="0">
            <a:normAutofit/>
          </a:bodyPr>
          <a:lstStyle/>
          <a:p>
            <a:pPr eaLnBrk="1" fontAlgn="auto" hangingPunct="1">
              <a:spcAft>
                <a:spcPts val="0"/>
              </a:spcAft>
              <a:defRPr/>
            </a:pPr>
            <a:r>
              <a:rPr lang="el-GR" sz="4000" b="1" dirty="0" err="1" smtClean="0">
                <a:solidFill>
                  <a:schemeClr val="accent4">
                    <a:lumMod val="75000"/>
                  </a:schemeClr>
                </a:solidFill>
                <a:latin typeface="+mn-lt"/>
                <a:cs typeface="Arial" charset="0"/>
              </a:rPr>
              <a:t>Κυτταρινικά</a:t>
            </a:r>
            <a:r>
              <a:rPr lang="el-GR" sz="4000" b="1" dirty="0" smtClean="0">
                <a:solidFill>
                  <a:schemeClr val="accent4">
                    <a:lumMod val="75000"/>
                  </a:schemeClr>
                </a:solidFill>
                <a:latin typeface="+mn-lt"/>
                <a:cs typeface="Arial" charset="0"/>
              </a:rPr>
              <a:t> υφάσματα</a:t>
            </a:r>
          </a:p>
        </p:txBody>
      </p:sp>
      <p:sp>
        <p:nvSpPr>
          <p:cNvPr id="5123"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φυτικές ίνες αλλά και οι </a:t>
            </a:r>
            <a:r>
              <a:rPr lang="el-GR" altLang="el-GR" sz="2400" dirty="0" err="1" smtClean="0">
                <a:cs typeface="Arial" charset="0"/>
              </a:rPr>
              <a:t>ημι</a:t>
            </a:r>
            <a:r>
              <a:rPr lang="el-GR" altLang="el-GR" sz="2400" dirty="0" smtClean="0">
                <a:cs typeface="Arial" charset="0"/>
              </a:rPr>
              <a:t>-συνθετικές που προέρχονται από κυτταρίνη (π.χ. η </a:t>
            </a:r>
            <a:r>
              <a:rPr lang="el-GR" altLang="el-GR" sz="2400" dirty="0" err="1" smtClean="0">
                <a:cs typeface="Arial" charset="0"/>
              </a:rPr>
              <a:t>βισκόζη</a:t>
            </a:r>
            <a:r>
              <a:rPr lang="el-GR" altLang="el-GR" sz="2400" dirty="0" smtClean="0">
                <a:cs typeface="Arial" charset="0"/>
              </a:rPr>
              <a:t>), </a:t>
            </a:r>
            <a:r>
              <a:rPr lang="el-GR" altLang="el-GR" sz="2400" dirty="0" err="1" smtClean="0">
                <a:cs typeface="Arial" charset="0"/>
              </a:rPr>
              <a:t>αποδομούνται</a:t>
            </a:r>
            <a:r>
              <a:rPr lang="el-GR" altLang="el-GR" sz="2400" dirty="0" smtClean="0">
                <a:cs typeface="Arial" charset="0"/>
              </a:rPr>
              <a:t> σύμφωνα με τις τρεις αυτές αντιδράσεις,</a:t>
            </a:r>
          </a:p>
          <a:p>
            <a:pPr eaLnBrk="1" hangingPunct="1">
              <a:lnSpc>
                <a:spcPct val="120000"/>
              </a:lnSpc>
              <a:spcBef>
                <a:spcPts val="1200"/>
              </a:spcBef>
            </a:pPr>
            <a:r>
              <a:rPr lang="el-GR" altLang="el-GR" sz="2400" dirty="0" smtClean="0">
                <a:cs typeface="Arial" charset="0"/>
              </a:rPr>
              <a:t>Οι αντιδράσεις ξεκινούν από τις άμορφες περιοχές των ινών (ευκολότερα </a:t>
            </a:r>
            <a:r>
              <a:rPr lang="el-GR" altLang="el-GR" sz="2400" dirty="0" err="1" smtClean="0">
                <a:cs typeface="Arial" charset="0"/>
              </a:rPr>
              <a:t>προσβάσιμες</a:t>
            </a:r>
            <a:r>
              <a:rPr lang="el-GR" altLang="el-GR" sz="2400" dirty="0" smtClean="0">
                <a:cs typeface="Arial" charset="0"/>
              </a:rPr>
              <a:t>) και συνεχίζονται με την έντονη αποδόμηση και στις κρυσταλλικές περιοχές</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Οι αντιδράσεις επιταχύνονται από την παρουσία υγρασίας, φωτός, αέριων ρύπων και αυξημένης θερμοκρασίας.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145794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a:xfrm>
            <a:off x="467544" y="116632"/>
            <a:ext cx="8229600" cy="1080120"/>
          </a:xfrm>
        </p:spPr>
        <p:txBody>
          <a:bodyPr rtlCol="0">
            <a:noAutofit/>
          </a:bodyPr>
          <a:lstStyle/>
          <a:p>
            <a:pPr marL="342900" indent="-342900" eaLnBrk="1" fontAlgn="auto" hangingPunct="1">
              <a:spcAft>
                <a:spcPts val="0"/>
              </a:spcAft>
              <a:defRPr/>
            </a:pPr>
            <a:r>
              <a:rPr lang="el-GR" b="1" dirty="0" smtClean="0">
                <a:solidFill>
                  <a:schemeClr val="accent4">
                    <a:lumMod val="75000"/>
                  </a:schemeClr>
                </a:solidFill>
                <a:latin typeface="+mn-lt"/>
                <a:cs typeface="Arial" charset="0"/>
              </a:rPr>
              <a:t>Ενδογενής εξασθένηση: μέθοδοι παραγωγής</a:t>
            </a:r>
            <a:endParaRPr lang="el-GR" b="1" dirty="0" smtClean="0">
              <a:solidFill>
                <a:schemeClr val="accent4">
                  <a:lumMod val="75000"/>
                </a:schemeClr>
              </a:solidFill>
              <a:latin typeface="+mn-lt"/>
            </a:endParaRPr>
          </a:p>
        </p:txBody>
      </p:sp>
      <p:sp>
        <p:nvSpPr>
          <p:cNvPr id="21507" name="2 - Θέση περιεχομένου"/>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μέθοδοι παραγωγής, επεξεργασίας και κατασκευής ενός υφάσματος αποτελούν έναν από τους σημαντικότερους παράγοντες φθοράς του. </a:t>
            </a:r>
          </a:p>
          <a:p>
            <a:pPr lvl="1" eaLnBrk="1" hangingPunct="1">
              <a:lnSpc>
                <a:spcPct val="120000"/>
              </a:lnSpc>
              <a:spcBef>
                <a:spcPts val="1200"/>
              </a:spcBef>
            </a:pPr>
            <a:r>
              <a:rPr lang="el-GR" altLang="el-GR" sz="2200" dirty="0" smtClean="0">
                <a:cs typeface="Arial" charset="0"/>
              </a:rPr>
              <a:t>Η διαδικασία βαφής και το τύπωμα με τη χρήση στερεωτικών εισάγει διάφορα μέταλλα στα υφάσματα. Μερικά από τα μέταλλα αυτά δρουν ως καταλύτες στο διαδικασία αποδόμησης των υφασμάτων</a:t>
            </a:r>
            <a:r>
              <a:rPr lang="el-GR" altLang="el-GR" sz="2200" dirty="0">
                <a:cs typeface="Arial" charset="0"/>
              </a:rPr>
              <a:t>,</a:t>
            </a:r>
            <a:endParaRPr lang="el-GR" altLang="el-GR" sz="2200" dirty="0" smtClean="0">
              <a:cs typeface="Arial" charset="0"/>
            </a:endParaRPr>
          </a:p>
          <a:p>
            <a:pPr lvl="1" eaLnBrk="1" hangingPunct="1">
              <a:lnSpc>
                <a:spcPct val="120000"/>
              </a:lnSpc>
              <a:spcBef>
                <a:spcPts val="1200"/>
              </a:spcBef>
            </a:pPr>
            <a:r>
              <a:rPr lang="el-GR" altLang="el-GR" sz="2200" dirty="0" smtClean="0">
                <a:cs typeface="Arial" charset="0"/>
              </a:rPr>
              <a:t>Στην περίπτωση του μεταξιού η λεύκανση και η ενίσχυση του βάρους του είναι δυο δραστικές επεμβάσεις  οι οποίες επηρεάζουν τη δομή του.</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a:solidFill>
                <a:prstClr val="black"/>
              </a:solidFill>
            </a:endParaRPr>
          </a:p>
        </p:txBody>
      </p:sp>
    </p:spTree>
    <p:extLst>
      <p:ext uri="{BB962C8B-B14F-4D97-AF65-F5344CB8AC3E}">
        <p14:creationId xmlns:p14="http://schemas.microsoft.com/office/powerpoint/2010/main" val="37946311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normAutofit/>
          </a:bodyPr>
          <a:lstStyle/>
          <a:p>
            <a:pPr marL="342900" indent="-342900" eaLnBrk="1" fontAlgn="auto" hangingPunct="1">
              <a:spcAft>
                <a:spcPts val="0"/>
              </a:spcAft>
              <a:defRPr/>
            </a:pPr>
            <a:r>
              <a:rPr lang="el-GR" b="1" dirty="0" smtClean="0">
                <a:solidFill>
                  <a:schemeClr val="accent4">
                    <a:lumMod val="75000"/>
                  </a:schemeClr>
                </a:solidFill>
                <a:latin typeface="+mn-lt"/>
                <a:cs typeface="Arial" charset="0"/>
              </a:rPr>
              <a:t>Εξασθένιση μεταξωτών υφασμάτων</a:t>
            </a:r>
            <a:endParaRPr lang="el-GR" sz="4000" b="1" dirty="0" smtClean="0">
              <a:solidFill>
                <a:schemeClr val="accent4">
                  <a:lumMod val="75000"/>
                </a:schemeClr>
              </a:solidFill>
              <a:latin typeface="+mn-lt"/>
              <a:cs typeface="Arial" charset="0"/>
            </a:endParaRPr>
          </a:p>
        </p:txBody>
      </p:sp>
      <p:sp>
        <p:nvSpPr>
          <p:cNvPr id="51203" name="7 - TextBox"/>
          <p:cNvSpPr txBox="1">
            <a:spLocks noChangeArrowheads="1"/>
          </p:cNvSpPr>
          <p:nvPr/>
        </p:nvSpPr>
        <p:spPr bwMode="auto">
          <a:xfrm>
            <a:off x="623669" y="5553202"/>
            <a:ext cx="3566740"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Νυφικό του 1890. Φθορά μεταξιού στα μανίκια λόγω της διαδικασίας ενίσχυσης βάρους.</a:t>
            </a:r>
            <a:r>
              <a:rPr lang="en-GB" sz="2000" dirty="0">
                <a:solidFill>
                  <a:prstClr val="white"/>
                </a:solidFill>
                <a:latin typeface="Calibri"/>
                <a:hlinkClick r:id="rId2"/>
              </a:rPr>
              <a:t> </a:t>
            </a:r>
            <a:endParaRPr lang="el-GR" sz="2000" dirty="0">
              <a:solidFill>
                <a:prstClr val="white"/>
              </a:solidFill>
              <a:latin typeface="Calibri"/>
              <a:hlinkClick r:id="rId2"/>
            </a:endParaRPr>
          </a:p>
        </p:txBody>
      </p:sp>
      <p:pic>
        <p:nvPicPr>
          <p:cNvPr id="22533" name="Picture 9" descr="http://upload.wikimedia.org/wikipedia/commons/8/85/Shattered_silk_wedding_dress.jpg" title="Φθορά μεταξιού στα μανίκια λόγω της διαδικασίας ενίσχυσης βάρου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864" y="1333242"/>
            <a:ext cx="3054350" cy="40719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rot="16200000">
            <a:off x="2685456" y="3680293"/>
            <a:ext cx="296958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Shattered silk wedding </a:t>
            </a:r>
            <a:r>
              <a:rPr lang="en-US" sz="1200" dirty="0" smtClean="0">
                <a:solidFill>
                  <a:prstClr val="black"/>
                </a:solidFill>
                <a:latin typeface="Calibri"/>
                <a:hlinkClick r:id="rId4"/>
              </a:rPr>
              <a:t>dress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5"/>
              </a:rPr>
              <a:t>Mabalu</a:t>
            </a:r>
            <a:r>
              <a:rPr lang="el-GR" sz="1200" dirty="0" smtClean="0">
                <a:solidFill>
                  <a:prstClr val="black"/>
                </a:solidFill>
                <a:latin typeface="Calibri"/>
              </a:rPr>
              <a:t> </a:t>
            </a:r>
            <a:r>
              <a:rPr lang="en-US" sz="1200" dirty="0" smtClean="0">
                <a:solidFill>
                  <a:prstClr val="black">
                    <a:lumMod val="65000"/>
                    <a:lumOff val="35000"/>
                  </a:prstClr>
                </a:solidFill>
                <a:latin typeface="Calibri"/>
              </a:rPr>
              <a:t>available  under</a:t>
            </a:r>
            <a:r>
              <a:rPr lang="el-GR" sz="1200" dirty="0" smtClean="0">
                <a:solidFill>
                  <a:prstClr val="black">
                    <a:lumMod val="65000"/>
                    <a:lumOff val="35000"/>
                  </a:prstClr>
                </a:solidFill>
                <a:latin typeface="Calibri"/>
              </a:rPr>
              <a:t> </a:t>
            </a:r>
            <a:r>
              <a:rPr lang="en-US" sz="1200" dirty="0">
                <a:solidFill>
                  <a:prstClr val="black"/>
                </a:solidFill>
                <a:latin typeface="Calibri"/>
                <a:hlinkClick r:id="rId6"/>
              </a:rPr>
              <a:t>CC BY-SA 3.0</a:t>
            </a:r>
            <a:endParaRPr lang="en-US" sz="1200" dirty="0">
              <a:solidFill>
                <a:prstClr val="black"/>
              </a:solidFill>
              <a:latin typeface="Calibri"/>
            </a:endParaRPr>
          </a:p>
        </p:txBody>
      </p:sp>
      <p:sp>
        <p:nvSpPr>
          <p:cNvPr id="51204" name="8 - Ορθογώνιο"/>
          <p:cNvSpPr>
            <a:spLocks noChangeArrowheads="1"/>
          </p:cNvSpPr>
          <p:nvPr/>
        </p:nvSpPr>
        <p:spPr bwMode="auto">
          <a:xfrm>
            <a:off x="4951801" y="5553201"/>
            <a:ext cx="3528392"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Μεταξωτό φόρεμα 1895-1905. Φθορά μεταξιού λόγω της διαδικασίας λεύκανσης. </a:t>
            </a:r>
            <a:r>
              <a:rPr lang="en-GB" sz="2000" dirty="0">
                <a:solidFill>
                  <a:prstClr val="white"/>
                </a:solidFill>
                <a:latin typeface="Calibri"/>
                <a:hlinkClick r:id="rId7"/>
              </a:rPr>
              <a:t> </a:t>
            </a:r>
            <a:endParaRPr lang="el-GR" sz="2000" dirty="0">
              <a:solidFill>
                <a:prstClr val="white"/>
              </a:solidFill>
              <a:latin typeface="Calibri"/>
            </a:endParaRPr>
          </a:p>
        </p:txBody>
      </p:sp>
      <p:pic>
        <p:nvPicPr>
          <p:cNvPr id="22530" name="Picture 4" descr="http://thepragmaticcostumer.files.wordpress.com/2012/11/il_fullxfull_341159052.jpg?w=363&amp;h=436" title="Φθορά μεταξιού λόγω της διαδικασίας λεύκανσης.  "/>
          <p:cNvPicPr>
            <a:picLocks noChangeAspect="1" noChangeArrowheads="1"/>
          </p:cNvPicPr>
          <p:nvPr/>
        </p:nvPicPr>
        <p:blipFill>
          <a:blip r:embed="rId8">
            <a:extLst>
              <a:ext uri="{28A0092B-C50C-407E-A947-70E740481C1C}">
                <a14:useLocalDpi xmlns:a14="http://schemas.microsoft.com/office/drawing/2010/main" val="0"/>
              </a:ext>
            </a:extLst>
          </a:blip>
          <a:srcRect l="12267"/>
          <a:stretch>
            <a:fillRect/>
          </a:stretch>
        </p:blipFill>
        <p:spPr bwMode="auto">
          <a:xfrm>
            <a:off x="5094676" y="1333242"/>
            <a:ext cx="2974975" cy="40719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4" name="Ορθογώνιο 3"/>
          <p:cNvSpPr/>
          <p:nvPr/>
        </p:nvSpPr>
        <p:spPr>
          <a:xfrm rot="16200000">
            <a:off x="6876004" y="3772626"/>
            <a:ext cx="2664296" cy="276999"/>
          </a:xfrm>
          <a:prstGeom prst="rect">
            <a:avLst/>
          </a:prstGeom>
        </p:spPr>
        <p:txBody>
          <a:bodyPr wrap="square">
            <a:spAutoFit/>
          </a:bodyPr>
          <a:lstStyle/>
          <a:p>
            <a:pPr>
              <a:defRPr/>
            </a:pPr>
            <a:r>
              <a:rPr lang="en-GB" sz="1200" dirty="0" smtClean="0">
                <a:solidFill>
                  <a:prstClr val="black"/>
                </a:solidFill>
                <a:latin typeface="Calibri"/>
                <a:hlinkClick r:id="rId2"/>
              </a:rPr>
              <a:t>thepragmaticcostumer.wordpress.com</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a:xfrm>
            <a:off x="6715997" y="6386301"/>
            <a:ext cx="2133600" cy="365125"/>
          </a:xfrm>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34694068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Τίτλος"/>
          <p:cNvSpPr>
            <a:spLocks noGrp="1"/>
          </p:cNvSpPr>
          <p:nvPr>
            <p:ph type="title"/>
          </p:nvPr>
        </p:nvSpPr>
        <p:spPr>
          <a:xfrm>
            <a:off x="467544" y="116632"/>
            <a:ext cx="8229600" cy="1080120"/>
          </a:xfrm>
        </p:spPr>
        <p:txBody>
          <a:bodyPr rtlCol="0">
            <a:noAutofit/>
          </a:bodyPr>
          <a:lstStyle/>
          <a:p>
            <a:pPr eaLnBrk="1" fontAlgn="auto" hangingPunct="1">
              <a:spcAft>
                <a:spcPts val="0"/>
              </a:spcAft>
              <a:defRPr/>
            </a:pPr>
            <a:r>
              <a:rPr lang="el-GR" b="1" dirty="0" smtClean="0">
                <a:solidFill>
                  <a:schemeClr val="accent4">
                    <a:lumMod val="75000"/>
                  </a:schemeClr>
                </a:solidFill>
                <a:latin typeface="+mn-lt"/>
                <a:cs typeface="Arial" charset="0"/>
              </a:rPr>
              <a:t>Ενδογενής εξασθένηση: συνδυασμός υλικών</a:t>
            </a:r>
            <a:endParaRPr lang="el-GR" dirty="0" smtClean="0">
              <a:solidFill>
                <a:schemeClr val="accent4">
                  <a:lumMod val="75000"/>
                </a:schemeClr>
              </a:solidFill>
              <a:latin typeface="+mn-lt"/>
            </a:endParaRPr>
          </a:p>
        </p:txBody>
      </p:sp>
      <p:sp>
        <p:nvSpPr>
          <p:cNvPr id="23555" name="2 - Θέση περιεχομένου"/>
          <p:cNvSpPr>
            <a:spLocks noGrp="1"/>
          </p:cNvSpPr>
          <p:nvPr>
            <p:ph idx="1"/>
          </p:nvPr>
        </p:nvSpPr>
        <p:spPr/>
        <p:txBody>
          <a:bodyPr/>
          <a:lstStyle/>
          <a:p>
            <a:pPr eaLnBrk="1" hangingPunct="1">
              <a:lnSpc>
                <a:spcPct val="114000"/>
              </a:lnSpc>
              <a:spcBef>
                <a:spcPts val="1200"/>
              </a:spcBef>
            </a:pPr>
            <a:r>
              <a:rPr lang="el-GR" altLang="el-GR" sz="2400" dirty="0" smtClean="0">
                <a:cs typeface="Arial" charset="0"/>
              </a:rPr>
              <a:t>Η φθορά μπορεί επίσης να οφείλεται σε λανθασμένο συνδυασμό υλικών κατασκευής ή την παρουσία κάποιων διακοσμητικών στοιχείων :</a:t>
            </a:r>
          </a:p>
          <a:p>
            <a:pPr lvl="1" eaLnBrk="1" hangingPunct="1">
              <a:lnSpc>
                <a:spcPct val="114000"/>
              </a:lnSpc>
              <a:spcBef>
                <a:spcPts val="1200"/>
              </a:spcBef>
            </a:pPr>
            <a:r>
              <a:rPr lang="el-GR" altLang="el-GR" sz="2400" dirty="0" smtClean="0">
                <a:cs typeface="Arial" charset="0"/>
              </a:rPr>
              <a:t>Η παρουσία μεταλλικών στοιχείων στην δομή των υφασμάτων μπορεί να προκαλέσει χρωματισμό λόγω οξείδωσής τους,</a:t>
            </a:r>
          </a:p>
          <a:p>
            <a:pPr lvl="1" eaLnBrk="1" hangingPunct="1">
              <a:lnSpc>
                <a:spcPct val="114000"/>
              </a:lnSpc>
              <a:spcBef>
                <a:spcPts val="1200"/>
              </a:spcBef>
            </a:pPr>
            <a:r>
              <a:rPr lang="el-GR" altLang="el-GR" sz="2400" dirty="0" smtClean="0">
                <a:cs typeface="Arial" charset="0"/>
              </a:rPr>
              <a:t>Τα συνθετικά πολυμερή που χρησιμοποιούνται ως αξεσουάρ μπορούν να εκλύουν όξινα προϊόντα αποδόμησης προκαλώντας τη φθορά των υφασμάτων.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a:solidFill>
                <a:prstClr val="black"/>
              </a:solidFill>
            </a:endParaRPr>
          </a:p>
        </p:txBody>
      </p:sp>
    </p:spTree>
    <p:extLst>
      <p:ext uri="{BB962C8B-B14F-4D97-AF65-F5344CB8AC3E}">
        <p14:creationId xmlns:p14="http://schemas.microsoft.com/office/powerpoint/2010/main" val="7005574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rtlCol="0">
            <a:normAutofit/>
          </a:bodyPr>
          <a:lstStyle/>
          <a:p>
            <a:pPr marL="342900" indent="-342900" eaLnBrk="1" fontAlgn="auto" hangingPunct="1">
              <a:spcAft>
                <a:spcPts val="0"/>
              </a:spcAft>
              <a:defRPr/>
            </a:pPr>
            <a:r>
              <a:rPr lang="el-GR" b="1" dirty="0" smtClean="0">
                <a:solidFill>
                  <a:schemeClr val="accent4">
                    <a:lumMod val="75000"/>
                  </a:schemeClr>
                </a:solidFill>
                <a:latin typeface="+mn-lt"/>
                <a:cs typeface="Arial" charset="0"/>
              </a:rPr>
              <a:t>Οξείδωση μεταλλικών στοιχείων</a:t>
            </a:r>
            <a:endParaRPr lang="el-GR" sz="4000" b="1" dirty="0" smtClean="0">
              <a:solidFill>
                <a:schemeClr val="accent4">
                  <a:lumMod val="75000"/>
                </a:schemeClr>
              </a:solidFill>
              <a:latin typeface="+mn-lt"/>
              <a:cs typeface="Arial" charset="0"/>
            </a:endParaRPr>
          </a:p>
        </p:txBody>
      </p:sp>
      <p:sp>
        <p:nvSpPr>
          <p:cNvPr id="53256" name="10 - TextBox"/>
          <p:cNvSpPr txBox="1">
            <a:spLocks noChangeArrowheads="1"/>
          </p:cNvSpPr>
          <p:nvPr/>
        </p:nvSpPr>
        <p:spPr bwMode="auto">
          <a:xfrm>
            <a:off x="1042466" y="6365776"/>
            <a:ext cx="1643063" cy="400110"/>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rPr>
              <a:t>Επιτραχήλιο</a:t>
            </a:r>
          </a:p>
        </p:txBody>
      </p:sp>
      <p:pic>
        <p:nvPicPr>
          <p:cNvPr id="24582" name="Picture 3" descr="C:\Users\user\Documents\ANNA_ALL\4EBA\PHOTOS-2004\PHOTOS_AMORGOS\E3978-04A.jpg" title="Επιτραχήλιο"/>
          <p:cNvPicPr>
            <a:picLocks noChangeAspect="1" noChangeArrowheads="1"/>
          </p:cNvPicPr>
          <p:nvPr/>
        </p:nvPicPr>
        <p:blipFill>
          <a:blip r:embed="rId3">
            <a:extLst>
              <a:ext uri="{28A0092B-C50C-407E-A947-70E740481C1C}">
                <a14:useLocalDpi xmlns:a14="http://schemas.microsoft.com/office/drawing/2010/main" val="0"/>
              </a:ext>
            </a:extLst>
          </a:blip>
          <a:srcRect l="33928" r="10715"/>
          <a:stretch>
            <a:fillRect/>
          </a:stretch>
        </p:blipFill>
        <p:spPr bwMode="auto">
          <a:xfrm>
            <a:off x="899591" y="1137380"/>
            <a:ext cx="1928812" cy="521176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1"/>
          <p:cNvSpPr txBox="1"/>
          <p:nvPr/>
        </p:nvSpPr>
        <p:spPr>
          <a:xfrm>
            <a:off x="2828403" y="607118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53251" name="6 - TextBox"/>
          <p:cNvSpPr txBox="1">
            <a:spLocks noChangeArrowheads="1"/>
          </p:cNvSpPr>
          <p:nvPr/>
        </p:nvSpPr>
        <p:spPr bwMode="auto">
          <a:xfrm>
            <a:off x="4517645" y="3288832"/>
            <a:ext cx="2786063"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Οξείδωση σιδερένιων μεταλλικών στοιχείων</a:t>
            </a:r>
          </a:p>
        </p:txBody>
      </p:sp>
      <p:pic>
        <p:nvPicPr>
          <p:cNvPr id="24578" name="Content Placeholder 4" descr="DSC03200.JPG" title="Οξείδωση σιδερένιων μεταλλικών στοιχείων"/>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7646" y="1137380"/>
            <a:ext cx="2786063" cy="20891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05737" y="294953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53253" name="6 - TextBox"/>
          <p:cNvSpPr txBox="1">
            <a:spLocks noChangeArrowheads="1"/>
          </p:cNvSpPr>
          <p:nvPr/>
        </p:nvSpPr>
        <p:spPr bwMode="auto">
          <a:xfrm>
            <a:off x="4183625" y="6059678"/>
            <a:ext cx="3454102"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Χρωματισμός λόγω οξείδωσης χάλκινων μεταλλικών νημάτων</a:t>
            </a:r>
          </a:p>
        </p:txBody>
      </p:sp>
      <p:pic>
        <p:nvPicPr>
          <p:cNvPr id="24580" name="Picture 2" descr="C:\Users\user\Documents\ANNA_ALL\4EBA\PHOTOS-2004\PHOTOS_AMORGOS\E3996-27.jpg" title="Χρωματισμός λόγω οξείδωσης χάλκινων μεταλλικών νημάτω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646" y="4084637"/>
            <a:ext cx="2786062" cy="187366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1"/>
          <p:cNvSpPr txBox="1"/>
          <p:nvPr/>
        </p:nvSpPr>
        <p:spPr>
          <a:xfrm>
            <a:off x="7305737" y="5633263"/>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14" name="Picture 4" descr="C:\Users\alex\Desktop\489px-Magnifying_glass_icon.svg.png"/>
          <p:cNvPicPr>
            <a:picLocks noChangeAspect="1" noChangeArrowheads="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1466044" y="3821221"/>
            <a:ext cx="1219485" cy="1201263"/>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15" name="Isosceles Triangle 3"/>
          <p:cNvSpPr/>
          <p:nvPr/>
        </p:nvSpPr>
        <p:spPr>
          <a:xfrm rot="16200000" flipH="1">
            <a:off x="2403240" y="3845482"/>
            <a:ext cx="1879239" cy="2357547"/>
          </a:xfrm>
          <a:prstGeom prst="triangle">
            <a:avLst>
              <a:gd name="adj" fmla="val 9914"/>
            </a:avLst>
          </a:prstGeom>
          <a:solidFill>
            <a:srgbClr val="CBC70B">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19326057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lstStyle/>
          <a:p>
            <a:pPr>
              <a:defRPr/>
            </a:pPr>
            <a:r>
              <a:rPr lang="el-GR" sz="4000" b="1" dirty="0" smtClean="0">
                <a:solidFill>
                  <a:schemeClr val="accent4">
                    <a:lumMod val="75000"/>
                  </a:schemeClr>
                </a:solidFill>
              </a:rPr>
              <a:t>Άλλοι παράγοντες φθοράς</a:t>
            </a:r>
            <a:endParaRPr lang="el-GR" sz="4000" b="1" dirty="0">
              <a:solidFill>
                <a:schemeClr val="accent4">
                  <a:lumMod val="75000"/>
                </a:schemeClr>
              </a:solidFill>
            </a:endParaRPr>
          </a:p>
        </p:txBody>
      </p:sp>
      <p:sp>
        <p:nvSpPr>
          <p:cNvPr id="25602" name="2 - Θέση περιεχομένου"/>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Παρουσία ρύπων και λεκέδων,</a:t>
            </a:r>
          </a:p>
          <a:p>
            <a:pPr eaLnBrk="1" hangingPunct="1">
              <a:lnSpc>
                <a:spcPct val="120000"/>
              </a:lnSpc>
              <a:spcBef>
                <a:spcPts val="1200"/>
              </a:spcBef>
            </a:pPr>
            <a:r>
              <a:rPr lang="el-GR" altLang="el-GR" sz="2400" dirty="0" smtClean="0">
                <a:cs typeface="Arial" charset="0"/>
              </a:rPr>
              <a:t>Ανθρώπινος παράγοντας,</a:t>
            </a:r>
          </a:p>
          <a:p>
            <a:pPr lvl="1" eaLnBrk="1" hangingPunct="1">
              <a:lnSpc>
                <a:spcPct val="120000"/>
              </a:lnSpc>
              <a:spcBef>
                <a:spcPts val="1200"/>
              </a:spcBef>
            </a:pPr>
            <a:r>
              <a:rPr lang="el-GR" altLang="el-GR" sz="2200" dirty="0" smtClean="0">
                <a:cs typeface="Arial" charset="0"/>
              </a:rPr>
              <a:t>Προηγούμενες επεμβάσεις συντήρησης,</a:t>
            </a:r>
          </a:p>
          <a:p>
            <a:pPr lvl="1" eaLnBrk="1" hangingPunct="1">
              <a:lnSpc>
                <a:spcPct val="120000"/>
              </a:lnSpc>
              <a:spcBef>
                <a:spcPts val="1200"/>
              </a:spcBef>
            </a:pPr>
            <a:r>
              <a:rPr lang="el-GR" altLang="el-GR" sz="2200" dirty="0" smtClean="0">
                <a:cs typeface="Arial" charset="0"/>
              </a:rPr>
              <a:t>Λανθασμένος χειρισμός.</a:t>
            </a:r>
          </a:p>
          <a:p>
            <a:pPr eaLnBrk="1" hangingPunct="1">
              <a:lnSpc>
                <a:spcPct val="120000"/>
              </a:lnSpc>
              <a:spcBef>
                <a:spcPts val="1200"/>
              </a:spcBef>
            </a:pPr>
            <a:r>
              <a:rPr lang="el-GR" altLang="el-GR" sz="2400" dirty="0" smtClean="0">
                <a:cs typeface="Arial" charset="0"/>
              </a:rPr>
              <a:t>Φθορές λόγω χρήσης,</a:t>
            </a:r>
          </a:p>
          <a:p>
            <a:pPr eaLnBrk="1" hangingPunct="1">
              <a:lnSpc>
                <a:spcPct val="120000"/>
              </a:lnSpc>
              <a:spcBef>
                <a:spcPts val="1200"/>
              </a:spcBef>
            </a:pPr>
            <a:r>
              <a:rPr lang="el-GR" altLang="el-GR" sz="2400" dirty="0" smtClean="0">
                <a:cs typeface="Arial" charset="0"/>
              </a:rPr>
              <a:t>Μακροχρόνια έκθεση και αποθήκευση σε ακατάλληλες συνθήκες</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Φυσικές καταστροφές.</a:t>
            </a:r>
            <a:endParaRPr lang="el-GR" altLang="el-GR" dirty="0" smtClean="0">
              <a:cs typeface="Arial" charset="0"/>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a:solidFill>
                <a:prstClr val="black"/>
              </a:solidFill>
            </a:endParaRPr>
          </a:p>
        </p:txBody>
      </p:sp>
    </p:spTree>
    <p:extLst>
      <p:ext uri="{BB962C8B-B14F-4D97-AF65-F5344CB8AC3E}">
        <p14:creationId xmlns:p14="http://schemas.microsoft.com/office/powerpoint/2010/main" val="20419251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Ρύποι και λεκέδες</a:t>
            </a:r>
            <a:endParaRPr lang="el-GR" sz="4000" dirty="0" smtClean="0">
              <a:solidFill>
                <a:schemeClr val="accent4">
                  <a:lumMod val="75000"/>
                </a:schemeClr>
              </a:solidFill>
              <a:latin typeface="+mn-lt"/>
              <a:cs typeface="Arial" charset="0"/>
            </a:endParaRPr>
          </a:p>
        </p:txBody>
      </p:sp>
      <p:sp>
        <p:nvSpPr>
          <p:cNvPr id="26627" name="Content Placeholder 2"/>
          <p:cNvSpPr>
            <a:spLocks noGrp="1"/>
          </p:cNvSpPr>
          <p:nvPr>
            <p:ph idx="1"/>
          </p:nvPr>
        </p:nvSpPr>
        <p:spPr>
          <a:xfrm>
            <a:off x="457200" y="1196752"/>
            <a:ext cx="8435280" cy="5400600"/>
          </a:xfrm>
        </p:spPr>
        <p:txBody>
          <a:bodyPr>
            <a:noAutofit/>
          </a:bodyPr>
          <a:lstStyle/>
          <a:p>
            <a:pPr eaLnBrk="1" hangingPunct="1">
              <a:lnSpc>
                <a:spcPct val="110000"/>
              </a:lnSpc>
              <a:spcBef>
                <a:spcPts val="1200"/>
              </a:spcBef>
            </a:pPr>
            <a:r>
              <a:rPr lang="el-GR" altLang="el-GR" sz="2400" dirty="0" smtClean="0">
                <a:cs typeface="Arial" charset="0"/>
              </a:rPr>
              <a:t>Οι ρύποι και οι λεκέδες συμβάλλουν στη φθορά των υφασμάτων : </a:t>
            </a:r>
          </a:p>
          <a:p>
            <a:pPr lvl="1" eaLnBrk="1" hangingPunct="1">
              <a:lnSpc>
                <a:spcPct val="110000"/>
              </a:lnSpc>
              <a:spcBef>
                <a:spcPts val="1200"/>
              </a:spcBef>
            </a:pPr>
            <a:r>
              <a:rPr lang="el-GR" altLang="el-GR" sz="2200" dirty="0" smtClean="0">
                <a:cs typeface="Arial" charset="0"/>
              </a:rPr>
              <a:t>Η σκόνη μπορεί να περιέχει μικρά, αιχμηρά σωματίδια τα οποία μπορούν να προκαλέσουν κόψιμο των ινών λόγω της κίνησής τους,</a:t>
            </a:r>
          </a:p>
          <a:p>
            <a:pPr lvl="1" eaLnBrk="1" hangingPunct="1">
              <a:lnSpc>
                <a:spcPct val="110000"/>
              </a:lnSpc>
              <a:spcBef>
                <a:spcPts val="1200"/>
              </a:spcBef>
            </a:pPr>
            <a:r>
              <a:rPr lang="el-GR" altLang="el-GR" sz="2200" dirty="0" smtClean="0">
                <a:cs typeface="Arial" charset="0"/>
              </a:rPr>
              <a:t>Οι λεκέδες μπορεί να είναι σκληροί και να αποδυναμώσουν το ύφασμα,</a:t>
            </a:r>
          </a:p>
          <a:p>
            <a:pPr lvl="1" eaLnBrk="1" hangingPunct="1">
              <a:lnSpc>
                <a:spcPct val="110000"/>
              </a:lnSpc>
              <a:spcBef>
                <a:spcPts val="1200"/>
              </a:spcBef>
            </a:pPr>
            <a:r>
              <a:rPr lang="el-GR" altLang="el-GR" sz="2200" dirty="0" smtClean="0">
                <a:cs typeface="Arial" charset="0"/>
              </a:rPr>
              <a:t>Οι ρύποι και οι λεκέδες μπορούν να προκαλέσουν τη χημική αποδόμηση των υφασμάτων διότι συνήθως είναι όξινοι και ευνοούν την υδρόλυση,</a:t>
            </a:r>
          </a:p>
          <a:p>
            <a:pPr lvl="1" eaLnBrk="1" hangingPunct="1">
              <a:lnSpc>
                <a:spcPct val="110000"/>
              </a:lnSpc>
              <a:spcBef>
                <a:spcPts val="1200"/>
              </a:spcBef>
            </a:pPr>
            <a:r>
              <a:rPr lang="el-GR" altLang="el-GR" sz="2200" dirty="0" smtClean="0">
                <a:cs typeface="Arial" charset="0"/>
              </a:rPr>
              <a:t>Τα λεκιασμένα υφάσματα, ελκύουν έντομα και μικροοργανισμούς.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a:solidFill>
                <a:prstClr val="black"/>
              </a:solidFill>
            </a:endParaRPr>
          </a:p>
        </p:txBody>
      </p:sp>
    </p:spTree>
    <p:extLst>
      <p:ext uri="{BB962C8B-B14F-4D97-AF65-F5344CB8AC3E}">
        <p14:creationId xmlns:p14="http://schemas.microsoft.com/office/powerpoint/2010/main" val="8639014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Άνθρωπος</a:t>
            </a:r>
            <a:endParaRPr lang="el-GR" sz="4000" dirty="0" smtClean="0">
              <a:solidFill>
                <a:schemeClr val="accent4">
                  <a:lumMod val="75000"/>
                </a:schemeClr>
              </a:solidFill>
              <a:latin typeface="+mn-lt"/>
              <a:cs typeface="Arial" charset="0"/>
            </a:endParaRPr>
          </a:p>
        </p:txBody>
      </p:sp>
      <p:sp>
        <p:nvSpPr>
          <p:cNvPr id="27651"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 ανθρώπινος παράγοντας είναι από τους πιο επικίνδυνους για την πρόκληση φθοράς στα υφασμάτινα αντικείμενα</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Συνήθως ο λανθασμένος χειρισμός μπορεί να προκαλέσει ανεπανόρθωτες καταστροφές στα υφάσματα :</a:t>
            </a:r>
          </a:p>
          <a:p>
            <a:pPr lvl="1" eaLnBrk="1" hangingPunct="1">
              <a:lnSpc>
                <a:spcPct val="120000"/>
              </a:lnSpc>
              <a:spcBef>
                <a:spcPts val="1200"/>
              </a:spcBef>
            </a:pPr>
            <a:r>
              <a:rPr lang="el-GR" altLang="el-GR" sz="2200" dirty="0" smtClean="0">
                <a:cs typeface="Arial" charset="0"/>
              </a:rPr>
              <a:t>Λανθασμένοι τρόποι μεταφοράς αντικειμένων,</a:t>
            </a:r>
          </a:p>
          <a:p>
            <a:pPr lvl="1" eaLnBrk="1" hangingPunct="1">
              <a:lnSpc>
                <a:spcPct val="120000"/>
              </a:lnSpc>
              <a:spcBef>
                <a:spcPts val="1200"/>
              </a:spcBef>
            </a:pPr>
            <a:r>
              <a:rPr lang="el-GR" altLang="el-GR" sz="2200" dirty="0" smtClean="0">
                <a:cs typeface="Arial" charset="0"/>
              </a:rPr>
              <a:t>«Δραστικές» επεμβάσεις συντήρησης.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a:solidFill>
                <a:prstClr val="black"/>
              </a:solidFill>
            </a:endParaRPr>
          </a:p>
        </p:txBody>
      </p:sp>
    </p:spTree>
    <p:extLst>
      <p:ext uri="{BB962C8B-B14F-4D97-AF65-F5344CB8AC3E}">
        <p14:creationId xmlns:p14="http://schemas.microsoft.com/office/powerpoint/2010/main" val="42399674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rtlCol="0">
            <a:normAutofit/>
          </a:bodyPr>
          <a:lstStyle/>
          <a:p>
            <a:pPr eaLnBrk="1" fontAlgn="auto" hangingPunct="1">
              <a:spcAft>
                <a:spcPts val="0"/>
              </a:spcAft>
              <a:defRPr/>
            </a:pPr>
            <a:r>
              <a:rPr lang="el-GR" b="1" dirty="0" smtClean="0">
                <a:solidFill>
                  <a:schemeClr val="accent4">
                    <a:lumMod val="75000"/>
                  </a:schemeClr>
                </a:solidFill>
                <a:latin typeface="+mn-lt"/>
                <a:cs typeface="Arial" charset="0"/>
              </a:rPr>
              <a:t>Φθορές λόγω χρήσης</a:t>
            </a:r>
            <a:r>
              <a:rPr lang="en-US" sz="4400" b="1" dirty="0" smtClean="0">
                <a:solidFill>
                  <a:schemeClr val="accent4">
                    <a:lumMod val="75000"/>
                  </a:schemeClr>
                </a:solidFill>
                <a:latin typeface="+mn-lt"/>
                <a:cs typeface="Arial" charset="0"/>
              </a:rPr>
              <a:t> </a:t>
            </a:r>
            <a:r>
              <a:rPr lang="el-GR" sz="3200" b="0" dirty="0" smtClean="0">
                <a:latin typeface="+mn-lt"/>
                <a:cs typeface="Arial" charset="0"/>
              </a:rPr>
              <a:t>(1 από 3)</a:t>
            </a:r>
            <a:endParaRPr lang="el-GR" sz="3200" b="0" dirty="0" smtClean="0">
              <a:solidFill>
                <a:schemeClr val="accent4">
                  <a:lumMod val="75000"/>
                </a:schemeClr>
              </a:solidFill>
              <a:latin typeface="+mn-lt"/>
              <a:cs typeface="Arial" charset="0"/>
            </a:endParaRPr>
          </a:p>
        </p:txBody>
      </p:sp>
      <p:sp>
        <p:nvSpPr>
          <p:cNvPr id="28675"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φθορές λόγω χρήσης στα ενδύματα εμφανίζονται στα σημεία τριβής (μασχάλες – λαιμός), ή στα σημεία που εφάπτονται δυο αντικείμενα (στο σημείο επαφής της ζώνης με το ένδυμα),</a:t>
            </a:r>
          </a:p>
          <a:p>
            <a:pPr eaLnBrk="1" hangingPunct="1">
              <a:lnSpc>
                <a:spcPct val="120000"/>
              </a:lnSpc>
              <a:spcBef>
                <a:spcPts val="1200"/>
              </a:spcBef>
            </a:pPr>
            <a:r>
              <a:rPr lang="el-GR" altLang="el-GR" sz="2400" dirty="0" smtClean="0">
                <a:cs typeface="Arial" charset="0"/>
              </a:rPr>
              <a:t>Εμφανίζονται με τη μορφή ξεφτίσματος, απώλειας ραφών (ξήλωμα) ή και απώλεια της διακόσμησης στα σημεία τριβής, </a:t>
            </a:r>
          </a:p>
          <a:p>
            <a:pPr eaLnBrk="1" hangingPunct="1">
              <a:lnSpc>
                <a:spcPct val="120000"/>
              </a:lnSpc>
              <a:spcBef>
                <a:spcPts val="1200"/>
              </a:spcBef>
            </a:pPr>
            <a:r>
              <a:rPr lang="el-GR" altLang="el-GR" sz="2400" dirty="0" smtClean="0">
                <a:cs typeface="Arial" charset="0"/>
              </a:rPr>
              <a:t>Η παρουσία λεκέδων και τα σημάδια από ιδρώτα ή σωματικά υγρά αποτελούν επίσης παραδείγματα φθορών που οφείλονται στη χρήση των υφασμάτινων αντικειμένων.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a:solidFill>
                <a:prstClr val="black"/>
              </a:solidFill>
            </a:endParaRPr>
          </a:p>
        </p:txBody>
      </p:sp>
    </p:spTree>
    <p:extLst>
      <p:ext uri="{BB962C8B-B14F-4D97-AF65-F5344CB8AC3E}">
        <p14:creationId xmlns:p14="http://schemas.microsoft.com/office/powerpoint/2010/main" val="33114553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Φθορές λόγω </a:t>
            </a:r>
            <a:r>
              <a:rPr lang="el-GR" dirty="0" smtClean="0"/>
              <a:t>χρήσης</a:t>
            </a:r>
            <a:r>
              <a:rPr lang="en-US" dirty="0" smtClean="0"/>
              <a:t> </a:t>
            </a:r>
            <a:r>
              <a:rPr lang="el-GR" sz="3200" b="0" dirty="0" smtClean="0"/>
              <a:t>(2 από 3)</a:t>
            </a:r>
            <a:endParaRPr lang="el-GR" sz="3200" b="0" dirty="0"/>
          </a:p>
        </p:txBody>
      </p:sp>
      <p:sp>
        <p:nvSpPr>
          <p:cNvPr id="57349" name="6 - TextBox"/>
          <p:cNvSpPr txBox="1">
            <a:spLocks noChangeArrowheads="1"/>
          </p:cNvSpPr>
          <p:nvPr/>
        </p:nvSpPr>
        <p:spPr bwMode="auto">
          <a:xfrm>
            <a:off x="1282628" y="3519142"/>
            <a:ext cx="6502902" cy="707886"/>
          </a:xfrm>
          <a:prstGeom prst="rect">
            <a:avLst/>
          </a:prstGeom>
          <a:solidFill>
            <a:schemeClr val="accent4">
              <a:lumMod val="75000"/>
            </a:schemeClr>
          </a:solidFill>
          <a:ln w="28575">
            <a:solidFill>
              <a:schemeClr val="accent4">
                <a:lumMod val="75000"/>
              </a:schemeClr>
            </a:solidFill>
            <a:miter lim="800000"/>
            <a:headEnd/>
            <a:tailEnd/>
          </a:ln>
        </p:spPr>
        <p:txBody>
          <a:bodyPr wrap="square">
            <a:spAutoFit/>
          </a:bodyPr>
          <a:lstStyle/>
          <a:p>
            <a:pPr algn="ctr">
              <a:defRPr/>
            </a:pPr>
            <a:r>
              <a:rPr lang="el-GR" sz="2000" dirty="0">
                <a:solidFill>
                  <a:prstClr val="white"/>
                </a:solidFill>
                <a:latin typeface="Calibri"/>
              </a:rPr>
              <a:t>Λεκέδες από μελάνι και από κερί  (φθορές λόγω χρήσης)</a:t>
            </a:r>
          </a:p>
          <a:p>
            <a:pPr algn="ctr">
              <a:defRPr/>
            </a:pPr>
            <a:r>
              <a:rPr lang="el-GR" sz="2000" dirty="0">
                <a:solidFill>
                  <a:prstClr val="white"/>
                </a:solidFill>
                <a:latin typeface="Calibri"/>
              </a:rPr>
              <a:t>Εξασθένιση υφάσματος λόγω τριβής (φθορές λόγω χρήσης) </a:t>
            </a:r>
          </a:p>
        </p:txBody>
      </p:sp>
      <p:pic>
        <p:nvPicPr>
          <p:cNvPr id="29698" name="Picture 3" descr="Pepl_PP98b" title="Λεκέδες από μελάνι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664" y="1052736"/>
            <a:ext cx="2786063" cy="220503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33010" y="324214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29699" name="Picture 4" descr="P1010040" title="Λεκέδες  από κερί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1052736"/>
            <a:ext cx="2952750" cy="22161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03384" y="3242143"/>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29702" name="Picture 8" descr="C:\Users\user\Documents\ANNA_ALL\4EBA\PHOTOS-2004\annak\stihario3d.jpg" title="Εξασθένιση υφάσματος λόγω τριβής "/>
          <p:cNvPicPr>
            <a:picLocks noChangeAspect="1" noChangeArrowheads="1"/>
          </p:cNvPicPr>
          <p:nvPr/>
        </p:nvPicPr>
        <p:blipFill>
          <a:blip r:embed="rId5">
            <a:extLst>
              <a:ext uri="{28A0092B-C50C-407E-A947-70E740481C1C}">
                <a14:useLocalDpi xmlns:a14="http://schemas.microsoft.com/office/drawing/2010/main" val="0"/>
              </a:ext>
            </a:extLst>
          </a:blip>
          <a:srcRect l="23399"/>
          <a:stretch>
            <a:fillRect/>
          </a:stretch>
        </p:blipFill>
        <p:spPr bwMode="auto">
          <a:xfrm>
            <a:off x="1282627" y="4351199"/>
            <a:ext cx="2714625" cy="225583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33010" y="6607037"/>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29701" name="Picture 7" descr="C:\Users\user\Documents\ANNA_ALL\4EBA\PHOTOS-2004\annak\felonio2f.jpg" title="Εξασθένιση υφάσματος λόγω τριβής "/>
          <p:cNvPicPr>
            <a:picLocks noChangeAspect="1" noChangeArrowheads="1"/>
          </p:cNvPicPr>
          <p:nvPr/>
        </p:nvPicPr>
        <p:blipFill>
          <a:blip r:embed="rId6">
            <a:extLst>
              <a:ext uri="{28A0092B-C50C-407E-A947-70E740481C1C}">
                <a14:useLocalDpi xmlns:a14="http://schemas.microsoft.com/office/drawing/2010/main" val="0"/>
              </a:ext>
            </a:extLst>
          </a:blip>
          <a:srcRect l="6375"/>
          <a:stretch>
            <a:fillRect/>
          </a:stretch>
        </p:blipFill>
        <p:spPr bwMode="auto">
          <a:xfrm>
            <a:off x="4499404" y="4351198"/>
            <a:ext cx="3286125" cy="220186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35537" y="655306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a:solidFill>
                <a:prstClr val="black"/>
              </a:solidFill>
            </a:endParaRPr>
          </a:p>
        </p:txBody>
      </p:sp>
    </p:spTree>
    <p:extLst>
      <p:ext uri="{BB962C8B-B14F-4D97-AF65-F5344CB8AC3E}">
        <p14:creationId xmlns:p14="http://schemas.microsoft.com/office/powerpoint/2010/main" val="22531081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dirty="0">
                <a:solidFill>
                  <a:srgbClr val="8064A2">
                    <a:lumMod val="75000"/>
                  </a:srgbClr>
                </a:solidFill>
              </a:rPr>
              <a:t>Φθορές λόγω χρήσης</a:t>
            </a:r>
            <a:r>
              <a:rPr lang="en-US" dirty="0">
                <a:solidFill>
                  <a:srgbClr val="8064A2">
                    <a:lumMod val="75000"/>
                  </a:srgbClr>
                </a:solidFill>
              </a:rPr>
              <a:t> </a:t>
            </a:r>
            <a:r>
              <a:rPr lang="el-GR" sz="3200" b="0" dirty="0" smtClean="0">
                <a:solidFill>
                  <a:srgbClr val="8064A2">
                    <a:lumMod val="75000"/>
                  </a:srgbClr>
                </a:solidFill>
              </a:rPr>
              <a:t>(3 από 3)</a:t>
            </a:r>
            <a:endParaRPr lang="el-GR" dirty="0"/>
          </a:p>
        </p:txBody>
      </p:sp>
      <p:sp>
        <p:nvSpPr>
          <p:cNvPr id="30725" name="6 - TextBox"/>
          <p:cNvSpPr txBox="1">
            <a:spLocks noChangeArrowheads="1"/>
          </p:cNvSpPr>
          <p:nvPr/>
        </p:nvSpPr>
        <p:spPr bwMode="auto">
          <a:xfrm>
            <a:off x="4286250" y="5610364"/>
            <a:ext cx="4343400" cy="707886"/>
          </a:xfrm>
          <a:prstGeom prst="rect">
            <a:avLst/>
          </a:prstGeom>
          <a:solidFill>
            <a:schemeClr val="accent4">
              <a:lumMod val="75000"/>
            </a:schemeClr>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l-GR" sz="2000" dirty="0">
                <a:solidFill>
                  <a:prstClr val="white"/>
                </a:solidFill>
                <a:latin typeface="Calibri"/>
              </a:rPr>
              <a:t>Φθορά στο ύφασμα της καρέκλας λόγω χρήσης.</a:t>
            </a:r>
          </a:p>
        </p:txBody>
      </p:sp>
      <p:pic>
        <p:nvPicPr>
          <p:cNvPr id="30723" name="Picture 4" descr="C:\Users\user\Pictures\San  Francisco\DSC06933.JPG" title="Φθορά στο ύφασμα της καρέκλας λόγω χρήσης."/>
          <p:cNvPicPr>
            <a:picLocks noChangeAspect="1" noChangeArrowheads="1"/>
          </p:cNvPicPr>
          <p:nvPr/>
        </p:nvPicPr>
        <p:blipFill>
          <a:blip r:embed="rId2">
            <a:extLst>
              <a:ext uri="{28A0092B-C50C-407E-A947-70E740481C1C}">
                <a14:useLocalDpi xmlns:a14="http://schemas.microsoft.com/office/drawing/2010/main" val="0"/>
              </a:ext>
            </a:extLst>
          </a:blip>
          <a:srcRect l="9721" t="6250" r="13889" b="10416"/>
          <a:stretch>
            <a:fillRect/>
          </a:stretch>
        </p:blipFill>
        <p:spPr bwMode="auto">
          <a:xfrm>
            <a:off x="500063" y="1643063"/>
            <a:ext cx="321468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C:\Users\user\Pictures\San  Francisco\DSC06934.JPG" title="Φθορά στο ύφασμα της καρέκλας λόγω χρήση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214563"/>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00477" y="6375913"/>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a:solidFill>
                <a:prstClr val="black"/>
              </a:solidFill>
            </a:endParaRPr>
          </a:p>
        </p:txBody>
      </p:sp>
    </p:spTree>
    <p:extLst>
      <p:ext uri="{BB962C8B-B14F-4D97-AF65-F5344CB8AC3E}">
        <p14:creationId xmlns:p14="http://schemas.microsoft.com/office/powerpoint/2010/main" val="3328182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Οξείδωση</a:t>
            </a:r>
          </a:p>
        </p:txBody>
      </p:sp>
      <p:sp>
        <p:nvSpPr>
          <p:cNvPr id="6147"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Είναι η διαδικασία κατά την οποία οι πλευρικές ομάδες </a:t>
            </a:r>
            <a:r>
              <a:rPr lang="el-GR" altLang="el-GR" sz="2400" b="1" dirty="0" smtClean="0">
                <a:cs typeface="Arial" charset="0"/>
              </a:rPr>
              <a:t>υδροξυλίου</a:t>
            </a:r>
            <a:r>
              <a:rPr lang="el-GR" altLang="el-GR" sz="2400" dirty="0" smtClean="0">
                <a:cs typeface="Arial" charset="0"/>
              </a:rPr>
              <a:t> και </a:t>
            </a:r>
            <a:r>
              <a:rPr lang="el-GR" altLang="el-GR" sz="2400" b="1" dirty="0" smtClean="0">
                <a:cs typeface="Arial" charset="0"/>
              </a:rPr>
              <a:t>αλκοολών</a:t>
            </a:r>
            <a:r>
              <a:rPr lang="el-GR" altLang="el-GR" sz="2400" dirty="0" smtClean="0">
                <a:cs typeface="Arial" charset="0"/>
              </a:rPr>
              <a:t>, μετατρέπονται σε ομάδες </a:t>
            </a:r>
            <a:r>
              <a:rPr lang="el-GR" altLang="el-GR" sz="2400" b="1" dirty="0" smtClean="0">
                <a:cs typeface="Arial" charset="0"/>
              </a:rPr>
              <a:t>αλδεΰδης</a:t>
            </a:r>
            <a:r>
              <a:rPr lang="el-GR" altLang="el-GR" sz="2400" dirty="0" smtClean="0">
                <a:cs typeface="Arial" charset="0"/>
              </a:rPr>
              <a:t>, </a:t>
            </a:r>
            <a:r>
              <a:rPr lang="el-GR" altLang="el-GR" sz="2400" b="1" dirty="0" smtClean="0">
                <a:cs typeface="Arial" charset="0"/>
              </a:rPr>
              <a:t>κετόνης</a:t>
            </a:r>
            <a:r>
              <a:rPr lang="el-GR" altLang="el-GR" sz="2400" dirty="0" smtClean="0">
                <a:cs typeface="Arial" charset="0"/>
              </a:rPr>
              <a:t> ή και </a:t>
            </a:r>
            <a:r>
              <a:rPr lang="el-GR" altLang="el-GR" sz="2400" b="1" dirty="0" err="1" smtClean="0">
                <a:cs typeface="Arial" charset="0"/>
              </a:rPr>
              <a:t>καρβοξυλίου</a:t>
            </a:r>
            <a:r>
              <a:rPr lang="el-GR" altLang="el-GR" sz="2400" dirty="0" smtClean="0">
                <a:cs typeface="Arial" charset="0"/>
              </a:rPr>
              <a:t> (ανάλογα με τη θέση του υδροξυλίου στο δακτύλιο της γλυκόζης) παρουσία οξυγόνου (Ο2),</a:t>
            </a:r>
          </a:p>
          <a:p>
            <a:pPr eaLnBrk="1" hangingPunct="1">
              <a:lnSpc>
                <a:spcPct val="120000"/>
              </a:lnSpc>
              <a:spcBef>
                <a:spcPts val="1200"/>
              </a:spcBef>
            </a:pPr>
            <a:r>
              <a:rPr lang="el-GR" altLang="el-GR" sz="2400" dirty="0" smtClean="0">
                <a:cs typeface="Arial" charset="0"/>
              </a:rPr>
              <a:t>Όταν η διαδικασία της οξείδωσης παραταθεί παρατηρείται η διάσπαση του δακτυλίου της γλυκόζης.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a:solidFill>
                <a:prstClr val="black"/>
              </a:solidFill>
            </a:endParaRPr>
          </a:p>
        </p:txBody>
      </p:sp>
    </p:spTree>
    <p:extLst>
      <p:ext uri="{BB962C8B-B14F-4D97-AF65-F5344CB8AC3E}">
        <p14:creationId xmlns:p14="http://schemas.microsoft.com/office/powerpoint/2010/main" val="39115165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88975"/>
            <a:ext cx="9144000" cy="1289611"/>
          </a:xfrm>
        </p:spPr>
        <p:txBody>
          <a:bodyPr>
            <a:noAutofit/>
          </a:bodyPr>
          <a:lstStyle/>
          <a:p>
            <a:r>
              <a:rPr lang="el-GR" dirty="0"/>
              <a:t>Προηγούμενες επεμβάσεις συντήρησης και </a:t>
            </a:r>
            <a:r>
              <a:rPr lang="el-GR" dirty="0" smtClean="0"/>
              <a:t>αποκατάστασης </a:t>
            </a:r>
            <a:r>
              <a:rPr lang="el-GR" sz="3200" b="0" dirty="0" smtClean="0"/>
              <a:t>(1 από 2) </a:t>
            </a:r>
            <a:endParaRPr lang="el-GR" sz="3200" b="0" dirty="0"/>
          </a:p>
        </p:txBody>
      </p:sp>
      <p:sp>
        <p:nvSpPr>
          <p:cNvPr id="30723" name="12 - TextBox"/>
          <p:cNvSpPr txBox="1">
            <a:spLocks noChangeArrowheads="1"/>
          </p:cNvSpPr>
          <p:nvPr/>
        </p:nvSpPr>
        <p:spPr bwMode="auto">
          <a:xfrm>
            <a:off x="580322" y="5409223"/>
            <a:ext cx="2983566" cy="1323439"/>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Συμπλήρωση απωλειών σε φελόνιο με υφάσματα διαφορετικού χρώματος και υλικού. </a:t>
            </a:r>
          </a:p>
        </p:txBody>
      </p:sp>
      <p:pic>
        <p:nvPicPr>
          <p:cNvPr id="5" name="Picture 8" descr="fel4g" title="Συμπλήρωση απωλειών σε φελόνιο "/>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0322" y="1451699"/>
            <a:ext cx="2962402" cy="3713205"/>
          </a:xfrm>
          <a:noFill/>
          <a:ln>
            <a:solidFill>
              <a:srgbClr val="7030A0"/>
            </a:solidFill>
            <a:miter lim="800000"/>
            <a:headEnd/>
            <a:tailEnd/>
          </a:ln>
        </p:spPr>
      </p:pic>
      <p:sp>
        <p:nvSpPr>
          <p:cNvPr id="13" name="TextBox 12"/>
          <p:cNvSpPr txBox="1"/>
          <p:nvPr/>
        </p:nvSpPr>
        <p:spPr>
          <a:xfrm>
            <a:off x="1490869" y="5139510"/>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8" name="4 - TextBox"/>
          <p:cNvSpPr txBox="1">
            <a:spLocks noChangeArrowheads="1"/>
          </p:cNvSpPr>
          <p:nvPr/>
        </p:nvSpPr>
        <p:spPr bwMode="auto">
          <a:xfrm>
            <a:off x="3923928" y="5416509"/>
            <a:ext cx="4932000"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Στερέωση απωλειών υφαδιού με λευκή βαμβακερή κλωστή </a:t>
            </a:r>
          </a:p>
        </p:txBody>
      </p:sp>
      <p:pic>
        <p:nvPicPr>
          <p:cNvPr id="30725" name="Content Placeholder 4" title="Στερέωση απωλειών υφαδιού με λευκή βαμβακερή κλωστή "/>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923928" y="1484784"/>
            <a:ext cx="4910799" cy="3683099"/>
          </a:xfrm>
          <a:noFill/>
          <a:ln>
            <a:solidFill>
              <a:srgbClr val="7030A0"/>
            </a:solidFill>
            <a:miter lim="800000"/>
            <a:headEnd/>
            <a:tailEnd/>
          </a:ln>
        </p:spPr>
      </p:pic>
      <p:cxnSp>
        <p:nvCxnSpPr>
          <p:cNvPr id="10" name="9 - Ευθύγραμμο βέλος σύνδεσης" title="βέλος"/>
          <p:cNvCxnSpPr/>
          <p:nvPr/>
        </p:nvCxnSpPr>
        <p:spPr>
          <a:xfrm rot="16200000" flipH="1">
            <a:off x="4211960" y="2306960"/>
            <a:ext cx="642937" cy="642937"/>
          </a:xfrm>
          <a:prstGeom prst="straightConnector1">
            <a:avLst/>
          </a:prstGeom>
          <a:ln>
            <a:solidFill>
              <a:schemeClr val="tx1"/>
            </a:solidFill>
            <a:tailEnd type="arrow"/>
          </a:ln>
        </p:spPr>
        <p:style>
          <a:lnRef idx="3">
            <a:schemeClr val="accent4"/>
          </a:lnRef>
          <a:fillRef idx="0">
            <a:schemeClr val="accent4"/>
          </a:fillRef>
          <a:effectRef idx="2">
            <a:schemeClr val="accent4"/>
          </a:effectRef>
          <a:fontRef idx="minor">
            <a:schemeClr val="tx1"/>
          </a:fontRef>
        </p:style>
      </p:cxnSp>
      <p:cxnSp>
        <p:nvCxnSpPr>
          <p:cNvPr id="12" name="11 - Ευθύγραμμο βέλος σύνδεσης" title="βέλος"/>
          <p:cNvCxnSpPr/>
          <p:nvPr/>
        </p:nvCxnSpPr>
        <p:spPr>
          <a:xfrm rot="10800000" flipV="1">
            <a:off x="7380312" y="2925624"/>
            <a:ext cx="714375" cy="57150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737718" y="5139510"/>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a:xfrm>
            <a:off x="6529536" y="6334150"/>
            <a:ext cx="2133600" cy="365125"/>
          </a:xfrm>
        </p:spPr>
        <p:txBody>
          <a:bodyPr/>
          <a:lstStyle/>
          <a:p>
            <a:pPr>
              <a:defRPr/>
            </a:pPr>
            <a:fld id="{7E55E3B3-0445-4CFC-BED8-763D4409E61F}" type="slidenum">
              <a:rPr lang="el-GR" smtClean="0">
                <a:solidFill>
                  <a:prstClr val="black"/>
                </a:solidFill>
              </a:rPr>
              <a:pPr>
                <a:defRPr/>
              </a:pPr>
              <a:t>59</a:t>
            </a:fld>
            <a:endParaRPr lang="el-GR">
              <a:solidFill>
                <a:prstClr val="black"/>
              </a:solidFill>
            </a:endParaRPr>
          </a:p>
        </p:txBody>
      </p:sp>
    </p:spTree>
    <p:extLst>
      <p:ext uri="{BB962C8B-B14F-4D97-AF65-F5344CB8AC3E}">
        <p14:creationId xmlns:p14="http://schemas.microsoft.com/office/powerpoint/2010/main" val="272514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1"/>
            <a:ext cx="9144000" cy="1277782"/>
          </a:xfrm>
        </p:spPr>
        <p:txBody>
          <a:bodyPr>
            <a:noAutofit/>
          </a:bodyPr>
          <a:lstStyle/>
          <a:p>
            <a:r>
              <a:rPr lang="el-GR" dirty="0"/>
              <a:t>Προηγούμενες επεμβάσεις συντήρησης και αποκατάστασης </a:t>
            </a:r>
            <a:r>
              <a:rPr lang="el-GR" sz="3200" b="0" dirty="0" smtClean="0"/>
              <a:t>(2 από 2)</a:t>
            </a:r>
            <a:endParaRPr lang="el-GR" sz="3200" b="0" dirty="0"/>
          </a:p>
        </p:txBody>
      </p:sp>
      <p:sp>
        <p:nvSpPr>
          <p:cNvPr id="61445" name="4 - TextBox"/>
          <p:cNvSpPr txBox="1">
            <a:spLocks noChangeArrowheads="1"/>
          </p:cNvSpPr>
          <p:nvPr/>
        </p:nvSpPr>
        <p:spPr bwMode="auto">
          <a:xfrm>
            <a:off x="755576" y="5157192"/>
            <a:ext cx="3384376" cy="1323439"/>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Συμπληρώσεις απωλειών σε στιχάριο με υφάσματα διαφορετικού χρώματος και με ακανόνιστες βελονιές.</a:t>
            </a:r>
          </a:p>
        </p:txBody>
      </p:sp>
      <p:pic>
        <p:nvPicPr>
          <p:cNvPr id="31747" name="Picture 3" descr="C:\Users\user\Documents\ANNA_ALL\4EBA\PHOTOS-2004\annak\stihario1a.jpg" title="Συμπληρώσεις απωλειών σε στιχάριο"/>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55576" y="1628800"/>
            <a:ext cx="3349625" cy="3214687"/>
          </a:xfrm>
          <a:noFill/>
          <a:ln>
            <a:solidFill>
              <a:srgbClr val="7030A0"/>
            </a:solidFill>
          </a:ln>
        </p:spPr>
      </p:pic>
      <p:sp>
        <p:nvSpPr>
          <p:cNvPr id="9" name="TextBox 8"/>
          <p:cNvSpPr txBox="1"/>
          <p:nvPr/>
        </p:nvSpPr>
        <p:spPr>
          <a:xfrm>
            <a:off x="1876839" y="4836749"/>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31746" name="Picture 2" descr="C:\Users\user\Documents\ANNA_ALL\4EBA\PHOTOS-2004\annak\sihario1c.jpg" title="Συμπληρώσεις απωλειών σε στιχάριο"/>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5076056" y="1628800"/>
            <a:ext cx="2930236" cy="2069869"/>
          </a:xfrm>
          <a:noFill/>
          <a:ln>
            <a:solidFill>
              <a:srgbClr val="7030A0"/>
            </a:solidFill>
          </a:ln>
        </p:spPr>
      </p:pic>
      <p:sp>
        <p:nvSpPr>
          <p:cNvPr id="8" name="TextBox 7"/>
          <p:cNvSpPr txBox="1"/>
          <p:nvPr/>
        </p:nvSpPr>
        <p:spPr>
          <a:xfrm>
            <a:off x="5969314" y="3679586"/>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31750" name="Picture 3" descr="C:\Users\user\Documents\ANNA_ALL\4EBA\PHOTOS-2004\annak\stihario1d.jpg" title="Συμπληρώσεις απωλειών σε στιχάρι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71554"/>
            <a:ext cx="3000375" cy="20843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69314" y="6155941"/>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a:solidFill>
                <a:prstClr val="black"/>
              </a:solidFill>
            </a:endParaRPr>
          </a:p>
        </p:txBody>
      </p:sp>
    </p:spTree>
    <p:extLst>
      <p:ext uri="{BB962C8B-B14F-4D97-AF65-F5344CB8AC3E}">
        <p14:creationId xmlns:p14="http://schemas.microsoft.com/office/powerpoint/2010/main" val="2275083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rtlCol="0">
            <a:normAutofit fontScale="90000"/>
          </a:bodyPr>
          <a:lstStyle/>
          <a:p>
            <a:pPr eaLnBrk="1" fontAlgn="auto" hangingPunct="1">
              <a:spcAft>
                <a:spcPts val="0"/>
              </a:spcAft>
              <a:defRPr/>
            </a:pPr>
            <a:r>
              <a:rPr lang="el-GR" sz="4400" b="1" dirty="0" smtClean="0">
                <a:solidFill>
                  <a:schemeClr val="accent4">
                    <a:lumMod val="75000"/>
                  </a:schemeClr>
                </a:solidFill>
                <a:latin typeface="+mn-lt"/>
                <a:cs typeface="Arial" charset="0"/>
              </a:rPr>
              <a:t>Λανθασμένος τρόπος έκθεσης</a:t>
            </a:r>
            <a:r>
              <a:rPr lang="en-US" sz="4400" b="1" dirty="0" smtClean="0">
                <a:solidFill>
                  <a:schemeClr val="accent4">
                    <a:lumMod val="75000"/>
                  </a:schemeClr>
                </a:solidFill>
                <a:latin typeface="+mn-lt"/>
                <a:cs typeface="Arial" charset="0"/>
              </a:rPr>
              <a:t> </a:t>
            </a:r>
            <a:r>
              <a:rPr lang="en-US" sz="3600" b="0" dirty="0" smtClean="0">
                <a:solidFill>
                  <a:schemeClr val="accent4">
                    <a:lumMod val="75000"/>
                  </a:schemeClr>
                </a:solidFill>
                <a:latin typeface="+mn-lt"/>
                <a:cs typeface="Arial" charset="0"/>
              </a:rPr>
              <a:t>(1 </a:t>
            </a:r>
            <a:r>
              <a:rPr lang="el-GR" sz="3600" b="0" dirty="0" smtClean="0">
                <a:solidFill>
                  <a:schemeClr val="accent4">
                    <a:lumMod val="75000"/>
                  </a:schemeClr>
                </a:solidFill>
                <a:latin typeface="+mn-lt"/>
                <a:cs typeface="Arial" charset="0"/>
              </a:rPr>
              <a:t>από 2)</a:t>
            </a:r>
          </a:p>
        </p:txBody>
      </p:sp>
      <p:sp>
        <p:nvSpPr>
          <p:cNvPr id="63494" name="10 - TextBox"/>
          <p:cNvSpPr txBox="1">
            <a:spLocks noChangeArrowheads="1"/>
          </p:cNvSpPr>
          <p:nvPr/>
        </p:nvSpPr>
        <p:spPr bwMode="auto">
          <a:xfrm>
            <a:off x="930057" y="5758566"/>
            <a:ext cx="3244149"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Χρήση πινεζών για την στερέωση του αντικειμένου σε ξύλινη προθήκη</a:t>
            </a:r>
          </a:p>
        </p:txBody>
      </p:sp>
      <p:pic>
        <p:nvPicPr>
          <p:cNvPr id="32771" name="Content Placeholder 7" descr="DSC00062.JPG" title="Χρήση πινεζών για την στερέωση του αντικειμένου σε ξύλινη προθήκη"/>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99" y="1268760"/>
            <a:ext cx="3167149" cy="4222865"/>
          </a:xfrm>
          <a:ln>
            <a:solidFill>
              <a:srgbClr val="7030A0"/>
            </a:solidFill>
            <a:miter lim="800000"/>
            <a:headEnd/>
            <a:tailEnd/>
          </a:ln>
        </p:spPr>
      </p:pic>
      <p:sp>
        <p:nvSpPr>
          <p:cNvPr id="8" name="TextBox 7"/>
          <p:cNvSpPr txBox="1"/>
          <p:nvPr/>
        </p:nvSpPr>
        <p:spPr>
          <a:xfrm>
            <a:off x="1948245" y="5481567"/>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63493" name="7 - TextBox"/>
          <p:cNvSpPr txBox="1">
            <a:spLocks noChangeArrowheads="1"/>
          </p:cNvSpPr>
          <p:nvPr/>
        </p:nvSpPr>
        <p:spPr bwMode="auto">
          <a:xfrm>
            <a:off x="4500563" y="5758566"/>
            <a:ext cx="4071938" cy="707886"/>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rPr>
              <a:t>Χρήση καρφιών για την στερέωση υφάσματος στην προθήκη</a:t>
            </a:r>
          </a:p>
        </p:txBody>
      </p:sp>
      <p:pic>
        <p:nvPicPr>
          <p:cNvPr id="6" name="Picture 8" descr="Karfi" title="Χρήση καρφιών για την στερέωση υφάσματος στην προθήκ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161" y="1844823"/>
            <a:ext cx="4021137" cy="32019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929603" y="5046810"/>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a:solidFill>
                <a:prstClr val="black"/>
              </a:solidFill>
            </a:endParaRPr>
          </a:p>
        </p:txBody>
      </p:sp>
    </p:spTree>
    <p:extLst>
      <p:ext uri="{BB962C8B-B14F-4D97-AF65-F5344CB8AC3E}">
        <p14:creationId xmlns:p14="http://schemas.microsoft.com/office/powerpoint/2010/main" val="1523228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75591" y="116632"/>
            <a:ext cx="8229600" cy="908720"/>
          </a:xfrm>
        </p:spPr>
        <p:txBody>
          <a:bodyPr rtlCol="0">
            <a:normAutofit fontScale="90000"/>
          </a:bodyPr>
          <a:lstStyle/>
          <a:p>
            <a:pPr eaLnBrk="1" fontAlgn="auto" hangingPunct="1">
              <a:spcAft>
                <a:spcPts val="0"/>
              </a:spcAft>
              <a:defRPr/>
            </a:pPr>
            <a:r>
              <a:rPr lang="el-GR" sz="4400" b="1" dirty="0" smtClean="0">
                <a:solidFill>
                  <a:schemeClr val="accent4">
                    <a:lumMod val="75000"/>
                  </a:schemeClr>
                </a:solidFill>
                <a:latin typeface="+mn-lt"/>
                <a:cs typeface="Arial" charset="0"/>
              </a:rPr>
              <a:t>Λανθασμένος τρόπος έκθεσης</a:t>
            </a:r>
            <a:r>
              <a:rPr lang="en-US" sz="4400" b="1" dirty="0" smtClean="0">
                <a:solidFill>
                  <a:schemeClr val="accent4">
                    <a:lumMod val="75000"/>
                  </a:schemeClr>
                </a:solidFill>
                <a:latin typeface="+mn-lt"/>
                <a:cs typeface="Arial" charset="0"/>
              </a:rPr>
              <a:t> </a:t>
            </a:r>
            <a:r>
              <a:rPr lang="el-GR" sz="3600" b="0" dirty="0" smtClean="0">
                <a:latin typeface="+mn-lt"/>
                <a:cs typeface="Arial" charset="0"/>
              </a:rPr>
              <a:t>(2 από 2)</a:t>
            </a:r>
            <a:endParaRPr lang="el-GR" sz="3600" b="0" dirty="0" smtClean="0">
              <a:solidFill>
                <a:schemeClr val="accent4">
                  <a:lumMod val="75000"/>
                </a:schemeClr>
              </a:solidFill>
              <a:latin typeface="+mn-lt"/>
              <a:cs typeface="Arial" charset="0"/>
            </a:endParaRPr>
          </a:p>
        </p:txBody>
      </p:sp>
      <p:sp>
        <p:nvSpPr>
          <p:cNvPr id="64518" name="15 - TextBox"/>
          <p:cNvSpPr txBox="1">
            <a:spLocks noChangeArrowheads="1"/>
          </p:cNvSpPr>
          <p:nvPr/>
        </p:nvSpPr>
        <p:spPr bwMode="auto">
          <a:xfrm>
            <a:off x="611560" y="6065699"/>
            <a:ext cx="3960440"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Έκθεση εκκλησιαστικών υφασμάτων σε ακατάλληλη </a:t>
            </a:r>
            <a:r>
              <a:rPr lang="el-GR" sz="2000" dirty="0" smtClean="0">
                <a:solidFill>
                  <a:prstClr val="white"/>
                </a:solidFill>
                <a:latin typeface="Calibri"/>
              </a:rPr>
              <a:t>προθήκη  </a:t>
            </a:r>
            <a:endParaRPr lang="el-GR" sz="2000" dirty="0">
              <a:solidFill>
                <a:prstClr val="white"/>
              </a:solidFill>
              <a:latin typeface="Calibri"/>
            </a:endParaRPr>
          </a:p>
        </p:txBody>
      </p:sp>
      <p:pic>
        <p:nvPicPr>
          <p:cNvPr id="14" name="Picture 6" descr="msoC48BB" title="Έκθεση εκκλησιαστικών υφασμάτων σε ακατάλληλη προθήκη  "/>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1364" y="1139755"/>
            <a:ext cx="3360831" cy="4643851"/>
          </a:xfrm>
          <a:noFill/>
          <a:ln>
            <a:solidFill>
              <a:srgbClr val="7030A0"/>
            </a:solidFill>
            <a:miter lim="800000"/>
            <a:headEnd/>
            <a:tailEnd/>
          </a:ln>
        </p:spPr>
      </p:pic>
      <p:sp>
        <p:nvSpPr>
          <p:cNvPr id="10" name="TextBox 9"/>
          <p:cNvSpPr txBox="1"/>
          <p:nvPr/>
        </p:nvSpPr>
        <p:spPr>
          <a:xfrm>
            <a:off x="1984851" y="578223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64516" name="5 - TextBox"/>
          <p:cNvSpPr txBox="1">
            <a:spLocks noChangeArrowheads="1"/>
          </p:cNvSpPr>
          <p:nvPr/>
        </p:nvSpPr>
        <p:spPr bwMode="auto">
          <a:xfrm>
            <a:off x="5436095" y="5706662"/>
            <a:ext cx="2856929"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Έκθεση Ιερατικού </a:t>
            </a:r>
            <a:r>
              <a:rPr lang="el-GR" sz="2000" dirty="0" err="1">
                <a:solidFill>
                  <a:prstClr val="white"/>
                </a:solidFill>
                <a:latin typeface="Calibri"/>
              </a:rPr>
              <a:t>Σάκκου</a:t>
            </a:r>
            <a:r>
              <a:rPr lang="el-GR" sz="2000" dirty="0">
                <a:solidFill>
                  <a:prstClr val="white"/>
                </a:solidFill>
                <a:latin typeface="Calibri"/>
              </a:rPr>
              <a:t> με ξύλινη κρεμάστρα </a:t>
            </a:r>
          </a:p>
        </p:txBody>
      </p:sp>
      <p:pic>
        <p:nvPicPr>
          <p:cNvPr id="33795" name="Content Placeholder 12" descr="DSC00052.JPG" title="Έκθεση Ιερατικού Σάκκου με ξύλινη κρεμάστρα "/>
          <p:cNvPicPr>
            <a:picLocks noGrp="1" noChangeAspect="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436096" y="1530350"/>
            <a:ext cx="2871787" cy="3827463"/>
          </a:xfrm>
          <a:ln>
            <a:solidFill>
              <a:schemeClr val="accent4">
                <a:lumMod val="60000"/>
                <a:lumOff val="40000"/>
              </a:schemeClr>
            </a:solidFill>
            <a:miter lim="800000"/>
            <a:headEnd/>
            <a:tailEnd/>
          </a:ln>
        </p:spPr>
      </p:pic>
      <p:cxnSp>
        <p:nvCxnSpPr>
          <p:cNvPr id="9" name="8 - Ευθύγραμμο βέλος σύνδεσης" title="βέλος"/>
          <p:cNvCxnSpPr/>
          <p:nvPr/>
        </p:nvCxnSpPr>
        <p:spPr>
          <a:xfrm flipV="1">
            <a:off x="6221623" y="1785938"/>
            <a:ext cx="642937" cy="428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6257631" y="5373216"/>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a:solidFill>
                <a:prstClr val="black"/>
              </a:solidFill>
            </a:endParaRPr>
          </a:p>
        </p:txBody>
      </p:sp>
    </p:spTree>
    <p:extLst>
      <p:ext uri="{BB962C8B-B14F-4D97-AF65-F5344CB8AC3E}">
        <p14:creationId xmlns:p14="http://schemas.microsoft.com/office/powerpoint/2010/main" val="726341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rtlCol="0">
            <a:norm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Λανθασμένοι τρόποι αποθήκευσης</a:t>
            </a:r>
          </a:p>
        </p:txBody>
      </p:sp>
      <p:sp>
        <p:nvSpPr>
          <p:cNvPr id="65543" name="8 - TextBox"/>
          <p:cNvSpPr txBox="1">
            <a:spLocks noChangeArrowheads="1"/>
          </p:cNvSpPr>
          <p:nvPr/>
        </p:nvSpPr>
        <p:spPr bwMode="auto">
          <a:xfrm>
            <a:off x="418017" y="6015771"/>
            <a:ext cx="3357562" cy="707886"/>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rPr>
              <a:t>Αποθήκευση εκκλησιαστικών ενδυμάτων σε ντουλάπα  </a:t>
            </a:r>
          </a:p>
        </p:txBody>
      </p:sp>
      <p:pic>
        <p:nvPicPr>
          <p:cNvPr id="6" name="Picture 8"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32802"/>
            <a:ext cx="3276600" cy="452596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94201" y="5738772"/>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65542" name="7 - TextBox"/>
          <p:cNvSpPr txBox="1">
            <a:spLocks noChangeArrowheads="1"/>
          </p:cNvSpPr>
          <p:nvPr/>
        </p:nvSpPr>
        <p:spPr bwMode="auto">
          <a:xfrm>
            <a:off x="4004523" y="4686372"/>
            <a:ext cx="4788000"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Αποθήκευση εκκλησιαστικών υφασμάτων σε ξύλινο μπαούλο</a:t>
            </a:r>
          </a:p>
        </p:txBody>
      </p:sp>
      <p:pic>
        <p:nvPicPr>
          <p:cNvPr id="5" name="Picture 6" descr="10"/>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4004523" y="1232802"/>
            <a:ext cx="4737912" cy="3123647"/>
          </a:xfrm>
          <a:ln>
            <a:solidFill>
              <a:srgbClr val="7030A0"/>
            </a:solidFill>
            <a:miter lim="800000"/>
            <a:headEnd/>
            <a:tailEnd/>
          </a:ln>
        </p:spPr>
      </p:pic>
      <p:sp>
        <p:nvSpPr>
          <p:cNvPr id="9" name="TextBox 8"/>
          <p:cNvSpPr txBox="1"/>
          <p:nvPr/>
        </p:nvSpPr>
        <p:spPr>
          <a:xfrm>
            <a:off x="5809862" y="4365104"/>
            <a:ext cx="1213858" cy="276999"/>
          </a:xfrm>
          <a:prstGeom prst="rect">
            <a:avLst/>
          </a:prstGeom>
          <a:noFill/>
        </p:spPr>
        <p:txBody>
          <a:bodyPr wrap="none" rtlCol="0">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a:solidFill>
                <a:prstClr val="black"/>
              </a:solidFill>
            </a:endParaRPr>
          </a:p>
        </p:txBody>
      </p:sp>
    </p:spTree>
    <p:extLst>
      <p:ext uri="{BB962C8B-B14F-4D97-AF65-F5344CB8AC3E}">
        <p14:creationId xmlns:p14="http://schemas.microsoft.com/office/powerpoint/2010/main" val="145270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7"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Βιβλιογραφία </a:t>
            </a:r>
            <a:endParaRPr lang="el-GR" dirty="0"/>
          </a:p>
        </p:txBody>
      </p:sp>
      <p:sp>
        <p:nvSpPr>
          <p:cNvPr id="3" name="2 - Θέση περιεχομένου"/>
          <p:cNvSpPr>
            <a:spLocks noGrp="1"/>
          </p:cNvSpPr>
          <p:nvPr>
            <p:ph idx="1"/>
          </p:nvPr>
        </p:nvSpPr>
        <p:spPr/>
        <p:txBody>
          <a:bodyPr>
            <a:normAutofit/>
          </a:bodyPr>
          <a:lstStyle/>
          <a:p>
            <a:pPr>
              <a:spcBef>
                <a:spcPts val="1200"/>
              </a:spcBef>
            </a:pPr>
            <a:r>
              <a:rPr lang="en-GB" sz="2400" dirty="0" smtClean="0"/>
              <a:t>Boersma F. </a:t>
            </a:r>
            <a:r>
              <a:rPr lang="en-US" sz="2400" dirty="0" smtClean="0"/>
              <a:t>et al.</a:t>
            </a:r>
            <a:r>
              <a:rPr lang="en-GB" sz="2400" dirty="0" smtClean="0"/>
              <a:t> (2007), Unravelling Textiles - A Handbook for the Preservation of Textile Collections, </a:t>
            </a:r>
            <a:r>
              <a:rPr lang="en-US" sz="2400" dirty="0" smtClean="0"/>
              <a:t>Archetype Publications Ltd., London. </a:t>
            </a:r>
            <a:endParaRPr lang="el-GR" sz="2400" dirty="0" smtClean="0"/>
          </a:p>
          <a:p>
            <a:pPr lvl="0">
              <a:spcBef>
                <a:spcPts val="1200"/>
              </a:spcBef>
            </a:pPr>
            <a:r>
              <a:rPr lang="en-US" sz="2400" dirty="0" err="1" smtClean="0"/>
              <a:t>Gohl</a:t>
            </a:r>
            <a:r>
              <a:rPr lang="en-US" sz="2400" dirty="0" smtClean="0"/>
              <a:t>, E.P.G. and </a:t>
            </a:r>
            <a:r>
              <a:rPr lang="en-US" sz="2400" dirty="0" err="1" smtClean="0"/>
              <a:t>Vilensky</a:t>
            </a:r>
            <a:r>
              <a:rPr lang="en-US" sz="2400" dirty="0" smtClean="0"/>
              <a:t>, L.D. (1980), Textile Science. An Explanation of </a:t>
            </a:r>
            <a:r>
              <a:rPr lang="en-US" sz="2400" dirty="0" err="1" smtClean="0"/>
              <a:t>Fibre</a:t>
            </a:r>
            <a:r>
              <a:rPr lang="en-US" sz="2400" dirty="0" smtClean="0"/>
              <a:t> Properties. Longman </a:t>
            </a:r>
            <a:r>
              <a:rPr lang="en-US" sz="2400" dirty="0" err="1" smtClean="0"/>
              <a:t>Chesire</a:t>
            </a:r>
            <a:r>
              <a:rPr lang="en-US" sz="2400" dirty="0" smtClean="0"/>
              <a:t>. </a:t>
            </a:r>
            <a:endParaRPr lang="el-GR" sz="2400" dirty="0" smtClean="0"/>
          </a:p>
          <a:p>
            <a:pPr lvl="0">
              <a:spcBef>
                <a:spcPts val="1200"/>
              </a:spcBef>
            </a:pPr>
            <a:r>
              <a:rPr lang="en-GB" sz="2400" dirty="0" smtClean="0"/>
              <a:t>Hatch, L.K., (1993). Textile Science. West Publishing Company, USA.</a:t>
            </a:r>
            <a:endParaRPr lang="el-GR" sz="2400" dirty="0" smtClean="0"/>
          </a:p>
          <a:p>
            <a:pPr lvl="0">
              <a:spcBef>
                <a:spcPts val="1200"/>
              </a:spcBef>
            </a:pPr>
            <a:r>
              <a:rPr lang="en-GB" sz="2400" dirty="0" err="1" smtClean="0"/>
              <a:t>Landi</a:t>
            </a:r>
            <a:r>
              <a:rPr lang="en-US" sz="2400" dirty="0" smtClean="0"/>
              <a:t>,</a:t>
            </a:r>
            <a:r>
              <a:rPr lang="en-GB" sz="2400" dirty="0" smtClean="0"/>
              <a:t> S. (1997), The Textile Conservator's Manual, 2nd </a:t>
            </a:r>
            <a:r>
              <a:rPr lang="en-GB" sz="2400" dirty="0" err="1" smtClean="0"/>
              <a:t>ed</a:t>
            </a:r>
            <a:r>
              <a:rPr lang="en-GB" sz="2400" dirty="0" smtClean="0"/>
              <a:t>, Butterworth Heinemann.</a:t>
            </a:r>
            <a:endParaRPr lang="el-GR" sz="2400" dirty="0" smtClean="0"/>
          </a:p>
          <a:p>
            <a:pPr lvl="0">
              <a:spcBef>
                <a:spcPts val="1200"/>
              </a:spcBef>
            </a:pPr>
            <a:r>
              <a:rPr lang="en-GB" sz="2400" dirty="0" err="1" smtClean="0"/>
              <a:t>Tímár-Balázsy</a:t>
            </a:r>
            <a:r>
              <a:rPr lang="en-GB" sz="2400" dirty="0" smtClean="0"/>
              <a:t>, A. </a:t>
            </a:r>
            <a:r>
              <a:rPr lang="en-US" sz="2400" dirty="0" smtClean="0"/>
              <a:t>and </a:t>
            </a:r>
            <a:r>
              <a:rPr lang="en-US" sz="2400" dirty="0" err="1" smtClean="0"/>
              <a:t>Eastop</a:t>
            </a:r>
            <a:r>
              <a:rPr lang="en-US" sz="2400" dirty="0" smtClean="0"/>
              <a:t>, D. (</a:t>
            </a:r>
            <a:r>
              <a:rPr lang="en-GB" sz="2400" dirty="0" smtClean="0"/>
              <a:t>1998), Chemical principles of textile conservation. London</a:t>
            </a:r>
            <a:r>
              <a:rPr lang="en-US" sz="2400" dirty="0" smtClean="0"/>
              <a:t>: </a:t>
            </a:r>
            <a:r>
              <a:rPr lang="en-GB" sz="2400" dirty="0" err="1" smtClean="0"/>
              <a:t>Butterworths</a:t>
            </a:r>
            <a:r>
              <a:rPr lang="en-US" sz="2400" dirty="0" smtClean="0"/>
              <a:t>-</a:t>
            </a:r>
            <a:r>
              <a:rPr lang="en-GB" sz="2400" dirty="0" smtClean="0"/>
              <a:t>Heinemann</a:t>
            </a:r>
            <a:r>
              <a:rPr lang="en-US" sz="2400" dirty="0" smtClean="0"/>
              <a:t>. </a:t>
            </a:r>
            <a:endParaRPr lang="el-GR" sz="2400" dirty="0" smtClean="0"/>
          </a:p>
          <a:p>
            <a:pPr>
              <a:spcBef>
                <a:spcPts val="1200"/>
              </a:spcBef>
            </a:pPr>
            <a:endParaRPr lang="el-GR" sz="24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a:solidFill>
                <a:prstClr val="black"/>
              </a:solidFill>
            </a:endParaRPr>
          </a:p>
        </p:txBody>
      </p:sp>
    </p:spTree>
    <p:extLst>
      <p:ext uri="{BB962C8B-B14F-4D97-AF65-F5344CB8AC3E}">
        <p14:creationId xmlns:p14="http://schemas.microsoft.com/office/powerpoint/2010/main" val="28809100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Άννα </a:t>
            </a:r>
            <a:r>
              <a:rPr lang="el-GR" sz="2000" dirty="0" err="1" smtClean="0"/>
              <a:t>Καρατζάνη</a:t>
            </a:r>
            <a:r>
              <a:rPr lang="el-GR" sz="2000" dirty="0" smtClean="0"/>
              <a:t> 2014. </a:t>
            </a:r>
            <a:r>
              <a:rPr lang="el-GR" sz="2000" dirty="0"/>
              <a:t>Άννα </a:t>
            </a:r>
            <a:r>
              <a:rPr lang="el-GR" sz="2000" dirty="0" err="1" smtClean="0"/>
              <a:t>Καρατζάνη</a:t>
            </a:r>
            <a:r>
              <a:rPr lang="el-GR" sz="2000" dirty="0" smtClean="0"/>
              <a:t>. </a:t>
            </a:r>
            <a:r>
              <a:rPr lang="el-GR" sz="2000" dirty="0"/>
              <a:t>«Συντήρηση Υφάσματος (Θ). </a:t>
            </a:r>
            <a:r>
              <a:rPr lang="el-GR" sz="2000" dirty="0" smtClean="0"/>
              <a:t>Ενότητα 9</a:t>
            </a:r>
            <a:r>
              <a:rPr lang="en-US" sz="2000" dirty="0" smtClean="0"/>
              <a:t>:</a:t>
            </a:r>
            <a:r>
              <a:rPr lang="el-GR" sz="2000" dirty="0"/>
              <a:t> Φθορά υφασμάτινων αντικειμένων : Χημικοί και Φυσικοί-μηχανικοί παράγοντες φθοράς».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a:t>
            </a:r>
            <a:r>
              <a:rPr lang="el-GR" dirty="0" smtClean="0">
                <a:latin typeface="+mn-lt"/>
              </a:rPr>
              <a:t>creativecommons.org/licenses/από-nc-sa/4.0</a:t>
            </a:r>
            <a:r>
              <a:rPr lang="el-GR" dirty="0">
                <a:latin typeface="+mn-lt"/>
              </a:rPr>
              <a:t>/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2822607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Autofit/>
          </a:bodyPr>
          <a:lstStyle/>
          <a:p>
            <a:pPr lvl="0" fontAlgn="base">
              <a:spcAft>
                <a:spcPct val="0"/>
              </a:spcAft>
              <a:defRPr/>
            </a:pPr>
            <a:r>
              <a:rPr lang="el-GR" dirty="0">
                <a:solidFill>
                  <a:srgbClr val="604A7B"/>
                </a:solidFill>
              </a:rPr>
              <a:t>Μηχανισμός οξείδωσης</a:t>
            </a:r>
            <a:r>
              <a:rPr lang="en-US" dirty="0">
                <a:solidFill>
                  <a:srgbClr val="604A7B"/>
                </a:solidFill>
              </a:rPr>
              <a:t> </a:t>
            </a:r>
            <a:r>
              <a:rPr lang="el-GR" dirty="0">
                <a:solidFill>
                  <a:srgbClr val="604A7B"/>
                </a:solidFill>
              </a:rPr>
              <a:t>της κυτταρίνης </a:t>
            </a:r>
          </a:p>
        </p:txBody>
      </p:sp>
      <p:pic>
        <p:nvPicPr>
          <p:cNvPr id="1026" name="Picture 2" descr="C:\Users\fkaram2\Desktop\Εικόνα5.png" title="κυτταρίνη"/>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993" t="3931" r="1844" b="17335"/>
          <a:stretch/>
        </p:blipFill>
        <p:spPr bwMode="auto">
          <a:xfrm>
            <a:off x="715549" y="996135"/>
            <a:ext cx="7712902" cy="2531167"/>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7171" name="TextBox 4"/>
          <p:cNvSpPr txBox="1">
            <a:spLocks noChangeArrowheads="1"/>
          </p:cNvSpPr>
          <p:nvPr/>
        </p:nvSpPr>
        <p:spPr bwMode="auto">
          <a:xfrm>
            <a:off x="7435850" y="949953"/>
            <a:ext cx="1357312"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rPr>
              <a:t>κυτταρίνη</a:t>
            </a:r>
          </a:p>
        </p:txBody>
      </p:sp>
      <p:pic>
        <p:nvPicPr>
          <p:cNvPr id="7170" name="Picture 3" descr="Untitled-3" title="Μηχανισμός οξείδωσης της κυτταρίνης "/>
          <p:cNvPicPr>
            <a:picLocks noChangeAspect="1" noChangeArrowheads="1"/>
          </p:cNvPicPr>
          <p:nvPr/>
        </p:nvPicPr>
        <p:blipFill>
          <a:blip r:embed="rId4">
            <a:extLst>
              <a:ext uri="{28A0092B-C50C-407E-A947-70E740481C1C}">
                <a14:useLocalDpi xmlns:a14="http://schemas.microsoft.com/office/drawing/2010/main" val="0"/>
              </a:ext>
            </a:extLst>
          </a:blip>
          <a:srcRect l="5128" t="4875" r="1709"/>
          <a:stretch>
            <a:fillRect/>
          </a:stretch>
        </p:blipFill>
        <p:spPr bwMode="auto">
          <a:xfrm>
            <a:off x="533400" y="3927382"/>
            <a:ext cx="8077200" cy="28924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Box 5"/>
          <p:cNvSpPr txBox="1">
            <a:spLocks noChangeArrowheads="1"/>
          </p:cNvSpPr>
          <p:nvPr/>
        </p:nvSpPr>
        <p:spPr bwMode="auto">
          <a:xfrm>
            <a:off x="250825" y="3727357"/>
            <a:ext cx="4321175" cy="400050"/>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rPr>
              <a:t>Μηχανισμός οξείδωσης</a:t>
            </a:r>
            <a:r>
              <a:rPr lang="en-US" sz="2000" dirty="0">
                <a:solidFill>
                  <a:prstClr val="white"/>
                </a:solidFill>
                <a:latin typeface="Calibri"/>
              </a:rPr>
              <a:t> </a:t>
            </a:r>
            <a:r>
              <a:rPr lang="el-GR" sz="2000" dirty="0">
                <a:solidFill>
                  <a:prstClr val="white"/>
                </a:solidFill>
                <a:latin typeface="Calibri"/>
              </a:rPr>
              <a:t>της κυτταρίνης </a:t>
            </a:r>
          </a:p>
        </p:txBody>
      </p:sp>
      <p:sp>
        <p:nvSpPr>
          <p:cNvPr id="4" name="Θέση αριθμού διαφάνειας 3"/>
          <p:cNvSpPr>
            <a:spLocks noGrp="1"/>
          </p:cNvSpPr>
          <p:nvPr>
            <p:ph type="sldNum" sz="quarter" idx="12"/>
          </p:nvPr>
        </p:nvSpPr>
        <p:spPr>
          <a:xfrm>
            <a:off x="6891364" y="6441430"/>
            <a:ext cx="2133600" cy="365125"/>
          </a:xfrm>
        </p:spPr>
        <p:txBody>
          <a:bodyPr/>
          <a:lstStyle/>
          <a:p>
            <a:pPr>
              <a:defRPr/>
            </a:pPr>
            <a:fld id="{7E55E3B3-0445-4CFC-BED8-763D4409E61F}"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38102527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706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rtlCol="0">
            <a:noAutofit/>
          </a:bodyPr>
          <a:lstStyle/>
          <a:p>
            <a:pPr eaLnBrk="1" fontAlgn="auto" hangingPunct="1">
              <a:spcAft>
                <a:spcPts val="0"/>
              </a:spcAft>
              <a:defRPr/>
            </a:pPr>
            <a:r>
              <a:rPr lang="el-GR" sz="4000" b="1" dirty="0" smtClean="0">
                <a:solidFill>
                  <a:schemeClr val="accent4">
                    <a:lumMod val="75000"/>
                  </a:schemeClr>
                </a:solidFill>
                <a:latin typeface="+mn-lt"/>
                <a:cs typeface="Arial" charset="0"/>
              </a:rPr>
              <a:t>Αποτελέσματα της οξείδωσης </a:t>
            </a:r>
            <a:r>
              <a:rPr lang="el-GR" sz="3200" b="0" dirty="0" smtClean="0">
                <a:solidFill>
                  <a:schemeClr val="accent4">
                    <a:lumMod val="75000"/>
                  </a:schemeClr>
                </a:solidFill>
                <a:latin typeface="+mn-lt"/>
                <a:cs typeface="Arial" charset="0"/>
              </a:rPr>
              <a:t>(1 από 2)</a:t>
            </a:r>
          </a:p>
        </p:txBody>
      </p:sp>
      <p:sp>
        <p:nvSpPr>
          <p:cNvPr id="8195"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Οι φυτικές ίνες κιτρινίζουν :</a:t>
            </a:r>
          </a:p>
          <a:p>
            <a:pPr lvl="1" eaLnBrk="1" hangingPunct="1">
              <a:lnSpc>
                <a:spcPct val="120000"/>
              </a:lnSpc>
              <a:spcBef>
                <a:spcPts val="1200"/>
              </a:spcBef>
            </a:pPr>
            <a:r>
              <a:rPr lang="el-GR" altLang="el-GR" sz="2400" dirty="0" smtClean="0">
                <a:cs typeface="Arial" charset="0"/>
              </a:rPr>
              <a:t>Το κιτρίνισμα αυτό αποτελεί ένδειξη για το σχηματισμό ομάδων </a:t>
            </a:r>
            <a:r>
              <a:rPr lang="el-GR" altLang="el-GR" sz="2400" b="1" dirty="0" smtClean="0">
                <a:cs typeface="Arial" charset="0"/>
              </a:rPr>
              <a:t>αλδεΰδης</a:t>
            </a:r>
            <a:r>
              <a:rPr lang="el-GR" altLang="el-GR" sz="2400" dirty="0" smtClean="0">
                <a:cs typeface="Arial" charset="0"/>
              </a:rPr>
              <a:t> και </a:t>
            </a:r>
            <a:r>
              <a:rPr lang="el-GR" altLang="el-GR" sz="2400" b="1" dirty="0" smtClean="0">
                <a:cs typeface="Arial" charset="0"/>
              </a:rPr>
              <a:t>κετόνης</a:t>
            </a:r>
            <a:r>
              <a:rPr lang="el-GR" altLang="el-GR" sz="2400" dirty="0" smtClean="0">
                <a:cs typeface="Arial" charset="0"/>
              </a:rPr>
              <a:t>, οι οποίες αναφέρονται και ως χρωμοφόρες,</a:t>
            </a:r>
          </a:p>
          <a:p>
            <a:pPr lvl="1" eaLnBrk="1" hangingPunct="1">
              <a:lnSpc>
                <a:spcPct val="120000"/>
              </a:lnSpc>
              <a:spcBef>
                <a:spcPts val="1200"/>
              </a:spcBef>
            </a:pPr>
            <a:r>
              <a:rPr lang="el-GR" altLang="el-GR" sz="2400" dirty="0" smtClean="0">
                <a:cs typeface="Arial" charset="0"/>
              </a:rPr>
              <a:t>Το κίτρινο χρώμα των οξειδωμένων φυτικών ινών εντείνεται από την παρουσία αρωματικών ακαθαρσιών.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2768966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Αποτελέσματα της οξείδωσης </a:t>
            </a:r>
            <a:r>
              <a:rPr lang="el-GR" sz="3200" b="0" dirty="0"/>
              <a:t>(</a:t>
            </a:r>
            <a:r>
              <a:rPr lang="el-GR" sz="3200" b="0" dirty="0" smtClean="0"/>
              <a:t>2 από </a:t>
            </a:r>
            <a:r>
              <a:rPr lang="el-GR" sz="3200" b="0" dirty="0"/>
              <a:t>2</a:t>
            </a:r>
            <a:r>
              <a:rPr lang="el-GR" sz="3200" b="0" dirty="0" smtClean="0"/>
              <a:t>)</a:t>
            </a:r>
            <a:endParaRPr lang="el-GR" sz="3200" b="0" dirty="0"/>
          </a:p>
        </p:txBody>
      </p:sp>
      <p:sp>
        <p:nvSpPr>
          <p:cNvPr id="9218" name="Content Placeholder 2"/>
          <p:cNvSpPr>
            <a:spLocks noGrp="1"/>
          </p:cNvSpPr>
          <p:nvPr>
            <p:ph idx="1"/>
          </p:nvPr>
        </p:nvSpPr>
        <p:spPr/>
        <p:txBody>
          <a:bodyPr/>
          <a:lstStyle/>
          <a:p>
            <a:pPr eaLnBrk="1" hangingPunct="1">
              <a:lnSpc>
                <a:spcPct val="120000"/>
              </a:lnSpc>
              <a:spcBef>
                <a:spcPts val="1200"/>
              </a:spcBef>
            </a:pPr>
            <a:r>
              <a:rPr lang="el-GR" altLang="el-GR" sz="2400" dirty="0" smtClean="0">
                <a:cs typeface="Arial" charset="0"/>
              </a:rPr>
              <a:t>Σε συνθήκες αυξημένου βαθμού οξείδωσης το αντικείμενο αποκτά και πάλι το αρχικό του χρώμα</a:t>
            </a:r>
            <a:r>
              <a:rPr lang="el-GR" altLang="el-GR" sz="2400" dirty="0">
                <a:cs typeface="Arial" charset="0"/>
              </a:rPr>
              <a:t>,</a:t>
            </a:r>
            <a:endParaRPr lang="el-GR" altLang="el-GR" sz="2400" dirty="0" smtClean="0">
              <a:cs typeface="Arial" charset="0"/>
            </a:endParaRPr>
          </a:p>
          <a:p>
            <a:pPr eaLnBrk="1" hangingPunct="1">
              <a:lnSpc>
                <a:spcPct val="120000"/>
              </a:lnSpc>
              <a:spcBef>
                <a:spcPts val="1200"/>
              </a:spcBef>
            </a:pPr>
            <a:r>
              <a:rPr lang="el-GR" altLang="el-GR" sz="2400" dirty="0" smtClean="0">
                <a:cs typeface="Arial" charset="0"/>
              </a:rPr>
              <a:t>Αυτή η «λεύκανση» είναι αποτέλεσμα της περαιτέρω οξείδωσης των χρωμοφόρων ομάδων αλδεΰδης και κετόνης σε άχρωμες πλευρικές ομάδες,</a:t>
            </a:r>
          </a:p>
          <a:p>
            <a:pPr eaLnBrk="1" hangingPunct="1">
              <a:lnSpc>
                <a:spcPct val="120000"/>
              </a:lnSpc>
              <a:spcBef>
                <a:spcPts val="1200"/>
              </a:spcBef>
            </a:pPr>
            <a:r>
              <a:rPr lang="el-GR" altLang="el-GR" sz="2400" dirty="0" smtClean="0">
                <a:cs typeface="Arial" charset="0"/>
              </a:rPr>
              <a:t>Ο υψηλός βαθμός οξείδωσης της κυτταρίνης προκαλεί μείωση του βαθμού πολυμερισμού της, έτσι η αντοχή του υλικού μειώνεται οδηγώντας στη σταδιακή εξασθένησή του.</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4640757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8feeb0ba3e7ca7af2dba41a6cfcc652c3b5d269"/>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25</TotalTime>
  <Words>3964</Words>
  <Application>Microsoft Office PowerPoint</Application>
  <PresentationFormat>On-screen Show (4:3)</PresentationFormat>
  <Paragraphs>455</Paragraphs>
  <Slides>72</Slides>
  <Notes>25</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template</vt:lpstr>
      <vt:lpstr>OC_template_updated</vt:lpstr>
      <vt:lpstr>Συντήρηση Υφάσματος (Θ)</vt:lpstr>
      <vt:lpstr>Φθορά υφασμάτων </vt:lpstr>
      <vt:lpstr>Χημικοί παράγοντες φθοράς υπό Boersma et al, 2007</vt:lpstr>
      <vt:lpstr>Χημικοί παράγοντες φθοράς</vt:lpstr>
      <vt:lpstr>Κυτταρινικά υφάσματα</vt:lpstr>
      <vt:lpstr>Οξείδωση</vt:lpstr>
      <vt:lpstr>Μηχανισμός οξείδωσης της κυτταρίνης </vt:lpstr>
      <vt:lpstr>Αποτελέσματα της οξείδωσης (1 από 2)</vt:lpstr>
      <vt:lpstr>Αποτελέσματα της οξείδωσης (2 από 2)</vt:lpstr>
      <vt:lpstr>Υδρόλυση (1 από 2)</vt:lpstr>
      <vt:lpstr>Διασταυρωμένοι δεσμοί</vt:lpstr>
      <vt:lpstr>Περιβαλλοντικές συνθήκες</vt:lpstr>
      <vt:lpstr>Επίδραση αέριων ρύπων</vt:lpstr>
      <vt:lpstr>Βιολογική φθορά</vt:lpstr>
      <vt:lpstr>Πρωτεϊνικές (ζωικές) ίνες</vt:lpstr>
      <vt:lpstr>Φωτο-οξείδωση μεταξιού</vt:lpstr>
      <vt:lpstr>Αποτελέσματα φωτο-οξείδωσης</vt:lpstr>
      <vt:lpstr>Αποδυνάμωση μεταξιού</vt:lpstr>
      <vt:lpstr>Φωτο-οξείδωση μαλλιού</vt:lpstr>
      <vt:lpstr>Αλλαγή χρώματος</vt:lpstr>
      <vt:lpstr>Μηχανισμός φωτο-οξείδωσης μεταξιού και μαλλιού</vt:lpstr>
      <vt:lpstr>Υδρόλυση (2 από 2)</vt:lpstr>
      <vt:lpstr>Αποτελέσματα της υδρόλυσης</vt:lpstr>
      <vt:lpstr>Επίδραση περιβαλλοντικών συνθηκών</vt:lpstr>
      <vt:lpstr>Βιολογική φθορά (1 από 2)</vt:lpstr>
      <vt:lpstr>Έντομα</vt:lpstr>
      <vt:lpstr>Έντομα που τρώνε υφάσματα</vt:lpstr>
      <vt:lpstr>Δράση εντόμων  </vt:lpstr>
      <vt:lpstr>Φθορά τεχνητών ινών</vt:lpstr>
      <vt:lpstr>Φθορά ημι-συνθετικών ινών</vt:lpstr>
      <vt:lpstr>Φθορά συνθετικών ινών (1 από 2)</vt:lpstr>
      <vt:lpstr>Φθορά συνθετικών ινών (2 από 2) </vt:lpstr>
      <vt:lpstr>Βιολογική φθορά (2 από 2) </vt:lpstr>
      <vt:lpstr>Φυσικό-μηχανικές διαδικασίες φθοράς ινών και υφασμάτων</vt:lpstr>
      <vt:lpstr>Αντίδραση στην υγρασία</vt:lpstr>
      <vt:lpstr>Μεταβολή διαστάσεων</vt:lpstr>
      <vt:lpstr>Φθορές λόγω υγρασίας </vt:lpstr>
      <vt:lpstr>Ανάπτυξη μυκήτων – Oξείδωση μετάλλων </vt:lpstr>
      <vt:lpstr>Ανάπτυξη μυκήτων</vt:lpstr>
      <vt:lpstr>Σχηματισμός κηλίδων </vt:lpstr>
      <vt:lpstr>Αντίδραση στις μηχανικές δυνάμεις</vt:lpstr>
      <vt:lpstr>Ικανότητα ελαστικής επαναφοράς</vt:lpstr>
      <vt:lpstr>Όριο ελαστικής επαναφοράς</vt:lpstr>
      <vt:lpstr>Αντοχή σε δυνάμεις κάμψης</vt:lpstr>
      <vt:lpstr>Φθορά λόγω πτύχωσης </vt:lpstr>
      <vt:lpstr>Φθορά λόγω τεντώματος σε κορνίζα</vt:lpstr>
      <vt:lpstr>Αντίδραση στον εφελκυσμό (1 από 2)</vt:lpstr>
      <vt:lpstr>Αντίδραση στον εφελκυσμό (2 από 2)</vt:lpstr>
      <vt:lpstr>Φθορά λόγω βάρους</vt:lpstr>
      <vt:lpstr>Ενδογενής εξασθένηση: μέθοδοι παραγωγής</vt:lpstr>
      <vt:lpstr>Εξασθένιση μεταξωτών υφασμάτων</vt:lpstr>
      <vt:lpstr>Ενδογενής εξασθένηση: συνδυασμός υλικών</vt:lpstr>
      <vt:lpstr>Οξείδωση μεταλλικών στοιχείων</vt:lpstr>
      <vt:lpstr>Άλλοι παράγοντες φθοράς</vt:lpstr>
      <vt:lpstr>Ρύποι και λεκέδες</vt:lpstr>
      <vt:lpstr>Άνθρωπος</vt:lpstr>
      <vt:lpstr>Φθορές λόγω χρήσης (1 από 3)</vt:lpstr>
      <vt:lpstr>Φθορές λόγω χρήσης (2 από 3)</vt:lpstr>
      <vt:lpstr>Φθορές λόγω χρήσης (3 από 3)</vt:lpstr>
      <vt:lpstr>Προηγούμενες επεμβάσεις συντήρησης και αποκατάστασης (1 από 2) </vt:lpstr>
      <vt:lpstr>Προηγούμενες επεμβάσεις συντήρησης και αποκατάστασης (2 από 2)</vt:lpstr>
      <vt:lpstr>Λανθασμένος τρόπος έκθεσης (1 από 2)</vt:lpstr>
      <vt:lpstr>Λανθασμένος τρόπος έκθεσης (2 από 2)</vt:lpstr>
      <vt:lpstr>Λανθασμένοι τρόποι αποθήκευσης</vt:lpstr>
      <vt:lpstr>Βιβλιογραφία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Συντήρηση Υφάσματος</dc:title>
  <dc:creator>opencourses@teiath.gr</dc:creator>
  <cp:lastModifiedBy>alex</cp:lastModifiedBy>
  <cp:revision>13</cp:revision>
  <dcterms:created xsi:type="dcterms:W3CDTF">2014-09-29T12:12:33Z</dcterms:created>
  <dcterms:modified xsi:type="dcterms:W3CDTF">2015-02-24T14:25:28Z</dcterms:modified>
</cp:coreProperties>
</file>