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44"/>
  </p:notesMasterIdLst>
  <p:handoutMasterIdLst>
    <p:handoutMasterId r:id="rId45"/>
  </p:handoutMasterIdLst>
  <p:sldIdLst>
    <p:sldId id="256" r:id="rId3"/>
    <p:sldId id="267" r:id="rId4"/>
    <p:sldId id="268" r:id="rId5"/>
    <p:sldId id="269" r:id="rId6"/>
    <p:sldId id="270" r:id="rId7"/>
    <p:sldId id="271" r:id="rId8"/>
    <p:sldId id="272" r:id="rId9"/>
    <p:sldId id="273" r:id="rId10"/>
    <p:sldId id="296" r:id="rId11"/>
    <p:sldId id="312" r:id="rId12"/>
    <p:sldId id="274" r:id="rId13"/>
    <p:sldId id="294" r:id="rId14"/>
    <p:sldId id="275" r:id="rId15"/>
    <p:sldId id="297" r:id="rId16"/>
    <p:sldId id="300" r:id="rId17"/>
    <p:sldId id="313" r:id="rId18"/>
    <p:sldId id="314" r:id="rId19"/>
    <p:sldId id="282" r:id="rId20"/>
    <p:sldId id="283" r:id="rId21"/>
    <p:sldId id="284" r:id="rId22"/>
    <p:sldId id="315" r:id="rId23"/>
    <p:sldId id="285" r:id="rId24"/>
    <p:sldId id="295" r:id="rId25"/>
    <p:sldId id="286" r:id="rId26"/>
    <p:sldId id="287" r:id="rId27"/>
    <p:sldId id="293" r:id="rId28"/>
    <p:sldId id="304" r:id="rId29"/>
    <p:sldId id="307" r:id="rId30"/>
    <p:sldId id="308" r:id="rId31"/>
    <p:sldId id="309" r:id="rId32"/>
    <p:sldId id="310" r:id="rId33"/>
    <p:sldId id="311" r:id="rId34"/>
    <p:sldId id="301" r:id="rId35"/>
    <p:sldId id="257" r:id="rId36"/>
    <p:sldId id="262" r:id="rId37"/>
    <p:sldId id="264" r:id="rId38"/>
    <p:sldId id="317" r:id="rId39"/>
    <p:sldId id="318" r:id="rId40"/>
    <p:sldId id="266" r:id="rId41"/>
    <p:sldId id="316" r:id="rId42"/>
    <p:sldId id="261"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520" autoAdjust="0"/>
  </p:normalViewPr>
  <p:slideViewPr>
    <p:cSldViewPr>
      <p:cViewPr varScale="1">
        <p:scale>
          <a:sx n="108" d="100"/>
          <a:sy n="108" d="100"/>
        </p:scale>
        <p:origin x="-135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25/2/2015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25/2/2015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extLst>
      <p:ext uri="{BB962C8B-B14F-4D97-AF65-F5344CB8AC3E}">
        <p14:creationId xmlns:p14="http://schemas.microsoft.com/office/powerpoint/2010/main" val="117702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25</a:t>
            </a:fld>
            <a:endParaRPr lang="el-GR" dirty="0"/>
          </a:p>
        </p:txBody>
      </p:sp>
    </p:spTree>
    <p:extLst>
      <p:ext uri="{BB962C8B-B14F-4D97-AF65-F5344CB8AC3E}">
        <p14:creationId xmlns:p14="http://schemas.microsoft.com/office/powerpoint/2010/main" val="1315719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27</a:t>
            </a:fld>
            <a:endParaRPr lang="el-GR" dirty="0"/>
          </a:p>
        </p:txBody>
      </p:sp>
    </p:spTree>
    <p:extLst>
      <p:ext uri="{BB962C8B-B14F-4D97-AF65-F5344CB8AC3E}">
        <p14:creationId xmlns:p14="http://schemas.microsoft.com/office/powerpoint/2010/main" val="2985007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28</a:t>
            </a:fld>
            <a:endParaRPr lang="el-GR" dirty="0"/>
          </a:p>
        </p:txBody>
      </p:sp>
    </p:spTree>
    <p:extLst>
      <p:ext uri="{BB962C8B-B14F-4D97-AF65-F5344CB8AC3E}">
        <p14:creationId xmlns:p14="http://schemas.microsoft.com/office/powerpoint/2010/main" val="410357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2420912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328089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dirty="0"/>
          </a:p>
        </p:txBody>
      </p:sp>
    </p:spTree>
    <p:extLst>
      <p:ext uri="{BB962C8B-B14F-4D97-AF65-F5344CB8AC3E}">
        <p14:creationId xmlns:p14="http://schemas.microsoft.com/office/powerpoint/2010/main" val="418758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200684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97872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extLst>
      <p:ext uri="{BB962C8B-B14F-4D97-AF65-F5344CB8AC3E}">
        <p14:creationId xmlns:p14="http://schemas.microsoft.com/office/powerpoint/2010/main" val="10669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123004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dirty="0"/>
          </a:p>
        </p:txBody>
      </p:sp>
    </p:spTree>
    <p:extLst>
      <p:ext uri="{BB962C8B-B14F-4D97-AF65-F5344CB8AC3E}">
        <p14:creationId xmlns:p14="http://schemas.microsoft.com/office/powerpoint/2010/main" val="105263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41045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773425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312785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07959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2674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68080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985882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90922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rgbClr val="1F497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lstStyle>
            <a:lvl1pPr>
              <a:defRPr>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solidFill>
                  <a:schemeClr val="bg1"/>
                </a:solidFill>
              </a:defRPr>
            </a:lvl1pPr>
            <a:lvl2pPr marL="742950" indent="-285750">
              <a:lnSpc>
                <a:spcPct val="110000"/>
              </a:lnSpc>
              <a:spcBef>
                <a:spcPts val="1200"/>
              </a:spcBef>
              <a:buFont typeface="Courier New" panose="02070309020205020404" pitchFamily="49" charset="0"/>
              <a:buChar char="o"/>
              <a:defRPr sz="2400">
                <a:solidFill>
                  <a:schemeClr val="bg1"/>
                </a:solidFill>
              </a:defRPr>
            </a:lvl2pPr>
            <a:lvl3pPr>
              <a:lnSpc>
                <a:spcPct val="110000"/>
              </a:lnSpc>
              <a:spcBef>
                <a:spcPts val="1200"/>
              </a:spcBef>
              <a:defRPr sz="2400">
                <a:solidFill>
                  <a:schemeClr val="bg1"/>
                </a:solidFill>
              </a:defRPr>
            </a:lvl3pPr>
            <a:lvl4pPr>
              <a:lnSpc>
                <a:spcPct val="110000"/>
              </a:lnSpc>
              <a:spcBef>
                <a:spcPts val="1200"/>
              </a:spcBef>
              <a:defRPr sz="2400">
                <a:solidFill>
                  <a:schemeClr val="bg1"/>
                </a:solidFill>
              </a:defRPr>
            </a:lvl4pPr>
            <a:lvl5pPr>
              <a:lnSpc>
                <a:spcPct val="110000"/>
              </a:lnSpc>
              <a:spcBef>
                <a:spcPts val="1200"/>
              </a:spcBef>
              <a:defRPr sz="2400">
                <a:solidFill>
                  <a:schemeClr val="bg1"/>
                </a:solidFil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946160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565610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solidFill>
                  <a:schemeClr val="tx1"/>
                </a:solidFill>
              </a:defRPr>
            </a:lvl1pPr>
            <a:lvl2pPr marL="742950" indent="-285750">
              <a:lnSpc>
                <a:spcPct val="110000"/>
              </a:lnSpc>
              <a:spcBef>
                <a:spcPts val="1200"/>
              </a:spcBef>
              <a:buFont typeface="Courier New" panose="02070309020205020404" pitchFamily="49" charset="0"/>
              <a:buChar char="o"/>
              <a:defRPr sz="2400">
                <a:solidFill>
                  <a:schemeClr val="tx1"/>
                </a:solidFill>
              </a:defRPr>
            </a:lvl2pPr>
            <a:lvl3pPr>
              <a:lnSpc>
                <a:spcPct val="110000"/>
              </a:lnSpc>
              <a:spcBef>
                <a:spcPts val="1200"/>
              </a:spcBef>
              <a:defRPr sz="2400">
                <a:solidFill>
                  <a:schemeClr val="tx1"/>
                </a:solidFill>
              </a:defRPr>
            </a:lvl3pPr>
            <a:lvl4pPr>
              <a:lnSpc>
                <a:spcPct val="110000"/>
              </a:lnSpc>
              <a:spcBef>
                <a:spcPts val="1200"/>
              </a:spcBef>
              <a:defRPr sz="2400">
                <a:solidFill>
                  <a:schemeClr val="tx1"/>
                </a:solidFill>
              </a:defRPr>
            </a:lvl4pPr>
            <a:lvl5pPr>
              <a:lnSpc>
                <a:spcPct val="110000"/>
              </a:lnSpc>
              <a:spcBef>
                <a:spcPts val="1200"/>
              </a:spcBef>
              <a:defRPr sz="2400">
                <a:solidFill>
                  <a:schemeClr val="tx1"/>
                </a:solidFill>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9393685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936446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Gilo1969" TargetMode="External"/><Relationship Id="rId4" Type="http://schemas.openxmlformats.org/officeDocument/2006/relationships/hyperlink" Target="http://commons.wikimedia.org/wiki/File:Gastroscope.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commons.wikimedia.org/wiki/File:Barretts_esophagus.jpg" TargetMode="External"/><Relationship Id="rId3" Type="http://schemas.openxmlformats.org/officeDocument/2006/relationships/image" Target="../media/image6.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ommons.wikimedia.org/w/index.php?title=User:Montek&amp;action=edit&amp;redlink=1" TargetMode="External"/><Relationship Id="rId5" Type="http://schemas.openxmlformats.org/officeDocument/2006/relationships/hyperlink" Target="http://commons.wikimedia.org/wiki/File:Esophageal_adenoca.jpg" TargetMode="External"/><Relationship Id="rId4" Type="http://schemas.openxmlformats.org/officeDocument/2006/relationships/image" Target="../media/image7.jpeg"/><Relationship Id="rId9" Type="http://schemas.openxmlformats.org/officeDocument/2006/relationships/hyperlink" Target="http://commons.wikimedia.org/wiki/User:Kauczuk"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commons.wikimedia.org/wiki/User:File_Upload_Bot_(Magnus_Manske)" TargetMode="External"/><Relationship Id="rId3" Type="http://schemas.openxmlformats.org/officeDocument/2006/relationships/image" Target="../media/image8.jpeg"/><Relationship Id="rId7" Type="http://schemas.openxmlformats.org/officeDocument/2006/relationships/hyperlink" Target="http://en.wikipedia.org/wiki/Esophageal_varices#mediaviewer/File:Esophageal_varices_-_post_banding.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en.wikipedia.org/wiki/File:Mid_esophageal_mass.jpg" TargetMode="Externa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hyperlink" Target="http://commons.wikimedia.org/wiki/File:Deep_gastric_ulcer.png" TargetMode="External"/><Relationship Id="rId3" Type="http://schemas.openxmlformats.org/officeDocument/2006/relationships/image" Target="../media/image11.png"/><Relationship Id="rId7" Type="http://schemas.openxmlformats.org/officeDocument/2006/relationships/hyperlink" Target="http://creativecommons.org/licenses/by-sa/3.0/deed.en" TargetMode="External"/><Relationship Id="rId12" Type="http://schemas.openxmlformats.org/officeDocument/2006/relationships/hyperlink" Target="http://creativecommons.org/licenses/by-sa/4.0/"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en.wikipedia.org/wiki/User:Samir" TargetMode="External"/><Relationship Id="rId11" Type="http://schemas.openxmlformats.org/officeDocument/2006/relationships/hyperlink" Target="http://commons.wikimedia.org/wiki/User:BonifaceFR" TargetMode="External"/><Relationship Id="rId5" Type="http://schemas.openxmlformats.org/officeDocument/2006/relationships/hyperlink" Target="http://en.wikipedia.org/wiki/File:MALT_4.jpg" TargetMode="External"/><Relationship Id="rId10" Type="http://schemas.openxmlformats.org/officeDocument/2006/relationships/hyperlink" Target="http://commons.wikimedia.org/wiki/File:DU_2.jpg" TargetMode="External"/><Relationship Id="rId4" Type="http://schemas.openxmlformats.org/officeDocument/2006/relationships/image" Target="../media/image12.jpeg"/><Relationship Id="rId9" Type="http://schemas.openxmlformats.org/officeDocument/2006/relationships/hyperlink" Target="http://commons.wikimedia.org/wiki/User:Mru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Duodenal_cancer#mediaviewer/File:Duodenal_adenocarcinoma.pn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Gastro-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Gilo1969" TargetMode="External"/><Relationship Id="rId4" Type="http://schemas.openxmlformats.org/officeDocument/2006/relationships/hyperlink" Target="http://commons.wikimedia.org/wiki/File:Colonoscope.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commons.wikimedia.org/wiki/User:BotMultichillT" TargetMode="External"/><Relationship Id="rId4" Type="http://schemas.openxmlformats.org/officeDocument/2006/relationships/hyperlink" Target="http://commons.wikimedia.org/wiki/File:US_Navy_110405-N-KA543-028_Hospitalman_Urian_D._Thompson,_left,_Lt._Cmdr._Eric_A._Lavery_and_Registered_Nurse_Steven_Cherry_review_the_monitor_whil.jp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s.wikipedia.org/wiki/Colonoscopia#mediaviewer/File:Colonoscopia.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commons.wikimedia.org/wiki/User:Philmari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commons.wikimedia.org/wiki/User:F%C3%A6" TargetMode="External"/><Relationship Id="rId4" Type="http://schemas.openxmlformats.org/officeDocument/2006/relationships/hyperlink" Target="http://commons.wikimedia.org/wiki/File:A_symposium_for_health_and_medical_communications.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creativecommons.org/licenses/by/3.0/deed.de" TargetMode="External"/><Relationship Id="rId5" Type="http://schemas.openxmlformats.org/officeDocument/2006/relationships/hyperlink" Target="http://commons.wikimedia.org/w/index.php?title=User:NEU-KOM&amp;action=edit&amp;redlink=1&amp;uselang=de" TargetMode="External"/><Relationship Id="rId4" Type="http://schemas.openxmlformats.org/officeDocument/2006/relationships/hyperlink" Target="http://commons.wikimedia.org/wiki/File:Ortenau_Klinikum_Darmspiegelung.jpg?uselang=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commons.wikimedia.org/wiki/User:File_Upload_Bot_(Magnus_Manske)?uselang=de" TargetMode="External"/><Relationship Id="rId3" Type="http://schemas.openxmlformats.org/officeDocument/2006/relationships/image" Target="../media/image25.jpeg"/><Relationship Id="rId7" Type="http://schemas.openxmlformats.org/officeDocument/2006/relationships/hyperlink" Target="http://commons.wikimedia.org/wiki/File:Kolon-transversum.jpg?uselang=de"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creativecommons.org/licenses/by-sa/3.0/" TargetMode="External"/><Relationship Id="rId5" Type="http://schemas.openxmlformats.org/officeDocument/2006/relationships/hyperlink" Target="http://de.wikipedia.org/wiki/Benutzer:J._Guntau" TargetMode="External"/><Relationship Id="rId4" Type="http://schemas.openxmlformats.org/officeDocument/2006/relationships/hyperlink" Target="http://de.wikipedia.org/w/index.php?title=Datei:Coecum.jpg&amp;filetimestamp=20060613100451&amp;"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commons.wikimedia.org/wiki/File:Polyp.jpg?uselang=de" TargetMode="External"/><Relationship Id="rId3" Type="http://schemas.openxmlformats.org/officeDocument/2006/relationships/image" Target="../media/image27.jpeg"/><Relationship Id="rId7" Type="http://schemas.openxmlformats.org/officeDocument/2006/relationships/hyperlink" Target="http://creativecommons.org/licenses/by-sa/3.0/"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commons.wikimedia.org/wiki/User:File_Upload_Bot_(Magnus_Manske)?uselang=de" TargetMode="External"/><Relationship Id="rId5" Type="http://schemas.openxmlformats.org/officeDocument/2006/relationships/hyperlink" Target="http://commons.wikimedia.org/wiki/File:AtypischeColitis.jpg?uselang=de" TargetMode="External"/><Relationship Id="rId10" Type="http://schemas.openxmlformats.org/officeDocument/2006/relationships/hyperlink" Target="http://de.wikipedia.org/wiki/Benutzer:J._Guntau" TargetMode="External"/><Relationship Id="rId4" Type="http://schemas.openxmlformats.org/officeDocument/2006/relationships/image" Target="../media/image28.jpeg"/><Relationship Id="rId9" Type="http://schemas.openxmlformats.org/officeDocument/2006/relationships/hyperlink" Target="http://de.wikipedia.org/w/index.php?title=Datei:Divertikel.jpg&amp;filetimestamp=20060613101035&amp;"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de.wikipedia.org/w/index.php?title=Datei:Kolon-Stenose.jpg&amp;filetimestamp=20060613102135&amp;" TargetMode="External"/><Relationship Id="rId3" Type="http://schemas.openxmlformats.org/officeDocument/2006/relationships/image" Target="../media/image30.jpeg"/><Relationship Id="rId7" Type="http://schemas.openxmlformats.org/officeDocument/2006/relationships/hyperlink" Target="http://creativecommons.org/licenses/by-sa/3.0/"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hyperlink" Target="http://de.wikipedia.org/wiki/Benutzer:J._Guntau" TargetMode="External"/><Relationship Id="rId5" Type="http://schemas.openxmlformats.org/officeDocument/2006/relationships/hyperlink" Target="http://de.wikipedia.org/w/index.php?title=Datei:Kolon-Karzinom.jpg&amp;filetimestamp=20060613102006&amp;" TargetMode="External"/><Relationship Id="rId10" Type="http://schemas.openxmlformats.org/officeDocument/2006/relationships/hyperlink" Target="http://commons.wikimedia.org/wiki/User:File_Upload_Bot_(Magnus_Manske)?uselang=de" TargetMode="External"/><Relationship Id="rId4" Type="http://schemas.openxmlformats.org/officeDocument/2006/relationships/image" Target="../media/image31.jpeg"/><Relationship Id="rId9" Type="http://schemas.openxmlformats.org/officeDocument/2006/relationships/hyperlink" Target="http://commons.wikimedia.org/wiki/File:Angiodysplasie.jpg?uselang=de"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wikidoc.org/index.php/User:Apalmer" TargetMode="External"/><Relationship Id="rId3" Type="http://schemas.openxmlformats.org/officeDocument/2006/relationships/image" Target="../media/image33.jpeg"/><Relationship Id="rId7" Type="http://schemas.openxmlformats.org/officeDocument/2006/relationships/hyperlink" Target="http://de.wikipedia.org/wiki/Benutzer:J._Guntau" TargetMode="External"/><Relationship Id="rId12" Type="http://schemas.openxmlformats.org/officeDocument/2006/relationships/hyperlink" Target="http://www.wikidoc.org/index.php/File:Endomucosal_resection_4.jpg"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www.wikidoc.org/index.php/File:Endomucosal_resection_1.jpg" TargetMode="External"/><Relationship Id="rId11" Type="http://schemas.openxmlformats.org/officeDocument/2006/relationships/hyperlink" Target="http://www.wikidoc.org/index.php/File:Endomucosal_resection_2.jpg" TargetMode="External"/><Relationship Id="rId5" Type="http://schemas.openxmlformats.org/officeDocument/2006/relationships/image" Target="../media/image35.jpeg"/><Relationship Id="rId10" Type="http://schemas.openxmlformats.org/officeDocument/2006/relationships/hyperlink" Target="http://www.wikidoc.org/index.php/File:Endomucosal_resection_3.jpg" TargetMode="External"/><Relationship Id="rId4" Type="http://schemas.openxmlformats.org/officeDocument/2006/relationships/image" Target="../media/image34.jpeg"/><Relationship Id="rId9" Type="http://schemas.openxmlformats.org/officeDocument/2006/relationships/hyperlink" Target="http://creativecommons.org/licenses/by/2.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Ειδικές Ιατρικές Εφαρμογές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173139"/>
          </a:xfrm>
        </p:spPr>
        <p:txBody>
          <a:bodyPr>
            <a:normAutofit/>
          </a:bodyPr>
          <a:lstStyle/>
          <a:p>
            <a:pPr>
              <a:spcBef>
                <a:spcPts val="0"/>
              </a:spcBef>
              <a:spcAft>
                <a:spcPts val="1200"/>
              </a:spcAft>
            </a:pPr>
            <a:r>
              <a:rPr lang="el-GR" sz="2600" b="1" dirty="0" smtClean="0"/>
              <a:t>Ενότητα 1</a:t>
            </a:r>
            <a:r>
              <a:rPr lang="el-GR" sz="2600" dirty="0" smtClean="0"/>
              <a:t>:</a:t>
            </a:r>
            <a:r>
              <a:rPr lang="en-US" sz="2600" dirty="0" smtClean="0"/>
              <a:t> </a:t>
            </a:r>
            <a:r>
              <a:rPr lang="el-GR" sz="2600" dirty="0" smtClean="0"/>
              <a:t>Ειδικές Ιατρικές Εφαρμογές - Ενδοσκόπηση – Ενδοσκόπηση πεπτικού</a:t>
            </a:r>
            <a:endParaRPr lang="en-US" sz="2600" dirty="0" smtClean="0"/>
          </a:p>
          <a:p>
            <a:pPr>
              <a:spcBef>
                <a:spcPts val="0"/>
              </a:spcBef>
            </a:pPr>
            <a:r>
              <a:rPr lang="el-GR" sz="2200" dirty="0"/>
              <a:t>Δρ. Νικόλαος Δ. Θαλασσινός, Επίκουρος Καθηγητής</a:t>
            </a:r>
          </a:p>
          <a:p>
            <a:pPr>
              <a:spcBef>
                <a:spcPts val="0"/>
              </a:spcBef>
            </a:pPr>
            <a:r>
              <a:rPr lang="el-GR" sz="2200" dirty="0"/>
              <a:t>Χειρουργός Θώρακος</a:t>
            </a:r>
          </a:p>
          <a:p>
            <a:pPr>
              <a:spcBef>
                <a:spcPts val="0"/>
              </a:spcBef>
            </a:pPr>
            <a:r>
              <a:rPr lang="el-GR" sz="2200" dirty="0"/>
              <a:t>Τμήμα Ραδιολογίας - Ακτινολογίας</a:t>
            </a:r>
          </a:p>
          <a:p>
            <a:pPr>
              <a:spcBef>
                <a:spcPts val="0"/>
              </a:spcBef>
            </a:pP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Γαστροσκόπιο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pic>
        <p:nvPicPr>
          <p:cNvPr id="13314" name="Picture 2" descr="File:Gastro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411" y="1324744"/>
            <a:ext cx="4913133" cy="43924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2384908" y="5871755"/>
            <a:ext cx="4346140" cy="276999"/>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Gastroscope</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Gilo1969</a:t>
            </a:r>
            <a:r>
              <a:rPr lang="el-GR" sz="1200" dirty="0" smtClean="0">
                <a:solidFill>
                  <a:schemeClr val="bg1"/>
                </a:solidFill>
                <a:latin typeface="Calibri"/>
              </a:rPr>
              <a:t> διαθέσιμο με άδεια </a:t>
            </a:r>
            <a:r>
              <a:rPr lang="en-US" sz="1200" dirty="0">
                <a:solidFill>
                  <a:schemeClr val="bg1"/>
                </a:solidFill>
                <a:latin typeface="+mn-lt"/>
                <a:hlinkClick r:id="rId6"/>
              </a:rPr>
              <a:t>CC BY-SA 3.0</a:t>
            </a:r>
            <a:endParaRPr lang="en-US" sz="1200" dirty="0">
              <a:solidFill>
                <a:schemeClr val="bg1"/>
              </a:solidFill>
              <a:latin typeface="Calibri"/>
            </a:endParaRPr>
          </a:p>
        </p:txBody>
      </p:sp>
    </p:spTree>
    <p:extLst>
      <p:ext uri="{BB962C8B-B14F-4D97-AF65-F5344CB8AC3E}">
        <p14:creationId xmlns:p14="http://schemas.microsoft.com/office/powerpoint/2010/main" val="4233005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b="1" dirty="0" smtClean="0"/>
              <a:t>Δυνατότητες και εφαρμογές  του γαστροσκόπιου </a:t>
            </a:r>
            <a:r>
              <a:rPr lang="el-GR" sz="3300" b="0" dirty="0" smtClean="0"/>
              <a:t>1/2</a:t>
            </a:r>
            <a:endParaRPr lang="el-GR" sz="3300" b="0" dirty="0"/>
          </a:p>
        </p:txBody>
      </p:sp>
      <p:sp>
        <p:nvSpPr>
          <p:cNvPr id="3" name="2 - Θέση περιεχομένου"/>
          <p:cNvSpPr>
            <a:spLocks noGrp="1"/>
          </p:cNvSpPr>
          <p:nvPr>
            <p:ph idx="1"/>
          </p:nvPr>
        </p:nvSpPr>
        <p:spPr>
          <a:xfrm>
            <a:off x="457200" y="1340768"/>
            <a:ext cx="8363272" cy="5040560"/>
          </a:xfrm>
        </p:spPr>
        <p:txBody>
          <a:bodyPr rtlCol="0">
            <a:normAutofit/>
          </a:bodyPr>
          <a:lstStyle/>
          <a:p>
            <a:pPr marL="0" indent="0" eaLnBrk="1" fontAlgn="auto" hangingPunct="1">
              <a:spcAft>
                <a:spcPts val="0"/>
              </a:spcAft>
              <a:buFont typeface="Arial" pitchFamily="34" charset="0"/>
              <a:buNone/>
              <a:defRPr/>
            </a:pPr>
            <a:r>
              <a:rPr lang="el-GR" b="1" dirty="0" smtClean="0"/>
              <a:t>ΔΙΑΓΝΩΣΤΙΚΕΣ</a:t>
            </a:r>
            <a:endParaRPr lang="el-GR" b="1" dirty="0"/>
          </a:p>
          <a:p>
            <a:pPr marL="457200" indent="-457200" eaLnBrk="1" fontAlgn="auto" hangingPunct="1">
              <a:spcAft>
                <a:spcPts val="0"/>
              </a:spcAft>
              <a:buFont typeface="+mj-lt"/>
              <a:buAutoNum type="arabicPeriod"/>
              <a:defRPr/>
            </a:pPr>
            <a:r>
              <a:rPr lang="el-GR" sz="2200" dirty="0" smtClean="0"/>
              <a:t>Επισκόπηση </a:t>
            </a:r>
            <a:r>
              <a:rPr lang="el-GR" sz="2200" dirty="0"/>
              <a:t>του </a:t>
            </a:r>
            <a:r>
              <a:rPr lang="el-GR" sz="2200" dirty="0" smtClean="0"/>
              <a:t>οισοφαγικού, γαστρικού </a:t>
            </a:r>
            <a:r>
              <a:rPr lang="el-GR" sz="2200" dirty="0"/>
              <a:t>και δωδεκαδακτυλικού βλεννογόνου</a:t>
            </a:r>
            <a:r>
              <a:rPr lang="el-GR" sz="2200" dirty="0" smtClean="0"/>
              <a:t>. Έλεγχος </a:t>
            </a:r>
            <a:r>
              <a:rPr lang="el-GR" sz="2200" dirty="0"/>
              <a:t>κινητικότητας ανωτέρου τμήματος πεπτικού </a:t>
            </a:r>
            <a:r>
              <a:rPr lang="el-GR" sz="2200" dirty="0" smtClean="0"/>
              <a:t>σωλήνα.</a:t>
            </a:r>
            <a:endParaRPr lang="el-GR" sz="2200" dirty="0"/>
          </a:p>
          <a:p>
            <a:pPr marL="457200" indent="-457200" eaLnBrk="1" fontAlgn="auto" hangingPunct="1">
              <a:spcAft>
                <a:spcPts val="0"/>
              </a:spcAft>
              <a:buFont typeface="+mj-lt"/>
              <a:buAutoNum type="arabicPeriod"/>
              <a:defRPr/>
            </a:pPr>
            <a:r>
              <a:rPr lang="el-GR" sz="2200" dirty="0" smtClean="0"/>
              <a:t>Μέτρηση </a:t>
            </a:r>
            <a:r>
              <a:rPr lang="el-GR" sz="2200" dirty="0"/>
              <a:t>οξύτητας οισοφάγου- στομάχου.</a:t>
            </a:r>
          </a:p>
          <a:p>
            <a:pPr marL="457200" indent="-457200" eaLnBrk="1" fontAlgn="auto" hangingPunct="1">
              <a:spcAft>
                <a:spcPts val="0"/>
              </a:spcAft>
              <a:buFont typeface="+mj-lt"/>
              <a:buAutoNum type="arabicPeriod"/>
              <a:defRPr/>
            </a:pPr>
            <a:r>
              <a:rPr lang="el-GR" sz="2200" dirty="0" smtClean="0"/>
              <a:t>Λήψη </a:t>
            </a:r>
            <a:r>
              <a:rPr lang="el-GR" sz="2200" dirty="0"/>
              <a:t>δειγμάτων ιστών από τις παραπάνω περιοχές ,για βιοψία και </a:t>
            </a:r>
            <a:r>
              <a:rPr lang="el-GR" sz="2200" dirty="0" smtClean="0"/>
              <a:t>καλλιέργεια.</a:t>
            </a:r>
            <a:endParaRPr lang="el-GR" sz="2200" dirty="0"/>
          </a:p>
          <a:p>
            <a:pPr marL="457200" indent="-457200" eaLnBrk="1" fontAlgn="auto" hangingPunct="1">
              <a:spcAft>
                <a:spcPts val="0"/>
              </a:spcAft>
              <a:buFont typeface="+mj-lt"/>
              <a:buAutoNum type="arabicPeriod"/>
              <a:defRPr/>
            </a:pPr>
            <a:r>
              <a:rPr lang="el-GR" sz="2200" dirty="0" smtClean="0"/>
              <a:t>Έλεγχος </a:t>
            </a:r>
            <a:r>
              <a:rPr lang="el-GR" sz="2200" dirty="0"/>
              <a:t>του τοιχώματος και των παρακείμενων ανατομικών δομών  με τη χρήση υπερήχων ενδοσκοπικά.</a:t>
            </a:r>
          </a:p>
          <a:p>
            <a:pPr marL="457200" indent="-457200" eaLnBrk="1" fontAlgn="auto" hangingPunct="1">
              <a:spcAft>
                <a:spcPts val="0"/>
              </a:spcAft>
              <a:buFont typeface="+mj-lt"/>
              <a:buAutoNum type="arabicPeriod"/>
              <a:defRPr/>
            </a:pPr>
            <a:r>
              <a:rPr lang="el-GR" sz="2200" dirty="0" smtClean="0"/>
              <a:t>Ενδοσκοπική </a:t>
            </a:r>
            <a:r>
              <a:rPr lang="el-GR" sz="2200" dirty="0"/>
              <a:t>εκτίμηση εξωηπατικών χοληφόρων οδών και παγκρεατικών </a:t>
            </a:r>
            <a:r>
              <a:rPr lang="el-GR" sz="2200" dirty="0" smtClean="0"/>
              <a:t>πόρων.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662234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b="1" dirty="0" smtClean="0"/>
              <a:t>Δυνατότητες και εφαρμογές  του γαστροσκόπιου </a:t>
            </a:r>
            <a:r>
              <a:rPr lang="el-GR" sz="3300" b="0" dirty="0"/>
              <a:t>2</a:t>
            </a:r>
            <a:r>
              <a:rPr lang="el-GR" sz="3300" b="0" dirty="0" smtClean="0"/>
              <a:t>/2</a:t>
            </a:r>
            <a:endParaRPr lang="el-GR" sz="3300" b="0" dirty="0"/>
          </a:p>
        </p:txBody>
      </p:sp>
      <p:sp>
        <p:nvSpPr>
          <p:cNvPr id="3" name="2 - Θέση περιεχομένου"/>
          <p:cNvSpPr>
            <a:spLocks noGrp="1"/>
          </p:cNvSpPr>
          <p:nvPr>
            <p:ph idx="1"/>
          </p:nvPr>
        </p:nvSpPr>
        <p:spPr>
          <a:xfrm>
            <a:off x="457200" y="1340768"/>
            <a:ext cx="8507288" cy="4896544"/>
          </a:xfrm>
        </p:spPr>
        <p:txBody>
          <a:bodyPr rtlCol="0">
            <a:normAutofit/>
          </a:bodyPr>
          <a:lstStyle/>
          <a:p>
            <a:pPr marL="0" indent="0" eaLnBrk="1" fontAlgn="auto" hangingPunct="1">
              <a:spcAft>
                <a:spcPts val="0"/>
              </a:spcAft>
              <a:buFont typeface="Arial" pitchFamily="34" charset="0"/>
              <a:buNone/>
              <a:defRPr/>
            </a:pPr>
            <a:r>
              <a:rPr lang="el-GR" b="1" dirty="0" smtClean="0"/>
              <a:t>ΕΠΕΜΒΑΤΙΚΕΣ-ΘΕΡΑΠΕΥΤΙΚΕΣ</a:t>
            </a:r>
            <a:endParaRPr lang="el-GR" b="1" dirty="0"/>
          </a:p>
          <a:p>
            <a:pPr marL="457200" indent="-457200" eaLnBrk="1" fontAlgn="auto" hangingPunct="1">
              <a:spcAft>
                <a:spcPts val="0"/>
              </a:spcAft>
              <a:buFont typeface="+mj-lt"/>
              <a:buAutoNum type="arabicPeriod"/>
              <a:defRPr/>
            </a:pPr>
            <a:r>
              <a:rPr lang="el-GR" dirty="0" smtClean="0"/>
              <a:t>Αφαίρεση </a:t>
            </a:r>
            <a:r>
              <a:rPr lang="el-GR" dirty="0"/>
              <a:t>ξένων </a:t>
            </a:r>
            <a:r>
              <a:rPr lang="el-GR" dirty="0" smtClean="0"/>
              <a:t>σωμάτων.</a:t>
            </a:r>
            <a:endParaRPr lang="el-GR" dirty="0"/>
          </a:p>
          <a:p>
            <a:pPr marL="457200" indent="-457200" eaLnBrk="1" fontAlgn="auto" hangingPunct="1">
              <a:spcAft>
                <a:spcPts val="0"/>
              </a:spcAft>
              <a:buFont typeface="+mj-lt"/>
              <a:buAutoNum type="arabicPeriod"/>
              <a:defRPr/>
            </a:pPr>
            <a:r>
              <a:rPr lang="el-GR" dirty="0" smtClean="0"/>
              <a:t>Έλεγχος </a:t>
            </a:r>
            <a:r>
              <a:rPr lang="el-GR" dirty="0"/>
              <a:t>αιμορραγιών (καυτηρίαση</a:t>
            </a:r>
            <a:r>
              <a:rPr lang="el-GR" dirty="0" smtClean="0"/>
              <a:t>, απολίνωση, σκληροθεραπεία).</a:t>
            </a:r>
            <a:endParaRPr lang="el-GR" dirty="0"/>
          </a:p>
          <a:p>
            <a:pPr marL="457200" indent="-457200" eaLnBrk="1" fontAlgn="auto" hangingPunct="1">
              <a:spcAft>
                <a:spcPts val="0"/>
              </a:spcAft>
              <a:buFont typeface="+mj-lt"/>
              <a:buAutoNum type="arabicPeriod"/>
              <a:defRPr/>
            </a:pPr>
            <a:r>
              <a:rPr lang="el-GR" dirty="0" smtClean="0"/>
              <a:t>Ενδοσκοπική σφιγκτηροτομή.</a:t>
            </a:r>
            <a:endParaRPr lang="el-GR" dirty="0"/>
          </a:p>
          <a:p>
            <a:pPr marL="457200" indent="-457200" eaLnBrk="1" fontAlgn="auto" hangingPunct="1">
              <a:spcAft>
                <a:spcPts val="0"/>
              </a:spcAft>
              <a:buFont typeface="+mj-lt"/>
              <a:buAutoNum type="arabicPeriod"/>
              <a:defRPr/>
            </a:pPr>
            <a:r>
              <a:rPr lang="el-GR" dirty="0" smtClean="0"/>
              <a:t>Ενδοσκοπική </a:t>
            </a:r>
            <a:r>
              <a:rPr lang="el-GR" dirty="0"/>
              <a:t>αφαίρεση </a:t>
            </a:r>
            <a:r>
              <a:rPr lang="el-GR" dirty="0" smtClean="0"/>
              <a:t>λίθων (χολολίθων) - </a:t>
            </a:r>
            <a:r>
              <a:rPr lang="en-US" dirty="0" smtClean="0"/>
              <a:t>E</a:t>
            </a:r>
            <a:r>
              <a:rPr lang="el-GR" dirty="0"/>
              <a:t>.</a:t>
            </a:r>
            <a:r>
              <a:rPr lang="en-US" dirty="0"/>
              <a:t>R</a:t>
            </a:r>
            <a:r>
              <a:rPr lang="el-GR" dirty="0"/>
              <a:t>.</a:t>
            </a:r>
            <a:r>
              <a:rPr lang="en-US" dirty="0"/>
              <a:t>C</a:t>
            </a:r>
            <a:r>
              <a:rPr lang="el-GR" dirty="0"/>
              <a:t>.</a:t>
            </a:r>
            <a:r>
              <a:rPr lang="en-US" dirty="0"/>
              <a:t>P</a:t>
            </a:r>
            <a:r>
              <a:rPr lang="el-GR" dirty="0" smtClean="0"/>
              <a:t>.</a:t>
            </a:r>
            <a:endParaRPr lang="el-GR" dirty="0"/>
          </a:p>
          <a:p>
            <a:pPr marL="457200" indent="-457200" eaLnBrk="1" fontAlgn="auto" hangingPunct="1">
              <a:spcAft>
                <a:spcPts val="0"/>
              </a:spcAft>
              <a:buFont typeface="+mj-lt"/>
              <a:buAutoNum type="arabicPeriod"/>
              <a:defRPr/>
            </a:pPr>
            <a:r>
              <a:rPr lang="el-GR" dirty="0" smtClean="0"/>
              <a:t>Ενδοσκοπική </a:t>
            </a:r>
            <a:r>
              <a:rPr lang="el-GR" dirty="0"/>
              <a:t>λιθοτριψία χολολίθων με υπερήχους και </a:t>
            </a:r>
            <a:r>
              <a:rPr lang="en-US" dirty="0" smtClean="0"/>
              <a:t>LASER</a:t>
            </a:r>
            <a:r>
              <a:rPr lang="el-GR" dirty="0" smtClean="0"/>
              <a:t>.</a:t>
            </a:r>
            <a:endParaRPr lang="el-GR" dirty="0"/>
          </a:p>
          <a:p>
            <a:pPr marL="457200" indent="-457200" eaLnBrk="1" fontAlgn="auto" hangingPunct="1">
              <a:spcAft>
                <a:spcPts val="0"/>
              </a:spcAft>
              <a:buFont typeface="+mj-lt"/>
              <a:buAutoNum type="arabicPeriod"/>
              <a:defRPr/>
            </a:pPr>
            <a:r>
              <a:rPr lang="el-GR" dirty="0" smtClean="0"/>
              <a:t>Δημιουργία διαδερμικής γαστροστομίας - νηστιδοστομίας </a:t>
            </a:r>
            <a:r>
              <a:rPr lang="el-GR" dirty="0"/>
              <a:t>ή τοποθέτηση ειδικών ρινονηστιδικών καθετήρων </a:t>
            </a:r>
            <a:r>
              <a:rPr lang="el-GR" dirty="0" smtClean="0"/>
              <a:t>σίτισης.</a:t>
            </a:r>
            <a:endParaRPr lang="el-GR" dirty="0"/>
          </a:p>
          <a:p>
            <a:pPr eaLnBrk="1" fontAlgn="auto" hangingPunct="1">
              <a:spcAft>
                <a:spcPts val="0"/>
              </a:spcAft>
              <a:buFont typeface="Arial" pitchFamily="34" charset="0"/>
              <a:buNone/>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184319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67544" y="116632"/>
            <a:ext cx="8229600" cy="1080120"/>
          </a:xfrm>
        </p:spPr>
        <p:txBody>
          <a:bodyPr>
            <a:noAutofit/>
          </a:bodyPr>
          <a:lstStyle/>
          <a:p>
            <a:pPr eaLnBrk="1" hangingPunct="1"/>
            <a:r>
              <a:rPr lang="el-GR" altLang="el-GR" sz="3600" dirty="0"/>
              <a:t>Ε</a:t>
            </a:r>
            <a:r>
              <a:rPr lang="el-GR" altLang="el-GR" sz="3600" b="1" dirty="0" smtClean="0"/>
              <a:t>νδείξεις - εφαρμογές θεραπευτικής οισοφαγογαστροσκόπησης</a:t>
            </a:r>
          </a:p>
        </p:txBody>
      </p:sp>
      <p:sp>
        <p:nvSpPr>
          <p:cNvPr id="3" name="2 - Θέση περιεχομένου"/>
          <p:cNvSpPr>
            <a:spLocks noGrp="1"/>
          </p:cNvSpPr>
          <p:nvPr>
            <p:ph idx="1"/>
          </p:nvPr>
        </p:nvSpPr>
        <p:spPr>
          <a:xfrm>
            <a:off x="457200" y="1412776"/>
            <a:ext cx="8229600" cy="4824536"/>
          </a:xfrm>
        </p:spPr>
        <p:txBody>
          <a:bodyPr rtlCol="0">
            <a:normAutofit lnSpcReduction="10000"/>
          </a:bodyPr>
          <a:lstStyle/>
          <a:p>
            <a:pPr marL="457200" indent="-457200" eaLnBrk="1" fontAlgn="auto" hangingPunct="1">
              <a:spcAft>
                <a:spcPts val="0"/>
              </a:spcAft>
              <a:buFont typeface="+mj-lt"/>
              <a:buAutoNum type="arabicPeriod"/>
              <a:defRPr/>
            </a:pPr>
            <a:r>
              <a:rPr lang="el-GR" dirty="0" smtClean="0"/>
              <a:t>Έλεγχος αιμορραγίας ανωτέρου πεπτικού από πεπτικά έλκη.</a:t>
            </a:r>
          </a:p>
          <a:p>
            <a:pPr marL="457200" indent="-457200" eaLnBrk="1" fontAlgn="auto" hangingPunct="1">
              <a:spcAft>
                <a:spcPts val="0"/>
              </a:spcAft>
              <a:buFont typeface="+mj-lt"/>
              <a:buAutoNum type="arabicPeriod"/>
              <a:defRPr/>
            </a:pPr>
            <a:r>
              <a:rPr lang="el-GR" dirty="0" smtClean="0"/>
              <a:t>Γαστροοισοφαγικοί κιρσοί (έλεγχος αιμορραγίας –σκληροθεραπεία).</a:t>
            </a:r>
          </a:p>
          <a:p>
            <a:pPr marL="457200" indent="-457200" eaLnBrk="1" fontAlgn="auto" hangingPunct="1">
              <a:spcAft>
                <a:spcPts val="0"/>
              </a:spcAft>
              <a:buFont typeface="+mj-lt"/>
              <a:buAutoNum type="arabicPeriod"/>
              <a:defRPr/>
            </a:pPr>
            <a:r>
              <a:rPr lang="el-GR" dirty="0" smtClean="0"/>
              <a:t>Αφαίρεση ξένων σωμάτων.</a:t>
            </a:r>
          </a:p>
          <a:p>
            <a:pPr marL="457200" indent="-457200" eaLnBrk="1" fontAlgn="auto" hangingPunct="1">
              <a:spcAft>
                <a:spcPts val="0"/>
              </a:spcAft>
              <a:buFont typeface="+mj-lt"/>
              <a:buAutoNum type="arabicPeriod"/>
              <a:defRPr/>
            </a:pPr>
            <a:r>
              <a:rPr lang="el-GR" dirty="0" smtClean="0"/>
              <a:t>Τοποθέτηση ενδοπροθέσεων σε οισοφαγικές στενώσεις από καλοήθεις και κακοήθεις παθήσεις.</a:t>
            </a:r>
          </a:p>
          <a:p>
            <a:pPr marL="457200" indent="-457200" eaLnBrk="1" fontAlgn="auto" hangingPunct="1">
              <a:spcAft>
                <a:spcPts val="0"/>
              </a:spcAft>
              <a:buFont typeface="+mj-lt"/>
              <a:buAutoNum type="arabicPeriod"/>
              <a:defRPr/>
            </a:pPr>
            <a:r>
              <a:rPr lang="el-GR" dirty="0" smtClean="0"/>
              <a:t>Ενδοσκοπική αντιμετώπιση της αχαλασίας του οισοφάγου.</a:t>
            </a:r>
          </a:p>
          <a:p>
            <a:pPr marL="457200" indent="-457200" eaLnBrk="1" fontAlgn="auto" hangingPunct="1">
              <a:spcAft>
                <a:spcPts val="0"/>
              </a:spcAft>
              <a:buFont typeface="+mj-lt"/>
              <a:buAutoNum type="arabicPeriod"/>
              <a:defRPr/>
            </a:pPr>
            <a:r>
              <a:rPr lang="el-GR" dirty="0" smtClean="0"/>
              <a:t>Αντιμετώπιση κακοήθων παθήσεων με θερμικές μεθόδους.</a:t>
            </a:r>
          </a:p>
          <a:p>
            <a:pPr marL="457200" indent="-457200" eaLnBrk="1" fontAlgn="auto" hangingPunct="1">
              <a:spcAft>
                <a:spcPts val="0"/>
              </a:spcAft>
              <a:buFont typeface="+mj-lt"/>
              <a:buAutoNum type="arabicPeriod"/>
              <a:defRPr/>
            </a:pPr>
            <a:r>
              <a:rPr lang="el-GR" dirty="0" smtClean="0"/>
              <a:t>Δημιουργία ενδοσκοπικών-διαδερμικών γαστροστομιών και λοιπών εντερικών στομιών.</a:t>
            </a:r>
          </a:p>
          <a:p>
            <a:pPr marL="457200" indent="-457200" eaLnBrk="1" fontAlgn="auto" hangingPunct="1">
              <a:spcAft>
                <a:spcPts val="0"/>
              </a:spcAft>
              <a:buFont typeface="+mj-lt"/>
              <a:buAutoNum type="arabicPeriod"/>
              <a:defRPr/>
            </a:pP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706287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Ενδοσκοπικές εικόνες ανωτέρου πεπτικού συστήματος </a:t>
            </a:r>
            <a:r>
              <a:rPr lang="el-GR" sz="3300" b="0" dirty="0" smtClean="0"/>
              <a:t>1/7</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1026" name="Picture 2" descr="File:Esophageal adeno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05" y="2046416"/>
            <a:ext cx="3844639" cy="3081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File:Barretts esophag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928" y="2046416"/>
            <a:ext cx="3385552" cy="30794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648" y="5660373"/>
            <a:ext cx="2622513" cy="430887"/>
          </a:xfrm>
          <a:prstGeom prst="rect">
            <a:avLst/>
          </a:prstGeom>
          <a:noFill/>
        </p:spPr>
        <p:txBody>
          <a:bodyPr wrap="none" rtlCol="0">
            <a:spAutoFit/>
          </a:bodyPr>
          <a:lstStyle/>
          <a:p>
            <a:r>
              <a:rPr lang="el-GR" sz="2200" dirty="0" smtClean="0">
                <a:solidFill>
                  <a:schemeClr val="bg1"/>
                </a:solidFill>
                <a:latin typeface="+mn-lt"/>
              </a:rPr>
              <a:t>Αδένωμα οισοφάγου</a:t>
            </a:r>
            <a:endParaRPr lang="el-GR" sz="2200" dirty="0">
              <a:solidFill>
                <a:schemeClr val="bg1"/>
              </a:solidFill>
              <a:latin typeface="+mn-lt"/>
            </a:endParaRPr>
          </a:p>
        </p:txBody>
      </p:sp>
      <p:sp>
        <p:nvSpPr>
          <p:cNvPr id="7" name="TextBox 6"/>
          <p:cNvSpPr txBox="1"/>
          <p:nvPr/>
        </p:nvSpPr>
        <p:spPr>
          <a:xfrm>
            <a:off x="6004228" y="5660374"/>
            <a:ext cx="2352952" cy="430887"/>
          </a:xfrm>
          <a:prstGeom prst="rect">
            <a:avLst/>
          </a:prstGeom>
          <a:noFill/>
        </p:spPr>
        <p:txBody>
          <a:bodyPr wrap="none" rtlCol="0">
            <a:spAutoFit/>
          </a:bodyPr>
          <a:lstStyle/>
          <a:p>
            <a:r>
              <a:rPr lang="el-GR" sz="2200" dirty="0" smtClean="0">
                <a:solidFill>
                  <a:schemeClr val="bg1"/>
                </a:solidFill>
                <a:latin typeface="+mn-lt"/>
              </a:rPr>
              <a:t>Οισοφάγος </a:t>
            </a:r>
            <a:r>
              <a:rPr lang="en-US" sz="2200" dirty="0" smtClean="0">
                <a:solidFill>
                  <a:schemeClr val="bg1"/>
                </a:solidFill>
                <a:latin typeface="+mn-lt"/>
              </a:rPr>
              <a:t>Barrett</a:t>
            </a:r>
            <a:endParaRPr lang="el-GR" sz="2200" dirty="0">
              <a:solidFill>
                <a:schemeClr val="bg1"/>
              </a:solidFill>
              <a:latin typeface="+mn-lt"/>
            </a:endParaRPr>
          </a:p>
        </p:txBody>
      </p:sp>
      <p:sp>
        <p:nvSpPr>
          <p:cNvPr id="8" name="Rectangle 7"/>
          <p:cNvSpPr/>
          <p:nvPr/>
        </p:nvSpPr>
        <p:spPr>
          <a:xfrm>
            <a:off x="872945" y="5137714"/>
            <a:ext cx="3574158"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5"/>
              </a:rPr>
              <a:t>Esophageal adenoca</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6"/>
              </a:rPr>
              <a:t>Montek</a:t>
            </a:r>
            <a:r>
              <a:rPr lang="el-GR" sz="1200" dirty="0" smtClean="0">
                <a:solidFill>
                  <a:schemeClr val="bg1"/>
                </a:solidFill>
                <a:latin typeface="Calibri"/>
              </a:rPr>
              <a:t> διαθέσιμο με άδεια </a:t>
            </a:r>
            <a:r>
              <a:rPr lang="en-US" sz="1200" dirty="0">
                <a:solidFill>
                  <a:schemeClr val="bg1"/>
                </a:solidFill>
                <a:latin typeface="+mn-lt"/>
                <a:hlinkClick r:id="rId7"/>
              </a:rPr>
              <a:t>CC BY-SA 3.0</a:t>
            </a:r>
            <a:endParaRPr lang="en-US" sz="1200" dirty="0">
              <a:solidFill>
                <a:schemeClr val="bg1"/>
              </a:solidFill>
              <a:latin typeface="Calibri"/>
            </a:endParaRPr>
          </a:p>
        </p:txBody>
      </p:sp>
      <p:sp>
        <p:nvSpPr>
          <p:cNvPr id="9" name="Rectangle 7"/>
          <p:cNvSpPr/>
          <p:nvPr/>
        </p:nvSpPr>
        <p:spPr>
          <a:xfrm>
            <a:off x="5393625" y="5198709"/>
            <a:ext cx="3574158"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8"/>
              </a:rPr>
              <a:t>Barretts esophagus</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9"/>
              </a:rPr>
              <a:t>Kauczuk</a:t>
            </a:r>
            <a:r>
              <a:rPr lang="el-GR" sz="1200" dirty="0" smtClean="0">
                <a:solidFill>
                  <a:schemeClr val="bg1"/>
                </a:solidFill>
                <a:latin typeface="Calibri"/>
              </a:rPr>
              <a:t> διαθέσιμο ως κοινό κτήμα</a:t>
            </a:r>
            <a:endParaRPr lang="en-US" sz="1200" dirty="0">
              <a:solidFill>
                <a:schemeClr val="bg1"/>
              </a:solidFill>
              <a:latin typeface="Calibri"/>
            </a:endParaRPr>
          </a:p>
        </p:txBody>
      </p:sp>
    </p:spTree>
    <p:extLst>
      <p:ext uri="{BB962C8B-B14F-4D97-AF65-F5344CB8AC3E}">
        <p14:creationId xmlns:p14="http://schemas.microsoft.com/office/powerpoint/2010/main" val="117084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Ενδοσκοπικές εικόνες ανωτέρου πεπτικού </a:t>
            </a:r>
            <a:r>
              <a:rPr lang="el-GR" dirty="0" smtClean="0"/>
              <a:t>συστήματος </a:t>
            </a:r>
            <a:r>
              <a:rPr lang="el-GR" sz="3300" b="0" dirty="0" smtClean="0"/>
              <a:t>2/7</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3074" name="Picture 2" descr="File:Mid esophageal mass.jpg"/>
          <p:cNvPicPr>
            <a:picLocks noChangeAspect="1" noChangeArrowheads="1"/>
          </p:cNvPicPr>
          <p:nvPr/>
        </p:nvPicPr>
        <p:blipFill rotWithShape="1">
          <a:blip r:embed="rId3">
            <a:extLst>
              <a:ext uri="{28A0092B-C50C-407E-A947-70E740481C1C}">
                <a14:useLocalDpi xmlns:a14="http://schemas.microsoft.com/office/drawing/2010/main" val="0"/>
              </a:ext>
            </a:extLst>
          </a:blip>
          <a:srcRect b="46027"/>
          <a:stretch/>
        </p:blipFill>
        <p:spPr bwMode="auto">
          <a:xfrm>
            <a:off x="755576" y="1700808"/>
            <a:ext cx="3240360" cy="32435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File:Esophageal varices - post ban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013" y="1700808"/>
            <a:ext cx="4276725" cy="32004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8104" y="5592503"/>
            <a:ext cx="2354171" cy="430887"/>
          </a:xfrm>
          <a:prstGeom prst="rect">
            <a:avLst/>
          </a:prstGeom>
          <a:noFill/>
        </p:spPr>
        <p:txBody>
          <a:bodyPr wrap="none" rtlCol="0">
            <a:spAutoFit/>
          </a:bodyPr>
          <a:lstStyle/>
          <a:p>
            <a:r>
              <a:rPr lang="el-GR" sz="2200" dirty="0" smtClean="0">
                <a:solidFill>
                  <a:schemeClr val="bg1"/>
                </a:solidFill>
                <a:latin typeface="+mn-lt"/>
              </a:rPr>
              <a:t>Κιρσοί οισοφάγου </a:t>
            </a:r>
            <a:endParaRPr lang="el-GR" sz="2200" dirty="0">
              <a:solidFill>
                <a:schemeClr val="bg1"/>
              </a:solidFill>
              <a:latin typeface="+mn-lt"/>
            </a:endParaRPr>
          </a:p>
        </p:txBody>
      </p:sp>
      <p:sp>
        <p:nvSpPr>
          <p:cNvPr id="6" name="TextBox 5"/>
          <p:cNvSpPr txBox="1"/>
          <p:nvPr/>
        </p:nvSpPr>
        <p:spPr>
          <a:xfrm>
            <a:off x="1272665" y="5592503"/>
            <a:ext cx="2206181" cy="430887"/>
          </a:xfrm>
          <a:prstGeom prst="rect">
            <a:avLst/>
          </a:prstGeom>
          <a:noFill/>
        </p:spPr>
        <p:txBody>
          <a:bodyPr wrap="none" rtlCol="0">
            <a:spAutoFit/>
          </a:bodyPr>
          <a:lstStyle/>
          <a:p>
            <a:r>
              <a:rPr lang="el-GR" sz="2200" dirty="0" smtClean="0">
                <a:solidFill>
                  <a:schemeClr val="bg1"/>
                </a:solidFill>
                <a:latin typeface="+mn-lt"/>
              </a:rPr>
              <a:t>Οισοφαγική μάζα</a:t>
            </a:r>
            <a:endParaRPr lang="el-GR" sz="2200" dirty="0">
              <a:solidFill>
                <a:schemeClr val="bg1"/>
              </a:solidFill>
              <a:latin typeface="+mn-lt"/>
            </a:endParaRPr>
          </a:p>
        </p:txBody>
      </p:sp>
      <p:sp>
        <p:nvSpPr>
          <p:cNvPr id="8" name="Rectangle 7"/>
          <p:cNvSpPr/>
          <p:nvPr/>
        </p:nvSpPr>
        <p:spPr>
          <a:xfrm>
            <a:off x="588677" y="4977304"/>
            <a:ext cx="3574158"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5"/>
              </a:rPr>
              <a:t>Mid esophageal mass</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rPr>
              <a:t>File Upload Bot (Magnus Manske)</a:t>
            </a:r>
            <a:r>
              <a:rPr lang="el-GR" sz="1200" dirty="0" smtClean="0">
                <a:solidFill>
                  <a:schemeClr val="bg1"/>
                </a:solidFill>
                <a:latin typeface="Calibri"/>
              </a:rPr>
              <a:t> διαθέσιμο με άδεια </a:t>
            </a:r>
            <a:r>
              <a:rPr lang="en-US" sz="1200" dirty="0">
                <a:solidFill>
                  <a:schemeClr val="bg1"/>
                </a:solidFill>
                <a:latin typeface="+mn-lt"/>
                <a:hlinkClick r:id="rId6"/>
              </a:rPr>
              <a:t>CC BY-SA 3.0</a:t>
            </a:r>
            <a:endParaRPr lang="en-US" sz="1200" dirty="0">
              <a:solidFill>
                <a:schemeClr val="bg1"/>
              </a:solidFill>
              <a:latin typeface="Calibri"/>
            </a:endParaRPr>
          </a:p>
        </p:txBody>
      </p:sp>
      <p:sp>
        <p:nvSpPr>
          <p:cNvPr id="9" name="Rectangle 7"/>
          <p:cNvSpPr/>
          <p:nvPr/>
        </p:nvSpPr>
        <p:spPr>
          <a:xfrm>
            <a:off x="4766121" y="4969186"/>
            <a:ext cx="3574158" cy="646331"/>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7"/>
              </a:rPr>
              <a:t>Esophageal varices seven days after banding, showing ulceration at the site of banding</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8"/>
              </a:rPr>
              <a:t>File Upload Bot (Magnus Manske)</a:t>
            </a:r>
            <a:r>
              <a:rPr lang="el-GR" sz="1200" dirty="0" smtClean="0">
                <a:solidFill>
                  <a:schemeClr val="bg1"/>
                </a:solidFill>
                <a:latin typeface="Calibri"/>
              </a:rPr>
              <a:t> διαθέσιμο ως κοινό κτήμα</a:t>
            </a:r>
            <a:endParaRPr lang="en-US" sz="1200" dirty="0">
              <a:solidFill>
                <a:schemeClr val="bg1"/>
              </a:solidFill>
              <a:latin typeface="Calibri"/>
            </a:endParaRPr>
          </a:p>
        </p:txBody>
      </p:sp>
    </p:spTree>
    <p:extLst>
      <p:ext uri="{BB962C8B-B14F-4D97-AF65-F5344CB8AC3E}">
        <p14:creationId xmlns:p14="http://schemas.microsoft.com/office/powerpoint/2010/main" val="3972043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Ενδοσκοπικές εικόνες ανωτέρου πεπτικού </a:t>
            </a:r>
            <a:r>
              <a:rPr lang="el-GR" dirty="0" smtClean="0"/>
              <a:t>συστήματος</a:t>
            </a:r>
            <a:r>
              <a:rPr lang="en-US" dirty="0" smtClean="0"/>
              <a:t> </a:t>
            </a:r>
            <a:r>
              <a:rPr lang="en-US" sz="3300" b="0" dirty="0" smtClean="0"/>
              <a:t>3/</a:t>
            </a:r>
            <a:r>
              <a:rPr lang="el-GR" sz="3300" b="0" dirty="0" smtClean="0"/>
              <a:t>7</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6" name="TextBox 5"/>
          <p:cNvSpPr txBox="1"/>
          <p:nvPr/>
        </p:nvSpPr>
        <p:spPr>
          <a:xfrm>
            <a:off x="6052099" y="5094930"/>
            <a:ext cx="2959913" cy="430887"/>
          </a:xfrm>
          <a:prstGeom prst="rect">
            <a:avLst/>
          </a:prstGeom>
          <a:noFill/>
        </p:spPr>
        <p:txBody>
          <a:bodyPr wrap="none" rtlCol="0">
            <a:spAutoFit/>
          </a:bodyPr>
          <a:lstStyle/>
          <a:p>
            <a:r>
              <a:rPr lang="el-GR" sz="2200" dirty="0" smtClean="0">
                <a:solidFill>
                  <a:schemeClr val="bg1"/>
                </a:solidFill>
                <a:latin typeface="+mn-lt"/>
              </a:rPr>
              <a:t>Δωδεκαδακτυλικό έλκος</a:t>
            </a:r>
            <a:endParaRPr lang="el-GR" sz="2200" dirty="0">
              <a:solidFill>
                <a:schemeClr val="bg1"/>
              </a:solidFill>
              <a:latin typeface="+mn-lt"/>
            </a:endParaRPr>
          </a:p>
        </p:txBody>
      </p:sp>
      <p:pic>
        <p:nvPicPr>
          <p:cNvPr id="14340" name="Picture 4" descr="File:MALT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39" y="1883537"/>
            <a:ext cx="2309214" cy="23788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71206" y="5040115"/>
            <a:ext cx="2430478" cy="769441"/>
          </a:xfrm>
          <a:prstGeom prst="rect">
            <a:avLst/>
          </a:prstGeom>
          <a:noFill/>
        </p:spPr>
        <p:txBody>
          <a:bodyPr wrap="square" rtlCol="0">
            <a:spAutoFit/>
          </a:bodyPr>
          <a:lstStyle/>
          <a:p>
            <a:pPr algn="ctr"/>
            <a:r>
              <a:rPr lang="el-GR" sz="2200" dirty="0" smtClean="0">
                <a:solidFill>
                  <a:schemeClr val="bg1"/>
                </a:solidFill>
                <a:latin typeface="+mn-lt"/>
              </a:rPr>
              <a:t>Γαστρικό έλκος με αιμορραγία </a:t>
            </a:r>
          </a:p>
        </p:txBody>
      </p:sp>
      <p:pic>
        <p:nvPicPr>
          <p:cNvPr id="14342" name="Picture 6" descr="File:Deep gastric ulc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3538"/>
            <a:ext cx="2456354" cy="23788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00542" y="4993949"/>
            <a:ext cx="2607124" cy="430887"/>
          </a:xfrm>
          <a:prstGeom prst="rect">
            <a:avLst/>
          </a:prstGeom>
          <a:noFill/>
        </p:spPr>
        <p:txBody>
          <a:bodyPr wrap="none" rtlCol="0">
            <a:spAutoFit/>
          </a:bodyPr>
          <a:lstStyle/>
          <a:p>
            <a:r>
              <a:rPr lang="el-GR" sz="2200" dirty="0" smtClean="0">
                <a:solidFill>
                  <a:schemeClr val="bg1"/>
                </a:solidFill>
                <a:latin typeface="+mn-lt"/>
              </a:rPr>
              <a:t>Βαθύ γαστρικό έλκος</a:t>
            </a:r>
            <a:endParaRPr lang="el-GR" sz="2200" dirty="0">
              <a:solidFill>
                <a:schemeClr val="bg1"/>
              </a:solidFill>
              <a:latin typeface="+mn-lt"/>
            </a:endParaRPr>
          </a:p>
        </p:txBody>
      </p:sp>
      <p:pic>
        <p:nvPicPr>
          <p:cNvPr id="14" name="Picture 2" descr="File:DU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1" y="1883537"/>
            <a:ext cx="3037267" cy="23788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7"/>
          <p:cNvSpPr/>
          <p:nvPr/>
        </p:nvSpPr>
        <p:spPr>
          <a:xfrm>
            <a:off x="2899533" y="4440165"/>
            <a:ext cx="2773825" cy="461665"/>
          </a:xfrm>
          <a:prstGeom prst="rect">
            <a:avLst/>
          </a:prstGeom>
        </p:spPr>
        <p:txBody>
          <a:bodyPr wrap="square">
            <a:spAutoFit/>
          </a:bodyPr>
          <a:lstStyle/>
          <a:p>
            <a:pPr algn="ctr"/>
            <a:r>
              <a:rPr lang="en-US" sz="1200" dirty="0" smtClean="0">
                <a:solidFill>
                  <a:schemeClr val="bg1"/>
                </a:solidFill>
                <a:latin typeface="Calibri"/>
              </a:rPr>
              <a:t>“</a:t>
            </a:r>
            <a:r>
              <a:rPr lang="en-US" sz="1200" dirty="0" smtClean="0">
                <a:solidFill>
                  <a:schemeClr val="bg1"/>
                </a:solidFill>
                <a:latin typeface="Calibri"/>
                <a:hlinkClick r:id="rId5"/>
              </a:rPr>
              <a:t>MALT </a:t>
            </a:r>
            <a:r>
              <a:rPr lang="en-US" sz="1200" dirty="0">
                <a:solidFill>
                  <a:schemeClr val="bg1"/>
                </a:solidFill>
                <a:latin typeface="Calibri"/>
                <a:hlinkClick r:id="rId5"/>
              </a:rPr>
              <a:t>4</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smtClean="0">
                <a:solidFill>
                  <a:schemeClr val="bg1"/>
                </a:solidFill>
                <a:latin typeface="Calibri"/>
                <a:hlinkClick r:id="rId6"/>
              </a:rPr>
              <a:t>Samir</a:t>
            </a:r>
            <a:r>
              <a:rPr lang="en-US" sz="1200" dirty="0" smtClean="0">
                <a:solidFill>
                  <a:schemeClr val="bg1"/>
                </a:solidFill>
                <a:latin typeface="Calibri"/>
              </a:rPr>
              <a:t> </a:t>
            </a:r>
            <a:r>
              <a:rPr lang="el-GR" sz="1200" dirty="0" smtClean="0">
                <a:solidFill>
                  <a:schemeClr val="bg1"/>
                </a:solidFill>
                <a:latin typeface="Calibri"/>
              </a:rPr>
              <a:t>διαθέσιμο με άδεια </a:t>
            </a:r>
            <a:r>
              <a:rPr lang="en-US" sz="1200" dirty="0">
                <a:solidFill>
                  <a:schemeClr val="bg1"/>
                </a:solidFill>
                <a:latin typeface="+mn-lt"/>
                <a:hlinkClick r:id="rId7"/>
              </a:rPr>
              <a:t>CC BY-SA 3.0</a:t>
            </a:r>
            <a:endParaRPr lang="en-US" sz="1200" dirty="0">
              <a:solidFill>
                <a:schemeClr val="bg1"/>
              </a:solidFill>
              <a:latin typeface="Calibri"/>
            </a:endParaRPr>
          </a:p>
        </p:txBody>
      </p:sp>
      <p:sp>
        <p:nvSpPr>
          <p:cNvPr id="16" name="Rectangle 7"/>
          <p:cNvSpPr/>
          <p:nvPr/>
        </p:nvSpPr>
        <p:spPr>
          <a:xfrm>
            <a:off x="317192" y="4440165"/>
            <a:ext cx="2773825"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8"/>
              </a:rPr>
              <a:t>Deep gastric ulcer</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9"/>
              </a:rPr>
              <a:t>Mrug</a:t>
            </a:r>
            <a:r>
              <a:rPr lang="el-GR" sz="1200" dirty="0" smtClean="0">
                <a:solidFill>
                  <a:schemeClr val="bg1"/>
                </a:solidFill>
                <a:latin typeface="Calibri"/>
                <a:hlinkClick r:id="rId9"/>
              </a:rPr>
              <a:t> </a:t>
            </a:r>
            <a:r>
              <a:rPr lang="el-GR" sz="1200" dirty="0" smtClean="0">
                <a:solidFill>
                  <a:schemeClr val="bg1"/>
                </a:solidFill>
                <a:latin typeface="Calibri"/>
              </a:rPr>
              <a:t>διαθέσιμο με άδεια </a:t>
            </a:r>
            <a:r>
              <a:rPr lang="en-US" sz="1200" dirty="0">
                <a:solidFill>
                  <a:schemeClr val="bg1"/>
                </a:solidFill>
                <a:latin typeface="+mn-lt"/>
                <a:hlinkClick r:id="rId7"/>
              </a:rPr>
              <a:t>CC BY-SA 3.0</a:t>
            </a:r>
            <a:endParaRPr lang="en-US" sz="1200" dirty="0">
              <a:solidFill>
                <a:schemeClr val="bg1"/>
              </a:solidFill>
              <a:latin typeface="Calibri"/>
            </a:endParaRPr>
          </a:p>
        </p:txBody>
      </p:sp>
      <p:sp>
        <p:nvSpPr>
          <p:cNvPr id="17" name="Rectangle 7"/>
          <p:cNvSpPr/>
          <p:nvPr/>
        </p:nvSpPr>
        <p:spPr>
          <a:xfrm>
            <a:off x="5940645" y="4351270"/>
            <a:ext cx="2773825"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10"/>
              </a:rPr>
              <a:t>DU 2</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11"/>
              </a:rPr>
              <a:t>BonifaceFR</a:t>
            </a:r>
            <a:r>
              <a:rPr lang="en-US" sz="1200" dirty="0">
                <a:solidFill>
                  <a:schemeClr val="bg1"/>
                </a:solidFill>
                <a:latin typeface="Calibri"/>
              </a:rPr>
              <a:t> </a:t>
            </a:r>
            <a:r>
              <a:rPr lang="el-GR" sz="1200" dirty="0" smtClean="0">
                <a:solidFill>
                  <a:schemeClr val="bg1"/>
                </a:solidFill>
                <a:latin typeface="Calibri"/>
              </a:rPr>
              <a:t>διαθέσιμο με άδεια </a:t>
            </a:r>
            <a:r>
              <a:rPr lang="en-US" sz="1200" dirty="0">
                <a:solidFill>
                  <a:schemeClr val="bg1"/>
                </a:solidFill>
                <a:latin typeface="+mn-lt"/>
                <a:hlinkClick r:id="rId12"/>
              </a:rPr>
              <a:t>CC BY-SA 4.0</a:t>
            </a:r>
            <a:endParaRPr lang="en-US" sz="1200" dirty="0">
              <a:solidFill>
                <a:schemeClr val="bg1"/>
              </a:solidFill>
              <a:latin typeface="Calibri"/>
            </a:endParaRPr>
          </a:p>
        </p:txBody>
      </p:sp>
    </p:spTree>
    <p:extLst>
      <p:ext uri="{BB962C8B-B14F-4D97-AF65-F5344CB8AC3E}">
        <p14:creationId xmlns:p14="http://schemas.microsoft.com/office/powerpoint/2010/main" val="179734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Ενδοσκοπικές εικόνες ανωτέρου πεπτικού </a:t>
            </a:r>
            <a:r>
              <a:rPr lang="el-GR" dirty="0" smtClean="0"/>
              <a:t>συστήματος</a:t>
            </a:r>
            <a:r>
              <a:rPr lang="en-US" dirty="0" smtClean="0"/>
              <a:t> </a:t>
            </a:r>
            <a:r>
              <a:rPr lang="en-US" sz="3300" b="0" dirty="0" smtClean="0"/>
              <a:t>4/</a:t>
            </a:r>
            <a:r>
              <a:rPr lang="el-GR" sz="3300" b="0" dirty="0" smtClean="0"/>
              <a:t>7</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15362" name="Picture 2" descr="File:Duodenal adenocarcino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927" y="1605286"/>
            <a:ext cx="3843273" cy="3384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7867" y="5806425"/>
            <a:ext cx="5343129" cy="430887"/>
          </a:xfrm>
          <a:prstGeom prst="rect">
            <a:avLst/>
          </a:prstGeom>
          <a:noFill/>
        </p:spPr>
        <p:txBody>
          <a:bodyPr wrap="none" rtlCol="0">
            <a:spAutoFit/>
          </a:bodyPr>
          <a:lstStyle/>
          <a:p>
            <a:r>
              <a:rPr lang="el-GR" sz="2200" dirty="0" smtClean="0">
                <a:solidFill>
                  <a:schemeClr val="bg1"/>
                </a:solidFill>
                <a:latin typeface="+mn-lt"/>
              </a:rPr>
              <a:t>Αδενοκαρκίνωμα περιοχής δωδεκαδακτύλου</a:t>
            </a:r>
            <a:endParaRPr lang="el-GR" sz="2200" dirty="0">
              <a:solidFill>
                <a:schemeClr val="bg1"/>
              </a:solidFill>
              <a:latin typeface="+mn-lt"/>
            </a:endParaRPr>
          </a:p>
        </p:txBody>
      </p:sp>
      <p:sp>
        <p:nvSpPr>
          <p:cNvPr id="6" name="Rectangle 7"/>
          <p:cNvSpPr/>
          <p:nvPr/>
        </p:nvSpPr>
        <p:spPr>
          <a:xfrm>
            <a:off x="2165867" y="5086925"/>
            <a:ext cx="4832953" cy="646331"/>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3"/>
              </a:rPr>
              <a:t>Endoscopic image of adenocarcinoma of duodenum seen in the post-bulbar duodenum. Photograph released under GFDL on permission of patient</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4"/>
              </a:rPr>
              <a:t>Gastro-en</a:t>
            </a:r>
            <a:r>
              <a:rPr lang="en-US" sz="1200" dirty="0">
                <a:solidFill>
                  <a:schemeClr val="bg1"/>
                </a:solidFill>
                <a:latin typeface="Calibri"/>
              </a:rPr>
              <a:t> </a:t>
            </a:r>
            <a:r>
              <a:rPr lang="el-GR" sz="1200" dirty="0" smtClean="0">
                <a:solidFill>
                  <a:schemeClr val="bg1"/>
                </a:solidFill>
                <a:latin typeface="Calibri"/>
              </a:rPr>
              <a:t>διαθέσιμο με άδεια </a:t>
            </a:r>
            <a:r>
              <a:rPr lang="en-US" sz="1200" dirty="0">
                <a:solidFill>
                  <a:schemeClr val="bg1"/>
                </a:solidFill>
                <a:latin typeface="+mn-lt"/>
                <a:hlinkClick r:id="rId5"/>
              </a:rPr>
              <a:t>CC BY-SA 3.0</a:t>
            </a:r>
            <a:endParaRPr lang="en-US" sz="1200" dirty="0">
              <a:solidFill>
                <a:schemeClr val="bg1"/>
              </a:solidFill>
              <a:latin typeface="Calibri"/>
            </a:endParaRPr>
          </a:p>
        </p:txBody>
      </p:sp>
    </p:spTree>
    <p:extLst>
      <p:ext uri="{BB962C8B-B14F-4D97-AF65-F5344CB8AC3E}">
        <p14:creationId xmlns:p14="http://schemas.microsoft.com/office/powerpoint/2010/main" val="1310339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Ενδοσκοπικές εικόνες ανωτέρου πεπτικού </a:t>
            </a:r>
            <a:r>
              <a:rPr lang="el-GR" dirty="0" smtClean="0"/>
              <a:t>συστήματος </a:t>
            </a:r>
            <a:r>
              <a:rPr lang="el-GR" sz="3300" b="0" dirty="0" smtClean="0"/>
              <a:t>5/7</a:t>
            </a:r>
            <a:endParaRPr lang="el-GR" sz="3300" b="0" dirty="0"/>
          </a:p>
        </p:txBody>
      </p:sp>
      <p:pic>
        <p:nvPicPr>
          <p:cNvPr id="18436" name="Picture 2" descr="C:\Documents and Settings\user\Επιφάνεια εργασίας\thalassinos_scan\1Δ.jpg"/>
          <p:cNvPicPr>
            <a:picLocks noChangeAspect="1" noChangeArrowheads="1"/>
          </p:cNvPicPr>
          <p:nvPr/>
        </p:nvPicPr>
        <p:blipFill rotWithShape="1">
          <a:blip r:embed="rId3">
            <a:extLst>
              <a:ext uri="{28A0092B-C50C-407E-A947-70E740481C1C}">
                <a14:useLocalDpi xmlns:a14="http://schemas.microsoft.com/office/drawing/2010/main" val="0"/>
              </a:ext>
            </a:extLst>
          </a:blip>
          <a:srcRect r="1366" b="12086"/>
          <a:stretch/>
        </p:blipFill>
        <p:spPr bwMode="auto">
          <a:xfrm>
            <a:off x="1907705" y="1499724"/>
            <a:ext cx="2104984" cy="335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C:\Documents and Settings\user\Επιφάνεια εργασίας\thalassinos_scan\2Β.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96" t="11413"/>
          <a:stretch/>
        </p:blipFill>
        <p:spPr bwMode="auto">
          <a:xfrm>
            <a:off x="5652120" y="1499724"/>
            <a:ext cx="1529805" cy="335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5" name="TextBox 4"/>
          <p:cNvSpPr txBox="1"/>
          <p:nvPr/>
        </p:nvSpPr>
        <p:spPr>
          <a:xfrm>
            <a:off x="1187625" y="4941168"/>
            <a:ext cx="3600400" cy="1107996"/>
          </a:xfrm>
          <a:prstGeom prst="rect">
            <a:avLst/>
          </a:prstGeom>
          <a:noFill/>
        </p:spPr>
        <p:txBody>
          <a:bodyPr wrap="square" rtlCol="0">
            <a:spAutoFit/>
          </a:bodyPr>
          <a:lstStyle/>
          <a:p>
            <a:pPr algn="ctr"/>
            <a:r>
              <a:rPr lang="el-GR" sz="2200" dirty="0" smtClean="0">
                <a:solidFill>
                  <a:schemeClr val="bg1"/>
                </a:solidFill>
                <a:latin typeface="+mn-lt"/>
              </a:rPr>
              <a:t>Ενδοσκοπική εικόνα καλοήθους έλκους του σώματος του στομάχου</a:t>
            </a:r>
            <a:endParaRPr lang="el-GR" sz="2200" dirty="0">
              <a:solidFill>
                <a:schemeClr val="bg1"/>
              </a:solidFill>
              <a:latin typeface="+mn-lt"/>
            </a:endParaRPr>
          </a:p>
        </p:txBody>
      </p:sp>
      <p:sp>
        <p:nvSpPr>
          <p:cNvPr id="8" name="TextBox 7"/>
          <p:cNvSpPr txBox="1"/>
          <p:nvPr/>
        </p:nvSpPr>
        <p:spPr>
          <a:xfrm>
            <a:off x="4940858" y="4941168"/>
            <a:ext cx="2952327" cy="1107996"/>
          </a:xfrm>
          <a:prstGeom prst="rect">
            <a:avLst/>
          </a:prstGeom>
          <a:noFill/>
        </p:spPr>
        <p:txBody>
          <a:bodyPr wrap="square" rtlCol="0">
            <a:spAutoFit/>
          </a:bodyPr>
          <a:lstStyle/>
          <a:p>
            <a:pPr algn="ctr"/>
            <a:r>
              <a:rPr lang="el-GR" sz="2200" dirty="0" smtClean="0">
                <a:solidFill>
                  <a:schemeClr val="bg1"/>
                </a:solidFill>
                <a:latin typeface="+mn-lt"/>
              </a:rPr>
              <a:t>Ενδοσκοπική εικόνα έλκους του βολβού του12/δάκτυλου</a:t>
            </a:r>
            <a:endParaRPr lang="el-GR" sz="2200" dirty="0">
              <a:solidFill>
                <a:schemeClr val="bg1"/>
              </a:solidFill>
              <a:latin typeface="+mn-lt"/>
            </a:endParaRPr>
          </a:p>
        </p:txBody>
      </p:sp>
      <p:sp>
        <p:nvSpPr>
          <p:cNvPr id="6" name="Ορθογώνιο 5"/>
          <p:cNvSpPr/>
          <p:nvPr/>
        </p:nvSpPr>
        <p:spPr>
          <a:xfrm>
            <a:off x="2123729" y="6261913"/>
            <a:ext cx="5328592" cy="276999"/>
          </a:xfrm>
          <a:prstGeom prst="rect">
            <a:avLst/>
          </a:prstGeom>
        </p:spPr>
        <p:txBody>
          <a:bodyPr wrap="square">
            <a:spAutoFit/>
          </a:bodyPr>
          <a:lstStyle/>
          <a:p>
            <a:r>
              <a:rPr lang="el-GR" sz="1200" dirty="0" smtClean="0">
                <a:solidFill>
                  <a:schemeClr val="bg1"/>
                </a:solidFill>
                <a:latin typeface="+mn-lt"/>
              </a:rPr>
              <a:t>©Νικόλαος </a:t>
            </a:r>
            <a:r>
              <a:rPr lang="el-GR" sz="1200" dirty="0">
                <a:solidFill>
                  <a:schemeClr val="bg1"/>
                </a:solidFill>
                <a:latin typeface="+mn-lt"/>
              </a:rPr>
              <a:t>Σ. Αποστολίδης. Συνοπτική γενική χειρουργική. Εκδόσεις </a:t>
            </a:r>
            <a:r>
              <a:rPr lang="el-GR" sz="1200" dirty="0" smtClean="0">
                <a:solidFill>
                  <a:schemeClr val="bg1"/>
                </a:solidFill>
                <a:latin typeface="+mn-lt"/>
              </a:rPr>
              <a:t>Επτάλοφος</a:t>
            </a:r>
            <a:endParaRPr lang="el-GR" sz="1200" dirty="0">
              <a:solidFill>
                <a:schemeClr val="bg1"/>
              </a:solidFill>
              <a:latin typeface="+mn-lt"/>
            </a:endParaRPr>
          </a:p>
        </p:txBody>
      </p:sp>
    </p:spTree>
    <p:extLst>
      <p:ext uri="{BB962C8B-B14F-4D97-AF65-F5344CB8AC3E}">
        <p14:creationId xmlns:p14="http://schemas.microsoft.com/office/powerpoint/2010/main" val="2010812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Ενδοσκοπικές εικόνες ανωτέρου πεπτικού </a:t>
            </a:r>
            <a:r>
              <a:rPr lang="el-GR" dirty="0" smtClean="0"/>
              <a:t>συστήματος </a:t>
            </a:r>
            <a:r>
              <a:rPr lang="el-GR" sz="3600" b="0" dirty="0" smtClean="0"/>
              <a:t>6/7</a:t>
            </a:r>
            <a:endParaRPr lang="el-GR" sz="3600" b="0" dirty="0"/>
          </a:p>
        </p:txBody>
      </p:sp>
      <p:pic>
        <p:nvPicPr>
          <p:cNvPr id="19460" name="Picture 3" descr="C:\Documents and Settings\user\Επιφάνεια εργασίας\thalassinos_scan\1B.jpg"/>
          <p:cNvPicPr>
            <a:picLocks noChangeAspect="1" noChangeArrowheads="1"/>
          </p:cNvPicPr>
          <p:nvPr/>
        </p:nvPicPr>
        <p:blipFill rotWithShape="1">
          <a:blip r:embed="rId3">
            <a:extLst>
              <a:ext uri="{28A0092B-C50C-407E-A947-70E740481C1C}">
                <a14:useLocalDpi xmlns:a14="http://schemas.microsoft.com/office/drawing/2010/main" val="0"/>
              </a:ext>
            </a:extLst>
          </a:blip>
          <a:srcRect l="4719" t="1681" r="5600" b="17681"/>
          <a:stretch/>
        </p:blipFill>
        <p:spPr bwMode="auto">
          <a:xfrm>
            <a:off x="827583" y="1470978"/>
            <a:ext cx="2736305"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C:\Documents and Settings\user\Επιφάνεια εργασίας\thalassinos_scan\1Γ.jpg"/>
          <p:cNvPicPr>
            <a:picLocks noChangeAspect="1" noChangeArrowheads="1"/>
          </p:cNvPicPr>
          <p:nvPr/>
        </p:nvPicPr>
        <p:blipFill rotWithShape="1">
          <a:blip r:embed="rId4">
            <a:extLst>
              <a:ext uri="{28A0092B-C50C-407E-A947-70E740481C1C}">
                <a14:useLocalDpi xmlns:a14="http://schemas.microsoft.com/office/drawing/2010/main" val="0"/>
              </a:ext>
            </a:extLst>
          </a:blip>
          <a:srcRect l="5485" t="1684" r="4015" b="15783"/>
          <a:stretch/>
        </p:blipFill>
        <p:spPr bwMode="auto">
          <a:xfrm>
            <a:off x="5652121" y="1434974"/>
            <a:ext cx="2376264"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7" name="TextBox 6"/>
          <p:cNvSpPr txBox="1"/>
          <p:nvPr/>
        </p:nvSpPr>
        <p:spPr>
          <a:xfrm>
            <a:off x="395536" y="4963366"/>
            <a:ext cx="3600400" cy="1107996"/>
          </a:xfrm>
          <a:prstGeom prst="rect">
            <a:avLst/>
          </a:prstGeom>
          <a:noFill/>
        </p:spPr>
        <p:txBody>
          <a:bodyPr wrap="square" rtlCol="0">
            <a:spAutoFit/>
          </a:bodyPr>
          <a:lstStyle/>
          <a:p>
            <a:pPr algn="ctr"/>
            <a:r>
              <a:rPr lang="el-GR" sz="2200" dirty="0" smtClean="0">
                <a:solidFill>
                  <a:schemeClr val="bg1"/>
                </a:solidFill>
                <a:latin typeface="+mn-lt"/>
              </a:rPr>
              <a:t>Ενδοσκοπική εικόνα καρκίνου του σώματος του στομάχου (τύπου </a:t>
            </a:r>
            <a:r>
              <a:rPr lang="en-US" sz="2200" dirty="0" smtClean="0">
                <a:solidFill>
                  <a:schemeClr val="bg1"/>
                </a:solidFill>
                <a:latin typeface="+mn-lt"/>
              </a:rPr>
              <a:t>Borrmann II)</a:t>
            </a:r>
            <a:endParaRPr lang="el-GR" sz="2200" dirty="0">
              <a:solidFill>
                <a:schemeClr val="bg1"/>
              </a:solidFill>
              <a:latin typeface="+mn-lt"/>
            </a:endParaRPr>
          </a:p>
        </p:txBody>
      </p:sp>
      <p:sp>
        <p:nvSpPr>
          <p:cNvPr id="8" name="TextBox 7"/>
          <p:cNvSpPr txBox="1"/>
          <p:nvPr/>
        </p:nvSpPr>
        <p:spPr>
          <a:xfrm>
            <a:off x="5220072" y="4963366"/>
            <a:ext cx="3600400" cy="1107996"/>
          </a:xfrm>
          <a:prstGeom prst="rect">
            <a:avLst/>
          </a:prstGeom>
          <a:noFill/>
        </p:spPr>
        <p:txBody>
          <a:bodyPr wrap="square" rtlCol="0">
            <a:spAutoFit/>
          </a:bodyPr>
          <a:lstStyle/>
          <a:p>
            <a:pPr algn="ctr"/>
            <a:r>
              <a:rPr lang="el-GR" sz="2200" dirty="0" smtClean="0">
                <a:solidFill>
                  <a:schemeClr val="bg1"/>
                </a:solidFill>
                <a:latin typeface="+mn-lt"/>
              </a:rPr>
              <a:t>Ενδοσκοπική εικόνα καρκίνου του άντρου του στομάχου (τύπου </a:t>
            </a:r>
            <a:r>
              <a:rPr lang="en-US" sz="2200" dirty="0" smtClean="0">
                <a:solidFill>
                  <a:schemeClr val="bg1"/>
                </a:solidFill>
                <a:latin typeface="+mn-lt"/>
              </a:rPr>
              <a:t>Borrmann </a:t>
            </a:r>
            <a:r>
              <a:rPr lang="el-GR" sz="2200" dirty="0" smtClean="0">
                <a:solidFill>
                  <a:schemeClr val="bg1"/>
                </a:solidFill>
                <a:latin typeface="+mn-lt"/>
              </a:rPr>
              <a:t>Ι</a:t>
            </a:r>
            <a:r>
              <a:rPr lang="en-US" sz="2200" dirty="0" smtClean="0">
                <a:solidFill>
                  <a:schemeClr val="bg1"/>
                </a:solidFill>
                <a:latin typeface="+mn-lt"/>
              </a:rPr>
              <a:t>II)</a:t>
            </a:r>
            <a:endParaRPr lang="el-GR" sz="2200" dirty="0">
              <a:solidFill>
                <a:schemeClr val="bg1"/>
              </a:solidFill>
              <a:latin typeface="+mn-lt"/>
            </a:endParaRPr>
          </a:p>
        </p:txBody>
      </p:sp>
      <p:sp>
        <p:nvSpPr>
          <p:cNvPr id="9" name="Ορθογώνιο 8"/>
          <p:cNvSpPr/>
          <p:nvPr/>
        </p:nvSpPr>
        <p:spPr>
          <a:xfrm>
            <a:off x="1918048" y="6160532"/>
            <a:ext cx="5328592" cy="276999"/>
          </a:xfrm>
          <a:prstGeom prst="rect">
            <a:avLst/>
          </a:prstGeom>
        </p:spPr>
        <p:txBody>
          <a:bodyPr wrap="square">
            <a:spAutoFit/>
          </a:bodyPr>
          <a:lstStyle/>
          <a:p>
            <a:r>
              <a:rPr lang="el-GR" sz="1200" dirty="0" smtClean="0">
                <a:solidFill>
                  <a:schemeClr val="bg1"/>
                </a:solidFill>
                <a:latin typeface="+mn-lt"/>
              </a:rPr>
              <a:t>© Νικόλαος </a:t>
            </a:r>
            <a:r>
              <a:rPr lang="el-GR" sz="1200" dirty="0">
                <a:solidFill>
                  <a:schemeClr val="bg1"/>
                </a:solidFill>
                <a:latin typeface="+mn-lt"/>
              </a:rPr>
              <a:t>Σ. Αποστολίδης. Συνοπτική γενική χειρουργική. Εκδόσεις </a:t>
            </a:r>
            <a:r>
              <a:rPr lang="el-GR" sz="1200" dirty="0" smtClean="0">
                <a:solidFill>
                  <a:schemeClr val="bg1"/>
                </a:solidFill>
                <a:latin typeface="+mn-lt"/>
              </a:rPr>
              <a:t>Επτάλοφος</a:t>
            </a:r>
            <a:endParaRPr lang="el-GR" sz="1200" dirty="0">
              <a:solidFill>
                <a:schemeClr val="bg1"/>
              </a:solidFill>
              <a:latin typeface="+mn-lt"/>
            </a:endParaRPr>
          </a:p>
        </p:txBody>
      </p:sp>
    </p:spTree>
    <p:extLst>
      <p:ext uri="{BB962C8B-B14F-4D97-AF65-F5344CB8AC3E}">
        <p14:creationId xmlns:p14="http://schemas.microsoft.com/office/powerpoint/2010/main" val="1096419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Ειδικές ιατρικές εφαρμογές</a:t>
            </a:r>
            <a:endParaRPr lang="el-GR" dirty="0"/>
          </a:p>
        </p:txBody>
      </p:sp>
      <p:sp>
        <p:nvSpPr>
          <p:cNvPr id="3074" name="2 - Θέση περιεχομένου"/>
          <p:cNvSpPr>
            <a:spLocks noGrp="1"/>
          </p:cNvSpPr>
          <p:nvPr>
            <p:ph idx="1"/>
          </p:nvPr>
        </p:nvSpPr>
        <p:spPr/>
        <p:txBody>
          <a:bodyPr/>
          <a:lstStyle/>
          <a:p>
            <a:pPr marL="0" indent="0" eaLnBrk="1" hangingPunct="1">
              <a:buFont typeface="Arial" charset="0"/>
              <a:buNone/>
            </a:pPr>
            <a:r>
              <a:rPr lang="el-GR" altLang="el-GR" dirty="0" smtClean="0"/>
              <a:t>Αποτελεί νέο γνωστικό αντικείμενο, που εισάγει τον τεχνολόγο σπουδαστή των επαγγελμάτων υγείας στη διαδικασία προσέγγισης, αναγνώρισης και εξοικείωσης του, με τις εφαρμογές της σύγχρονης τεχνολογίας στην ιατρική και τα οφέλη που προκύπτουν για τους ασθενείς και τους επαγγελματίες υγείας.</a:t>
            </a:r>
          </a:p>
          <a:p>
            <a:pPr marL="0" indent="0" eaLnBrk="1" hangingPunct="1">
              <a:buFont typeface="Arial" charset="0"/>
              <a:buNone/>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555522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solidFill>
                  <a:prstClr val="white"/>
                </a:solidFill>
              </a:rPr>
              <a:t>Ενδοσκοπικές εικόνες ανωτέρου πεπτικού </a:t>
            </a:r>
            <a:r>
              <a:rPr lang="el-GR" sz="3600" dirty="0" smtClean="0">
                <a:solidFill>
                  <a:prstClr val="white"/>
                </a:solidFill>
              </a:rPr>
              <a:t>συστήματος </a:t>
            </a:r>
            <a:r>
              <a:rPr lang="el-GR" sz="3000" b="0" dirty="0" smtClean="0">
                <a:solidFill>
                  <a:prstClr val="white"/>
                </a:solidFill>
              </a:rPr>
              <a:t>7/7</a:t>
            </a:r>
            <a:endParaRPr lang="el-GR" sz="3000" b="0" dirty="0"/>
          </a:p>
        </p:txBody>
      </p:sp>
      <p:pic>
        <p:nvPicPr>
          <p:cNvPr id="20484" name="Picture 2" descr="C:\Documents and Settings\user\Επιφάνεια εργασίας\thalassinos_scan\1Α.jpg"/>
          <p:cNvPicPr>
            <a:picLocks noChangeAspect="1" noChangeArrowheads="1"/>
          </p:cNvPicPr>
          <p:nvPr/>
        </p:nvPicPr>
        <p:blipFill rotWithShape="1">
          <a:blip r:embed="rId3">
            <a:extLst>
              <a:ext uri="{28A0092B-C50C-407E-A947-70E740481C1C}">
                <a14:useLocalDpi xmlns:a14="http://schemas.microsoft.com/office/drawing/2010/main" val="0"/>
              </a:ext>
            </a:extLst>
          </a:blip>
          <a:srcRect l="4064" t="1643" r="4688" b="17877"/>
          <a:stretch/>
        </p:blipFill>
        <p:spPr bwMode="auto">
          <a:xfrm>
            <a:off x="3070176" y="1484784"/>
            <a:ext cx="3024336"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6" name="TextBox 5"/>
          <p:cNvSpPr txBox="1"/>
          <p:nvPr/>
        </p:nvSpPr>
        <p:spPr>
          <a:xfrm>
            <a:off x="1259632" y="5085184"/>
            <a:ext cx="6984776" cy="769441"/>
          </a:xfrm>
          <a:prstGeom prst="rect">
            <a:avLst/>
          </a:prstGeom>
          <a:noFill/>
        </p:spPr>
        <p:txBody>
          <a:bodyPr wrap="square" rtlCol="0">
            <a:spAutoFit/>
          </a:bodyPr>
          <a:lstStyle/>
          <a:p>
            <a:pPr algn="ctr"/>
            <a:r>
              <a:rPr lang="el-GR" sz="2200" dirty="0" smtClean="0">
                <a:solidFill>
                  <a:schemeClr val="bg1"/>
                </a:solidFill>
                <a:latin typeface="+mn-lt"/>
              </a:rPr>
              <a:t>Ενδοσκοπική εικόνα καρκίνου της γαστροοισοφαγικής συμβολής (διήθηση από καρκίνο του θόλου του στομάχου)</a:t>
            </a:r>
            <a:endParaRPr lang="el-GR" sz="2200" dirty="0">
              <a:solidFill>
                <a:schemeClr val="bg1"/>
              </a:solidFill>
              <a:latin typeface="+mn-lt"/>
            </a:endParaRPr>
          </a:p>
        </p:txBody>
      </p:sp>
      <p:sp>
        <p:nvSpPr>
          <p:cNvPr id="7" name="Ορθογώνιο 6"/>
          <p:cNvSpPr/>
          <p:nvPr/>
        </p:nvSpPr>
        <p:spPr>
          <a:xfrm>
            <a:off x="2087724" y="5899367"/>
            <a:ext cx="5328592" cy="276999"/>
          </a:xfrm>
          <a:prstGeom prst="rect">
            <a:avLst/>
          </a:prstGeom>
        </p:spPr>
        <p:txBody>
          <a:bodyPr wrap="square">
            <a:spAutoFit/>
          </a:bodyPr>
          <a:lstStyle/>
          <a:p>
            <a:r>
              <a:rPr lang="el-GR" sz="1200" dirty="0" smtClean="0">
                <a:solidFill>
                  <a:schemeClr val="bg1"/>
                </a:solidFill>
                <a:latin typeface="+mn-lt"/>
              </a:rPr>
              <a:t>© Νικόλαος </a:t>
            </a:r>
            <a:r>
              <a:rPr lang="el-GR" sz="1200" dirty="0">
                <a:solidFill>
                  <a:schemeClr val="bg1"/>
                </a:solidFill>
                <a:latin typeface="+mn-lt"/>
              </a:rPr>
              <a:t>Σ. Αποστολίδης. Συνοπτική γενική χειρουργική. Εκδόσεις </a:t>
            </a:r>
            <a:r>
              <a:rPr lang="el-GR" sz="1200" dirty="0" smtClean="0">
                <a:solidFill>
                  <a:schemeClr val="bg1"/>
                </a:solidFill>
                <a:latin typeface="+mn-lt"/>
              </a:rPr>
              <a:t>Επτάλοφος</a:t>
            </a:r>
            <a:endParaRPr lang="el-GR" sz="1200" dirty="0">
              <a:solidFill>
                <a:schemeClr val="bg1"/>
              </a:solidFill>
              <a:latin typeface="+mn-lt"/>
            </a:endParaRPr>
          </a:p>
        </p:txBody>
      </p:sp>
    </p:spTree>
    <p:extLst>
      <p:ext uri="{BB962C8B-B14F-4D97-AF65-F5344CB8AC3E}">
        <p14:creationId xmlns:p14="http://schemas.microsoft.com/office/powerpoint/2010/main" val="2525330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Κολονοσκόπιο (Κολοσκόπιο)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7170" name="Picture 2" descr="File:Colonosc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48757"/>
            <a:ext cx="5614704" cy="4608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3275856" y="5847655"/>
            <a:ext cx="2773825"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Colonoscope</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smtClean="0">
                <a:solidFill>
                  <a:schemeClr val="bg1"/>
                </a:solidFill>
                <a:latin typeface="Calibri"/>
                <a:hlinkClick r:id="rId5"/>
              </a:rPr>
              <a:t>Gilo1969</a:t>
            </a:r>
            <a:r>
              <a:rPr lang="el-GR" sz="1200" dirty="0" smtClean="0">
                <a:solidFill>
                  <a:schemeClr val="bg1"/>
                </a:solidFill>
                <a:latin typeface="Calibri"/>
              </a:rPr>
              <a:t> διαθέσιμο με άδεια </a:t>
            </a:r>
            <a:r>
              <a:rPr lang="en-US" sz="1200" dirty="0">
                <a:solidFill>
                  <a:schemeClr val="bg1"/>
                </a:solidFill>
                <a:latin typeface="+mn-lt"/>
                <a:hlinkClick r:id="rId6"/>
              </a:rPr>
              <a:t>CC BY-SA 3.0</a:t>
            </a:r>
            <a:endParaRPr lang="en-US" sz="1200" dirty="0">
              <a:solidFill>
                <a:schemeClr val="bg1"/>
              </a:solidFill>
              <a:latin typeface="Calibri"/>
            </a:endParaRPr>
          </a:p>
        </p:txBody>
      </p:sp>
    </p:spTree>
    <p:extLst>
      <p:ext uri="{BB962C8B-B14F-4D97-AF65-F5344CB8AC3E}">
        <p14:creationId xmlns:p14="http://schemas.microsoft.com/office/powerpoint/2010/main" val="3599840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b="1" dirty="0" smtClean="0"/>
              <a:t>Δυνατότητες – Εφαρμογές κολονοσκοπίου </a:t>
            </a:r>
            <a:r>
              <a:rPr lang="el-GR" sz="3300" b="0" dirty="0" smtClean="0"/>
              <a:t>1/2</a:t>
            </a:r>
            <a:endParaRPr lang="el-GR" sz="3300" b="0" dirty="0"/>
          </a:p>
        </p:txBody>
      </p:sp>
      <p:sp>
        <p:nvSpPr>
          <p:cNvPr id="3" name="2 - Θέση περιεχομένου"/>
          <p:cNvSpPr>
            <a:spLocks noGrp="1"/>
          </p:cNvSpPr>
          <p:nvPr>
            <p:ph idx="1"/>
          </p:nvPr>
        </p:nvSpPr>
        <p:spPr/>
        <p:txBody>
          <a:bodyPr rtlCol="0">
            <a:normAutofit/>
          </a:bodyPr>
          <a:lstStyle/>
          <a:p>
            <a:pPr eaLnBrk="1" fontAlgn="auto" hangingPunct="1">
              <a:spcAft>
                <a:spcPts val="0"/>
              </a:spcAft>
              <a:buFont typeface="Arial" pitchFamily="34" charset="0"/>
              <a:buNone/>
              <a:defRPr/>
            </a:pPr>
            <a:r>
              <a:rPr lang="el-GR" b="1" dirty="0" smtClean="0"/>
              <a:t>ΔΙΑΓΝΩΣΤΙΚΕΣ</a:t>
            </a:r>
            <a:endParaRPr lang="el-GR" b="1" dirty="0"/>
          </a:p>
          <a:p>
            <a:pPr marL="457200" indent="-457200" eaLnBrk="1" fontAlgn="auto" hangingPunct="1">
              <a:spcAft>
                <a:spcPts val="0"/>
              </a:spcAft>
              <a:buFont typeface="+mj-lt"/>
              <a:buAutoNum type="arabicPeriod"/>
              <a:defRPr/>
            </a:pPr>
            <a:r>
              <a:rPr lang="el-GR" dirty="0" smtClean="0"/>
              <a:t>Επισκόπηση </a:t>
            </a:r>
            <a:r>
              <a:rPr lang="el-GR" dirty="0"/>
              <a:t>όλου του βλεννογόνου του παχέος εντέρου (και του τελικού ειλεού σε ορισμένες περιπτώσεις</a:t>
            </a:r>
            <a:r>
              <a:rPr lang="el-GR" dirty="0" smtClean="0"/>
              <a:t>).</a:t>
            </a:r>
            <a:endParaRPr lang="el-GR" dirty="0"/>
          </a:p>
          <a:p>
            <a:pPr marL="457200" indent="-457200" eaLnBrk="1" fontAlgn="auto" hangingPunct="1">
              <a:spcAft>
                <a:spcPts val="0"/>
              </a:spcAft>
              <a:buFont typeface="+mj-lt"/>
              <a:buAutoNum type="arabicPeriod"/>
              <a:defRPr/>
            </a:pPr>
            <a:r>
              <a:rPr lang="el-GR" dirty="0" smtClean="0"/>
              <a:t>Λήψη </a:t>
            </a:r>
            <a:r>
              <a:rPr lang="el-GR" dirty="0"/>
              <a:t>δειγμάτων ιστών  για βιοψία και καλλιέργεια από ύποπτες περιοχές.</a:t>
            </a:r>
          </a:p>
          <a:p>
            <a:pPr marL="457200" indent="-457200" eaLnBrk="1" fontAlgn="auto" hangingPunct="1">
              <a:spcAft>
                <a:spcPts val="0"/>
              </a:spcAft>
              <a:buFont typeface="+mj-lt"/>
              <a:buAutoNum type="arabicPeriod"/>
              <a:defRPr/>
            </a:pPr>
            <a:r>
              <a:rPr lang="el-GR" dirty="0" smtClean="0"/>
              <a:t>Μετεγχειρητικός έλεγχος του εντέρου που απομένει μετά από εκτομή </a:t>
            </a:r>
            <a:r>
              <a:rPr lang="el-GR" dirty="0"/>
              <a:t>και των περιοχών των </a:t>
            </a:r>
            <a:r>
              <a:rPr lang="el-GR" dirty="0" smtClean="0"/>
              <a:t>αναστομώσεων.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717841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b="1" dirty="0" smtClean="0"/>
              <a:t>Δυνατότητες – Εφαρμογές κολονοσκοπίου </a:t>
            </a:r>
            <a:r>
              <a:rPr lang="el-GR" sz="3300" b="0" dirty="0"/>
              <a:t>2</a:t>
            </a:r>
            <a:r>
              <a:rPr lang="el-GR" sz="3300" b="0" dirty="0" smtClean="0"/>
              <a:t>/2</a:t>
            </a:r>
            <a:endParaRPr lang="el-GR" sz="3300" b="0" dirty="0"/>
          </a:p>
        </p:txBody>
      </p:sp>
      <p:sp>
        <p:nvSpPr>
          <p:cNvPr id="3" name="2 - Θέση περιεχομένου"/>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b="1" dirty="0" smtClean="0"/>
              <a:t>ΕΠΕΜΒΑΤΙΚΕΣ-ΘΕΡΑΠΕΥΤΙΚΕΣ</a:t>
            </a:r>
            <a:endParaRPr lang="el-GR" b="1" dirty="0"/>
          </a:p>
          <a:p>
            <a:pPr marL="457200" indent="-457200" eaLnBrk="1" fontAlgn="auto" hangingPunct="1">
              <a:spcAft>
                <a:spcPts val="0"/>
              </a:spcAft>
              <a:buFont typeface="+mj-lt"/>
              <a:buAutoNum type="arabicPeriod"/>
              <a:defRPr/>
            </a:pPr>
            <a:r>
              <a:rPr lang="el-GR" dirty="0" smtClean="0"/>
              <a:t>Ενδοσκοπική </a:t>
            </a:r>
            <a:r>
              <a:rPr lang="el-GR" dirty="0"/>
              <a:t>αφαίρεση </a:t>
            </a:r>
            <a:r>
              <a:rPr lang="el-GR" dirty="0" smtClean="0"/>
              <a:t>πολυπόδων.</a:t>
            </a:r>
            <a:endParaRPr lang="el-GR" dirty="0"/>
          </a:p>
          <a:p>
            <a:pPr marL="457200" indent="-457200" eaLnBrk="1" fontAlgn="auto" hangingPunct="1">
              <a:spcAft>
                <a:spcPts val="0"/>
              </a:spcAft>
              <a:buFont typeface="+mj-lt"/>
              <a:buAutoNum type="arabicPeriod"/>
              <a:defRPr/>
            </a:pPr>
            <a:r>
              <a:rPr lang="el-GR" dirty="0" smtClean="0"/>
              <a:t>Αφαίρεση </a:t>
            </a:r>
            <a:r>
              <a:rPr lang="el-GR" dirty="0"/>
              <a:t>ξένων </a:t>
            </a:r>
            <a:r>
              <a:rPr lang="el-GR" dirty="0" smtClean="0"/>
              <a:t>σωμάτων.</a:t>
            </a:r>
            <a:endParaRPr lang="el-GR" dirty="0"/>
          </a:p>
          <a:p>
            <a:pPr marL="457200" indent="-457200" eaLnBrk="1" fontAlgn="auto" hangingPunct="1">
              <a:spcAft>
                <a:spcPts val="0"/>
              </a:spcAft>
              <a:buFont typeface="+mj-lt"/>
              <a:buAutoNum type="arabicPeriod"/>
              <a:defRPr/>
            </a:pPr>
            <a:r>
              <a:rPr lang="el-GR" dirty="0" smtClean="0"/>
              <a:t>Έλεγχος </a:t>
            </a:r>
            <a:r>
              <a:rPr lang="el-GR" dirty="0"/>
              <a:t>μικρών </a:t>
            </a:r>
            <a:r>
              <a:rPr lang="el-GR" dirty="0" smtClean="0"/>
              <a:t>αιμορραγιών.</a:t>
            </a:r>
            <a:endParaRPr lang="el-GR" dirty="0"/>
          </a:p>
          <a:p>
            <a:pPr marL="457200" indent="-457200" eaLnBrk="1" fontAlgn="auto" hangingPunct="1">
              <a:spcAft>
                <a:spcPts val="0"/>
              </a:spcAft>
              <a:buFont typeface="+mj-lt"/>
              <a:buAutoNum type="arabicPeriod"/>
              <a:defRPr/>
            </a:pPr>
            <a:r>
              <a:rPr lang="el-GR" dirty="0" smtClean="0"/>
              <a:t>Διαδερμική τυφλοστομία.</a:t>
            </a:r>
            <a:endParaRPr lang="el-GR" dirty="0"/>
          </a:p>
          <a:p>
            <a:pPr marL="457200" indent="-457200" eaLnBrk="1" fontAlgn="auto" hangingPunct="1">
              <a:spcAft>
                <a:spcPts val="0"/>
              </a:spcAft>
              <a:buFont typeface="+mj-lt"/>
              <a:buAutoNum type="arabicPeriod"/>
              <a:defRPr/>
            </a:pPr>
            <a:r>
              <a:rPr lang="el-GR" dirty="0" smtClean="0"/>
              <a:t>Τοποθέτηση </a:t>
            </a:r>
            <a:r>
              <a:rPr lang="el-GR" dirty="0"/>
              <a:t>ειδικών σωλήνων αποσυμφόρησης </a:t>
            </a:r>
            <a:r>
              <a:rPr lang="el-GR" dirty="0" smtClean="0"/>
              <a:t>ψευδοαποφράξεων.</a:t>
            </a:r>
            <a:endParaRPr lang="el-GR" dirty="0"/>
          </a:p>
          <a:p>
            <a:pPr marL="0" indent="0" eaLnBrk="1" fontAlgn="auto" hangingPunct="1">
              <a:spcAft>
                <a:spcPts val="0"/>
              </a:spcAft>
              <a:buFont typeface="Arial" pitchFamily="34" charset="0"/>
              <a:buNone/>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86595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normAutofit fontScale="90000"/>
          </a:bodyPr>
          <a:lstStyle/>
          <a:p>
            <a:pPr eaLnBrk="1" hangingPunct="1"/>
            <a:r>
              <a:rPr lang="el-GR" altLang="el-GR" b="1" dirty="0" smtClean="0"/>
              <a:t>Ενδείξεις</a:t>
            </a:r>
            <a:r>
              <a:rPr lang="en-US" altLang="el-GR" b="1" dirty="0" smtClean="0"/>
              <a:t> </a:t>
            </a:r>
            <a:r>
              <a:rPr lang="el-GR" altLang="el-GR" b="1" dirty="0" smtClean="0"/>
              <a:t>-</a:t>
            </a:r>
            <a:r>
              <a:rPr lang="en-US" altLang="el-GR" b="1" dirty="0" smtClean="0"/>
              <a:t> </a:t>
            </a:r>
            <a:r>
              <a:rPr lang="el-GR" altLang="el-GR" b="1" dirty="0" smtClean="0"/>
              <a:t>εφαρμογές</a:t>
            </a:r>
            <a:r>
              <a:rPr lang="en-US" altLang="el-GR" b="1" dirty="0" smtClean="0"/>
              <a:t/>
            </a:r>
            <a:br>
              <a:rPr lang="en-US" altLang="el-GR" b="1" dirty="0" smtClean="0"/>
            </a:br>
            <a:r>
              <a:rPr lang="el-GR" altLang="el-GR" b="1" dirty="0" smtClean="0"/>
              <a:t>θεραπευτικής κολ</a:t>
            </a:r>
            <a:r>
              <a:rPr lang="el-GR" altLang="el-GR" dirty="0" smtClean="0"/>
              <a:t>ονο</a:t>
            </a:r>
            <a:r>
              <a:rPr lang="el-GR" altLang="el-GR" b="1" dirty="0" smtClean="0"/>
              <a:t>σκόπησης </a:t>
            </a:r>
            <a:r>
              <a:rPr lang="el-GR" altLang="el-GR" sz="3300" b="0" dirty="0" smtClean="0"/>
              <a:t>1/2</a:t>
            </a:r>
          </a:p>
        </p:txBody>
      </p:sp>
      <p:sp>
        <p:nvSpPr>
          <p:cNvPr id="3" name="2 - Θέση περιεχομένου"/>
          <p:cNvSpPr>
            <a:spLocks noGrp="1"/>
          </p:cNvSpPr>
          <p:nvPr>
            <p:ph idx="1"/>
          </p:nvPr>
        </p:nvSpPr>
        <p:spPr>
          <a:xfrm>
            <a:off x="457200" y="1340768"/>
            <a:ext cx="8507288" cy="5112568"/>
          </a:xfrm>
        </p:spPr>
        <p:txBody>
          <a:bodyPr rtlCol="0">
            <a:noAutofit/>
          </a:bodyPr>
          <a:lstStyle/>
          <a:p>
            <a:pPr marL="457200" indent="-457200" eaLnBrk="1" fontAlgn="auto" hangingPunct="1">
              <a:spcAft>
                <a:spcPts val="0"/>
              </a:spcAft>
              <a:buFont typeface="+mj-lt"/>
              <a:buAutoNum type="arabicPeriod"/>
              <a:defRPr/>
            </a:pPr>
            <a:r>
              <a:rPr lang="el-GR" sz="2200" b="1" dirty="0" smtClean="0"/>
              <a:t>Αιμορραγία από το κατώτερο πεπτικό</a:t>
            </a:r>
          </a:p>
          <a:p>
            <a:pPr eaLnBrk="1" fontAlgn="auto" hangingPunct="1">
              <a:spcAft>
                <a:spcPts val="0"/>
              </a:spcAft>
              <a:buFont typeface="Arial" pitchFamily="34" charset="0"/>
              <a:buNone/>
              <a:defRPr/>
            </a:pPr>
            <a:r>
              <a:rPr lang="el-GR" sz="2200" b="1" dirty="0" smtClean="0"/>
              <a:t>Αίτια:</a:t>
            </a:r>
          </a:p>
          <a:p>
            <a:pPr lvl="1">
              <a:defRPr/>
            </a:pPr>
            <a:r>
              <a:rPr lang="el-GR" sz="2200" dirty="0" smtClean="0"/>
              <a:t>Εκκολπωμάτωση.</a:t>
            </a:r>
          </a:p>
          <a:p>
            <a:pPr lvl="1">
              <a:defRPr/>
            </a:pPr>
            <a:r>
              <a:rPr lang="el-GR" sz="2200" dirty="0" smtClean="0"/>
              <a:t>Φλεγμονώδεις παθήσεις.</a:t>
            </a:r>
          </a:p>
          <a:p>
            <a:pPr lvl="1">
              <a:defRPr/>
            </a:pPr>
            <a:r>
              <a:rPr lang="el-GR" sz="2200" dirty="0" smtClean="0"/>
              <a:t>Ισχαιμική νόσος του εντέρου.</a:t>
            </a:r>
          </a:p>
          <a:p>
            <a:pPr lvl="1">
              <a:defRPr/>
            </a:pPr>
            <a:r>
              <a:rPr lang="el-GR" sz="2200" dirty="0" smtClean="0"/>
              <a:t>Νεοπλάσματα.</a:t>
            </a:r>
          </a:p>
          <a:p>
            <a:pPr lvl="1">
              <a:defRPr/>
            </a:pPr>
            <a:r>
              <a:rPr lang="el-GR" sz="2200" dirty="0" smtClean="0"/>
              <a:t>Αιμορραγία από το ανώτερο πεπτικό.</a:t>
            </a:r>
          </a:p>
          <a:p>
            <a:pPr lvl="1">
              <a:defRPr/>
            </a:pPr>
            <a:r>
              <a:rPr lang="el-GR" sz="2200" dirty="0" smtClean="0"/>
              <a:t>Αιμορραγία μετά πολυπεκτομή.</a:t>
            </a:r>
          </a:p>
          <a:p>
            <a:pPr lvl="1">
              <a:defRPr/>
            </a:pPr>
            <a:r>
              <a:rPr lang="el-GR" sz="2200" dirty="0" smtClean="0"/>
              <a:t>Διαταραχές της πηκτικότητας του</a:t>
            </a:r>
            <a:r>
              <a:rPr lang="en-US" sz="2200" dirty="0" smtClean="0"/>
              <a:t> </a:t>
            </a:r>
            <a:r>
              <a:rPr lang="el-GR" sz="2200" dirty="0" smtClean="0"/>
              <a:t>αίματος.</a:t>
            </a:r>
          </a:p>
          <a:p>
            <a:pPr lvl="1">
              <a:defRPr/>
            </a:pPr>
            <a:r>
              <a:rPr lang="el-GR" sz="2200" dirty="0" smtClean="0"/>
              <a:t>Παθήσεις του ορθού και του πρωκτού.</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930375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normAutofit fontScale="90000"/>
          </a:bodyPr>
          <a:lstStyle/>
          <a:p>
            <a:r>
              <a:rPr lang="el-GR" altLang="el-GR" dirty="0">
                <a:solidFill>
                  <a:prstClr val="white"/>
                </a:solidFill>
              </a:rPr>
              <a:t>Ενδείξεις</a:t>
            </a:r>
            <a:r>
              <a:rPr lang="en-US" altLang="el-GR" dirty="0">
                <a:solidFill>
                  <a:prstClr val="white"/>
                </a:solidFill>
              </a:rPr>
              <a:t> </a:t>
            </a:r>
            <a:r>
              <a:rPr lang="el-GR" altLang="el-GR" dirty="0">
                <a:solidFill>
                  <a:prstClr val="white"/>
                </a:solidFill>
              </a:rPr>
              <a:t>-</a:t>
            </a:r>
            <a:r>
              <a:rPr lang="en-US" altLang="el-GR" dirty="0">
                <a:solidFill>
                  <a:prstClr val="white"/>
                </a:solidFill>
              </a:rPr>
              <a:t> </a:t>
            </a:r>
            <a:r>
              <a:rPr lang="el-GR" altLang="el-GR" dirty="0">
                <a:solidFill>
                  <a:prstClr val="white"/>
                </a:solidFill>
              </a:rPr>
              <a:t>εφαρμογές</a:t>
            </a:r>
            <a:r>
              <a:rPr lang="en-US" altLang="el-GR" dirty="0">
                <a:solidFill>
                  <a:prstClr val="white"/>
                </a:solidFill>
              </a:rPr>
              <a:t/>
            </a:r>
            <a:br>
              <a:rPr lang="en-US" altLang="el-GR" dirty="0">
                <a:solidFill>
                  <a:prstClr val="white"/>
                </a:solidFill>
              </a:rPr>
            </a:br>
            <a:r>
              <a:rPr lang="el-GR" altLang="el-GR" dirty="0">
                <a:solidFill>
                  <a:prstClr val="white"/>
                </a:solidFill>
              </a:rPr>
              <a:t>θεραπευτικής κολονοσκόπησης </a:t>
            </a:r>
            <a:r>
              <a:rPr lang="el-GR" altLang="el-GR" sz="3300" b="0" dirty="0" smtClean="0">
                <a:solidFill>
                  <a:prstClr val="white"/>
                </a:solidFill>
              </a:rPr>
              <a:t>2/2</a:t>
            </a:r>
            <a:endParaRPr lang="el-GR" altLang="el-GR" sz="3600" b="1" dirty="0" smtClean="0"/>
          </a:p>
        </p:txBody>
      </p:sp>
      <p:sp>
        <p:nvSpPr>
          <p:cNvPr id="23555" name="2 - Θέση περιεχομένου"/>
          <p:cNvSpPr>
            <a:spLocks noGrp="1"/>
          </p:cNvSpPr>
          <p:nvPr>
            <p:ph idx="1"/>
          </p:nvPr>
        </p:nvSpPr>
        <p:spPr>
          <a:xfrm>
            <a:off x="457200" y="1700808"/>
            <a:ext cx="8229600" cy="4536504"/>
          </a:xfrm>
        </p:spPr>
        <p:txBody>
          <a:bodyPr/>
          <a:lstStyle/>
          <a:p>
            <a:pPr marL="457200" indent="-457200" eaLnBrk="1" hangingPunct="1">
              <a:buFont typeface="+mj-lt"/>
              <a:buAutoNum type="arabicPeriod" startAt="2"/>
            </a:pPr>
            <a:r>
              <a:rPr lang="el-GR" altLang="el-GR" b="1" dirty="0" smtClean="0"/>
              <a:t>Αφαίρεση πολυπόδων.</a:t>
            </a:r>
          </a:p>
          <a:p>
            <a:pPr marL="457200" indent="-457200" eaLnBrk="1" hangingPunct="1">
              <a:buFont typeface="+mj-lt"/>
              <a:buAutoNum type="arabicPeriod" startAt="2"/>
            </a:pPr>
            <a:r>
              <a:rPr lang="el-GR" altLang="el-GR" b="1" dirty="0" smtClean="0"/>
              <a:t>Αφαίρεση ξένων σωμάτων.</a:t>
            </a:r>
          </a:p>
          <a:p>
            <a:pPr marL="457200" indent="-457200" eaLnBrk="1" hangingPunct="1">
              <a:buFont typeface="+mj-lt"/>
              <a:buAutoNum type="arabicPeriod" startAt="2"/>
            </a:pPr>
            <a:r>
              <a:rPr lang="el-GR" altLang="el-GR" b="1" dirty="0" smtClean="0"/>
              <a:t>Αντιμετώπιση στενώσεων του ορθοπρωκτικού σωλήνα και  των μετεγχειρητικών αναστομώσεων.</a:t>
            </a:r>
          </a:p>
          <a:p>
            <a:pPr marL="457200" indent="-457200" eaLnBrk="1" hangingPunct="1">
              <a:buFont typeface="+mj-lt"/>
              <a:buAutoNum type="arabicPeriod" startAt="2"/>
            </a:pPr>
            <a:r>
              <a:rPr lang="el-GR" altLang="el-GR" b="1" dirty="0" smtClean="0"/>
              <a:t>Διαδερμική τυφλοστομία</a:t>
            </a:r>
            <a:r>
              <a:rPr lang="el-GR" altLang="el-GR" dirty="0"/>
              <a:t>.</a:t>
            </a:r>
            <a:endParaRPr lang="el-GR" altLang="el-GR" b="1"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724984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Ενδοσκόπηση κατωτέρου πεπτικού συστήματος </a:t>
            </a:r>
            <a:r>
              <a:rPr lang="el-GR" sz="3300" b="0" dirty="0" smtClean="0"/>
              <a:t>1/2</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pic>
        <p:nvPicPr>
          <p:cNvPr id="4098" name="Picture 2" descr="File:US Navy 110405-N-KA543-028 Hospitalman Urian D. Thompson, left, Lt. Cmdr. Eric A. Lavery and Registered Nurse Steven Cherry review the monitor wh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472" y="1556792"/>
            <a:ext cx="5315744" cy="37941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483768" y="5459787"/>
            <a:ext cx="4544921" cy="646331"/>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US Navy 110405-N-KA543-028 Hospitalman Urian D. Thompson, left, Lt. Cmdr. Eric A. Lavery and Registered Nurse Steven Cherry review the monitor whil</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smtClean="0">
                <a:solidFill>
                  <a:schemeClr val="bg1"/>
                </a:solidFill>
                <a:latin typeface="Calibri"/>
                <a:hlinkClick r:id="rId5"/>
              </a:rPr>
              <a:t>BotMultichillT</a:t>
            </a:r>
            <a:r>
              <a:rPr lang="el-GR" sz="1200" dirty="0" smtClean="0">
                <a:solidFill>
                  <a:schemeClr val="bg1"/>
                </a:solidFill>
                <a:latin typeface="Calibri"/>
              </a:rPr>
              <a:t> διαθέσιμο ως κοινό κτήμα</a:t>
            </a:r>
            <a:endParaRPr lang="en-US" sz="1200" dirty="0">
              <a:solidFill>
                <a:schemeClr val="bg1"/>
              </a:solidFill>
              <a:latin typeface="Calibri"/>
            </a:endParaRPr>
          </a:p>
        </p:txBody>
      </p:sp>
    </p:spTree>
    <p:extLst>
      <p:ext uri="{BB962C8B-B14F-4D97-AF65-F5344CB8AC3E}">
        <p14:creationId xmlns:p14="http://schemas.microsoft.com/office/powerpoint/2010/main" val="340783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Ενδοσκόπηση κατωτέρου πεπτικού </a:t>
            </a:r>
            <a:r>
              <a:rPr lang="el-GR" dirty="0" smtClean="0"/>
              <a:t>συστήματος </a:t>
            </a:r>
            <a:r>
              <a:rPr lang="el-GR" sz="3300" b="0" dirty="0" smtClean="0">
                <a:solidFill>
                  <a:prstClr val="white"/>
                </a:solidFill>
              </a:rPr>
              <a:t>2/2</a:t>
            </a:r>
            <a:endParaRPr lang="el-GR" dirty="0"/>
          </a:p>
        </p:txBody>
      </p:sp>
      <p:sp>
        <p:nvSpPr>
          <p:cNvPr id="3" name="Θέση περιεχομένου 2"/>
          <p:cNvSpPr>
            <a:spLocks noGrp="1"/>
          </p:cNvSpPr>
          <p:nvPr>
            <p:ph idx="1"/>
          </p:nvPr>
        </p:nvSpPr>
        <p:spPr>
          <a:xfrm>
            <a:off x="2699792" y="6093296"/>
            <a:ext cx="4474840" cy="432048"/>
          </a:xfrm>
        </p:spPr>
        <p:txBody>
          <a:bodyPr>
            <a:normAutofit lnSpcReduction="10000"/>
          </a:bodyPr>
          <a:lstStyle/>
          <a:p>
            <a:pPr marL="0" indent="0">
              <a:buNone/>
            </a:pPr>
            <a:r>
              <a:rPr lang="el-GR" sz="2200" dirty="0" smtClean="0"/>
              <a:t>Τρόπος εκτέλεσης κολονοσκόπησης </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pic>
        <p:nvPicPr>
          <p:cNvPr id="5122" name="Picture 2" descr="File:Colonoscop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535" y="1340768"/>
            <a:ext cx="3880931" cy="41961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391958" y="5536937"/>
            <a:ext cx="2773825"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3"/>
              </a:rPr>
              <a:t>Técnica de la colonoscopia</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smtClean="0">
                <a:solidFill>
                  <a:schemeClr val="bg1"/>
                </a:solidFill>
                <a:latin typeface="Calibri"/>
                <a:hlinkClick r:id="rId4"/>
              </a:rPr>
              <a:t>Philmarin</a:t>
            </a:r>
            <a:r>
              <a:rPr lang="el-GR" sz="1200" dirty="0" smtClean="0">
                <a:solidFill>
                  <a:schemeClr val="bg1"/>
                </a:solidFill>
                <a:latin typeface="Calibri"/>
              </a:rPr>
              <a:t> διαθέσιμο ως κοινό κτήμα</a:t>
            </a:r>
            <a:endParaRPr lang="en-US" sz="1200" dirty="0">
              <a:solidFill>
                <a:schemeClr val="bg1"/>
              </a:solidFill>
              <a:latin typeface="Calibri"/>
            </a:endParaRPr>
          </a:p>
        </p:txBody>
      </p:sp>
    </p:spTree>
    <p:extLst>
      <p:ext uri="{BB962C8B-B14F-4D97-AF65-F5344CB8AC3E}">
        <p14:creationId xmlns:p14="http://schemas.microsoft.com/office/powerpoint/2010/main" val="955533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22266" y="116632"/>
            <a:ext cx="3974877" cy="2232248"/>
          </a:xfrm>
        </p:spPr>
        <p:txBody>
          <a:bodyPr>
            <a:normAutofit/>
          </a:bodyPr>
          <a:lstStyle/>
          <a:p>
            <a:r>
              <a:rPr lang="el-GR" dirty="0" smtClean="0"/>
              <a:t>Σχηματική διαδικασία κολονοσκόπησης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8194" name="Picture 2" descr="File:A symposium for health and medical communic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3"/>
            <a:ext cx="4248472" cy="67681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4259928" y="6237312"/>
            <a:ext cx="3600400"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A symposium for health and medical communications</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smtClean="0">
                <a:solidFill>
                  <a:schemeClr val="bg1"/>
                </a:solidFill>
                <a:latin typeface="Calibri"/>
                <a:hlinkClick r:id="rId5"/>
              </a:rPr>
              <a:t>Fæ</a:t>
            </a:r>
            <a:r>
              <a:rPr lang="el-GR" sz="1200" dirty="0" smtClean="0">
                <a:solidFill>
                  <a:schemeClr val="bg1"/>
                </a:solidFill>
                <a:latin typeface="Calibri"/>
              </a:rPr>
              <a:t> διαθέσιμο ως κοινό κτήμα</a:t>
            </a:r>
            <a:endParaRPr lang="en-US" sz="1200" dirty="0">
              <a:solidFill>
                <a:schemeClr val="bg1"/>
              </a:solidFill>
              <a:latin typeface="Calibri"/>
            </a:endParaRPr>
          </a:p>
        </p:txBody>
      </p:sp>
    </p:spTree>
    <p:extLst>
      <p:ext uri="{BB962C8B-B14F-4D97-AF65-F5344CB8AC3E}">
        <p14:creationId xmlns:p14="http://schemas.microsoft.com/office/powerpoint/2010/main" val="677897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Σχηματική αφαίρεση πολύποδα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grpSp>
        <p:nvGrpSpPr>
          <p:cNvPr id="9" name="Ομάδα 8"/>
          <p:cNvGrpSpPr/>
          <p:nvPr/>
        </p:nvGrpSpPr>
        <p:grpSpPr>
          <a:xfrm>
            <a:off x="1331640" y="1268760"/>
            <a:ext cx="6264696" cy="4392488"/>
            <a:chOff x="1331640" y="1238250"/>
            <a:chExt cx="6899920" cy="5088692"/>
          </a:xfrm>
        </p:grpSpPr>
        <p:pic>
          <p:nvPicPr>
            <p:cNvPr id="9218" name="Picture 2" descr="File:Ortenau Klinikum Darmspiegel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238250"/>
              <a:ext cx="6899920" cy="50886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00919" y="5949280"/>
              <a:ext cx="1010598" cy="369332"/>
            </a:xfrm>
            <a:prstGeom prst="rect">
              <a:avLst/>
            </a:prstGeom>
            <a:solidFill>
              <a:schemeClr val="bg1"/>
            </a:solidFill>
            <a:ln>
              <a:solidFill>
                <a:schemeClr val="tx1"/>
              </a:solidFill>
            </a:ln>
          </p:spPr>
          <p:txBody>
            <a:bodyPr wrap="none" rtlCol="0">
              <a:spAutoFit/>
            </a:bodyPr>
            <a:lstStyle/>
            <a:p>
              <a:r>
                <a:rPr lang="el-GR" dirty="0" smtClean="0"/>
                <a:t>Βρόχος </a:t>
              </a:r>
              <a:endParaRPr lang="el-GR" dirty="0"/>
            </a:p>
          </p:txBody>
        </p:sp>
        <p:sp>
          <p:nvSpPr>
            <p:cNvPr id="7" name="TextBox 6"/>
            <p:cNvSpPr txBox="1"/>
            <p:nvPr/>
          </p:nvSpPr>
          <p:spPr>
            <a:xfrm>
              <a:off x="5076056" y="5619866"/>
              <a:ext cx="2600338" cy="427871"/>
            </a:xfrm>
            <a:prstGeom prst="rect">
              <a:avLst/>
            </a:prstGeom>
            <a:solidFill>
              <a:schemeClr val="bg1"/>
            </a:solidFill>
            <a:ln>
              <a:solidFill>
                <a:schemeClr val="tx1"/>
              </a:solidFill>
            </a:ln>
          </p:spPr>
          <p:txBody>
            <a:bodyPr wrap="square" rtlCol="0">
              <a:spAutoFit/>
            </a:bodyPr>
            <a:lstStyle/>
            <a:p>
              <a:r>
                <a:rPr lang="el-GR" dirty="0" smtClean="0"/>
                <a:t>Άκρο κολονοσκοπίου</a:t>
              </a:r>
              <a:endParaRPr lang="el-GR" dirty="0"/>
            </a:p>
          </p:txBody>
        </p:sp>
        <p:sp>
          <p:nvSpPr>
            <p:cNvPr id="8" name="TextBox 7"/>
            <p:cNvSpPr txBox="1"/>
            <p:nvPr/>
          </p:nvSpPr>
          <p:spPr>
            <a:xfrm>
              <a:off x="1885837" y="2681228"/>
              <a:ext cx="1626926" cy="781792"/>
            </a:xfrm>
            <a:prstGeom prst="rect">
              <a:avLst/>
            </a:prstGeom>
            <a:solidFill>
              <a:schemeClr val="bg1"/>
            </a:solidFill>
            <a:ln>
              <a:solidFill>
                <a:schemeClr val="tx1"/>
              </a:solidFill>
            </a:ln>
          </p:spPr>
          <p:txBody>
            <a:bodyPr wrap="square" rtlCol="0">
              <a:spAutoFit/>
            </a:bodyPr>
            <a:lstStyle/>
            <a:p>
              <a:r>
                <a:rPr lang="el-GR" dirty="0" smtClean="0"/>
                <a:t>Εντερικό τοίχωμα</a:t>
              </a:r>
              <a:endParaRPr lang="el-GR" dirty="0"/>
            </a:p>
          </p:txBody>
        </p:sp>
        <p:sp>
          <p:nvSpPr>
            <p:cNvPr id="5" name="TextBox 4"/>
            <p:cNvSpPr txBox="1"/>
            <p:nvPr/>
          </p:nvSpPr>
          <p:spPr>
            <a:xfrm>
              <a:off x="3296151" y="2681228"/>
              <a:ext cx="1420133" cy="369332"/>
            </a:xfrm>
            <a:prstGeom prst="rect">
              <a:avLst/>
            </a:prstGeom>
            <a:solidFill>
              <a:schemeClr val="bg1"/>
            </a:solidFill>
            <a:ln>
              <a:solidFill>
                <a:schemeClr val="tx1"/>
              </a:solidFill>
            </a:ln>
          </p:spPr>
          <p:txBody>
            <a:bodyPr wrap="none" rtlCol="0">
              <a:spAutoFit/>
            </a:bodyPr>
            <a:lstStyle/>
            <a:p>
              <a:r>
                <a:rPr lang="el-GR" dirty="0" smtClean="0"/>
                <a:t>Πολύποδας </a:t>
              </a:r>
              <a:endParaRPr lang="el-GR" dirty="0"/>
            </a:p>
          </p:txBody>
        </p:sp>
      </p:grpSp>
      <p:sp>
        <p:nvSpPr>
          <p:cNvPr id="10" name="Rectangle 7"/>
          <p:cNvSpPr/>
          <p:nvPr/>
        </p:nvSpPr>
        <p:spPr>
          <a:xfrm>
            <a:off x="2960885" y="5805264"/>
            <a:ext cx="3540902"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Ortenau Klinikum Darmspiegelung</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NEU-KOM</a:t>
            </a:r>
            <a:r>
              <a:rPr lang="el-GR" sz="1200" dirty="0" smtClean="0">
                <a:solidFill>
                  <a:schemeClr val="bg1"/>
                </a:solidFill>
                <a:latin typeface="Calibri"/>
                <a:hlinkClick r:id="rId5"/>
              </a:rPr>
              <a:t> </a:t>
            </a:r>
            <a:r>
              <a:rPr lang="el-GR" sz="1200" dirty="0" smtClean="0">
                <a:solidFill>
                  <a:schemeClr val="bg1"/>
                </a:solidFill>
                <a:latin typeface="Calibri"/>
              </a:rPr>
              <a:t>διαθέσιμο με άδεια </a:t>
            </a:r>
            <a:r>
              <a:rPr lang="en-US" sz="1200" dirty="0">
                <a:solidFill>
                  <a:schemeClr val="bg1"/>
                </a:solidFill>
                <a:latin typeface="Calibri"/>
                <a:hlinkClick r:id="rId6"/>
              </a:rPr>
              <a:t>CC BY 3.0</a:t>
            </a:r>
            <a:endParaRPr lang="en-US" sz="1200" dirty="0">
              <a:solidFill>
                <a:schemeClr val="bg1"/>
              </a:solidFill>
              <a:latin typeface="Calibri"/>
            </a:endParaRPr>
          </a:p>
        </p:txBody>
      </p:sp>
    </p:spTree>
    <p:extLst>
      <p:ext uri="{BB962C8B-B14F-4D97-AF65-F5344CB8AC3E}">
        <p14:creationId xmlns:p14="http://schemas.microsoft.com/office/powerpoint/2010/main" val="1999542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pPr eaLnBrk="1" hangingPunct="1"/>
            <a:r>
              <a:rPr lang="el-GR" altLang="el-GR" b="1" dirty="0" smtClean="0"/>
              <a:t>Ενδοσκόπηση</a:t>
            </a:r>
          </a:p>
        </p:txBody>
      </p:sp>
      <p:sp>
        <p:nvSpPr>
          <p:cNvPr id="4099" name="2 - Θέση περιεχομένου"/>
          <p:cNvSpPr>
            <a:spLocks noGrp="1"/>
          </p:cNvSpPr>
          <p:nvPr>
            <p:ph idx="1"/>
          </p:nvPr>
        </p:nvSpPr>
        <p:spPr/>
        <p:txBody>
          <a:bodyPr/>
          <a:lstStyle/>
          <a:p>
            <a:pPr marL="0" indent="0" eaLnBrk="1" hangingPunct="1">
              <a:buFont typeface="Arial" charset="0"/>
              <a:buNone/>
            </a:pPr>
            <a:r>
              <a:rPr lang="el-GR" altLang="el-GR" dirty="0" smtClean="0"/>
              <a:t>Είναι η εξέταση του εσωτερικού του σώματος, δια μέσου ενός φυσικού ή τεχνητού στομίου με τη χρήση καταλλήλου οπτικού συστήματος</a:t>
            </a:r>
            <a:r>
              <a:rPr lang="el-GR" altLang="el-GR" dirty="0"/>
              <a:t>.</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718209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Ενδοσκόπηση κατωτέρου πεπτικού </a:t>
            </a:r>
            <a:r>
              <a:rPr lang="el-GR" dirty="0" smtClean="0"/>
              <a:t>συστήματος </a:t>
            </a:r>
            <a:r>
              <a:rPr lang="el-GR" sz="3300" b="0" dirty="0" smtClean="0"/>
              <a:t>1/4</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pic>
        <p:nvPicPr>
          <p:cNvPr id="10242" name="Picture 2" descr="File:Kolon-transvers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95525"/>
            <a:ext cx="3168352" cy="25995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descr="Datei:Coec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114" y="1795525"/>
            <a:ext cx="3131840" cy="26508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03648" y="5525617"/>
            <a:ext cx="6449266" cy="430887"/>
          </a:xfrm>
          <a:prstGeom prst="rect">
            <a:avLst/>
          </a:prstGeom>
          <a:noFill/>
        </p:spPr>
        <p:txBody>
          <a:bodyPr wrap="none" rtlCol="0">
            <a:spAutoFit/>
          </a:bodyPr>
          <a:lstStyle/>
          <a:p>
            <a:r>
              <a:rPr lang="el-GR" sz="2200" dirty="0" smtClean="0">
                <a:solidFill>
                  <a:schemeClr val="bg1"/>
                </a:solidFill>
                <a:latin typeface="+mn-lt"/>
              </a:rPr>
              <a:t>Κολονοσκοπική εικόνα φυσιολογικού εντερικού αυλού</a:t>
            </a:r>
            <a:endParaRPr lang="el-GR" sz="2200" dirty="0">
              <a:solidFill>
                <a:schemeClr val="bg1"/>
              </a:solidFill>
              <a:latin typeface="+mn-lt"/>
            </a:endParaRPr>
          </a:p>
        </p:txBody>
      </p:sp>
      <p:sp>
        <p:nvSpPr>
          <p:cNvPr id="9" name="Rectangle 7"/>
          <p:cNvSpPr/>
          <p:nvPr/>
        </p:nvSpPr>
        <p:spPr>
          <a:xfrm>
            <a:off x="5116611" y="4639744"/>
            <a:ext cx="3096343"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4"/>
              </a:rPr>
              <a:t>Coecum</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5"/>
              </a:rPr>
              <a:t>J. Guntau</a:t>
            </a:r>
            <a:r>
              <a:rPr lang="el-GR" sz="1200" dirty="0" smtClean="0">
                <a:solidFill>
                  <a:schemeClr val="bg1"/>
                </a:solidFill>
                <a:latin typeface="Calibri"/>
              </a:rPr>
              <a:t> διαθέσιμο με άδεια </a:t>
            </a:r>
            <a:r>
              <a:rPr lang="en-US" sz="1200" dirty="0">
                <a:solidFill>
                  <a:schemeClr val="bg1"/>
                </a:solidFill>
                <a:latin typeface="Calibri"/>
                <a:hlinkClick r:id="rId6"/>
              </a:rPr>
              <a:t>CC BY-SA 3.0</a:t>
            </a:r>
            <a:endParaRPr lang="en-US" sz="1200" dirty="0">
              <a:solidFill>
                <a:schemeClr val="bg1"/>
              </a:solidFill>
              <a:latin typeface="Calibri"/>
            </a:endParaRPr>
          </a:p>
        </p:txBody>
      </p:sp>
      <p:sp>
        <p:nvSpPr>
          <p:cNvPr id="10" name="Rectangle 7"/>
          <p:cNvSpPr/>
          <p:nvPr/>
        </p:nvSpPr>
        <p:spPr>
          <a:xfrm>
            <a:off x="611560" y="4588448"/>
            <a:ext cx="3744416"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7"/>
              </a:rPr>
              <a:t>Kolon-transversum</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8"/>
              </a:rPr>
              <a:t>File Upload Bot (Magnus Manske</a:t>
            </a:r>
            <a:r>
              <a:rPr lang="en-US" sz="1200" dirty="0" smtClean="0">
                <a:solidFill>
                  <a:schemeClr val="bg1"/>
                </a:solidFill>
                <a:latin typeface="Calibri"/>
                <a:hlinkClick r:id="rId8"/>
              </a:rPr>
              <a:t>)</a:t>
            </a:r>
            <a:r>
              <a:rPr lang="el-GR" sz="1200" dirty="0" smtClean="0">
                <a:solidFill>
                  <a:schemeClr val="bg1"/>
                </a:solidFill>
                <a:latin typeface="Calibri"/>
              </a:rPr>
              <a:t> διαθέσιμο με άδεια </a:t>
            </a:r>
            <a:r>
              <a:rPr lang="en-US" sz="1200" dirty="0">
                <a:solidFill>
                  <a:schemeClr val="bg1"/>
                </a:solidFill>
                <a:latin typeface="Calibri"/>
                <a:hlinkClick r:id="rId6"/>
              </a:rPr>
              <a:t>CC BY-SA 3.0</a:t>
            </a:r>
            <a:endParaRPr lang="en-US" sz="1200" dirty="0">
              <a:solidFill>
                <a:schemeClr val="bg1"/>
              </a:solidFill>
              <a:latin typeface="Calibri"/>
            </a:endParaRPr>
          </a:p>
        </p:txBody>
      </p:sp>
    </p:spTree>
    <p:extLst>
      <p:ext uri="{BB962C8B-B14F-4D97-AF65-F5344CB8AC3E}">
        <p14:creationId xmlns:p14="http://schemas.microsoft.com/office/powerpoint/2010/main" val="3687202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Ενδοσκόπηση κατωτέρου πεπτικού </a:t>
            </a:r>
            <a:r>
              <a:rPr lang="el-GR" dirty="0" smtClean="0"/>
              <a:t>συστήματος </a:t>
            </a:r>
            <a:r>
              <a:rPr lang="el-GR" sz="3300" b="0" dirty="0" smtClean="0"/>
              <a:t>2/4</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pic>
        <p:nvPicPr>
          <p:cNvPr id="11266" name="Picture 2" descr="Datei:Divertik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28" y="1878014"/>
            <a:ext cx="2592288" cy="21941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8" name="Picture 4" descr="File:Poly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592" y="1878014"/>
            <a:ext cx="2542016" cy="21515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70" name="Picture 6" descr="File:AtypischeColit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844824"/>
            <a:ext cx="2781673" cy="21535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1446" y="4804720"/>
            <a:ext cx="1840568" cy="430887"/>
          </a:xfrm>
          <a:prstGeom prst="rect">
            <a:avLst/>
          </a:prstGeom>
          <a:noFill/>
        </p:spPr>
        <p:txBody>
          <a:bodyPr wrap="none" rtlCol="0">
            <a:spAutoFit/>
          </a:bodyPr>
          <a:lstStyle/>
          <a:p>
            <a:r>
              <a:rPr lang="el-GR" sz="2200" dirty="0" smtClean="0">
                <a:solidFill>
                  <a:schemeClr val="bg1"/>
                </a:solidFill>
                <a:latin typeface="+mn-lt"/>
              </a:rPr>
              <a:t>Εκκολπώματα </a:t>
            </a:r>
            <a:endParaRPr lang="el-GR" sz="2200" dirty="0">
              <a:solidFill>
                <a:schemeClr val="bg1"/>
              </a:solidFill>
              <a:latin typeface="+mn-lt"/>
            </a:endParaRPr>
          </a:p>
        </p:txBody>
      </p:sp>
      <p:sp>
        <p:nvSpPr>
          <p:cNvPr id="9" name="TextBox 8"/>
          <p:cNvSpPr txBox="1"/>
          <p:nvPr/>
        </p:nvSpPr>
        <p:spPr>
          <a:xfrm>
            <a:off x="3679313" y="4804720"/>
            <a:ext cx="1578574" cy="430887"/>
          </a:xfrm>
          <a:prstGeom prst="rect">
            <a:avLst/>
          </a:prstGeom>
          <a:noFill/>
        </p:spPr>
        <p:txBody>
          <a:bodyPr wrap="none" rtlCol="0">
            <a:spAutoFit/>
          </a:bodyPr>
          <a:lstStyle/>
          <a:p>
            <a:r>
              <a:rPr lang="el-GR" sz="2200" dirty="0" smtClean="0">
                <a:solidFill>
                  <a:schemeClr val="bg1"/>
                </a:solidFill>
                <a:latin typeface="+mn-lt"/>
              </a:rPr>
              <a:t>Πολύποδας </a:t>
            </a:r>
            <a:endParaRPr lang="el-GR" sz="2200" dirty="0">
              <a:solidFill>
                <a:schemeClr val="bg1"/>
              </a:solidFill>
              <a:latin typeface="+mn-lt"/>
            </a:endParaRPr>
          </a:p>
        </p:txBody>
      </p:sp>
      <p:sp>
        <p:nvSpPr>
          <p:cNvPr id="10" name="TextBox 9"/>
          <p:cNvSpPr txBox="1"/>
          <p:nvPr/>
        </p:nvSpPr>
        <p:spPr>
          <a:xfrm>
            <a:off x="6862368" y="4804720"/>
            <a:ext cx="1225272" cy="430887"/>
          </a:xfrm>
          <a:prstGeom prst="rect">
            <a:avLst/>
          </a:prstGeom>
          <a:noFill/>
        </p:spPr>
        <p:txBody>
          <a:bodyPr wrap="none" rtlCol="0">
            <a:spAutoFit/>
          </a:bodyPr>
          <a:lstStyle/>
          <a:p>
            <a:r>
              <a:rPr lang="el-GR" sz="2200" dirty="0" smtClean="0">
                <a:solidFill>
                  <a:schemeClr val="bg1"/>
                </a:solidFill>
                <a:latin typeface="+mn-lt"/>
              </a:rPr>
              <a:t>Κολίτιδα </a:t>
            </a:r>
            <a:endParaRPr lang="el-GR" sz="2200" dirty="0">
              <a:solidFill>
                <a:schemeClr val="bg1"/>
              </a:solidFill>
              <a:latin typeface="+mn-lt"/>
            </a:endParaRPr>
          </a:p>
        </p:txBody>
      </p:sp>
      <p:sp>
        <p:nvSpPr>
          <p:cNvPr id="13" name="Rectangle 7"/>
          <p:cNvSpPr/>
          <p:nvPr/>
        </p:nvSpPr>
        <p:spPr>
          <a:xfrm>
            <a:off x="6129537" y="4072126"/>
            <a:ext cx="2736304" cy="646331"/>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5"/>
              </a:rPr>
              <a:t>AtypischeColitis</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6"/>
              </a:rPr>
              <a:t>File Upload Bot (Magnus Manske</a:t>
            </a:r>
            <a:r>
              <a:rPr lang="en-US" sz="1200" dirty="0" smtClean="0">
                <a:solidFill>
                  <a:schemeClr val="bg1"/>
                </a:solidFill>
                <a:latin typeface="Calibri"/>
                <a:hlinkClick r:id="rId6"/>
              </a:rPr>
              <a:t>)</a:t>
            </a:r>
            <a:r>
              <a:rPr lang="el-GR" sz="1200" dirty="0" smtClean="0">
                <a:solidFill>
                  <a:schemeClr val="bg1"/>
                </a:solidFill>
                <a:latin typeface="Calibri"/>
              </a:rPr>
              <a:t> διαθέσιμο με άδεια </a:t>
            </a:r>
            <a:r>
              <a:rPr lang="en-US" sz="1200" dirty="0">
                <a:solidFill>
                  <a:schemeClr val="bg1"/>
                </a:solidFill>
                <a:latin typeface="Calibri"/>
                <a:hlinkClick r:id="rId7"/>
              </a:rPr>
              <a:t>CC BY-SA 3.0</a:t>
            </a:r>
            <a:endParaRPr lang="en-US" sz="1200" dirty="0">
              <a:solidFill>
                <a:schemeClr val="bg1"/>
              </a:solidFill>
              <a:latin typeface="Calibri"/>
            </a:endParaRPr>
          </a:p>
        </p:txBody>
      </p:sp>
      <p:sp>
        <p:nvSpPr>
          <p:cNvPr id="14" name="Rectangle 7"/>
          <p:cNvSpPr/>
          <p:nvPr/>
        </p:nvSpPr>
        <p:spPr>
          <a:xfrm>
            <a:off x="3100448" y="4072126"/>
            <a:ext cx="2736304"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8"/>
              </a:rPr>
              <a:t>Polyp</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6"/>
              </a:rPr>
              <a:t>File Upload Bot (Magnus Manske</a:t>
            </a:r>
            <a:r>
              <a:rPr lang="en-US" sz="1200" dirty="0" smtClean="0">
                <a:solidFill>
                  <a:schemeClr val="bg1"/>
                </a:solidFill>
                <a:latin typeface="Calibri"/>
                <a:hlinkClick r:id="rId6"/>
              </a:rPr>
              <a:t>)</a:t>
            </a:r>
            <a:r>
              <a:rPr lang="el-GR" sz="1200" dirty="0" smtClean="0">
                <a:solidFill>
                  <a:schemeClr val="bg1"/>
                </a:solidFill>
                <a:latin typeface="Calibri"/>
              </a:rPr>
              <a:t> διαθέσιμο ως κοινό κτήμα</a:t>
            </a:r>
            <a:endParaRPr lang="en-US" sz="1200" dirty="0">
              <a:solidFill>
                <a:schemeClr val="bg1"/>
              </a:solidFill>
              <a:latin typeface="Calibri"/>
            </a:endParaRPr>
          </a:p>
        </p:txBody>
      </p:sp>
      <p:sp>
        <p:nvSpPr>
          <p:cNvPr id="15" name="Rectangle 7"/>
          <p:cNvSpPr/>
          <p:nvPr/>
        </p:nvSpPr>
        <p:spPr>
          <a:xfrm>
            <a:off x="253578" y="4072126"/>
            <a:ext cx="2736304"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9"/>
              </a:rPr>
              <a:t>Divertikel</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10"/>
              </a:rPr>
              <a:t>J. </a:t>
            </a:r>
            <a:r>
              <a:rPr lang="en-US" sz="1200" dirty="0" smtClean="0">
                <a:solidFill>
                  <a:schemeClr val="bg1"/>
                </a:solidFill>
                <a:latin typeface="Calibri"/>
                <a:hlinkClick r:id="rId10"/>
              </a:rPr>
              <a:t>Guntau</a:t>
            </a:r>
            <a:r>
              <a:rPr lang="el-GR" sz="1200" dirty="0" smtClean="0">
                <a:solidFill>
                  <a:schemeClr val="bg1"/>
                </a:solidFill>
                <a:latin typeface="Calibri"/>
                <a:hlinkClick r:id="rId10"/>
              </a:rPr>
              <a:t> </a:t>
            </a:r>
            <a:r>
              <a:rPr lang="el-GR" sz="1200" dirty="0" smtClean="0">
                <a:solidFill>
                  <a:schemeClr val="bg1"/>
                </a:solidFill>
                <a:latin typeface="Calibri"/>
              </a:rPr>
              <a:t>διαθέσιμο με άδεια </a:t>
            </a:r>
            <a:r>
              <a:rPr lang="en-US" sz="1200" dirty="0">
                <a:solidFill>
                  <a:schemeClr val="bg1"/>
                </a:solidFill>
                <a:latin typeface="Calibri"/>
                <a:hlinkClick r:id="rId7"/>
              </a:rPr>
              <a:t>CC BY-SA </a:t>
            </a:r>
            <a:r>
              <a:rPr lang="en-US" sz="1200" dirty="0" smtClean="0">
                <a:solidFill>
                  <a:schemeClr val="bg1"/>
                </a:solidFill>
                <a:latin typeface="Calibri"/>
                <a:hlinkClick r:id="rId7"/>
              </a:rPr>
              <a:t>3.0</a:t>
            </a:r>
            <a:endParaRPr lang="en-US" sz="1200" dirty="0">
              <a:solidFill>
                <a:schemeClr val="bg1"/>
              </a:solidFill>
              <a:latin typeface="Calibri"/>
            </a:endParaRPr>
          </a:p>
        </p:txBody>
      </p:sp>
    </p:spTree>
    <p:extLst>
      <p:ext uri="{BB962C8B-B14F-4D97-AF65-F5344CB8AC3E}">
        <p14:creationId xmlns:p14="http://schemas.microsoft.com/office/powerpoint/2010/main" val="3259589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Ενδοσκόπηση κατωτέρου πεπτικού </a:t>
            </a:r>
            <a:r>
              <a:rPr lang="el-GR" dirty="0" smtClean="0"/>
              <a:t>συστήματος </a:t>
            </a:r>
            <a:r>
              <a:rPr lang="el-GR" sz="3300" b="0" dirty="0" smtClean="0"/>
              <a:t>3/4</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pic>
        <p:nvPicPr>
          <p:cNvPr id="12290" name="Picture 2" descr="Datei:Kolon-Karzin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91087"/>
            <a:ext cx="2700100" cy="209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0854" y="4725144"/>
            <a:ext cx="2281211" cy="769441"/>
          </a:xfrm>
          <a:prstGeom prst="rect">
            <a:avLst/>
          </a:prstGeom>
          <a:noFill/>
        </p:spPr>
        <p:txBody>
          <a:bodyPr wrap="square" rtlCol="0">
            <a:spAutoFit/>
          </a:bodyPr>
          <a:lstStyle/>
          <a:p>
            <a:pPr algn="ctr"/>
            <a:r>
              <a:rPr lang="el-GR" sz="2200" dirty="0" smtClean="0">
                <a:solidFill>
                  <a:schemeClr val="bg1"/>
                </a:solidFill>
                <a:latin typeface="+mn-lt"/>
              </a:rPr>
              <a:t>Καρκίνωμα παχέος εντέρου</a:t>
            </a:r>
            <a:endParaRPr lang="el-GR" sz="2200" dirty="0">
              <a:solidFill>
                <a:schemeClr val="bg1"/>
              </a:solidFill>
              <a:latin typeface="+mn-lt"/>
            </a:endParaRPr>
          </a:p>
        </p:txBody>
      </p:sp>
      <p:pic>
        <p:nvPicPr>
          <p:cNvPr id="12292" name="Picture 4" descr="Datei:Kolon-Steno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473" y="1991087"/>
            <a:ext cx="2700099" cy="209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95773" y="4734726"/>
            <a:ext cx="2577454" cy="769441"/>
          </a:xfrm>
          <a:prstGeom prst="rect">
            <a:avLst/>
          </a:prstGeom>
          <a:noFill/>
        </p:spPr>
        <p:txBody>
          <a:bodyPr wrap="square" rtlCol="0">
            <a:spAutoFit/>
          </a:bodyPr>
          <a:lstStyle/>
          <a:p>
            <a:pPr algn="ctr"/>
            <a:r>
              <a:rPr lang="el-GR" sz="2200" dirty="0" smtClean="0">
                <a:solidFill>
                  <a:schemeClr val="bg1"/>
                </a:solidFill>
                <a:latin typeface="+mn-lt"/>
              </a:rPr>
              <a:t>Στένωση εντερικού αυλού</a:t>
            </a:r>
            <a:endParaRPr lang="el-GR" sz="2200" dirty="0">
              <a:solidFill>
                <a:schemeClr val="bg1"/>
              </a:solidFill>
              <a:latin typeface="+mn-lt"/>
            </a:endParaRPr>
          </a:p>
        </p:txBody>
      </p:sp>
      <p:pic>
        <p:nvPicPr>
          <p:cNvPr id="12294" name="Picture 6" descr="File:Angiodysplas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005584"/>
            <a:ext cx="2684760" cy="20785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33995" y="4734726"/>
            <a:ext cx="2572009" cy="769441"/>
          </a:xfrm>
          <a:prstGeom prst="rect">
            <a:avLst/>
          </a:prstGeom>
          <a:noFill/>
        </p:spPr>
        <p:txBody>
          <a:bodyPr wrap="square" rtlCol="0">
            <a:spAutoFit/>
          </a:bodyPr>
          <a:lstStyle/>
          <a:p>
            <a:pPr algn="ctr"/>
            <a:r>
              <a:rPr lang="el-GR" sz="2200" dirty="0" smtClean="0">
                <a:solidFill>
                  <a:schemeClr val="bg1"/>
                </a:solidFill>
                <a:latin typeface="+mn-lt"/>
              </a:rPr>
              <a:t>Εντερική αγγειοδυσπλασία</a:t>
            </a:r>
            <a:endParaRPr lang="el-GR" sz="2200" dirty="0">
              <a:solidFill>
                <a:schemeClr val="bg1"/>
              </a:solidFill>
              <a:latin typeface="+mn-lt"/>
            </a:endParaRPr>
          </a:p>
        </p:txBody>
      </p:sp>
      <p:sp>
        <p:nvSpPr>
          <p:cNvPr id="13" name="Rectangle 7"/>
          <p:cNvSpPr/>
          <p:nvPr/>
        </p:nvSpPr>
        <p:spPr>
          <a:xfrm>
            <a:off x="143308" y="4172483"/>
            <a:ext cx="2736304"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5"/>
              </a:rPr>
              <a:t>Kolon-Karzinom</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6"/>
              </a:rPr>
              <a:t>J. </a:t>
            </a:r>
            <a:r>
              <a:rPr lang="en-US" sz="1200" dirty="0" smtClean="0">
                <a:solidFill>
                  <a:schemeClr val="bg1"/>
                </a:solidFill>
                <a:latin typeface="Calibri"/>
                <a:hlinkClick r:id="rId6"/>
              </a:rPr>
              <a:t>Guntau</a:t>
            </a:r>
            <a:r>
              <a:rPr lang="el-GR" sz="1200" dirty="0" smtClean="0">
                <a:solidFill>
                  <a:schemeClr val="bg1"/>
                </a:solidFill>
                <a:latin typeface="Calibri"/>
                <a:hlinkClick r:id="rId6"/>
              </a:rPr>
              <a:t> </a:t>
            </a:r>
            <a:r>
              <a:rPr lang="el-GR" sz="1200" dirty="0" smtClean="0">
                <a:solidFill>
                  <a:schemeClr val="bg1"/>
                </a:solidFill>
                <a:latin typeface="Calibri"/>
              </a:rPr>
              <a:t>διαθέσιμο με άδεια </a:t>
            </a:r>
            <a:r>
              <a:rPr lang="en-US" sz="1200" dirty="0">
                <a:solidFill>
                  <a:schemeClr val="bg1"/>
                </a:solidFill>
                <a:latin typeface="Calibri"/>
                <a:hlinkClick r:id="rId7"/>
              </a:rPr>
              <a:t>CC BY-SA </a:t>
            </a:r>
            <a:r>
              <a:rPr lang="en-US" sz="1200" dirty="0" smtClean="0">
                <a:solidFill>
                  <a:schemeClr val="bg1"/>
                </a:solidFill>
                <a:latin typeface="Calibri"/>
                <a:hlinkClick r:id="rId7"/>
              </a:rPr>
              <a:t>3.0</a:t>
            </a:r>
            <a:endParaRPr lang="en-US" sz="1200" dirty="0">
              <a:solidFill>
                <a:schemeClr val="bg1"/>
              </a:solidFill>
              <a:latin typeface="Calibri"/>
            </a:endParaRPr>
          </a:p>
        </p:txBody>
      </p:sp>
      <p:sp>
        <p:nvSpPr>
          <p:cNvPr id="14" name="Rectangle 7"/>
          <p:cNvSpPr/>
          <p:nvPr/>
        </p:nvSpPr>
        <p:spPr>
          <a:xfrm>
            <a:off x="3395773" y="4172482"/>
            <a:ext cx="2736304"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8"/>
              </a:rPr>
              <a:t>Kolon-Stenose</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6"/>
              </a:rPr>
              <a:t>J. </a:t>
            </a:r>
            <a:r>
              <a:rPr lang="en-US" sz="1200" dirty="0" smtClean="0">
                <a:solidFill>
                  <a:schemeClr val="bg1"/>
                </a:solidFill>
                <a:latin typeface="Calibri"/>
                <a:hlinkClick r:id="rId6"/>
              </a:rPr>
              <a:t>Guntau</a:t>
            </a:r>
            <a:r>
              <a:rPr lang="el-GR" sz="1200" dirty="0" smtClean="0">
                <a:solidFill>
                  <a:schemeClr val="bg1"/>
                </a:solidFill>
                <a:latin typeface="Calibri"/>
                <a:hlinkClick r:id="rId6"/>
              </a:rPr>
              <a:t> </a:t>
            </a:r>
            <a:r>
              <a:rPr lang="el-GR" sz="1200" dirty="0" smtClean="0">
                <a:solidFill>
                  <a:schemeClr val="bg1"/>
                </a:solidFill>
                <a:latin typeface="Calibri"/>
              </a:rPr>
              <a:t>διαθέσιμο με άδεια </a:t>
            </a:r>
            <a:r>
              <a:rPr lang="en-US" sz="1200" dirty="0">
                <a:solidFill>
                  <a:schemeClr val="bg1"/>
                </a:solidFill>
                <a:latin typeface="Calibri"/>
                <a:hlinkClick r:id="rId7"/>
              </a:rPr>
              <a:t>CC BY-SA </a:t>
            </a:r>
            <a:r>
              <a:rPr lang="en-US" sz="1200" dirty="0" smtClean="0">
                <a:solidFill>
                  <a:schemeClr val="bg1"/>
                </a:solidFill>
                <a:latin typeface="Calibri"/>
                <a:hlinkClick r:id="rId7"/>
              </a:rPr>
              <a:t>3.0</a:t>
            </a:r>
            <a:endParaRPr lang="en-US" sz="1200" dirty="0">
              <a:solidFill>
                <a:schemeClr val="bg1"/>
              </a:solidFill>
              <a:latin typeface="Calibri"/>
            </a:endParaRPr>
          </a:p>
        </p:txBody>
      </p:sp>
      <p:sp>
        <p:nvSpPr>
          <p:cNvPr id="15" name="Rectangle 7"/>
          <p:cNvSpPr/>
          <p:nvPr/>
        </p:nvSpPr>
        <p:spPr>
          <a:xfrm>
            <a:off x="6320471" y="4132008"/>
            <a:ext cx="2736304" cy="646331"/>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9"/>
              </a:rPr>
              <a:t>Angiodysplasie</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a:solidFill>
                  <a:schemeClr val="bg1"/>
                </a:solidFill>
                <a:latin typeface="Calibri"/>
                <a:hlinkClick r:id="rId10"/>
              </a:rPr>
              <a:t>File Upload Bot (Magnus Manske</a:t>
            </a:r>
            <a:r>
              <a:rPr lang="en-US" sz="1200" dirty="0" smtClean="0">
                <a:solidFill>
                  <a:schemeClr val="bg1"/>
                </a:solidFill>
                <a:latin typeface="Calibri"/>
                <a:hlinkClick r:id="rId10"/>
              </a:rPr>
              <a:t>)</a:t>
            </a:r>
            <a:r>
              <a:rPr lang="el-GR" sz="1200" dirty="0" smtClean="0">
                <a:solidFill>
                  <a:schemeClr val="bg1"/>
                </a:solidFill>
                <a:latin typeface="Calibri"/>
                <a:hlinkClick r:id="rId10"/>
              </a:rPr>
              <a:t> </a:t>
            </a:r>
            <a:r>
              <a:rPr lang="el-GR" sz="1200" dirty="0" smtClean="0">
                <a:solidFill>
                  <a:schemeClr val="bg1"/>
                </a:solidFill>
                <a:latin typeface="Calibri"/>
              </a:rPr>
              <a:t>διαθέσιμο με άδεια </a:t>
            </a:r>
            <a:r>
              <a:rPr lang="en-US" sz="1200" dirty="0">
                <a:solidFill>
                  <a:schemeClr val="bg1"/>
                </a:solidFill>
                <a:latin typeface="Calibri"/>
                <a:hlinkClick r:id="rId7"/>
              </a:rPr>
              <a:t>CC BY-SA </a:t>
            </a:r>
            <a:r>
              <a:rPr lang="en-US" sz="1200" dirty="0" smtClean="0">
                <a:solidFill>
                  <a:schemeClr val="bg1"/>
                </a:solidFill>
                <a:latin typeface="Calibri"/>
                <a:hlinkClick r:id="rId7"/>
              </a:rPr>
              <a:t>3.0</a:t>
            </a:r>
            <a:endParaRPr lang="en-US" sz="1200" dirty="0">
              <a:solidFill>
                <a:schemeClr val="bg1"/>
              </a:solidFill>
              <a:latin typeface="Calibri"/>
            </a:endParaRPr>
          </a:p>
        </p:txBody>
      </p:sp>
    </p:spTree>
    <p:extLst>
      <p:ext uri="{BB962C8B-B14F-4D97-AF65-F5344CB8AC3E}">
        <p14:creationId xmlns:p14="http://schemas.microsoft.com/office/powerpoint/2010/main" val="2058868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Ενδοσκόπηση κατωτέρου πεπτικού </a:t>
            </a:r>
            <a:r>
              <a:rPr lang="el-GR" dirty="0" smtClean="0"/>
              <a:t>συστήματος </a:t>
            </a:r>
            <a:r>
              <a:rPr lang="el-GR" sz="3300" b="0" dirty="0" smtClean="0"/>
              <a:t>4/4</a:t>
            </a:r>
            <a:endParaRPr lang="el-GR" sz="33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pic>
        <p:nvPicPr>
          <p:cNvPr id="6146" name="Picture 2" descr="File:Endomucosal resectio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95" y="1309204"/>
            <a:ext cx="2038984" cy="2101461"/>
          </a:xfrm>
          <a:prstGeom prst="rect">
            <a:avLst/>
          </a:prstGeom>
          <a:solidFill>
            <a:schemeClr val="tx1"/>
          </a:solidFill>
          <a:ln>
            <a:solidFill>
              <a:schemeClr val="tx1"/>
            </a:solidFill>
          </a:ln>
        </p:spPr>
      </p:pic>
      <p:pic>
        <p:nvPicPr>
          <p:cNvPr id="6148" name="Picture 4" descr="File:Endomucosal resection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743" y="1374055"/>
            <a:ext cx="2106143" cy="2060728"/>
          </a:xfrm>
          <a:prstGeom prst="rect">
            <a:avLst/>
          </a:prstGeom>
          <a:solidFill>
            <a:schemeClr val="tx1"/>
          </a:solidFill>
          <a:ln>
            <a:solidFill>
              <a:schemeClr val="tx1"/>
            </a:solidFill>
          </a:ln>
        </p:spPr>
      </p:pic>
      <p:sp>
        <p:nvSpPr>
          <p:cNvPr id="5" name="TextBox 4"/>
          <p:cNvSpPr txBox="1"/>
          <p:nvPr/>
        </p:nvSpPr>
        <p:spPr>
          <a:xfrm>
            <a:off x="2557139" y="3355604"/>
            <a:ext cx="3721055" cy="769441"/>
          </a:xfrm>
          <a:prstGeom prst="rect">
            <a:avLst/>
          </a:prstGeom>
          <a:noFill/>
        </p:spPr>
        <p:txBody>
          <a:bodyPr wrap="square" rtlCol="0">
            <a:spAutoFit/>
          </a:bodyPr>
          <a:lstStyle/>
          <a:p>
            <a:pPr algn="ctr"/>
            <a:r>
              <a:rPr lang="el-GR" sz="2200" dirty="0" smtClean="0">
                <a:solidFill>
                  <a:schemeClr val="bg1"/>
                </a:solidFill>
                <a:latin typeface="+mn-lt"/>
              </a:rPr>
              <a:t>Αφαίρεση βλεννογονικού πολύποδα του κόλου</a:t>
            </a:r>
            <a:endParaRPr lang="el-GR" sz="2200" dirty="0">
              <a:solidFill>
                <a:schemeClr val="bg1"/>
              </a:solidFill>
              <a:latin typeface="+mn-lt"/>
            </a:endParaRPr>
          </a:p>
        </p:txBody>
      </p:sp>
      <p:pic>
        <p:nvPicPr>
          <p:cNvPr id="6152" name="Picture 8" descr="File:Endomucosal resection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595" y="3612926"/>
            <a:ext cx="2038983" cy="2078631"/>
          </a:xfrm>
          <a:prstGeom prst="rect">
            <a:avLst/>
          </a:prstGeom>
          <a:solidFill>
            <a:schemeClr val="tx1"/>
          </a:solidFill>
          <a:ln>
            <a:solidFill>
              <a:schemeClr val="tx1"/>
            </a:solidFill>
          </a:ln>
        </p:spPr>
      </p:pic>
      <p:pic>
        <p:nvPicPr>
          <p:cNvPr id="6154" name="Picture 10" descr="File:Endomucosal resection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743" y="3607253"/>
            <a:ext cx="2106144" cy="2170678"/>
          </a:xfrm>
          <a:prstGeom prst="rect">
            <a:avLst/>
          </a:prstGeom>
          <a:solidFill>
            <a:schemeClr val="tx1"/>
          </a:solidFill>
          <a:ln>
            <a:solidFill>
              <a:schemeClr val="tx1"/>
            </a:solidFill>
          </a:ln>
        </p:spPr>
      </p:pic>
      <p:sp>
        <p:nvSpPr>
          <p:cNvPr id="9" name="Rectangle 7"/>
          <p:cNvSpPr/>
          <p:nvPr/>
        </p:nvSpPr>
        <p:spPr>
          <a:xfrm rot="16200000">
            <a:off x="-919840" y="2141340"/>
            <a:ext cx="2736304"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6"/>
              </a:rPr>
              <a:t>Endomucosal resection 1</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smtClean="0">
                <a:solidFill>
                  <a:schemeClr val="bg1"/>
                </a:solidFill>
                <a:latin typeface="Calibri"/>
                <a:hlinkClick r:id="rId7"/>
              </a:rPr>
              <a:t> </a:t>
            </a:r>
            <a:r>
              <a:rPr lang="en-US" sz="1200" dirty="0" smtClean="0">
                <a:solidFill>
                  <a:schemeClr val="bg1"/>
                </a:solidFill>
                <a:latin typeface="Calibri"/>
                <a:hlinkClick r:id="rId8"/>
              </a:rPr>
              <a:t>Apalmer</a:t>
            </a:r>
            <a:r>
              <a:rPr lang="el-GR" sz="1200" dirty="0" smtClean="0">
                <a:solidFill>
                  <a:schemeClr val="bg1"/>
                </a:solidFill>
                <a:latin typeface="Calibri"/>
              </a:rPr>
              <a:t> διαθέσιμο με άδεια </a:t>
            </a:r>
            <a:r>
              <a:rPr lang="en-US" sz="1200" dirty="0">
                <a:solidFill>
                  <a:schemeClr val="bg1"/>
                </a:solidFill>
                <a:latin typeface="Calibri"/>
                <a:hlinkClick r:id="rId9"/>
              </a:rPr>
              <a:t>CC BY 2.5</a:t>
            </a:r>
            <a:endParaRPr lang="en-US" sz="1200" dirty="0">
              <a:solidFill>
                <a:schemeClr val="bg1"/>
              </a:solidFill>
              <a:latin typeface="Calibri"/>
            </a:endParaRPr>
          </a:p>
        </p:txBody>
      </p:sp>
      <p:sp>
        <p:nvSpPr>
          <p:cNvPr id="10" name="Rectangle 7"/>
          <p:cNvSpPr/>
          <p:nvPr/>
        </p:nvSpPr>
        <p:spPr>
          <a:xfrm>
            <a:off x="420935" y="5703504"/>
            <a:ext cx="2736304"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10"/>
              </a:rPr>
              <a:t>Endomucosal resection 3</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smtClean="0">
                <a:solidFill>
                  <a:schemeClr val="bg1"/>
                </a:solidFill>
                <a:latin typeface="Calibri"/>
                <a:hlinkClick r:id="rId8"/>
              </a:rPr>
              <a:t>Apalmer</a:t>
            </a:r>
            <a:r>
              <a:rPr lang="el-GR" sz="1200" dirty="0" smtClean="0">
                <a:solidFill>
                  <a:schemeClr val="bg1"/>
                </a:solidFill>
                <a:latin typeface="Calibri"/>
              </a:rPr>
              <a:t> διαθέσιμο με άδεια </a:t>
            </a:r>
            <a:r>
              <a:rPr lang="en-US" sz="1200" dirty="0">
                <a:solidFill>
                  <a:schemeClr val="bg1"/>
                </a:solidFill>
                <a:latin typeface="Calibri"/>
                <a:hlinkClick r:id="rId9"/>
              </a:rPr>
              <a:t>CC BY 2.5</a:t>
            </a:r>
            <a:endParaRPr lang="en-US" sz="1200" dirty="0">
              <a:solidFill>
                <a:schemeClr val="bg1"/>
              </a:solidFill>
              <a:latin typeface="Calibri"/>
            </a:endParaRPr>
          </a:p>
        </p:txBody>
      </p:sp>
      <p:sp>
        <p:nvSpPr>
          <p:cNvPr id="11" name="Rectangle 7"/>
          <p:cNvSpPr/>
          <p:nvPr/>
        </p:nvSpPr>
        <p:spPr>
          <a:xfrm rot="5400000">
            <a:off x="7053566" y="2150148"/>
            <a:ext cx="2736304"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11"/>
              </a:rPr>
              <a:t>Endomucosal resection 2</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smtClean="0">
                <a:solidFill>
                  <a:schemeClr val="bg1"/>
                </a:solidFill>
                <a:latin typeface="Calibri"/>
                <a:hlinkClick r:id="rId8"/>
              </a:rPr>
              <a:t>Apalmer</a:t>
            </a:r>
            <a:r>
              <a:rPr lang="el-GR" sz="1200" dirty="0" smtClean="0">
                <a:solidFill>
                  <a:schemeClr val="bg1"/>
                </a:solidFill>
                <a:latin typeface="Calibri"/>
              </a:rPr>
              <a:t> διαθέσιμο με άδεια </a:t>
            </a:r>
            <a:r>
              <a:rPr lang="en-US" sz="1200" dirty="0">
                <a:solidFill>
                  <a:schemeClr val="bg1"/>
                </a:solidFill>
                <a:latin typeface="Calibri"/>
                <a:hlinkClick r:id="rId9"/>
              </a:rPr>
              <a:t>CC BY 2.5</a:t>
            </a:r>
            <a:endParaRPr lang="en-US" sz="1200" dirty="0">
              <a:solidFill>
                <a:schemeClr val="bg1"/>
              </a:solidFill>
              <a:latin typeface="Calibri"/>
            </a:endParaRPr>
          </a:p>
        </p:txBody>
      </p:sp>
      <p:sp>
        <p:nvSpPr>
          <p:cNvPr id="12" name="Rectangle 7"/>
          <p:cNvSpPr/>
          <p:nvPr/>
        </p:nvSpPr>
        <p:spPr>
          <a:xfrm>
            <a:off x="5769662" y="5806963"/>
            <a:ext cx="2736304" cy="461665"/>
          </a:xfrm>
          <a:prstGeom prst="rect">
            <a:avLst/>
          </a:prstGeom>
        </p:spPr>
        <p:txBody>
          <a:bodyPr wrap="square">
            <a:spAutoFit/>
          </a:bodyPr>
          <a:lstStyle/>
          <a:p>
            <a:pPr algn="ctr"/>
            <a:r>
              <a:rPr lang="en-US" sz="1200" dirty="0">
                <a:solidFill>
                  <a:schemeClr val="bg1"/>
                </a:solidFill>
                <a:latin typeface="Calibri"/>
              </a:rPr>
              <a:t>“</a:t>
            </a:r>
            <a:r>
              <a:rPr lang="en-US" sz="1200" dirty="0">
                <a:solidFill>
                  <a:schemeClr val="bg1"/>
                </a:solidFill>
                <a:latin typeface="Calibri"/>
                <a:hlinkClick r:id="rId12"/>
              </a:rPr>
              <a:t>Endomucosal resection 4</a:t>
            </a:r>
            <a:r>
              <a:rPr lang="en-US" sz="1200" dirty="0">
                <a:solidFill>
                  <a:schemeClr val="bg1"/>
                </a:solidFill>
                <a:latin typeface="Calibri"/>
              </a:rPr>
              <a:t>”, </a:t>
            </a:r>
            <a:r>
              <a:rPr lang="el-GR" sz="1200" dirty="0" smtClean="0">
                <a:solidFill>
                  <a:schemeClr val="bg1"/>
                </a:solidFill>
                <a:latin typeface="Calibri"/>
              </a:rPr>
              <a:t>από</a:t>
            </a:r>
            <a:r>
              <a:rPr lang="en-US" sz="1200" dirty="0" smtClean="0">
                <a:solidFill>
                  <a:schemeClr val="bg1"/>
                </a:solidFill>
                <a:latin typeface="Calibri"/>
              </a:rPr>
              <a:t> </a:t>
            </a:r>
            <a:r>
              <a:rPr lang="en-US" sz="1200" dirty="0" smtClean="0">
                <a:solidFill>
                  <a:schemeClr val="bg1"/>
                </a:solidFill>
                <a:latin typeface="Calibri"/>
                <a:hlinkClick r:id="rId8"/>
              </a:rPr>
              <a:t>Apalmer</a:t>
            </a:r>
            <a:r>
              <a:rPr lang="el-GR" sz="1200" dirty="0" smtClean="0">
                <a:solidFill>
                  <a:schemeClr val="bg1"/>
                </a:solidFill>
                <a:latin typeface="Calibri"/>
              </a:rPr>
              <a:t> διαθέσιμο με άδεια </a:t>
            </a:r>
            <a:r>
              <a:rPr lang="en-US" sz="1200" dirty="0">
                <a:solidFill>
                  <a:schemeClr val="bg1"/>
                </a:solidFill>
                <a:latin typeface="Calibri"/>
                <a:hlinkClick r:id="rId9"/>
              </a:rPr>
              <a:t>CC BY 2.5</a:t>
            </a:r>
            <a:endParaRPr lang="en-US" sz="1200" dirty="0">
              <a:solidFill>
                <a:schemeClr val="bg1"/>
              </a:solidFill>
              <a:latin typeface="Calibri"/>
            </a:endParaRPr>
          </a:p>
        </p:txBody>
      </p:sp>
    </p:spTree>
    <p:extLst>
      <p:ext uri="{BB962C8B-B14F-4D97-AF65-F5344CB8AC3E}">
        <p14:creationId xmlns:p14="http://schemas.microsoft.com/office/powerpoint/2010/main" val="588955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Νικόλαος Θαλασσινός 2014. Νικόλαος Θαλασσινός. «Ειδικές Ιατρικές Εφαρμογές. Ενότητα 1</a:t>
            </a:r>
            <a:r>
              <a:rPr lang="en-US" sz="2000" dirty="0" smtClean="0"/>
              <a:t>:</a:t>
            </a:r>
            <a:r>
              <a:rPr lang="en-US" sz="2000" dirty="0"/>
              <a:t> </a:t>
            </a:r>
            <a:r>
              <a:rPr lang="el-GR" sz="2000" dirty="0"/>
              <a:t>Ειδικές Ιατρικές Εφαρμογές - Ενδοσκόπηση – Ενδοσκόπηση πεπτικού».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457200" y="1196752"/>
            <a:ext cx="8229600" cy="2088232"/>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endParaRPr lang="en-US" sz="1800" dirty="0" smtClean="0"/>
          </a:p>
          <a:p>
            <a:pPr marL="0" indent="0">
              <a:buNone/>
            </a:pPr>
            <a:endParaRPr lang="en-US" sz="1800" dirty="0"/>
          </a:p>
          <a:p>
            <a:pPr marL="0" indent="0">
              <a:buNone/>
            </a:pPr>
            <a:endParaRPr lang="el-GR" sz="1800" dirty="0" smtClean="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011" y="299695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501008"/>
            <a:ext cx="9036496" cy="3356992"/>
          </a:xfrm>
          <a:prstGeom prst="rect">
            <a:avLst/>
          </a:prstGeom>
        </p:spPr>
        <p:txBody>
          <a:bodyPr vert="horz" wrap="square" lIns="91440" tIns="45720" rIns="91440" bIns="45720" rtlCol="0" anchor="ctr">
            <a:normAutofit/>
          </a:bodyPr>
          <a:lstStyle/>
          <a:p>
            <a:pPr>
              <a:spcBef>
                <a:spcPts val="600"/>
              </a:spcBef>
            </a:pPr>
            <a:r>
              <a:rPr lang="el-GR" dirty="0">
                <a:latin typeface="+mn-lt"/>
              </a:rPr>
              <a:t>[1] http://</a:t>
            </a:r>
            <a:r>
              <a:rPr lang="el-GR" dirty="0" smtClean="0">
                <a:latin typeface="+mn-lt"/>
              </a:rPr>
              <a:t>creativecommons.org/licenses/by-nc-sa/4.0</a:t>
            </a:r>
            <a:r>
              <a:rPr lang="el-GR" dirty="0">
                <a:latin typeface="+mn-lt"/>
              </a:rPr>
              <a:t>/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356750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a:t>
            </a:r>
            <a:r>
              <a:rPr lang="el-GR"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a:t>
            </a:r>
            <a:r>
              <a:rPr lang="el-GR"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a:t>
            </a:r>
            <a:r>
              <a:rPr lang="el-GR"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97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t>Οπτικά συστήματα ενδοσκοπήσεων</a:t>
            </a:r>
            <a:endParaRPr lang="el-GR" b="1" dirty="0"/>
          </a:p>
        </p:txBody>
      </p:sp>
      <p:sp>
        <p:nvSpPr>
          <p:cNvPr id="3" name="2 - Θέση περιεχομένου"/>
          <p:cNvSpPr>
            <a:spLocks noGrp="1"/>
          </p:cNvSpPr>
          <p:nvPr>
            <p:ph idx="1"/>
          </p:nvPr>
        </p:nvSpPr>
        <p:spPr/>
        <p:txBody>
          <a:bodyPr rtlCol="0">
            <a:normAutofit/>
          </a:bodyPr>
          <a:lstStyle/>
          <a:p>
            <a:pPr eaLnBrk="1" fontAlgn="auto" hangingPunct="1">
              <a:spcAft>
                <a:spcPts val="0"/>
              </a:spcAft>
              <a:buFont typeface="Arial" pitchFamily="34" charset="0"/>
              <a:buNone/>
              <a:defRPr/>
            </a:pPr>
            <a:r>
              <a:rPr lang="el-GR" dirty="0"/>
              <a:t>Τμήματα ενδοσκοπικού συστήματος</a:t>
            </a:r>
          </a:p>
          <a:p>
            <a:pPr marL="623888" indent="0" eaLnBrk="1" fontAlgn="auto" hangingPunct="1">
              <a:spcAft>
                <a:spcPts val="0"/>
              </a:spcAft>
              <a:buFont typeface="Arial" pitchFamily="34" charset="0"/>
              <a:buNone/>
              <a:defRPr/>
            </a:pPr>
            <a:r>
              <a:rPr lang="el-GR" dirty="0"/>
              <a:t>Α</a:t>
            </a:r>
            <a:r>
              <a:rPr lang="el-GR" dirty="0" smtClean="0"/>
              <a:t>.</a:t>
            </a:r>
            <a:r>
              <a:rPr lang="en-US" dirty="0" smtClean="0"/>
              <a:t> </a:t>
            </a:r>
            <a:r>
              <a:rPr lang="el-GR" dirty="0" smtClean="0"/>
              <a:t>Φωτεινή πηγή.</a:t>
            </a:r>
            <a:endParaRPr lang="el-GR" dirty="0"/>
          </a:p>
          <a:p>
            <a:pPr marL="623888" indent="0" eaLnBrk="1" fontAlgn="auto" hangingPunct="1">
              <a:spcAft>
                <a:spcPts val="0"/>
              </a:spcAft>
              <a:buFont typeface="Arial" pitchFamily="34" charset="0"/>
              <a:buNone/>
              <a:defRPr/>
            </a:pPr>
            <a:r>
              <a:rPr lang="el-GR" dirty="0"/>
              <a:t>Β</a:t>
            </a:r>
            <a:r>
              <a:rPr lang="el-GR" dirty="0" smtClean="0"/>
              <a:t>.</a:t>
            </a:r>
            <a:r>
              <a:rPr lang="en-US" dirty="0" smtClean="0"/>
              <a:t> </a:t>
            </a:r>
            <a:r>
              <a:rPr lang="el-GR" dirty="0" smtClean="0"/>
              <a:t>Σύστημα φακών.</a:t>
            </a:r>
            <a:endParaRPr lang="el-GR" dirty="0"/>
          </a:p>
          <a:p>
            <a:pPr marL="623888" indent="0" eaLnBrk="1" fontAlgn="auto" hangingPunct="1">
              <a:spcAft>
                <a:spcPts val="0"/>
              </a:spcAft>
              <a:buFont typeface="Arial" pitchFamily="34" charset="0"/>
              <a:buNone/>
              <a:defRPr/>
            </a:pPr>
            <a:r>
              <a:rPr lang="el-GR" dirty="0"/>
              <a:t>Γ</a:t>
            </a:r>
            <a:r>
              <a:rPr lang="el-GR" dirty="0" smtClean="0"/>
              <a:t>.</a:t>
            </a:r>
            <a:r>
              <a:rPr lang="en-US" dirty="0" smtClean="0"/>
              <a:t> </a:t>
            </a:r>
            <a:r>
              <a:rPr lang="el-GR" dirty="0" smtClean="0"/>
              <a:t>Ενδοσκόπιο.</a:t>
            </a:r>
            <a:endParaRPr lang="el-GR" dirty="0"/>
          </a:p>
          <a:p>
            <a:pPr eaLnBrk="1" fontAlgn="auto" hangingPunct="1">
              <a:spcAft>
                <a:spcPts val="0"/>
              </a:spcAft>
              <a:buFont typeface="Arial" pitchFamily="34" charset="0"/>
              <a:buChar cha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980558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a:t>
            </a:r>
            <a:r>
              <a:rPr lang="el-GR" sz="2000" dirty="0" smtClean="0"/>
              <a:t>εικόνων των </a:t>
            </a:r>
            <a:r>
              <a:rPr lang="el-GR" sz="2000" dirty="0"/>
              <a:t>ακόλουθων έργων</a:t>
            </a:r>
            <a:r>
              <a:rPr lang="el-GR" sz="2000" dirty="0" smtClean="0"/>
              <a:t>:</a:t>
            </a:r>
            <a:endParaRPr lang="en-US" sz="2000" dirty="0" smtClean="0"/>
          </a:p>
          <a:p>
            <a:r>
              <a:rPr lang="el-GR" sz="2000" dirty="0" smtClean="0"/>
              <a:t>Νικόλαος </a:t>
            </a:r>
            <a:r>
              <a:rPr lang="el-GR" sz="2000" dirty="0"/>
              <a:t>Σ. Αποστολίδης. Συνοπτική γενική χειρουργική. Εκδόσεις </a:t>
            </a:r>
            <a:r>
              <a:rPr lang="el-GR" sz="2000" dirty="0" smtClean="0"/>
              <a:t>Επτάλοφος. Αθήνα 1987.</a:t>
            </a:r>
            <a:endParaRPr lang="el-GR" sz="2000" dirty="0"/>
          </a:p>
        </p:txBody>
      </p:sp>
    </p:spTree>
    <p:extLst>
      <p:ext uri="{BB962C8B-B14F-4D97-AF65-F5344CB8AC3E}">
        <p14:creationId xmlns:p14="http://schemas.microsoft.com/office/powerpoint/2010/main" val="2107939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pPr eaLnBrk="1" hangingPunct="1"/>
            <a:r>
              <a:rPr lang="el-GR" altLang="el-GR" b="1" dirty="0" smtClean="0"/>
              <a:t>Είδη ενδοσκοπίων </a:t>
            </a:r>
            <a:r>
              <a:rPr lang="el-GR" altLang="el-GR" sz="3200" b="0" dirty="0"/>
              <a:t>1</a:t>
            </a:r>
            <a:r>
              <a:rPr lang="el-GR" altLang="el-GR" sz="3200" b="0" dirty="0" smtClean="0"/>
              <a:t>/2</a:t>
            </a:r>
          </a:p>
        </p:txBody>
      </p:sp>
      <p:sp>
        <p:nvSpPr>
          <p:cNvPr id="6147" name="2 - Θέση περιεχομένου"/>
          <p:cNvSpPr>
            <a:spLocks noGrp="1"/>
          </p:cNvSpPr>
          <p:nvPr>
            <p:ph idx="1"/>
          </p:nvPr>
        </p:nvSpPr>
        <p:spPr/>
        <p:txBody>
          <a:bodyPr/>
          <a:lstStyle/>
          <a:p>
            <a:pPr marL="457200" indent="-457200" eaLnBrk="1" hangingPunct="1">
              <a:buFont typeface="+mj-lt"/>
              <a:buAutoNum type="arabicPeriod"/>
            </a:pPr>
            <a:r>
              <a:rPr lang="el-GR" altLang="el-GR" dirty="0" smtClean="0"/>
              <a:t>Άκαμπτο (Μεταλλικός ή πλαστικός σωλήνας με αυλό καταλλήλου διαμετρήματος).</a:t>
            </a:r>
          </a:p>
          <a:p>
            <a:pPr marL="457200" indent="-457200" eaLnBrk="1" hangingPunct="1">
              <a:buFont typeface="+mj-lt"/>
              <a:buAutoNum type="arabicPeriod"/>
            </a:pPr>
            <a:r>
              <a:rPr lang="el-GR" altLang="el-GR" dirty="0" smtClean="0"/>
              <a:t>Εύκαμπτο (Σύστημα οπτικών ινών με προσαρμοσμένο κατάλληλο σύστημα φακών).</a:t>
            </a:r>
          </a:p>
          <a:p>
            <a:pPr eaLnBrk="1" hangingPunct="1">
              <a:buFont typeface="Arial" charset="0"/>
              <a:buNone/>
            </a:pP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966816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r>
              <a:rPr lang="el-GR" altLang="el-GR" dirty="0"/>
              <a:t>Είδη ενδοσκοπίων </a:t>
            </a:r>
            <a:r>
              <a:rPr lang="el-GR" altLang="el-GR" sz="3200" b="0" dirty="0"/>
              <a:t>2</a:t>
            </a:r>
            <a:r>
              <a:rPr lang="el-GR" altLang="el-GR" sz="3200" b="0" dirty="0" smtClean="0"/>
              <a:t>/2</a:t>
            </a:r>
            <a:endParaRPr lang="el-GR" altLang="el-GR" b="1" dirty="0" smtClean="0"/>
          </a:p>
        </p:txBody>
      </p:sp>
      <p:sp>
        <p:nvSpPr>
          <p:cNvPr id="3" name="2 - Θέση περιεχομένου"/>
          <p:cNvSpPr>
            <a:spLocks noGrp="1"/>
          </p:cNvSpPr>
          <p:nvPr>
            <p:ph idx="1"/>
          </p:nvPr>
        </p:nvSpPr>
        <p:spPr>
          <a:xfrm>
            <a:off x="683568" y="1472701"/>
            <a:ext cx="3898776" cy="4896544"/>
          </a:xfrm>
        </p:spPr>
        <p:txBody>
          <a:bodyPr rtlCol="0">
            <a:normAutofit/>
          </a:bodyPr>
          <a:lstStyle/>
          <a:p>
            <a:pPr marL="457200" indent="-457200" eaLnBrk="1" fontAlgn="auto" hangingPunct="1">
              <a:spcAft>
                <a:spcPts val="0"/>
              </a:spcAft>
              <a:buFont typeface="+mj-lt"/>
              <a:buAutoNum type="arabicPeriod"/>
              <a:defRPr/>
            </a:pPr>
            <a:r>
              <a:rPr lang="el-GR" dirty="0" smtClean="0"/>
              <a:t>Γαστροσκόπιο</a:t>
            </a:r>
            <a:endParaRPr lang="el-GR" dirty="0"/>
          </a:p>
          <a:p>
            <a:pPr marL="457200" indent="-457200" eaLnBrk="1" fontAlgn="auto" hangingPunct="1">
              <a:spcAft>
                <a:spcPts val="0"/>
              </a:spcAft>
              <a:buFont typeface="+mj-lt"/>
              <a:buAutoNum type="arabicPeriod"/>
              <a:defRPr/>
            </a:pPr>
            <a:r>
              <a:rPr lang="el-GR" dirty="0" smtClean="0"/>
              <a:t>Κολονοσκόπιο (Κολοσκόπιο)</a:t>
            </a:r>
            <a:endParaRPr lang="el-GR" dirty="0"/>
          </a:p>
          <a:p>
            <a:pPr marL="457200" indent="-457200" eaLnBrk="1" fontAlgn="auto" hangingPunct="1">
              <a:spcAft>
                <a:spcPts val="0"/>
              </a:spcAft>
              <a:buFont typeface="+mj-lt"/>
              <a:buAutoNum type="arabicPeriod"/>
              <a:defRPr/>
            </a:pPr>
            <a:r>
              <a:rPr lang="el-GR" dirty="0" smtClean="0"/>
              <a:t>Βρογχοσκόπιο</a:t>
            </a:r>
            <a:endParaRPr lang="el-GR" dirty="0"/>
          </a:p>
          <a:p>
            <a:pPr marL="457200" indent="-457200" eaLnBrk="1" fontAlgn="auto" hangingPunct="1">
              <a:spcAft>
                <a:spcPts val="0"/>
              </a:spcAft>
              <a:buFont typeface="+mj-lt"/>
              <a:buAutoNum type="arabicPeriod"/>
              <a:defRPr/>
            </a:pPr>
            <a:r>
              <a:rPr lang="el-GR" dirty="0" smtClean="0"/>
              <a:t>Αρθροσκόπιο</a:t>
            </a:r>
            <a:endParaRPr lang="el-GR" dirty="0"/>
          </a:p>
          <a:p>
            <a:pPr marL="457200" indent="-457200" eaLnBrk="1" fontAlgn="auto" hangingPunct="1">
              <a:spcAft>
                <a:spcPts val="0"/>
              </a:spcAft>
              <a:buFont typeface="+mj-lt"/>
              <a:buAutoNum type="arabicPeriod"/>
              <a:defRPr/>
            </a:pPr>
            <a:r>
              <a:rPr lang="el-GR" dirty="0" smtClean="0"/>
              <a:t>Λαπαροσκόπιο</a:t>
            </a:r>
          </a:p>
          <a:p>
            <a:pPr marL="457200" indent="-457200" eaLnBrk="1" fontAlgn="auto" hangingPunct="1">
              <a:spcAft>
                <a:spcPts val="0"/>
              </a:spcAft>
              <a:buFont typeface="+mj-lt"/>
              <a:buAutoNum type="arabicPeriod"/>
              <a:defRPr/>
            </a:pPr>
            <a:r>
              <a:rPr lang="el-GR" dirty="0" smtClean="0"/>
              <a:t>Κυστεοσκόπιο</a:t>
            </a:r>
            <a:endParaRPr lang="el-GR" dirty="0"/>
          </a:p>
        </p:txBody>
      </p:sp>
      <p:sp>
        <p:nvSpPr>
          <p:cNvPr id="4" name="2 - Θέση περιεχομένου"/>
          <p:cNvSpPr txBox="1">
            <a:spLocks/>
          </p:cNvSpPr>
          <p:nvPr/>
        </p:nvSpPr>
        <p:spPr>
          <a:xfrm>
            <a:off x="5148064" y="1472701"/>
            <a:ext cx="3466728" cy="4896544"/>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12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lnSpc>
                <a:spcPct val="110000"/>
              </a:lnSpc>
              <a:spcBef>
                <a:spcPts val="1200"/>
              </a:spcBef>
              <a:buFont typeface="Courier New" panose="02070309020205020404" pitchFamily="49" charset="0"/>
              <a:buChar char="o"/>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12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startAt="7"/>
              <a:defRPr/>
            </a:pPr>
            <a:r>
              <a:rPr lang="el-GR" dirty="0" smtClean="0"/>
              <a:t>Θωρακοσκόπιο</a:t>
            </a:r>
          </a:p>
          <a:p>
            <a:pPr marL="457200" indent="-457200" fontAlgn="auto">
              <a:spcAft>
                <a:spcPts val="0"/>
              </a:spcAft>
              <a:buFont typeface="+mj-lt"/>
              <a:buAutoNum type="arabicPeriod" startAt="7"/>
              <a:defRPr/>
            </a:pPr>
            <a:r>
              <a:rPr lang="el-GR" dirty="0" smtClean="0"/>
              <a:t>Μεσοθωρακοσκόπιο</a:t>
            </a:r>
          </a:p>
          <a:p>
            <a:pPr marL="457200" indent="-457200" fontAlgn="auto">
              <a:spcAft>
                <a:spcPts val="0"/>
              </a:spcAft>
              <a:buFont typeface="+mj-lt"/>
              <a:buAutoNum type="arabicPeriod" startAt="7"/>
              <a:defRPr/>
            </a:pPr>
            <a:r>
              <a:rPr lang="el-GR" dirty="0" smtClean="0"/>
              <a:t>Κολποσκόπιο</a:t>
            </a:r>
          </a:p>
          <a:p>
            <a:pPr marL="457200" indent="-457200" fontAlgn="auto">
              <a:spcAft>
                <a:spcPts val="0"/>
              </a:spcAft>
              <a:buFont typeface="+mj-lt"/>
              <a:buAutoNum type="arabicPeriod" startAt="7"/>
              <a:defRPr/>
            </a:pPr>
            <a:r>
              <a:rPr lang="el-GR" dirty="0" smtClean="0"/>
              <a:t>Λαρυγγοσκόπιο</a:t>
            </a:r>
          </a:p>
          <a:p>
            <a:pPr marL="457200" indent="-457200" fontAlgn="auto">
              <a:spcAft>
                <a:spcPts val="0"/>
              </a:spcAft>
              <a:buFont typeface="+mj-lt"/>
              <a:buAutoNum type="arabicPeriod" startAt="7"/>
              <a:defRPr/>
            </a:pPr>
            <a:r>
              <a:rPr lang="el-GR" dirty="0" smtClean="0"/>
              <a:t>Ωτοσκόπιο</a:t>
            </a:r>
          </a:p>
          <a:p>
            <a:pPr marL="457200" indent="-457200" fontAlgn="auto">
              <a:spcAft>
                <a:spcPts val="0"/>
              </a:spcAft>
              <a:buFont typeface="+mj-lt"/>
              <a:buAutoNum type="arabicPeriod" startAt="7"/>
              <a:defRPr/>
            </a:pPr>
            <a:r>
              <a:rPr lang="el-GR" dirty="0" smtClean="0"/>
              <a:t>Οφθαλμοσκόπιο</a:t>
            </a:r>
            <a:endParaRPr lang="el-GR" dirty="0"/>
          </a:p>
        </p:txBody>
      </p:sp>
      <p:cxnSp>
        <p:nvCxnSpPr>
          <p:cNvPr id="5" name="Ευθεία γραμμή σύνδεσης 4"/>
          <p:cNvCxnSpPr/>
          <p:nvPr/>
        </p:nvCxnSpPr>
        <p:spPr>
          <a:xfrm>
            <a:off x="4355976" y="1628800"/>
            <a:ext cx="0" cy="30963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340948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pPr eaLnBrk="1" hangingPunct="1"/>
            <a:r>
              <a:rPr lang="el-GR" altLang="el-GR" b="1" dirty="0" smtClean="0"/>
              <a:t>Χειρουργική ενδοσκόπηση</a:t>
            </a:r>
          </a:p>
        </p:txBody>
      </p:sp>
      <p:sp>
        <p:nvSpPr>
          <p:cNvPr id="8195" name="2 - Θέση περιεχομένου"/>
          <p:cNvSpPr>
            <a:spLocks noGrp="1"/>
          </p:cNvSpPr>
          <p:nvPr>
            <p:ph idx="1"/>
          </p:nvPr>
        </p:nvSpPr>
        <p:spPr>
          <a:xfrm>
            <a:off x="457200" y="1628800"/>
            <a:ext cx="8229600" cy="4608512"/>
          </a:xfrm>
        </p:spPr>
        <p:txBody>
          <a:bodyPr/>
          <a:lstStyle/>
          <a:p>
            <a:pPr eaLnBrk="1" hangingPunct="1">
              <a:buFont typeface="Wingdings" panose="05000000000000000000" pitchFamily="2" charset="2"/>
              <a:buChar char="ü"/>
            </a:pPr>
            <a:r>
              <a:rPr lang="el-GR" altLang="el-GR" dirty="0" smtClean="0"/>
              <a:t>Είναι η χρήση ενδοσκοπικών τεχνικών στη διάγνωση και θεραπεία χειρουργικών παθήσεων.</a:t>
            </a:r>
          </a:p>
          <a:p>
            <a:pPr marL="0" indent="0" eaLnBrk="1" hangingPunct="1">
              <a:buFont typeface="Arial" charset="0"/>
              <a:buNone/>
            </a:pP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162563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b="1" dirty="0" smtClean="0"/>
              <a:t>Εφαρμογές της χειρουργικής ενδοσκόπησης</a:t>
            </a:r>
            <a:endParaRPr lang="el-GR" b="1" dirty="0"/>
          </a:p>
        </p:txBody>
      </p:sp>
      <p:sp>
        <p:nvSpPr>
          <p:cNvPr id="9219" name="2 - Θέση περιεχομένου"/>
          <p:cNvSpPr>
            <a:spLocks noGrp="1"/>
          </p:cNvSpPr>
          <p:nvPr>
            <p:ph idx="1"/>
          </p:nvPr>
        </p:nvSpPr>
        <p:spPr>
          <a:xfrm>
            <a:off x="457200" y="1484784"/>
            <a:ext cx="8229600" cy="4752528"/>
          </a:xfrm>
        </p:spPr>
        <p:txBody>
          <a:bodyPr/>
          <a:lstStyle/>
          <a:p>
            <a:pPr marL="457200" indent="-457200" eaLnBrk="1" hangingPunct="1">
              <a:buFont typeface="+mj-lt"/>
              <a:buAutoNum type="arabicPeriod"/>
            </a:pPr>
            <a:r>
              <a:rPr lang="el-GR" altLang="el-GR" dirty="0" smtClean="0"/>
              <a:t>Ενδοσκοπική εκτίμηση εξωαυλικών παθολογικών καταστάσεων.</a:t>
            </a:r>
          </a:p>
          <a:p>
            <a:pPr marL="457200" indent="-457200" eaLnBrk="1" hangingPunct="1">
              <a:buFont typeface="+mj-lt"/>
              <a:buAutoNum type="arabicPeriod"/>
            </a:pPr>
            <a:r>
              <a:rPr lang="el-GR" altLang="el-GR" dirty="0" smtClean="0"/>
              <a:t>Χειρουργική αντιμετώπιση παθήσεων με ελάχιστα επεμβατικό τρόπο.</a:t>
            </a:r>
          </a:p>
          <a:p>
            <a:pPr marL="457200" indent="-457200" eaLnBrk="1" hangingPunct="1">
              <a:buFont typeface="+mj-lt"/>
              <a:buAutoNum type="arabicPeriod"/>
            </a:pPr>
            <a:r>
              <a:rPr lang="el-GR" altLang="el-GR" dirty="0" smtClean="0"/>
              <a:t>Διεγχειρητική εκτίμηση παθολογικών καταστάσεων.</a:t>
            </a:r>
          </a:p>
          <a:p>
            <a:pPr marL="457200" indent="-457200" eaLnBrk="1" hangingPunct="1">
              <a:buFont typeface="+mj-lt"/>
              <a:buAutoNum type="arabicPeriod"/>
            </a:pPr>
            <a:r>
              <a:rPr lang="el-GR" altLang="el-GR" dirty="0" smtClean="0"/>
              <a:t>Εκτέλεση διεγχειρητικών ενδοσκοπικών υπερηχογραφημάτων.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516863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204864"/>
            <a:ext cx="8229600" cy="1008112"/>
          </a:xfrm>
          <a:ln>
            <a:solidFill>
              <a:schemeClr val="bg1"/>
            </a:solidFill>
          </a:ln>
        </p:spPr>
        <p:txBody>
          <a:bodyPr/>
          <a:lstStyle/>
          <a:p>
            <a:r>
              <a:rPr lang="el-GR" dirty="0" smtClean="0"/>
              <a:t>Ενδοσκόπηση πεπτικού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1421094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ceb25e6237b8b9d0ac22df17515adbf79858531"/>
</p:tagLst>
</file>

<file path=ppt/theme/theme1.xml><?xml version="1.0" encoding="utf-8"?>
<a:theme xmlns:a="http://schemas.openxmlformats.org/drawingml/2006/main" name="template new">
  <a:themeElements>
    <a:clrScheme name="Προσαρμοσμένο 1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5A5A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new</Template>
  <TotalTime>365</TotalTime>
  <Words>1813</Words>
  <Application>Microsoft Office PowerPoint</Application>
  <PresentationFormat>Προβολή στην οθόνη (4:3)</PresentationFormat>
  <Paragraphs>274</Paragraphs>
  <Slides>41</Slides>
  <Notes>20</Notes>
  <HiddenSlides>0</HiddenSlides>
  <MMClips>0</MMClips>
  <ScaleCrop>false</ScaleCrop>
  <HeadingPairs>
    <vt:vector size="4" baseType="variant">
      <vt:variant>
        <vt:lpstr>Θέμα</vt:lpstr>
      </vt:variant>
      <vt:variant>
        <vt:i4>2</vt:i4>
      </vt:variant>
      <vt:variant>
        <vt:lpstr>Τίτλοι διαφανειών</vt:lpstr>
      </vt:variant>
      <vt:variant>
        <vt:i4>41</vt:i4>
      </vt:variant>
    </vt:vector>
  </HeadingPairs>
  <TitlesOfParts>
    <vt:vector size="43" baseType="lpstr">
      <vt:lpstr>template new</vt:lpstr>
      <vt:lpstr>exo-opistho_simeiomata</vt:lpstr>
      <vt:lpstr>Ειδικές Ιατρικές Εφαρμογές</vt:lpstr>
      <vt:lpstr>Ειδικές ιατρικές εφαρμογές</vt:lpstr>
      <vt:lpstr>Ενδοσκόπηση</vt:lpstr>
      <vt:lpstr>Οπτικά συστήματα ενδοσκοπήσεων</vt:lpstr>
      <vt:lpstr>Είδη ενδοσκοπίων 1/2</vt:lpstr>
      <vt:lpstr>Είδη ενδοσκοπίων 2/2</vt:lpstr>
      <vt:lpstr>Χειρουργική ενδοσκόπηση</vt:lpstr>
      <vt:lpstr>Εφαρμογές της χειρουργικής ενδοσκόπησης</vt:lpstr>
      <vt:lpstr>Ενδοσκόπηση πεπτικού</vt:lpstr>
      <vt:lpstr>Γαστροσκόπιο </vt:lpstr>
      <vt:lpstr>Δυνατότητες και εφαρμογές  του γαστροσκόπιου 1/2</vt:lpstr>
      <vt:lpstr>Δυνατότητες και εφαρμογές  του γαστροσκόπιου 2/2</vt:lpstr>
      <vt:lpstr>Ενδείξεις - εφαρμογές θεραπευτικής οισοφαγογαστροσκόπησης</vt:lpstr>
      <vt:lpstr>Ενδοσκοπικές εικόνες ανωτέρου πεπτικού συστήματος 1/7</vt:lpstr>
      <vt:lpstr>Ενδοσκοπικές εικόνες ανωτέρου πεπτικού συστήματος 2/7</vt:lpstr>
      <vt:lpstr>Ενδοσκοπικές εικόνες ανωτέρου πεπτικού συστήματος 3/7</vt:lpstr>
      <vt:lpstr>Ενδοσκοπικές εικόνες ανωτέρου πεπτικού συστήματος 4/7</vt:lpstr>
      <vt:lpstr>Ενδοσκοπικές εικόνες ανωτέρου πεπτικού συστήματος 5/7</vt:lpstr>
      <vt:lpstr>Ενδοσκοπικές εικόνες ανωτέρου πεπτικού συστήματος 6/7</vt:lpstr>
      <vt:lpstr>Ενδοσκοπικές εικόνες ανωτέρου πεπτικού συστήματος 7/7</vt:lpstr>
      <vt:lpstr>Κολονοσκόπιο (Κολοσκόπιο) </vt:lpstr>
      <vt:lpstr>Δυνατότητες – Εφαρμογές κολονοσκοπίου 1/2</vt:lpstr>
      <vt:lpstr>Δυνατότητες – Εφαρμογές κολονοσκοπίου 2/2</vt:lpstr>
      <vt:lpstr>Ενδείξεις - εφαρμογές θεραπευτικής κολονοσκόπησης 1/2</vt:lpstr>
      <vt:lpstr>Ενδείξεις - εφαρμογές θεραπευτικής κολονοσκόπησης 2/2</vt:lpstr>
      <vt:lpstr>Ενδοσκόπηση κατωτέρου πεπτικού συστήματος 1/2</vt:lpstr>
      <vt:lpstr>Ενδοσκόπηση κατωτέρου πεπτικού συστήματος 2/2</vt:lpstr>
      <vt:lpstr>Σχηματική διαδικασία κολονοσκόπησης</vt:lpstr>
      <vt:lpstr>Σχηματική αφαίρεση πολύποδα</vt:lpstr>
      <vt:lpstr>Ενδοσκόπηση κατωτέρου πεπτικού συστήματος 1/4</vt:lpstr>
      <vt:lpstr>Ενδοσκόπηση κατωτέρου πεπτικού συστήματος 2/4</vt:lpstr>
      <vt:lpstr>Ενδοσκόπηση κατωτέρου πεπτικού συστήματος 3/4</vt:lpstr>
      <vt:lpstr>Ενδοσκόπηση κατωτέρου πεπτικού συστήματος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ΕΙΔΙΚΕΣ ΙΑΤΡΙΚΕΣ ΕΦΑΡΜΟΓΕΣ</dc:title>
  <dc:creator>opencourses@teiath.gr</dc:creator>
  <cp:lastModifiedBy>natasakar new</cp:lastModifiedBy>
  <cp:revision>44</cp:revision>
  <dcterms:created xsi:type="dcterms:W3CDTF">2014-09-01T10:09:05Z</dcterms:created>
  <dcterms:modified xsi:type="dcterms:W3CDTF">2015-02-25T10:48:20Z</dcterms:modified>
</cp:coreProperties>
</file>