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17"/>
  </p:notesMasterIdLst>
  <p:handoutMasterIdLst>
    <p:handoutMasterId r:id="rId18"/>
  </p:handoutMasterIdLst>
  <p:sldIdLst>
    <p:sldId id="277" r:id="rId3"/>
    <p:sldId id="271" r:id="rId4"/>
    <p:sldId id="272" r:id="rId5"/>
    <p:sldId id="273" r:id="rId6"/>
    <p:sldId id="274" r:id="rId7"/>
    <p:sldId id="275" r:id="rId8"/>
    <p:sldId id="276" r:id="rId9"/>
    <p:sldId id="257" r:id="rId10"/>
    <p:sldId id="262" r:id="rId11"/>
    <p:sldId id="264" r:id="rId12"/>
    <p:sldId id="269" r:id="rId13"/>
    <p:sldId id="270" r:id="rId14"/>
    <p:sldId id="266" r:id="rId15"/>
    <p:sldId id="261" r:id="rId16"/>
  </p:sldIdLst>
  <p:sldSz cx="9144000" cy="6858000" type="screen4x3"/>
  <p:notesSz cx="7104063" cy="10234613"/>
  <p:custDataLst>
    <p:tags r:id="rId19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5B3462"/>
    <a:srgbClr val="49385E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4660"/>
  </p:normalViewPr>
  <p:slideViewPr>
    <p:cSldViewPr>
      <p:cViewPr varScale="1">
        <p:scale>
          <a:sx n="69" d="100"/>
          <a:sy n="69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12/12/2015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68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>
                <a:solidFill>
                  <a:prstClr val="black"/>
                </a:solidFill>
              </a:rPr>
              <a:pPr/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1DC38-ED38-4FF5-942A-3AA05F0812BC}" type="slidenum">
              <a:rPr lang="el-GR" altLang="el-GR"/>
              <a:pPr/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62181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58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751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39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924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97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21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35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166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006666"/>
          </a:solidFill>
        </p:spPr>
        <p:txBody>
          <a:bodyPr>
            <a:normAutofit/>
          </a:bodyPr>
          <a:lstStyle>
            <a:lvl1pPr marL="176213" indent="0"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/>
          </a:bodyPr>
          <a:lstStyle>
            <a:lvl1pPr>
              <a:lnSpc>
                <a:spcPct val="110000"/>
              </a:lnSpc>
              <a:spcBef>
                <a:spcPts val="1200"/>
              </a:spcBef>
              <a:defRPr sz="2400"/>
            </a:lvl1pPr>
            <a:lvl2pPr marL="742950" indent="-382588">
              <a:lnSpc>
                <a:spcPct val="110000"/>
              </a:lnSpc>
              <a:spcBef>
                <a:spcPts val="1200"/>
              </a:spcBef>
              <a:buFont typeface="Courier New" panose="02070309020205020404" pitchFamily="49" charset="0"/>
              <a:buChar char="o"/>
              <a:defRPr sz="2400"/>
            </a:lvl2pPr>
            <a:lvl3pPr>
              <a:lnSpc>
                <a:spcPct val="110000"/>
              </a:lnSpc>
              <a:spcBef>
                <a:spcPts val="1200"/>
              </a:spcBef>
              <a:defRPr sz="2400"/>
            </a:lvl3pPr>
            <a:lvl4pPr>
              <a:lnSpc>
                <a:spcPct val="110000"/>
              </a:lnSpc>
              <a:spcBef>
                <a:spcPts val="1200"/>
              </a:spcBef>
              <a:defRPr sz="2400"/>
            </a:lvl4pPr>
            <a:lvl5pPr>
              <a:lnSpc>
                <a:spcPct val="110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744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954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ut.uoa.gr/dietaryGR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Διατροφή-Διαιτολογία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30425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l-GR" sz="2600" b="1" dirty="0" smtClean="0"/>
              <a:t>Ενότητα 1</a:t>
            </a:r>
            <a:r>
              <a:rPr lang="el-GR" sz="2600" dirty="0" smtClean="0"/>
              <a:t>: Γιατί τρεφόμαστε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Αναστασία Κανέλλου, καθηγήτρια</a:t>
            </a: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l-GR" sz="2200" smtClean="0"/>
              <a:t>Τμήμα Νοσηλευτικής</a:t>
            </a:r>
            <a:endParaRPr lang="en-US" sz="2200" dirty="0" smtClean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solidFill>
                  <a:prstClr val="black"/>
                </a:solidFill>
                <a:latin typeface="Calibri"/>
              </a:rPr>
              <a:t>Ανοικτά Ακαδημαϊκά </a:t>
            </a:r>
            <a:r>
              <a:rPr lang="el-GR" sz="1600" dirty="0" smtClean="0">
                <a:solidFill>
                  <a:prstClr val="black"/>
                </a:solidFill>
                <a:latin typeface="Calibri"/>
              </a:rPr>
              <a:t>Μαθήματα στο ΤΕΙ Αθήνας</a:t>
            </a:r>
            <a:endParaRPr lang="el-GR" sz="16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57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93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Αναστασία Κανέλλου 2014. </a:t>
            </a:r>
            <a:r>
              <a:rPr lang="el-GR" sz="2000" dirty="0"/>
              <a:t>Αναστασία </a:t>
            </a:r>
            <a:r>
              <a:rPr lang="el-GR" sz="2000" dirty="0" smtClean="0"/>
              <a:t>Κανέλλου</a:t>
            </a:r>
            <a:r>
              <a:rPr lang="el-GR" sz="2000" dirty="0"/>
              <a:t>. «Διατροφή-Διαιτολογία. </a:t>
            </a:r>
            <a:r>
              <a:rPr lang="el-GR" sz="2000" dirty="0" smtClean="0"/>
              <a:t>Ενότητα 1</a:t>
            </a:r>
            <a:r>
              <a:rPr lang="en-US" sz="2000" dirty="0" smtClean="0"/>
              <a:t>:</a:t>
            </a:r>
            <a:r>
              <a:rPr lang="el-GR" sz="2000" dirty="0" smtClean="0"/>
              <a:t> Γιατί τρεφόμαστε;».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και δοθεί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solidFill>
                  <a:prstClr val="black"/>
                </a:solidFill>
                <a:latin typeface="Calibri"/>
              </a:rPr>
              <a:t>[1] http://creativecommons.org/licenses/by-nc-sa/4.0/ 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Ως </a:t>
            </a:r>
            <a:r>
              <a:rPr lang="el-GR" b="1" dirty="0">
                <a:solidFill>
                  <a:prstClr val="black"/>
                </a:solidFill>
                <a:latin typeface="Calibri"/>
              </a:rPr>
              <a:t>Μη Εμπορική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 ορίζεται η χρήση: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solidFill>
                  <a:prstClr val="black"/>
                </a:solidFill>
                <a:latin typeface="Calibri"/>
              </a:rPr>
              <a:t>που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δεν προσπορίζει στο διανομέα του έργου και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αδειοδόχο</a:t>
            </a:r>
            <a:r>
              <a:rPr lang="en-GB" dirty="0">
                <a:solidFill>
                  <a:prstClr val="black"/>
                </a:solidFill>
                <a:latin typeface="Calibri"/>
              </a:rPr>
              <a:t> 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τόπο</a:t>
            </a: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solidFill>
                  <a:prstClr val="black"/>
                </a:solidFill>
                <a:latin typeface="Calibri"/>
              </a:rPr>
              <a:t>Ο </a:t>
            </a:r>
            <a:r>
              <a:rPr lang="el-GR" dirty="0">
                <a:solidFill>
                  <a:prstClr val="black"/>
                </a:solidFill>
                <a:latin typeface="Calibri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solidFill>
                  <a:prstClr val="black"/>
                </a:solidFill>
                <a:latin typeface="Calibri"/>
              </a:rPr>
              <a:t>.</a:t>
            </a:r>
            <a:endParaRPr lang="el-GR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090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,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παρά μόνο εάν ζητηθεί εκ νέου άδεια από το δημιουργό.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©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NC-SA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διάθεση του έργου ή του παράγωγου αυτού με την ίδια άδεια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δημιουργού. 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</a:t>
            </a:r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δημιουργία παραγώγων του έργου.</a:t>
            </a:r>
            <a:endParaRPr lang="el-GR" sz="1400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άδεια 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CC-BY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-</a:t>
            </a:r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NC-ND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.</a:t>
            </a:r>
          </a:p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και η δημιουργία παραγώγων του.</a:t>
            </a:r>
            <a:endParaRPr lang="el-GR" sz="3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με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άδεια </a:t>
            </a:r>
          </a:p>
          <a:p>
            <a:pPr algn="r"/>
            <a:r>
              <a:rPr lang="en-US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CC0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Public Domain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διαθέσιμο </a:t>
            </a:r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ως κοινό κτήμα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χωρίς σήμανση</a:t>
            </a:r>
            <a:endParaRPr lang="el-GR" dirty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libri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prstClr val="black">
                  <a:lumMod val="75000"/>
                  <a:lumOff val="25000"/>
                </a:prstClr>
              </a:solidFill>
              <a:latin typeface="Calibri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62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600" dirty="0"/>
              <a:t>Γιατί τρεφόμαστε </a:t>
            </a:r>
            <a:r>
              <a:rPr lang="el-GR" altLang="el-GR" sz="3600" dirty="0" smtClean="0"/>
              <a:t>;</a:t>
            </a:r>
            <a:endParaRPr lang="el-GR" altLang="el-GR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l-GR" sz="2800" dirty="0"/>
              <a:t>Ενέργεια</a:t>
            </a:r>
          </a:p>
          <a:p>
            <a:pPr>
              <a:buNone/>
            </a:pPr>
            <a:r>
              <a:rPr lang="el-GR" altLang="el-GR" sz="2800" dirty="0" smtClean="0"/>
              <a:t>Απαραίτητα θρεπτικά συστατικά</a:t>
            </a:r>
            <a:r>
              <a:rPr lang="en-US" altLang="el-GR" sz="2800" dirty="0" smtClean="0"/>
              <a:t> (nutrients)</a:t>
            </a:r>
            <a:endParaRPr lang="el-GR" altLang="el-GR" sz="2800" dirty="0" smtClean="0"/>
          </a:p>
          <a:p>
            <a:r>
              <a:rPr lang="el-GR" altLang="el-GR" sz="2800" dirty="0" smtClean="0"/>
              <a:t>Λιπίδια</a:t>
            </a:r>
            <a:endParaRPr lang="el-GR" altLang="el-GR" sz="2800" dirty="0"/>
          </a:p>
          <a:p>
            <a:r>
              <a:rPr lang="el-GR" altLang="el-GR" sz="2800" dirty="0"/>
              <a:t>Υδατάνθρακες</a:t>
            </a:r>
          </a:p>
          <a:p>
            <a:r>
              <a:rPr lang="el-GR" altLang="el-GR" sz="2800" dirty="0"/>
              <a:t>Πρωτεΐνες</a:t>
            </a:r>
          </a:p>
          <a:p>
            <a:r>
              <a:rPr lang="el-GR" altLang="el-GR" sz="2800" dirty="0"/>
              <a:t>Βιταμίνες</a:t>
            </a:r>
          </a:p>
          <a:p>
            <a:r>
              <a:rPr lang="el-GR" altLang="el-GR" sz="2800" dirty="0"/>
              <a:t>Άλατα / Ιχνοστοιχεία</a:t>
            </a:r>
          </a:p>
          <a:p>
            <a:r>
              <a:rPr lang="el-GR" altLang="el-GR" sz="2800" dirty="0" smtClean="0"/>
              <a:t>Νερό</a:t>
            </a:r>
          </a:p>
          <a:p>
            <a:pPr>
              <a:buNone/>
            </a:pPr>
            <a:r>
              <a:rPr lang="el-GR" altLang="el-GR" sz="2800" dirty="0" smtClean="0"/>
              <a:t>Μη θρεπτικά συστατικά (</a:t>
            </a:r>
            <a:r>
              <a:rPr lang="en-US" altLang="el-GR" sz="2800" dirty="0" smtClean="0"/>
              <a:t>non nutrients)</a:t>
            </a:r>
            <a:endParaRPr lang="el-GR" altLang="el-GR" sz="2800" dirty="0"/>
          </a:p>
          <a:p>
            <a:r>
              <a:rPr lang="el-GR" altLang="el-GR" sz="2800" dirty="0" smtClean="0"/>
              <a:t>Αντιοξειδωτικές ουσίες</a:t>
            </a:r>
            <a:endParaRPr lang="en-US" altLang="el-GR" sz="2800" dirty="0" smtClean="0"/>
          </a:p>
          <a:p>
            <a:r>
              <a:rPr lang="el-GR" altLang="el-GR" sz="2800" dirty="0" smtClean="0"/>
              <a:t>Άγνωστες </a:t>
            </a:r>
            <a:r>
              <a:rPr lang="el-GR" altLang="el-GR" sz="2800" dirty="0"/>
              <a:t>ουσίες </a:t>
            </a:r>
            <a:r>
              <a:rPr lang="el-GR" altLang="el-GR" sz="2800" dirty="0" smtClean="0"/>
              <a:t>;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2967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Λιπίδια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Ελαιόλαδο, σπορέλαια, βούτυρο</a:t>
            </a:r>
            <a:r>
              <a:rPr lang="el-GR" altLang="el-GR" dirty="0"/>
              <a:t>, </a:t>
            </a:r>
            <a:r>
              <a:rPr lang="el-GR" altLang="el-GR" dirty="0" smtClean="0"/>
              <a:t>μαργαρίνη</a:t>
            </a:r>
            <a:endParaRPr lang="el-GR" altLang="el-GR" dirty="0"/>
          </a:p>
          <a:p>
            <a:r>
              <a:rPr lang="el-GR" altLang="el-GR" dirty="0" smtClean="0"/>
              <a:t>Παχιά τεμάχια από κρέας και αλλαντικά πχ </a:t>
            </a:r>
            <a:r>
              <a:rPr lang="en-US" altLang="el-GR" dirty="0" smtClean="0"/>
              <a:t>bacon</a:t>
            </a:r>
            <a:endParaRPr lang="el-GR" altLang="el-GR" dirty="0"/>
          </a:p>
          <a:p>
            <a:r>
              <a:rPr lang="el-GR" altLang="el-GR" dirty="0" smtClean="0"/>
              <a:t>Τηγανισμένες τροφές</a:t>
            </a:r>
          </a:p>
          <a:p>
            <a:r>
              <a:rPr lang="el-GR" altLang="el-GR" dirty="0" smtClean="0"/>
              <a:t>Αρκετά γλυκά</a:t>
            </a:r>
            <a:endParaRPr lang="el-GR" altLang="el-GR" dirty="0"/>
          </a:p>
          <a:p>
            <a:r>
              <a:rPr lang="el-GR" altLang="el-GR" dirty="0" smtClean="0"/>
              <a:t>Τυρί </a:t>
            </a:r>
          </a:p>
          <a:p>
            <a:r>
              <a:rPr lang="el-GR" altLang="el-GR" dirty="0" smtClean="0"/>
              <a:t>Ξηροί καρποί (συστήνονται)</a:t>
            </a:r>
          </a:p>
          <a:p>
            <a:r>
              <a:rPr lang="el-GR" altLang="el-GR" dirty="0" smtClean="0"/>
              <a:t>παχύ ψάρι</a:t>
            </a:r>
            <a:r>
              <a:rPr lang="en-US" altLang="el-GR" dirty="0" smtClean="0"/>
              <a:t>,</a:t>
            </a:r>
            <a:r>
              <a:rPr lang="el-GR" altLang="el-GR" dirty="0" smtClean="0"/>
              <a:t> δε θεωρείται τροφή με ψηλή συγκέντρωση σε λίπος αλλά σημαντική πηγή ω3-λιπαρών οξέων </a:t>
            </a:r>
            <a:r>
              <a:rPr lang="en-US" altLang="el-GR" dirty="0" smtClean="0"/>
              <a:t>!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62340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Υδατάνθρακες περιέχονται: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l-GR" altLang="el-GR" dirty="0"/>
              <a:t>Κυρίως στις αμυλούχες τροφές</a:t>
            </a:r>
          </a:p>
          <a:p>
            <a:r>
              <a:rPr lang="el-GR" altLang="el-GR" dirty="0"/>
              <a:t>Δημητριακά και προϊόντα τους</a:t>
            </a:r>
          </a:p>
          <a:p>
            <a:pPr lvl="1"/>
            <a:r>
              <a:rPr lang="el-GR" altLang="el-GR" dirty="0"/>
              <a:t>Ψωμί, παξιμάδια, ζυμαρικά</a:t>
            </a:r>
            <a:r>
              <a:rPr lang="el-GR" altLang="el-GR" dirty="0" smtClean="0"/>
              <a:t>, ρύζι</a:t>
            </a:r>
            <a:endParaRPr lang="el-GR" altLang="el-GR" dirty="0"/>
          </a:p>
          <a:p>
            <a:pPr lvl="1"/>
            <a:r>
              <a:rPr lang="el-GR" altLang="el-GR" dirty="0" smtClean="0"/>
              <a:t>Μπισκότα, κέικ, τσουρέκι</a:t>
            </a:r>
          </a:p>
          <a:p>
            <a:r>
              <a:rPr lang="el-GR" altLang="el-GR" dirty="0" smtClean="0"/>
              <a:t>Πατάτες</a:t>
            </a:r>
            <a:endParaRPr lang="el-GR" altLang="el-GR" dirty="0"/>
          </a:p>
          <a:p>
            <a:r>
              <a:rPr lang="el-GR" altLang="el-GR" dirty="0" smtClean="0"/>
              <a:t>Όσπρια</a:t>
            </a:r>
            <a:endParaRPr lang="en-US" altLang="el-GR" dirty="0" smtClean="0"/>
          </a:p>
          <a:p>
            <a:r>
              <a:rPr lang="el-GR" altLang="el-GR" dirty="0" smtClean="0"/>
              <a:t>Ξηροί καρποί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r>
              <a:rPr lang="el-GR" altLang="el-GR" dirty="0"/>
              <a:t>Αλλά και στα φρούτα, λαχανικά</a:t>
            </a:r>
          </a:p>
        </p:txBody>
      </p:sp>
    </p:spTree>
    <p:extLst>
      <p:ext uri="{BB962C8B-B14F-4D97-AF65-F5344CB8AC3E}">
        <p14:creationId xmlns:p14="http://schemas.microsoft.com/office/powerpoint/2010/main" val="286669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Πρωτεΐνη περιέχεται κυρίως: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altLang="el-GR" dirty="0" smtClean="0"/>
              <a:t>Κρέας</a:t>
            </a:r>
          </a:p>
          <a:p>
            <a:r>
              <a:rPr lang="el-GR" altLang="el-GR" dirty="0" smtClean="0"/>
              <a:t>κοτόπουλο</a:t>
            </a:r>
            <a:endParaRPr lang="el-GR" altLang="el-GR" dirty="0"/>
          </a:p>
          <a:p>
            <a:r>
              <a:rPr lang="el-GR" altLang="el-GR" dirty="0"/>
              <a:t>Ψάρι</a:t>
            </a:r>
          </a:p>
          <a:p>
            <a:r>
              <a:rPr lang="el-GR" altLang="el-GR" dirty="0"/>
              <a:t>Αυγό</a:t>
            </a:r>
          </a:p>
          <a:p>
            <a:r>
              <a:rPr lang="el-GR" altLang="el-GR" dirty="0"/>
              <a:t>Γαλακτοκομικά προϊόντα</a:t>
            </a:r>
          </a:p>
          <a:p>
            <a:r>
              <a:rPr lang="el-GR" altLang="el-GR" dirty="0" smtClean="0"/>
              <a:t>Όσπρια</a:t>
            </a:r>
          </a:p>
          <a:p>
            <a:r>
              <a:rPr lang="el-GR" altLang="el-GR" dirty="0" smtClean="0"/>
              <a:t>Ξηροί καρποί, σπόροι</a:t>
            </a:r>
            <a:endParaRPr lang="el-GR" altLang="el-GR" dirty="0"/>
          </a:p>
          <a:p>
            <a:pPr>
              <a:buFont typeface="Wingdings" pitchFamily="2" charset="2"/>
              <a:buNone/>
            </a:pP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5335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Μεσογειακή Διατροφή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5886450" cy="66437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9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Συστάσεις για διάβασμα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http://www.nut.uoa.gr/dietaryGR.html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plate">
  <a:themeElements>
    <a:clrScheme name="Προσαρμοσμένο 2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updated">
  <a:themeElements>
    <a:clrScheme name="Custom 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</TotalTime>
  <Words>712</Words>
  <Application>Microsoft Office PowerPoint</Application>
  <PresentationFormat>Προβολή στην οθόνη (4:3)</PresentationFormat>
  <Paragraphs>105</Paragraphs>
  <Slides>14</Slides>
  <Notes>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2</vt:i4>
      </vt:variant>
      <vt:variant>
        <vt:lpstr>Τίτλοι διαφανειών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Wingdings</vt:lpstr>
      <vt:lpstr>template</vt:lpstr>
      <vt:lpstr>OC_template_updated</vt:lpstr>
      <vt:lpstr>Διατροφή-Διαιτολογία</vt:lpstr>
      <vt:lpstr>Γιατί τρεφόμαστε ;</vt:lpstr>
      <vt:lpstr>Λιπίδια</vt:lpstr>
      <vt:lpstr>Υδατάνθρακες περιέχονται:</vt:lpstr>
      <vt:lpstr>Πρωτεΐνη περιέχεται κυρίως:</vt:lpstr>
      <vt:lpstr>Παρουσίαση του PowerPoint</vt:lpstr>
      <vt:lpstr>Συστάσεις για διάβασμα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Διεθνείς Συστήματα Κρατήσεων στον Τουρισμό</dc:title>
  <dc:creator>opencourses@teiath.gr</dc:creator>
  <cp:lastModifiedBy>Natassa Karap</cp:lastModifiedBy>
  <cp:revision>16</cp:revision>
  <dcterms:created xsi:type="dcterms:W3CDTF">2015-07-21T13:01:13Z</dcterms:created>
  <dcterms:modified xsi:type="dcterms:W3CDTF">2015-12-12T11:14:36Z</dcterms:modified>
</cp:coreProperties>
</file>