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4" r:id="rId1"/>
    <p:sldMasterId id="2147483696" r:id="rId2"/>
  </p:sldMasterIdLst>
  <p:notesMasterIdLst>
    <p:notesMasterId r:id="rId17"/>
  </p:notesMasterIdLst>
  <p:handoutMasterIdLst>
    <p:handoutMasterId r:id="rId18"/>
  </p:handoutMasterIdLst>
  <p:sldIdLst>
    <p:sldId id="277" r:id="rId3"/>
    <p:sldId id="271" r:id="rId4"/>
    <p:sldId id="272" r:id="rId5"/>
    <p:sldId id="273" r:id="rId6"/>
    <p:sldId id="274" r:id="rId7"/>
    <p:sldId id="275" r:id="rId8"/>
    <p:sldId id="276" r:id="rId9"/>
    <p:sldId id="257" r:id="rId10"/>
    <p:sldId id="262" r:id="rId11"/>
    <p:sldId id="264" r:id="rId12"/>
    <p:sldId id="269" r:id="rId13"/>
    <p:sldId id="270" r:id="rId14"/>
    <p:sldId id="266" r:id="rId15"/>
    <p:sldId id="261" r:id="rId16"/>
  </p:sldIdLst>
  <p:sldSz cx="9144000" cy="6858000" type="screen4x3"/>
  <p:notesSz cx="7104063" cy="10234613"/>
  <p:custDataLst>
    <p:tags r:id="rId19"/>
  </p:custDataLst>
  <p:defaultTextStyle>
    <a:defPPr>
      <a:defRPr lang="el-G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  <a:srgbClr val="5B3462"/>
    <a:srgbClr val="49385E"/>
    <a:srgbClr val="333399"/>
    <a:srgbClr val="4545C3"/>
    <a:srgbClr val="C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35" autoAdjust="0"/>
    <p:restoredTop sz="94660"/>
  </p:normalViewPr>
  <p:slideViewPr>
    <p:cSldViewPr>
      <p:cViewPr varScale="1">
        <p:scale>
          <a:sx n="69" d="100"/>
          <a:sy n="69" d="100"/>
        </p:scale>
        <p:origin x="155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978" y="-108"/>
      </p:cViewPr>
      <p:guideLst>
        <p:guide orient="horz" pos="3223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tags" Target="tags/tag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84A79048-66B1-475A-B924-F459D231C4C3}" type="datetimeFigureOut">
              <a:rPr lang="el-GR"/>
              <a:pPr>
                <a:defRPr/>
              </a:pPr>
              <a:t>12/12/2015</a:t>
            </a:fld>
            <a:endParaRPr lang="el-GR" dirty="0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0" hangingPunct="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0" hangingPunct="0">
              <a:defRPr sz="1300"/>
            </a:lvl1pPr>
          </a:lstStyle>
          <a:p>
            <a:pPr>
              <a:defRPr/>
            </a:pPr>
            <a:fld id="{2EBCFCCB-10BB-4121-80C8-1E5058FD1454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960094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19B0F716-1969-45AD-B426-D0CBFDF13F46}" type="datetimeFigureOut">
              <a:rPr lang="el-GR"/>
              <a:pPr>
                <a:defRPr/>
              </a:pPr>
              <a:t>12/12/2015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l-GR" noProof="0" dirty="0" smtClean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noProof="0" smtClean="0"/>
              <a:t>Kλικ για επεξεργασία των στυλ του υποδείγματος</a:t>
            </a:r>
          </a:p>
          <a:p>
            <a:pPr lvl="1"/>
            <a:r>
              <a:rPr lang="el-GR" noProof="0" smtClean="0"/>
              <a:t>Δεύτερου επιπέδου</a:t>
            </a:r>
          </a:p>
          <a:p>
            <a:pPr lvl="2"/>
            <a:r>
              <a:rPr lang="el-GR" noProof="0" smtClean="0"/>
              <a:t>Τρίτου επιπέδου</a:t>
            </a:r>
          </a:p>
          <a:p>
            <a:pPr lvl="3"/>
            <a:r>
              <a:rPr lang="el-GR" noProof="0" smtClean="0"/>
              <a:t>Τέταρτου επιπέδου</a:t>
            </a:r>
          </a:p>
          <a:p>
            <a:pPr lvl="4"/>
            <a:r>
              <a:rPr lang="el-GR" noProof="0" smtClean="0"/>
              <a:t>Πέμπτου επιπέδου</a:t>
            </a:r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pPr>
              <a:defRPr/>
            </a:pPr>
            <a:fld id="{71016A41-0609-40C7-9E3E-89C33107DF6A}" type="slidenum">
              <a:rPr lang="el-GR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366584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9368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1794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8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9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>
                <a:solidFill>
                  <a:prstClr val="black"/>
                </a:solidFill>
              </a:rPr>
              <a:pPr/>
              <a:t>10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85766" indent="-185766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5992313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23622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 dirty="0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l-GR" alt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01DC38-ED38-4FF5-942A-3AA05F0812BC}" type="slidenum">
              <a:rPr lang="el-GR" altLang="el-GR"/>
              <a:pPr/>
              <a:t>‹#›</a:t>
            </a:fld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662181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0587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519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939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9242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7897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18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3556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1660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752"/>
          </a:xfrm>
          <a:solidFill>
            <a:srgbClr val="006666"/>
          </a:solidFill>
        </p:spPr>
        <p:txBody>
          <a:bodyPr>
            <a:normAutofit/>
          </a:bodyPr>
          <a:lstStyle>
            <a:lvl1pPr marL="176213" indent="0"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896544"/>
          </a:xfrm>
        </p:spPr>
        <p:txBody>
          <a:bodyPr>
            <a:normAutofit/>
          </a:bodyPr>
          <a:lstStyle>
            <a:lvl1pPr>
              <a:lnSpc>
                <a:spcPct val="110000"/>
              </a:lnSpc>
              <a:spcBef>
                <a:spcPts val="1200"/>
              </a:spcBef>
              <a:defRPr sz="2400"/>
            </a:lvl1pPr>
            <a:lvl2pPr marL="742950" indent="-382588">
              <a:lnSpc>
                <a:spcPct val="110000"/>
              </a:lnSpc>
              <a:spcBef>
                <a:spcPts val="1200"/>
              </a:spcBef>
              <a:buFont typeface="Courier New" panose="02070309020205020404" pitchFamily="49" charset="0"/>
              <a:buChar char="o"/>
              <a:defRPr sz="2400"/>
            </a:lvl2pPr>
            <a:lvl3pPr>
              <a:lnSpc>
                <a:spcPct val="110000"/>
              </a:lnSpc>
              <a:spcBef>
                <a:spcPts val="1200"/>
              </a:spcBef>
              <a:defRPr sz="2400"/>
            </a:lvl3pPr>
            <a:lvl4pPr>
              <a:lnSpc>
                <a:spcPct val="110000"/>
              </a:lnSpc>
              <a:spcBef>
                <a:spcPts val="1200"/>
              </a:spcBef>
              <a:defRPr sz="2400"/>
            </a:lvl4pPr>
            <a:lvl5pPr>
              <a:lnSpc>
                <a:spcPct val="110000"/>
              </a:lnSpc>
              <a:spcBef>
                <a:spcPts val="1200"/>
              </a:spcBef>
              <a:defRPr sz="2400"/>
            </a:lvl5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46416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744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954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453610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96752"/>
            <a:ext cx="4038600" cy="50405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38402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4040188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96752"/>
            <a:ext cx="4041775" cy="97812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0624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7345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6136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27134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dirty="0" smtClean="0"/>
              <a:t>Κάντε κλικ στο εικονίδιο για να προσθέσετε μια εικόνα</a:t>
            </a:r>
            <a:endParaRPr lang="el-G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020766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7679694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6972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2" r:id="rId7"/>
    <p:sldLayoutId id="2147483693" r:id="rId8"/>
    <p:sldLayoutId id="2147483694" r:id="rId9"/>
    <p:sldLayoutId id="2147483695" r:id="rId10"/>
    <p:sldLayoutId id="2147483707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8229600" cy="50405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l-G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7E55E3B3-0445-4CFC-BED8-763D4409E61F}" type="slidenum">
              <a:rPr lang="el-GR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l-GR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171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ocp.teiath.gr/modules/document/document.php?course=STEF100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t.uoa.gr/dietaryGR.html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lvl="1" algn="ctr"/>
            <a:r>
              <a:rPr lang="el-GR" sz="3600" b="1" dirty="0" smtClean="0">
                <a:solidFill>
                  <a:schemeClr val="tx1"/>
                </a:solidFill>
                <a:latin typeface="+mn-lt"/>
              </a:rPr>
              <a:t>Διατροφή-Διαιτολογία</a:t>
            </a:r>
            <a:endParaRPr lang="el-GR" sz="3600" b="1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0" y="2924944"/>
            <a:ext cx="9144000" cy="230425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2400"/>
              </a:spcAft>
            </a:pPr>
            <a:r>
              <a:rPr lang="el-GR" sz="2600" b="1" dirty="0" smtClean="0"/>
              <a:t>Ενότητα 1</a:t>
            </a:r>
            <a:r>
              <a:rPr lang="el-GR" sz="2600" dirty="0" smtClean="0"/>
              <a:t>: Γιατί τρεφόμαστε</a:t>
            </a:r>
            <a:r>
              <a:rPr lang="en-US" sz="2600" dirty="0" smtClean="0"/>
              <a:t> </a:t>
            </a:r>
          </a:p>
          <a:p>
            <a:pPr>
              <a:spcBef>
                <a:spcPts val="0"/>
              </a:spcBef>
            </a:pPr>
            <a:r>
              <a:rPr lang="el-GR" sz="2200" dirty="0" smtClean="0"/>
              <a:t>Αναστασία Κανέλλου, καθηγήτρια</a:t>
            </a:r>
            <a:endParaRPr lang="en-US" sz="2200" dirty="0" smtClean="0"/>
          </a:p>
          <a:p>
            <a:pPr>
              <a:spcBef>
                <a:spcPts val="0"/>
              </a:spcBef>
            </a:pPr>
            <a:r>
              <a:rPr lang="el-GR" sz="2200" smtClean="0"/>
              <a:t>Τμήμα Νοσηλευτικής</a:t>
            </a:r>
            <a:endParaRPr lang="en-US" sz="2200" dirty="0" smtClean="0"/>
          </a:p>
        </p:txBody>
      </p:sp>
      <p:pic>
        <p:nvPicPr>
          <p:cNvPr id="6" name="Picture 5" descr="Λογότυπο έργου Ανοικτών Ακαδημαϊκών Μαθημάτων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2318" y="476672"/>
            <a:ext cx="854197" cy="648072"/>
          </a:xfrm>
          <a:prstGeom prst="rect">
            <a:avLst/>
          </a:prstGeom>
        </p:spPr>
      </p:pic>
      <p:pic>
        <p:nvPicPr>
          <p:cNvPr id="1027" name="Picture 3" descr="Λογότυπο Τεχνολογικού Ιδρύματος Αθήνας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76673"/>
            <a:ext cx="682943" cy="694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/>
        </p:nvSpPr>
        <p:spPr>
          <a:xfrm>
            <a:off x="1241425" y="631431"/>
            <a:ext cx="6661150" cy="33855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600" dirty="0">
                <a:solidFill>
                  <a:prstClr val="black"/>
                </a:solidFill>
                <a:latin typeface="Calibri"/>
              </a:rPr>
              <a:t>Ανοικτά Ακαδημαϊκά </a:t>
            </a:r>
            <a:r>
              <a:rPr lang="el-GR" sz="1600" dirty="0" smtClean="0">
                <a:solidFill>
                  <a:prstClr val="black"/>
                </a:solidFill>
                <a:latin typeface="Calibri"/>
              </a:rPr>
              <a:t>Μαθήματα στο ΤΕΙ Αθήνας</a:t>
            </a:r>
            <a:endParaRPr lang="el-GR" sz="1600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759817" y="6087984"/>
          <a:ext cx="5695950" cy="7920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21388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57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92088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περιεχόμενο του μαθήματος διατίθεται με άδεια </a:t>
                      </a:r>
                      <a:r>
                        <a:rPr lang="en-US" sz="1000" dirty="0">
                          <a:effectLst/>
                        </a:rPr>
                        <a:t>Creative Commons </a:t>
                      </a:r>
                      <a:r>
                        <a:rPr lang="el-GR" sz="1000" dirty="0">
                          <a:effectLst/>
                        </a:rPr>
                        <a:t>εκτός και αν αναφέρεται διαφορετικά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111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l-GR" sz="1000" dirty="0" smtClean="0">
                          <a:effectLst/>
                        </a:rPr>
                        <a:t>Το </a:t>
                      </a:r>
                      <a:r>
                        <a:rPr lang="el-GR" sz="1000" dirty="0">
                          <a:effectLst/>
                        </a:rPr>
                        <a:t>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          </a:r>
                      <a:endParaRPr lang="el-GR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2" name="Picture 11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3792" y="5367126"/>
            <a:ext cx="1971675" cy="702000"/>
          </a:xfrm>
          <a:prstGeom prst="rect">
            <a:avLst/>
          </a:prstGeom>
          <a:noFill/>
        </p:spPr>
      </p:pic>
      <p:pic>
        <p:nvPicPr>
          <p:cNvPr id="11" name="Picture 2" descr="C:\Users\alex\Desktop\logo.png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214"/>
          <a:stretch/>
        </p:blipFill>
        <p:spPr bwMode="auto">
          <a:xfrm>
            <a:off x="4045866" y="5368483"/>
            <a:ext cx="3348000" cy="7006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293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Copyright Τεχνολογικό Εκπαιδευτικό Ίδρυμα Αθήνας</a:t>
            </a:r>
            <a:r>
              <a:rPr lang="en-US" sz="2000" dirty="0" smtClean="0"/>
              <a:t>, </a:t>
            </a:r>
            <a:r>
              <a:rPr lang="el-GR" sz="2000" dirty="0" smtClean="0"/>
              <a:t>Αναστασία Κανέλλου 2014. </a:t>
            </a:r>
            <a:r>
              <a:rPr lang="el-GR" sz="2000" dirty="0"/>
              <a:t>Αναστασία </a:t>
            </a:r>
            <a:r>
              <a:rPr lang="el-GR" sz="2000" dirty="0" smtClean="0"/>
              <a:t>Κανέλλου</a:t>
            </a:r>
            <a:r>
              <a:rPr lang="el-GR" sz="2000" dirty="0"/>
              <a:t>. «Διατροφή-Διαιτολογία. </a:t>
            </a:r>
            <a:r>
              <a:rPr lang="el-GR" sz="2000" dirty="0" smtClean="0"/>
              <a:t>Ενότητα 1</a:t>
            </a:r>
            <a:r>
              <a:rPr lang="en-US" sz="2000" dirty="0" smtClean="0"/>
              <a:t>:</a:t>
            </a:r>
            <a:r>
              <a:rPr lang="el-GR" sz="2000" dirty="0" smtClean="0"/>
              <a:t> Γιατί τρεφόμαστε;». </a:t>
            </a:r>
            <a:r>
              <a:rPr lang="el-GR" sz="2000" dirty="0"/>
              <a:t>Έκδοση: </a:t>
            </a:r>
            <a:r>
              <a:rPr lang="el-GR" sz="2000" dirty="0" smtClean="0"/>
              <a:t>1.0</a:t>
            </a:r>
            <a:r>
              <a:rPr lang="el-GR" sz="2000" dirty="0"/>
              <a:t>. Αθήνα </a:t>
            </a:r>
            <a:r>
              <a:rPr lang="el-GR" sz="2000" dirty="0" smtClean="0"/>
              <a:t>2014. </a:t>
            </a:r>
            <a:r>
              <a:rPr lang="el-GR" sz="2000" dirty="0"/>
              <a:t>Διαθέσιμο από τη δικτυακή </a:t>
            </a:r>
            <a:r>
              <a:rPr lang="el-GR" sz="2000" dirty="0" smtClean="0"/>
              <a:t>διεύθυνση: </a:t>
            </a:r>
            <a:r>
              <a:rPr lang="en-US" sz="2000" dirty="0" smtClean="0">
                <a:hlinkClick r:id="rId3"/>
              </a:rPr>
              <a:t>ocp.teiath.gr</a:t>
            </a:r>
            <a:r>
              <a:rPr lang="el-GR" sz="2000" dirty="0" smtClean="0"/>
              <a:t>.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2766653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48" y="764704"/>
            <a:ext cx="8928992" cy="2078336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800" dirty="0" smtClean="0"/>
              <a:t>Το </a:t>
            </a:r>
            <a:r>
              <a:rPr lang="el-GR" sz="18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κ.λ.π., </a:t>
            </a:r>
            <a:r>
              <a:rPr lang="el-GR" sz="1800" dirty="0" smtClean="0"/>
              <a:t>τα </a:t>
            </a:r>
            <a:r>
              <a:rPr lang="el-GR" sz="1800" dirty="0"/>
              <a:t>οποία εμπεριέχονται σε </a:t>
            </a:r>
            <a:r>
              <a:rPr lang="el-GR" sz="1800" dirty="0" smtClean="0"/>
              <a:t>αυτό. </a:t>
            </a:r>
            <a:r>
              <a:rPr lang="el-GR" sz="1800" dirty="0"/>
              <a:t>Οι όροι χρήσης των </a:t>
            </a:r>
            <a:r>
              <a:rPr lang="el-GR" sz="1800" dirty="0" smtClean="0"/>
              <a:t>έργων τρίτων </a:t>
            </a:r>
            <a:r>
              <a:rPr lang="el-GR" sz="1800" dirty="0"/>
              <a:t>επεξηγούνται στη διαφάνεια  «Επεξήγηση όρων χρήσης έργων </a:t>
            </a:r>
            <a:r>
              <a:rPr lang="el-GR" sz="1800" dirty="0" smtClean="0"/>
              <a:t>τρίτων». </a:t>
            </a:r>
          </a:p>
          <a:p>
            <a:pPr marL="0" indent="0">
              <a:buNone/>
            </a:pPr>
            <a:r>
              <a:rPr lang="el-GR" sz="1800" dirty="0" smtClean="0"/>
              <a:t>Τα έργα για τα οποία έχει ζητηθεί και δοθεί άδεια  αναφέρονται στο «Σημείωμα  </a:t>
            </a:r>
            <a:r>
              <a:rPr lang="el-GR" sz="1800" dirty="0"/>
              <a:t>Χρήσης Έργων Τρίτων</a:t>
            </a:r>
            <a:r>
              <a:rPr lang="el-GR" sz="1800" dirty="0" smtClean="0"/>
              <a:t>». </a:t>
            </a:r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3040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648" y="3284984"/>
            <a:ext cx="9036496" cy="3573016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pPr>
              <a:spcBef>
                <a:spcPts val="600"/>
              </a:spcBef>
            </a:pPr>
            <a:r>
              <a:rPr lang="el-GR" dirty="0">
                <a:solidFill>
                  <a:prstClr val="black"/>
                </a:solidFill>
                <a:latin typeface="Calibri"/>
              </a:rPr>
              <a:t>[1] http://creativecommons.org/licenses/by-nc-sa/4.0/ 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Ως </a:t>
            </a:r>
            <a:r>
              <a:rPr lang="el-GR" b="1" dirty="0">
                <a:solidFill>
                  <a:prstClr val="black"/>
                </a:solidFill>
                <a:latin typeface="Calibri"/>
              </a:rPr>
              <a:t>Μη Εμπορική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 ορίζεται η χρήση: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 δεν περιλαμβάνει άμεσο ή έμμεσο οικονομικό όφελος από την χρήση του έργου, για το διανομέα του έργου και αδειοδόχο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περιλαμβάνει οικονομική συναλλαγή ως προϋπόθεση για τη χρήση ή πρόσβαση στο έργο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l-GR" dirty="0">
                <a:solidFill>
                  <a:prstClr val="black"/>
                </a:solidFill>
                <a:latin typeface="Calibri"/>
              </a:rPr>
              <a:t>που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δεν προσπορίζει στο διανομέα του έργου και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αδειοδόχο</a:t>
            </a:r>
            <a:r>
              <a:rPr lang="en-GB" dirty="0">
                <a:solidFill>
                  <a:prstClr val="black"/>
                </a:solidFill>
                <a:latin typeface="Calibri"/>
              </a:rPr>
              <a:t> 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έμμεσο οικονομικό όφελος (π.χ. διαφημίσεις) από την προβολή του έργου σε διαδικτυακό 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τόπο</a:t>
            </a:r>
            <a:endParaRPr lang="en-US" dirty="0" smtClean="0">
              <a:solidFill>
                <a:prstClr val="black"/>
              </a:solidFill>
              <a:latin typeface="Calibri"/>
            </a:endParaRPr>
          </a:p>
          <a:p>
            <a:pPr>
              <a:spcBef>
                <a:spcPts val="600"/>
              </a:spcBef>
            </a:pPr>
            <a:r>
              <a:rPr lang="el-GR" dirty="0" smtClean="0">
                <a:solidFill>
                  <a:prstClr val="black"/>
                </a:solidFill>
                <a:latin typeface="Calibri"/>
              </a:rPr>
              <a:t>Ο </a:t>
            </a:r>
            <a:r>
              <a:rPr lang="el-GR" dirty="0">
                <a:solidFill>
                  <a:prstClr val="black"/>
                </a:solidFill>
                <a:latin typeface="Calibri"/>
              </a:rPr>
              <a:t>δικαιούχος μπορεί να παρέχει στον αδειοδόχο ξεχωριστή άδεια να χρησιμοποιεί το έργο για εμπορική χρήση, εφόσον αυτό του ζητηθεί</a:t>
            </a:r>
            <a:r>
              <a:rPr lang="el-GR" dirty="0" smtClean="0">
                <a:solidFill>
                  <a:prstClr val="black"/>
                </a:solidFill>
                <a:latin typeface="Calibri"/>
              </a:rPr>
              <a:t>.</a:t>
            </a:r>
            <a:endParaRPr lang="el-GR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80909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366" y="0"/>
            <a:ext cx="8229600" cy="908720"/>
          </a:xfrm>
          <a:noFill/>
        </p:spPr>
        <p:txBody>
          <a:bodyPr>
            <a:normAutofit fontScale="90000"/>
          </a:bodyPr>
          <a:lstStyle/>
          <a:p>
            <a:r>
              <a:rPr lang="el-GR" dirty="0" smtClean="0"/>
              <a:t>Επεξήγηση όρων χρήσης έργων τρίτων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2088230" y="823372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επαναχρησιμοποίηση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,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παρά μόνο εάν ζητηθεί εκ νέου άδεια από το δημιουργό.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88763" y="914631"/>
            <a:ext cx="3994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©</a:t>
            </a:r>
            <a:endParaRPr lang="el-GR" sz="20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66552" y="1360947"/>
            <a:ext cx="142167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93932" y="1945722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220" y="3829842"/>
            <a:ext cx="18820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NC-SA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61245" y="3132000"/>
            <a:ext cx="18269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088000" y="1404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και η δημιουργία παραγώγων αυτού με απλή αναφορά του δημιουργού.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088000" y="1980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δημιουργού, και διάθεση του έργου ή του παράγωγου αυτού με την ίδια άδεια.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088000" y="3168000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88230" y="3752897"/>
            <a:ext cx="662473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διάθεση του έργου ή του παράγωγου αυτού με την ίδια άδεια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93932" y="2530497"/>
            <a:ext cx="179429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088230" y="2561274"/>
            <a:ext cx="66247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δημιουργού. 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</a:t>
            </a:r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δημιουργία παραγώγων του έργου.</a:t>
            </a:r>
            <a:endParaRPr lang="el-GR" sz="1400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05954" y="4513900"/>
            <a:ext cx="168227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άδεια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CC-BY</a:t>
            </a:r>
            <a:r>
              <a:rPr lang="el-GR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-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NC-ND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088230" y="4544678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 με αναφορά του δημιουργού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.</a:t>
            </a:r>
          </a:p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Δεν επιτρέπεται η εμπορική χρήση του έργου</a:t>
            </a:r>
            <a:r>
              <a:rPr lang="en-US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και η δημιουργία παραγώγων του.</a:t>
            </a:r>
            <a:endParaRPr lang="el-GR" sz="32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0" y="5112000"/>
            <a:ext cx="208823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με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άδεια </a:t>
            </a:r>
          </a:p>
          <a:p>
            <a:pPr algn="r"/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CC0 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Public Domain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0" y="5791105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διαθέσιμο </a:t>
            </a:r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ως κοινό κτήμα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088000" y="5112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2088231" y="5688000"/>
            <a:ext cx="70629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Επιτρέπεται η επαναχρησιμοποίηση του έργου, η δημιουργία παραγώγων αυτού και η εμπορική του χρήση, χωρίς αναφορά του δημιουργού.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0" y="6334511"/>
            <a:ext cx="208823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χωρίς σήμανση</a:t>
            </a:r>
            <a:endParaRPr lang="el-GR" dirty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2088231" y="6334512"/>
            <a:ext cx="706296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4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Calibri"/>
              </a:rPr>
              <a:t>Συνήθως δεν επιτρέπεται η επαναχρησιμοποίηση του έργου.</a:t>
            </a:r>
            <a:endParaRPr lang="en-US" sz="1400" dirty="0" smtClean="0">
              <a:solidFill>
                <a:prstClr val="black">
                  <a:lumMod val="75000"/>
                  <a:lumOff val="25000"/>
                </a:prstClr>
              </a:solidFill>
              <a:latin typeface="Calibri"/>
            </a:endParaRPr>
          </a:p>
        </p:txBody>
      </p:sp>
      <p:cxnSp>
        <p:nvCxnSpPr>
          <p:cNvPr id="31" name="Straight Connector 30"/>
          <p:cNvCxnSpPr/>
          <p:nvPr/>
        </p:nvCxnSpPr>
        <p:spPr>
          <a:xfrm>
            <a:off x="71243" y="1383775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1243" y="1968481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1243" y="253945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71243" y="3107253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1243" y="3722806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71243" y="451432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-1" y="5111310"/>
            <a:ext cx="8532000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1244" y="569777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1244" y="6220998"/>
            <a:ext cx="8533204" cy="0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62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ο </a:t>
            </a:r>
            <a:r>
              <a:rPr lang="en-US" sz="2000" dirty="0"/>
              <a:t>Σημείωμα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n-US" sz="2000" dirty="0" smtClean="0"/>
              <a:t>η </a:t>
            </a:r>
            <a:r>
              <a:rPr lang="en-US" sz="2000" dirty="0"/>
              <a:t>δήλωση </a:t>
            </a:r>
            <a:r>
              <a:rPr lang="el-GR" sz="2000" dirty="0"/>
              <a:t>Δ</a:t>
            </a:r>
            <a:r>
              <a:rPr lang="en-US" sz="2000" dirty="0" smtClean="0"/>
              <a:t>ιατήρησης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υπερσυνδέσμους.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17192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στ</a:t>
            </a:r>
            <a:r>
              <a:rPr lang="en-US" sz="2000" dirty="0" smtClean="0"/>
              <a:t>o</a:t>
            </a:r>
            <a:r>
              <a:rPr lang="el-GR" sz="2000" dirty="0" smtClean="0"/>
              <a:t> 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ΤΕΙ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956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 dirty="0"/>
              <a:t>Γιατί τρεφόμαστε </a:t>
            </a:r>
            <a:r>
              <a:rPr lang="el-GR" altLang="el-GR" sz="3600" dirty="0" smtClean="0"/>
              <a:t>;</a:t>
            </a:r>
            <a:endParaRPr lang="el-GR" altLang="el-GR" dirty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altLang="el-GR" sz="2800" dirty="0"/>
              <a:t>Ενέργεια</a:t>
            </a:r>
          </a:p>
          <a:p>
            <a:pPr>
              <a:buNone/>
            </a:pPr>
            <a:r>
              <a:rPr lang="el-GR" altLang="el-GR" sz="2800" dirty="0" smtClean="0"/>
              <a:t>Απαραίτητα θρεπτικά συστατικά</a:t>
            </a:r>
            <a:r>
              <a:rPr lang="en-US" altLang="el-GR" sz="2800" dirty="0" smtClean="0"/>
              <a:t> (nutrients)</a:t>
            </a:r>
            <a:endParaRPr lang="el-GR" altLang="el-GR" sz="2800" dirty="0" smtClean="0"/>
          </a:p>
          <a:p>
            <a:r>
              <a:rPr lang="el-GR" altLang="el-GR" sz="2800" dirty="0" smtClean="0"/>
              <a:t>Λιπίδια</a:t>
            </a:r>
            <a:endParaRPr lang="el-GR" altLang="el-GR" sz="2800" dirty="0"/>
          </a:p>
          <a:p>
            <a:r>
              <a:rPr lang="el-GR" altLang="el-GR" sz="2800" dirty="0"/>
              <a:t>Υδατάνθρακες</a:t>
            </a:r>
          </a:p>
          <a:p>
            <a:r>
              <a:rPr lang="el-GR" altLang="el-GR" sz="2800" dirty="0"/>
              <a:t>Πρωτεΐνες</a:t>
            </a:r>
          </a:p>
          <a:p>
            <a:r>
              <a:rPr lang="el-GR" altLang="el-GR" sz="2800" dirty="0"/>
              <a:t>Βιταμίνες</a:t>
            </a:r>
          </a:p>
          <a:p>
            <a:r>
              <a:rPr lang="el-GR" altLang="el-GR" sz="2800" dirty="0"/>
              <a:t>Άλατα / Ιχνοστοιχεία</a:t>
            </a:r>
          </a:p>
          <a:p>
            <a:r>
              <a:rPr lang="el-GR" altLang="el-GR" sz="2800" dirty="0" smtClean="0"/>
              <a:t>Νερό</a:t>
            </a:r>
          </a:p>
          <a:p>
            <a:pPr>
              <a:buNone/>
            </a:pPr>
            <a:r>
              <a:rPr lang="el-GR" altLang="el-GR" sz="2800" dirty="0" smtClean="0"/>
              <a:t>Μη θρεπτικά συστατικά (</a:t>
            </a:r>
            <a:r>
              <a:rPr lang="en-US" altLang="el-GR" sz="2800" dirty="0" smtClean="0"/>
              <a:t>non nutrients)</a:t>
            </a:r>
            <a:endParaRPr lang="el-GR" altLang="el-GR" sz="2800" dirty="0"/>
          </a:p>
          <a:p>
            <a:r>
              <a:rPr lang="el-GR" altLang="el-GR" sz="2800" dirty="0" smtClean="0"/>
              <a:t>Αντιοξειδωτικές ουσίες</a:t>
            </a:r>
            <a:endParaRPr lang="en-US" altLang="el-GR" sz="2800" dirty="0" smtClean="0"/>
          </a:p>
          <a:p>
            <a:r>
              <a:rPr lang="el-GR" altLang="el-GR" sz="2800" dirty="0" smtClean="0"/>
              <a:t>Άγνωστες </a:t>
            </a:r>
            <a:r>
              <a:rPr lang="el-GR" altLang="el-GR" sz="2800" dirty="0"/>
              <a:t>ουσίες </a:t>
            </a:r>
            <a:r>
              <a:rPr lang="el-GR" altLang="el-GR" sz="2800" dirty="0" smtClean="0"/>
              <a:t>; 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1296732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Λιπίδια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Ελαιόλαδο, σπορέλαια, βούτυρο</a:t>
            </a:r>
            <a:r>
              <a:rPr lang="el-GR" altLang="el-GR" dirty="0"/>
              <a:t>, </a:t>
            </a:r>
            <a:r>
              <a:rPr lang="el-GR" altLang="el-GR" dirty="0" smtClean="0"/>
              <a:t>μαργαρίνη</a:t>
            </a:r>
            <a:endParaRPr lang="el-GR" altLang="el-GR" dirty="0"/>
          </a:p>
          <a:p>
            <a:r>
              <a:rPr lang="el-GR" altLang="el-GR" dirty="0" smtClean="0"/>
              <a:t>Παχιά τεμάχια από κρέας και αλλαντικά πχ </a:t>
            </a:r>
            <a:r>
              <a:rPr lang="en-US" altLang="el-GR" dirty="0" smtClean="0"/>
              <a:t>bacon</a:t>
            </a:r>
            <a:endParaRPr lang="el-GR" altLang="el-GR" dirty="0"/>
          </a:p>
          <a:p>
            <a:r>
              <a:rPr lang="el-GR" altLang="el-GR" dirty="0" smtClean="0"/>
              <a:t>Τηγανισμένες τροφές</a:t>
            </a:r>
          </a:p>
          <a:p>
            <a:r>
              <a:rPr lang="el-GR" altLang="el-GR" dirty="0" smtClean="0"/>
              <a:t>Αρκετά γλυκά</a:t>
            </a:r>
            <a:endParaRPr lang="el-GR" altLang="el-GR" dirty="0"/>
          </a:p>
          <a:p>
            <a:r>
              <a:rPr lang="el-GR" altLang="el-GR" dirty="0" smtClean="0"/>
              <a:t>Τυρί </a:t>
            </a:r>
          </a:p>
          <a:p>
            <a:r>
              <a:rPr lang="el-GR" altLang="el-GR" dirty="0" smtClean="0"/>
              <a:t>Ξηροί καρποί (συστήνονται)</a:t>
            </a:r>
          </a:p>
          <a:p>
            <a:r>
              <a:rPr lang="el-GR" altLang="el-GR" dirty="0" smtClean="0"/>
              <a:t>παχύ ψάρι</a:t>
            </a:r>
            <a:r>
              <a:rPr lang="en-US" altLang="el-GR" dirty="0" smtClean="0"/>
              <a:t>,</a:t>
            </a:r>
            <a:r>
              <a:rPr lang="el-GR" altLang="el-GR" dirty="0" smtClean="0"/>
              <a:t> δε θεωρείται τροφή με ψηλή συγκέντρωση σε λίπος αλλά σημαντική πηγή ω3-λιπαρών οξέων </a:t>
            </a:r>
            <a:r>
              <a:rPr lang="en-US" altLang="el-GR" dirty="0" smtClean="0"/>
              <a:t>!</a:t>
            </a: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62340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Υδατάνθρακες περιέχονται: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l-GR" altLang="el-GR" dirty="0"/>
              <a:t>Κυρίως στις αμυλούχες τροφές</a:t>
            </a:r>
          </a:p>
          <a:p>
            <a:r>
              <a:rPr lang="el-GR" altLang="el-GR" dirty="0"/>
              <a:t>Δημητριακά και προϊόντα τους</a:t>
            </a:r>
          </a:p>
          <a:p>
            <a:pPr lvl="1"/>
            <a:r>
              <a:rPr lang="el-GR" altLang="el-GR" dirty="0"/>
              <a:t>Ψωμί, παξιμάδια, ζυμαρικά</a:t>
            </a:r>
            <a:r>
              <a:rPr lang="el-GR" altLang="el-GR" dirty="0" smtClean="0"/>
              <a:t>, ρύζι</a:t>
            </a:r>
            <a:endParaRPr lang="el-GR" altLang="el-GR" dirty="0"/>
          </a:p>
          <a:p>
            <a:pPr lvl="1"/>
            <a:r>
              <a:rPr lang="el-GR" altLang="el-GR" dirty="0" smtClean="0"/>
              <a:t>Μπισκότα, κέικ, τσουρέκι</a:t>
            </a:r>
          </a:p>
          <a:p>
            <a:r>
              <a:rPr lang="el-GR" altLang="el-GR" dirty="0" smtClean="0"/>
              <a:t>Πατάτες</a:t>
            </a:r>
            <a:endParaRPr lang="el-GR" altLang="el-GR" dirty="0"/>
          </a:p>
          <a:p>
            <a:r>
              <a:rPr lang="el-GR" altLang="el-GR" dirty="0" smtClean="0"/>
              <a:t>Όσπρια</a:t>
            </a:r>
            <a:endParaRPr lang="en-US" altLang="el-GR" dirty="0" smtClean="0"/>
          </a:p>
          <a:p>
            <a:r>
              <a:rPr lang="el-GR" altLang="el-GR" dirty="0" smtClean="0"/>
              <a:t>Ξηροί καρποί</a:t>
            </a:r>
            <a:endParaRPr lang="el-GR" altLang="el-GR" dirty="0"/>
          </a:p>
          <a:p>
            <a:pPr>
              <a:buFont typeface="Wingdings" pitchFamily="2" charset="2"/>
              <a:buNone/>
            </a:pPr>
            <a:r>
              <a:rPr lang="el-GR" altLang="el-GR" dirty="0"/>
              <a:t>Αλλά και στα φρούτα, λαχανικά</a:t>
            </a:r>
          </a:p>
        </p:txBody>
      </p:sp>
    </p:spTree>
    <p:extLst>
      <p:ext uri="{BB962C8B-B14F-4D97-AF65-F5344CB8AC3E}">
        <p14:creationId xmlns:p14="http://schemas.microsoft.com/office/powerpoint/2010/main" val="2866698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dirty="0"/>
              <a:t>Πρωτεΐνη περιέχεται κυρίως: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l-GR" altLang="el-GR" dirty="0" smtClean="0"/>
              <a:t>Κρέας</a:t>
            </a:r>
          </a:p>
          <a:p>
            <a:r>
              <a:rPr lang="el-GR" altLang="el-GR" dirty="0" smtClean="0"/>
              <a:t>κοτόπουλο</a:t>
            </a:r>
            <a:endParaRPr lang="el-GR" altLang="el-GR" dirty="0"/>
          </a:p>
          <a:p>
            <a:r>
              <a:rPr lang="el-GR" altLang="el-GR" dirty="0"/>
              <a:t>Ψάρι</a:t>
            </a:r>
          </a:p>
          <a:p>
            <a:r>
              <a:rPr lang="el-GR" altLang="el-GR" dirty="0"/>
              <a:t>Αυγό</a:t>
            </a:r>
          </a:p>
          <a:p>
            <a:r>
              <a:rPr lang="el-GR" altLang="el-GR" dirty="0"/>
              <a:t>Γαλακτοκομικά προϊόντα</a:t>
            </a:r>
          </a:p>
          <a:p>
            <a:r>
              <a:rPr lang="el-GR" altLang="el-GR" dirty="0" smtClean="0"/>
              <a:t>Όσπρια</a:t>
            </a:r>
          </a:p>
          <a:p>
            <a:r>
              <a:rPr lang="el-GR" altLang="el-GR" dirty="0" smtClean="0"/>
              <a:t>Ξηροί καρποί, σπόροι</a:t>
            </a:r>
            <a:endParaRPr lang="el-GR" altLang="el-GR" dirty="0"/>
          </a:p>
          <a:p>
            <a:pPr>
              <a:buFont typeface="Wingdings" pitchFamily="2" charset="2"/>
              <a:buNone/>
            </a:pPr>
            <a:endParaRPr lang="el-GR" altLang="el-GR" dirty="0"/>
          </a:p>
        </p:txBody>
      </p:sp>
    </p:spTree>
    <p:extLst>
      <p:ext uri="{BB962C8B-B14F-4D97-AF65-F5344CB8AC3E}">
        <p14:creationId xmlns:p14="http://schemas.microsoft.com/office/powerpoint/2010/main" val="3533544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Μεσογειακή Διατροφή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0"/>
            <a:ext cx="5886450" cy="66437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53992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Συστάσεις για διάβασμα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>
                <a:hlinkClick r:id="rId2"/>
              </a:rPr>
              <a:t>http://www.nut.uoa.gr/dietaryGR.html</a:t>
            </a: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55E3B3-0445-4CFC-BED8-763D4409E61F}" type="slidenum">
              <a:rPr lang="el-GR" smtClean="0"/>
              <a:pPr>
                <a:defRPr/>
              </a:pPr>
              <a:t>6</a:t>
            </a:fld>
            <a:endParaRPr lang="el-G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Τίτλος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 Ενότητας</a:t>
            </a:r>
            <a:endParaRPr lang="el-GR" dirty="0"/>
          </a:p>
        </p:txBody>
      </p:sp>
      <p:sp>
        <p:nvSpPr>
          <p:cNvPr id="8" name="Υπότιτλος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  <p:grpSp>
        <p:nvGrpSpPr>
          <p:cNvPr id="3" name="Ομάδα 2"/>
          <p:cNvGrpSpPr/>
          <p:nvPr/>
        </p:nvGrpSpPr>
        <p:grpSpPr>
          <a:xfrm>
            <a:off x="1767633" y="5931169"/>
            <a:ext cx="5828703" cy="768532"/>
            <a:chOff x="1767633" y="5931169"/>
            <a:chExt cx="5828703" cy="768532"/>
          </a:xfrm>
        </p:grpSpPr>
        <p:pic>
          <p:nvPicPr>
            <p:cNvPr id="9" name="Picture 5"/>
            <p:cNvPicPr/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67633" y="5931169"/>
              <a:ext cx="1971675" cy="702000"/>
            </a:xfrm>
            <a:prstGeom prst="rect">
              <a:avLst/>
            </a:prstGeom>
            <a:noFill/>
          </p:spPr>
        </p:pic>
        <p:pic>
          <p:nvPicPr>
            <p:cNvPr id="10" name="Picture 2" descr="C:\Users\alex\Desktop\logo.png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214"/>
            <a:stretch/>
          </p:blipFill>
          <p:spPr bwMode="auto">
            <a:xfrm>
              <a:off x="3923928" y="5931169"/>
              <a:ext cx="3672408" cy="76853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08679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4400" cap="none" dirty="0" smtClean="0"/>
              <a:t>Σημειώματα</a:t>
            </a:r>
            <a:endParaRPr lang="el-GR" sz="4400" cap="none" dirty="0"/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1813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ISPRING_RESOURCE_PATHS_HASH_2" val="e63e9eec434b6a22ddb5216a25ec256f5ce4e1fb"/>
</p:tagLst>
</file>

<file path=ppt/theme/theme1.xml><?xml version="1.0" encoding="utf-8"?>
<a:theme xmlns:a="http://schemas.openxmlformats.org/drawingml/2006/main" name="template">
  <a:themeElements>
    <a:clrScheme name="Προσαρμοσμένο 2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C_template_updated">
  <a:themeElements>
    <a:clrScheme name="Custom 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3F3F3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Θέμα του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53</TotalTime>
  <Words>712</Words>
  <Application>Microsoft Office PowerPoint</Application>
  <PresentationFormat>Προβολή στην οθόνη (4:3)</PresentationFormat>
  <Paragraphs>105</Paragraphs>
  <Slides>14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Times New Roman</vt:lpstr>
      <vt:lpstr>Wingdings</vt:lpstr>
      <vt:lpstr>template</vt:lpstr>
      <vt:lpstr>OC_template_updated</vt:lpstr>
      <vt:lpstr>Διατροφή-Διαιτολογία</vt:lpstr>
      <vt:lpstr>Γιατί τρεφόμαστε ;</vt:lpstr>
      <vt:lpstr>Λιπίδια</vt:lpstr>
      <vt:lpstr>Υδατάνθρακες περιέχονται:</vt:lpstr>
      <vt:lpstr>Πρωτεΐνη περιέχεται κυρίως:</vt:lpstr>
      <vt:lpstr>Παρουσίαση του PowerPoint</vt:lpstr>
      <vt:lpstr>Συστάσεις για διάβασμα</vt:lpstr>
      <vt:lpstr>Τέλος Ενότητας</vt:lpstr>
      <vt:lpstr>Σημειώματα</vt:lpstr>
      <vt:lpstr>Σημείωμα Αναφοράς</vt:lpstr>
      <vt:lpstr>Σημείωμα Αδειοδότησης</vt:lpstr>
      <vt:lpstr>Επεξήγηση όρων χρήσης έργων τρίτων</vt:lpstr>
      <vt:lpstr>Διατήρηση Σημειωμάτων</vt:lpstr>
      <vt:lpstr>Χρηματοδότηση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Διεθνείς Συστήματα Κρατήσεων στον Τουρισμό</dc:title>
  <dc:creator>opencourses@teiath.gr</dc:creator>
  <cp:lastModifiedBy>Natassa Karap</cp:lastModifiedBy>
  <cp:revision>16</cp:revision>
  <dcterms:created xsi:type="dcterms:W3CDTF">2015-07-21T13:01:13Z</dcterms:created>
  <dcterms:modified xsi:type="dcterms:W3CDTF">2015-12-12T11:14:36Z</dcterms:modified>
</cp:coreProperties>
</file>