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57" r:id="rId21"/>
    <p:sldId id="262" r:id="rId22"/>
    <p:sldId id="264" r:id="rId23"/>
    <p:sldId id="284" r:id="rId24"/>
    <p:sldId id="285" r:id="rId25"/>
    <p:sldId id="266" r:id="rId26"/>
    <p:sldId id="261" r:id="rId27"/>
  </p:sldIdLst>
  <p:sldSz cx="9144000" cy="6858000" type="screen4x3"/>
  <p:notesSz cx="7104063" cy="10234613"/>
  <p:custDataLst>
    <p:tags r:id="rId3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29/5/2015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29/5/2015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69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1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90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7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 marL="914400" indent="0">
              <a:buNone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8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22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7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8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6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4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1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hyperlink" Target="http://upload.wikimedia.org/wikipedia/commons/e/ef/DehydrationOfAlcoholWithH-.pn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upload.wikimedia.org/wikipedia/commons/e/e4/1-butene.svg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://upload.wikimedia.org/wikipedia/commons/c/c4/2-butanol.png" TargetMode="External"/><Relationship Id="rId9" Type="http://schemas.openxmlformats.org/officeDocument/2006/relationships/hyperlink" Target="http://commons.wikimedia.org/wiki/File:DehydrationOfAlcoholWithH-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tube3d.com/Nucleophilic%20substitution%20at%20the%20carbonyl%20group%20-%20Wittig%20reaction%20(Ring%20formation%20and%20decomposition)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chemtube3d.com/" TargetMode="Externa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File:Ear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upload.wikimedia.org/wikipedia/commons/b/b3/Stearic_acid.sv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hyperlink" Target="http://upload.wikimedia.org/wikipedia/commons/7/79/Oleic-acid-skeletal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upload.wikimedia.org/wikipedia/commons/3/33/Alkene-bromine-addition-2D-skeletal.png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Benjah-bmm27" TargetMode="External"/><Relationship Id="rId4" Type="http://schemas.openxmlformats.org/officeDocument/2006/relationships/hyperlink" Target="http://commons.wikimedia.org/wiki/File:Alkene-bromine-addition-2D-skeletal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upload.wikimedia.org/wikipedia/commons/3/3d/AlkeneAndHBrReaction.pn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Borb" TargetMode="External"/><Relationship Id="rId4" Type="http://schemas.openxmlformats.org/officeDocument/2006/relationships/hyperlink" Target="http://commons.wikimedia.org/wiki/File:AlkeneAndHBrReaction.p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2/Propene-2D-flat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Gh9_z7-dY0&amp;feature=related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hemguide.co.uk/basicorg/isomerism/ez.html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kP91F2hLR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pload.wikimedia.org/wikipedia/en/b/b2/Beta_elimination.sv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Rhadamante" TargetMode="External"/><Relationship Id="rId5" Type="http://schemas.openxmlformats.org/officeDocument/2006/relationships/hyperlink" Target="http://commons.wikimedia.org/wiki/File:Beta_elimination.svg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wikidoc.org/images/1/1c/Cis-2-butene.PN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4.2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Αλκένια ή </a:t>
            </a:r>
            <a:r>
              <a:rPr lang="el-GR" sz="2800" dirty="0" err="1"/>
              <a:t>Ολεφίνες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Χριστίνα </a:t>
            </a:r>
            <a:r>
              <a:rPr lang="el-GR" sz="2400" dirty="0" err="1"/>
              <a:t>Φούντζουλα</a:t>
            </a:r>
            <a:r>
              <a:rPr lang="el-GR" sz="2400" dirty="0"/>
              <a:t> 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Τμήμα </a:t>
            </a:r>
            <a:r>
              <a:rPr lang="el-GR" sz="2400" dirty="0"/>
              <a:t>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dirty="0" smtClean="0"/>
              <a:t> Μέθοδοι </a:t>
            </a:r>
            <a:r>
              <a:rPr lang="el-GR" sz="3100" dirty="0" smtClean="0"/>
              <a:t>παρασκευής</a:t>
            </a:r>
            <a:r>
              <a:rPr lang="en-US" sz="3100" dirty="0" smtClean="0"/>
              <a:t> </a:t>
            </a:r>
            <a:r>
              <a:rPr lang="en-US" sz="3100" b="0" dirty="0" smtClean="0"/>
              <a:t>4</a:t>
            </a:r>
            <a:r>
              <a:rPr lang="en-US" sz="3100" b="0" dirty="0" smtClean="0"/>
              <a:t>/7</a:t>
            </a:r>
            <a:endParaRPr lang="el-GR" sz="31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l-GR" altLang="el-GR" b="1" dirty="0">
                <a:latin typeface="Calibri" pitchFamily="34" charset="0"/>
              </a:rPr>
              <a:t>Β. Αφυδάτωση </a:t>
            </a:r>
            <a:r>
              <a:rPr lang="el-GR" altLang="el-GR" b="1" dirty="0" smtClean="0">
                <a:latin typeface="Calibri" pitchFamily="34" charset="0"/>
              </a:rPr>
              <a:t>αλκοολών</a:t>
            </a:r>
            <a:endParaRPr lang="en-US" altLang="el-GR" b="1" dirty="0">
              <a:latin typeface="Calibri" pitchFamily="34" charset="0"/>
            </a:endParaRPr>
          </a:p>
        </p:txBody>
      </p:sp>
      <p:pic>
        <p:nvPicPr>
          <p:cNvPr id="11268" name="Picture 2" descr="File:DehydrationOfAlcoholWith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55" y="1844673"/>
            <a:ext cx="8161900" cy="122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472471" y="3328958"/>
            <a:ext cx="28984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b="1" dirty="0">
                <a:solidFill>
                  <a:prstClr val="black"/>
                </a:solidFill>
                <a:latin typeface="Calibri" pitchFamily="34" charset="0"/>
              </a:rPr>
              <a:t>Ισχύει ο κανόνας </a:t>
            </a:r>
            <a:r>
              <a:rPr lang="en-US" altLang="el-GR" sz="2000" b="1" dirty="0" err="1">
                <a:solidFill>
                  <a:prstClr val="black"/>
                </a:solidFill>
                <a:latin typeface="Calibri" pitchFamily="34" charset="0"/>
              </a:rPr>
              <a:t>Saytzeff</a:t>
            </a:r>
            <a:endParaRPr lang="el-GR" altLang="el-GR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1270" name="Picture 4" descr="Soubor:2-butano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22320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File:1-bute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3529013"/>
            <a:ext cx="220345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229225"/>
            <a:ext cx="15843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755650" y="5589588"/>
            <a:ext cx="147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>
                <a:solidFill>
                  <a:prstClr val="black"/>
                </a:solidFill>
                <a:latin typeface="Calibri" pitchFamily="34" charset="0"/>
              </a:rPr>
              <a:t>2- βουτανόλη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378450" y="4724400"/>
            <a:ext cx="1281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>
                <a:solidFill>
                  <a:prstClr val="black"/>
                </a:solidFill>
                <a:latin typeface="Calibri" pitchFamily="34" charset="0"/>
              </a:rPr>
              <a:t>1- βουτένιο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451475" y="6372225"/>
            <a:ext cx="1281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>
                <a:solidFill>
                  <a:prstClr val="black"/>
                </a:solidFill>
                <a:latin typeface="Calibri" pitchFamily="34" charset="0"/>
              </a:rPr>
              <a:t>2- βουτένιο</a:t>
            </a: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6732588" y="5805488"/>
            <a:ext cx="1603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rgbClr val="C00000"/>
                </a:solidFill>
                <a:latin typeface="Calibri" pitchFamily="34" charset="0"/>
              </a:rPr>
              <a:t>(κύριο προϊόν)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806706" y="2791959"/>
            <a:ext cx="2014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DehydrationOfAlcoholWithH-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dirty="0" smtClean="0"/>
              <a:t> Μέθοδοι </a:t>
            </a:r>
            <a:r>
              <a:rPr lang="el-GR" sz="3100" dirty="0" smtClean="0"/>
              <a:t>παρασκευής</a:t>
            </a:r>
            <a:r>
              <a:rPr lang="en-US" sz="3100" dirty="0" smtClean="0"/>
              <a:t> </a:t>
            </a:r>
            <a:r>
              <a:rPr lang="en-US" sz="3100" b="0" dirty="0" smtClean="0"/>
              <a:t>5</a:t>
            </a:r>
            <a:r>
              <a:rPr lang="en-US" sz="3100" b="0" dirty="0" smtClean="0"/>
              <a:t>/7</a:t>
            </a:r>
            <a:endParaRPr lang="el-GR" sz="31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l-GR" altLang="el-GR" b="1" dirty="0" smtClean="0">
                <a:latin typeface="Calibri" pitchFamily="34" charset="0"/>
              </a:rPr>
              <a:t>Απόσπαση </a:t>
            </a:r>
            <a:r>
              <a:rPr lang="el-GR" altLang="el-GR" b="1" dirty="0">
                <a:latin typeface="Calibri" pitchFamily="34" charset="0"/>
              </a:rPr>
              <a:t>αλογόνου από 1,2 </a:t>
            </a:r>
            <a:r>
              <a:rPr lang="el-GR" altLang="el-GR" b="1" dirty="0" err="1" smtClean="0">
                <a:latin typeface="Calibri" pitchFamily="34" charset="0"/>
              </a:rPr>
              <a:t>διαλογονίδια</a:t>
            </a:r>
            <a:endParaRPr lang="en-US" altLang="el-GR" b="1" dirty="0">
              <a:latin typeface="Calibri" pitchFamily="34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6070" y="2092386"/>
            <a:ext cx="8728418" cy="18004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dirty="0" smtClean="0"/>
              <a:t> Μέθοδοι </a:t>
            </a:r>
            <a:r>
              <a:rPr lang="el-GR" sz="3100" dirty="0" smtClean="0"/>
              <a:t>παρασκευής</a:t>
            </a:r>
            <a:r>
              <a:rPr lang="en-US" sz="3100" dirty="0" smtClean="0"/>
              <a:t> </a:t>
            </a:r>
            <a:r>
              <a:rPr lang="en-US" sz="3100" b="0" dirty="0" smtClean="0"/>
              <a:t>6</a:t>
            </a:r>
            <a:r>
              <a:rPr lang="en-US" sz="3100" b="0" dirty="0" smtClean="0"/>
              <a:t>/7</a:t>
            </a:r>
            <a:endParaRPr lang="el-GR" sz="31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08112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l-GR" altLang="el-GR" b="1" dirty="0" smtClean="0">
                <a:latin typeface="Calibri" pitchFamily="34" charset="0"/>
              </a:rPr>
              <a:t>Αντίδραση </a:t>
            </a:r>
            <a:r>
              <a:rPr lang="en-US" altLang="el-GR" b="1" dirty="0" smtClean="0">
                <a:latin typeface="Calibri" pitchFamily="34" charset="0"/>
              </a:rPr>
              <a:t>Wittig</a:t>
            </a:r>
            <a:endParaRPr lang="en-US" altLang="el-GR" b="1" dirty="0">
              <a:latin typeface="Calibri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42" y="1862905"/>
            <a:ext cx="7252603" cy="142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90" y="3573016"/>
            <a:ext cx="5386906" cy="15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323528" y="5467871"/>
            <a:ext cx="8748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 Ένα μόνο αλκένιο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, χωρίς παραπροϊόντα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altLang="el-GR" sz="2200" dirty="0" smtClean="0">
              <a:solidFill>
                <a:prstClr val="black"/>
              </a:solidFill>
              <a:latin typeface="Calibri"/>
            </a:endParaRPr>
          </a:p>
          <a:p>
            <a:pPr eaLnBrk="1" hangingPunct="1">
              <a:buFont typeface="Arial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Με κατάλληλη επιλογή πρώτων υλών συνθέτουμε το επιθυμητό αλκένιο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281243" y="3271991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chemtube3d.com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dirty="0" smtClean="0"/>
              <a:t> Μέθοδοι </a:t>
            </a:r>
            <a:r>
              <a:rPr lang="el-GR" sz="3100" dirty="0" smtClean="0"/>
              <a:t>παρασκευής</a:t>
            </a:r>
            <a:r>
              <a:rPr lang="en-US" sz="3100" dirty="0" smtClean="0"/>
              <a:t> </a:t>
            </a:r>
            <a:r>
              <a:rPr lang="en-US" sz="3100" b="0" dirty="0" smtClean="0"/>
              <a:t>7</a:t>
            </a:r>
            <a:r>
              <a:rPr lang="en-US" sz="3100" b="0" dirty="0" smtClean="0"/>
              <a:t>/7</a:t>
            </a:r>
            <a:endParaRPr lang="el-GR" sz="31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19361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l-GR" altLang="el-GR" b="1" dirty="0" smtClean="0">
                <a:latin typeface="Calibri" pitchFamily="34" charset="0"/>
              </a:rPr>
              <a:t>Καταλυτική </a:t>
            </a:r>
            <a:r>
              <a:rPr lang="el-GR" altLang="el-GR" b="1" dirty="0">
                <a:latin typeface="Calibri" pitchFamily="34" charset="0"/>
              </a:rPr>
              <a:t>υδρογόνωση </a:t>
            </a:r>
            <a:r>
              <a:rPr lang="el-GR" altLang="el-GR" b="1" dirty="0" err="1" smtClean="0">
                <a:latin typeface="Calibri" pitchFamily="34" charset="0"/>
              </a:rPr>
              <a:t>αλκυνίων</a:t>
            </a:r>
            <a:endParaRPr lang="en-US" altLang="el-GR" b="1" dirty="0">
              <a:latin typeface="Calibri" pitchFamily="34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2245552"/>
            <a:ext cx="6048672" cy="91321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dirty="0" smtClean="0"/>
              <a:t>Ιδιότητες</a:t>
            </a:r>
            <a:r>
              <a:rPr lang="en-US" sz="3100" dirty="0" smtClean="0"/>
              <a:t> </a:t>
            </a:r>
            <a:r>
              <a:rPr lang="en-US" sz="3100" b="0" dirty="0" smtClean="0"/>
              <a:t>1/5</a:t>
            </a:r>
            <a:endParaRPr lang="el-GR" sz="3100" b="0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46" y="2837705"/>
            <a:ext cx="4608512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6841058" y="4637930"/>
            <a:ext cx="161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>
                <a:solidFill>
                  <a:prstClr val="black"/>
                </a:solidFill>
                <a:latin typeface="Calibri"/>
              </a:rPr>
              <a:t>Καταλυτική υδρογόνωση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6841058" y="5430093"/>
            <a:ext cx="161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>
                <a:solidFill>
                  <a:prstClr val="black"/>
                </a:solidFill>
                <a:latin typeface="Calibri"/>
              </a:rPr>
              <a:t>Προσθήκη αλογόνου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6841058" y="2982168"/>
            <a:ext cx="161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dirty="0">
                <a:solidFill>
                  <a:prstClr val="black"/>
                </a:solidFill>
                <a:latin typeface="Calibri"/>
              </a:rPr>
              <a:t>Προσθήκη </a:t>
            </a:r>
            <a:r>
              <a:rPr lang="el-GR" altLang="el-GR" dirty="0" err="1">
                <a:solidFill>
                  <a:prstClr val="black"/>
                </a:solidFill>
                <a:latin typeface="Calibri"/>
              </a:rPr>
              <a:t>υδραλογόνου</a:t>
            </a:r>
            <a:endParaRPr lang="el-GR" alt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6841058" y="3845768"/>
            <a:ext cx="161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dirty="0">
                <a:solidFill>
                  <a:prstClr val="black"/>
                </a:solidFill>
                <a:latin typeface="Calibri"/>
              </a:rPr>
              <a:t>Προσθήκη νερού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323849" y="3090143"/>
            <a:ext cx="1857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>
                <a:solidFill>
                  <a:prstClr val="black"/>
                </a:solidFill>
                <a:latin typeface="Calibri"/>
              </a:rPr>
              <a:t>Υδροξυλίωση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539750" y="4601443"/>
            <a:ext cx="16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>
                <a:solidFill>
                  <a:prstClr val="black"/>
                </a:solidFill>
                <a:latin typeface="Calibri"/>
              </a:rPr>
              <a:t>Οζονόλυση</a:t>
            </a:r>
          </a:p>
        </p:txBody>
      </p:sp>
      <p:pic>
        <p:nvPicPr>
          <p:cNvPr id="6146" name="Picture 2" descr="File: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4" y="1343025"/>
            <a:ext cx="7620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8259218" y="2444373"/>
            <a:ext cx="384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Ear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dirty="0" smtClean="0"/>
              <a:t> </a:t>
            </a:r>
            <a:r>
              <a:rPr lang="el-GR" sz="3100" dirty="0" smtClean="0"/>
              <a:t>Ιδιότητες</a:t>
            </a:r>
            <a:r>
              <a:rPr lang="en-US" sz="3100" dirty="0" smtClean="0"/>
              <a:t> </a:t>
            </a:r>
            <a:r>
              <a:rPr lang="en-US" sz="3100" b="0" dirty="0" smtClean="0"/>
              <a:t>2</a:t>
            </a:r>
            <a:r>
              <a:rPr lang="en-US" sz="3100" b="0" dirty="0" smtClean="0"/>
              <a:t>/5</a:t>
            </a:r>
            <a:endParaRPr lang="el-GR" sz="31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/>
            <a:r>
              <a:rPr lang="el-GR" altLang="el-GR" b="1" dirty="0"/>
              <a:t>Καταλυτική υδρογόνωση (υπό πίεση και σε θ~200</a:t>
            </a:r>
            <a:r>
              <a:rPr lang="el-GR" altLang="el-GR" b="1" baseline="30000" dirty="0"/>
              <a:t>0</a:t>
            </a:r>
            <a:r>
              <a:rPr lang="en-US" altLang="el-GR" b="1" dirty="0" smtClean="0"/>
              <a:t>C) </a:t>
            </a:r>
          </a:p>
          <a:p>
            <a:pPr marL="0" indent="0" algn="ctr">
              <a:buNone/>
            </a:pPr>
            <a:r>
              <a:rPr lang="el-GR" altLang="el-GR" dirty="0" smtClean="0">
                <a:solidFill>
                  <a:srgbClr val="000000"/>
                </a:solidFill>
              </a:rPr>
              <a:t>CH</a:t>
            </a:r>
            <a:r>
              <a:rPr lang="el-GR" altLang="el-GR" baseline="-30000" dirty="0" smtClean="0">
                <a:solidFill>
                  <a:srgbClr val="000000"/>
                </a:solidFill>
              </a:rPr>
              <a:t>2</a:t>
            </a:r>
            <a:r>
              <a:rPr lang="el-GR" altLang="el-GR" dirty="0" smtClean="0">
                <a:solidFill>
                  <a:srgbClr val="000000"/>
                </a:solidFill>
              </a:rPr>
              <a:t>=CH</a:t>
            </a:r>
            <a:r>
              <a:rPr lang="el-GR" altLang="el-GR" baseline="-30000" dirty="0" smtClean="0">
                <a:solidFill>
                  <a:srgbClr val="000000"/>
                </a:solidFill>
              </a:rPr>
              <a:t>2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>
                <a:solidFill>
                  <a:srgbClr val="000000"/>
                </a:solidFill>
              </a:rPr>
              <a:t>+ H</a:t>
            </a:r>
            <a:r>
              <a:rPr lang="el-GR" altLang="el-GR" baseline="-30000" dirty="0">
                <a:solidFill>
                  <a:srgbClr val="000000"/>
                </a:solidFill>
              </a:rPr>
              <a:t>2</a:t>
            </a:r>
            <a:r>
              <a:rPr lang="el-GR" altLang="el-GR" dirty="0">
                <a:solidFill>
                  <a:srgbClr val="000000"/>
                </a:solidFill>
              </a:rPr>
              <a:t> → </a:t>
            </a:r>
            <a:r>
              <a:rPr lang="el-GR" altLang="el-GR" dirty="0" smtClean="0">
                <a:solidFill>
                  <a:srgbClr val="000000"/>
                </a:solidFill>
              </a:rPr>
              <a:t>CH</a:t>
            </a:r>
            <a:r>
              <a:rPr lang="el-GR" altLang="el-GR" baseline="-30000" dirty="0" smtClean="0">
                <a:solidFill>
                  <a:srgbClr val="000000"/>
                </a:solidFill>
              </a:rPr>
              <a:t>3</a:t>
            </a:r>
            <a:r>
              <a:rPr lang="el-GR" altLang="el-GR" dirty="0" smtClean="0">
                <a:solidFill>
                  <a:srgbClr val="000000"/>
                </a:solidFill>
              </a:rPr>
              <a:t>-CH</a:t>
            </a:r>
            <a:r>
              <a:rPr lang="el-GR" altLang="el-GR" baseline="-30000" dirty="0" smtClean="0">
                <a:solidFill>
                  <a:srgbClr val="000000"/>
                </a:solidFill>
              </a:rPr>
              <a:t>3</a:t>
            </a:r>
            <a:endParaRPr lang="el-GR" altLang="el-GR" dirty="0">
              <a:solidFill>
                <a:srgbClr val="000000"/>
              </a:solidFill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179388" y="3500438"/>
            <a:ext cx="8785100" cy="1152698"/>
            <a:chOff x="179388" y="3500438"/>
            <a:chExt cx="8428037" cy="936625"/>
          </a:xfrm>
        </p:grpSpPr>
        <p:pic>
          <p:nvPicPr>
            <p:cNvPr id="16389" name="Picture 8" descr="File:Stearic acid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3500438"/>
              <a:ext cx="36036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10" descr="File:Oleic-acid-skeletal.sv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3573463"/>
              <a:ext cx="3425825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3708400" y="3933825"/>
              <a:ext cx="11509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2" name="TextBox 10"/>
            <p:cNvSpPr txBox="1">
              <a:spLocks noChangeArrowheads="1"/>
            </p:cNvSpPr>
            <p:nvPr/>
          </p:nvSpPr>
          <p:spPr bwMode="auto">
            <a:xfrm>
              <a:off x="3924300" y="3573463"/>
              <a:ext cx="5762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dirty="0">
                  <a:solidFill>
                    <a:prstClr val="black"/>
                  </a:solidFill>
                </a:rPr>
                <a:t>Η</a:t>
              </a:r>
              <a:r>
                <a:rPr lang="el-GR" altLang="el-GR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6393" name="TextBox 11"/>
            <p:cNvSpPr txBox="1">
              <a:spLocks noChangeArrowheads="1"/>
            </p:cNvSpPr>
            <p:nvPr/>
          </p:nvSpPr>
          <p:spPr bwMode="auto">
            <a:xfrm>
              <a:off x="3779838" y="4005263"/>
              <a:ext cx="9366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1200" dirty="0">
                  <a:solidFill>
                    <a:prstClr val="black"/>
                  </a:solidFill>
                </a:rPr>
                <a:t>καταλύτης</a:t>
              </a:r>
            </a:p>
          </p:txBody>
        </p:sp>
      </p:grp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467545" y="2944812"/>
            <a:ext cx="4391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Παρασκευή μαργαρινών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dirty="0" smtClean="0"/>
              <a:t> </a:t>
            </a:r>
            <a:r>
              <a:rPr lang="el-GR" sz="3100" dirty="0" smtClean="0"/>
              <a:t>Ιδιότητες</a:t>
            </a:r>
            <a:r>
              <a:rPr lang="en-US" sz="3100" dirty="0" smtClean="0"/>
              <a:t> </a:t>
            </a:r>
            <a:r>
              <a:rPr lang="en-US" sz="3100" b="0" dirty="0" smtClean="0"/>
              <a:t>3</a:t>
            </a:r>
            <a:r>
              <a:rPr lang="en-US" sz="3100" b="0" dirty="0" smtClean="0"/>
              <a:t>/5</a:t>
            </a:r>
            <a:endParaRPr lang="el-GR" sz="31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Προσθήκη αλογόνου </a:t>
            </a: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 rot="10800000" flipV="1">
            <a:off x="1692275" y="1844675"/>
            <a:ext cx="4211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l-GR" altLang="el-GR">
              <a:solidFill>
                <a:prstClr val="black"/>
              </a:solidFill>
            </a:endParaRPr>
          </a:p>
          <a:p>
            <a:pPr lvl="1"/>
            <a:r>
              <a:rPr lang="el-GR" altLang="el-GR">
                <a:solidFill>
                  <a:prstClr val="black"/>
                </a:solidFill>
              </a:rPr>
              <a:t>CH</a:t>
            </a:r>
            <a:r>
              <a:rPr lang="el-GR" altLang="el-GR" baseline="-30000">
                <a:solidFill>
                  <a:prstClr val="black"/>
                </a:solidFill>
              </a:rPr>
              <a:t>2</a:t>
            </a:r>
            <a:r>
              <a:rPr lang="el-GR" altLang="el-GR">
                <a:solidFill>
                  <a:prstClr val="black"/>
                </a:solidFill>
              </a:rPr>
              <a:t>=CH</a:t>
            </a:r>
            <a:r>
              <a:rPr lang="el-GR" altLang="el-GR" baseline="-30000">
                <a:solidFill>
                  <a:prstClr val="black"/>
                </a:solidFill>
              </a:rPr>
              <a:t>2</a:t>
            </a:r>
            <a:r>
              <a:rPr lang="el-GR" altLang="el-GR">
                <a:solidFill>
                  <a:prstClr val="black"/>
                </a:solidFill>
              </a:rPr>
              <a:t> + Br</a:t>
            </a:r>
            <a:r>
              <a:rPr lang="el-GR" altLang="el-GR" baseline="-30000">
                <a:solidFill>
                  <a:prstClr val="black"/>
                </a:solidFill>
              </a:rPr>
              <a:t>2</a:t>
            </a:r>
            <a:r>
              <a:rPr lang="el-GR" altLang="el-GR">
                <a:solidFill>
                  <a:prstClr val="black"/>
                </a:solidFill>
              </a:rPr>
              <a:t> → BrCH</a:t>
            </a:r>
            <a:r>
              <a:rPr lang="el-GR" altLang="el-GR" baseline="-30000">
                <a:solidFill>
                  <a:prstClr val="black"/>
                </a:solidFill>
              </a:rPr>
              <a:t>2</a:t>
            </a:r>
            <a:r>
              <a:rPr lang="el-GR" altLang="el-GR">
                <a:solidFill>
                  <a:prstClr val="black"/>
                </a:solidFill>
              </a:rPr>
              <a:t>-CH</a:t>
            </a:r>
            <a:r>
              <a:rPr lang="el-GR" altLang="el-GR" baseline="-30000">
                <a:solidFill>
                  <a:prstClr val="black"/>
                </a:solidFill>
              </a:rPr>
              <a:t>2</a:t>
            </a:r>
            <a:r>
              <a:rPr lang="el-GR" altLang="el-GR">
                <a:solidFill>
                  <a:prstClr val="black"/>
                </a:solidFill>
              </a:rPr>
              <a:t>Br</a:t>
            </a:r>
          </a:p>
          <a:p>
            <a:endParaRPr lang="el-GR" altLang="el-GR">
              <a:solidFill>
                <a:prstClr val="black"/>
              </a:solidFill>
            </a:endParaRPr>
          </a:p>
        </p:txBody>
      </p:sp>
      <p:pic>
        <p:nvPicPr>
          <p:cNvPr id="17413" name="Picture 6" descr="File:Alkene-bromine-addition-2D-skelet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07" y="2636912"/>
            <a:ext cx="57165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611560" y="4797152"/>
            <a:ext cx="7561262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Αριθμός ιωδίου : μέτρο του κορεσμού μιας λιπαρής ουσίας.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Δείκτης ποιότητας λιπαρής ουσίας.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Δείκτης νοθείας φυτικών λιπών με </a:t>
            </a: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ζωϊκά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ή συνθετικά λίπη.</a:t>
            </a:r>
          </a:p>
        </p:txBody>
      </p:sp>
      <p:sp>
        <p:nvSpPr>
          <p:cNvPr id="9" name="Rectangle 11"/>
          <p:cNvSpPr/>
          <p:nvPr/>
        </p:nvSpPr>
        <p:spPr>
          <a:xfrm>
            <a:off x="1259613" y="4381786"/>
            <a:ext cx="62651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Alkene-bromine-addition-2D-skeletal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Benjah-bmm27"/>
              </a:rPr>
              <a:t>Benjah-bmm27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dirty="0" smtClean="0"/>
              <a:t> </a:t>
            </a:r>
            <a:r>
              <a:rPr lang="el-GR" sz="3100" dirty="0" smtClean="0"/>
              <a:t>Ιδιότητες</a:t>
            </a:r>
            <a:r>
              <a:rPr lang="en-US" sz="3100" dirty="0" smtClean="0"/>
              <a:t> </a:t>
            </a:r>
            <a:r>
              <a:rPr lang="en-US" sz="3100" b="0" dirty="0" smtClean="0"/>
              <a:t>4</a:t>
            </a:r>
            <a:r>
              <a:rPr lang="en-US" sz="3100" b="0" dirty="0" smtClean="0"/>
              <a:t>/5</a:t>
            </a:r>
            <a:endParaRPr lang="el-GR" sz="31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3456384"/>
          </a:xfrm>
        </p:spPr>
        <p:txBody>
          <a:bodyPr/>
          <a:lstStyle/>
          <a:p>
            <a:r>
              <a:rPr lang="el-GR" b="1" dirty="0"/>
              <a:t>Προσθήκη </a:t>
            </a:r>
            <a:r>
              <a:rPr lang="el-GR" b="1" dirty="0" err="1" smtClean="0"/>
              <a:t>υδραλογόνου</a:t>
            </a:r>
            <a:endParaRPr lang="el-GR" b="1" dirty="0"/>
          </a:p>
        </p:txBody>
      </p:sp>
      <p:pic>
        <p:nvPicPr>
          <p:cNvPr id="18437" name="Picture 3" descr="File:AlkeneAndHBrReac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36" y="4060666"/>
            <a:ext cx="6466140" cy="167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9552" y="1844675"/>
            <a:ext cx="860444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l-GR" sz="2400" b="1" dirty="0">
                <a:solidFill>
                  <a:srgbClr val="004A82"/>
                </a:solidFill>
                <a:latin typeface="Calibri"/>
              </a:rPr>
              <a:t>K</a:t>
            </a:r>
            <a:r>
              <a:rPr lang="el-GR" altLang="el-GR" sz="2400" b="1" dirty="0" err="1">
                <a:solidFill>
                  <a:srgbClr val="004A82"/>
                </a:solidFill>
                <a:latin typeface="Calibri"/>
              </a:rPr>
              <a:t>ανόνας</a:t>
            </a:r>
            <a:r>
              <a:rPr lang="el-GR" altLang="el-GR" sz="2400" b="1" dirty="0">
                <a:solidFill>
                  <a:srgbClr val="004A82"/>
                </a:solidFill>
                <a:latin typeface="Calibri"/>
              </a:rPr>
              <a:t> </a:t>
            </a:r>
            <a:r>
              <a:rPr lang="en-US" altLang="el-GR" sz="2400" b="1" dirty="0" err="1">
                <a:solidFill>
                  <a:srgbClr val="004A82"/>
                </a:solidFill>
                <a:latin typeface="Calibri"/>
              </a:rPr>
              <a:t>Markovnikov</a:t>
            </a:r>
            <a:r>
              <a:rPr lang="en-US" altLang="el-GR" sz="2400" b="1" dirty="0">
                <a:solidFill>
                  <a:srgbClr val="004A82"/>
                </a:solidFill>
                <a:latin typeface="Calibri"/>
              </a:rPr>
              <a:t>:</a:t>
            </a:r>
            <a:r>
              <a:rPr lang="el-GR" altLang="el-GR" sz="2400" b="1" dirty="0">
                <a:solidFill>
                  <a:srgbClr val="004A82"/>
                </a:solidFill>
                <a:latin typeface="Calibri"/>
              </a:rPr>
              <a:t> </a:t>
            </a:r>
            <a:endParaRPr lang="en-US" altLang="el-GR" sz="2400" b="1" dirty="0" smtClean="0">
              <a:solidFill>
                <a:srgbClr val="004A82"/>
              </a:solidFill>
              <a:latin typeface="Calibri"/>
            </a:endParaRPr>
          </a:p>
          <a:p>
            <a:pPr eaLnBrk="1" hangingPunct="1">
              <a:spcBef>
                <a:spcPts val="600"/>
              </a:spcBef>
              <a:spcAft>
                <a:spcPts val="1800"/>
              </a:spcAft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κατά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την προσθήκη ΗΧ σε διπλό δεσμό, το Η προστίθεται στον άνθρακα του διπλού δεσμού που έχει τα περισσότερα Η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altLang="el-GR" sz="2400" dirty="0" smtClean="0">
              <a:solidFill>
                <a:prstClr val="black"/>
              </a:solidFill>
              <a:latin typeface="Calibri"/>
            </a:endParaRPr>
          </a:p>
          <a:p>
            <a:pPr marL="0" lvl="1" indent="0" eaLnBrk="1" hangingPunct="1"/>
            <a:r>
              <a:rPr lang="el-GR" altLang="el-GR" dirty="0">
                <a:solidFill>
                  <a:prstClr val="black"/>
                </a:solidFill>
              </a:rPr>
              <a:t>CH</a:t>
            </a:r>
            <a:r>
              <a:rPr lang="el-GR" altLang="el-GR" baseline="-30000" dirty="0">
                <a:solidFill>
                  <a:prstClr val="black"/>
                </a:solidFill>
              </a:rPr>
              <a:t>3</a:t>
            </a:r>
            <a:r>
              <a:rPr lang="el-GR" altLang="el-GR" dirty="0">
                <a:solidFill>
                  <a:prstClr val="black"/>
                </a:solidFill>
              </a:rPr>
              <a:t>-CH=CH</a:t>
            </a:r>
            <a:r>
              <a:rPr lang="el-GR" altLang="el-GR" baseline="-30000" dirty="0">
                <a:solidFill>
                  <a:prstClr val="black"/>
                </a:solidFill>
              </a:rPr>
              <a:t>2</a:t>
            </a:r>
            <a:r>
              <a:rPr lang="el-GR" altLang="el-GR" dirty="0">
                <a:solidFill>
                  <a:prstClr val="black"/>
                </a:solidFill>
              </a:rPr>
              <a:t> + </a:t>
            </a:r>
            <a:r>
              <a:rPr lang="el-GR" altLang="el-GR" dirty="0" err="1">
                <a:solidFill>
                  <a:prstClr val="black"/>
                </a:solidFill>
              </a:rPr>
              <a:t>HBr</a:t>
            </a:r>
            <a:r>
              <a:rPr lang="el-GR" altLang="el-GR" dirty="0">
                <a:solidFill>
                  <a:prstClr val="black"/>
                </a:solidFill>
              </a:rPr>
              <a:t> → </a:t>
            </a:r>
            <a:r>
              <a:rPr lang="el-GR" altLang="el-GR" dirty="0" smtClean="0">
                <a:solidFill>
                  <a:prstClr val="black"/>
                </a:solidFill>
              </a:rPr>
              <a:t>CH</a:t>
            </a:r>
            <a:r>
              <a:rPr lang="el-GR" altLang="el-GR" baseline="-30000" dirty="0" smtClean="0">
                <a:solidFill>
                  <a:prstClr val="black"/>
                </a:solidFill>
              </a:rPr>
              <a:t>3</a:t>
            </a:r>
            <a:r>
              <a:rPr lang="el-GR" altLang="el-GR" dirty="0" smtClean="0">
                <a:solidFill>
                  <a:prstClr val="black"/>
                </a:solidFill>
              </a:rPr>
              <a:t>-CH</a:t>
            </a:r>
            <a:r>
              <a:rPr lang="el-GR" altLang="el-GR" b="1" dirty="0" smtClean="0">
                <a:solidFill>
                  <a:prstClr val="black"/>
                </a:solidFill>
              </a:rPr>
              <a:t>Br</a:t>
            </a:r>
            <a:r>
              <a:rPr lang="el-GR" altLang="el-GR" dirty="0" smtClean="0">
                <a:solidFill>
                  <a:prstClr val="black"/>
                </a:solidFill>
              </a:rPr>
              <a:t>-CH</a:t>
            </a:r>
            <a:r>
              <a:rPr lang="el-GR" altLang="el-GR" baseline="-30000" dirty="0" smtClean="0">
                <a:solidFill>
                  <a:prstClr val="black"/>
                </a:solidFill>
              </a:rPr>
              <a:t>2</a:t>
            </a:r>
            <a:r>
              <a:rPr lang="el-GR" altLang="el-GR" dirty="0" smtClean="0">
                <a:solidFill>
                  <a:prstClr val="black"/>
                </a:solidFill>
              </a:rPr>
              <a:t>-</a:t>
            </a:r>
            <a:r>
              <a:rPr lang="el-GR" altLang="el-GR" b="1" dirty="0" smtClean="0">
                <a:solidFill>
                  <a:prstClr val="black"/>
                </a:solidFill>
              </a:rPr>
              <a:t>H</a:t>
            </a:r>
            <a:r>
              <a:rPr lang="en-US" altLang="el-GR" b="1" dirty="0" smtClean="0">
                <a:solidFill>
                  <a:prstClr val="black"/>
                </a:solidFill>
              </a:rPr>
              <a:t> 	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προσθήκη κατά</a:t>
            </a:r>
            <a:r>
              <a:rPr lang="el-GR" altLang="el-GR" sz="2200" i="1" dirty="0">
                <a:solidFill>
                  <a:srgbClr val="C00000"/>
                </a:solidFill>
                <a:latin typeface="Calibri"/>
              </a:rPr>
              <a:t>  </a:t>
            </a:r>
            <a:r>
              <a:rPr lang="en-US" altLang="el-GR" sz="2200" b="1" dirty="0" err="1">
                <a:solidFill>
                  <a:srgbClr val="004A82"/>
                </a:solidFill>
                <a:latin typeface="Calibri"/>
              </a:rPr>
              <a:t>Markovnikov</a:t>
            </a:r>
            <a:r>
              <a:rPr lang="el-GR" altLang="el-GR" sz="2200" b="1" dirty="0">
                <a:solidFill>
                  <a:srgbClr val="004A82"/>
                </a:solidFill>
                <a:latin typeface="Calibri"/>
              </a:rPr>
              <a:t> </a:t>
            </a:r>
          </a:p>
          <a:p>
            <a:pPr eaLnBrk="1" hangingPunct="1"/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453243" y="5867150"/>
            <a:ext cx="4777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AlkeneAndHBrReaction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 tooltip="User:Borb"/>
              </a:rPr>
              <a:t>Borb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o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dirty="0" smtClean="0"/>
              <a:t> </a:t>
            </a:r>
            <a:r>
              <a:rPr lang="el-GR" sz="3100" dirty="0" smtClean="0"/>
              <a:t>Ιδιότητες</a:t>
            </a:r>
            <a:r>
              <a:rPr lang="en-US" sz="3100" dirty="0" smtClean="0"/>
              <a:t> </a:t>
            </a:r>
            <a:r>
              <a:rPr lang="en-US" sz="3100" b="0" dirty="0" smtClean="0"/>
              <a:t>5</a:t>
            </a:r>
            <a:r>
              <a:rPr lang="en-US" sz="3100" b="0" dirty="0" smtClean="0"/>
              <a:t>/5</a:t>
            </a:r>
            <a:endParaRPr lang="el-GR" sz="31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 err="1"/>
              <a:t>Οζονόλυση</a:t>
            </a:r>
            <a:r>
              <a:rPr lang="en-US" altLang="el-GR" b="1" dirty="0"/>
              <a:t> (</a:t>
            </a:r>
            <a:r>
              <a:rPr lang="el-GR" altLang="el-GR" b="1" dirty="0"/>
              <a:t>οξειδωτική διάσπαση αλκενίων</a:t>
            </a:r>
            <a:r>
              <a:rPr lang="el-GR" altLang="el-GR" b="1" dirty="0" smtClean="0"/>
              <a:t>)</a:t>
            </a:r>
            <a:endParaRPr lang="el-GR" altLang="el-GR" b="1" dirty="0"/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1042988" y="1844675"/>
            <a:ext cx="5761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l-GR" altLang="el-GR" dirty="0">
              <a:solidFill>
                <a:prstClr val="black"/>
              </a:solidFill>
            </a:endParaRPr>
          </a:p>
          <a:p>
            <a:pPr lvl="1"/>
            <a:r>
              <a:rPr lang="el-GR" altLang="el-GR" dirty="0">
                <a:solidFill>
                  <a:prstClr val="black"/>
                </a:solidFill>
              </a:rPr>
              <a:t>R</a:t>
            </a:r>
            <a:r>
              <a:rPr lang="el-GR" altLang="el-GR" baseline="-30000" dirty="0">
                <a:solidFill>
                  <a:prstClr val="black"/>
                </a:solidFill>
              </a:rPr>
              <a:t>1</a:t>
            </a:r>
            <a:r>
              <a:rPr lang="el-GR" altLang="el-GR" dirty="0">
                <a:solidFill>
                  <a:prstClr val="black"/>
                </a:solidFill>
              </a:rPr>
              <a:t>-</a:t>
            </a:r>
            <a:r>
              <a:rPr lang="el-GR" altLang="el-GR" b="1" dirty="0">
                <a:solidFill>
                  <a:srgbClr val="C00000"/>
                </a:solidFill>
              </a:rPr>
              <a:t>CH=CH</a:t>
            </a:r>
            <a:r>
              <a:rPr lang="el-GR" altLang="el-GR" dirty="0">
                <a:solidFill>
                  <a:prstClr val="black"/>
                </a:solidFill>
              </a:rPr>
              <a:t>-R</a:t>
            </a:r>
            <a:r>
              <a:rPr lang="el-GR" altLang="el-GR" baseline="-30000" dirty="0">
                <a:solidFill>
                  <a:prstClr val="black"/>
                </a:solidFill>
              </a:rPr>
              <a:t>2</a:t>
            </a:r>
            <a:r>
              <a:rPr lang="el-GR" altLang="el-GR" dirty="0">
                <a:solidFill>
                  <a:prstClr val="black"/>
                </a:solidFill>
              </a:rPr>
              <a:t> + O</a:t>
            </a:r>
            <a:r>
              <a:rPr lang="el-GR" altLang="el-GR" baseline="-30000" dirty="0">
                <a:solidFill>
                  <a:prstClr val="black"/>
                </a:solidFill>
              </a:rPr>
              <a:t>3</a:t>
            </a:r>
            <a:r>
              <a:rPr lang="el-GR" altLang="el-GR" dirty="0">
                <a:solidFill>
                  <a:prstClr val="black"/>
                </a:solidFill>
              </a:rPr>
              <a:t> → R</a:t>
            </a:r>
            <a:r>
              <a:rPr lang="el-GR" altLang="el-GR" baseline="-30000" dirty="0">
                <a:solidFill>
                  <a:prstClr val="black"/>
                </a:solidFill>
              </a:rPr>
              <a:t>1</a:t>
            </a:r>
            <a:r>
              <a:rPr lang="el-GR" altLang="el-GR" dirty="0">
                <a:solidFill>
                  <a:prstClr val="black"/>
                </a:solidFill>
              </a:rPr>
              <a:t>-CHO + R</a:t>
            </a:r>
            <a:r>
              <a:rPr lang="el-GR" altLang="el-GR" baseline="-30000" dirty="0">
                <a:solidFill>
                  <a:prstClr val="black"/>
                </a:solidFill>
              </a:rPr>
              <a:t>2</a:t>
            </a:r>
            <a:r>
              <a:rPr lang="el-GR" altLang="el-GR" dirty="0">
                <a:solidFill>
                  <a:prstClr val="black"/>
                </a:solidFill>
              </a:rPr>
              <a:t>-CHO + H</a:t>
            </a:r>
            <a:r>
              <a:rPr lang="el-GR" altLang="el-GR" baseline="-30000" dirty="0">
                <a:solidFill>
                  <a:prstClr val="black"/>
                </a:solidFill>
              </a:rPr>
              <a:t>2</a:t>
            </a:r>
            <a:r>
              <a:rPr lang="el-GR" altLang="el-GR" dirty="0">
                <a:solidFill>
                  <a:prstClr val="black"/>
                </a:solidFill>
              </a:rPr>
              <a:t>O</a:t>
            </a:r>
          </a:p>
          <a:p>
            <a:endParaRPr lang="el-GR" altLang="el-GR" dirty="0">
              <a:solidFill>
                <a:prstClr val="black"/>
              </a:solidFill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347864" y="2565400"/>
            <a:ext cx="3240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παρασκευή </a:t>
            </a:r>
            <a:r>
              <a:rPr lang="el-GR" altLang="el-GR" sz="2400" dirty="0" err="1">
                <a:solidFill>
                  <a:prstClr val="black"/>
                </a:solidFill>
                <a:latin typeface="Calibri"/>
              </a:rPr>
              <a:t>καρβονυλικών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ενώσεων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95536" y="3860800"/>
            <a:ext cx="828092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Αν υπάρχει Η στους </a:t>
            </a:r>
            <a:r>
              <a:rPr lang="en-US" altLang="el-GR" sz="2400" dirty="0">
                <a:solidFill>
                  <a:prstClr val="black"/>
                </a:solidFill>
                <a:latin typeface="Calibri"/>
              </a:rPr>
              <a:t>C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του διπλού δεσμού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 </a:t>
            </a:r>
            <a:r>
              <a:rPr lang="el-GR" altLang="el-GR" sz="2400" dirty="0" err="1">
                <a:solidFill>
                  <a:prstClr val="black"/>
                </a:solidFill>
                <a:latin typeface="Calibri"/>
                <a:sym typeface="Wingdings" pitchFamily="2" charset="2"/>
              </a:rPr>
              <a:t>αλδεύδες</a:t>
            </a:r>
            <a:endParaRPr lang="el-GR" altLang="el-GR" sz="2400" dirty="0">
              <a:solidFill>
                <a:prstClr val="black"/>
              </a:solidFill>
              <a:latin typeface="Calibri"/>
              <a:sym typeface="Wingdings" pitchFamily="2" charset="2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Αν δεν υπάρχει Η στους </a:t>
            </a:r>
            <a:r>
              <a:rPr lang="en-US" altLang="el-GR" sz="2400" dirty="0">
                <a:solidFill>
                  <a:prstClr val="black"/>
                </a:solidFill>
                <a:latin typeface="Calibri"/>
              </a:rPr>
              <a:t>C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του διπλού δεσμού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 κετόνες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Αλκένια ή </a:t>
            </a:r>
            <a:r>
              <a:rPr lang="el-GR" altLang="el-GR" dirty="0" smtClean="0"/>
              <a:t>ολεφίνες</a:t>
            </a:r>
            <a:r>
              <a:rPr lang="en-US" altLang="el-GR" dirty="0" smtClean="0"/>
              <a:t> </a:t>
            </a:r>
            <a:r>
              <a:rPr lang="en-US" altLang="el-GR" sz="3200" b="0" dirty="0" smtClean="0"/>
              <a:t>1/4</a:t>
            </a:r>
            <a:endParaRPr lang="el-GR" altLang="el-GR" sz="3200" b="0" dirty="0" smtClean="0"/>
          </a:p>
        </p:txBody>
      </p:sp>
      <p:sp>
        <p:nvSpPr>
          <p:cNvPr id="3075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Arial" charset="0"/>
              <a:buChar char="•"/>
            </a:pPr>
            <a:r>
              <a:rPr lang="el-GR" altLang="el-GR" dirty="0" smtClean="0">
                <a:solidFill>
                  <a:schemeClr val="tx1"/>
                </a:solidFill>
              </a:rPr>
              <a:t> Χαρακτηριστική ομάδα: διπλός </a:t>
            </a:r>
            <a:r>
              <a:rPr lang="el-GR" altLang="el-GR" dirty="0" smtClean="0">
                <a:solidFill>
                  <a:schemeClr val="tx1"/>
                </a:solidFill>
              </a:rPr>
              <a:t>δεσμός</a:t>
            </a:r>
            <a:r>
              <a:rPr lang="en-US" altLang="el-GR" dirty="0" smtClean="0">
                <a:solidFill>
                  <a:schemeClr val="tx1"/>
                </a:solidFill>
              </a:rPr>
              <a:t>.</a:t>
            </a:r>
            <a:endParaRPr lang="el-GR" altLang="el-GR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l-GR" altLang="el-GR" dirty="0" smtClean="0">
                <a:solidFill>
                  <a:schemeClr val="tx1"/>
                </a:solidFill>
              </a:rPr>
              <a:t> Γενικός τύπος: </a:t>
            </a:r>
            <a:r>
              <a:rPr lang="en-US" altLang="el-GR" dirty="0" smtClean="0">
                <a:solidFill>
                  <a:schemeClr val="tx1"/>
                </a:solidFill>
              </a:rPr>
              <a:t>C</a:t>
            </a:r>
            <a:r>
              <a:rPr lang="el-GR" altLang="el-GR" baseline="-25000" dirty="0" smtClean="0">
                <a:solidFill>
                  <a:schemeClr val="tx1"/>
                </a:solidFill>
              </a:rPr>
              <a:t>ν</a:t>
            </a:r>
            <a:r>
              <a:rPr lang="en-US" altLang="el-GR" dirty="0" smtClean="0">
                <a:solidFill>
                  <a:schemeClr val="tx1"/>
                </a:solidFill>
              </a:rPr>
              <a:t>H</a:t>
            </a:r>
            <a:r>
              <a:rPr lang="en-US" altLang="el-GR" baseline="-25000" dirty="0" smtClean="0">
                <a:solidFill>
                  <a:schemeClr val="tx1"/>
                </a:solidFill>
              </a:rPr>
              <a:t>2</a:t>
            </a:r>
            <a:r>
              <a:rPr lang="el-GR" altLang="el-GR" baseline="-25000" dirty="0" smtClean="0">
                <a:solidFill>
                  <a:schemeClr val="tx1"/>
                </a:solidFill>
              </a:rPr>
              <a:t>ν</a:t>
            </a:r>
            <a:r>
              <a:rPr lang="el-GR" altLang="el-GR" dirty="0" smtClean="0">
                <a:solidFill>
                  <a:schemeClr val="tx1"/>
                </a:solidFill>
              </a:rPr>
              <a:t>, ν</a:t>
            </a:r>
            <a:r>
              <a:rPr lang="el-GR" altLang="el-GR" dirty="0" smtClean="0">
                <a:solidFill>
                  <a:schemeClr val="tx1"/>
                </a:solidFill>
                <a:sym typeface="Symbol" pitchFamily="18" charset="2"/>
              </a:rPr>
              <a:t></a:t>
            </a:r>
            <a:r>
              <a:rPr lang="el-GR" altLang="el-GR" dirty="0" smtClean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l-GR" dirty="0" smtClean="0">
                <a:solidFill>
                  <a:schemeClr val="tx1"/>
                </a:solidFill>
                <a:sym typeface="Symbol" pitchFamily="18" charset="2"/>
              </a:rPr>
              <a:t>.</a:t>
            </a:r>
            <a:endParaRPr lang="el-GR" altLang="el-GR" dirty="0" smtClean="0">
              <a:solidFill>
                <a:schemeClr val="tx1"/>
              </a:solidFill>
              <a:sym typeface="Symbol" pitchFamily="18" charset="2"/>
            </a:endParaRPr>
          </a:p>
        </p:txBody>
      </p:sp>
      <p:pic>
        <p:nvPicPr>
          <p:cNvPr id="308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48073"/>
            <a:ext cx="13271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3203848" y="2752049"/>
            <a:ext cx="40656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200" b="1" dirty="0" err="1">
                <a:solidFill>
                  <a:prstClr val="black"/>
                </a:solidFill>
                <a:latin typeface="Calibri" pitchFamily="34" charset="0"/>
              </a:rPr>
              <a:t>Αιθένιο</a:t>
            </a:r>
            <a:r>
              <a:rPr lang="el-GR" altLang="el-GR" sz="2200" b="1" dirty="0">
                <a:solidFill>
                  <a:prstClr val="black"/>
                </a:solidFill>
                <a:latin typeface="Calibri" pitchFamily="34" charset="0"/>
              </a:rPr>
              <a:t> ή αιθυλένιο</a:t>
            </a:r>
          </a:p>
        </p:txBody>
      </p:sp>
      <p:pic>
        <p:nvPicPr>
          <p:cNvPr id="3076" name="Picture 4" descr="File:Propene-2D-fla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72036"/>
            <a:ext cx="1363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3203848" y="4119681"/>
            <a:ext cx="34563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200" b="1" dirty="0">
                <a:solidFill>
                  <a:prstClr val="black"/>
                </a:solidFill>
                <a:latin typeface="Calibri" pitchFamily="34" charset="0"/>
              </a:rPr>
              <a:t>Προπένιο ή προπυλένιο</a:t>
            </a: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229200"/>
            <a:ext cx="471870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5724127" y="5641213"/>
            <a:ext cx="20317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200" b="1" dirty="0" err="1" smtClean="0">
                <a:solidFill>
                  <a:prstClr val="black"/>
                </a:solidFill>
                <a:latin typeface="Calibri" pitchFamily="34" charset="0"/>
              </a:rPr>
              <a:t>Βουτένιο</a:t>
            </a:r>
            <a:endParaRPr lang="el-GR" altLang="el-GR" sz="2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 2014. 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«Οργανική Χημεία. Ενότητα </a:t>
            </a:r>
            <a:r>
              <a:rPr lang="en-US" sz="2000" dirty="0" smtClean="0"/>
              <a:t>4.2:</a:t>
            </a:r>
            <a:r>
              <a:rPr lang="el-GR" sz="2000" dirty="0" smtClean="0"/>
              <a:t> </a:t>
            </a:r>
            <a:r>
              <a:rPr lang="el-GR" sz="2000" dirty="0"/>
              <a:t>Αλκένια ή Ολεφίνες».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18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6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Αλκένια ή ολεφίνες</a:t>
            </a:r>
            <a:r>
              <a:rPr lang="en-US" altLang="el-GR" dirty="0"/>
              <a:t> </a:t>
            </a:r>
            <a:r>
              <a:rPr lang="en-US" altLang="el-GR" sz="3200" b="0" dirty="0" smtClean="0"/>
              <a:t>2/4</a:t>
            </a:r>
            <a:endParaRPr lang="el-GR" altLang="el-GR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44961"/>
          </a:xfrm>
        </p:spPr>
        <p:txBody>
          <a:bodyPr/>
          <a:lstStyle/>
          <a:p>
            <a:r>
              <a:rPr lang="el-GR" altLang="el-GR" dirty="0">
                <a:latin typeface="Calibri" pitchFamily="34" charset="0"/>
              </a:rPr>
              <a:t>Υβριδισμός </a:t>
            </a:r>
            <a:r>
              <a:rPr lang="en-US" altLang="el-GR" dirty="0" smtClean="0">
                <a:latin typeface="Calibri" pitchFamily="34" charset="0"/>
              </a:rPr>
              <a:t>sp</a:t>
            </a:r>
            <a:r>
              <a:rPr lang="en-US" altLang="el-GR" baseline="30000" dirty="0" smtClean="0">
                <a:latin typeface="Calibri" pitchFamily="34" charset="0"/>
              </a:rPr>
              <a:t>2</a:t>
            </a:r>
            <a:endParaRPr lang="el-GR" altLang="el-GR" baseline="30000" dirty="0" smtClean="0">
              <a:latin typeface="Calibri" pitchFamily="34" charset="0"/>
            </a:endParaRPr>
          </a:p>
          <a:p>
            <a:pPr marL="719138" indent="0">
              <a:buNone/>
            </a:pPr>
            <a:r>
              <a:rPr lang="en-US" altLang="el-GR" baseline="30000" dirty="0">
                <a:latin typeface="Calibri" pitchFamily="34" charset="0"/>
                <a:hlinkClick r:id="rId3"/>
              </a:rPr>
              <a:t>hibridização </a:t>
            </a:r>
            <a:r>
              <a:rPr lang="en-US" altLang="el-GR" baseline="30000" dirty="0" smtClean="0">
                <a:latin typeface="Calibri" pitchFamily="34" charset="0"/>
                <a:hlinkClick r:id="rId3"/>
              </a:rPr>
              <a:t>sp2</a:t>
            </a:r>
            <a:endParaRPr lang="el-GR" altLang="el-GR" baseline="30000" dirty="0" smtClean="0">
              <a:latin typeface="Calibri" pitchFamily="34" charset="0"/>
            </a:endParaRPr>
          </a:p>
          <a:p>
            <a:r>
              <a:rPr lang="el-GR" altLang="el-GR" dirty="0">
                <a:latin typeface="Calibri" pitchFamily="34" charset="0"/>
              </a:rPr>
              <a:t>Σχηματισμός </a:t>
            </a:r>
            <a:r>
              <a:rPr lang="el-GR" altLang="el-GR" dirty="0" err="1" smtClean="0">
                <a:latin typeface="Calibri" pitchFamily="34" charset="0"/>
              </a:rPr>
              <a:t>αιθενίου</a:t>
            </a:r>
            <a:endParaRPr lang="el-GR" altLang="el-GR" dirty="0" smtClean="0">
              <a:latin typeface="Calibri" pitchFamily="34" charset="0"/>
            </a:endParaRPr>
          </a:p>
          <a:p>
            <a:pPr marL="719138" indent="0">
              <a:buNone/>
            </a:pPr>
            <a:r>
              <a:rPr lang="en-US" sz="1800" dirty="0">
                <a:hlinkClick r:id="rId4"/>
              </a:rPr>
              <a:t>ethene </a:t>
            </a:r>
            <a:r>
              <a:rPr lang="en-US" sz="1800" dirty="0" smtClean="0">
                <a:hlinkClick r:id="rId4"/>
              </a:rPr>
              <a:t>formation</a:t>
            </a:r>
            <a:endParaRPr lang="el-GR" altLang="el-GR" baseline="300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10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178992" cy="145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518496" y="3512364"/>
            <a:ext cx="2574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chemguide.co.uk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527093" y="3656574"/>
            <a:ext cx="3888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Γεωμετρική ισομέρεια</a:t>
            </a:r>
            <a:endParaRPr lang="el-GR" altLang="el-GR" sz="2400" baseline="30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fkaram2\Desktop\Photo-Video-Film2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5314"/>
            <a:ext cx="263525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fkaram2\Desktop\Photo-Video-Film2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857500"/>
            <a:ext cx="263525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mtClean="0"/>
              <a:t>Αλκένια ή ολεφίνες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E &amp; Z </a:t>
            </a:r>
            <a:r>
              <a:rPr lang="el-GR" sz="3100" dirty="0" smtClean="0"/>
              <a:t>ισομερή</a:t>
            </a:r>
          </a:p>
        </p:txBody>
      </p: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700808"/>
            <a:ext cx="34051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781300"/>
            <a:ext cx="4341812" cy="19446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5125" name="TextBox 16"/>
          <p:cNvSpPr txBox="1">
            <a:spLocks noChangeArrowheads="1"/>
          </p:cNvSpPr>
          <p:nvPr/>
        </p:nvSpPr>
        <p:spPr bwMode="auto">
          <a:xfrm>
            <a:off x="900113" y="514826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>
                <a:solidFill>
                  <a:prstClr val="black"/>
                </a:solidFill>
                <a:latin typeface="Calibri" pitchFamily="34" charset="0"/>
              </a:rPr>
              <a:t>Ζ- ισομερές</a:t>
            </a:r>
            <a:endParaRPr lang="el-GR" altLang="el-GR" baseline="300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26" name="TextBox 17"/>
          <p:cNvSpPr txBox="1">
            <a:spLocks noChangeArrowheads="1"/>
          </p:cNvSpPr>
          <p:nvPr/>
        </p:nvSpPr>
        <p:spPr bwMode="auto">
          <a:xfrm>
            <a:off x="3419475" y="5084763"/>
            <a:ext cx="1296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>
                <a:solidFill>
                  <a:prstClr val="black"/>
                </a:solidFill>
                <a:latin typeface="Calibri" pitchFamily="34" charset="0"/>
              </a:rPr>
              <a:t>Ε- ισομερές</a:t>
            </a:r>
            <a:endParaRPr lang="el-GR" altLang="el-GR" baseline="300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8313" y="5876925"/>
            <a:ext cx="4562475" cy="369888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E is for "Enemies", which are on opposite sides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436096" y="2636912"/>
            <a:ext cx="3384550" cy="1938338"/>
          </a:xfrm>
          <a:prstGeom prst="rect">
            <a:avLst/>
          </a:prstGeom>
          <a:noFill/>
          <a:ln w="9525">
            <a:solidFill>
              <a:srgbClr val="004A8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Το άτομο </a:t>
            </a:r>
            <a:r>
              <a:rPr lang="el-GR" sz="2400" b="1" dirty="0">
                <a:solidFill>
                  <a:srgbClr val="004A82"/>
                </a:solidFill>
                <a:latin typeface="Calibri" pitchFamily="34" charset="0"/>
              </a:rPr>
              <a:t>με το μεγαλύτερο ατομικό αριθμό</a:t>
            </a: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 παίρνει και </a:t>
            </a:r>
            <a:r>
              <a:rPr lang="el-GR" sz="2400" b="1" dirty="0">
                <a:solidFill>
                  <a:srgbClr val="004A82"/>
                </a:solidFill>
                <a:latin typeface="Calibri" pitchFamily="34" charset="0"/>
              </a:rPr>
              <a:t>τη μεγαλύτερη προτεραιότητα.</a:t>
            </a:r>
            <a:endParaRPr lang="en-US" sz="2400" b="1" dirty="0">
              <a:solidFill>
                <a:srgbClr val="004A82"/>
              </a:solidFill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Αλκένια ή ολεφίνες</a:t>
            </a:r>
            <a:r>
              <a:rPr lang="en-US" altLang="el-GR" dirty="0"/>
              <a:t> </a:t>
            </a:r>
            <a:r>
              <a:rPr lang="en-US" altLang="el-GR" sz="3200" b="0" dirty="0" smtClean="0"/>
              <a:t>3/4</a:t>
            </a:r>
            <a:endParaRPr lang="el-GR" altLang="el-GR" dirty="0" smtClean="0"/>
          </a:p>
        </p:txBody>
      </p:sp>
      <p:pic>
        <p:nvPicPr>
          <p:cNvPr id="614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630363"/>
            <a:ext cx="46847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3963004" y="3068960"/>
            <a:ext cx="1497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dirty="0">
                <a:solidFill>
                  <a:prstClr val="black"/>
                </a:solidFill>
                <a:latin typeface="Calibri" pitchFamily="34" charset="0"/>
              </a:rPr>
              <a:t>(E)-but-2-ene.</a:t>
            </a:r>
            <a:endParaRPr lang="el-GR" alt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92600"/>
            <a:ext cx="41021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971550" y="5516563"/>
            <a:ext cx="101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dirty="0">
                <a:solidFill>
                  <a:prstClr val="black"/>
                </a:solidFill>
                <a:latin typeface="Calibri" pitchFamily="34" charset="0"/>
              </a:rPr>
              <a:t>(E)- form</a:t>
            </a:r>
            <a:endParaRPr lang="el-GR" alt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3779838" y="5445125"/>
            <a:ext cx="101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>
                <a:solidFill>
                  <a:prstClr val="black"/>
                </a:solidFill>
                <a:latin typeface="Calibri" pitchFamily="34" charset="0"/>
              </a:rPr>
              <a:t>(</a:t>
            </a:r>
            <a:r>
              <a:rPr lang="el-GR" altLang="el-GR">
                <a:solidFill>
                  <a:prstClr val="black"/>
                </a:solidFill>
                <a:latin typeface="Calibri" pitchFamily="34" charset="0"/>
              </a:rPr>
              <a:t>Ζ</a:t>
            </a:r>
            <a:r>
              <a:rPr lang="en-US" altLang="el-GR">
                <a:solidFill>
                  <a:prstClr val="black"/>
                </a:solidFill>
                <a:latin typeface="Calibri" pitchFamily="34" charset="0"/>
              </a:rPr>
              <a:t>)- form</a:t>
            </a:r>
            <a:endParaRPr lang="el-GR" altLang="el-GR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580112" y="3717032"/>
            <a:ext cx="3471290" cy="2308324"/>
          </a:xfrm>
          <a:prstGeom prst="rect">
            <a:avLst/>
          </a:prstGeom>
          <a:noFill/>
          <a:ln w="9525">
            <a:solidFill>
              <a:srgbClr val="004A82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Στην περίπτωση ίδιου ατομικού αριθμού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l-GR" sz="2400" b="1" dirty="0">
                <a:solidFill>
                  <a:srgbClr val="004A82"/>
                </a:solidFill>
                <a:latin typeface="Calibri" pitchFamily="34" charset="0"/>
              </a:rPr>
              <a:t>υψηλότερη προτεραιότητα</a:t>
            </a:r>
            <a:r>
              <a:rPr lang="el-GR" sz="2400" dirty="0">
                <a:solidFill>
                  <a:srgbClr val="4BACC6">
                    <a:lumMod val="75000"/>
                  </a:srgbClr>
                </a:solidFill>
                <a:latin typeface="Calibri" pitchFamily="34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παίρνει το άτομο με τη </a:t>
            </a:r>
            <a:r>
              <a:rPr lang="el-GR" sz="2400" b="1" dirty="0">
                <a:solidFill>
                  <a:srgbClr val="004A82"/>
                </a:solidFill>
                <a:latin typeface="Calibri" pitchFamily="34" charset="0"/>
              </a:rPr>
              <a:t>μεγαλύτερη ατομική μάζα.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Αλκένια ή ολεφίνες</a:t>
            </a:r>
            <a:r>
              <a:rPr lang="en-US" altLang="el-GR" dirty="0"/>
              <a:t> </a:t>
            </a:r>
            <a:r>
              <a:rPr lang="en-US" altLang="el-GR" sz="3200" b="0" dirty="0" smtClean="0"/>
              <a:t>4/4</a:t>
            </a:r>
            <a:endParaRPr lang="el-GR" altLang="el-GR" dirty="0" smtClean="0"/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830664" y="1748750"/>
            <a:ext cx="2016125" cy="1200329"/>
          </a:xfrm>
          <a:prstGeom prst="rect">
            <a:avLst/>
          </a:prstGeom>
          <a:noFill/>
          <a:ln w="9525">
            <a:solidFill>
              <a:srgbClr val="004A8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i="1" dirty="0">
                <a:solidFill>
                  <a:prstClr val="black"/>
                </a:solidFill>
                <a:latin typeface="Calibri" pitchFamily="34" charset="0"/>
              </a:rPr>
              <a:t>In the CH</a:t>
            </a:r>
            <a:r>
              <a:rPr lang="en-US" altLang="el-GR" i="1" baseline="-25000" dirty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en-US" altLang="el-GR" i="1" dirty="0">
                <a:solidFill>
                  <a:prstClr val="black"/>
                </a:solidFill>
                <a:latin typeface="Calibri" pitchFamily="34" charset="0"/>
              </a:rPr>
              <a:t> group:</a:t>
            </a:r>
          </a:p>
          <a:p>
            <a:pPr eaLnBrk="1" hangingPunct="1"/>
            <a:r>
              <a:rPr lang="en-US" altLang="el-GR" dirty="0">
                <a:solidFill>
                  <a:prstClr val="black"/>
                </a:solidFill>
                <a:latin typeface="Calibri" pitchFamily="34" charset="0"/>
              </a:rPr>
              <a:t>The atoms attached to the carbon are H </a:t>
            </a:r>
            <a:r>
              <a:rPr lang="en-US" altLang="el-GR" dirty="0" err="1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en-US" altLang="el-GR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altLang="el-GR" dirty="0" err="1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en-US" altLang="el-GR" dirty="0">
                <a:solidFill>
                  <a:prstClr val="black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830664" y="4113213"/>
            <a:ext cx="2447925" cy="1477328"/>
          </a:xfrm>
          <a:prstGeom prst="rect">
            <a:avLst/>
          </a:prstGeom>
          <a:noFill/>
          <a:ln w="9525">
            <a:solidFill>
              <a:srgbClr val="004A8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i="1" dirty="0">
                <a:solidFill>
                  <a:prstClr val="black"/>
                </a:solidFill>
                <a:latin typeface="Calibri" pitchFamily="34" charset="0"/>
              </a:rPr>
              <a:t>In the CH</a:t>
            </a:r>
            <a:r>
              <a:rPr lang="en-US" altLang="el-GR" i="1" baseline="-25000" dirty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en-US" altLang="el-GR" i="1" dirty="0">
                <a:solidFill>
                  <a:prstClr val="black"/>
                </a:solidFill>
                <a:latin typeface="Calibri" pitchFamily="34" charset="0"/>
              </a:rPr>
              <a:t>CH</a:t>
            </a:r>
            <a:r>
              <a:rPr lang="en-US" altLang="el-GR" i="1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US" altLang="el-GR" i="1" dirty="0">
                <a:solidFill>
                  <a:prstClr val="black"/>
                </a:solidFill>
                <a:latin typeface="Calibri" pitchFamily="34" charset="0"/>
              </a:rPr>
              <a:t> group:</a:t>
            </a:r>
            <a:endParaRPr lang="en-US" altLang="el-GR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altLang="el-GR" dirty="0">
                <a:solidFill>
                  <a:prstClr val="black"/>
                </a:solidFill>
                <a:latin typeface="Calibri" pitchFamily="34" charset="0"/>
              </a:rPr>
              <a:t>The atoms attached directly to the carbon of the CH</a:t>
            </a:r>
            <a:r>
              <a:rPr lang="en-US" altLang="el-GR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US" altLang="el-GR" dirty="0">
                <a:solidFill>
                  <a:prstClr val="black"/>
                </a:solidFill>
                <a:latin typeface="Calibri" pitchFamily="34" charset="0"/>
              </a:rPr>
              <a:t> group are C H </a:t>
            </a:r>
            <a:r>
              <a:rPr lang="en-US" altLang="el-GR" dirty="0" err="1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en-US" altLang="el-GR" dirty="0">
                <a:solidFill>
                  <a:prstClr val="black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5760243" y="1796077"/>
            <a:ext cx="2519363" cy="1200329"/>
          </a:xfrm>
          <a:prstGeom prst="rect">
            <a:avLst/>
          </a:prstGeom>
          <a:noFill/>
          <a:ln w="9525">
            <a:solidFill>
              <a:srgbClr val="004A8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i="1" dirty="0">
                <a:solidFill>
                  <a:prstClr val="black"/>
                </a:solidFill>
                <a:latin typeface="Calibri" pitchFamily="34" charset="0"/>
              </a:rPr>
              <a:t>In the CH</a:t>
            </a:r>
            <a:r>
              <a:rPr lang="en-US" altLang="el-GR" i="1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US" altLang="el-GR" i="1" dirty="0">
                <a:solidFill>
                  <a:prstClr val="black"/>
                </a:solidFill>
                <a:latin typeface="Calibri" pitchFamily="34" charset="0"/>
              </a:rPr>
              <a:t>OH group:</a:t>
            </a:r>
            <a:endParaRPr lang="en-US" altLang="el-GR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altLang="el-GR" dirty="0">
                <a:solidFill>
                  <a:prstClr val="black"/>
                </a:solidFill>
                <a:latin typeface="Calibri" pitchFamily="34" charset="0"/>
              </a:rPr>
              <a:t>The atoms attached directly to the carbon are O H </a:t>
            </a:r>
            <a:r>
              <a:rPr lang="en-US" altLang="el-GR" dirty="0" err="1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en-US" altLang="el-GR" dirty="0">
                <a:solidFill>
                  <a:prstClr val="black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7175" name="Rectangle 15"/>
          <p:cNvSpPr>
            <a:spLocks noChangeArrowheads="1"/>
          </p:cNvSpPr>
          <p:nvPr/>
        </p:nvSpPr>
        <p:spPr bwMode="auto">
          <a:xfrm>
            <a:off x="5760243" y="4575085"/>
            <a:ext cx="2717800" cy="1200329"/>
          </a:xfrm>
          <a:prstGeom prst="rect">
            <a:avLst/>
          </a:prstGeom>
          <a:noFill/>
          <a:ln w="9525">
            <a:solidFill>
              <a:srgbClr val="004A8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i="1" dirty="0">
                <a:solidFill>
                  <a:prstClr val="black"/>
                </a:solidFill>
                <a:latin typeface="Calibri" pitchFamily="34" charset="0"/>
              </a:rPr>
              <a:t>In the CHO group:</a:t>
            </a:r>
            <a:endParaRPr lang="en-US" altLang="el-GR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altLang="el-GR" dirty="0">
                <a:solidFill>
                  <a:prstClr val="black"/>
                </a:solidFill>
                <a:latin typeface="Calibri" pitchFamily="34" charset="0"/>
              </a:rPr>
              <a:t>The atoms attached directly to the carbon are O </a:t>
            </a:r>
            <a:r>
              <a:rPr lang="en-US" altLang="el-GR" dirty="0" err="1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en-US" altLang="el-GR" dirty="0">
                <a:solidFill>
                  <a:prstClr val="black"/>
                </a:solidFill>
                <a:latin typeface="Calibri" pitchFamily="34" charset="0"/>
              </a:rPr>
              <a:t> H.</a:t>
            </a:r>
          </a:p>
        </p:txBody>
      </p:sp>
      <p:sp>
        <p:nvSpPr>
          <p:cNvPr id="7176" name="Rectangle 16"/>
          <p:cNvSpPr>
            <a:spLocks noChangeArrowheads="1"/>
          </p:cNvSpPr>
          <p:nvPr/>
        </p:nvSpPr>
        <p:spPr bwMode="auto">
          <a:xfrm>
            <a:off x="3743325" y="5175250"/>
            <a:ext cx="100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dirty="0">
                <a:solidFill>
                  <a:prstClr val="black"/>
                </a:solidFill>
                <a:latin typeface="Calibri" pitchFamily="34" charset="0"/>
              </a:rPr>
              <a:t>(Z)- form</a:t>
            </a:r>
            <a:endParaRPr lang="el-GR" alt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900113" y="2781300"/>
            <a:ext cx="6119812" cy="1820863"/>
            <a:chOff x="900113" y="2781300"/>
            <a:chExt cx="6119812" cy="1820863"/>
          </a:xfrm>
        </p:grpSpPr>
        <p:pic>
          <p:nvPicPr>
            <p:cNvPr id="7171" name="Picture 2" descr="http://www.chemguide.co.uk/basicorg/isomerism/ez9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213" y="2781300"/>
              <a:ext cx="2808287" cy="182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971550" y="3789363"/>
              <a:ext cx="1728788" cy="71437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8" name="Rectangle 19"/>
            <p:cNvSpPr>
              <a:spLocks noChangeArrowheads="1"/>
            </p:cNvSpPr>
            <p:nvPr/>
          </p:nvSpPr>
          <p:spPr bwMode="auto">
            <a:xfrm>
              <a:off x="900113" y="3429000"/>
              <a:ext cx="2873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l-GR">
                  <a:solidFill>
                    <a:prstClr val="black"/>
                  </a:solidFill>
                  <a:latin typeface="Calibri" pitchFamily="34" charset="0"/>
                </a:rPr>
                <a:t>1</a:t>
              </a:r>
              <a:endParaRPr lang="el-GR" altLang="el-GR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7179" name="Rectangle 20"/>
            <p:cNvSpPr>
              <a:spLocks noChangeArrowheads="1"/>
            </p:cNvSpPr>
            <p:nvPr/>
          </p:nvSpPr>
          <p:spPr bwMode="auto">
            <a:xfrm>
              <a:off x="2268538" y="2852738"/>
              <a:ext cx="2873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l-GR">
                  <a:solidFill>
                    <a:prstClr val="black"/>
                  </a:solidFill>
                  <a:latin typeface="Calibri" pitchFamily="34" charset="0"/>
                </a:rPr>
                <a:t>2</a:t>
              </a:r>
              <a:endParaRPr lang="el-GR" altLang="el-GR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627313" y="2924175"/>
              <a:ext cx="649287" cy="144463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1" name="Rectangle 23"/>
            <p:cNvSpPr>
              <a:spLocks noChangeArrowheads="1"/>
            </p:cNvSpPr>
            <p:nvPr/>
          </p:nvSpPr>
          <p:spPr bwMode="auto">
            <a:xfrm>
              <a:off x="6588125" y="4076700"/>
              <a:ext cx="2873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l-GR">
                  <a:solidFill>
                    <a:prstClr val="black"/>
                  </a:solidFill>
                  <a:latin typeface="Calibri" pitchFamily="34" charset="0"/>
                </a:rPr>
                <a:t>1</a:t>
              </a:r>
              <a:endParaRPr lang="el-GR" altLang="el-GR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>
              <a:off x="5508625" y="4005263"/>
              <a:ext cx="1008063" cy="215900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5867400" y="3068638"/>
              <a:ext cx="792163" cy="73025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4" name="Rectangle 28"/>
            <p:cNvSpPr>
              <a:spLocks noChangeArrowheads="1"/>
            </p:cNvSpPr>
            <p:nvPr/>
          </p:nvSpPr>
          <p:spPr bwMode="auto">
            <a:xfrm>
              <a:off x="6732588" y="2924175"/>
              <a:ext cx="2873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l-GR">
                  <a:solidFill>
                    <a:prstClr val="black"/>
                  </a:solidFill>
                  <a:latin typeface="Calibri" pitchFamily="34" charset="0"/>
                </a:rPr>
                <a:t>2</a:t>
              </a:r>
              <a:endParaRPr lang="el-GR" altLang="el-GR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dirty="0" smtClean="0"/>
              <a:t>Μέθοδοι </a:t>
            </a:r>
            <a:r>
              <a:rPr lang="el-GR" sz="3100" dirty="0" smtClean="0"/>
              <a:t>παρασκευής</a:t>
            </a:r>
            <a:r>
              <a:rPr lang="en-US" sz="3100" dirty="0" smtClean="0"/>
              <a:t> </a:t>
            </a:r>
            <a:r>
              <a:rPr lang="en-US" sz="3100" b="0" dirty="0" smtClean="0"/>
              <a:t>1/7</a:t>
            </a:r>
            <a:endParaRPr lang="el-GR" sz="3100" b="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 err="1">
                <a:latin typeface="Calibri" pitchFamily="34" charset="0"/>
              </a:rPr>
              <a:t>Αφυδραλογόνωση</a:t>
            </a:r>
            <a:r>
              <a:rPr lang="el-GR" altLang="el-GR" b="1" dirty="0">
                <a:latin typeface="Calibri" pitchFamily="34" charset="0"/>
              </a:rPr>
              <a:t> </a:t>
            </a:r>
            <a:r>
              <a:rPr lang="el-GR" altLang="el-GR" b="1" dirty="0" err="1" smtClean="0">
                <a:latin typeface="Calibri" pitchFamily="34" charset="0"/>
              </a:rPr>
              <a:t>αλκυλαλογονιδίων</a:t>
            </a:r>
            <a:endParaRPr lang="en-US" altLang="el-GR" b="1" dirty="0">
              <a:latin typeface="Calibri" pitchFamily="34" charset="0"/>
            </a:endParaRPr>
          </a:p>
        </p:txBody>
      </p:sp>
      <p:pic>
        <p:nvPicPr>
          <p:cNvPr id="8196" name="Picture 2" descr="File:Beta elimin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792387" cy="233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69160"/>
            <a:ext cx="51498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>
            <a:off x="1710321" y="4162957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Beta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elimination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6" tooltip="User:Rhadamante"/>
              </a:rPr>
              <a:t>Rhadamante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dirty="0" smtClean="0"/>
              <a:t>Μέθοδοι </a:t>
            </a:r>
            <a:r>
              <a:rPr lang="el-GR" sz="3100" dirty="0" smtClean="0"/>
              <a:t>παρασκευής</a:t>
            </a:r>
            <a:r>
              <a:rPr lang="en-US" sz="3100" dirty="0" smtClean="0"/>
              <a:t> </a:t>
            </a:r>
            <a:r>
              <a:rPr lang="en-US" sz="3100" b="0" dirty="0" smtClean="0"/>
              <a:t>2</a:t>
            </a:r>
            <a:r>
              <a:rPr lang="en-US" sz="3100" b="0" dirty="0" smtClean="0"/>
              <a:t>/7</a:t>
            </a:r>
            <a:endParaRPr lang="el-GR" sz="31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altLang="el-GR" b="1" dirty="0" err="1" smtClean="0">
                <a:latin typeface="Calibri" pitchFamily="34" charset="0"/>
              </a:rPr>
              <a:t>Αφυδραλογόνωση</a:t>
            </a:r>
            <a:r>
              <a:rPr lang="el-GR" altLang="el-GR" b="1" dirty="0" smtClean="0">
                <a:latin typeface="Calibri" pitchFamily="34" charset="0"/>
              </a:rPr>
              <a:t> </a:t>
            </a:r>
            <a:r>
              <a:rPr lang="el-GR" altLang="el-GR" b="1" dirty="0" err="1" smtClean="0">
                <a:latin typeface="Calibri" pitchFamily="34" charset="0"/>
              </a:rPr>
              <a:t>αλκυλαλογονιδίων</a:t>
            </a:r>
            <a:endParaRPr lang="en-US" altLang="el-GR" b="1" dirty="0">
              <a:latin typeface="Calibri" pitchFamily="34" charset="0"/>
            </a:endParaRPr>
          </a:p>
        </p:txBody>
      </p:sp>
      <p:sp>
        <p:nvSpPr>
          <p:cNvPr id="9237" name="Rectangle 10"/>
          <p:cNvSpPr>
            <a:spLocks noChangeArrowheads="1"/>
          </p:cNvSpPr>
          <p:nvPr/>
        </p:nvSpPr>
        <p:spPr bwMode="auto">
          <a:xfrm>
            <a:off x="6659563" y="1386642"/>
            <a:ext cx="21605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rgbClr val="004A82"/>
                </a:solidFill>
                <a:latin typeface="Calibri" pitchFamily="34" charset="0"/>
              </a:rPr>
              <a:t>Κανόνας </a:t>
            </a:r>
            <a:r>
              <a:rPr lang="en-US" altLang="el-GR" b="1" dirty="0" err="1">
                <a:solidFill>
                  <a:srgbClr val="004A82"/>
                </a:solidFill>
                <a:latin typeface="Calibri" pitchFamily="34" charset="0"/>
              </a:rPr>
              <a:t>Saytzeff</a:t>
            </a:r>
            <a:endParaRPr lang="el-GR" altLang="el-GR" b="1" dirty="0">
              <a:solidFill>
                <a:srgbClr val="004A82"/>
              </a:solidFill>
              <a:latin typeface="Calibri" pitchFamily="34" charset="0"/>
            </a:endParaRPr>
          </a:p>
          <a:p>
            <a:pPr eaLnBrk="1" hangingPunct="1"/>
            <a:r>
              <a:rPr lang="el-GR" altLang="el-GR" dirty="0" smtClean="0">
                <a:solidFill>
                  <a:prstClr val="black"/>
                </a:solidFill>
                <a:latin typeface="Calibri" pitchFamily="34" charset="0"/>
              </a:rPr>
              <a:t>Το </a:t>
            </a:r>
            <a:r>
              <a:rPr lang="el-GR" altLang="el-GR" b="1" dirty="0">
                <a:solidFill>
                  <a:prstClr val="black"/>
                </a:solidFill>
                <a:latin typeface="Calibri" pitchFamily="34" charset="0"/>
              </a:rPr>
              <a:t>κύριο προϊόν </a:t>
            </a:r>
            <a:r>
              <a:rPr lang="el-GR" altLang="el-GR" dirty="0">
                <a:solidFill>
                  <a:prstClr val="black"/>
                </a:solidFill>
                <a:latin typeface="Calibri" pitchFamily="34" charset="0"/>
              </a:rPr>
              <a:t>της απόσπασης θα είναι </a:t>
            </a:r>
            <a:r>
              <a:rPr lang="el-GR" altLang="el-GR" b="1" dirty="0">
                <a:solidFill>
                  <a:prstClr val="black"/>
                </a:solidFill>
                <a:latin typeface="Calibri" pitchFamily="34" charset="0"/>
              </a:rPr>
              <a:t>το περισσότερο υποκατεστημένο αλκένιο</a:t>
            </a:r>
            <a:r>
              <a:rPr lang="el-GR" altLang="el-GR" dirty="0">
                <a:solidFill>
                  <a:prstClr val="black"/>
                </a:solidFill>
                <a:latin typeface="Calibri" pitchFamily="34" charset="0"/>
              </a:rPr>
              <a:t>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7386674" y="3292476"/>
            <a:ext cx="417512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8" name="Rectangle 10"/>
          <p:cNvSpPr>
            <a:spLocks noChangeArrowheads="1"/>
          </p:cNvSpPr>
          <p:nvPr/>
        </p:nvSpPr>
        <p:spPr bwMode="auto">
          <a:xfrm>
            <a:off x="6559550" y="3455680"/>
            <a:ext cx="2484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dirty="0">
                <a:solidFill>
                  <a:prstClr val="black"/>
                </a:solidFill>
                <a:latin typeface="Calibri" pitchFamily="34" charset="0"/>
              </a:rPr>
              <a:t>Κατά την απόσπαση ΗΧ, </a:t>
            </a:r>
            <a:r>
              <a:rPr lang="el-GR" altLang="el-GR" b="1" dirty="0">
                <a:solidFill>
                  <a:prstClr val="black"/>
                </a:solidFill>
                <a:latin typeface="Calibri" pitchFamily="34" charset="0"/>
              </a:rPr>
              <a:t>το Η αποσπάται από το γειτονικό </a:t>
            </a:r>
            <a:r>
              <a:rPr lang="en-US" altLang="el-GR" b="1" dirty="0">
                <a:solidFill>
                  <a:prstClr val="black"/>
                </a:solidFill>
                <a:latin typeface="Calibri" pitchFamily="34" charset="0"/>
              </a:rPr>
              <a:t>C</a:t>
            </a:r>
            <a:r>
              <a:rPr lang="el-GR" altLang="el-GR" b="1" dirty="0">
                <a:solidFill>
                  <a:prstClr val="black"/>
                </a:solidFill>
                <a:latin typeface="Calibri" pitchFamily="34" charset="0"/>
              </a:rPr>
              <a:t> που έχει τα λιγότερα Η</a:t>
            </a:r>
            <a:r>
              <a:rPr lang="el-GR" altLang="el-GR" dirty="0">
                <a:solidFill>
                  <a:prstClr val="black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231900" y="3068638"/>
            <a:ext cx="175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l-GR" altLang="el-GR" dirty="0">
                <a:solidFill>
                  <a:prstClr val="black"/>
                </a:solidFill>
                <a:latin typeface="Calibri" pitchFamily="34" charset="0"/>
              </a:rPr>
              <a:t>-</a:t>
            </a:r>
            <a:r>
              <a:rPr lang="en-US" altLang="el-GR" dirty="0" err="1">
                <a:solidFill>
                  <a:prstClr val="black"/>
                </a:solidFill>
                <a:latin typeface="Calibri" pitchFamily="34" charset="0"/>
              </a:rPr>
              <a:t>chloropropane</a:t>
            </a:r>
            <a:endParaRPr lang="el-GR" alt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4960938" y="2997200"/>
            <a:ext cx="107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>
                <a:solidFill>
                  <a:prstClr val="black"/>
                </a:solidFill>
                <a:latin typeface="Calibri" pitchFamily="34" charset="0"/>
              </a:rPr>
              <a:t>προπένιο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1331913" y="1844675"/>
            <a:ext cx="5024437" cy="1095375"/>
            <a:chOff x="1331913" y="1844675"/>
            <a:chExt cx="5024437" cy="1095375"/>
          </a:xfrm>
        </p:grpSpPr>
        <p:pic>
          <p:nvPicPr>
            <p:cNvPr id="9220" name="Picture 2" descr="http://www.chem.purdue.edu/gchelp/molecules/chlprop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1844675"/>
              <a:ext cx="1552575" cy="10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4" descr="http://www.bbc.co.uk/schools/gcsebitesize/science/images/propene_chem_struc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538" y="1844675"/>
              <a:ext cx="1928812" cy="108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987675" y="2349500"/>
              <a:ext cx="1368425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5" name="Rectangle 11"/>
            <p:cNvSpPr>
              <a:spLocks noChangeArrowheads="1"/>
            </p:cNvSpPr>
            <p:nvPr/>
          </p:nvSpPr>
          <p:spPr bwMode="auto">
            <a:xfrm>
              <a:off x="3332163" y="1916113"/>
              <a:ext cx="5921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>
                  <a:solidFill>
                    <a:prstClr val="black"/>
                  </a:solidFill>
                  <a:latin typeface="Calibri" pitchFamily="34" charset="0"/>
                </a:rPr>
                <a:t>ΚΟΗ</a:t>
              </a:r>
            </a:p>
          </p:txBody>
        </p:sp>
      </p:grpSp>
      <p:sp>
        <p:nvSpPr>
          <p:cNvPr id="9232" name="Rectangle 21"/>
          <p:cNvSpPr>
            <a:spLocks noChangeArrowheads="1"/>
          </p:cNvSpPr>
          <p:nvPr/>
        </p:nvSpPr>
        <p:spPr bwMode="auto">
          <a:xfrm>
            <a:off x="1247775" y="5390935"/>
            <a:ext cx="1900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l-GR" altLang="el-GR" dirty="0">
                <a:solidFill>
                  <a:prstClr val="black"/>
                </a:solidFill>
                <a:latin typeface="Calibri" pitchFamily="34" charset="0"/>
              </a:rPr>
              <a:t>-</a:t>
            </a:r>
            <a:r>
              <a:rPr lang="el-GR" altLang="el-GR" dirty="0" err="1">
                <a:solidFill>
                  <a:prstClr val="black"/>
                </a:solidFill>
                <a:latin typeface="Calibri" pitchFamily="34" charset="0"/>
              </a:rPr>
              <a:t>βρωμοβουτάνιο</a:t>
            </a:r>
            <a:endParaRPr lang="el-GR" altLang="el-G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34" name="Rectangle 24"/>
          <p:cNvSpPr>
            <a:spLocks noChangeArrowheads="1"/>
          </p:cNvSpPr>
          <p:nvPr/>
        </p:nvSpPr>
        <p:spPr bwMode="auto">
          <a:xfrm>
            <a:off x="5795963" y="6381750"/>
            <a:ext cx="122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dirty="0">
                <a:solidFill>
                  <a:prstClr val="black"/>
                </a:solidFill>
                <a:latin typeface="Calibri" pitchFamily="34" charset="0"/>
              </a:rPr>
              <a:t>2-βουτένιο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1116013" y="3547065"/>
            <a:ext cx="7272411" cy="2696574"/>
            <a:chOff x="1116013" y="3547065"/>
            <a:chExt cx="7272411" cy="2696574"/>
          </a:xfrm>
        </p:grpSpPr>
        <p:pic>
          <p:nvPicPr>
            <p:cNvPr id="9226" name="Picture 6" descr="http://www.purechagroup.com/ProductImages/2-Bromobutane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4472781"/>
              <a:ext cx="2163762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8" descr="http://www.wikidoc.org/images/e/eb/Trans-2-buten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4" y="5055339"/>
              <a:ext cx="1584400" cy="118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0" descr="Image:Cis-2-butene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5059880"/>
              <a:ext cx="1554394" cy="1166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http://eureka.mpronovost.ep.profweb.qc.ca/images/9/93/1-buten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3547065"/>
              <a:ext cx="1568450" cy="117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Arrow Connector 18"/>
            <p:cNvCxnSpPr/>
            <p:nvPr/>
          </p:nvCxnSpPr>
          <p:spPr>
            <a:xfrm flipV="1">
              <a:off x="3348038" y="4292600"/>
              <a:ext cx="1368425" cy="6492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348038" y="4941888"/>
              <a:ext cx="1368425" cy="863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3" name="Rectangle 22"/>
            <p:cNvSpPr>
              <a:spLocks noChangeArrowheads="1"/>
            </p:cNvSpPr>
            <p:nvPr/>
          </p:nvSpPr>
          <p:spPr bwMode="auto">
            <a:xfrm>
              <a:off x="4787900" y="4724400"/>
              <a:ext cx="1228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dirty="0">
                  <a:solidFill>
                    <a:prstClr val="black"/>
                  </a:solidFill>
                  <a:latin typeface="Calibri" pitchFamily="34" charset="0"/>
                </a:rPr>
                <a:t>1-βουτένιο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335713" y="5626894"/>
              <a:ext cx="647700" cy="31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36" name="Rectangle 10"/>
          <p:cNvSpPr>
            <a:spLocks noChangeArrowheads="1"/>
          </p:cNvSpPr>
          <p:nvPr/>
        </p:nvSpPr>
        <p:spPr bwMode="auto">
          <a:xfrm>
            <a:off x="7019925" y="6372225"/>
            <a:ext cx="1603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rgbClr val="C00000"/>
                </a:solidFill>
                <a:latin typeface="Calibri" pitchFamily="34" charset="0"/>
              </a:rPr>
              <a:t>(κύριο προϊόν)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dirty="0" smtClean="0"/>
              <a:t>Αλκένια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dirty="0" smtClean="0"/>
              <a:t> Μέθοδοι </a:t>
            </a:r>
            <a:r>
              <a:rPr lang="el-GR" sz="3100" dirty="0" smtClean="0"/>
              <a:t>παρασκευής</a:t>
            </a:r>
            <a:r>
              <a:rPr lang="en-US" sz="3100" dirty="0" smtClean="0"/>
              <a:t> </a:t>
            </a:r>
            <a:r>
              <a:rPr lang="en-US" sz="3100" b="0" dirty="0" smtClean="0"/>
              <a:t>3</a:t>
            </a:r>
            <a:r>
              <a:rPr lang="en-US" sz="3100" b="0" dirty="0" smtClean="0"/>
              <a:t>/7</a:t>
            </a:r>
            <a:endParaRPr lang="el-GR" sz="3100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5795963" y="3500438"/>
            <a:ext cx="576262" cy="5762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75463" y="3141663"/>
            <a:ext cx="865187" cy="863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04025" y="1773238"/>
            <a:ext cx="792163" cy="431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00788" y="1412875"/>
            <a:ext cx="503237" cy="3603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95963" y="1844675"/>
            <a:ext cx="504825" cy="3603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4313"/>
            <a:ext cx="1676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13100"/>
            <a:ext cx="17335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827088" y="3644900"/>
            <a:ext cx="282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dirty="0">
                <a:solidFill>
                  <a:prstClr val="black"/>
                </a:solidFill>
                <a:latin typeface="Calibri" pitchFamily="34" charset="0"/>
              </a:rPr>
              <a:t>2-μεθυλο-3-χλωρο πεντάνιο</a:t>
            </a: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5705475" y="2276475"/>
            <a:ext cx="2179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>
                <a:solidFill>
                  <a:prstClr val="black"/>
                </a:solidFill>
                <a:latin typeface="Calibri" pitchFamily="34" charset="0"/>
              </a:rPr>
              <a:t>2-μεθυλο-2-πεντένιο</a:t>
            </a: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5724525" y="4139233"/>
            <a:ext cx="2178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dirty="0">
                <a:solidFill>
                  <a:prstClr val="black"/>
                </a:solidFill>
                <a:latin typeface="Calibri" pitchFamily="34" charset="0"/>
              </a:rPr>
              <a:t>4-μεθυλο-2-πεντένιο</a:t>
            </a:r>
          </a:p>
        </p:txBody>
      </p:sp>
      <p:cxnSp>
        <p:nvCxnSpPr>
          <p:cNvPr id="11" name="Straight Arrow Connector 10"/>
          <p:cNvCxnSpPr>
            <a:stCxn id="10253" idx="3"/>
          </p:cNvCxnSpPr>
          <p:nvPr/>
        </p:nvCxnSpPr>
        <p:spPr>
          <a:xfrm flipV="1">
            <a:off x="3708400" y="2153702"/>
            <a:ext cx="1871663" cy="626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253" idx="3"/>
          </p:cNvCxnSpPr>
          <p:nvPr/>
        </p:nvCxnSpPr>
        <p:spPr>
          <a:xfrm>
            <a:off x="3708400" y="2780507"/>
            <a:ext cx="1871663" cy="8628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Rectangle 10"/>
          <p:cNvSpPr>
            <a:spLocks noChangeArrowheads="1"/>
          </p:cNvSpPr>
          <p:nvPr/>
        </p:nvSpPr>
        <p:spPr bwMode="auto">
          <a:xfrm>
            <a:off x="7580313" y="1557338"/>
            <a:ext cx="1603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>
                <a:solidFill>
                  <a:srgbClr val="C00000"/>
                </a:solidFill>
                <a:latin typeface="Calibri" pitchFamily="34" charset="0"/>
              </a:rPr>
              <a:t>(κύριο προϊόν)</a:t>
            </a:r>
          </a:p>
        </p:txBody>
      </p:sp>
      <p:pic>
        <p:nvPicPr>
          <p:cNvPr id="10253" name="Picture 13" descr="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060575"/>
            <a:ext cx="2881312" cy="14398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0257" name="Rectangle 10"/>
          <p:cNvSpPr>
            <a:spLocks noChangeArrowheads="1"/>
          </p:cNvSpPr>
          <p:nvPr/>
        </p:nvSpPr>
        <p:spPr bwMode="auto">
          <a:xfrm>
            <a:off x="2754807" y="1660009"/>
            <a:ext cx="2295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dirty="0">
                <a:solidFill>
                  <a:prstClr val="black"/>
                </a:solidFill>
                <a:latin typeface="Calibri" pitchFamily="34" charset="0"/>
              </a:rPr>
              <a:t>Ο </a:t>
            </a:r>
            <a:r>
              <a:rPr lang="en-US" altLang="el-GR" dirty="0">
                <a:solidFill>
                  <a:prstClr val="black"/>
                </a:solidFill>
                <a:latin typeface="Calibri" pitchFamily="34" charset="0"/>
              </a:rPr>
              <a:t>C </a:t>
            </a:r>
            <a:r>
              <a:rPr lang="el-GR" altLang="el-GR" dirty="0">
                <a:solidFill>
                  <a:prstClr val="black"/>
                </a:solidFill>
                <a:latin typeface="Calibri" pitchFamily="34" charset="0"/>
              </a:rPr>
              <a:t>έχει τα λιγότερα Η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771776" y="2024858"/>
            <a:ext cx="931721" cy="5405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9" name="Rectangle 10"/>
          <p:cNvSpPr>
            <a:spLocks noChangeArrowheads="1"/>
          </p:cNvSpPr>
          <p:nvPr/>
        </p:nvSpPr>
        <p:spPr bwMode="auto">
          <a:xfrm>
            <a:off x="323528" y="1372672"/>
            <a:ext cx="2565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dirty="0">
                <a:solidFill>
                  <a:prstClr val="black"/>
                </a:solidFill>
                <a:latin typeface="Calibri" pitchFamily="34" charset="0"/>
              </a:rPr>
              <a:t>Ο </a:t>
            </a:r>
            <a:r>
              <a:rPr lang="en-US" altLang="el-GR" dirty="0">
                <a:solidFill>
                  <a:prstClr val="black"/>
                </a:solidFill>
                <a:latin typeface="Calibri" pitchFamily="34" charset="0"/>
              </a:rPr>
              <a:t>C </a:t>
            </a:r>
            <a:r>
              <a:rPr lang="el-GR" altLang="el-GR" dirty="0">
                <a:solidFill>
                  <a:prstClr val="black"/>
                </a:solidFill>
                <a:latin typeface="Calibri" pitchFamily="34" charset="0"/>
              </a:rPr>
              <a:t>έχει τα </a:t>
            </a:r>
            <a:r>
              <a:rPr lang="el-GR" altLang="el-GR" dirty="0" err="1">
                <a:solidFill>
                  <a:prstClr val="black"/>
                </a:solidFill>
                <a:latin typeface="Calibri" pitchFamily="34" charset="0"/>
              </a:rPr>
              <a:t>περισότερα</a:t>
            </a:r>
            <a:r>
              <a:rPr lang="el-GR" altLang="el-GR" dirty="0">
                <a:solidFill>
                  <a:prstClr val="black"/>
                </a:solidFill>
                <a:latin typeface="Calibri" pitchFamily="34" charset="0"/>
              </a:rPr>
              <a:t> Η</a:t>
            </a:r>
          </a:p>
        </p:txBody>
      </p:sp>
      <p:cxnSp>
        <p:nvCxnSpPr>
          <p:cNvPr id="20" name="Straight Arrow Connector 19"/>
          <p:cNvCxnSpPr>
            <a:stCxn id="10259" idx="2"/>
          </p:cNvCxnSpPr>
          <p:nvPr/>
        </p:nvCxnSpPr>
        <p:spPr>
          <a:xfrm>
            <a:off x="1606059" y="1742004"/>
            <a:ext cx="302116" cy="8233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dce0b1fe43b44ff7501791cd50589353cecbead5"/>
  <p:tag name="ISPRING_RESOURCE_PATHS_HASH_PRESENTER" val="21cf6d88120544a1030c3ee4f41ef3e9693a5a4"/>
</p:tagLst>
</file>

<file path=ppt/theme/theme1.xml><?xml version="1.0" encoding="utf-8"?>
<a:theme xmlns:a="http://schemas.openxmlformats.org/drawingml/2006/main" name="OC_template_updated">
  <a:themeElements>
    <a:clrScheme name="Προσαρμοσμένο 1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">
  <a:themeElements>
    <a:clrScheme name="Προσαρμοσμένο 1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1084</Words>
  <Application>Microsoft Office PowerPoint</Application>
  <PresentationFormat>Προβολή στην οθόνη (4:3)</PresentationFormat>
  <Paragraphs>196</Paragraphs>
  <Slides>25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25</vt:i4>
      </vt:variant>
    </vt:vector>
  </HeadingPairs>
  <TitlesOfParts>
    <vt:vector size="27" baseType="lpstr">
      <vt:lpstr>OC_template_updated</vt:lpstr>
      <vt:lpstr>OC_template</vt:lpstr>
      <vt:lpstr>Οργανική Χημεία</vt:lpstr>
      <vt:lpstr>Αλκένια ή ολεφίνες 1/4</vt:lpstr>
      <vt:lpstr>Αλκένια ή ολεφίνες 2/4</vt:lpstr>
      <vt:lpstr>Αλκένια ή ολεφίνες E &amp; Z ισομερή</vt:lpstr>
      <vt:lpstr>Αλκένια ή ολεφίνες 3/4</vt:lpstr>
      <vt:lpstr>Αλκένια ή ολεφίνες 4/4</vt:lpstr>
      <vt:lpstr>Αλκένια Μέθοδοι παρασκευής 1/7</vt:lpstr>
      <vt:lpstr>Αλκένια Μέθοδοι παρασκευής 2/7</vt:lpstr>
      <vt:lpstr>Αλκένια  Μέθοδοι παρασκευής 3/7</vt:lpstr>
      <vt:lpstr>Αλκένια  Μέθοδοι παρασκευής 4/7</vt:lpstr>
      <vt:lpstr>Αλκένια  Μέθοδοι παρασκευής 5/7</vt:lpstr>
      <vt:lpstr>Αλκένια  Μέθοδοι παρασκευής 6/7</vt:lpstr>
      <vt:lpstr>Αλκένια  Μέθοδοι παρασκευής 7/7</vt:lpstr>
      <vt:lpstr>Αλκένια Ιδιότητες 1/5</vt:lpstr>
      <vt:lpstr>Αλκένια  Ιδιότητες 2/5</vt:lpstr>
      <vt:lpstr>Αλκένια  Ιδιότητες 3/5</vt:lpstr>
      <vt:lpstr>Αλκένια  Ιδιότητες 4/5</vt:lpstr>
      <vt:lpstr>Αλκένια  Ιδιότητες 5/5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47</cp:revision>
  <dcterms:created xsi:type="dcterms:W3CDTF">2013-03-04T13:35:19Z</dcterms:created>
  <dcterms:modified xsi:type="dcterms:W3CDTF">2015-05-29T08:40:41Z</dcterms:modified>
</cp:coreProperties>
</file>