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0"/>
  </p:notesMasterIdLst>
  <p:handoutMasterIdLst>
    <p:handoutMasterId r:id="rId4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57" r:id="rId34"/>
    <p:sldId id="262" r:id="rId35"/>
    <p:sldId id="264" r:id="rId36"/>
    <p:sldId id="265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0" d="100"/>
          <a:sy n="110" d="100"/>
        </p:scale>
        <p:origin x="-17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5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48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52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2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3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4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4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4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2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5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1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5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0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56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49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1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ethyl_Linoleate.pn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Wilfredor" TargetMode="External"/><Relationship Id="rId4" Type="http://schemas.openxmlformats.org/officeDocument/2006/relationships/hyperlink" Target="http://commons.wikimedia.org/wiki/File:Biodiesel.JPG" TargetMode="External"/><Relationship Id="rId9" Type="http://schemas.openxmlformats.org/officeDocument/2006/relationships/hyperlink" Target="http://commons.wikimedia.org/wiki/User:E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commons.wikimedia.org/wiki/File:Linum_usitatissimum_-_K%C3%B6hler%E2%80%93s_Medizinal-Pflanzen-088.jpg" TargetMode="External"/><Relationship Id="rId7" Type="http://schemas.openxmlformats.org/officeDocument/2006/relationships/hyperlink" Target="http://commons.wikimedia.org/wiki/User:Ewka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Olej_lniany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commons.wikimedia.org/wiki/User:Editor_at_Larg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Dbenbenn" TargetMode="External"/><Relationship Id="rId3" Type="http://schemas.openxmlformats.org/officeDocument/2006/relationships/hyperlink" Target="http://commons.wikimedia.org/wiki/File:Soybean.USDA.jpg" TargetMode="External"/><Relationship Id="rId7" Type="http://schemas.openxmlformats.org/officeDocument/2006/relationships/hyperlink" Target="http://commons.wikimedia.org/wiki/File:Soybeanvarieties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hyperlink" Target="http://commons.wikimedia.org/wiki/User:Jurema_Oliveira" TargetMode="External"/><Relationship Id="rId4" Type="http://schemas.openxmlformats.org/officeDocument/2006/relationships/hyperlink" Target="http://commons.wikimedia.org/wiki/User:Editor_at_Larg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tor_oil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H_Padlecka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commons.wikimedia.org/wiki/User:Pngbo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Beta-D-glucopyranose-2D-skeletal.png" TargetMode="External"/><Relationship Id="rId5" Type="http://schemas.openxmlformats.org/officeDocument/2006/relationships/hyperlink" Target="http://commons.wikimedia.org/wiki/File:Alpha-D-glucopyranose-2D-skeletal.png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Yerpo" TargetMode="External"/><Relationship Id="rId5" Type="http://schemas.openxmlformats.org/officeDocument/2006/relationships/hyperlink" Target="http://commons.wikimedia.org/wiki/File:Simple_photosynthesis_overview.svg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ant_cell_wall_diagram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LadyofHa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NEUROtiker" TargetMode="External"/><Relationship Id="rId4" Type="http://schemas.openxmlformats.org/officeDocument/2006/relationships/hyperlink" Target="http://commons.wikimedia.org/wiki/File:Cellulose_Sessel.sv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Holger.Ellgaard" TargetMode="External"/><Relationship Id="rId4" Type="http://schemas.openxmlformats.org/officeDocument/2006/relationships/hyperlink" Target="http://commons.wikimedia.org/wiki/File:Cellofan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mylopektin_Sessel.sv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xelBoldt" TargetMode="External"/><Relationship Id="rId4" Type="http://schemas.openxmlformats.org/officeDocument/2006/relationships/hyperlink" Target="http://commons.wikimedia.org/wiki/File:Cornstarch_mixed_with_water.jpg" TargetMode="External"/><Relationship Id="rId9" Type="http://schemas.openxmlformats.org/officeDocument/2006/relationships/hyperlink" Target="http://commons.wikimedia.org/wiki/User:NEUROtike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minoAcidball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YassineMrabe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YassineMrabet" TargetMode="External"/><Relationship Id="rId4" Type="http://schemas.openxmlformats.org/officeDocument/2006/relationships/hyperlink" Target="http://commons.wikimedia.org/wiki/File:Peptidformationball.sv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asein_glue_preparation.jp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ivingShadow" TargetMode="External"/><Relationship Id="rId4" Type="http://schemas.openxmlformats.org/officeDocument/2006/relationships/hyperlink" Target="http://commons.wikimedia.org/wiki/File:Knochenleim_Granulat.jpg" TargetMode="External"/><Relationship Id="rId9" Type="http://schemas.openxmlformats.org/officeDocument/2006/relationships/hyperlink" Target="http://commons.wikimedia.org/w/index.php?title=User:HIST406-13rgrover1&amp;action=edit&amp;redlink=1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Gomma_arabica.pn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Editor_at_Large" TargetMode="External"/><Relationship Id="rId4" Type="http://schemas.openxmlformats.org/officeDocument/2006/relationships/hyperlink" Target="http://commons.wikimedia.org/wiki/File:Acacia_senegal_-_K%C3%B6hler%E2%80%93s_Medizinal-Pflanzen-004.jpg" TargetMode="External"/><Relationship Id="rId9" Type="http://schemas.openxmlformats.org/officeDocument/2006/relationships/hyperlink" Target="http://commons.wikimedia.org/wiki/User:Gixi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 smtClean="0">
                <a:solidFill>
                  <a:prstClr val="black"/>
                </a:solidFill>
              </a:rPr>
              <a:t>1</a:t>
            </a:r>
            <a:r>
              <a:rPr lang="el-GR" sz="2600" b="1" dirty="0" smtClean="0">
                <a:solidFill>
                  <a:prstClr val="black"/>
                </a:solidFill>
              </a:rPr>
              <a:t>2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altLang="el-GR" sz="2600" dirty="0"/>
              <a:t>Οργανική Χημεία - Ειδικό μέρος</a:t>
            </a:r>
            <a:r>
              <a:rPr lang="en-US" altLang="el-GR" sz="2600" dirty="0"/>
              <a:t> I</a:t>
            </a:r>
            <a:r>
              <a:rPr lang="el-GR" altLang="el-GR" sz="2600" dirty="0" smtClean="0"/>
              <a:t>ΙΙ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Εστέρες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504031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/>
              <a:t>Οι </a:t>
            </a:r>
            <a:r>
              <a:rPr lang="el-GR" sz="2400" b="1" dirty="0"/>
              <a:t>εστέρες</a:t>
            </a:r>
            <a:r>
              <a:rPr lang="el-GR" sz="2400" dirty="0"/>
              <a:t> είναι οργανικές ενώσεις με μοριακό τύπο </a:t>
            </a:r>
            <a:r>
              <a:rPr lang="en-US" sz="2400" b="1" dirty="0" smtClean="0"/>
              <a:t>R – COO – R</a:t>
            </a:r>
            <a:r>
              <a:rPr lang="el-GR" sz="2400" b="1" dirty="0" smtClean="0"/>
              <a:t>΄</a:t>
            </a:r>
            <a:r>
              <a:rPr lang="el-GR" sz="2400" dirty="0" smtClean="0"/>
              <a:t>. 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/>
              <a:t>Χαρακτηριστικά </a:t>
            </a:r>
            <a:r>
              <a:rPr lang="el-GR" sz="2400" b="1" dirty="0"/>
              <a:t>παραδείγματα</a:t>
            </a:r>
            <a:r>
              <a:rPr lang="el-GR" sz="2400" dirty="0"/>
              <a:t> εστέρων που βρίσκουν εφαρμογή στο χώρο </a:t>
            </a:r>
            <a:r>
              <a:rPr lang="el-GR" sz="2400" dirty="0" smtClean="0"/>
              <a:t>των </a:t>
            </a:r>
            <a:r>
              <a:rPr lang="el-GR" sz="2400" dirty="0"/>
              <a:t>Γραφικών Τεχνών ως συστατικά μελανιών και ως διαλύτες </a:t>
            </a:r>
            <a:r>
              <a:rPr lang="el-GR" sz="2400" dirty="0" smtClean="0"/>
              <a:t>είναι : </a:t>
            </a:r>
            <a:r>
              <a:rPr lang="el-GR" sz="2400" dirty="0"/>
              <a:t>ο οξικός </a:t>
            </a:r>
            <a:r>
              <a:rPr lang="el-GR" sz="2400" dirty="0" err="1"/>
              <a:t>μεθυλεστέρας</a:t>
            </a:r>
            <a:r>
              <a:rPr lang="el-GR" sz="2400" dirty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COOCH</a:t>
            </a:r>
            <a:r>
              <a:rPr lang="en-US" sz="2400" baseline="-25000" dirty="0" smtClean="0"/>
              <a:t>3</a:t>
            </a:r>
            <a:r>
              <a:rPr lang="el-GR" sz="2400" dirty="0" smtClean="0"/>
              <a:t>), </a:t>
            </a:r>
            <a:r>
              <a:rPr lang="el-GR" sz="2400" dirty="0"/>
              <a:t>ο οξικός </a:t>
            </a:r>
            <a:r>
              <a:rPr lang="el-GR" sz="2400" dirty="0" err="1"/>
              <a:t>αιθυλεστέρας</a:t>
            </a:r>
            <a:r>
              <a:rPr lang="el-GR" sz="2400" dirty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l-GR" sz="2400" dirty="0" smtClean="0"/>
              <a:t> </a:t>
            </a:r>
            <a:r>
              <a:rPr lang="el-GR" sz="2400" dirty="0"/>
              <a:t>), ο οξικός </a:t>
            </a:r>
            <a:r>
              <a:rPr lang="el-GR" sz="2400" dirty="0" err="1"/>
              <a:t>προπυλεστέρας</a:t>
            </a:r>
            <a:r>
              <a:rPr lang="el-GR" sz="2400" dirty="0"/>
              <a:t> και ο οξικός </a:t>
            </a:r>
            <a:r>
              <a:rPr lang="el-GR" sz="2400" dirty="0" err="1"/>
              <a:t>ισοπροπυλεστέρας</a:t>
            </a:r>
            <a:r>
              <a:rPr lang="el-GR" sz="2400" dirty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7</a:t>
            </a:r>
            <a:r>
              <a:rPr lang="el-GR" sz="2400" dirty="0" smtClean="0"/>
              <a:t>), </a:t>
            </a:r>
            <a:r>
              <a:rPr lang="el-GR" sz="2400" dirty="0"/>
              <a:t>ο οξικός </a:t>
            </a:r>
            <a:r>
              <a:rPr lang="el-GR" sz="2400" dirty="0" err="1"/>
              <a:t>βουτυλεστέρας</a:t>
            </a:r>
            <a:r>
              <a:rPr lang="el-GR" sz="2400" dirty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9</a:t>
            </a:r>
            <a:r>
              <a:rPr lang="el-GR" sz="2400" dirty="0" smtClean="0"/>
              <a:t> 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Εστέρες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από 2) </a:t>
            </a:r>
            <a:endParaRPr lang="el-GR" sz="3200" b="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494"/>
          <a:stretch/>
        </p:blipFill>
        <p:spPr bwMode="auto">
          <a:xfrm>
            <a:off x="0" y="1424412"/>
            <a:ext cx="1766656" cy="257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335874" y="4251687"/>
            <a:ext cx="1668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Biodiesel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Wilfredor"/>
              </a:rPr>
              <a:t>Wilfredor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8194" name="Picture 2" descr="μόριο εστέρα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1560" y="1408511"/>
            <a:ext cx="2276190" cy="38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6562398" y="5517232"/>
            <a:ext cx="25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Methyl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Linoleate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 tooltip="User:E8"/>
              </a:rPr>
              <a:t>E8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34448" y="1439456"/>
            <a:ext cx="5421911" cy="396044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Οι </a:t>
            </a:r>
            <a:r>
              <a:rPr lang="el-GR" sz="2400" b="1" dirty="0"/>
              <a:t>εστέρες</a:t>
            </a:r>
            <a:r>
              <a:rPr lang="el-GR" sz="2400" dirty="0"/>
              <a:t> είναι προϊόντα της αντίδρασης των οξέων με αλκοόλες (αντιδράσεις </a:t>
            </a:r>
            <a:r>
              <a:rPr lang="el-GR" sz="2400" dirty="0" err="1"/>
              <a:t>εστεροποίησης</a:t>
            </a:r>
            <a:r>
              <a:rPr lang="el-GR" sz="2400" dirty="0"/>
              <a:t>). Οι εστέρες του </a:t>
            </a:r>
            <a:r>
              <a:rPr lang="el-GR" sz="2400" dirty="0" err="1"/>
              <a:t>παλμιτικού</a:t>
            </a:r>
            <a:r>
              <a:rPr lang="el-GR" sz="2400" dirty="0"/>
              <a:t>, στεατικού και </a:t>
            </a:r>
            <a:r>
              <a:rPr lang="el-GR" sz="2400" dirty="0" err="1"/>
              <a:t>ελαϊκού</a:t>
            </a:r>
            <a:r>
              <a:rPr lang="el-GR" sz="2400" dirty="0"/>
              <a:t> οξέος με γλυκερίνη αποτελούν συστατικά των λιπών και ελαίων.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Γλυκερίδια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2808089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Εστέρες </a:t>
            </a:r>
            <a:r>
              <a:rPr lang="el-GR" sz="2400" dirty="0"/>
              <a:t>της γλυκερίνης με λιπαρά οξέα, όπως το στεατικό οξύ, αποτελούν τα </a:t>
            </a:r>
            <a:r>
              <a:rPr lang="el-GR" sz="2400" b="1" dirty="0"/>
              <a:t>γλυκερίδια,</a:t>
            </a:r>
            <a:r>
              <a:rPr lang="el-GR" sz="2400" dirty="0"/>
              <a:t> όπως δείχνει η παρακάτω </a:t>
            </a:r>
            <a:r>
              <a:rPr lang="el-GR" sz="2400" dirty="0" smtClean="0"/>
              <a:t>αντίδραση:</a:t>
            </a:r>
            <a:endParaRPr lang="el-GR" sz="2400" dirty="0"/>
          </a:p>
        </p:txBody>
      </p:sp>
      <p:graphicFrame>
        <p:nvGraphicFramePr>
          <p:cNvPr id="6" name="Αντικείμενο 5" descr="χημική αντίδραση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07598"/>
              </p:ext>
            </p:extLst>
          </p:nvPr>
        </p:nvGraphicFramePr>
        <p:xfrm>
          <a:off x="237912" y="3284984"/>
          <a:ext cx="8668176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8956440" imgH="1790280" progId="">
                  <p:embed/>
                </p:oleObj>
              </mc:Choice>
              <mc:Fallback>
                <p:oleObj r:id="rId3" imgW="8956440" imgH="1790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12" y="3284984"/>
                        <a:ext cx="8668176" cy="17281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Τριγλυκερίδια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17999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Η </a:t>
            </a:r>
            <a:r>
              <a:rPr lang="el-GR" sz="2400" dirty="0" err="1"/>
              <a:t>εστεροποίηση</a:t>
            </a:r>
            <a:r>
              <a:rPr lang="el-GR" sz="2400" dirty="0"/>
              <a:t> τριών ίδιων μορίων του στεατικού οξέος δίνει ένα </a:t>
            </a:r>
            <a:r>
              <a:rPr lang="el-GR" sz="2400" b="1" dirty="0" err="1"/>
              <a:t>τριγλυκερίδιο</a:t>
            </a:r>
            <a:r>
              <a:rPr lang="el-GR" sz="2400" dirty="0"/>
              <a:t> (στη συγκεκριμένη περίπτωση την </a:t>
            </a:r>
            <a:r>
              <a:rPr lang="el-GR" sz="2400" b="1" dirty="0" err="1"/>
              <a:t>τριστεατίνη</a:t>
            </a:r>
            <a:r>
              <a:rPr lang="el-GR" sz="2400" dirty="0" smtClean="0"/>
              <a:t>):</a:t>
            </a:r>
            <a:endParaRPr lang="el-GR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l-GR" sz="2400" dirty="0"/>
          </a:p>
        </p:txBody>
      </p:sp>
      <p:graphicFrame>
        <p:nvGraphicFramePr>
          <p:cNvPr id="6" name="Αντικείμενο 5" descr="χημική δομή της τριστεατίνη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80645"/>
              </p:ext>
            </p:extLst>
          </p:nvPr>
        </p:nvGraphicFramePr>
        <p:xfrm>
          <a:off x="2051720" y="3092962"/>
          <a:ext cx="5040560" cy="242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1889280" imgH="916560" progId="">
                  <p:embed/>
                </p:oleObj>
              </mc:Choice>
              <mc:Fallback>
                <p:oleObj r:id="rId4" imgW="1889280" imgH="91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092962"/>
                        <a:ext cx="5040560" cy="24242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Τριγλυκερίδια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30403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Στη φύση υπάρχουν ακόμα πιο σύνθετα, μικτά γλυκερίδια, με ανθρακικές αλυσίδες λιπαρών οξέων διαφορετικού μήκους και βαθμού κορεσμού στα μόρια των οξέων. Ένα παράδειγμα μικτού γλυκεριδίου είναι το ακόρεστο </a:t>
            </a:r>
            <a:r>
              <a:rPr lang="el-GR" sz="2400" dirty="0" err="1"/>
              <a:t>τριγλυκερίδιο</a:t>
            </a:r>
            <a:r>
              <a:rPr lang="el-GR" sz="2400" dirty="0"/>
              <a:t> α- </a:t>
            </a:r>
            <a:r>
              <a:rPr lang="el-GR" sz="2400" dirty="0" err="1"/>
              <a:t>παλμιτο</a:t>
            </a:r>
            <a:r>
              <a:rPr lang="el-GR" sz="2400" dirty="0"/>
              <a:t>, </a:t>
            </a:r>
            <a:r>
              <a:rPr lang="el-GR" sz="2400" dirty="0" err="1" smtClean="0"/>
              <a:t>α,β</a:t>
            </a:r>
            <a:r>
              <a:rPr lang="el-GR" sz="2400" dirty="0" smtClean="0"/>
              <a:t>-</a:t>
            </a:r>
            <a:r>
              <a:rPr lang="el-GR" sz="2400" dirty="0" err="1" smtClean="0"/>
              <a:t>διολεϊνη</a:t>
            </a:r>
            <a:r>
              <a:rPr lang="el-GR" sz="2400" dirty="0" smtClean="0"/>
              <a:t>:</a:t>
            </a:r>
            <a:endParaRPr lang="el-GR" sz="2400" dirty="0"/>
          </a:p>
        </p:txBody>
      </p:sp>
      <p:graphicFrame>
        <p:nvGraphicFramePr>
          <p:cNvPr id="6" name="Αντικείμενο 5" descr="χημική δομή της α- παλμιτο, α,β-διολεϊνη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54496"/>
              </p:ext>
            </p:extLst>
          </p:nvPr>
        </p:nvGraphicFramePr>
        <p:xfrm>
          <a:off x="2625645" y="3717032"/>
          <a:ext cx="389271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1889280" imgH="916560" progId="">
                  <p:embed/>
                </p:oleObj>
              </mc:Choice>
              <mc:Fallback>
                <p:oleObj r:id="rId4" imgW="1889280" imgH="91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645" y="3717032"/>
                        <a:ext cx="3892710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Έλαια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Γενικά, τα έλαια, βρίσκονται σε ρευστή μορφή σε θερμοκρασία περιβάλλοντος και περιέχουν μεγάλο αριθμό ακόρεστων οξέων, σε αντίθεση με τα λίπη που </a:t>
            </a:r>
            <a:r>
              <a:rPr lang="el-GR" sz="2400" dirty="0" smtClean="0"/>
              <a:t>είναι στερεά στις ίδιες συνθήκες . </a:t>
            </a:r>
            <a:endParaRPr lang="el-GR" sz="2400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Τα έλαια διακρίνονται </a:t>
            </a:r>
            <a:r>
              <a:rPr lang="el-GR" sz="2400" dirty="0" smtClean="0"/>
              <a:t>σε: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 err="1" smtClean="0"/>
              <a:t>Ξηραινόμενα</a:t>
            </a:r>
            <a:r>
              <a:rPr lang="el-GR" sz="2400" b="1" dirty="0" smtClean="0"/>
              <a:t>,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 err="1"/>
              <a:t>Η</a:t>
            </a:r>
            <a:r>
              <a:rPr lang="el-GR" sz="2400" b="1" dirty="0" err="1" smtClean="0"/>
              <a:t>μι</a:t>
            </a:r>
            <a:r>
              <a:rPr lang="el-GR" sz="2400" b="1" dirty="0" smtClean="0"/>
              <a:t>-</a:t>
            </a:r>
            <a:r>
              <a:rPr lang="el-GR" sz="2400" b="1" dirty="0" err="1" smtClean="0"/>
              <a:t>ξηραινόμενα</a:t>
            </a:r>
            <a:r>
              <a:rPr lang="el-GR" sz="2400" b="1" dirty="0" smtClean="0"/>
              <a:t> και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 smtClean="0"/>
              <a:t>Μη </a:t>
            </a:r>
            <a:r>
              <a:rPr lang="el-GR" sz="2400" b="1" dirty="0" err="1"/>
              <a:t>ξηραινόμενα</a:t>
            </a:r>
            <a:r>
              <a:rPr lang="el-GR" sz="2400" b="1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Ξηραινόμενα</a:t>
            </a:r>
            <a:r>
              <a:rPr lang="el-GR" dirty="0" smtClean="0"/>
              <a:t> έλαια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b="1" dirty="0"/>
              <a:t>Ξηραινόμενα</a:t>
            </a:r>
            <a:r>
              <a:rPr lang="el-GR" sz="2400" dirty="0"/>
              <a:t> ονομάζονται τα έλαια που η χημική δομή τους (ύπαρξη συστημάτων με </a:t>
            </a:r>
            <a:r>
              <a:rPr lang="el-GR" sz="2400" dirty="0" err="1"/>
              <a:t>συζυγιακούς</a:t>
            </a:r>
            <a:r>
              <a:rPr lang="el-GR" sz="2400" dirty="0"/>
              <a:t> διπλούς δεσμούς) τους επιτρέπει να </a:t>
            </a:r>
            <a:r>
              <a:rPr lang="el-GR" sz="2400" dirty="0" err="1"/>
              <a:t>πολυμερίζονται</a:t>
            </a:r>
            <a:r>
              <a:rPr lang="el-GR" sz="2400" dirty="0"/>
              <a:t> κατά την επαφή τους με το οξυγόνο του αέρα και (με την παρουσία </a:t>
            </a:r>
            <a:r>
              <a:rPr lang="el-GR" sz="2400" dirty="0" smtClean="0"/>
              <a:t>καταλύτη</a:t>
            </a:r>
            <a:r>
              <a:rPr lang="el-GR" sz="2400" dirty="0"/>
              <a:t>) να σχηματίζουν έναν λεπτό ελαστικό υμένα πάνω στην επιφάνεια στην οποία εφαρμόζονται.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Ξηραινόμενα</a:t>
            </a:r>
            <a:r>
              <a:rPr lang="el-GR" dirty="0" smtClean="0"/>
              <a:t> έλαια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4834880" cy="504031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Τέτοια </a:t>
            </a:r>
            <a:r>
              <a:rPr lang="el-GR" sz="2400" dirty="0"/>
              <a:t>έλαια είναι συνήθως τα φυσικά προϊόντα λινέλαιο, </a:t>
            </a:r>
            <a:r>
              <a:rPr lang="el-GR" sz="2400" dirty="0" err="1"/>
              <a:t>κινεζοξυλέλαιο</a:t>
            </a:r>
            <a:r>
              <a:rPr lang="el-GR" sz="2400" dirty="0"/>
              <a:t>, διάφορα ιχθυέλαια, κτλ. </a:t>
            </a:r>
            <a:r>
              <a:rPr lang="el-GR" sz="2400" dirty="0" smtClean="0"/>
              <a:t>Πολλά από τα </a:t>
            </a:r>
            <a:r>
              <a:rPr lang="el-GR" sz="2400" dirty="0"/>
              <a:t>παραπάνω έλαια βρίσκουν μεγάλη εφαρμογή στον τομέα των οργανικών επικαλύψεων και των εκτυπώσεων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637195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5148064" y="6093296"/>
            <a:ext cx="3853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Linum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usitatissimum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 -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Köhler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–s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Medizinal-Pflanzen-088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4" tooltip="User:Editor at Large"/>
              </a:rPr>
              <a:t>Editor at Large</a:t>
            </a:r>
            <a:r>
              <a:rPr lang="el-G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31207"/>
            <a:ext cx="1996246" cy="2501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35798" y="6271114"/>
            <a:ext cx="2252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Olej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lniany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  <a:cs typeface="Arial" charset="0"/>
                <a:hlinkClick r:id="rId7" tooltip="User:Ewkaa"/>
              </a:rPr>
              <a:t>Ewkaa</a:t>
            </a:r>
            <a:r>
              <a:rPr lang="el-G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88224" y="6386234"/>
            <a:ext cx="2133600" cy="365125"/>
          </a:xfrm>
        </p:spPr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Ημιξηραινόμενα</a:t>
            </a:r>
            <a:r>
              <a:rPr lang="el-GR" dirty="0" smtClean="0"/>
              <a:t> </a:t>
            </a:r>
            <a:r>
              <a:rPr lang="el-GR" dirty="0"/>
              <a:t>έλαια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3240137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Στα </a:t>
            </a:r>
            <a:r>
              <a:rPr lang="el-GR" sz="2400" b="1" dirty="0" err="1"/>
              <a:t>ηµιξηραινόµενα</a:t>
            </a:r>
            <a:r>
              <a:rPr lang="el-GR" sz="2400" b="1" dirty="0"/>
              <a:t> έλαια</a:t>
            </a:r>
            <a:r>
              <a:rPr lang="el-GR" sz="2400" dirty="0"/>
              <a:t> </a:t>
            </a:r>
            <a:r>
              <a:rPr lang="el-GR" sz="2400" dirty="0" smtClean="0"/>
              <a:t>περιλαμβάνονται </a:t>
            </a:r>
            <a:r>
              <a:rPr lang="el-GR" sz="2400" dirty="0"/>
              <a:t>το ηλιέλαιο και το σογιέλαιο, που είναι πιο </a:t>
            </a:r>
            <a:r>
              <a:rPr lang="el-GR" sz="2400" dirty="0" smtClean="0"/>
              <a:t>σημαντικό από αυτά. </a:t>
            </a:r>
            <a:r>
              <a:rPr lang="el-GR" sz="2400" dirty="0"/>
              <a:t>Το σογιέλαιο περιέχει </a:t>
            </a:r>
            <a:r>
              <a:rPr lang="el-GR" sz="2400" dirty="0" err="1"/>
              <a:t>λινελαϊκό</a:t>
            </a:r>
            <a:r>
              <a:rPr lang="el-GR" sz="2400" dirty="0"/>
              <a:t> και </a:t>
            </a:r>
            <a:r>
              <a:rPr lang="el-GR" sz="2400" dirty="0" err="1"/>
              <a:t>ελαϊκό</a:t>
            </a:r>
            <a:r>
              <a:rPr lang="el-GR" sz="2400" dirty="0"/>
              <a:t> οξύ σε </a:t>
            </a:r>
            <a:r>
              <a:rPr lang="el-GR" sz="2400" dirty="0" smtClean="0"/>
              <a:t>μεγάλη </a:t>
            </a:r>
            <a:r>
              <a:rPr lang="el-GR" sz="2400" dirty="0"/>
              <a:t>αναλογία. </a:t>
            </a:r>
            <a:r>
              <a:rPr lang="el-GR" sz="2400" dirty="0" smtClean="0"/>
              <a:t>Δεν </a:t>
            </a:r>
            <a:r>
              <a:rPr lang="el-GR" sz="2400" dirty="0"/>
              <a:t>αντιδρούν </a:t>
            </a:r>
            <a:r>
              <a:rPr lang="el-GR" sz="2400" dirty="0" smtClean="0"/>
              <a:t>σχεδόν καθόλου µε </a:t>
            </a:r>
            <a:r>
              <a:rPr lang="el-GR" sz="2400" dirty="0"/>
              <a:t>το οξυγόνο και ο πολυμερισμός τους είναι αργός. Αυτά τα έλαια συνήθως αντιδρούν µε ρητίνες (π.χ. ρητίνες </a:t>
            </a:r>
            <a:r>
              <a:rPr lang="el-GR" sz="2400" dirty="0" err="1" smtClean="0"/>
              <a:t>αλκυδίων</a:t>
            </a:r>
            <a:r>
              <a:rPr lang="el-GR" sz="2400" dirty="0" smtClean="0"/>
              <a:t>) και παράγουν </a:t>
            </a:r>
            <a:r>
              <a:rPr lang="el-GR" sz="2400" dirty="0"/>
              <a:t>τροποποιημένες ρητίνες που </a:t>
            </a:r>
            <a:r>
              <a:rPr lang="el-GR" sz="2400" dirty="0" smtClean="0"/>
              <a:t>σχηματίζουν </a:t>
            </a:r>
            <a:r>
              <a:rPr lang="el-GR" sz="2400" dirty="0"/>
              <a:t>εύκαμπτα </a:t>
            </a:r>
            <a:r>
              <a:rPr lang="el-GR" sz="2400" dirty="0" err="1"/>
              <a:t>φιλ</a:t>
            </a:r>
            <a:r>
              <a:rPr lang="el-GR" sz="2400" dirty="0"/>
              <a:t>µ με εξαιρετικές ιδιότητες πρόσφυσης.</a:t>
            </a:r>
          </a:p>
        </p:txBody>
      </p:sp>
      <p:pic>
        <p:nvPicPr>
          <p:cNvPr id="9218" name="Picture 2" descr="το φυτό σόγι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69174"/>
            <a:ext cx="1800200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347" y="6211649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Soybean.USDA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Editor at Large"/>
              </a:rPr>
              <a:t>Editor at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Jurema Oliveira"/>
              </a:rPr>
              <a:t>Jurema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Jurema Oliveira"/>
              </a:rPr>
              <a:t> Oliveira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9220" name="Picture 4" descr="καρποί σόγια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269174"/>
            <a:ext cx="1790102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6794150" y="6221285"/>
            <a:ext cx="1810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Soybeanvarieties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8" tooltip="User:Dbenbenn"/>
              </a:rPr>
              <a:t>Dbenbenn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32240" y="6352251"/>
            <a:ext cx="2133600" cy="365125"/>
          </a:xfrm>
        </p:spPr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909637"/>
          </a:xfrm>
        </p:spPr>
        <p:txBody>
          <a:bodyPr/>
          <a:lstStyle/>
          <a:p>
            <a:r>
              <a:rPr lang="el-GR" dirty="0" smtClean="0"/>
              <a:t>Μη </a:t>
            </a:r>
            <a:r>
              <a:rPr lang="el-GR" dirty="0" err="1" smtClean="0"/>
              <a:t>ξηραινόµενα</a:t>
            </a:r>
            <a:r>
              <a:rPr lang="el-GR" dirty="0" smtClean="0"/>
              <a:t> έλαια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5112345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Τα </a:t>
            </a:r>
            <a:r>
              <a:rPr lang="el-GR" sz="2400" b="1" dirty="0"/>
              <a:t>µη </a:t>
            </a:r>
            <a:r>
              <a:rPr lang="el-GR" sz="2400" b="1" dirty="0" err="1"/>
              <a:t>ξηραινόµενα</a:t>
            </a:r>
            <a:r>
              <a:rPr lang="el-GR" sz="2400" b="1" dirty="0"/>
              <a:t> </a:t>
            </a:r>
            <a:r>
              <a:rPr lang="el-GR" sz="2400" b="1" dirty="0" smtClean="0"/>
              <a:t>έλαια </a:t>
            </a:r>
            <a:r>
              <a:rPr lang="el-GR" sz="2400" dirty="0"/>
              <a:t>βρίσκουν </a:t>
            </a:r>
            <a:r>
              <a:rPr lang="el-GR" sz="2400" dirty="0" smtClean="0"/>
              <a:t>εφαρμογή </a:t>
            </a:r>
            <a:r>
              <a:rPr lang="el-GR" sz="2400" dirty="0"/>
              <a:t>σαν </a:t>
            </a:r>
            <a:r>
              <a:rPr lang="el-GR" sz="2400" b="1" dirty="0"/>
              <a:t>πλαστικοποιητές</a:t>
            </a:r>
            <a:r>
              <a:rPr lang="el-GR" sz="2400" dirty="0"/>
              <a:t> </a:t>
            </a:r>
            <a:r>
              <a:rPr lang="el-GR" sz="2400" dirty="0" smtClean="0"/>
              <a:t>που χρησιμοποιούνται για </a:t>
            </a:r>
            <a:r>
              <a:rPr lang="el-GR" sz="2400" dirty="0"/>
              <a:t>να αλλάξουν την </a:t>
            </a:r>
            <a:r>
              <a:rPr lang="el-GR" sz="2400" dirty="0" smtClean="0"/>
              <a:t>ευκαμψία </a:t>
            </a:r>
            <a:r>
              <a:rPr lang="el-GR" sz="2400" dirty="0"/>
              <a:t>των βερνικιών </a:t>
            </a:r>
            <a:r>
              <a:rPr lang="el-GR" sz="2400" dirty="0" err="1"/>
              <a:t>αλκυδίων</a:t>
            </a:r>
            <a:r>
              <a:rPr lang="el-GR" sz="2400" dirty="0"/>
              <a:t> που εφαρμόζονται  σε </a:t>
            </a:r>
            <a:r>
              <a:rPr lang="el-GR" sz="2400" dirty="0" smtClean="0"/>
              <a:t>εκτυπωμένα </a:t>
            </a:r>
            <a:r>
              <a:rPr lang="el-GR" sz="2400" dirty="0"/>
              <a:t>φύλλα. </a:t>
            </a:r>
            <a:r>
              <a:rPr lang="el-GR" sz="2400" dirty="0" smtClean="0"/>
              <a:t>Τέτοια έλαια είναι τα </a:t>
            </a:r>
            <a:r>
              <a:rPr lang="el-GR" sz="2400" dirty="0"/>
              <a:t>ορυκτέλαια που προέρχονται από τα υψηλού </a:t>
            </a:r>
            <a:r>
              <a:rPr lang="el-GR" sz="2400" dirty="0" err="1"/>
              <a:t>σ.ζ</a:t>
            </a:r>
            <a:r>
              <a:rPr lang="el-GR" sz="2400" dirty="0"/>
              <a:t>. </a:t>
            </a:r>
            <a:r>
              <a:rPr lang="el-GR" sz="2400" dirty="0" smtClean="0"/>
              <a:t>κλάσματα </a:t>
            </a:r>
            <a:r>
              <a:rPr lang="el-GR" sz="2400" dirty="0"/>
              <a:t>απόσταξης του πετρελαίου (πάνω από </a:t>
            </a:r>
            <a:r>
              <a:rPr lang="el-GR" sz="2400" dirty="0" smtClean="0"/>
              <a:t>360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C</a:t>
            </a:r>
            <a:r>
              <a:rPr lang="el-GR" sz="2400" dirty="0"/>
              <a:t>), που περιέχουν </a:t>
            </a:r>
            <a:r>
              <a:rPr lang="el-GR" sz="2400" dirty="0" smtClean="0"/>
              <a:t>κορεσμένους </a:t>
            </a:r>
            <a:r>
              <a:rPr lang="el-GR" sz="2400" dirty="0"/>
              <a:t>υδρογονάνθρακες </a:t>
            </a:r>
            <a:r>
              <a:rPr lang="el-GR" sz="2400" dirty="0" smtClean="0"/>
              <a:t>μεγάλης αλυσίδας και </a:t>
            </a:r>
            <a:r>
              <a:rPr lang="el-GR" sz="2400" dirty="0" err="1" smtClean="0"/>
              <a:t>αρωµατικές</a:t>
            </a:r>
            <a:r>
              <a:rPr lang="el-GR" sz="2400" dirty="0" smtClean="0"/>
              <a:t> </a:t>
            </a:r>
            <a:r>
              <a:rPr lang="el-GR" sz="2400" dirty="0"/>
              <a:t>ενώσεις.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80864"/>
          </a:xfrm>
        </p:spPr>
        <p:txBody>
          <a:bodyPr/>
          <a:lstStyle/>
          <a:p>
            <a:r>
              <a:rPr lang="el-GR" dirty="0" err="1" smtClean="0"/>
              <a:t>Αλδεϋδες</a:t>
            </a:r>
            <a:r>
              <a:rPr lang="el-GR" dirty="0" smtClean="0"/>
              <a:t> </a:t>
            </a:r>
            <a:r>
              <a:rPr lang="el-GR" dirty="0"/>
              <a:t>και κετόνες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200" b="0" dirty="0" smtClean="0"/>
              <a:t>(</a:t>
            </a:r>
            <a:r>
              <a:rPr lang="el-GR" sz="3200" b="0" dirty="0" err="1"/>
              <a:t>καρβονυλικές</a:t>
            </a:r>
            <a:r>
              <a:rPr lang="el-GR" sz="3200" b="0" dirty="0"/>
              <a:t> ενώσεις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075240" cy="4680496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Οι </a:t>
                </a:r>
                <a:r>
                  <a:rPr lang="el-GR" sz="2400" dirty="0" err="1"/>
                  <a:t>αλδεύδες</a:t>
                </a:r>
                <a:r>
                  <a:rPr lang="el-GR" sz="2400" dirty="0"/>
                  <a:t> και οι κετόνες είναι ισομερείς ενώσεις με γενικό τύπο </a:t>
                </a:r>
                <a:r>
                  <a:rPr lang="en-US" sz="2400" b="1" dirty="0" smtClean="0"/>
                  <a:t>C</a:t>
                </a:r>
                <a:r>
                  <a:rPr lang="el-GR" sz="2400" b="1" baseline="-25000" dirty="0" smtClean="0"/>
                  <a:t>ν</a:t>
                </a:r>
                <a:r>
                  <a:rPr lang="en-US" sz="2400" b="1" dirty="0" smtClean="0"/>
                  <a:t>H</a:t>
                </a:r>
                <a:r>
                  <a:rPr lang="el-GR" sz="2400" b="1" baseline="-25000" dirty="0" smtClean="0"/>
                  <a:t>2ν</a:t>
                </a:r>
                <a:r>
                  <a:rPr lang="en-US" sz="2400" b="1" dirty="0" smtClean="0"/>
                  <a:t>O</a:t>
                </a:r>
                <a:r>
                  <a:rPr lang="el-GR" sz="2400" dirty="0" smtClean="0"/>
                  <a:t>.</a:t>
                </a:r>
                <a:endParaRPr lang="el-GR" sz="2400" dirty="0"/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/>
                  <a:t>Οι </a:t>
                </a:r>
                <a:r>
                  <a:rPr lang="el-GR" sz="2400" b="1" dirty="0" err="1"/>
                  <a:t>αλδεϋδες</a:t>
                </a:r>
                <a:r>
                  <a:rPr lang="el-GR" sz="2400" dirty="0"/>
                  <a:t> έχουν γενικό τύπο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</m:sub>
                    </m:sSub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𝟐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  <m:r>
                          <a:rPr lang="el-GR" sz="2400" b="1" i="1" smtClean="0">
                            <a:latin typeface="Cambria Math"/>
                          </a:rPr>
                          <m:t>+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𝑪𝑯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𝑶</m:t>
                    </m:r>
                  </m:oMath>
                </a14:m>
                <a:r>
                  <a:rPr lang="el-GR" sz="2400" b="1" dirty="0" smtClean="0"/>
                  <a:t> </a:t>
                </a:r>
                <a:r>
                  <a:rPr lang="el-GR" sz="2400" dirty="0" smtClean="0"/>
                  <a:t>και </a:t>
                </a:r>
                <a:r>
                  <a:rPr lang="el-GR" sz="2400" dirty="0"/>
                  <a:t>παράγονται από την οξείδωση των </a:t>
                </a:r>
                <a:r>
                  <a:rPr lang="el-GR" sz="2400" dirty="0" err="1"/>
                  <a:t>πρωτοταγών</a:t>
                </a:r>
                <a:r>
                  <a:rPr lang="el-GR" sz="2400" dirty="0"/>
                  <a:t> αλκοολών.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/>
                  <a:t>Χαρακτηριστικά παραδείγματα αλδεϋδών είναι η </a:t>
                </a:r>
                <a:r>
                  <a:rPr lang="el-GR" sz="2400" b="1" dirty="0" err="1" smtClean="0"/>
                  <a:t>φορμαλδεϋδη</a:t>
                </a:r>
                <a:r>
                  <a:rPr lang="el-GR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𝑯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𝑪𝑯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𝑶</m:t>
                    </m:r>
                  </m:oMath>
                </a14:m>
                <a:r>
                  <a:rPr lang="el-GR" sz="2400" dirty="0" smtClean="0"/>
                  <a:t>, </a:t>
                </a:r>
                <a:r>
                  <a:rPr lang="el-GR" sz="2400" dirty="0"/>
                  <a:t>που χρησιμοποιείται στην χημική βιομηχανία για την σύνθεση άλλων ενώσεων και στην βαφική</a:t>
                </a:r>
                <a:r>
                  <a:rPr lang="el-GR" sz="2400" dirty="0" smtClean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075240" cy="4680496"/>
              </a:xfrm>
              <a:blipFill rotWithShape="1">
                <a:blip r:embed="rId3"/>
                <a:stretch>
                  <a:fillRect l="-1132" t="-521" r="-13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909637"/>
          </a:xfrm>
        </p:spPr>
        <p:txBody>
          <a:bodyPr/>
          <a:lstStyle/>
          <a:p>
            <a:r>
              <a:rPr lang="el-GR" dirty="0" smtClean="0"/>
              <a:t>Μη </a:t>
            </a:r>
            <a:r>
              <a:rPr lang="el-GR" dirty="0" err="1"/>
              <a:t>ξηραινόµενα</a:t>
            </a:r>
            <a:r>
              <a:rPr lang="el-GR" dirty="0"/>
              <a:t> </a:t>
            </a:r>
            <a:r>
              <a:rPr lang="el-GR" dirty="0" smtClean="0"/>
              <a:t>έλαια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4978896" cy="5112345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Χρησιμοποιούνται </a:t>
            </a:r>
            <a:r>
              <a:rPr lang="el-GR" sz="2400" dirty="0"/>
              <a:t>κυρίως για την παραγωγή </a:t>
            </a:r>
            <a:r>
              <a:rPr lang="el-GR" sz="2400" dirty="0" smtClean="0"/>
              <a:t>οικονομικών μελανιών </a:t>
            </a:r>
            <a:r>
              <a:rPr lang="el-GR" sz="2400" dirty="0"/>
              <a:t>για </a:t>
            </a:r>
            <a:r>
              <a:rPr lang="el-GR" sz="2400" dirty="0" smtClean="0"/>
              <a:t>την εκτύπωση εφημερίδων </a:t>
            </a:r>
            <a:r>
              <a:rPr lang="el-GR" sz="2400" dirty="0"/>
              <a:t>µε τη </a:t>
            </a:r>
            <a:r>
              <a:rPr lang="el-GR" sz="2400" dirty="0" smtClean="0"/>
              <a:t>μέθοδο </a:t>
            </a:r>
            <a:r>
              <a:rPr lang="el-GR" sz="2400" dirty="0" err="1"/>
              <a:t>offset</a:t>
            </a:r>
            <a:r>
              <a:rPr lang="el-GR" sz="2400" dirty="0"/>
              <a:t>, και είναι υπεύθυνα για το γνωστό </a:t>
            </a:r>
            <a:r>
              <a:rPr lang="el-GR" sz="2400" dirty="0" err="1" smtClean="0"/>
              <a:t>μουντζούρωµα</a:t>
            </a:r>
            <a:r>
              <a:rPr lang="el-GR" sz="2400" dirty="0" smtClean="0"/>
              <a:t> των χεριών </a:t>
            </a:r>
            <a:r>
              <a:rPr lang="el-GR" sz="2400" dirty="0"/>
              <a:t>από </a:t>
            </a:r>
            <a:r>
              <a:rPr lang="el-GR" sz="2400" dirty="0" smtClean="0"/>
              <a:t>τις εφημερίδες (Πρέπει να γνωρίζουμε ότι εάν </a:t>
            </a:r>
            <a:r>
              <a:rPr lang="el-GR" sz="2400" dirty="0"/>
              <a:t>το </a:t>
            </a:r>
            <a:r>
              <a:rPr lang="el-GR" sz="2400" dirty="0" smtClean="0"/>
              <a:t>μαύρο </a:t>
            </a:r>
            <a:r>
              <a:rPr lang="el-GR" sz="2400" dirty="0"/>
              <a:t>μελάνι παρασκευαστεί µόνο µε ορυκτέλαιο, δε θα στεγνώσει ποτέ).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653" y="1268760"/>
            <a:ext cx="2946437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6226743" y="544522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Motor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oil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H Padleckas"/>
              </a:rPr>
              <a:t>H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H Padleckas"/>
              </a:rPr>
              <a:t>Padleckas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Υδατάνθρακες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4834880" cy="504031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Οι </a:t>
            </a:r>
            <a:r>
              <a:rPr lang="el-GR" sz="2400" b="1" dirty="0"/>
              <a:t>υδατάνθρακες</a:t>
            </a:r>
            <a:r>
              <a:rPr lang="el-GR" sz="2400" dirty="0"/>
              <a:t> έχουν γενικό </a:t>
            </a:r>
            <a:r>
              <a:rPr lang="el-GR" sz="2400" dirty="0" smtClean="0"/>
              <a:t>τύπο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/>
              <a:t>(H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O)</a:t>
            </a:r>
            <a:r>
              <a:rPr lang="en-US" sz="2400" b="1" baseline="-25000" dirty="0" smtClean="0"/>
              <a:t>y</a:t>
            </a:r>
            <a:r>
              <a:rPr lang="el-GR" sz="2400" b="1" dirty="0" smtClean="0"/>
              <a:t> </a:t>
            </a:r>
            <a:r>
              <a:rPr lang="el-GR" sz="2400" dirty="0"/>
              <a:t>, δηλαδή περιέχουν άτομα άνθρακα ενωμένα με άτομα υδρογόνου και οξυγόνου στην ίδια αναλογία, με την οποία βρίσκονται και στο νερό. Λέγονται και </a:t>
            </a:r>
            <a:r>
              <a:rPr lang="el-GR" sz="2400" b="1" dirty="0" smtClean="0"/>
              <a:t>σάκχαρα,</a:t>
            </a:r>
            <a:r>
              <a:rPr lang="el-GR" sz="2400" dirty="0" smtClean="0"/>
              <a:t> </a:t>
            </a:r>
            <a:r>
              <a:rPr lang="el-GR" sz="2400" dirty="0"/>
              <a:t>λόγω της γλυκιάς γεύσης που έχουν πολλές από τις ενώσεις αυτές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364088" y="1268760"/>
            <a:ext cx="3731568" cy="4176464"/>
            <a:chOff x="5364088" y="1268760"/>
            <a:chExt cx="3731568" cy="417646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416669"/>
              <a:ext cx="3587552" cy="1968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412776"/>
              <a:ext cx="2952328" cy="200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Ορθογώνιο 6"/>
            <p:cNvSpPr/>
            <p:nvPr/>
          </p:nvSpPr>
          <p:spPr>
            <a:xfrm>
              <a:off x="5364088" y="1268760"/>
              <a:ext cx="3672408" cy="41764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8"/>
          <p:cNvSpPr/>
          <p:nvPr/>
        </p:nvSpPr>
        <p:spPr>
          <a:xfrm>
            <a:off x="5852837" y="5589240"/>
            <a:ext cx="2898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Alpha-D-glucopyranose-2D-skeletal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 &amp; 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Beta-D-glucopyranose-2D-skeletal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7" tooltip="User:Pngbot"/>
              </a:rPr>
              <a:t>Pngbot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(2 </a:t>
            </a:r>
            <a:r>
              <a:rPr lang="el-GR" sz="3200" b="0" dirty="0"/>
              <a:t>από 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975"/>
                <a:ext cx="5040560" cy="5040313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3000"/>
                  </a:spcBef>
                  <a:spcAft>
                    <a:spcPts val="1800"/>
                  </a:spcAft>
                  <a:buNone/>
                </a:pPr>
                <a:r>
                  <a:rPr lang="el-GR" sz="2400" dirty="0" smtClean="0"/>
                  <a:t>Σχηματίζονται στα φυτά κατά την φωτοσύνθεση, δηλαδή κατά την ένωση του </a:t>
                </a:r>
                <a:r>
                  <a:rPr lang="en-US" sz="2400" dirty="0"/>
                  <a:t>CO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με το νερό, παρουσία της χλωροφύλλης που υπάρχει στα πράσινα μέρη των φυτών, σύμφωνα με την </a:t>
                </a:r>
                <a:r>
                  <a:rPr lang="el-GR" sz="2400" dirty="0" smtClean="0"/>
                  <a:t>αντίδραση :</a:t>
                </a:r>
                <a:endParaRPr lang="en-US" sz="2400" dirty="0"/>
              </a:p>
              <a:p>
                <a:pPr marL="0" indent="0">
                  <a:lnSpc>
                    <a:spcPct val="114000"/>
                  </a:lnSpc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𝑪𝑶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𝑶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1" i="1" smtClean="0">
                              <a:latin typeface="Cambria Math"/>
                            </a:rPr>
                            <m:t>𝒉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𝒗</m:t>
                          </m:r>
                        </m:e>
                      </m:groupCh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𝑶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975"/>
                <a:ext cx="5040560" cy="5040313"/>
              </a:xfrm>
              <a:blipFill rotWithShape="1">
                <a:blip r:embed="rId3" cstate="print"/>
                <a:stretch>
                  <a:fillRect l="-1814" t="-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σχηματικά η φωτοσύνθεση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86395"/>
            <a:ext cx="3781922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768896" y="6165304"/>
            <a:ext cx="2684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Simple photosynthesis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overview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 tooltip="User:Yerpo"/>
              </a:rPr>
              <a:t>Yerpo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Υδατάνθρακες </a:t>
            </a:r>
            <a:r>
              <a:rPr lang="el-GR" sz="3200" b="0" dirty="0" smtClean="0"/>
              <a:t>(3 </a:t>
            </a:r>
            <a:r>
              <a:rPr lang="el-GR" sz="32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Οι υδατάνθρακες μπορούν να διακριθούν σε </a:t>
            </a:r>
            <a:r>
              <a:rPr lang="el-GR" sz="2400" b="1" dirty="0"/>
              <a:t>μονοσακχαρίτες</a:t>
            </a:r>
            <a:r>
              <a:rPr lang="el-GR" sz="2400" dirty="0"/>
              <a:t> και </a:t>
            </a:r>
            <a:r>
              <a:rPr lang="el-GR" sz="2400" b="1" dirty="0"/>
              <a:t>πολυσακχαρίτες</a:t>
            </a:r>
            <a:r>
              <a:rPr lang="el-GR" sz="2400" dirty="0"/>
              <a:t>. Στους μονοσακχαρίτες ανήκουν οι </a:t>
            </a:r>
            <a:r>
              <a:rPr lang="el-GR" sz="2400" b="1" dirty="0" err="1"/>
              <a:t>αλδόζες</a:t>
            </a:r>
            <a:r>
              <a:rPr lang="el-GR" sz="2400" dirty="0"/>
              <a:t> (γλυκόζη, γαλακτόζη) και οι </a:t>
            </a:r>
            <a:r>
              <a:rPr lang="el-GR" sz="2400" b="1" dirty="0" err="1"/>
              <a:t>κετόζες</a:t>
            </a:r>
            <a:r>
              <a:rPr lang="el-GR" sz="2400" dirty="0"/>
              <a:t> (φρουκτόζη</a:t>
            </a:r>
            <a:r>
              <a:rPr lang="el-GR" sz="2400" dirty="0" smtClean="0"/>
              <a:t>).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Στους </a:t>
            </a:r>
            <a:r>
              <a:rPr lang="el-GR" sz="2400" dirty="0"/>
              <a:t>πολυσακχαρίτες ανήκουν οι </a:t>
            </a:r>
            <a:r>
              <a:rPr lang="el-GR" sz="2400" b="1" dirty="0"/>
              <a:t>σακχαροειδείς</a:t>
            </a:r>
            <a:r>
              <a:rPr lang="el-GR" sz="2400" dirty="0"/>
              <a:t> (ανάγοντες και μη ανάγοντες υδατάνθρακες) και οι </a:t>
            </a:r>
            <a:r>
              <a:rPr lang="el-GR" sz="2400" b="1" dirty="0"/>
              <a:t>μη σακχαροειδείς</a:t>
            </a:r>
            <a:r>
              <a:rPr lang="el-GR" sz="2400" dirty="0"/>
              <a:t> </a:t>
            </a:r>
            <a:r>
              <a:rPr lang="el-GR" sz="2400" dirty="0" smtClean="0"/>
              <a:t>υδατάνθρακες (</a:t>
            </a:r>
            <a:r>
              <a:rPr lang="el-GR" sz="2400" dirty="0"/>
              <a:t>άμυλο, γλυκογόνο, κυτταρίνη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Κυτταρίνη</a:t>
            </a:r>
            <a:r>
              <a:rPr lang="en-US" dirty="0" smtClean="0"/>
              <a:t>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975"/>
            <a:ext cx="8568952" cy="2160017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Η </a:t>
            </a:r>
            <a:r>
              <a:rPr lang="el-GR" sz="2400" b="1" dirty="0"/>
              <a:t>κυτταρίνη</a:t>
            </a:r>
            <a:r>
              <a:rPr lang="el-GR" sz="2400" dirty="0"/>
              <a:t> είναι ο πιο διαδεδομένος υδατάνθρακας στη φύση. Αποτελεί το κύριο συστατικό του κυτταρικού τοιχώματος των φυτικών οργανισμών, όπου βρίσκεται με τη μορφή </a:t>
            </a:r>
            <a:r>
              <a:rPr lang="el-GR" sz="2400" dirty="0" err="1"/>
              <a:t>μικροϊνιδίων</a:t>
            </a:r>
            <a:r>
              <a:rPr lang="el-GR" sz="2400" dirty="0"/>
              <a:t>. Στην κυτταρίνη οφείλεται η εξαιρετική αντοχή των φυτών και των δέντρων. Από αυτή την πρώτη ύλη κατασκευάζεται το </a:t>
            </a:r>
            <a:r>
              <a:rPr lang="el-GR" sz="2400" b="1" dirty="0"/>
              <a:t>χαρτί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395536" y="3356992"/>
            <a:ext cx="3096344" cy="259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Η κυτταρίνη σπάνια συναντάται σε καθαρή μορφή, ενώ συνήθως συνδυάζεται με άλλες οργανικές ουσίες, όπως η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λιγνίνη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 </a:t>
            </a:r>
            <a:endParaRPr lang="el-GR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194" name="Picture 2" descr="File:Plant cell wall diagra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571613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2843808" y="6396335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Plant cell wall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diagram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4" tooltip="User:LadyofHats"/>
              </a:rPr>
              <a:t>LadyofHats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12654" y="6304235"/>
            <a:ext cx="2133600" cy="365125"/>
          </a:xfrm>
        </p:spPr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Κυτταρίνη</a:t>
            </a:r>
            <a:r>
              <a:rPr lang="en-US" dirty="0" smtClean="0"/>
              <a:t>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Α</a:t>
            </a:r>
            <a:r>
              <a:rPr lang="el-GR" sz="2400" dirty="0" smtClean="0"/>
              <a:t>ποτελείται </a:t>
            </a:r>
            <a:r>
              <a:rPr lang="el-GR" sz="2400" dirty="0"/>
              <a:t>από μόρια γλυκόζης </a:t>
            </a:r>
            <a:r>
              <a:rPr lang="el-GR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6</a:t>
            </a:r>
            <a:r>
              <a:rPr lang="el-GR" sz="2400" dirty="0" smtClean="0"/>
              <a:t>), </a:t>
            </a:r>
            <a:r>
              <a:rPr lang="el-GR" sz="2400" dirty="0"/>
              <a:t>κι έχει εμπειρικό τύπο (C</a:t>
            </a:r>
            <a:r>
              <a:rPr lang="el-GR" sz="2400" baseline="-25000" dirty="0"/>
              <a:t>6</a:t>
            </a:r>
            <a:r>
              <a:rPr lang="el-GR" sz="2400" dirty="0"/>
              <a:t>Η</a:t>
            </a:r>
            <a:r>
              <a:rPr lang="el-GR" sz="2400" baseline="-25000" dirty="0"/>
              <a:t>10</a:t>
            </a:r>
            <a:r>
              <a:rPr lang="el-GR" sz="2400" dirty="0"/>
              <a:t>Ο</a:t>
            </a:r>
            <a:r>
              <a:rPr lang="el-GR" sz="2400" baseline="-25000" dirty="0"/>
              <a:t>5</a:t>
            </a:r>
            <a:r>
              <a:rPr lang="el-GR" sz="2400" dirty="0"/>
              <a:t>)</a:t>
            </a:r>
            <a:r>
              <a:rPr lang="el-GR" sz="2400" baseline="-25000" dirty="0"/>
              <a:t>ν</a:t>
            </a:r>
            <a:r>
              <a:rPr lang="el-GR" sz="2400" dirty="0"/>
              <a:t>, όπου το ν αντιστοιχεί σε 7.000 έως 15.000 μονάδες γλυκόζης. Είναι αδιάλυτη στο νερό και στους κοινούς διαλύτες, διαλύεται όμως στο αμμωνιακό διάλυμα οξειδίου του χαλκού </a:t>
            </a:r>
            <a:r>
              <a:rPr lang="el-GR" sz="2400" dirty="0" smtClean="0"/>
              <a:t>-γνωστό και ως </a:t>
            </a:r>
            <a:r>
              <a:rPr lang="el-GR" sz="2400" dirty="0"/>
              <a:t>αντιδραστήριο </a:t>
            </a:r>
            <a:r>
              <a:rPr lang="el-GR" sz="2400" dirty="0" err="1" smtClean="0"/>
              <a:t>Σβάιτσερ</a:t>
            </a:r>
            <a:r>
              <a:rPr lang="el-GR" sz="2400" dirty="0"/>
              <a:t>-</a:t>
            </a:r>
            <a:r>
              <a:rPr lang="el-GR" sz="2400" dirty="0" smtClean="0"/>
              <a:t> </a:t>
            </a:r>
            <a:r>
              <a:rPr lang="el-GR" sz="2400" dirty="0"/>
              <a:t>και παρουσιάζει μεγάλη αντοχή ακόμα και στα αραιά αλκάλια. Υ</a:t>
            </a:r>
            <a:r>
              <a:rPr lang="el-GR" sz="2400" dirty="0" smtClean="0"/>
              <a:t>φίσταται </a:t>
            </a:r>
            <a:r>
              <a:rPr lang="el-GR" sz="2400" dirty="0"/>
              <a:t>υδρόλυση και </a:t>
            </a:r>
            <a:r>
              <a:rPr lang="el-GR" sz="2400" dirty="0" err="1"/>
              <a:t>αποπολυμερισμό</a:t>
            </a:r>
            <a:r>
              <a:rPr lang="el-GR" sz="2400" dirty="0"/>
              <a:t> από τα ανόργανα οξέα και τα δραστικά οξειδωτικά σε υψηλές συγκεντρώσεις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8194" name="Picture 2" descr="File:Cellulose Sessel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797152"/>
            <a:ext cx="36671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95536" y="6077930"/>
            <a:ext cx="259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Cellulose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Sessel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NEUROtiker"/>
              </a:rPr>
              <a:t>NEUROtiker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Εστέρες κυτταρίνης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5050904" cy="504031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Οι </a:t>
            </a:r>
            <a:r>
              <a:rPr lang="el-GR" sz="2400" b="1" dirty="0"/>
              <a:t>εστέρες της </a:t>
            </a:r>
            <a:r>
              <a:rPr lang="el-GR" sz="2400" b="1" dirty="0" smtClean="0"/>
              <a:t>κυτταρίνης</a:t>
            </a:r>
            <a:r>
              <a:rPr lang="el-GR" sz="2400" dirty="0" smtClean="0"/>
              <a:t> βρίσκουν πολλές εφαρμογές: </a:t>
            </a:r>
            <a:r>
              <a:rPr lang="el-GR" sz="2400" dirty="0"/>
              <a:t>οι νιτρικοί εστέρες </a:t>
            </a:r>
            <a:r>
              <a:rPr lang="el-GR" sz="2400" dirty="0" smtClean="0"/>
              <a:t>(που δίνουν την νιτροκυτταρίνη</a:t>
            </a:r>
            <a:r>
              <a:rPr lang="el-GR" sz="2400" dirty="0"/>
              <a:t>), οι οξικοί εστέρες </a:t>
            </a:r>
            <a:r>
              <a:rPr lang="el-GR" sz="2400" dirty="0" smtClean="0"/>
              <a:t>(δίνουν το τεχνητό </a:t>
            </a:r>
            <a:r>
              <a:rPr lang="el-GR" sz="2400" dirty="0"/>
              <a:t>μετάξι και φιλμ) και οι </a:t>
            </a:r>
            <a:r>
              <a:rPr lang="el-GR" sz="2400" dirty="0" err="1"/>
              <a:t>ξανθογονικοί</a:t>
            </a:r>
            <a:r>
              <a:rPr lang="el-GR" sz="2400" dirty="0"/>
              <a:t> εστέρες </a:t>
            </a:r>
            <a:r>
              <a:rPr lang="el-GR" sz="2400" dirty="0" smtClean="0"/>
              <a:t>(που δίνουν το γνωστό </a:t>
            </a:r>
            <a:r>
              <a:rPr lang="el-GR" sz="2400" dirty="0" err="1" smtClean="0"/>
              <a:t>σελλοφάν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pic>
        <p:nvPicPr>
          <p:cNvPr id="13314" name="Picture 2" descr="προϊόντα συσκευασμένα σε σελοφά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360374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964155" y="3933330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Cellofan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Holger.Ellgaard"/>
              </a:rPr>
              <a:t>Holger.Ellgaard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Άμυλο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5050904" cy="504031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Το </a:t>
            </a:r>
            <a:r>
              <a:rPr lang="el-GR" sz="2400" b="1" dirty="0"/>
              <a:t>άμυλο</a:t>
            </a:r>
            <a:r>
              <a:rPr lang="el-GR" sz="2400" dirty="0"/>
              <a:t> εκτός από βασική θρεπτική ύλη για τον άνθρωπο, βρίσκει </a:t>
            </a:r>
            <a:r>
              <a:rPr lang="el-GR" sz="2400" dirty="0" smtClean="0"/>
              <a:t> πολλές εφαρμογές </a:t>
            </a:r>
            <a:r>
              <a:rPr lang="el-GR" sz="2400" dirty="0"/>
              <a:t>στο χώρο των Γραφικών </a:t>
            </a:r>
            <a:r>
              <a:rPr lang="el-GR" sz="2400" dirty="0" smtClean="0"/>
              <a:t>Τεχνών: </a:t>
            </a:r>
            <a:r>
              <a:rPr lang="el-GR" sz="2400" dirty="0"/>
              <a:t>χαρτοποιία, συγκολλητικές ύλες, αντιστατικές πούδρες ψεκασμού κτλ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9218" name="Picture 2" descr="File:Cornstarch mixed with 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456384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76475" y="4005064"/>
            <a:ext cx="297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Cornstarch mixed with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water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AxelBoldt"/>
              </a:rPr>
              <a:t>AxelBoldt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9220" name="Picture 4" descr="File:Amylopektin Sessel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8465"/>
            <a:ext cx="3816424" cy="30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1547664" y="630932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Amylopektin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Sessel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9" tooltip="User:NEUROtiker"/>
              </a:rPr>
              <a:t>NEUROtiker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Αμινοξέα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Τα </a:t>
            </a:r>
            <a:r>
              <a:rPr lang="el-GR" sz="2400" b="1" dirty="0"/>
              <a:t>αμινοξέα</a:t>
            </a:r>
            <a:r>
              <a:rPr lang="el-GR" sz="2400" dirty="0"/>
              <a:t> είναι οργανικές ενώσεις που περιέχουν στο μόριό τους μια </a:t>
            </a:r>
            <a:r>
              <a:rPr lang="el-GR" sz="2400" dirty="0" err="1"/>
              <a:t>καρβοξυλική</a:t>
            </a:r>
            <a:r>
              <a:rPr lang="el-GR" sz="2400" dirty="0"/>
              <a:t> ομάδα (-</a:t>
            </a:r>
            <a:r>
              <a:rPr lang="en-US" sz="2400" dirty="0"/>
              <a:t>COOH</a:t>
            </a:r>
            <a:r>
              <a:rPr lang="el-GR" sz="2400" dirty="0"/>
              <a:t>) και μια </a:t>
            </a:r>
            <a:r>
              <a:rPr lang="el-GR" sz="2400" dirty="0" err="1"/>
              <a:t>αμινομάδα</a:t>
            </a:r>
            <a:r>
              <a:rPr lang="el-GR" sz="2400" dirty="0"/>
              <a:t> (-</a:t>
            </a:r>
            <a:r>
              <a:rPr lang="en-US" sz="2400" dirty="0"/>
              <a:t>NH</a:t>
            </a:r>
            <a:r>
              <a:rPr lang="el-GR" sz="2400" baseline="-25000" dirty="0"/>
              <a:t>2</a:t>
            </a:r>
            <a:r>
              <a:rPr lang="el-GR" sz="2400" dirty="0"/>
              <a:t>), οπότε μπορούν να δράσουν ως </a:t>
            </a:r>
            <a:r>
              <a:rPr lang="el-GR" sz="2400" dirty="0" err="1"/>
              <a:t>αμφολύτες</a:t>
            </a:r>
            <a:r>
              <a:rPr lang="el-GR" sz="2400" dirty="0"/>
              <a:t> (και ως οξέα και ως βάσεις). Ο γενικός τους τύπος </a:t>
            </a:r>
            <a:r>
              <a:rPr lang="el-GR" sz="2400" dirty="0" smtClean="0"/>
              <a:t>φαίνεται στο σχήμα:</a:t>
            </a:r>
            <a:endParaRPr lang="el-GR" sz="2400" dirty="0"/>
          </a:p>
        </p:txBody>
      </p:sp>
      <p:pic>
        <p:nvPicPr>
          <p:cNvPr id="9220" name="Picture 4" descr="μοριακή δομή των αμινοξέω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624" y="3195475"/>
            <a:ext cx="4043969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3300766" y="6165304"/>
            <a:ext cx="259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AminoAcidball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YassineMrabet"/>
              </a:rPr>
              <a:t>YassineMrabet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 </a:t>
            </a:r>
            <a:r>
              <a:rPr lang="el-GR" sz="3200" b="0" dirty="0" smtClean="0"/>
              <a:t>(1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3610744" cy="504031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Τα αμινοξέα αποτελούν τις δομικές μονάδες των </a:t>
            </a:r>
            <a:r>
              <a:rPr lang="el-GR" sz="2400" b="1" dirty="0" smtClean="0"/>
              <a:t>πρωτεϊνών (λευκώματα). </a:t>
            </a:r>
            <a:r>
              <a:rPr lang="el-GR" sz="2400" dirty="0" smtClean="0"/>
              <a:t>Ανάλογα με την θέση της </a:t>
            </a:r>
            <a:r>
              <a:rPr lang="el-GR" sz="2400" dirty="0" err="1" smtClean="0"/>
              <a:t>αμινομάδας</a:t>
            </a:r>
            <a:r>
              <a:rPr lang="el-GR" sz="2400" dirty="0" smtClean="0"/>
              <a:t> σε σχέση με το </a:t>
            </a:r>
            <a:r>
              <a:rPr lang="el-GR" sz="2400" dirty="0" err="1" smtClean="0"/>
              <a:t>καρβοξύλιο</a:t>
            </a:r>
            <a:r>
              <a:rPr lang="el-GR" sz="2400" dirty="0" smtClean="0"/>
              <a:t>, εάν δηλαδή βρίσκεται στο πρώτο, το δεύτερο κτλ άτομο </a:t>
            </a:r>
            <a:r>
              <a:rPr lang="en-US" sz="2400" dirty="0" smtClean="0"/>
              <a:t>C</a:t>
            </a:r>
            <a:r>
              <a:rPr lang="el-GR" sz="2400" dirty="0" smtClean="0"/>
              <a:t> μετά το </a:t>
            </a:r>
            <a:r>
              <a:rPr lang="el-GR" sz="2400" dirty="0" err="1" smtClean="0"/>
              <a:t>καρβοξύλιο</a:t>
            </a:r>
            <a:r>
              <a:rPr lang="el-GR" sz="2400" dirty="0" smtClean="0"/>
              <a:t>, τα αμινοξέα χαρακτηρίζονται ως α- αμινοξέα, β- αμινοξέα κτλ.</a:t>
            </a:r>
          </a:p>
        </p:txBody>
      </p:sp>
      <p:pic>
        <p:nvPicPr>
          <p:cNvPr id="10242" name="Picture 2" descr="File:Peptidformationball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118" y="1412776"/>
            <a:ext cx="5052882" cy="4140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069387" y="5681207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Peptidformationball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YassineMrabet"/>
              </a:rPr>
              <a:t>YassineMrabet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Κετόνες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384153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Οι </a:t>
                </a:r>
                <a:r>
                  <a:rPr lang="el-GR" sz="2400" b="1" dirty="0"/>
                  <a:t>κετόνες</a:t>
                </a:r>
                <a:r>
                  <a:rPr lang="el-GR" sz="2400" dirty="0"/>
                  <a:t> έχουν γενικό τύπο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𝑪𝑶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:r>
                  <a:rPr lang="el-GR" sz="2400" dirty="0"/>
                  <a:t>παράγονται από την οξείδωση των δευτεροταγών αλκοολών.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/>
                  <a:t>Χαρακτηριστικά παραδείγματα κετονών είναι η </a:t>
                </a:r>
                <a:r>
                  <a:rPr lang="el-GR" sz="2400" b="1" dirty="0"/>
                  <a:t>ακετόνη (ή </a:t>
                </a:r>
                <a:r>
                  <a:rPr lang="el-GR" sz="2400" b="1" dirty="0" err="1"/>
                  <a:t>προπανόνη</a:t>
                </a:r>
                <a:r>
                  <a:rPr lang="el-GR" sz="2400" b="1" dirty="0"/>
                  <a:t> ή </a:t>
                </a:r>
                <a:r>
                  <a:rPr lang="el-GR" sz="2400" b="1" dirty="0" err="1"/>
                  <a:t>διμεθυλοκετόνη</a:t>
                </a:r>
                <a:r>
                  <a:rPr lang="el-GR" sz="2400" b="1" dirty="0"/>
                  <a:t>)</a:t>
                </a:r>
                <a:r>
                  <a:rPr lang="el-GR" sz="2400" dirty="0"/>
                  <a:t> και η </a:t>
                </a:r>
                <a:r>
                  <a:rPr lang="el-GR" sz="2400" b="1" dirty="0" err="1"/>
                  <a:t>μεθυλ</a:t>
                </a:r>
                <a:r>
                  <a:rPr lang="el-GR" sz="2400" b="1" dirty="0"/>
                  <a:t>-</a:t>
                </a:r>
                <a:r>
                  <a:rPr lang="el-GR" sz="2400" b="1" dirty="0" err="1"/>
                  <a:t>αιθυλ</a:t>
                </a:r>
                <a:r>
                  <a:rPr lang="el-GR" sz="2400" b="1" dirty="0"/>
                  <a:t>-κετόνη (ΜΕΚ)</a:t>
                </a:r>
                <a:r>
                  <a:rPr lang="el-GR" sz="2400" dirty="0"/>
                  <a:t> που χρησιμοποιούνται ως διαλύτης σε </a:t>
                </a:r>
                <a:r>
                  <a:rPr lang="el-GR" sz="2400" dirty="0" smtClean="0"/>
                  <a:t>μελάνια.</a:t>
                </a:r>
                <a:endParaRPr lang="en-US" sz="2400" dirty="0" smtClean="0"/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Η </a:t>
                </a:r>
                <a:r>
                  <a:rPr lang="el-GR" sz="2400" dirty="0"/>
                  <a:t>ΜΕΚ ωστόσο θεωρείται ιδιαίτερα επικίνδυνη για την υγεία του ανθρώπου</a:t>
                </a:r>
                <a:r>
                  <a:rPr lang="el-GR" sz="2400" dirty="0" smtClean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384153"/>
              </a:xfrm>
              <a:blipFill rotWithShape="1">
                <a:blip r:embed="rId4" cstate="print"/>
                <a:stretch>
                  <a:fillRect l="-1111" t="-721" b="-14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Αντικείμενο 5" descr="χημική δομή ακετόνη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82668"/>
              </p:ext>
            </p:extLst>
          </p:nvPr>
        </p:nvGraphicFramePr>
        <p:xfrm>
          <a:off x="1475656" y="4869160"/>
          <a:ext cx="2917485" cy="117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5" imgW="1986840" imgH="802800" progId="">
                  <p:embed/>
                </p:oleObj>
              </mc:Choice>
              <mc:Fallback>
                <p:oleObj r:id="rId5" imgW="1986840" imgH="80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869160"/>
                        <a:ext cx="2917485" cy="117071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2411760" y="6295579"/>
            <a:ext cx="96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Ακετόνη</a:t>
            </a:r>
          </a:p>
        </p:txBody>
      </p:sp>
      <p:graphicFrame>
        <p:nvGraphicFramePr>
          <p:cNvPr id="8" name="Αντικείμενο 7" descr="χημική μορφή μεθυλ-αιθυλ-κετόνη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73956"/>
              </p:ext>
            </p:extLst>
          </p:nvPr>
        </p:nvGraphicFramePr>
        <p:xfrm>
          <a:off x="5004048" y="4869160"/>
          <a:ext cx="299181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7" imgW="2040480" imgH="799200" progId="">
                  <p:embed/>
                </p:oleObj>
              </mc:Choice>
              <mc:Fallback>
                <p:oleObj r:id="rId7" imgW="2040480" imgH="799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869160"/>
                        <a:ext cx="2991815" cy="11521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Ορθογώνιο 10"/>
          <p:cNvSpPr/>
          <p:nvPr/>
        </p:nvSpPr>
        <p:spPr>
          <a:xfrm>
            <a:off x="5436096" y="6293360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Μεθυλ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-</a:t>
            </a:r>
            <a:r>
              <a:rPr lang="el-GR" dirty="0" err="1">
                <a:solidFill>
                  <a:prstClr val="black"/>
                </a:solidFill>
                <a:latin typeface="Calibri"/>
                <a:cs typeface="Arial" charset="0"/>
              </a:rPr>
              <a:t>αιθυλ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-κετόνη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975"/>
            <a:ext cx="4464496" cy="554439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Χαρακτηριστικά </a:t>
            </a:r>
            <a:r>
              <a:rPr lang="el-GR" sz="2400" b="1" dirty="0"/>
              <a:t>παραδείγματα</a:t>
            </a:r>
            <a:r>
              <a:rPr lang="el-GR" sz="2400" dirty="0"/>
              <a:t> πρωτεϊνών που συναντώνται στο χώρο των Γραφικών Τεχνών </a:t>
            </a:r>
            <a:r>
              <a:rPr lang="el-GR" sz="2400" dirty="0" smtClean="0"/>
              <a:t>είναι: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</a:t>
            </a:r>
            <a:r>
              <a:rPr lang="el-GR" sz="2400" b="1" dirty="0"/>
              <a:t>ζελατίνη</a:t>
            </a:r>
            <a:r>
              <a:rPr lang="el-GR" sz="2400" dirty="0"/>
              <a:t> (από κολλαγόνο), που βρίσκει εφαρμογή κυρίως στο κολλάρισμα των </a:t>
            </a:r>
            <a:r>
              <a:rPr lang="el-GR" sz="2400" dirty="0" smtClean="0"/>
              <a:t>χαρτιών.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</a:t>
            </a:r>
            <a:r>
              <a:rPr lang="el-GR" sz="2400" b="1" dirty="0" err="1"/>
              <a:t>καζεϊνη</a:t>
            </a:r>
            <a:r>
              <a:rPr lang="el-GR" sz="2400" dirty="0"/>
              <a:t> (από το γάλα), με την οποία κατασκευάζεται ένα είδος ψυχρής </a:t>
            </a:r>
            <a:r>
              <a:rPr lang="el-GR" sz="2400" dirty="0" smtClean="0"/>
              <a:t>κόλλας.</a:t>
            </a:r>
            <a:endParaRPr lang="el-GR" sz="2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121" y="1412775"/>
            <a:ext cx="3395662" cy="2252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1139" y="3665232"/>
            <a:ext cx="297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Knochenleim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Granulat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LivingShadow"/>
              </a:rPr>
              <a:t>LivingShadow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5" name="Picture 2" descr="παρασκευή κόλλας καζείνη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518842"/>
            <a:ext cx="3933825" cy="1171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5350780" y="5690417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Casein glue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preparation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 tooltip="User:HIST406-13rgrover1 (page does not exist)"/>
              </a:rPr>
              <a:t>HIST406-13rgrover1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Βιβλιογραφία 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400" dirty="0" smtClean="0"/>
              <a:t>Γενική Χημεία, </a:t>
            </a:r>
            <a:r>
              <a:rPr lang="en-US" sz="2400" dirty="0" smtClean="0"/>
              <a:t>D</a:t>
            </a:r>
            <a:r>
              <a:rPr lang="el-GR" sz="2400" dirty="0" smtClean="0"/>
              <a:t>. </a:t>
            </a:r>
            <a:r>
              <a:rPr lang="en-US" sz="2400" dirty="0" smtClean="0"/>
              <a:t>Ebbing</a:t>
            </a:r>
            <a:r>
              <a:rPr lang="el-GR" sz="2400" dirty="0" smtClean="0"/>
              <a:t>, </a:t>
            </a:r>
            <a:r>
              <a:rPr lang="en-US" sz="2400" dirty="0" smtClean="0"/>
              <a:t>S</a:t>
            </a:r>
            <a:r>
              <a:rPr lang="el-GR" sz="2400" dirty="0" smtClean="0"/>
              <a:t>. </a:t>
            </a:r>
            <a:r>
              <a:rPr lang="en-US" sz="2400" dirty="0" smtClean="0"/>
              <a:t>Gammon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Τραυλός, Αθήνα, 2011.</a:t>
            </a:r>
          </a:p>
          <a:p>
            <a:pPr lvl="0"/>
            <a:r>
              <a:rPr lang="el-GR" sz="2400" dirty="0" smtClean="0"/>
              <a:t>Χημεία Γραφικών Τεχνών, Ν. </a:t>
            </a:r>
            <a:r>
              <a:rPr lang="el-GR" sz="2400" dirty="0" err="1" smtClean="0"/>
              <a:t>Καρακασίδη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ΙΩΝ, Αθήνα 2005.</a:t>
            </a:r>
          </a:p>
          <a:p>
            <a:pPr lvl="0"/>
            <a:r>
              <a:rPr lang="el-GR" sz="2400" dirty="0" smtClean="0"/>
              <a:t>Χημεία, Εισαγωγικές Έννοιες, Ε. Λυμπεράκη,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</a:t>
            </a:r>
            <a:r>
              <a:rPr lang="el-GR" sz="2400" dirty="0" err="1" smtClean="0"/>
              <a:t>Αλτιντζή</a:t>
            </a:r>
            <a:r>
              <a:rPr lang="el-GR" sz="2400" dirty="0" smtClean="0"/>
              <a:t>, </a:t>
            </a:r>
            <a:r>
              <a:rPr lang="el-GR" sz="2400" dirty="0" err="1" smtClean="0"/>
              <a:t>Σίνδος</a:t>
            </a:r>
            <a:r>
              <a:rPr lang="el-GR" sz="2400" dirty="0" smtClean="0"/>
              <a:t>, 2009.</a:t>
            </a:r>
          </a:p>
          <a:p>
            <a:pPr lvl="0"/>
            <a:r>
              <a:rPr lang="el-GR" sz="2400" dirty="0" smtClean="0"/>
              <a:t>Χημεία Εκτυπώσεων, </a:t>
            </a:r>
            <a:r>
              <a:rPr lang="en-GB" sz="2400" dirty="0" smtClean="0"/>
              <a:t>Thompson</a:t>
            </a:r>
            <a:r>
              <a:rPr lang="el-GR" sz="2400" dirty="0" smtClean="0"/>
              <a:t>, </a:t>
            </a:r>
            <a:r>
              <a:rPr lang="en-GB" sz="2400" dirty="0" smtClean="0"/>
              <a:t>B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ΙΩΝ, 1998. </a:t>
            </a:r>
          </a:p>
          <a:p>
            <a:pPr lvl="0"/>
            <a:r>
              <a:rPr lang="el-GR" sz="2400" dirty="0" smtClean="0"/>
              <a:t>Οργανική Χημεία, </a:t>
            </a:r>
            <a:r>
              <a:rPr lang="en-US" sz="2400" dirty="0" smtClean="0"/>
              <a:t>H</a:t>
            </a:r>
            <a:r>
              <a:rPr lang="el-GR" sz="2400" dirty="0" smtClean="0"/>
              <a:t>. </a:t>
            </a:r>
            <a:r>
              <a:rPr lang="en-US" sz="2400" dirty="0" err="1" smtClean="0"/>
              <a:t>Meislich</a:t>
            </a:r>
            <a:r>
              <a:rPr lang="el-GR" sz="2400" dirty="0" smtClean="0"/>
              <a:t>, </a:t>
            </a:r>
            <a:r>
              <a:rPr lang="en-US" sz="2400" dirty="0" smtClean="0"/>
              <a:t>H</a:t>
            </a:r>
            <a:r>
              <a:rPr lang="el-GR" sz="2400" dirty="0" smtClean="0"/>
              <a:t>. </a:t>
            </a:r>
            <a:r>
              <a:rPr lang="en-US" sz="2400" dirty="0" err="1" smtClean="0"/>
              <a:t>Nechamkin</a:t>
            </a:r>
            <a:r>
              <a:rPr lang="el-GR" sz="2400" dirty="0" smtClean="0"/>
              <a:t>, </a:t>
            </a:r>
            <a:r>
              <a:rPr lang="en-US" sz="2400" dirty="0" smtClean="0"/>
              <a:t>J</a:t>
            </a:r>
            <a:r>
              <a:rPr lang="el-GR" sz="2400" dirty="0" smtClean="0"/>
              <a:t>. </a:t>
            </a:r>
            <a:r>
              <a:rPr lang="en-US" sz="2400" dirty="0" err="1" smtClean="0"/>
              <a:t>Shrefkin</a:t>
            </a:r>
            <a:r>
              <a:rPr lang="el-GR" sz="2400" dirty="0" smtClean="0"/>
              <a:t>, ΕΣΠΙ Εκδοτική, Αθήνα, 1999. </a:t>
            </a:r>
          </a:p>
          <a:p>
            <a:pPr lvl="0"/>
            <a:r>
              <a:rPr lang="el-GR" sz="2400" dirty="0" smtClean="0"/>
              <a:t>Χημεία, Κ. </a:t>
            </a:r>
            <a:r>
              <a:rPr lang="el-GR" sz="2400" dirty="0" err="1" smtClean="0"/>
              <a:t>Σαλτερής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Σαββάλας, Αθήνα, 2001.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80E5B-78ED-4525-A392-0373376B802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</a:t>
            </a:r>
            <a:r>
              <a:rPr lang="el-GR" sz="2000" dirty="0" smtClean="0"/>
              <a:t>Τεχνών (</a:t>
            </a:r>
            <a:r>
              <a:rPr lang="el-GR" sz="2000" dirty="0"/>
              <a:t>Θ</a:t>
            </a:r>
            <a:r>
              <a:rPr lang="el-GR" sz="2000" dirty="0" smtClean="0"/>
              <a:t>). Ενότητα 12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Οργανική Χημεία - Ειδικό μέρος</a:t>
            </a:r>
            <a:r>
              <a:rPr lang="en-US" altLang="el-GR" sz="2000" dirty="0"/>
              <a:t> I</a:t>
            </a:r>
            <a:r>
              <a:rPr lang="el-GR" altLang="el-GR" sz="2000" smtClean="0"/>
              <a:t>ΙΙ</a:t>
            </a:r>
            <a:r>
              <a:rPr lang="el-GR" sz="200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Καρβοξυλικά</a:t>
            </a:r>
            <a:r>
              <a:rPr lang="el-GR" dirty="0" smtClean="0"/>
              <a:t> οξέα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Τα</a:t>
                </a:r>
                <a:r>
                  <a:rPr lang="el-GR" sz="2400" b="1" dirty="0"/>
                  <a:t> </a:t>
                </a:r>
                <a:r>
                  <a:rPr lang="el-GR" sz="2400" dirty="0" err="1"/>
                  <a:t>καρβοξυλικά</a:t>
                </a:r>
                <a:r>
                  <a:rPr lang="el-GR" sz="2400" dirty="0"/>
                  <a:t> οξέα περιέχουν στο μόριο τους την ομάδα </a:t>
                </a:r>
                <a:r>
                  <a:rPr lang="el-GR" sz="2400" dirty="0" err="1"/>
                  <a:t>καρβοξύλιο</a:t>
                </a:r>
                <a:r>
                  <a:rPr lang="el-GR" sz="2400" dirty="0"/>
                  <a:t> (-</a:t>
                </a:r>
                <a:r>
                  <a:rPr lang="en-US" sz="2400" dirty="0"/>
                  <a:t>COOH</a:t>
                </a:r>
                <a:r>
                  <a:rPr lang="el-GR" sz="2400" dirty="0"/>
                  <a:t>) </a:t>
                </a:r>
                <a:r>
                  <a:rPr lang="el-GR" sz="2400" dirty="0" smtClean="0"/>
                  <a:t>και </a:t>
                </a:r>
                <a:r>
                  <a:rPr lang="el-GR" sz="2400" dirty="0"/>
                  <a:t>έχουν γενικό τύπο </a:t>
                </a:r>
                <a:endParaRPr lang="el-GR" sz="2400" dirty="0" smtClean="0"/>
              </a:p>
              <a:p>
                <a:pPr marL="0" indent="0" algn="ctr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</m:sub>
                    </m:sSub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𝟐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𝝂</m:t>
                        </m:r>
                        <m:r>
                          <a:rPr lang="el-GR" sz="2400" b="1" i="1" smtClean="0">
                            <a:latin typeface="Cambria Math"/>
                          </a:rPr>
                          <m:t>+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l-GR" sz="2400" b="1" i="1" smtClean="0">
                        <a:latin typeface="Cambria Math"/>
                      </a:rPr>
                      <m:t>−</m:t>
                    </m:r>
                    <m:r>
                      <a:rPr lang="en-US" sz="2400" b="1" i="0" smtClean="0">
                        <a:latin typeface="Cambria Math"/>
                      </a:rPr>
                      <m:t>𝐂𝐎𝐎𝐇</m:t>
                    </m:r>
                    <m:r>
                      <a:rPr lang="en-US" sz="2400" b="1" i="0" smtClean="0">
                        <a:latin typeface="Cambria Math"/>
                      </a:rPr>
                      <m:t>,</m:t>
                    </m:r>
                    <m:r>
                      <a:rPr lang="el-GR" sz="2400" b="1" i="0" smtClean="0">
                        <a:latin typeface="Cambria Math"/>
                      </a:rPr>
                      <m:t>𝛎</m:t>
                    </m:r>
                    <m:r>
                      <a:rPr lang="el-GR" sz="24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l-GR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l-GR" sz="2400" b="1" dirty="0" smtClean="0"/>
                  <a:t>. </a:t>
                </a:r>
                <a:endParaRPr lang="el-GR" sz="2400" b="1" dirty="0"/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/>
                  <a:t>Διακρίνονται στα </a:t>
                </a:r>
                <a:r>
                  <a:rPr lang="el-GR" sz="2400" b="1" dirty="0"/>
                  <a:t>κορεσμένα </a:t>
                </a:r>
                <a:r>
                  <a:rPr lang="el-GR" sz="2400" dirty="0"/>
                  <a:t>ή</a:t>
                </a:r>
                <a:r>
                  <a:rPr lang="el-GR" sz="2400" b="1" dirty="0"/>
                  <a:t> λιπαρά</a:t>
                </a:r>
                <a:r>
                  <a:rPr lang="el-GR" sz="2400" dirty="0"/>
                  <a:t> (μόνον απλοί δεσμοί μεταξύ των ατόμων </a:t>
                </a:r>
                <a:r>
                  <a:rPr lang="en-US" sz="2400" dirty="0"/>
                  <a:t>C</a:t>
                </a:r>
                <a:r>
                  <a:rPr lang="el-GR" sz="2400" dirty="0"/>
                  <a:t>) και στα </a:t>
                </a:r>
                <a:r>
                  <a:rPr lang="el-GR" sz="2400" b="1" dirty="0"/>
                  <a:t>ακόρεστα </a:t>
                </a:r>
                <a:r>
                  <a:rPr lang="el-GR" sz="2400" dirty="0"/>
                  <a:t>οξέα (τουλάχιστον ένας πολλαπλός δεσμός μεταξύ των ατόμων </a:t>
                </a:r>
                <a:r>
                  <a:rPr lang="en-US" sz="2400" dirty="0"/>
                  <a:t>C</a:t>
                </a:r>
                <a:r>
                  <a:rPr lang="el-GR" sz="2400" dirty="0"/>
                  <a:t>), ενώ εάν στο μόριο τους υπάρχει αρωματικός δακτύλιος λέγονται </a:t>
                </a:r>
                <a:r>
                  <a:rPr lang="el-GR" sz="2400" b="1" dirty="0"/>
                  <a:t>αρωματικά</a:t>
                </a:r>
                <a:r>
                  <a:rPr lang="el-GR" sz="2400" dirty="0" smtClean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111" t="-484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Καρβοξυλικά</a:t>
            </a:r>
            <a:r>
              <a:rPr lang="el-GR" dirty="0" smtClean="0"/>
              <a:t> οξέα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Τα</a:t>
            </a:r>
            <a:r>
              <a:rPr lang="el-GR" sz="2400" b="1" dirty="0"/>
              <a:t> </a:t>
            </a:r>
            <a:r>
              <a:rPr lang="el-GR" sz="2400" dirty="0" err="1"/>
              <a:t>καρβοξυλικά</a:t>
            </a:r>
            <a:r>
              <a:rPr lang="el-GR" sz="2400" dirty="0"/>
              <a:t> οξέα διακρίνονται στα </a:t>
            </a:r>
            <a:r>
              <a:rPr lang="el-GR" sz="2400" b="1" dirty="0" err="1"/>
              <a:t>μονοκαρβονικά</a:t>
            </a:r>
            <a:r>
              <a:rPr lang="el-GR" sz="2400" b="1" dirty="0"/>
              <a:t>, </a:t>
            </a:r>
            <a:r>
              <a:rPr lang="el-GR" sz="2400" b="1" dirty="0" err="1"/>
              <a:t>δικαρβονικά</a:t>
            </a:r>
            <a:r>
              <a:rPr lang="el-GR" sz="2400" b="1" dirty="0"/>
              <a:t> </a:t>
            </a:r>
            <a:r>
              <a:rPr lang="el-GR" sz="2400" dirty="0"/>
              <a:t>και </a:t>
            </a:r>
            <a:r>
              <a:rPr lang="el-GR" sz="2400" b="1" dirty="0" err="1"/>
              <a:t>πολυκαρβονικά</a:t>
            </a:r>
            <a:r>
              <a:rPr lang="el-GR" sz="2400" b="1" dirty="0"/>
              <a:t> οξέα </a:t>
            </a:r>
            <a:r>
              <a:rPr lang="el-GR" sz="2400" dirty="0"/>
              <a:t>ανάλογα με τον αριθμό των ομάδων </a:t>
            </a:r>
            <a:r>
              <a:rPr lang="el-GR" sz="2400" dirty="0" err="1"/>
              <a:t>καρβοξυλίου</a:t>
            </a:r>
            <a:r>
              <a:rPr lang="el-GR" sz="2400" dirty="0"/>
              <a:t> που περιέχουν στο μόριο τους. Επίσης, μπορούν να συνδεθούν και με άλλες </a:t>
            </a:r>
            <a:r>
              <a:rPr lang="el-GR" sz="2400" dirty="0" smtClean="0"/>
              <a:t>ομάδες, </a:t>
            </a:r>
            <a:r>
              <a:rPr lang="el-GR" sz="2400" dirty="0"/>
              <a:t>οπότε σχηματίζουν τα </a:t>
            </a:r>
            <a:r>
              <a:rPr lang="el-GR" sz="2400" b="1" dirty="0" err="1"/>
              <a:t>υδροξυοξέα</a:t>
            </a:r>
            <a:r>
              <a:rPr lang="el-GR" sz="2400" dirty="0"/>
              <a:t>, τα </a:t>
            </a:r>
            <a:r>
              <a:rPr lang="el-GR" sz="2400" b="1" dirty="0"/>
              <a:t>αμινοξέα</a:t>
            </a:r>
            <a:r>
              <a:rPr lang="el-GR" sz="2400" dirty="0"/>
              <a:t> κτλ.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Τα </a:t>
            </a:r>
            <a:r>
              <a:rPr lang="el-GR" sz="2400" dirty="0" err="1"/>
              <a:t>καρβοξυλικά</a:t>
            </a:r>
            <a:r>
              <a:rPr lang="el-GR" sz="2400" dirty="0"/>
              <a:t> οξέα είναι ισομερείς ενώσεις με τους εστέρες (γενικός τύπος </a:t>
            </a:r>
            <a:r>
              <a:rPr lang="en-US" sz="2400" dirty="0" smtClean="0"/>
              <a:t>C</a:t>
            </a:r>
            <a:r>
              <a:rPr lang="el-GR" sz="2400" baseline="-25000" dirty="0" smtClean="0"/>
              <a:t>ν</a:t>
            </a:r>
            <a:r>
              <a:rPr lang="en-US" sz="2400" dirty="0" smtClean="0"/>
              <a:t>H</a:t>
            </a:r>
            <a:r>
              <a:rPr lang="el-GR" sz="2400" baseline="-25000" dirty="0" smtClean="0"/>
              <a:t>2ν</a:t>
            </a:r>
            <a:r>
              <a:rPr lang="en-US" sz="2400" dirty="0" smtClean="0"/>
              <a:t>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Κορεσμένα οργανικά οξέα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Χαρακτηριστικά </a:t>
            </a:r>
            <a:r>
              <a:rPr lang="el-GR" sz="2400" b="1" dirty="0"/>
              <a:t>παραδείγματα</a:t>
            </a:r>
            <a:r>
              <a:rPr lang="el-GR" sz="2400" dirty="0"/>
              <a:t> κορεσμένων οργανικών οξέων είναι το </a:t>
            </a:r>
            <a:r>
              <a:rPr lang="el-GR" sz="2400" b="1" dirty="0" err="1"/>
              <a:t>δαφνικό</a:t>
            </a:r>
            <a:r>
              <a:rPr lang="el-GR" sz="2400" dirty="0"/>
              <a:t>, το </a:t>
            </a:r>
            <a:r>
              <a:rPr lang="el-GR" sz="2400" b="1" dirty="0"/>
              <a:t>μυριστικό</a:t>
            </a:r>
            <a:r>
              <a:rPr lang="el-GR" sz="2400" dirty="0"/>
              <a:t>, το </a:t>
            </a:r>
            <a:r>
              <a:rPr lang="el-GR" sz="2400" b="1" dirty="0" err="1"/>
              <a:t>παλμιτικό</a:t>
            </a:r>
            <a:r>
              <a:rPr lang="el-GR" sz="2400" dirty="0"/>
              <a:t> και το </a:t>
            </a:r>
            <a:r>
              <a:rPr lang="el-GR" sz="2400" b="1" dirty="0"/>
              <a:t>στεατικό</a:t>
            </a:r>
            <a:r>
              <a:rPr lang="el-GR" sz="2400" dirty="0"/>
              <a:t>. Γνωστά ακόρεστα οξέα είναι το </a:t>
            </a:r>
            <a:r>
              <a:rPr lang="el-GR" sz="2400" b="1" dirty="0" err="1"/>
              <a:t>ελαϊκό</a:t>
            </a:r>
            <a:r>
              <a:rPr lang="el-GR" sz="2400" dirty="0"/>
              <a:t>, το </a:t>
            </a:r>
            <a:r>
              <a:rPr lang="el-GR" sz="2400" b="1" dirty="0" err="1"/>
              <a:t>λινελαϊκό</a:t>
            </a:r>
            <a:r>
              <a:rPr lang="el-GR" sz="2400" dirty="0"/>
              <a:t> και το </a:t>
            </a:r>
            <a:r>
              <a:rPr lang="el-GR" sz="2400" b="1" dirty="0" err="1"/>
              <a:t>λινολενικό</a:t>
            </a:r>
            <a:r>
              <a:rPr lang="el-GR" sz="2400" dirty="0"/>
              <a:t>. </a:t>
            </a:r>
            <a:endParaRPr lang="el-GR" sz="2400" dirty="0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Περισσότερα </a:t>
            </a:r>
            <a:r>
              <a:rPr lang="el-GR" sz="2400" dirty="0"/>
              <a:t>παραδείγματα αναφέρονται στον </a:t>
            </a:r>
            <a:r>
              <a:rPr lang="el-GR" sz="2400" dirty="0" smtClean="0"/>
              <a:t>επόμενο πίνακα.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Κορεσμένα οργανικά οξέα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graphicFrame>
        <p:nvGraphicFramePr>
          <p:cNvPr id="6" name="Πίνακας 5" descr="πίναλας κορεσμένων οργανικών οξέων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44806"/>
              </p:ext>
            </p:extLst>
          </p:nvPr>
        </p:nvGraphicFramePr>
        <p:xfrm>
          <a:off x="120452" y="1268760"/>
          <a:ext cx="8903096" cy="490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6383"/>
                <a:gridCol w="54467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Ονομασία </a:t>
                      </a:r>
                      <a:endParaRPr lang="el-GR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Χημικός τύπος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 </a:t>
                      </a:r>
                      <a:endParaRPr lang="el-GR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Μεθανικό ή μυρμηκικό οξύ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 –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COOH 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Αιθανικό ή οξικό οξύ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COOH 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Προπανικό ή προπιονικό οξύ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COOH 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Βουτανικό</a:t>
                      </a:r>
                      <a:r>
                        <a:rPr lang="el-GR" sz="2000" dirty="0">
                          <a:effectLst/>
                        </a:rPr>
                        <a:t> ή βουτυρικό οξύ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COOH </a:t>
                      </a:r>
                      <a:endParaRPr lang="el-GR" sz="2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Παλμιτικό</a:t>
                      </a:r>
                      <a:r>
                        <a:rPr lang="el-GR" sz="2000" dirty="0">
                          <a:effectLst/>
                        </a:rPr>
                        <a:t> ή </a:t>
                      </a:r>
                      <a:r>
                        <a:rPr lang="el-GR" sz="2000" dirty="0" err="1">
                          <a:effectLst/>
                        </a:rPr>
                        <a:t>δεκαεξανικό</a:t>
                      </a:r>
                      <a:r>
                        <a:rPr lang="el-GR" sz="2000" dirty="0">
                          <a:effectLst/>
                        </a:rPr>
                        <a:t> οξύ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COOH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Στεατικό ή δεκαοκτανικό οξύ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COOH</a:t>
                      </a:r>
                      <a:endParaRPr lang="el-GR" sz="2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Ελαϊκό</a:t>
                      </a:r>
                      <a:r>
                        <a:rPr lang="el-GR" sz="2000" dirty="0">
                          <a:effectLst/>
                        </a:rPr>
                        <a:t> οξύ </a:t>
                      </a:r>
                      <a:endParaRPr lang="el-GR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(</a:t>
                      </a:r>
                      <a:r>
                        <a:rPr lang="el-GR" sz="2000" dirty="0">
                          <a:effectLst/>
                        </a:rPr>
                        <a:t>ακόρεστο , 1 </a:t>
                      </a:r>
                      <a:r>
                        <a:rPr lang="el-GR" sz="2000" dirty="0" err="1">
                          <a:effectLst/>
                        </a:rPr>
                        <a:t>δ.δ</a:t>
                      </a:r>
                      <a:r>
                        <a:rPr lang="el-GR" sz="2000" dirty="0">
                          <a:effectLst/>
                        </a:rPr>
                        <a:t>.)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 = CH(CH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COOH</a:t>
                      </a:r>
                      <a:endParaRPr lang="el-GR" sz="200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Λινελαϊκό</a:t>
                      </a:r>
                      <a:r>
                        <a:rPr lang="el-GR" sz="2000" dirty="0">
                          <a:effectLst/>
                        </a:rPr>
                        <a:t> οξύ </a:t>
                      </a:r>
                      <a:endParaRPr lang="el-GR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(</a:t>
                      </a:r>
                      <a:r>
                        <a:rPr lang="el-GR" sz="2000" dirty="0">
                          <a:effectLst/>
                        </a:rPr>
                        <a:t>ακόρεστο, </a:t>
                      </a:r>
                      <a:r>
                        <a:rPr lang="el-GR" sz="2000" dirty="0" smtClean="0">
                          <a:effectLst/>
                        </a:rPr>
                        <a:t>2 μεμονωμένοι</a:t>
                      </a:r>
                      <a:r>
                        <a:rPr lang="el-GR" sz="2000" baseline="0" dirty="0" smtClean="0">
                          <a:effectLst/>
                        </a:rPr>
                        <a:t> </a:t>
                      </a:r>
                      <a:r>
                        <a:rPr lang="el-GR" sz="2000" dirty="0" err="1" smtClean="0">
                          <a:effectLst/>
                        </a:rPr>
                        <a:t>δ.δ</a:t>
                      </a:r>
                      <a:r>
                        <a:rPr lang="el-GR" sz="2000" dirty="0">
                          <a:effectLst/>
                        </a:rPr>
                        <a:t>.)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 = CHCH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 = CH(CH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COOH</a:t>
                      </a:r>
                      <a:endParaRPr lang="el-GR" sz="200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Λινολενικό</a:t>
                      </a:r>
                      <a:r>
                        <a:rPr lang="el-GR" sz="2000" dirty="0">
                          <a:effectLst/>
                        </a:rPr>
                        <a:t> οξύ </a:t>
                      </a:r>
                      <a:endParaRPr lang="el-GR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(ακόρεστο,</a:t>
                      </a:r>
                      <a:r>
                        <a:rPr lang="el-GR" sz="2000" baseline="0" dirty="0" smtClean="0">
                          <a:effectLst/>
                        </a:rPr>
                        <a:t> </a:t>
                      </a:r>
                      <a:r>
                        <a:rPr lang="el-GR" sz="2000" dirty="0" smtClean="0">
                          <a:effectLst/>
                        </a:rPr>
                        <a:t>3 </a:t>
                      </a:r>
                      <a:r>
                        <a:rPr lang="el-GR" sz="2000" dirty="0">
                          <a:effectLst/>
                        </a:rPr>
                        <a:t>μεμονωμένοι </a:t>
                      </a:r>
                      <a:r>
                        <a:rPr lang="el-GR" sz="2000" dirty="0" err="1">
                          <a:effectLst/>
                        </a:rPr>
                        <a:t>δ.δ</a:t>
                      </a:r>
                      <a:r>
                        <a:rPr lang="el-GR" sz="2000" dirty="0">
                          <a:effectLst/>
                        </a:rPr>
                        <a:t>.) 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 = CHCH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 = CHCH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 = CH(CH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COOH</a:t>
                      </a:r>
                      <a:endParaRPr lang="el-GR" sz="200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Αραβικό οξύ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5410944" cy="504031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Για την Τεχνολογία των Γραφικών Τεχνών, ένα </a:t>
            </a:r>
            <a:r>
              <a:rPr lang="el-GR" sz="2400" dirty="0"/>
              <a:t>ιδιαίτερης σημασίας </a:t>
            </a:r>
            <a:r>
              <a:rPr lang="el-GR" sz="2400" dirty="0" smtClean="0"/>
              <a:t>οξύ, είναι </a:t>
            </a:r>
            <a:r>
              <a:rPr lang="el-GR" sz="2400" dirty="0"/>
              <a:t>το </a:t>
            </a:r>
            <a:r>
              <a:rPr lang="el-GR" sz="2400" b="1" dirty="0"/>
              <a:t>αραβικό οξύ </a:t>
            </a:r>
            <a:r>
              <a:rPr lang="el-GR" sz="2400" dirty="0"/>
              <a:t>(</a:t>
            </a:r>
            <a:r>
              <a:rPr lang="en-US" sz="2400" dirty="0" err="1"/>
              <a:t>arabic</a:t>
            </a:r>
            <a:r>
              <a:rPr lang="en-US" sz="2400" dirty="0"/>
              <a:t> acid</a:t>
            </a:r>
            <a:r>
              <a:rPr lang="el-GR" sz="2400" dirty="0"/>
              <a:t>), </a:t>
            </a:r>
            <a:r>
              <a:rPr lang="el-GR" sz="2400" dirty="0" smtClean="0"/>
              <a:t>που χρησιμοποιείται στη μέθοδο λιθογραφίας - </a:t>
            </a:r>
            <a:r>
              <a:rPr lang="en-US" sz="2400" dirty="0" smtClean="0"/>
              <a:t>offset</a:t>
            </a:r>
            <a:r>
              <a:rPr lang="el-GR" sz="2400" dirty="0" smtClean="0"/>
              <a:t>. Το αραβικό οξύ περιέχεται </a:t>
            </a:r>
            <a:r>
              <a:rPr lang="el-GR" sz="2400" dirty="0"/>
              <a:t>στο αραβικό κόμμι ή αραβική γόμμα (</a:t>
            </a:r>
            <a:r>
              <a:rPr lang="en-US" sz="2400" dirty="0" err="1"/>
              <a:t>arabic</a:t>
            </a:r>
            <a:r>
              <a:rPr lang="en-US" sz="2400" dirty="0"/>
              <a:t> gum</a:t>
            </a:r>
            <a:r>
              <a:rPr lang="el-GR" sz="2400" dirty="0"/>
              <a:t>). Παράγεται από το δένδρο </a:t>
            </a:r>
            <a:r>
              <a:rPr lang="en-US" sz="2400" dirty="0"/>
              <a:t>gum acacia</a:t>
            </a:r>
            <a:r>
              <a:rPr lang="el-GR" sz="2400" dirty="0"/>
              <a:t> και είναι άμορφο υλικό, ένα φυσικό πολυμερές (μικτός πολυσακχαρίτης), που κατά την προσρόφηση νερού, σχηματίζει ένα πυκνό, κολλώδες και διάφανο </a:t>
            </a:r>
            <a:r>
              <a:rPr lang="el-GR" sz="2400" dirty="0" smtClean="0"/>
              <a:t>υγρό. </a:t>
            </a:r>
            <a:endParaRPr lang="el-GR" sz="2400" dirty="0"/>
          </a:p>
        </p:txBody>
      </p:sp>
      <p:pic>
        <p:nvPicPr>
          <p:cNvPr id="3074" name="Picture 2" descr="το φυτό gum acacia 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936588"/>
            <a:ext cx="2642560" cy="37330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 rot="16200000">
            <a:off x="7067351" y="2572289"/>
            <a:ext cx="363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Acacia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senegal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 -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Köhler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–s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4"/>
              </a:rPr>
              <a:t>Medizinal-Pflanzen-004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5" tooltip="User:Editor at Large"/>
              </a:rPr>
              <a:t>Editor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5" tooltip="User:Editor at Large"/>
              </a:rPr>
              <a:t>at Large</a:t>
            </a:r>
            <a:r>
              <a:rPr lang="el-G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pic>
        <p:nvPicPr>
          <p:cNvPr id="3076" name="Picture 4" descr="αρανικό κόμμ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307" y="4798395"/>
            <a:ext cx="2382265" cy="18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 rot="16200000">
            <a:off x="7591456" y="5323024"/>
            <a:ext cx="2665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8"/>
              </a:rPr>
              <a:t>Gomma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  <a:cs typeface="Arial" charset="0"/>
                <a:hlinkClick r:id="rId8"/>
              </a:rPr>
              <a:t>arabica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  <a:cs typeface="Arial" charset="0"/>
                <a:hlinkClick r:id="rId9" tooltip="User:Gixie"/>
              </a:rPr>
              <a:t>Gixie</a:t>
            </a:r>
            <a:r>
              <a:rPr lang="el-G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32240" y="6414789"/>
            <a:ext cx="2133600" cy="365125"/>
          </a:xfrm>
        </p:spPr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</a:t>
            </a:r>
            <a:r>
              <a:rPr lang="el-GR" dirty="0" err="1" smtClean="0"/>
              <a:t>εστεροποίησης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2400"/>
              </a:spcBef>
              <a:buNone/>
            </a:pPr>
            <a:r>
              <a:rPr lang="el-GR" sz="2400" dirty="0"/>
              <a:t>Μια από τις χημικές ιδιότητες των οξέων, που ενδιαφέρουν ιδιαίτερα το χώρο </a:t>
            </a:r>
            <a:r>
              <a:rPr lang="el-GR" sz="2400" dirty="0" smtClean="0"/>
              <a:t>της Τεχνολογίας των </a:t>
            </a:r>
            <a:r>
              <a:rPr lang="el-GR" sz="2400" dirty="0"/>
              <a:t>Γραφικών Τεχνών, είναι η </a:t>
            </a:r>
            <a:r>
              <a:rPr lang="el-GR" sz="2400" b="1" dirty="0"/>
              <a:t>αντίδραση </a:t>
            </a:r>
            <a:r>
              <a:rPr lang="el-GR" sz="2400" b="1" dirty="0" err="1"/>
              <a:t>εστεροποίησης</a:t>
            </a:r>
            <a:r>
              <a:rPr lang="el-GR" sz="2400" dirty="0"/>
              <a:t>, δηλαδή η αντίδραση (προς τα δεξιά</a:t>
            </a:r>
            <a:r>
              <a:rPr lang="el-GR" sz="2400" dirty="0" smtClean="0"/>
              <a:t>) που οδηγεί στο σχηματισμό εστέρα: </a:t>
            </a:r>
            <a:endParaRPr lang="el-GR" sz="2400" dirty="0"/>
          </a:p>
          <a:p>
            <a:pPr marL="0" indent="0" algn="ctr">
              <a:lnSpc>
                <a:spcPct val="114000"/>
              </a:lnSpc>
              <a:spcBef>
                <a:spcPts val="2400"/>
              </a:spcBef>
              <a:buNone/>
            </a:pPr>
            <a:r>
              <a:rPr lang="el-GR" sz="2400" b="1" dirty="0"/>
              <a:t>οξύ + αλκοόλη ↔ εστέρας + </a:t>
            </a:r>
            <a:r>
              <a:rPr lang="el-GR" sz="2400" b="1" dirty="0" smtClean="0"/>
              <a:t>νερό </a:t>
            </a:r>
          </a:p>
          <a:p>
            <a:pPr marL="0" indent="0" algn="ctr">
              <a:lnSpc>
                <a:spcPct val="114000"/>
              </a:lnSpc>
              <a:spcBef>
                <a:spcPts val="2400"/>
              </a:spcBef>
              <a:buNone/>
            </a:pPr>
            <a:r>
              <a:rPr lang="en-US" sz="2400" b="1" i="1" dirty="0" smtClean="0"/>
              <a:t>R – CO – OH + H – O – R</a:t>
            </a:r>
            <a:r>
              <a:rPr lang="el-GR" sz="2400" b="1" i="1" dirty="0" smtClean="0"/>
              <a:t>΄</a:t>
            </a:r>
            <a:r>
              <a:rPr lang="en-US" sz="2400" b="1" i="1" dirty="0"/>
              <a:t> </a:t>
            </a:r>
            <a:r>
              <a:rPr lang="el-GR" sz="2400" b="1" i="1" dirty="0"/>
              <a:t>↔ </a:t>
            </a:r>
            <a:r>
              <a:rPr lang="en-US" sz="2400" b="1" i="1" dirty="0" smtClean="0"/>
              <a:t> R – CO – OR</a:t>
            </a:r>
            <a:r>
              <a:rPr lang="el-GR" sz="2400" b="1" i="1" dirty="0" smtClean="0"/>
              <a:t>΄</a:t>
            </a:r>
            <a:r>
              <a:rPr lang="en-US" sz="2400" b="1" i="1" dirty="0" smtClean="0"/>
              <a:t>+ H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O</a:t>
            </a:r>
            <a:endParaRPr lang="el-GR" sz="2400" b="1" i="1" dirty="0" smtClean="0"/>
          </a:p>
          <a:p>
            <a:pPr marL="0" indent="0">
              <a:lnSpc>
                <a:spcPct val="114000"/>
              </a:lnSpc>
              <a:spcBef>
                <a:spcPts val="2400"/>
              </a:spcBef>
              <a:buNone/>
            </a:pPr>
            <a:r>
              <a:rPr lang="el-GR" sz="2400" dirty="0" smtClean="0"/>
              <a:t>Πρόκειται για μια </a:t>
            </a:r>
            <a:r>
              <a:rPr lang="el-GR" sz="2400" dirty="0"/>
              <a:t>αμφίδρομη αντίδραση. Η αντίδραση προς τα αριστερά ονομάζεται </a:t>
            </a:r>
            <a:r>
              <a:rPr lang="el-GR" sz="2400" b="1" dirty="0"/>
              <a:t>υδρόλυση</a:t>
            </a:r>
            <a:r>
              <a:rPr lang="el-GR" sz="2400" dirty="0"/>
              <a:t> του </a:t>
            </a:r>
            <a:r>
              <a:rPr lang="el-GR" sz="2400" dirty="0" smtClean="0"/>
              <a:t>εστέρα και συμβαίνει με την </a:t>
            </a:r>
            <a:r>
              <a:rPr lang="el-GR" sz="2400" dirty="0"/>
              <a:t>παρουσία όξινων καταλυτών και θέρμανσης</a:t>
            </a:r>
            <a:r>
              <a:rPr lang="el-GR" sz="2400" dirty="0" smtClean="0"/>
              <a:t>.</a:t>
            </a:r>
            <a:endParaRPr lang="el-GR" sz="2400" b="1" i="1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3c742666c5abcef64b49a1bad1625c9443f94a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</TotalTime>
  <Words>2400</Words>
  <Application>Microsoft Office PowerPoint</Application>
  <PresentationFormat>On-screen Show (4:3)</PresentationFormat>
  <Paragraphs>220</Paragraphs>
  <Slides>37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OC_template_updated</vt:lpstr>
      <vt:lpstr>template</vt:lpstr>
      <vt:lpstr>Χημεία Γραφικών Τεχνών</vt:lpstr>
      <vt:lpstr>Αλδεϋδες και κετόνες  (καρβονυλικές ενώσεις)</vt:lpstr>
      <vt:lpstr>Κετόνες </vt:lpstr>
      <vt:lpstr>Καρβοξυλικά οξέα (1 από 2)</vt:lpstr>
      <vt:lpstr>Καρβοξυλικά οξέα (2 από 2)</vt:lpstr>
      <vt:lpstr>Κορεσμένα οργανικά οξέα (1 από 2)</vt:lpstr>
      <vt:lpstr>Κορεσμένα οργανικά οξέα (2 από 2)</vt:lpstr>
      <vt:lpstr>Αραβικό οξύ</vt:lpstr>
      <vt:lpstr>Αντίδραση εστεροποίησης</vt:lpstr>
      <vt:lpstr>Εστέρες (1 από 2) </vt:lpstr>
      <vt:lpstr>Εστέρες (2 από 2) </vt:lpstr>
      <vt:lpstr>Γλυκερίδια </vt:lpstr>
      <vt:lpstr>Τριγλυκερίδια (1 από 2)</vt:lpstr>
      <vt:lpstr>Τριγλυκερίδια (2 από 2)</vt:lpstr>
      <vt:lpstr>Έλαια </vt:lpstr>
      <vt:lpstr>Ξηραινόμενα έλαια (1 από 2)</vt:lpstr>
      <vt:lpstr>Ξηραινόμενα έλαια (2 από 2)</vt:lpstr>
      <vt:lpstr>Ημιξηραινόμενα έλαια</vt:lpstr>
      <vt:lpstr>Μη ξηραινόµενα έλαια (1 από 2) </vt:lpstr>
      <vt:lpstr>Μη ξηραινόµενα έλαια (2 από 2) </vt:lpstr>
      <vt:lpstr>Υδατάνθρακες (1 από 3)</vt:lpstr>
      <vt:lpstr>Υδατάνθρακες (2 από 3)</vt:lpstr>
      <vt:lpstr>Υδατάνθρακες (3 από 3)</vt:lpstr>
      <vt:lpstr>Κυτταρίνη (1 από 2) </vt:lpstr>
      <vt:lpstr>Κυτταρίνη (2 από 2) </vt:lpstr>
      <vt:lpstr>Εστέρες κυτταρίνης </vt:lpstr>
      <vt:lpstr>Άμυλο </vt:lpstr>
      <vt:lpstr>Αμινοξέα </vt:lpstr>
      <vt:lpstr>Πρωτεΐνες (1 από 2)</vt:lpstr>
      <vt:lpstr>Πρωτεΐνες (2 από 2)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</dc:title>
  <dc:creator>opencourses@teiath.gr</dc:creator>
  <cp:lastModifiedBy>alex</cp:lastModifiedBy>
  <cp:revision>5</cp:revision>
  <dcterms:created xsi:type="dcterms:W3CDTF">2014-09-29T05:40:06Z</dcterms:created>
  <dcterms:modified xsi:type="dcterms:W3CDTF">2015-01-28T12:54:35Z</dcterms:modified>
</cp:coreProperties>
</file>