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7"/>
  </p:notesMasterIdLst>
  <p:handoutMasterIdLst>
    <p:handoutMasterId r:id="rId28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57" r:id="rId20"/>
    <p:sldId id="262" r:id="rId21"/>
    <p:sldId id="264" r:id="rId22"/>
    <p:sldId id="269" r:id="rId23"/>
    <p:sldId id="270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84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554492-FF1E-45CF-9576-9A947B04C8E3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94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1D6A3B-0A03-4A43-9643-DEE4AF5136B3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04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3AA48A-DA69-4573-AEF8-002EDF27E44A}" type="slidenum">
              <a:rPr lang="el-GR" altLang="el-GR" smtClean="0"/>
              <a:pPr eaLnBrk="1" hangingPunct="1"/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15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17B972-79EF-409E-AE41-3B1469AA37E1}" type="slidenum">
              <a:rPr lang="el-GR" altLang="el-GR" smtClean="0"/>
              <a:pPr eaLnBrk="1" hangingPunct="1"/>
              <a:t>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ΙΙ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</a:t>
            </a:r>
            <a:r>
              <a:rPr lang="el-GR" sz="2600" dirty="0" err="1"/>
              <a:t>αντιηλιακής</a:t>
            </a:r>
            <a:r>
              <a:rPr lang="el-GR" sz="2600" dirty="0"/>
              <a:t> κρέμας προσώπου με δείκτη ηλιακής προστασίας 30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 </a:t>
            </a:r>
            <a:r>
              <a:rPr lang="el-GR" sz="2200" dirty="0"/>
              <a:t>Φωτεινή </a:t>
            </a:r>
            <a:r>
              <a:rPr lang="el-GR" sz="2200" dirty="0" err="1"/>
              <a:t>Μέλλου</a:t>
            </a:r>
            <a:r>
              <a:rPr lang="el-GR" sz="2200" dirty="0"/>
              <a:t>, </a:t>
            </a:r>
            <a:r>
              <a:rPr lang="el-GR" sz="2200" dirty="0" err="1"/>
              <a:t>MSc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Εργαστηριακός συνεργάτης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Αισθητικής και </a:t>
            </a:r>
            <a:r>
              <a:rPr lang="el-GR" sz="2200" dirty="0" err="1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φάσης </a:t>
            </a:r>
            <a:r>
              <a:rPr lang="el-GR" dirty="0"/>
              <a:t>Ι και </a:t>
            </a:r>
            <a:r>
              <a:rPr lang="el-GR" dirty="0" smtClean="0"/>
              <a:t>ΙΙ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Υδατική φάση Ι</a:t>
            </a:r>
          </a:p>
          <a:p>
            <a:r>
              <a:rPr lang="el-GR" dirty="0" smtClean="0"/>
              <a:t>Διάλυση </a:t>
            </a:r>
            <a:r>
              <a:rPr lang="el-GR" dirty="0"/>
              <a:t>σε νερό σε ποτήρι ζέσεως  του:</a:t>
            </a:r>
          </a:p>
          <a:p>
            <a:pPr lvl="1"/>
            <a:r>
              <a:rPr lang="el-GR" dirty="0" err="1"/>
              <a:t>Diazolidinyl</a:t>
            </a:r>
            <a:r>
              <a:rPr lang="el-GR" dirty="0"/>
              <a:t> </a:t>
            </a:r>
            <a:r>
              <a:rPr lang="el-GR" dirty="0" err="1" smtClean="0"/>
              <a:t>urea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Ανάδευση (γυάλινη ράβδο</a:t>
            </a:r>
            <a:r>
              <a:rPr lang="el-GR" dirty="0" smtClean="0"/>
              <a:t>).</a:t>
            </a:r>
          </a:p>
          <a:p>
            <a:pPr marL="0" lvl="0" indent="0">
              <a:buNone/>
            </a:pPr>
            <a:r>
              <a:rPr lang="el-GR" b="1" dirty="0">
                <a:solidFill>
                  <a:prstClr val="black"/>
                </a:solidFill>
              </a:rPr>
              <a:t>Υδατική φάση ΙΙ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l-GR" altLang="el-GR" dirty="0">
                <a:solidFill>
                  <a:prstClr val="black"/>
                </a:solidFill>
              </a:rPr>
              <a:t>Διάλυση σε νερό σε ποτήρι ζέσεως  του:</a:t>
            </a:r>
          </a:p>
          <a:p>
            <a:pPr marL="800100" lvl="1" indent="-3429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</a:rPr>
              <a:t>Schizophyllan</a:t>
            </a:r>
            <a:r>
              <a:rPr lang="el-GR" dirty="0">
                <a:solidFill>
                  <a:prstClr val="black"/>
                </a:solidFill>
              </a:rPr>
              <a:t>.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l-GR" altLang="el-GR" dirty="0">
                <a:solidFill>
                  <a:prstClr val="black"/>
                </a:solidFill>
              </a:rPr>
              <a:t>Πλάκα θέρμανσης, 75</a:t>
            </a:r>
            <a:r>
              <a:rPr lang="en-US" altLang="el-GR" baseline="38000" dirty="0">
                <a:solidFill>
                  <a:prstClr val="black"/>
                </a:solidFill>
              </a:rPr>
              <a:t>o</a:t>
            </a:r>
            <a:r>
              <a:rPr lang="en-US" altLang="el-GR" dirty="0">
                <a:solidFill>
                  <a:prstClr val="black"/>
                </a:solidFill>
              </a:rPr>
              <a:t> C</a:t>
            </a:r>
            <a:r>
              <a:rPr lang="el-GR" altLang="el-GR" dirty="0">
                <a:solidFill>
                  <a:prstClr val="black"/>
                </a:solidFill>
              </a:rPr>
              <a:t>, ανάδευση </a:t>
            </a:r>
            <a:r>
              <a:rPr lang="en-US" altLang="el-GR" dirty="0">
                <a:solidFill>
                  <a:prstClr val="black"/>
                </a:solidFill>
              </a:rPr>
              <a:t>(</a:t>
            </a:r>
            <a:r>
              <a:rPr lang="el-GR" altLang="el-GR" dirty="0">
                <a:solidFill>
                  <a:prstClr val="black"/>
                </a:solidFill>
              </a:rPr>
              <a:t>γυάλινη ράβδο</a:t>
            </a:r>
            <a:r>
              <a:rPr lang="en-US" altLang="el-GR" dirty="0">
                <a:solidFill>
                  <a:prstClr val="black"/>
                </a:solidFill>
              </a:rPr>
              <a:t>)</a:t>
            </a:r>
            <a:r>
              <a:rPr lang="el-GR" altLang="el-GR" dirty="0">
                <a:solidFill>
                  <a:prstClr val="black"/>
                </a:solidFill>
              </a:rPr>
              <a:t>.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l-GR" dirty="0">
                <a:solidFill>
                  <a:prstClr val="black"/>
                </a:solidFill>
              </a:rPr>
              <a:t>Ψύξη σε θ. περιβάλλοντος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1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644008" y="1412776"/>
            <a:ext cx="449999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l-GR" sz="2300" b="1" dirty="0">
                <a:latin typeface="+mn-lt"/>
              </a:rPr>
              <a:t>Υδατική φάση </a:t>
            </a:r>
            <a:r>
              <a:rPr lang="el-GR" sz="2300" b="1" dirty="0" smtClean="0">
                <a:latin typeface="+mn-lt"/>
              </a:rPr>
              <a:t>Ι</a:t>
            </a:r>
            <a:r>
              <a:rPr lang="en-US" sz="2300" b="1" dirty="0" smtClean="0">
                <a:latin typeface="+mn-lt"/>
              </a:rPr>
              <a:t>V</a:t>
            </a:r>
            <a:endParaRPr lang="el-GR" sz="2300" b="1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300" dirty="0" smtClean="0">
                <a:latin typeface="+mn-lt"/>
              </a:rPr>
              <a:t>Ζύγιση </a:t>
            </a:r>
            <a:r>
              <a:rPr lang="el-GR" altLang="el-GR" sz="2300" dirty="0">
                <a:latin typeface="+mn-lt"/>
              </a:rPr>
              <a:t>υπόλοιπου νερού σε ποτήρι </a:t>
            </a:r>
            <a:r>
              <a:rPr lang="el-GR" altLang="el-GR" sz="2300" dirty="0" smtClean="0">
                <a:latin typeface="+mn-lt"/>
              </a:rPr>
              <a:t>ζέσεως.</a:t>
            </a:r>
            <a:endParaRPr lang="el-GR" altLang="el-GR" sz="23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300" dirty="0">
                <a:latin typeface="+mn-lt"/>
              </a:rPr>
              <a:t>Πλάκα θέρμανσης, ηλεκτρικός </a:t>
            </a:r>
            <a:r>
              <a:rPr lang="el-GR" altLang="el-GR" sz="2300" dirty="0" smtClean="0">
                <a:latin typeface="+mn-lt"/>
              </a:rPr>
              <a:t>αναδευτήρας, προσθήκη</a:t>
            </a:r>
            <a:r>
              <a:rPr lang="el-GR" altLang="el-GR" sz="2300" dirty="0">
                <a:latin typeface="+mn-lt"/>
              </a:rPr>
              <a:t>:</a:t>
            </a:r>
          </a:p>
          <a:p>
            <a:pPr marL="719138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300" dirty="0">
                <a:latin typeface="+mn-lt"/>
              </a:rPr>
              <a:t>Disodium </a:t>
            </a:r>
            <a:r>
              <a:rPr lang="en-US" sz="2300" dirty="0" smtClean="0">
                <a:latin typeface="+mn-lt"/>
              </a:rPr>
              <a:t>EDTA</a:t>
            </a:r>
            <a:r>
              <a:rPr lang="el-GR" sz="2300" dirty="0" smtClean="0">
                <a:latin typeface="+mn-lt"/>
              </a:rPr>
              <a:t>.</a:t>
            </a:r>
            <a:endParaRPr lang="en-US" sz="23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300" dirty="0">
                <a:latin typeface="+mn-lt"/>
              </a:rPr>
              <a:t>Ανάδευση</a:t>
            </a:r>
            <a:r>
              <a:rPr lang="en-US" altLang="el-GR" sz="2300" dirty="0">
                <a:latin typeface="+mn-lt"/>
              </a:rPr>
              <a:t>, </a:t>
            </a:r>
            <a:r>
              <a:rPr lang="el-GR" altLang="el-GR" sz="2300" dirty="0">
                <a:latin typeface="+mn-lt"/>
              </a:rPr>
              <a:t>προσθήκη</a:t>
            </a:r>
            <a:r>
              <a:rPr lang="en-US" altLang="el-GR" sz="2300" dirty="0">
                <a:latin typeface="+mn-lt"/>
              </a:rPr>
              <a:t> (</a:t>
            </a:r>
            <a:r>
              <a:rPr lang="el-GR" altLang="el-GR" sz="2300" dirty="0">
                <a:latin typeface="+mn-lt"/>
              </a:rPr>
              <a:t>σταδιακά</a:t>
            </a:r>
            <a:r>
              <a:rPr lang="en-US" altLang="el-GR" sz="2300" dirty="0">
                <a:latin typeface="+mn-lt"/>
              </a:rPr>
              <a:t>)</a:t>
            </a:r>
            <a:endParaRPr lang="el-GR" altLang="el-GR" sz="2300" dirty="0">
              <a:latin typeface="+mn-lt"/>
            </a:endParaRPr>
          </a:p>
          <a:p>
            <a:pPr marL="719138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300" dirty="0">
                <a:latin typeface="+mn-lt"/>
              </a:rPr>
              <a:t>Xanthan </a:t>
            </a:r>
            <a:r>
              <a:rPr lang="en-US" sz="2300" dirty="0" smtClean="0">
                <a:latin typeface="+mn-lt"/>
              </a:rPr>
              <a:t>gum</a:t>
            </a:r>
            <a:r>
              <a:rPr lang="el-GR" sz="2300" dirty="0" smtClean="0">
                <a:latin typeface="+mn-lt"/>
              </a:rPr>
              <a:t>.</a:t>
            </a:r>
            <a:endParaRPr lang="el-GR" sz="23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300" dirty="0">
                <a:latin typeface="+mn-lt"/>
              </a:rPr>
              <a:t>Ανάδευση</a:t>
            </a:r>
            <a:r>
              <a:rPr lang="en-US" altLang="el-GR" sz="2300" dirty="0">
                <a:latin typeface="+mn-lt"/>
              </a:rPr>
              <a:t>,</a:t>
            </a:r>
            <a:r>
              <a:rPr lang="el-GR" altLang="el-GR" sz="2300" dirty="0">
                <a:latin typeface="+mn-lt"/>
              </a:rPr>
              <a:t> 75</a:t>
            </a:r>
            <a:r>
              <a:rPr lang="en-US" altLang="el-GR" sz="2300" baseline="38000" dirty="0">
                <a:latin typeface="+mn-lt"/>
              </a:rPr>
              <a:t>o</a:t>
            </a:r>
            <a:r>
              <a:rPr lang="en-US" altLang="el-GR" sz="2300" dirty="0">
                <a:latin typeface="+mn-lt"/>
              </a:rPr>
              <a:t> </a:t>
            </a:r>
            <a:r>
              <a:rPr lang="en-US" altLang="el-GR" sz="2300" dirty="0" smtClean="0">
                <a:latin typeface="+mn-lt"/>
              </a:rPr>
              <a:t>C</a:t>
            </a:r>
            <a:r>
              <a:rPr lang="el-GR" altLang="el-GR" sz="2300" dirty="0" smtClean="0">
                <a:latin typeface="+mn-lt"/>
              </a:rPr>
              <a:t>.</a:t>
            </a:r>
            <a:endParaRPr lang="el-GR" sz="23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Παρασκευή της υδατικής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φάσης </a:t>
            </a:r>
            <a:r>
              <a:rPr lang="el-GR" dirty="0"/>
              <a:t>ΙΙΙ και IV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412776"/>
            <a:ext cx="389877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Υδατική φάση </a:t>
            </a:r>
            <a:r>
              <a:rPr lang="el-GR" b="1" dirty="0" smtClean="0"/>
              <a:t>ΙΙΙ</a:t>
            </a:r>
          </a:p>
          <a:p>
            <a:pPr>
              <a:defRPr/>
            </a:pPr>
            <a:r>
              <a:rPr lang="el-GR" altLang="el-GR" dirty="0"/>
              <a:t>Διάλυση σε νερό σε ποτήρι ζέσεως </a:t>
            </a:r>
            <a:r>
              <a:rPr lang="el-GR" altLang="el-GR" dirty="0" smtClean="0"/>
              <a:t>του</a:t>
            </a:r>
            <a:r>
              <a:rPr lang="el-GR" altLang="el-GR" dirty="0"/>
              <a:t>:</a:t>
            </a:r>
          </a:p>
          <a:p>
            <a:pPr marL="722313">
              <a:buFont typeface="Courier New" pitchFamily="49" charset="0"/>
              <a:buChar char="o"/>
              <a:defRPr/>
            </a:pPr>
            <a:r>
              <a:rPr lang="en-US" dirty="0"/>
              <a:t>Sodium </a:t>
            </a:r>
            <a:r>
              <a:rPr lang="en-US" dirty="0" err="1" smtClean="0"/>
              <a:t>hyaluronate</a:t>
            </a:r>
            <a:r>
              <a:rPr lang="en-US" dirty="0" smtClean="0"/>
              <a:t>.</a:t>
            </a:r>
            <a:endParaRPr lang="el-GR" dirty="0"/>
          </a:p>
          <a:p>
            <a:pPr>
              <a:defRPr/>
            </a:pPr>
            <a:r>
              <a:rPr lang="el-GR" altLang="el-GR" dirty="0"/>
              <a:t>Ανάδευση</a:t>
            </a:r>
            <a:r>
              <a:rPr lang="en-US" altLang="el-GR" dirty="0"/>
              <a:t> (</a:t>
            </a:r>
            <a:r>
              <a:rPr lang="el-GR" altLang="el-GR" dirty="0"/>
              <a:t>γυάλινη ράβδο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427984" y="1484784"/>
            <a:ext cx="0" cy="412914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διασποράς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των </a:t>
            </a:r>
            <a:r>
              <a:rPr lang="el-GR" dirty="0" err="1" smtClean="0"/>
              <a:t>κόνεων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sz="2400" dirty="0"/>
              <a:t>Ζύγιση σε ποτήρι ζέσεως  της:</a:t>
            </a:r>
          </a:p>
          <a:p>
            <a:pPr lvl="1">
              <a:defRPr/>
            </a:pPr>
            <a:r>
              <a:rPr lang="en-US" sz="2400" dirty="0"/>
              <a:t>Butylene </a:t>
            </a:r>
            <a:r>
              <a:rPr lang="en-US" sz="2400" dirty="0" smtClean="0"/>
              <a:t>glycol.</a:t>
            </a:r>
            <a:endParaRPr lang="en-US" sz="2400" dirty="0"/>
          </a:p>
          <a:p>
            <a:pPr>
              <a:defRPr/>
            </a:pPr>
            <a:r>
              <a:rPr lang="el-GR" sz="2400" dirty="0"/>
              <a:t>Διασπορά με ανάδευση</a:t>
            </a:r>
            <a:r>
              <a:rPr lang="en-US" altLang="el-GR" sz="2400" dirty="0"/>
              <a:t> (</a:t>
            </a:r>
            <a:r>
              <a:rPr lang="el-GR" altLang="el-GR" sz="2400" dirty="0"/>
              <a:t>γυάλινη ράβδο</a:t>
            </a:r>
            <a:r>
              <a:rPr lang="en-US" altLang="el-GR" sz="2400" dirty="0"/>
              <a:t>)</a:t>
            </a:r>
            <a:r>
              <a:rPr lang="el-GR" altLang="el-GR" sz="2400" dirty="0"/>
              <a:t> του: </a:t>
            </a:r>
            <a:r>
              <a:rPr lang="el-GR" sz="2400" dirty="0"/>
              <a:t> </a:t>
            </a:r>
            <a:endParaRPr lang="en-US" sz="2400" dirty="0"/>
          </a:p>
          <a:p>
            <a:pPr lvl="1">
              <a:defRPr/>
            </a:pPr>
            <a:r>
              <a:rPr lang="en-US" sz="2400" dirty="0" err="1"/>
              <a:t>Polymethyl</a:t>
            </a:r>
            <a:r>
              <a:rPr lang="en-US" sz="2400" dirty="0"/>
              <a:t> </a:t>
            </a:r>
            <a:r>
              <a:rPr lang="en-US" sz="2400" dirty="0" smtClean="0"/>
              <a:t>methacrylate.</a:t>
            </a:r>
            <a:endParaRPr lang="el-GR" sz="2400" dirty="0"/>
          </a:p>
          <a:p>
            <a:pPr>
              <a:defRPr/>
            </a:pPr>
            <a:r>
              <a:rPr lang="el-GR" altLang="el-GR" sz="2400" dirty="0"/>
              <a:t>Ανάδευση</a:t>
            </a:r>
            <a:r>
              <a:rPr lang="en-US" altLang="el-GR" sz="2400" dirty="0"/>
              <a:t> (</a:t>
            </a:r>
            <a:r>
              <a:rPr lang="el-GR" altLang="el-GR" sz="2400" dirty="0"/>
              <a:t>γυάλινη ράβδο</a:t>
            </a:r>
            <a:r>
              <a:rPr lang="en-US" altLang="el-GR" sz="2400" dirty="0" smtClean="0"/>
              <a:t>).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Ανάμιξη των φάσεων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altLang="el-GR" dirty="0"/>
              <a:t>Μεταφορά της </a:t>
            </a:r>
            <a:r>
              <a:rPr lang="el-GR" altLang="el-GR" b="1" dirty="0"/>
              <a:t>υδατικής φάσης Ι</a:t>
            </a:r>
            <a:r>
              <a:rPr lang="en-US" altLang="el-GR" b="1" dirty="0"/>
              <a:t>V</a:t>
            </a:r>
            <a:r>
              <a:rPr lang="el-GR" altLang="el-GR" dirty="0"/>
              <a:t> στη </a:t>
            </a:r>
            <a:r>
              <a:rPr lang="el-GR" altLang="el-GR" b="1" dirty="0"/>
              <a:t>λιπαρή φάση </a:t>
            </a:r>
            <a:r>
              <a:rPr lang="el-GR" altLang="el-GR" dirty="0"/>
              <a:t>(με συνεχή ανάδευση με γουδοχέρι</a:t>
            </a:r>
            <a:r>
              <a:rPr lang="el-GR" altLang="el-GR" dirty="0" smtClean="0"/>
              <a:t>):</a:t>
            </a:r>
            <a:endParaRPr lang="en-US" altLang="el-GR" dirty="0" smtClean="0"/>
          </a:p>
          <a:p>
            <a:pPr>
              <a:spcAft>
                <a:spcPts val="600"/>
              </a:spcAft>
              <a:defRPr/>
            </a:pPr>
            <a:r>
              <a:rPr lang="el-GR" altLang="el-GR" dirty="0" smtClean="0"/>
              <a:t>Ανάδευση </a:t>
            </a:r>
            <a:r>
              <a:rPr lang="en-US" altLang="el-GR" dirty="0"/>
              <a:t>5</a:t>
            </a:r>
            <a:r>
              <a:rPr lang="el-GR" altLang="el-GR" dirty="0"/>
              <a:t>-</a:t>
            </a:r>
            <a:r>
              <a:rPr lang="en-US" altLang="el-GR" dirty="0"/>
              <a:t>10</a:t>
            </a:r>
            <a:r>
              <a:rPr lang="el-GR" altLang="el-GR" dirty="0"/>
              <a:t>΄</a:t>
            </a:r>
            <a:r>
              <a:rPr lang="en-US" altLang="el-GR" dirty="0"/>
              <a:t>, </a:t>
            </a:r>
            <a:r>
              <a:rPr lang="en-US" altLang="el-GR" dirty="0" smtClean="0"/>
              <a:t>70-75</a:t>
            </a:r>
            <a:r>
              <a:rPr lang="en-US" altLang="el-GR" baseline="38000" dirty="0" smtClean="0"/>
              <a:t>o</a:t>
            </a:r>
            <a:r>
              <a:rPr lang="en-US" altLang="el-GR" dirty="0" smtClean="0"/>
              <a:t>C.</a:t>
            </a:r>
          </a:p>
          <a:p>
            <a:pPr>
              <a:spcAft>
                <a:spcPts val="600"/>
              </a:spcAft>
              <a:defRPr/>
            </a:pPr>
            <a:r>
              <a:rPr lang="el-GR" altLang="el-GR" dirty="0" smtClean="0"/>
              <a:t>Προσθήκη</a:t>
            </a:r>
            <a:r>
              <a:rPr lang="en-US" altLang="el-GR" dirty="0" smtClean="0"/>
              <a:t> </a:t>
            </a:r>
            <a:r>
              <a:rPr lang="el-GR" altLang="el-GR" dirty="0"/>
              <a:t>(με ισχυρή ανάδευση 2΄ ) του:</a:t>
            </a:r>
          </a:p>
          <a:p>
            <a:pPr marL="1252538" lvl="2" indent="-338138">
              <a:buFont typeface="Courier New" pitchFamily="49" charset="0"/>
              <a:buChar char="o"/>
              <a:defRPr/>
            </a:pPr>
            <a:r>
              <a:rPr lang="en-US" dirty="0"/>
              <a:t>Kobo </a:t>
            </a:r>
            <a:r>
              <a:rPr lang="en-US" dirty="0" smtClean="0"/>
              <a:t>BG35TA.</a:t>
            </a:r>
            <a:endParaRPr lang="en-US" dirty="0"/>
          </a:p>
          <a:p>
            <a:pPr marL="365125" lvl="2" indent="-365125">
              <a:defRPr/>
            </a:pPr>
            <a:r>
              <a:rPr lang="el-GR" altLang="el-GR" dirty="0" smtClean="0"/>
              <a:t>Εξαγωγή </a:t>
            </a:r>
            <a:r>
              <a:rPr lang="el-GR" altLang="el-GR" dirty="0"/>
              <a:t>από </a:t>
            </a:r>
            <a:r>
              <a:rPr lang="el-GR" altLang="el-GR" dirty="0" smtClean="0"/>
              <a:t>ατμόλουτρο</a:t>
            </a:r>
            <a:r>
              <a:rPr lang="en-US" altLang="el-GR" dirty="0" smtClean="0"/>
              <a:t>.</a:t>
            </a:r>
            <a:endParaRPr lang="en-US" altLang="el-GR" dirty="0"/>
          </a:p>
          <a:p>
            <a:pPr marL="365125" lvl="2" indent="-365125">
              <a:defRPr/>
            </a:pPr>
            <a:r>
              <a:rPr lang="el-GR" altLang="el-GR" dirty="0" smtClean="0"/>
              <a:t>Ψύξη </a:t>
            </a:r>
            <a:r>
              <a:rPr lang="el-GR" altLang="el-GR" dirty="0"/>
              <a:t>στο περιβάλλον με ήπια ανάδευση, 4</a:t>
            </a:r>
            <a:r>
              <a:rPr lang="en-US" altLang="el-GR" dirty="0"/>
              <a:t>2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C.</a:t>
            </a:r>
            <a:endParaRPr lang="el-GR" alt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Ανάμιξη των φάσεων </a:t>
            </a:r>
            <a:r>
              <a:rPr lang="en-US" sz="3000" b="0" dirty="0" smtClean="0">
                <a:solidFill>
                  <a:prstClr val="white"/>
                </a:solidFill>
              </a:rPr>
              <a:t>2</a:t>
            </a:r>
            <a:r>
              <a:rPr lang="el-GR" sz="3000" b="0" dirty="0" smtClean="0">
                <a:solidFill>
                  <a:prstClr val="white"/>
                </a:solidFill>
              </a:rPr>
              <a:t>/2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l-GR" altLang="el-GR" dirty="0"/>
              <a:t>Προσθήκη</a:t>
            </a:r>
            <a:r>
              <a:rPr lang="en-US" altLang="el-GR" dirty="0"/>
              <a:t> </a:t>
            </a:r>
            <a:r>
              <a:rPr lang="el-GR" altLang="el-GR" dirty="0"/>
              <a:t>με τη σειρά που αναφέρονται:</a:t>
            </a:r>
          </a:p>
          <a:p>
            <a:pPr marL="530225">
              <a:spcBef>
                <a:spcPts val="1000"/>
              </a:spcBef>
              <a:buFont typeface="Courier New" pitchFamily="49" charset="0"/>
              <a:buChar char="o"/>
              <a:defRPr/>
            </a:pPr>
            <a:r>
              <a:rPr lang="en-US" dirty="0"/>
              <a:t>Kobo TNP </a:t>
            </a:r>
            <a:r>
              <a:rPr lang="el-GR" dirty="0"/>
              <a:t>50</a:t>
            </a:r>
            <a:r>
              <a:rPr lang="en-US" dirty="0"/>
              <a:t>ZSI</a:t>
            </a:r>
            <a:r>
              <a:rPr lang="el-GR" dirty="0"/>
              <a:t>, 5</a:t>
            </a:r>
            <a:r>
              <a:rPr lang="en-US" altLang="el-GR" dirty="0" smtClean="0"/>
              <a:t>5</a:t>
            </a:r>
            <a:r>
              <a:rPr lang="en-US" altLang="el-GR" baseline="38000" dirty="0" smtClean="0"/>
              <a:t>o</a:t>
            </a:r>
            <a:r>
              <a:rPr lang="en-US" altLang="el-GR" dirty="0" smtClean="0"/>
              <a:t>C.</a:t>
            </a:r>
            <a:endParaRPr lang="en-US" dirty="0"/>
          </a:p>
          <a:p>
            <a:pPr marL="530225">
              <a:spcBef>
                <a:spcPts val="1000"/>
              </a:spcBef>
              <a:buFont typeface="Courier New" pitchFamily="49" charset="0"/>
              <a:buChar char="o"/>
              <a:defRPr/>
            </a:pPr>
            <a:r>
              <a:rPr lang="en-US" dirty="0"/>
              <a:t>Kobo TNP</a:t>
            </a:r>
            <a:r>
              <a:rPr lang="el-GR" dirty="0"/>
              <a:t> 35</a:t>
            </a:r>
            <a:r>
              <a:rPr lang="en-US" dirty="0"/>
              <a:t>T</a:t>
            </a:r>
            <a:r>
              <a:rPr lang="el-GR" dirty="0"/>
              <a:t>7, 5</a:t>
            </a:r>
            <a:r>
              <a:rPr lang="en-US" altLang="el-GR" dirty="0" smtClean="0"/>
              <a:t>5</a:t>
            </a:r>
            <a:r>
              <a:rPr lang="en-US" altLang="el-GR" baseline="38000" dirty="0" smtClean="0"/>
              <a:t>o</a:t>
            </a:r>
            <a:r>
              <a:rPr lang="en-US" altLang="el-GR" dirty="0" smtClean="0"/>
              <a:t>C</a:t>
            </a:r>
            <a:r>
              <a:rPr lang="en-US" dirty="0" smtClean="0"/>
              <a:t>.</a:t>
            </a:r>
            <a:endParaRPr lang="el-GR" dirty="0"/>
          </a:p>
          <a:p>
            <a:pPr marL="530225">
              <a:spcBef>
                <a:spcPts val="1000"/>
              </a:spcBef>
              <a:buFont typeface="Courier New" pitchFamily="49" charset="0"/>
              <a:buChar char="o"/>
              <a:defRPr/>
            </a:pPr>
            <a:r>
              <a:rPr lang="el-GR" altLang="el-GR" dirty="0"/>
              <a:t>Υδατική φάση Ι, 4</a:t>
            </a:r>
            <a:r>
              <a:rPr lang="en-US" altLang="el-GR" dirty="0" smtClean="0"/>
              <a:t>5</a:t>
            </a:r>
            <a:r>
              <a:rPr lang="en-US" altLang="el-GR" baseline="38000" dirty="0" smtClean="0"/>
              <a:t>o</a:t>
            </a:r>
            <a:r>
              <a:rPr lang="en-US" altLang="el-GR" dirty="0" smtClean="0"/>
              <a:t>C.</a:t>
            </a:r>
            <a:endParaRPr lang="el-GR" altLang="el-GR" dirty="0"/>
          </a:p>
          <a:p>
            <a:pPr marL="530225">
              <a:spcBef>
                <a:spcPts val="1000"/>
              </a:spcBef>
              <a:buFont typeface="Courier New" pitchFamily="49" charset="0"/>
              <a:buChar char="o"/>
              <a:defRPr/>
            </a:pPr>
            <a:r>
              <a:rPr lang="en-US" altLang="el-GR" dirty="0" err="1"/>
              <a:t>Heliogel</a:t>
            </a:r>
            <a:r>
              <a:rPr lang="el-GR" altLang="el-GR" dirty="0"/>
              <a:t>, 4</a:t>
            </a:r>
            <a:r>
              <a:rPr lang="en-US" altLang="el-GR" dirty="0" smtClean="0"/>
              <a:t>5</a:t>
            </a:r>
            <a:r>
              <a:rPr lang="en-US" altLang="el-GR" baseline="38000" dirty="0" smtClean="0"/>
              <a:t>o</a:t>
            </a:r>
            <a:r>
              <a:rPr lang="en-US" altLang="el-GR" dirty="0" smtClean="0"/>
              <a:t>C.</a:t>
            </a:r>
            <a:endParaRPr lang="en-US" altLang="el-GR" dirty="0"/>
          </a:p>
          <a:p>
            <a:pPr marL="530225">
              <a:spcBef>
                <a:spcPts val="1000"/>
              </a:spcBef>
              <a:buFont typeface="Courier New" pitchFamily="49" charset="0"/>
              <a:buChar char="o"/>
              <a:defRPr/>
            </a:pPr>
            <a:r>
              <a:rPr lang="en-US" altLang="el-GR" dirty="0"/>
              <a:t>Perfume</a:t>
            </a:r>
            <a:r>
              <a:rPr lang="el-GR" altLang="el-GR" dirty="0"/>
              <a:t>, 42</a:t>
            </a:r>
            <a:r>
              <a:rPr lang="en-US" altLang="el-GR" baseline="38000" dirty="0" err="1" smtClean="0"/>
              <a:t>o</a:t>
            </a:r>
            <a:r>
              <a:rPr lang="en-US" altLang="el-GR" dirty="0" err="1" smtClean="0"/>
              <a:t>C.</a:t>
            </a:r>
            <a:endParaRPr lang="en-US" altLang="el-GR" dirty="0"/>
          </a:p>
          <a:p>
            <a:pPr marL="530225">
              <a:spcBef>
                <a:spcPts val="1000"/>
              </a:spcBef>
              <a:buFont typeface="Courier New" pitchFamily="49" charset="0"/>
              <a:buChar char="o"/>
              <a:defRPr/>
            </a:pPr>
            <a:r>
              <a:rPr lang="el-GR" altLang="el-GR" dirty="0"/>
              <a:t>Υδατική φάση Ι</a:t>
            </a:r>
            <a:r>
              <a:rPr lang="en-US" altLang="el-GR" dirty="0"/>
              <a:t>I</a:t>
            </a:r>
            <a:r>
              <a:rPr lang="el-GR" altLang="el-GR" dirty="0"/>
              <a:t>, 42</a:t>
            </a:r>
            <a:r>
              <a:rPr lang="en-US" altLang="el-GR" baseline="38000" dirty="0" err="1" smtClean="0"/>
              <a:t>o</a:t>
            </a:r>
            <a:r>
              <a:rPr lang="en-US" altLang="el-GR" dirty="0" err="1" smtClean="0"/>
              <a:t>C.</a:t>
            </a:r>
            <a:endParaRPr lang="en-US" altLang="el-GR" dirty="0"/>
          </a:p>
          <a:p>
            <a:pPr marL="530225">
              <a:spcBef>
                <a:spcPts val="1000"/>
              </a:spcBef>
              <a:buFont typeface="Courier New" pitchFamily="49" charset="0"/>
              <a:buChar char="o"/>
              <a:defRPr/>
            </a:pPr>
            <a:r>
              <a:rPr lang="el-GR" altLang="el-GR" dirty="0"/>
              <a:t>Υδατική φάση Ι</a:t>
            </a:r>
            <a:r>
              <a:rPr lang="en-US" altLang="el-GR" dirty="0"/>
              <a:t>II</a:t>
            </a:r>
            <a:r>
              <a:rPr lang="el-GR" altLang="el-GR" dirty="0"/>
              <a:t>, 42</a:t>
            </a:r>
            <a:r>
              <a:rPr lang="en-US" altLang="el-GR" baseline="38000" dirty="0" err="1" smtClean="0"/>
              <a:t>o</a:t>
            </a:r>
            <a:r>
              <a:rPr lang="en-US" altLang="el-GR" dirty="0" err="1" smtClean="0"/>
              <a:t>C.</a:t>
            </a:r>
            <a:endParaRPr lang="en-US" altLang="el-GR" dirty="0"/>
          </a:p>
          <a:p>
            <a:pPr marL="530225">
              <a:spcBef>
                <a:spcPts val="1000"/>
              </a:spcBef>
              <a:buFont typeface="Courier New" pitchFamily="49" charset="0"/>
              <a:buChar char="o"/>
              <a:defRPr/>
            </a:pPr>
            <a:r>
              <a:rPr lang="el-GR" altLang="el-GR" dirty="0"/>
              <a:t>Διασπορά των </a:t>
            </a:r>
            <a:r>
              <a:rPr lang="el-GR" altLang="el-GR" dirty="0" err="1"/>
              <a:t>πιγμέντων</a:t>
            </a:r>
            <a:r>
              <a:rPr lang="el-GR" altLang="el-GR" dirty="0"/>
              <a:t>, 42</a:t>
            </a:r>
            <a:r>
              <a:rPr lang="en-US" altLang="el-GR" baseline="38000" dirty="0" err="1" smtClean="0"/>
              <a:t>o</a:t>
            </a:r>
            <a:r>
              <a:rPr lang="en-US" altLang="el-GR" dirty="0" err="1" smtClean="0"/>
              <a:t>C.</a:t>
            </a:r>
            <a:endParaRPr lang="el-GR" altLang="el-GR" dirty="0"/>
          </a:p>
          <a:p>
            <a:pPr marL="530225">
              <a:spcBef>
                <a:spcPts val="1000"/>
              </a:spcBef>
              <a:buFont typeface="Courier New" pitchFamily="49" charset="0"/>
              <a:buChar char="o"/>
              <a:defRPr/>
            </a:pPr>
            <a:r>
              <a:rPr lang="en-US" altLang="el-GR" dirty="0"/>
              <a:t>Citric acid</a:t>
            </a:r>
            <a:r>
              <a:rPr lang="el-GR" altLang="el-GR" dirty="0"/>
              <a:t>, 42</a:t>
            </a:r>
            <a:r>
              <a:rPr lang="en-US" altLang="el-GR" baseline="38000" dirty="0" err="1" smtClean="0"/>
              <a:t>o</a:t>
            </a:r>
            <a:r>
              <a:rPr lang="en-US" altLang="el-GR" dirty="0" err="1" smtClean="0"/>
              <a:t>C.</a:t>
            </a:r>
            <a:endParaRPr lang="el-GR" alt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0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01">
            <a:off x="7142163" y="2257425"/>
            <a:ext cx="1728787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6 - Ομάδα"/>
          <p:cNvGrpSpPr>
            <a:grpSpLocks/>
          </p:cNvGrpSpPr>
          <p:nvPr/>
        </p:nvGrpSpPr>
        <p:grpSpPr bwMode="auto">
          <a:xfrm rot="594301">
            <a:off x="7680325" y="2689225"/>
            <a:ext cx="1008063" cy="792163"/>
            <a:chOff x="5220072" y="2924944"/>
            <a:chExt cx="1792199" cy="1800200"/>
          </a:xfrm>
        </p:grpSpPr>
        <p:pic>
          <p:nvPicPr>
            <p:cNvPr id="1639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924944"/>
              <a:ext cx="1792199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5 - Ορθογώνιο"/>
            <p:cNvSpPr>
              <a:spLocks noChangeArrowheads="1"/>
            </p:cNvSpPr>
            <p:nvPr/>
          </p:nvSpPr>
          <p:spPr bwMode="auto">
            <a:xfrm>
              <a:off x="5764132" y="3415908"/>
              <a:ext cx="864096" cy="699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400" b="1">
                  <a:solidFill>
                    <a:srgbClr val="FF0000"/>
                  </a:solidFill>
                </a:rPr>
                <a:t>30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Παρατηρήσεις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Υπολογισμός απώλειας </a:t>
            </a:r>
            <a:r>
              <a:rPr lang="el-GR" altLang="el-GR" dirty="0" smtClean="0"/>
              <a:t>ύδατος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lvl="1">
              <a:defRPr/>
            </a:pPr>
            <a:r>
              <a:rPr lang="el-GR" altLang="el-GR" dirty="0"/>
              <a:t>Στο τέλος της παρασκευαστικής </a:t>
            </a:r>
            <a:r>
              <a:rPr lang="el-GR" altLang="el-GR" dirty="0" smtClean="0"/>
              <a:t>διαδικασίας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Μέτρηση </a:t>
            </a:r>
            <a:r>
              <a:rPr lang="en-US" altLang="el-GR" dirty="0" err="1" smtClean="0"/>
              <a:t>pH.</a:t>
            </a:r>
            <a:endParaRPr lang="el-GR" altLang="el-GR" dirty="0"/>
          </a:p>
          <a:p>
            <a:pPr lvl="1">
              <a:defRPr/>
            </a:pPr>
            <a:r>
              <a:rPr lang="el-GR" altLang="el-GR" dirty="0"/>
              <a:t>Υδατικό διάλυμα 10% </a:t>
            </a:r>
            <a:r>
              <a:rPr lang="el-GR" altLang="el-GR" dirty="0" smtClean="0"/>
              <a:t>Β/Β</a:t>
            </a:r>
            <a:r>
              <a:rPr lang="en-US" altLang="el-GR" dirty="0" smtClean="0"/>
              <a:t>.</a:t>
            </a:r>
            <a:endParaRPr lang="en-US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2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528" y="1340768"/>
            <a:ext cx="9144000" cy="5328592"/>
          </a:xfrm>
        </p:spPr>
        <p:txBody>
          <a:bodyPr/>
          <a:lstStyle/>
          <a:p>
            <a:r>
              <a:rPr lang="el-GR" dirty="0" smtClean="0"/>
              <a:t>Εργαστηριακές </a:t>
            </a:r>
            <a:r>
              <a:rPr lang="el-GR" dirty="0"/>
              <a:t>Ασκήσεις </a:t>
            </a:r>
            <a:r>
              <a:rPr lang="el-GR" dirty="0" err="1"/>
              <a:t>Κοσμητολογίας</a:t>
            </a:r>
            <a:r>
              <a:rPr lang="el-GR" dirty="0"/>
              <a:t> ΙΙΙ, Ε. </a:t>
            </a:r>
            <a:r>
              <a:rPr lang="el-GR" dirty="0" err="1"/>
              <a:t>Τσιρίβας</a:t>
            </a:r>
            <a:r>
              <a:rPr lang="el-GR" dirty="0"/>
              <a:t>, Α. </a:t>
            </a:r>
            <a:r>
              <a:rPr lang="el-GR" dirty="0" err="1"/>
              <a:t>Βαρβαρέσου</a:t>
            </a:r>
            <a:r>
              <a:rPr lang="el-GR" dirty="0"/>
              <a:t>, Αθήνα </a:t>
            </a:r>
            <a:r>
              <a:rPr lang="el-GR" dirty="0" smtClean="0"/>
              <a:t>2005.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6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 2014. 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. </a:t>
            </a:r>
            <a:r>
              <a:rPr lang="el-GR" sz="2000" dirty="0"/>
              <a:t>«</a:t>
            </a:r>
            <a:r>
              <a:rPr lang="el-GR" sz="2000" dirty="0" err="1"/>
              <a:t>Κοσμητολογία</a:t>
            </a:r>
            <a:r>
              <a:rPr lang="el-GR" sz="2000" dirty="0"/>
              <a:t>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Ι </a:t>
            </a:r>
            <a:r>
              <a:rPr lang="el-GR" sz="2000" dirty="0"/>
              <a:t>(Ε).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Παρασκευή </a:t>
            </a:r>
            <a:r>
              <a:rPr lang="el-GR" sz="2000" dirty="0" err="1"/>
              <a:t>αντιηλιακής</a:t>
            </a:r>
            <a:r>
              <a:rPr lang="el-GR" sz="2000" dirty="0"/>
              <a:t> κρέμας προσώπου με δείκτη ηλιακής προστασίας 30».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altLang="el-GR" dirty="0"/>
              <a:t>Χρήση: </a:t>
            </a:r>
          </a:p>
          <a:p>
            <a:pPr lvl="1" algn="just">
              <a:defRPr/>
            </a:pPr>
            <a:r>
              <a:rPr lang="el-GR" altLang="el-GR" dirty="0" smtClean="0"/>
              <a:t>Μείωση </a:t>
            </a:r>
            <a:r>
              <a:rPr lang="el-GR" altLang="el-GR" dirty="0"/>
              <a:t>επιβλαβών επιδράσεων της ηλιακής </a:t>
            </a:r>
            <a:r>
              <a:rPr lang="el-GR" altLang="el-GR" dirty="0" smtClean="0"/>
              <a:t>ακτινοβολίας.</a:t>
            </a:r>
            <a:endParaRPr lang="el-GR" altLang="el-GR" dirty="0"/>
          </a:p>
          <a:p>
            <a:pPr algn="just">
              <a:defRPr/>
            </a:pPr>
            <a:r>
              <a:rPr lang="el-GR" altLang="el-GR" dirty="0"/>
              <a:t>Διάκριση</a:t>
            </a:r>
            <a:r>
              <a:rPr lang="en-US" altLang="el-GR" dirty="0"/>
              <a:t> </a:t>
            </a:r>
            <a:r>
              <a:rPr lang="el-GR" altLang="el-GR" dirty="0"/>
              <a:t>φίλτρων: </a:t>
            </a:r>
          </a:p>
          <a:p>
            <a:pPr lvl="1" algn="just">
              <a:defRPr/>
            </a:pPr>
            <a:r>
              <a:rPr lang="el-GR" altLang="el-GR" dirty="0" smtClean="0"/>
              <a:t>Οργανικά </a:t>
            </a:r>
            <a:r>
              <a:rPr lang="el-GR" altLang="el-GR" dirty="0"/>
              <a:t>(αρωματικές ενώσεις με εκτεταμένη συζυγία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 algn="just">
              <a:defRPr/>
            </a:pPr>
            <a:r>
              <a:rPr lang="el-GR" altLang="el-GR" dirty="0" smtClean="0"/>
              <a:t>Ανόργανα </a:t>
            </a:r>
            <a:r>
              <a:rPr lang="en-US" altLang="el-GR" dirty="0"/>
              <a:t>(TiO</a:t>
            </a:r>
            <a:r>
              <a:rPr lang="en-US" altLang="el-GR" baseline="-25000" dirty="0"/>
              <a:t>2</a:t>
            </a:r>
            <a:r>
              <a:rPr lang="el-GR" altLang="el-GR" baseline="-25000" dirty="0"/>
              <a:t> </a:t>
            </a:r>
            <a:r>
              <a:rPr lang="el-GR" altLang="el-GR" dirty="0"/>
              <a:t>και </a:t>
            </a:r>
            <a:r>
              <a:rPr lang="en-US" altLang="el-GR" dirty="0" err="1"/>
              <a:t>ZnO</a:t>
            </a:r>
            <a:r>
              <a:rPr lang="en-US" altLang="el-GR" dirty="0"/>
              <a:t>) </a:t>
            </a:r>
            <a:r>
              <a:rPr lang="el-GR" altLang="el-GR" dirty="0"/>
              <a:t>αδιαφανή και διαφανή </a:t>
            </a:r>
            <a:r>
              <a:rPr lang="el-GR" altLang="el-GR" dirty="0" smtClean="0"/>
              <a:t>μορφή.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Δράση:</a:t>
            </a:r>
          </a:p>
          <a:p>
            <a:pPr lvl="1">
              <a:defRPr/>
            </a:pPr>
            <a:r>
              <a:rPr lang="el-GR" altLang="el-GR" dirty="0"/>
              <a:t>Αδιαφανή </a:t>
            </a:r>
            <a:r>
              <a:rPr lang="el-GR" altLang="el-GR" dirty="0" err="1"/>
              <a:t>μορφή</a:t>
            </a:r>
            <a:r>
              <a:rPr lang="el-GR" altLang="el-GR" dirty="0" err="1">
                <a:sym typeface="Wingdings" pitchFamily="2" charset="2"/>
              </a:rPr>
              <a:t></a:t>
            </a:r>
            <a:r>
              <a:rPr lang="el-GR" altLang="el-GR" dirty="0"/>
              <a:t> ανάκλαση / σκέδαση ορατής, </a:t>
            </a:r>
            <a:r>
              <a:rPr lang="en-US" altLang="el-GR" dirty="0"/>
              <a:t>UVA, </a:t>
            </a:r>
            <a:r>
              <a:rPr lang="en-US" altLang="el-GR" dirty="0" smtClean="0"/>
              <a:t>UVB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lvl="1">
              <a:defRPr/>
            </a:pPr>
            <a:r>
              <a:rPr lang="el-GR" altLang="el-GR" dirty="0"/>
              <a:t>Διαφανή</a:t>
            </a:r>
            <a:r>
              <a:rPr lang="en-US" altLang="el-GR" dirty="0"/>
              <a:t> </a:t>
            </a:r>
            <a:r>
              <a:rPr lang="el-GR" altLang="el-GR" dirty="0"/>
              <a:t>μορφή </a:t>
            </a:r>
            <a:r>
              <a:rPr lang="el-GR" altLang="el-GR" dirty="0" err="1">
                <a:sym typeface="Wingdings" pitchFamily="2" charset="2"/>
              </a:rPr>
              <a:t></a:t>
            </a:r>
            <a:r>
              <a:rPr lang="el-GR" altLang="el-GR" dirty="0" err="1"/>
              <a:t>σκέδαση</a:t>
            </a:r>
            <a:r>
              <a:rPr lang="el-GR" altLang="el-GR" dirty="0"/>
              <a:t> / απορρόφηση </a:t>
            </a:r>
            <a:r>
              <a:rPr lang="en-US" altLang="el-GR" dirty="0"/>
              <a:t>UVA, </a:t>
            </a:r>
            <a:r>
              <a:rPr lang="en-US" altLang="el-GR" dirty="0" smtClean="0"/>
              <a:t>UVB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88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Γενικά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dirty="0">
                <a:latin typeface="Calibri" pitchFamily="34" charset="0"/>
              </a:rPr>
              <a:t>Προσθήκη ουσιών με δράση:</a:t>
            </a:r>
          </a:p>
          <a:p>
            <a:pPr marL="1014413" lvl="1" indent="-457200" algn="just">
              <a:buFont typeface="+mj-lt"/>
              <a:buAutoNum type="arabicPeriod"/>
              <a:defRPr/>
            </a:pPr>
            <a:r>
              <a:rPr lang="el-GR" altLang="el-GR" dirty="0" smtClean="0">
                <a:latin typeface="Calibri" pitchFamily="34" charset="0"/>
              </a:rPr>
              <a:t>Αντιοξειδωτική.</a:t>
            </a:r>
            <a:endParaRPr lang="el-GR" altLang="el-GR" dirty="0">
              <a:latin typeface="Calibri" pitchFamily="34" charset="0"/>
            </a:endParaRPr>
          </a:p>
          <a:p>
            <a:pPr marL="1014413" lvl="1" indent="-457200" algn="just">
              <a:buFont typeface="+mj-lt"/>
              <a:buAutoNum type="arabicPeriod"/>
              <a:defRPr/>
            </a:pPr>
            <a:r>
              <a:rPr lang="el-GR" altLang="el-GR" dirty="0" smtClean="0">
                <a:latin typeface="Calibri" pitchFamily="34" charset="0"/>
              </a:rPr>
              <a:t>Αντιφλογιστική.</a:t>
            </a:r>
            <a:endParaRPr lang="el-GR" altLang="el-GR" dirty="0">
              <a:latin typeface="Calibri" pitchFamily="34" charset="0"/>
            </a:endParaRPr>
          </a:p>
          <a:p>
            <a:pPr marL="1014413" lvl="1" indent="-457200" algn="just">
              <a:buFont typeface="+mj-lt"/>
              <a:buAutoNum type="arabicPeriod"/>
              <a:defRPr/>
            </a:pPr>
            <a:r>
              <a:rPr lang="el-GR" altLang="el-GR" dirty="0" smtClean="0">
                <a:latin typeface="Calibri" pitchFamily="34" charset="0"/>
              </a:rPr>
              <a:t>Ενυδατική.</a:t>
            </a:r>
            <a:endParaRPr lang="el-GR" altLang="el-GR" dirty="0">
              <a:latin typeface="Calibri" pitchFamily="34" charset="0"/>
            </a:endParaRPr>
          </a:p>
          <a:p>
            <a:pPr algn="just">
              <a:defRPr/>
            </a:pPr>
            <a:r>
              <a:rPr lang="el-GR" altLang="el-GR" dirty="0" smtClean="0">
                <a:latin typeface="Calibri" pitchFamily="34" charset="0"/>
              </a:rPr>
              <a:t>Μορφές</a:t>
            </a:r>
            <a:r>
              <a:rPr lang="el-GR" altLang="el-GR" dirty="0">
                <a:latin typeface="Calibri" pitchFamily="34" charset="0"/>
              </a:rPr>
              <a:t>:</a:t>
            </a:r>
          </a:p>
          <a:p>
            <a:pPr lvl="1" indent="-387350" algn="just">
              <a:defRPr/>
            </a:pPr>
            <a:r>
              <a:rPr lang="el-GR" altLang="el-GR" dirty="0">
                <a:latin typeface="Calibri" pitchFamily="34" charset="0"/>
              </a:rPr>
              <a:t>Μονοφασικά ελαιώδη </a:t>
            </a:r>
            <a:r>
              <a:rPr lang="el-GR" altLang="el-GR" dirty="0" smtClean="0">
                <a:latin typeface="Calibri" pitchFamily="34" charset="0"/>
              </a:rPr>
              <a:t>συστήματα.</a:t>
            </a:r>
            <a:endParaRPr lang="el-GR" altLang="el-GR" dirty="0">
              <a:latin typeface="Calibri" pitchFamily="34" charset="0"/>
            </a:endParaRPr>
          </a:p>
          <a:p>
            <a:pPr lvl="1" indent="-387350" algn="just">
              <a:defRPr/>
            </a:pPr>
            <a:r>
              <a:rPr lang="el-GR" altLang="el-GR" dirty="0" err="1">
                <a:latin typeface="Calibri" pitchFamily="34" charset="0"/>
              </a:rPr>
              <a:t>Γαλακτωματοποιημένα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n-US" altLang="el-GR" dirty="0">
                <a:latin typeface="Calibri" pitchFamily="34" charset="0"/>
              </a:rPr>
              <a:t>O/W </a:t>
            </a:r>
            <a:r>
              <a:rPr lang="el-GR" altLang="el-GR" dirty="0">
                <a:latin typeface="Calibri" pitchFamily="34" charset="0"/>
              </a:rPr>
              <a:t>και </a:t>
            </a:r>
            <a:r>
              <a:rPr lang="en-US" altLang="el-GR" dirty="0">
                <a:latin typeface="Calibri" pitchFamily="34" charset="0"/>
              </a:rPr>
              <a:t>W/O </a:t>
            </a:r>
            <a:r>
              <a:rPr lang="el-GR" altLang="el-GR" dirty="0">
                <a:latin typeface="Calibri" pitchFamily="34" charset="0"/>
              </a:rPr>
              <a:t>και </a:t>
            </a:r>
            <a:r>
              <a:rPr lang="el-GR" altLang="el-GR" dirty="0" smtClean="0">
                <a:latin typeface="Calibri" pitchFamily="34" charset="0"/>
              </a:rPr>
              <a:t>ραβδία.</a:t>
            </a:r>
            <a:endParaRPr lang="el-GR" altLang="el-GR" dirty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9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- Ορθογώνιο"/>
          <p:cNvSpPr>
            <a:spLocks noChangeArrowheads="1"/>
          </p:cNvSpPr>
          <p:nvPr/>
        </p:nvSpPr>
        <p:spPr bwMode="auto">
          <a:xfrm>
            <a:off x="519783" y="6389514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1600" i="1" dirty="0">
                <a:latin typeface="+mn-lt"/>
              </a:rPr>
              <a:t>*INCI </a:t>
            </a:r>
            <a:r>
              <a:rPr lang="el-GR" altLang="el-GR" sz="1600" i="1" dirty="0">
                <a:latin typeface="+mn-lt"/>
              </a:rPr>
              <a:t>ονομασία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b="1" dirty="0"/>
              <a:t>XALIFIN</a:t>
            </a:r>
            <a:r>
              <a:rPr lang="el-GR" b="1" dirty="0"/>
              <a:t> 15 </a:t>
            </a:r>
            <a:r>
              <a:rPr lang="el-GR" dirty="0"/>
              <a:t>(</a:t>
            </a:r>
            <a:r>
              <a:rPr lang="en-US" dirty="0"/>
              <a:t>C</a:t>
            </a:r>
            <a:r>
              <a:rPr lang="el-GR" dirty="0"/>
              <a:t>12-15 </a:t>
            </a:r>
            <a:r>
              <a:rPr lang="en-US" dirty="0"/>
              <a:t>Acid PEG</a:t>
            </a:r>
            <a:r>
              <a:rPr lang="el-GR" dirty="0"/>
              <a:t>- 8 </a:t>
            </a:r>
            <a:r>
              <a:rPr lang="en-US" dirty="0"/>
              <a:t>Ester</a:t>
            </a:r>
            <a:r>
              <a:rPr lang="el-GR" dirty="0"/>
              <a:t>)*  μη ιονικός </a:t>
            </a:r>
            <a:r>
              <a:rPr lang="en-US" dirty="0"/>
              <a:t>O</a:t>
            </a:r>
            <a:r>
              <a:rPr lang="el-GR" dirty="0"/>
              <a:t>/</a:t>
            </a:r>
            <a:r>
              <a:rPr lang="en-US" dirty="0"/>
              <a:t>W</a:t>
            </a:r>
            <a:r>
              <a:rPr lang="el-GR" dirty="0"/>
              <a:t>  </a:t>
            </a:r>
            <a:r>
              <a:rPr lang="el-GR" dirty="0" err="1" smtClean="0"/>
              <a:t>γαλακτωματοποιητής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900"/>
              </a:spcBef>
              <a:defRPr/>
            </a:pPr>
            <a:r>
              <a:rPr lang="en-US" b="1" dirty="0" err="1"/>
              <a:t>Cetyl</a:t>
            </a:r>
            <a:r>
              <a:rPr lang="en-US" b="1" dirty="0"/>
              <a:t> alcohol </a:t>
            </a:r>
            <a:r>
              <a:rPr lang="el-GR" dirty="0"/>
              <a:t>Σταθεροποιητής (δευτεροταγής </a:t>
            </a:r>
            <a:r>
              <a:rPr lang="el-GR" dirty="0" err="1"/>
              <a:t>γαλακτωματοποιητής</a:t>
            </a:r>
            <a:r>
              <a:rPr lang="el-GR" dirty="0"/>
              <a:t>)  </a:t>
            </a:r>
            <a:r>
              <a:rPr lang="en-US" dirty="0"/>
              <a:t>O</a:t>
            </a:r>
            <a:r>
              <a:rPr lang="el-GR" dirty="0"/>
              <a:t>/</a:t>
            </a:r>
            <a:r>
              <a:rPr lang="en-US" dirty="0"/>
              <a:t>W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n-US" dirty="0"/>
              <a:t>W</a:t>
            </a:r>
            <a:r>
              <a:rPr lang="el-GR" dirty="0"/>
              <a:t>/Ο γαλακτώματα, μαλακτικό, ↑ ιξώδες, ↑ </a:t>
            </a:r>
            <a:r>
              <a:rPr lang="el-GR" dirty="0" smtClean="0"/>
              <a:t>αδιαφάνεια.</a:t>
            </a:r>
            <a:endParaRPr lang="el-GR" dirty="0"/>
          </a:p>
          <a:p>
            <a:pPr>
              <a:spcBef>
                <a:spcPts val="900"/>
              </a:spcBef>
              <a:defRPr/>
            </a:pPr>
            <a:r>
              <a:rPr lang="en-US" b="1" dirty="0"/>
              <a:t>Xanthan gum</a:t>
            </a:r>
            <a:r>
              <a:rPr lang="el-GR" b="1" dirty="0"/>
              <a:t> </a:t>
            </a:r>
            <a:r>
              <a:rPr lang="el-GR" dirty="0" err="1"/>
              <a:t>πηκτωματοποιητής</a:t>
            </a:r>
            <a:r>
              <a:rPr lang="el-GR" dirty="0"/>
              <a:t>, </a:t>
            </a:r>
            <a:r>
              <a:rPr lang="el-GR" dirty="0" err="1"/>
              <a:t>εναιωρηματικό</a:t>
            </a:r>
            <a:r>
              <a:rPr lang="el-GR" dirty="0"/>
              <a:t>, σταθεροποιητής </a:t>
            </a:r>
            <a:r>
              <a:rPr lang="en-US" dirty="0"/>
              <a:t>W</a:t>
            </a:r>
            <a:r>
              <a:rPr lang="el-GR" dirty="0"/>
              <a:t>/Ο </a:t>
            </a:r>
            <a:r>
              <a:rPr lang="el-GR" dirty="0" smtClean="0"/>
              <a:t>γαλακτωμάτων.</a:t>
            </a:r>
            <a:endParaRPr lang="el-GR" dirty="0"/>
          </a:p>
          <a:p>
            <a:pPr>
              <a:spcBef>
                <a:spcPts val="900"/>
              </a:spcBef>
              <a:defRPr/>
            </a:pPr>
            <a:r>
              <a:rPr lang="en-US" b="1" dirty="0"/>
              <a:t>Sodium </a:t>
            </a:r>
            <a:r>
              <a:rPr lang="en-US" b="1" dirty="0" err="1"/>
              <a:t>Hyaluronate</a:t>
            </a:r>
            <a:r>
              <a:rPr lang="en-US" b="1" dirty="0"/>
              <a:t> </a:t>
            </a:r>
            <a:r>
              <a:rPr lang="el-GR" dirty="0"/>
              <a:t>Ενυδατικό, μαλακτικό, λιπαντικό, όχι κολλώδη, λιπαρή αίσθηση, ήπιο αντιφλογιστικό, επουλωτικό, </a:t>
            </a:r>
            <a:r>
              <a:rPr lang="el-GR" dirty="0" err="1"/>
              <a:t>αντιμικροβιακό</a:t>
            </a:r>
            <a:r>
              <a:rPr lang="el-GR" dirty="0"/>
              <a:t>.   Όχι θέρμανση → καταστροφή μοριακού δικτύου του </a:t>
            </a:r>
            <a:r>
              <a:rPr lang="el-GR" dirty="0" err="1"/>
              <a:t>υαλουρονικού</a:t>
            </a:r>
            <a:r>
              <a:rPr lang="el-GR" dirty="0"/>
              <a:t> νατρίου (πολυμερές </a:t>
            </a:r>
            <a:r>
              <a:rPr lang="el-GR" dirty="0" err="1"/>
              <a:t>δισακχαρίτη</a:t>
            </a:r>
            <a:r>
              <a:rPr lang="el-GR" dirty="0"/>
              <a:t> με μακριές </a:t>
            </a:r>
            <a:r>
              <a:rPr lang="el-GR" dirty="0" smtClean="0"/>
              <a:t>και </a:t>
            </a:r>
            <a:r>
              <a:rPr lang="el-GR" dirty="0"/>
              <a:t>ευθείες αλυσίδες σε μορφή σπείρας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0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Συστατικά </a:t>
            </a:r>
            <a:r>
              <a:rPr lang="el-GR" sz="30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Citric </a:t>
            </a:r>
            <a:r>
              <a:rPr lang="en-US" b="1" dirty="0"/>
              <a:t>acid </a:t>
            </a:r>
            <a:r>
              <a:rPr lang="el-GR" dirty="0"/>
              <a:t>ρύθμιση του </a:t>
            </a:r>
            <a:r>
              <a:rPr lang="en-US" dirty="0"/>
              <a:t>pH </a:t>
            </a:r>
            <a:r>
              <a:rPr lang="el-GR" dirty="0"/>
              <a:t>παρόμοιο με  του φυσιολογικού δέρματος, καταπολέμηση </a:t>
            </a:r>
            <a:r>
              <a:rPr lang="el-GR" dirty="0" err="1"/>
              <a:t>φωτογήρανσης</a:t>
            </a:r>
            <a:r>
              <a:rPr lang="el-GR" dirty="0"/>
              <a:t>, ρυτίδων, ξηρότητας, </a:t>
            </a:r>
            <a:r>
              <a:rPr lang="el-GR" dirty="0" err="1"/>
              <a:t>υπερχρωματικών</a:t>
            </a:r>
            <a:r>
              <a:rPr lang="el-GR" dirty="0"/>
              <a:t> κηλίδων, ήπιο </a:t>
            </a:r>
            <a:r>
              <a:rPr lang="el-GR" dirty="0" smtClean="0"/>
              <a:t>στυπτικό.</a:t>
            </a:r>
            <a:endParaRPr lang="el-GR" dirty="0"/>
          </a:p>
          <a:p>
            <a:pPr>
              <a:defRPr/>
            </a:pPr>
            <a:r>
              <a:rPr lang="en-US" b="1" dirty="0"/>
              <a:t>Kobo BG</a:t>
            </a:r>
            <a:r>
              <a:rPr lang="el-GR" b="1" dirty="0"/>
              <a:t>35</a:t>
            </a:r>
            <a:r>
              <a:rPr lang="en-US" b="1" dirty="0"/>
              <a:t>TA</a:t>
            </a:r>
            <a:r>
              <a:rPr lang="el-GR" dirty="0"/>
              <a:t>, </a:t>
            </a:r>
            <a:r>
              <a:rPr lang="en-US" b="1" dirty="0"/>
              <a:t>Kobo TNP</a:t>
            </a:r>
            <a:r>
              <a:rPr lang="el-GR" b="1" dirty="0"/>
              <a:t> 35</a:t>
            </a:r>
            <a:r>
              <a:rPr lang="en-US" b="1" dirty="0"/>
              <a:t>T</a:t>
            </a:r>
            <a:r>
              <a:rPr lang="el-GR" b="1" dirty="0"/>
              <a:t>7</a:t>
            </a:r>
            <a:r>
              <a:rPr lang="el-GR" dirty="0"/>
              <a:t>, εναιωρήματα επικαλυμμένων σωματιδίων </a:t>
            </a:r>
            <a:r>
              <a:rPr lang="en-US" dirty="0" err="1"/>
              <a:t>TiO</a:t>
            </a:r>
            <a:r>
              <a:rPr lang="el-GR" baseline="-25000" dirty="0"/>
              <a:t>2   </a:t>
            </a:r>
            <a:r>
              <a:rPr lang="el-GR" dirty="0" err="1"/>
              <a:t>αντιηλιακά</a:t>
            </a:r>
            <a:r>
              <a:rPr lang="el-GR" dirty="0"/>
              <a:t> </a:t>
            </a:r>
            <a:r>
              <a:rPr lang="el-GR" dirty="0" smtClean="0"/>
              <a:t>φίλτρα.</a:t>
            </a:r>
            <a:endParaRPr lang="el-GR" dirty="0"/>
          </a:p>
          <a:p>
            <a:pPr>
              <a:defRPr/>
            </a:pPr>
            <a:r>
              <a:rPr lang="en-US" b="1" dirty="0"/>
              <a:t>Kobo TNP </a:t>
            </a:r>
            <a:r>
              <a:rPr lang="el-GR" b="1" dirty="0"/>
              <a:t>50</a:t>
            </a:r>
            <a:r>
              <a:rPr lang="en-US" b="1" dirty="0"/>
              <a:t>ZSI </a:t>
            </a:r>
            <a:r>
              <a:rPr lang="el-GR" dirty="0"/>
              <a:t>εναιώρημα επικαλυμμένων σωματιδίων </a:t>
            </a:r>
            <a:r>
              <a:rPr lang="en-US" dirty="0" err="1"/>
              <a:t>ZnO</a:t>
            </a:r>
            <a:r>
              <a:rPr lang="en-US" dirty="0"/>
              <a:t> </a:t>
            </a:r>
            <a:r>
              <a:rPr lang="el-GR" dirty="0" err="1"/>
              <a:t>αντιηλιακό</a:t>
            </a:r>
            <a:r>
              <a:rPr lang="el-GR" dirty="0"/>
              <a:t> </a:t>
            </a:r>
            <a:r>
              <a:rPr lang="el-GR" dirty="0" smtClean="0"/>
              <a:t>φίλτρο.</a:t>
            </a:r>
            <a:endParaRPr lang="el-GR" dirty="0"/>
          </a:p>
          <a:p>
            <a:pPr>
              <a:defRPr/>
            </a:pPr>
            <a:r>
              <a:rPr lang="en-US" b="1" dirty="0" err="1"/>
              <a:t>Heliovisor</a:t>
            </a:r>
            <a:r>
              <a:rPr lang="en-US" b="1" dirty="0"/>
              <a:t> IMC </a:t>
            </a:r>
            <a:r>
              <a:rPr lang="el-GR" dirty="0" err="1"/>
              <a:t>αντιηλιακό</a:t>
            </a:r>
            <a:r>
              <a:rPr lang="el-GR" dirty="0"/>
              <a:t> φίλτρο </a:t>
            </a:r>
            <a:r>
              <a:rPr lang="en-US" dirty="0"/>
              <a:t>UVA </a:t>
            </a:r>
            <a:r>
              <a:rPr lang="el-GR" dirty="0" smtClean="0"/>
              <a:t>ακτινοβολία.</a:t>
            </a:r>
            <a:endParaRPr lang="el-GR" dirty="0"/>
          </a:p>
          <a:p>
            <a:pPr>
              <a:defRPr/>
            </a:pPr>
            <a:r>
              <a:rPr lang="en-US" b="1" dirty="0" err="1"/>
              <a:t>Heliovisor</a:t>
            </a:r>
            <a:r>
              <a:rPr lang="en-US" b="1" dirty="0"/>
              <a:t> </a:t>
            </a:r>
            <a:r>
              <a:rPr lang="el-GR" b="1" dirty="0"/>
              <a:t>Ο</a:t>
            </a:r>
            <a:r>
              <a:rPr lang="en-US" b="1" dirty="0"/>
              <a:t>MC </a:t>
            </a:r>
            <a:r>
              <a:rPr lang="el-GR" dirty="0" err="1"/>
              <a:t>αντιηλιακό</a:t>
            </a:r>
            <a:r>
              <a:rPr lang="el-GR" dirty="0"/>
              <a:t> φίλτρο </a:t>
            </a:r>
            <a:r>
              <a:rPr lang="en-US" dirty="0"/>
              <a:t>UV</a:t>
            </a:r>
            <a:r>
              <a:rPr lang="el-GR" dirty="0"/>
              <a:t>Β </a:t>
            </a:r>
            <a:r>
              <a:rPr lang="el-GR" dirty="0" smtClean="0"/>
              <a:t>ακτινοβολία.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5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Συστατικά </a:t>
            </a:r>
            <a:r>
              <a:rPr lang="el-GR" sz="30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err="1" smtClean="0"/>
              <a:t>Heliogel</a:t>
            </a:r>
            <a:r>
              <a:rPr lang="en-US" b="1" dirty="0" smtClean="0"/>
              <a:t> </a:t>
            </a:r>
            <a:r>
              <a:rPr lang="el-GR" dirty="0"/>
              <a:t>↑ ιξώδες, </a:t>
            </a:r>
            <a:r>
              <a:rPr lang="en-US" dirty="0"/>
              <a:t>O</a:t>
            </a:r>
            <a:r>
              <a:rPr lang="el-GR" dirty="0"/>
              <a:t>/</a:t>
            </a:r>
            <a:r>
              <a:rPr lang="en-US" dirty="0"/>
              <a:t>W</a:t>
            </a:r>
            <a:r>
              <a:rPr lang="el-GR" dirty="0"/>
              <a:t> </a:t>
            </a:r>
            <a:r>
              <a:rPr lang="el-GR" dirty="0" err="1"/>
              <a:t>γαλακτωματοποιητής</a:t>
            </a:r>
            <a:r>
              <a:rPr lang="el-GR" dirty="0"/>
              <a:t>, </a:t>
            </a:r>
            <a:r>
              <a:rPr lang="el-GR" dirty="0">
                <a:sym typeface="Wingdings"/>
              </a:rPr>
              <a:t> </a:t>
            </a:r>
            <a:r>
              <a:rPr lang="el-GR" dirty="0"/>
              <a:t>απαλή,  μη κολλώδη, δροσερή </a:t>
            </a:r>
            <a:r>
              <a:rPr lang="el-GR" dirty="0" smtClean="0"/>
              <a:t>αίσθηση.</a:t>
            </a:r>
            <a:endParaRPr lang="el-GR" dirty="0"/>
          </a:p>
          <a:p>
            <a:pPr>
              <a:defRPr/>
            </a:pPr>
            <a:r>
              <a:rPr lang="en-US" b="1" dirty="0" err="1"/>
              <a:t>Cetyl</a:t>
            </a:r>
            <a:r>
              <a:rPr lang="en-US" b="1" dirty="0"/>
              <a:t> </a:t>
            </a:r>
            <a:r>
              <a:rPr lang="en-US" b="1" dirty="0" err="1"/>
              <a:t>dimethicone</a:t>
            </a:r>
            <a:r>
              <a:rPr lang="en-US" b="1" dirty="0"/>
              <a:t> </a:t>
            </a:r>
            <a:r>
              <a:rPr lang="el-GR" dirty="0"/>
              <a:t>↑ </a:t>
            </a:r>
            <a:r>
              <a:rPr lang="el-GR" dirty="0" err="1"/>
              <a:t>προσκολλητικότητα</a:t>
            </a:r>
            <a:r>
              <a:rPr lang="el-GR" dirty="0"/>
              <a:t> του στρώματος, ↑ δραστικότητα </a:t>
            </a:r>
            <a:r>
              <a:rPr lang="el-GR" dirty="0" err="1"/>
              <a:t>αντιηλιακών</a:t>
            </a:r>
            <a:r>
              <a:rPr lang="el-GR" dirty="0"/>
              <a:t> </a:t>
            </a:r>
            <a:r>
              <a:rPr lang="el-GR" dirty="0" smtClean="0"/>
              <a:t>φίλτρων.</a:t>
            </a:r>
            <a:endParaRPr lang="el-GR" dirty="0"/>
          </a:p>
          <a:p>
            <a:pPr>
              <a:defRPr/>
            </a:pPr>
            <a:r>
              <a:rPr lang="en-US" b="1" dirty="0"/>
              <a:t>Butylene glycol </a:t>
            </a:r>
            <a:r>
              <a:rPr lang="el-GR" b="1" dirty="0"/>
              <a:t> </a:t>
            </a:r>
            <a:r>
              <a:rPr lang="el-GR" dirty="0"/>
              <a:t>υγροσκοπικό,  </a:t>
            </a:r>
            <a:r>
              <a:rPr lang="el-GR" dirty="0" smtClean="0"/>
              <a:t>υγραντικό.</a:t>
            </a:r>
            <a:endParaRPr lang="el-GR" dirty="0"/>
          </a:p>
          <a:p>
            <a:pPr>
              <a:defRPr/>
            </a:pPr>
            <a:r>
              <a:rPr lang="en-US" b="1" dirty="0" err="1" smtClean="0"/>
              <a:t>Uvinul</a:t>
            </a:r>
            <a:r>
              <a:rPr lang="en-US" b="1" dirty="0" smtClean="0"/>
              <a:t>  </a:t>
            </a:r>
            <a:r>
              <a:rPr lang="en-US" b="1" dirty="0"/>
              <a:t>MBC</a:t>
            </a:r>
            <a:r>
              <a:rPr lang="el-GR" b="1" dirty="0"/>
              <a:t> 95 </a:t>
            </a:r>
            <a:r>
              <a:rPr lang="el-GR" dirty="0" err="1"/>
              <a:t>αντιηλιακό</a:t>
            </a:r>
            <a:r>
              <a:rPr lang="el-GR" dirty="0"/>
              <a:t> φίλτρο για απορρόφηση </a:t>
            </a:r>
            <a:r>
              <a:rPr lang="en-US" dirty="0"/>
              <a:t>UV</a:t>
            </a:r>
            <a:r>
              <a:rPr lang="el-GR" dirty="0"/>
              <a:t>Β </a:t>
            </a:r>
            <a:r>
              <a:rPr lang="el-GR" dirty="0" smtClean="0"/>
              <a:t>ακτινοβολίας.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57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Συστατικά </a:t>
            </a:r>
            <a:r>
              <a:rPr lang="el-GR" sz="30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err="1" smtClean="0"/>
              <a:t>Antaron</a:t>
            </a:r>
            <a:r>
              <a:rPr lang="en-US" b="1" dirty="0" smtClean="0"/>
              <a:t> </a:t>
            </a:r>
            <a:r>
              <a:rPr lang="en-US" b="1" dirty="0"/>
              <a:t>V 220 </a:t>
            </a:r>
            <a:r>
              <a:rPr lang="en-US" dirty="0"/>
              <a:t>(PVP/</a:t>
            </a:r>
            <a:r>
              <a:rPr lang="en-US" dirty="0" err="1"/>
              <a:t>Eicosene</a:t>
            </a:r>
            <a:r>
              <a:rPr lang="en-US" dirty="0"/>
              <a:t> copolymer) ↑ </a:t>
            </a:r>
            <a:r>
              <a:rPr lang="el-GR" dirty="0"/>
              <a:t>ιξώδες</a:t>
            </a:r>
            <a:r>
              <a:rPr lang="en-US" dirty="0"/>
              <a:t>, </a:t>
            </a:r>
            <a:r>
              <a:rPr lang="el-GR" dirty="0"/>
              <a:t>υδρόφοβο </a:t>
            </a:r>
            <a:r>
              <a:rPr lang="el-GR" dirty="0" err="1"/>
              <a:t>υμένιο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l-GR" dirty="0"/>
              <a:t>αδιάβροχο προϊόν</a:t>
            </a:r>
            <a:r>
              <a:rPr lang="en-US" dirty="0"/>
              <a:t>, </a:t>
            </a:r>
            <a:r>
              <a:rPr lang="el-GR" dirty="0"/>
              <a:t>διασπορά </a:t>
            </a:r>
            <a:r>
              <a:rPr lang="el-GR" dirty="0" err="1" smtClean="0"/>
              <a:t>πιγμέντων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n-US" b="1" dirty="0" err="1"/>
              <a:t>Schizophyllan</a:t>
            </a:r>
            <a:r>
              <a:rPr lang="en-US" dirty="0"/>
              <a:t> </a:t>
            </a:r>
            <a:r>
              <a:rPr lang="el-GR" dirty="0"/>
              <a:t>μειώνει ερύθημα (</a:t>
            </a:r>
            <a:r>
              <a:rPr lang="en-US" dirty="0"/>
              <a:t>UV </a:t>
            </a:r>
            <a:r>
              <a:rPr lang="el-GR" dirty="0"/>
              <a:t>ακτινοβολία), επουλωτικό, </a:t>
            </a:r>
            <a:r>
              <a:rPr lang="el-GR" dirty="0" err="1" smtClean="0"/>
              <a:t>αντιμικροβιακό</a:t>
            </a:r>
            <a:r>
              <a:rPr lang="el-GR" dirty="0" smtClean="0"/>
              <a:t>.</a:t>
            </a:r>
            <a:endParaRPr lang="en-US" b="1" dirty="0"/>
          </a:p>
          <a:p>
            <a:pPr>
              <a:spcBef>
                <a:spcPts val="1800"/>
              </a:spcBef>
              <a:defRPr/>
            </a:pPr>
            <a:r>
              <a:rPr lang="en-US" b="1" dirty="0" err="1"/>
              <a:t>Polymethyl</a:t>
            </a:r>
            <a:r>
              <a:rPr lang="en-US" b="1" dirty="0"/>
              <a:t> methacrylate </a:t>
            </a:r>
            <a:r>
              <a:rPr lang="el-GR" dirty="0"/>
              <a:t>ματ, φωτεινό στρώμα, μεταξένια αίσθηση, ↑ </a:t>
            </a:r>
            <a:r>
              <a:rPr lang="el-GR" dirty="0" err="1"/>
              <a:t>προσκολλητική</a:t>
            </a:r>
            <a:r>
              <a:rPr lang="el-GR" dirty="0"/>
              <a:t>  ικανότητα </a:t>
            </a:r>
            <a:r>
              <a:rPr lang="el-GR" dirty="0" smtClean="0"/>
              <a:t>στρώματος.</a:t>
            </a:r>
            <a:endParaRPr lang="el-GR" dirty="0"/>
          </a:p>
          <a:p>
            <a:pPr>
              <a:defRPr/>
            </a:pPr>
            <a:r>
              <a:rPr lang="en-US" b="1" dirty="0" smtClean="0"/>
              <a:t>Perfume</a:t>
            </a:r>
            <a:r>
              <a:rPr lang="el-GR" b="1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9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Συντηρητικά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PHENOCHEM </a:t>
            </a:r>
            <a:r>
              <a:rPr lang="el-GR" dirty="0"/>
              <a:t> </a:t>
            </a:r>
            <a:r>
              <a:rPr lang="el-GR" dirty="0" err="1"/>
              <a:t>αντιμικροβιακά</a:t>
            </a:r>
            <a:r>
              <a:rPr lang="el-GR" dirty="0"/>
              <a:t>  (+ και - κατά </a:t>
            </a:r>
            <a:r>
              <a:rPr lang="en-US" dirty="0"/>
              <a:t>Gram </a:t>
            </a:r>
            <a:r>
              <a:rPr lang="el-GR" dirty="0"/>
              <a:t>βακτηρίων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n-US" b="1" dirty="0" err="1"/>
              <a:t>Diazolidinyl</a:t>
            </a:r>
            <a:r>
              <a:rPr lang="en-US" b="1" dirty="0"/>
              <a:t> urea </a:t>
            </a:r>
            <a:r>
              <a:rPr lang="el-GR" dirty="0"/>
              <a:t>συντηρητικό δραστικό σε θετικά και αρνητικά κατά </a:t>
            </a:r>
            <a:r>
              <a:rPr lang="en-US" dirty="0"/>
              <a:t>Gram </a:t>
            </a:r>
            <a:r>
              <a:rPr lang="el-GR" dirty="0" smtClean="0"/>
              <a:t>βακτήρια.</a:t>
            </a:r>
            <a:endParaRPr lang="el-GR" dirty="0"/>
          </a:p>
          <a:p>
            <a:pPr>
              <a:defRPr/>
            </a:pPr>
            <a:r>
              <a:rPr lang="en-US" b="1" dirty="0"/>
              <a:t>Disodium EDT</a:t>
            </a:r>
            <a:r>
              <a:rPr lang="el-GR" b="1" dirty="0"/>
              <a:t>Α </a:t>
            </a:r>
            <a:r>
              <a:rPr lang="el-GR" dirty="0"/>
              <a:t>↑ δραστικότητας συντηρητικών, προστασία συστατικών από οξείδωση/αλλοίωση (</a:t>
            </a:r>
            <a:r>
              <a:rPr lang="el-GR" dirty="0" err="1"/>
              <a:t>↓τάγγιση</a:t>
            </a:r>
            <a:r>
              <a:rPr lang="el-GR" dirty="0"/>
              <a:t> λιπών/ελαίων), σταθεροποιητής χρωμάτων, </a:t>
            </a:r>
            <a:r>
              <a:rPr lang="el-GR" dirty="0" smtClean="0"/>
              <a:t>πηκτωμάτων.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0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λιπαρής φάσης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104456"/>
          </a:xfrm>
        </p:spPr>
        <p:txBody>
          <a:bodyPr numCol="2">
            <a:noAutofit/>
          </a:bodyPr>
          <a:lstStyle/>
          <a:p>
            <a:pPr>
              <a:defRPr/>
            </a:pPr>
            <a:r>
              <a:rPr lang="el-GR" altLang="el-GR" dirty="0"/>
              <a:t>Ζύγιση σε γουδί </a:t>
            </a:r>
            <a:r>
              <a:rPr lang="el-GR" altLang="el-GR" dirty="0" smtClean="0"/>
              <a:t>πορσελάνης:</a:t>
            </a:r>
            <a:endParaRPr lang="el-GR" altLang="el-GR" dirty="0"/>
          </a:p>
          <a:p>
            <a:pPr marL="442913">
              <a:buFont typeface="Courier New" pitchFamily="49" charset="0"/>
              <a:buChar char="o"/>
              <a:defRPr/>
            </a:pPr>
            <a:r>
              <a:rPr lang="en-US" dirty="0" err="1"/>
              <a:t>Xalifin</a:t>
            </a:r>
            <a:r>
              <a:rPr lang="en-US" dirty="0"/>
              <a:t> </a:t>
            </a:r>
            <a:r>
              <a:rPr lang="en-US" dirty="0" smtClean="0"/>
              <a:t>15</a:t>
            </a:r>
            <a:r>
              <a:rPr lang="el-GR" dirty="0" smtClean="0"/>
              <a:t>.</a:t>
            </a:r>
            <a:endParaRPr lang="en-US" dirty="0"/>
          </a:p>
          <a:p>
            <a:pPr marL="442913">
              <a:buFont typeface="Courier New" pitchFamily="49" charset="0"/>
              <a:buChar char="o"/>
              <a:defRPr/>
            </a:pPr>
            <a:r>
              <a:rPr lang="en-US" dirty="0" err="1"/>
              <a:t>Tegocare</a:t>
            </a:r>
            <a:r>
              <a:rPr lang="en-US" dirty="0"/>
              <a:t> </a:t>
            </a:r>
            <a:r>
              <a:rPr lang="en-US" dirty="0" smtClean="0"/>
              <a:t>450</a:t>
            </a:r>
            <a:r>
              <a:rPr lang="el-GR" dirty="0" smtClean="0"/>
              <a:t>.</a:t>
            </a:r>
            <a:endParaRPr lang="el-GR" dirty="0"/>
          </a:p>
          <a:p>
            <a:pPr marL="442913">
              <a:buFont typeface="Courier New" pitchFamily="49" charset="0"/>
              <a:buChar char="o"/>
              <a:defRPr/>
            </a:pPr>
            <a:r>
              <a:rPr lang="en-US" dirty="0" err="1"/>
              <a:t>Cetyl</a:t>
            </a:r>
            <a:r>
              <a:rPr lang="en-US" dirty="0"/>
              <a:t> </a:t>
            </a:r>
            <a:r>
              <a:rPr lang="en-US" dirty="0" smtClean="0"/>
              <a:t>alcohol</a:t>
            </a:r>
            <a:r>
              <a:rPr lang="el-GR" dirty="0" smtClean="0"/>
              <a:t>.</a:t>
            </a:r>
            <a:endParaRPr lang="en-US" dirty="0"/>
          </a:p>
          <a:p>
            <a:pPr marL="442913">
              <a:buFont typeface="Courier New" pitchFamily="49" charset="0"/>
              <a:buChar char="o"/>
              <a:defRPr/>
            </a:pPr>
            <a:r>
              <a:rPr lang="en-US" dirty="0" err="1"/>
              <a:t>Antaron</a:t>
            </a:r>
            <a:r>
              <a:rPr lang="en-US" dirty="0"/>
              <a:t> V </a:t>
            </a:r>
            <a:r>
              <a:rPr lang="en-US" dirty="0" smtClean="0"/>
              <a:t>220</a:t>
            </a:r>
            <a:r>
              <a:rPr lang="el-GR" dirty="0" smtClean="0"/>
              <a:t>.</a:t>
            </a:r>
            <a:endParaRPr lang="en-US" dirty="0"/>
          </a:p>
          <a:p>
            <a:pPr marL="442913">
              <a:buFont typeface="Courier New" pitchFamily="49" charset="0"/>
              <a:buChar char="o"/>
              <a:defRPr/>
            </a:pPr>
            <a:r>
              <a:rPr lang="en-US" dirty="0" err="1"/>
              <a:t>Heliovisor</a:t>
            </a:r>
            <a:r>
              <a:rPr lang="en-US" dirty="0"/>
              <a:t> </a:t>
            </a:r>
            <a:r>
              <a:rPr lang="en-US" dirty="0" smtClean="0"/>
              <a:t>IMC</a:t>
            </a:r>
            <a:r>
              <a:rPr lang="el-GR" dirty="0" smtClean="0"/>
              <a:t>.</a:t>
            </a:r>
            <a:endParaRPr lang="en-US" dirty="0"/>
          </a:p>
          <a:p>
            <a:pPr marL="442913">
              <a:buFont typeface="Courier New" pitchFamily="49" charset="0"/>
              <a:buChar char="o"/>
              <a:defRPr/>
            </a:pPr>
            <a:r>
              <a:rPr lang="en-US" dirty="0" err="1"/>
              <a:t>Uvinul</a:t>
            </a:r>
            <a:r>
              <a:rPr lang="en-US" dirty="0"/>
              <a:t> MBC </a:t>
            </a:r>
            <a:r>
              <a:rPr lang="en-US" dirty="0" smtClean="0"/>
              <a:t>95</a:t>
            </a:r>
            <a:r>
              <a:rPr lang="el-GR" dirty="0" smtClean="0"/>
              <a:t>.</a:t>
            </a:r>
          </a:p>
          <a:p>
            <a:pPr marL="717550">
              <a:buFont typeface="Courier New" pitchFamily="49" charset="0"/>
              <a:buChar char="o"/>
              <a:defRPr/>
            </a:pPr>
            <a:r>
              <a:rPr lang="en-US" dirty="0" err="1"/>
              <a:t>Heliovisor</a:t>
            </a:r>
            <a:r>
              <a:rPr lang="en-US" dirty="0"/>
              <a:t> </a:t>
            </a:r>
            <a:r>
              <a:rPr lang="en-US" dirty="0" smtClean="0"/>
              <a:t>OMC</a:t>
            </a:r>
            <a:r>
              <a:rPr lang="el-GR" dirty="0" smtClean="0"/>
              <a:t>.</a:t>
            </a:r>
            <a:endParaRPr lang="en-US" dirty="0"/>
          </a:p>
          <a:p>
            <a:pPr marL="717550">
              <a:buFont typeface="Courier New" pitchFamily="49" charset="0"/>
              <a:buChar char="o"/>
              <a:defRPr/>
            </a:pPr>
            <a:r>
              <a:rPr lang="en-US" dirty="0" err="1"/>
              <a:t>Finsolv</a:t>
            </a:r>
            <a:r>
              <a:rPr lang="en-US" dirty="0"/>
              <a:t> </a:t>
            </a:r>
            <a:r>
              <a:rPr lang="en-US" dirty="0" smtClean="0"/>
              <a:t>TN</a:t>
            </a:r>
            <a:r>
              <a:rPr lang="el-GR" dirty="0" smtClean="0"/>
              <a:t>.</a:t>
            </a:r>
            <a:endParaRPr lang="en-US" dirty="0"/>
          </a:p>
          <a:p>
            <a:pPr marL="717550">
              <a:buFont typeface="Courier New" pitchFamily="49" charset="0"/>
              <a:buChar char="o"/>
              <a:defRPr/>
            </a:pPr>
            <a:r>
              <a:rPr lang="en-US" dirty="0" err="1" smtClean="0"/>
              <a:t>Phenochem</a:t>
            </a:r>
            <a:r>
              <a:rPr lang="el-GR" dirty="0" smtClean="0"/>
              <a:t>.</a:t>
            </a:r>
            <a:endParaRPr lang="en-US" dirty="0"/>
          </a:p>
          <a:p>
            <a:pPr marL="717550">
              <a:buFont typeface="Courier New" pitchFamily="49" charset="0"/>
              <a:buChar char="o"/>
              <a:defRPr/>
            </a:pPr>
            <a:r>
              <a:rPr lang="en-US" dirty="0" err="1"/>
              <a:t>Cetyl</a:t>
            </a:r>
            <a:r>
              <a:rPr lang="en-US" dirty="0"/>
              <a:t> </a:t>
            </a:r>
            <a:r>
              <a:rPr lang="en-US" dirty="0" err="1" smtClean="0"/>
              <a:t>dimethicone</a:t>
            </a:r>
            <a:r>
              <a:rPr lang="el-GR" dirty="0" smtClean="0"/>
              <a:t>.</a:t>
            </a:r>
            <a:endParaRPr lang="el-GR" dirty="0"/>
          </a:p>
          <a:p>
            <a:pPr marL="627063">
              <a:defRPr/>
            </a:pPr>
            <a:r>
              <a:rPr lang="el-GR" altLang="el-GR" dirty="0"/>
              <a:t>Γουδί στο ατμόλουτρο, </a:t>
            </a:r>
            <a:r>
              <a:rPr lang="en-US" altLang="el-GR" dirty="0"/>
              <a:t>75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n-US" dirty="0"/>
          </a:p>
          <a:p>
            <a:pPr marL="627063">
              <a:defRPr/>
            </a:pPr>
            <a:r>
              <a:rPr lang="el-GR" altLang="el-GR" dirty="0"/>
              <a:t>Ανάδευση (γουδοχέρι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716016" y="1484784"/>
            <a:ext cx="0" cy="36004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</TotalTime>
  <Words>1390</Words>
  <Application>Microsoft Office PowerPoint</Application>
  <PresentationFormat>Προβολή στην οθόνη (4:3)</PresentationFormat>
  <Paragraphs>196</Paragraphs>
  <Slides>23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template</vt:lpstr>
      <vt:lpstr>1_exo-opistho_simeiomata</vt:lpstr>
      <vt:lpstr>OC_template_updated</vt:lpstr>
      <vt:lpstr>Κοσμητολογία ΙΙI (Ε)</vt:lpstr>
      <vt:lpstr>Γενικά 1/2</vt:lpstr>
      <vt:lpstr>Γενικά 2/2</vt:lpstr>
      <vt:lpstr>Συστατικά 1/4</vt:lpstr>
      <vt:lpstr>Συστατικά 2/4</vt:lpstr>
      <vt:lpstr>Συστατικά 3/4</vt:lpstr>
      <vt:lpstr>Συστατικά 4/4</vt:lpstr>
      <vt:lpstr>Συντηρητικά</vt:lpstr>
      <vt:lpstr>Παρασκευή της λιπαρής φάσης</vt:lpstr>
      <vt:lpstr>Παρασκευή της υδατικής  φάσης Ι και ΙΙ</vt:lpstr>
      <vt:lpstr>Παρασκευή της υδατικής  φάσης ΙΙΙ και IV </vt:lpstr>
      <vt:lpstr>Παρασκευή της διασποράς  των κόνεων</vt:lpstr>
      <vt:lpstr>Ανάμιξη των φάσεων 1/2</vt:lpstr>
      <vt:lpstr>Ανάμιξη των φάσεων 2/2</vt:lpstr>
      <vt:lpstr>Παρατηρήσεις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fkaram2</cp:lastModifiedBy>
  <cp:revision>14</cp:revision>
  <dcterms:created xsi:type="dcterms:W3CDTF">2015-05-07T09:12:41Z</dcterms:created>
  <dcterms:modified xsi:type="dcterms:W3CDTF">2015-05-11T06:03:42Z</dcterms:modified>
</cp:coreProperties>
</file>