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97" r:id="rId19"/>
    <p:sldId id="298" r:id="rId20"/>
    <p:sldId id="299" r:id="rId21"/>
    <p:sldId id="300" r:id="rId22"/>
    <p:sldId id="30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57" r:id="rId36"/>
    <p:sldId id="262" r:id="rId37"/>
    <p:sldId id="264" r:id="rId38"/>
    <p:sldId id="302" r:id="rId39"/>
    <p:sldId id="303" r:id="rId40"/>
    <p:sldId id="304" r:id="rId41"/>
    <p:sldId id="305" r:id="rId42"/>
  </p:sldIdLst>
  <p:sldSz cx="9144000" cy="6858000" type="screen4x3"/>
  <p:notesSz cx="6797675" cy="9928225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8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200" b="1" dirty="0" smtClean="0">
                <a:solidFill>
                  <a:schemeClr val="tx1"/>
                </a:solidFill>
                <a:latin typeface="+mn-lt"/>
              </a:rPr>
              <a:t>Μεθοδολογία έρευνας</a:t>
            </a:r>
            <a:endParaRPr lang="el-GR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 </a:t>
            </a:r>
            <a:r>
              <a:rPr lang="el-GR" sz="2800" dirty="0"/>
              <a:t>Ο</a:t>
            </a:r>
            <a:r>
              <a:rPr lang="el-GR" sz="2800" dirty="0" smtClean="0"/>
              <a:t> </a:t>
            </a:r>
            <a:r>
              <a:rPr lang="el-GR" sz="2800" dirty="0" smtClean="0"/>
              <a:t>Αισθητικός και η αποστολή του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Σωματική Αισθητική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Υποδεικνύει</a:t>
            </a:r>
          </a:p>
          <a:p>
            <a:r>
              <a:rPr lang="el-GR" dirty="0" smtClean="0"/>
              <a:t>Αποδέχεται</a:t>
            </a:r>
          </a:p>
          <a:p>
            <a:r>
              <a:rPr lang="el-GR" dirty="0" smtClean="0"/>
              <a:t>Προτείνει και</a:t>
            </a:r>
          </a:p>
          <a:p>
            <a:r>
              <a:rPr lang="el-GR" dirty="0" smtClean="0"/>
              <a:t>Εφαρμόζει μεθόδους</a:t>
            </a:r>
            <a:r>
              <a:rPr lang="el-GR" dirty="0"/>
              <a:t> </a:t>
            </a:r>
            <a:r>
              <a:rPr lang="el-GR" dirty="0" smtClean="0"/>
              <a:t>και τεχνικές με </a:t>
            </a:r>
            <a:r>
              <a:rPr lang="el-GR" b="1" dirty="0" smtClean="0"/>
              <a:t>στόχο </a:t>
            </a:r>
            <a:r>
              <a:rPr lang="el-GR" dirty="0" smtClean="0"/>
              <a:t>τη διατήρηση της νεανικής και γενικότερα καλαίσθητης εμφάνισης του προσώπου και του </a:t>
            </a:r>
            <a:r>
              <a:rPr lang="el-GR" dirty="0" smtClean="0"/>
              <a:t>σώματος.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Μεθοδική αναζήτηση γνώσης τόσο σε ατομική όσο και σε συλλογική βάση με την ανακάλυψη-αξιολόγηση σημαντικών φαινομένων και επινόηση </a:t>
            </a:r>
            <a:r>
              <a:rPr lang="el-GR" dirty="0" smtClean="0"/>
              <a:t>άλλων.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έρευνα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Απόκτηση νέας γνώσης σε θεωρητικό κυρίως επίπεδο. </a:t>
            </a:r>
          </a:p>
          <a:p>
            <a:r>
              <a:rPr lang="el-GR" dirty="0" smtClean="0"/>
              <a:t>Αναλύει τα γεγονότα και τα φαινόμενα στοχεύοντας πρωταρχικά στην διατύπωση νέων </a:t>
            </a:r>
            <a:r>
              <a:rPr lang="el-GR" dirty="0" smtClean="0"/>
              <a:t>θεωριών.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Εφαρμοσμένη έρευνα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Εμπέδωση </a:t>
            </a:r>
            <a:r>
              <a:rPr lang="el-GR" dirty="0"/>
              <a:t>και προαγωγή γνώσης </a:t>
            </a:r>
            <a:r>
              <a:rPr lang="el-GR" dirty="0" smtClean="0"/>
              <a:t>σε πρακτικό επίπεδο με εφαρμογές και χρήσεις για την ανακάλυψη νέων προϊόντων, μεθόδων κ.α.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Χαρακτηριστικά επιστημονικής έρευνας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Στηρίζεται στη συστηματική μελέτη της εμπειρικής </a:t>
            </a:r>
            <a:r>
              <a:rPr lang="el-GR" dirty="0" smtClean="0"/>
              <a:t>πραγματικότητας.</a:t>
            </a:r>
            <a:endParaRPr lang="el-GR" dirty="0" smtClean="0"/>
          </a:p>
          <a:p>
            <a:r>
              <a:rPr lang="el-GR" dirty="0" smtClean="0"/>
              <a:t>Ασχολείται με τη διεύρυνση της </a:t>
            </a:r>
            <a:r>
              <a:rPr lang="el-GR" dirty="0" smtClean="0"/>
              <a:t>γνώσης.</a:t>
            </a:r>
            <a:endParaRPr lang="el-GR" dirty="0" smtClean="0"/>
          </a:p>
          <a:p>
            <a:r>
              <a:rPr lang="el-GR" dirty="0" smtClean="0"/>
              <a:t>Τα αποτελέσματα δεν είναι </a:t>
            </a:r>
            <a:r>
              <a:rPr lang="el-GR" dirty="0" smtClean="0"/>
              <a:t>αμετάκλητα.</a:t>
            </a:r>
            <a:endParaRPr lang="el-GR" dirty="0" smtClean="0"/>
          </a:p>
          <a:p>
            <a:r>
              <a:rPr lang="el-GR" dirty="0" smtClean="0"/>
              <a:t>Η γνώση είναι έγκυρη, όταν κατά τη διάρκεια παραγωγής της δεν υπεισέρχονται υποκειμενικά στοιχεία «συμπάθειας» ή «εμπάθειας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δεοντολογίας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αισθητική </a:t>
            </a:r>
            <a:r>
              <a:rPr lang="el-GR" dirty="0" smtClean="0"/>
              <a:t>και </a:t>
            </a:r>
            <a:r>
              <a:rPr lang="el-GR" dirty="0" smtClean="0"/>
              <a:t>κοσμητολογία υπάγεται πρωταρχικά στον κώδικα της Ιατρικής </a:t>
            </a:r>
            <a:r>
              <a:rPr lang="el-GR" dirty="0" smtClean="0"/>
              <a:t>Δεοντολογίας.</a:t>
            </a:r>
            <a:endParaRPr lang="el-GR" dirty="0" smtClean="0"/>
          </a:p>
          <a:p>
            <a:r>
              <a:rPr lang="el-GR" dirty="0" smtClean="0"/>
              <a:t>Διαμορφώνονται και ειδικές </a:t>
            </a:r>
            <a:r>
              <a:rPr lang="el-GR" dirty="0" smtClean="0"/>
              <a:t>αρχές.</a:t>
            </a:r>
            <a:endParaRPr lang="el-GR" dirty="0" smtClean="0"/>
          </a:p>
          <a:p>
            <a:r>
              <a:rPr lang="el-GR" dirty="0" smtClean="0"/>
              <a:t>Στη δεοντολογία εμπεριέχεται και η διδασκαλία και υπόδειξη των </a:t>
            </a:r>
            <a:r>
              <a:rPr lang="el-GR" dirty="0" smtClean="0"/>
              <a:t>δεόντων.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Σεβασμός στη δεοντολογία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Προσφέρει</a:t>
            </a:r>
            <a:r>
              <a:rPr lang="en-US" dirty="0" smtClean="0"/>
              <a:t>:</a:t>
            </a:r>
          </a:p>
          <a:p>
            <a:r>
              <a:rPr lang="el-GR" dirty="0" smtClean="0"/>
              <a:t>Προϋποθέσεις επιτυχούς διεκπεραίωσης του </a:t>
            </a:r>
            <a:r>
              <a:rPr lang="el-GR" dirty="0" smtClean="0"/>
              <a:t>έργου.</a:t>
            </a:r>
            <a:endParaRPr lang="el-GR" dirty="0" smtClean="0"/>
          </a:p>
          <a:p>
            <a:r>
              <a:rPr lang="el-GR" dirty="0" smtClean="0"/>
              <a:t>Ικανότητα δημιουργίας κλίματος </a:t>
            </a:r>
            <a:r>
              <a:rPr lang="el-GR" dirty="0" smtClean="0"/>
              <a:t>συνεργασίας.</a:t>
            </a:r>
            <a:endParaRPr lang="el-GR" dirty="0" smtClean="0"/>
          </a:p>
          <a:p>
            <a:r>
              <a:rPr lang="el-GR" dirty="0" smtClean="0"/>
              <a:t>Επίγνωση ορίων λειτουργίας στελέχους υγείας και του θεσμικού ρόλου του </a:t>
            </a:r>
            <a:r>
              <a:rPr lang="el-GR" dirty="0" smtClean="0"/>
              <a:t>αισθητικού-</a:t>
            </a:r>
            <a:r>
              <a:rPr lang="el-GR" dirty="0" err="1" smtClean="0"/>
              <a:t>κοσμητολόγου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Δεοντολογικές αρχές</a:t>
            </a:r>
            <a:r>
              <a:rPr lang="en-US" sz="3200" dirty="0" smtClean="0"/>
              <a:t> </a:t>
            </a:r>
            <a:r>
              <a:rPr lang="en-US" sz="3200" b="0" dirty="0" smtClean="0"/>
              <a:t>1/5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αισθητική &amp; κοσμητολογία είναι δημιουργία </a:t>
            </a:r>
            <a:r>
              <a:rPr lang="el-GR" i="1" dirty="0" smtClean="0"/>
              <a:t>«</a:t>
            </a:r>
            <a:r>
              <a:rPr lang="el-GR" i="1" dirty="0" smtClean="0">
                <a:solidFill>
                  <a:srgbClr val="252525"/>
                </a:solidFill>
              </a:rPr>
              <a:t>υπό πάσαις ταις τέχναις εργασίαι ποιήσεις </a:t>
            </a:r>
            <a:r>
              <a:rPr lang="el-GR" i="1" dirty="0" err="1" smtClean="0">
                <a:solidFill>
                  <a:srgbClr val="252525"/>
                </a:solidFill>
              </a:rPr>
              <a:t>εισί</a:t>
            </a:r>
            <a:r>
              <a:rPr lang="el-GR" i="1" dirty="0" smtClean="0">
                <a:solidFill>
                  <a:srgbClr val="252525"/>
                </a:solidFill>
              </a:rPr>
              <a:t>»</a:t>
            </a:r>
            <a:r>
              <a:rPr lang="el-GR" dirty="0">
                <a:solidFill>
                  <a:srgbClr val="252525"/>
                </a:solidFill>
              </a:rPr>
              <a:t>.</a:t>
            </a:r>
            <a:endParaRPr lang="el-GR" dirty="0" smtClean="0">
              <a:solidFill>
                <a:srgbClr val="252525"/>
              </a:solidFill>
            </a:endParaRPr>
          </a:p>
          <a:p>
            <a:r>
              <a:rPr lang="el-GR" dirty="0" smtClean="0">
                <a:solidFill>
                  <a:srgbClr val="252525"/>
                </a:solidFill>
              </a:rPr>
              <a:t>Η εργασία θα πρέπει να διέπεται από υπευθυνότητα, συνέπεια και </a:t>
            </a:r>
            <a:r>
              <a:rPr lang="el-GR" dirty="0" smtClean="0">
                <a:solidFill>
                  <a:srgbClr val="252525"/>
                </a:solidFill>
              </a:rPr>
              <a:t>διακριτικότητα.</a:t>
            </a:r>
            <a:endParaRPr lang="el-GR" dirty="0" smtClean="0">
              <a:solidFill>
                <a:srgbClr val="252525"/>
              </a:solidFill>
            </a:endParaRPr>
          </a:p>
          <a:p>
            <a:r>
              <a:rPr lang="el-GR" dirty="0" smtClean="0">
                <a:solidFill>
                  <a:srgbClr val="252525"/>
                </a:solidFill>
              </a:rPr>
              <a:t>Η επαγγελματική εμπιστοσύνη χρειάζεται χρόνο για να δημιουργηθεί αλλά χάνεται </a:t>
            </a:r>
            <a:r>
              <a:rPr lang="el-GR" dirty="0" smtClean="0">
                <a:solidFill>
                  <a:srgbClr val="252525"/>
                </a:solidFill>
              </a:rPr>
              <a:t>εύκολα.</a:t>
            </a:r>
            <a:endParaRPr lang="el-GR" dirty="0" smtClean="0">
              <a:solidFill>
                <a:srgbClr val="252525"/>
              </a:solidFill>
            </a:endParaRPr>
          </a:p>
          <a:p>
            <a:r>
              <a:rPr lang="el-GR" dirty="0" smtClean="0">
                <a:solidFill>
                  <a:srgbClr val="252525"/>
                </a:solidFill>
              </a:rPr>
              <a:t>Ο σεβασμός δεν επιβάλλεται αλλά εμπνέεται</a:t>
            </a:r>
          </a:p>
          <a:p>
            <a:r>
              <a:rPr lang="el-GR" dirty="0" smtClean="0">
                <a:solidFill>
                  <a:srgbClr val="252525"/>
                </a:solidFill>
              </a:rPr>
              <a:t>Η δικαιοσύνη είναι η αρετή που θα πρέπει να διέπει δια βίου τη ζωή του </a:t>
            </a:r>
            <a:r>
              <a:rPr lang="el-GR" dirty="0" smtClean="0">
                <a:solidFill>
                  <a:srgbClr val="252525"/>
                </a:solidFill>
              </a:rPr>
              <a:t>αισθητικού-</a:t>
            </a:r>
            <a:r>
              <a:rPr lang="el-GR" dirty="0" err="1" smtClean="0">
                <a:solidFill>
                  <a:srgbClr val="252525"/>
                </a:solidFill>
              </a:rPr>
              <a:t>κοσμητολόγου</a:t>
            </a:r>
            <a:r>
              <a:rPr lang="el-GR" dirty="0" smtClean="0">
                <a:solidFill>
                  <a:srgbClr val="252525"/>
                </a:solidFill>
              </a:rPr>
              <a:t>.</a:t>
            </a:r>
            <a:endParaRPr lang="el-GR" dirty="0" smtClean="0">
              <a:solidFill>
                <a:srgbClr val="252525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Δεοντολογικές αρχές </a:t>
            </a:r>
            <a:r>
              <a:rPr lang="en-US" sz="3200" b="0" dirty="0" smtClean="0"/>
              <a:t>2/5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ακρίβεια στην ώρα είναι σημαντική επαγγελματική </a:t>
            </a:r>
            <a:r>
              <a:rPr lang="el-GR" dirty="0" smtClean="0"/>
              <a:t>παράμετρος.</a:t>
            </a:r>
            <a:endParaRPr lang="el-GR" dirty="0" smtClean="0"/>
          </a:p>
          <a:p>
            <a:r>
              <a:rPr lang="el-GR" dirty="0" smtClean="0"/>
              <a:t>Ο αισθητικός-κοσμητολόγος προστατεύεται νομικά εφόσον ενεργεί </a:t>
            </a:r>
            <a:r>
              <a:rPr lang="en-US" dirty="0" smtClean="0"/>
              <a:t>de lege </a:t>
            </a:r>
            <a:r>
              <a:rPr lang="en-US" dirty="0" err="1" smtClean="0"/>
              <a:t>arti</a:t>
            </a:r>
            <a:r>
              <a:rPr lang="de-DE" dirty="0" smtClean="0"/>
              <a:t>s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αισθητικός-κοσμητολόγος </a:t>
            </a:r>
            <a:r>
              <a:rPr lang="el-GR" dirty="0" smtClean="0"/>
              <a:t>είναι απαραίτητο να αναβαθμίζει συνεχώς την ποιότητα της προσφοράς </a:t>
            </a:r>
            <a:r>
              <a:rPr lang="el-GR" dirty="0" smtClean="0"/>
              <a:t>του.</a:t>
            </a:r>
            <a:endParaRPr lang="el-GR" dirty="0" smtClean="0"/>
          </a:p>
          <a:p>
            <a:r>
              <a:rPr lang="el-GR" dirty="0" smtClean="0"/>
              <a:t>Ο ιδιωτικός και δημόσιος βίος του οφείλει να είναι </a:t>
            </a:r>
            <a:r>
              <a:rPr lang="el-GR" dirty="0" smtClean="0"/>
              <a:t>έντιμος.</a:t>
            </a:r>
            <a:endParaRPr lang="el-GR" dirty="0" smtClean="0"/>
          </a:p>
          <a:p>
            <a:r>
              <a:rPr lang="el-GR" dirty="0" smtClean="0"/>
              <a:t>Η συγκάλυψη τρίτων όταν ασκούν παράνομα αισθητικές-κοσμητολογικές θεραπείες </a:t>
            </a:r>
            <a:r>
              <a:rPr lang="el-GR" dirty="0" smtClean="0"/>
              <a:t>απαγορεύεται.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Δεοντολογικές αρχές </a:t>
            </a:r>
            <a:r>
              <a:rPr lang="en-US" sz="3200" b="0" dirty="0" smtClean="0"/>
              <a:t>3/5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Απαγορεύεται η αγοραία προσέγγιση </a:t>
            </a:r>
            <a:r>
              <a:rPr lang="el-GR" dirty="0" smtClean="0"/>
              <a:t>πελατείας.</a:t>
            </a:r>
            <a:endParaRPr lang="el-GR" dirty="0" smtClean="0"/>
          </a:p>
          <a:p>
            <a:r>
              <a:rPr lang="el-GR" dirty="0" smtClean="0"/>
              <a:t>Απαγορεύεται η διαφημιστική προβολή μη αναγνωρισμένων τίτλων </a:t>
            </a:r>
            <a:r>
              <a:rPr lang="el-GR" dirty="0" smtClean="0"/>
              <a:t>σπουδών.</a:t>
            </a:r>
            <a:endParaRPr lang="el-GR" dirty="0" smtClean="0"/>
          </a:p>
          <a:p>
            <a:r>
              <a:rPr lang="el-GR" dirty="0" smtClean="0"/>
              <a:t>Η διαφήμιση για υποτιθέμενες θεραπευτικές επιτυχίες </a:t>
            </a:r>
            <a:r>
              <a:rPr lang="el-GR" dirty="0" smtClean="0"/>
              <a:t>απαγορεύεται.</a:t>
            </a:r>
            <a:endParaRPr lang="el-GR" dirty="0" smtClean="0"/>
          </a:p>
          <a:p>
            <a:r>
              <a:rPr lang="el-GR" dirty="0" smtClean="0"/>
              <a:t>Ο αισθητικός-κοσμητολόγος οφείλει να σέβεται την προσωπικότητα και την αξιοπρέπεια του </a:t>
            </a:r>
            <a:r>
              <a:rPr lang="el-GR" dirty="0" smtClean="0"/>
              <a:t>ασθενούς.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4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επιστήμης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Πρόκειται για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Πνευματική δραστηριότητα που παρουσιάζεται με συγκεκριμένο, μεθοδικό και πειθαρχημένο </a:t>
            </a:r>
            <a:r>
              <a:rPr lang="el-GR" dirty="0" smtClean="0"/>
              <a:t>τρόπο.</a:t>
            </a:r>
            <a:endParaRPr lang="el-GR" dirty="0" smtClean="0"/>
          </a:p>
          <a:p>
            <a:r>
              <a:rPr lang="el-GR" dirty="0" smtClean="0"/>
              <a:t>Μελετά και κατανοεί τα φαινόμενα σε μια ευρεία </a:t>
            </a:r>
            <a:r>
              <a:rPr lang="el-GR" dirty="0" smtClean="0"/>
              <a:t>προοπτική.</a:t>
            </a:r>
            <a:endParaRPr lang="en-US" dirty="0" smtClean="0"/>
          </a:p>
          <a:p>
            <a:r>
              <a:rPr lang="el-GR" dirty="0"/>
              <a:t>Έχει τελικό σκοπό την προαγωγή και επιβεβαίωση της </a:t>
            </a:r>
            <a:r>
              <a:rPr lang="el-GR" dirty="0" smtClean="0"/>
              <a:t>αλήθειας.</a:t>
            </a:r>
            <a:endParaRPr lang="el-GR" dirty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Δεοντολογικές αρχές </a:t>
            </a:r>
            <a:r>
              <a:rPr lang="en-US" sz="3200" b="0" dirty="0" smtClean="0"/>
              <a:t>4/5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αριθμός επισκέψεων του ασθενούς θα πρέπει να καθορίζεται από τις πραγματικές του </a:t>
            </a:r>
            <a:r>
              <a:rPr lang="el-GR" dirty="0" smtClean="0"/>
              <a:t>ανάγκες.</a:t>
            </a:r>
            <a:endParaRPr lang="el-GR" dirty="0" smtClean="0"/>
          </a:p>
          <a:p>
            <a:r>
              <a:rPr lang="el-GR" dirty="0" smtClean="0"/>
              <a:t>Βάση της επιστημονικής συμπεριφοράς είναι η απαράβατη τήρηση ιατρικού </a:t>
            </a:r>
            <a:r>
              <a:rPr lang="el-GR" dirty="0" smtClean="0"/>
              <a:t>απορρήτου.</a:t>
            </a:r>
            <a:endParaRPr lang="el-GR" dirty="0" smtClean="0"/>
          </a:p>
          <a:p>
            <a:r>
              <a:rPr lang="el-GR" dirty="0" smtClean="0"/>
              <a:t>Δεν επιτρέπεται η δημόσια αποδοκιμασία γνώμης </a:t>
            </a:r>
            <a:r>
              <a:rPr lang="el-GR" dirty="0" smtClean="0"/>
              <a:t>συναδέλφου.</a:t>
            </a:r>
            <a:endParaRPr lang="el-GR" dirty="0" smtClean="0"/>
          </a:p>
          <a:p>
            <a:r>
              <a:rPr lang="el-GR" dirty="0" smtClean="0"/>
              <a:t>Απαγορεύεται η ανήθικη συναλλαγή σε οικονομικό η κοινωνικό </a:t>
            </a:r>
            <a:r>
              <a:rPr lang="el-GR" dirty="0" smtClean="0"/>
              <a:t>επίπεδο.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8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Δεοντολογικές αρχές </a:t>
            </a:r>
            <a:r>
              <a:rPr lang="en-US" sz="3200" b="0" dirty="0" smtClean="0"/>
              <a:t>5/5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Άρνηση βοήθειας χωρίς λόγο αποτελεί αντιδεοντολογική </a:t>
            </a:r>
            <a:r>
              <a:rPr lang="el-GR" dirty="0" smtClean="0"/>
              <a:t>συμπεριφορά.</a:t>
            </a:r>
            <a:endParaRPr lang="el-GR" dirty="0" smtClean="0"/>
          </a:p>
          <a:p>
            <a:r>
              <a:rPr lang="el-GR" dirty="0" smtClean="0"/>
              <a:t>Σε περίπτωση διακοπής παροχής υπηρεσιών θα πρέπει ο αισθητικός-κοσμητολόγος να υποδείξει συνάδελφο </a:t>
            </a:r>
            <a:r>
              <a:rPr lang="el-GR" dirty="0" smtClean="0"/>
              <a:t>του.</a:t>
            </a:r>
            <a:endParaRPr lang="el-GR" dirty="0" smtClean="0"/>
          </a:p>
          <a:p>
            <a:r>
              <a:rPr lang="el-GR" dirty="0" smtClean="0"/>
              <a:t>Υποχρέωση αισθητικού-κοσμητολόγου είναι η ενημέρωση του ασθενούς για πραγματική διάσταση </a:t>
            </a:r>
            <a:r>
              <a:rPr lang="el-GR" dirty="0" smtClean="0"/>
              <a:t>προβλήματος.</a:t>
            </a:r>
            <a:endParaRPr lang="el-GR" dirty="0" smtClean="0"/>
          </a:p>
          <a:p>
            <a:r>
              <a:rPr lang="el-GR" dirty="0" smtClean="0"/>
              <a:t>Η εμφάνιση του αισθητικού-κοσμητολόγου παίζει ρόλο στην ψυχολογία του </a:t>
            </a:r>
            <a:r>
              <a:rPr lang="el-GR" dirty="0" smtClean="0"/>
              <a:t>ασθενούς.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9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Ζητήματα Πνευματικής Ιδιοκτησίας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δυσεπίλυτο θέμα στο χώρο της </a:t>
            </a:r>
            <a:r>
              <a:rPr lang="el-GR" dirty="0" smtClean="0"/>
              <a:t>επιστήμης.</a:t>
            </a:r>
            <a:endParaRPr lang="el-GR" dirty="0" smtClean="0"/>
          </a:p>
          <a:p>
            <a:r>
              <a:rPr lang="el-GR" dirty="0" smtClean="0"/>
              <a:t>Κάθε εργασία βασίζεται στο σύνολο ήδη συσσωρευμένης </a:t>
            </a:r>
            <a:r>
              <a:rPr lang="el-GR" dirty="0" smtClean="0"/>
              <a:t>γνώσης.</a:t>
            </a:r>
            <a:endParaRPr lang="el-GR" dirty="0" smtClean="0"/>
          </a:p>
          <a:p>
            <a:r>
              <a:rPr lang="el-GR" dirty="0" smtClean="0"/>
              <a:t>Στην ολοκλήρωση των μελετών συμβάλλουν πολλοί ερευνητές και όχι μόνο η ομάδα των </a:t>
            </a:r>
            <a:r>
              <a:rPr lang="el-GR" dirty="0" smtClean="0"/>
              <a:t>συγγραφέων.</a:t>
            </a:r>
            <a:endParaRPr lang="el-GR" dirty="0" smtClean="0"/>
          </a:p>
          <a:p>
            <a:r>
              <a:rPr lang="el-GR" dirty="0" smtClean="0"/>
              <a:t>Η πατρότητα κάθε κειμένου παραμένει στη διακριτική ευχέρεια του </a:t>
            </a:r>
            <a:r>
              <a:rPr lang="el-GR" dirty="0" smtClean="0"/>
              <a:t>συγγραφέα.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Ζητήματα Πνευματικής Ιδιοκτησίας</a:t>
            </a:r>
            <a:r>
              <a:rPr lang="en-US" sz="3600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Αρετές επίδοξου συγγραφέα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Υπευθυνότητα </a:t>
            </a:r>
          </a:p>
          <a:p>
            <a:r>
              <a:rPr lang="el-GR" dirty="0" smtClean="0"/>
              <a:t>Ακεραιότητα</a:t>
            </a:r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Θα πρέπει να μπορεί να υπερασπιστεί το περιεχόμενου του άρθρου του, εάν αυτό </a:t>
            </a:r>
            <a:r>
              <a:rPr lang="el-GR" dirty="0" smtClean="0"/>
              <a:t>αμφισβητηθεί.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Αυθεντικότητα άρθρου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Ένα μέρος από το πνευματικό περιεχόμενο θα πρέπει να έχει παραχθεί από τον ίδιο τον </a:t>
            </a:r>
            <a:r>
              <a:rPr lang="el-GR" dirty="0" smtClean="0"/>
              <a:t>συγγραφέα.</a:t>
            </a:r>
            <a:endParaRPr lang="el-GR" dirty="0" smtClean="0"/>
          </a:p>
          <a:p>
            <a:r>
              <a:rPr lang="el-GR" dirty="0" smtClean="0"/>
              <a:t>Ο συγγραφέας δεν αρκείται μόνο στη συγκέντρωση του υλικού αλλά και στην επεξεργασία, στη συγγραφή και στην επαναξιολόγησή του εφόσον </a:t>
            </a:r>
            <a:r>
              <a:rPr lang="el-GR" dirty="0" smtClean="0"/>
              <a:t>χρειαστεί.</a:t>
            </a:r>
            <a:endParaRPr lang="el-GR" dirty="0" smtClean="0"/>
          </a:p>
          <a:p>
            <a:r>
              <a:rPr lang="el-GR" dirty="0" smtClean="0"/>
              <a:t>Ο συγγραφέας θα πρέπει να μπορεί να υπερασπιστεί δημόσια το πόνημά </a:t>
            </a:r>
            <a:r>
              <a:rPr lang="el-GR" dirty="0" smtClean="0"/>
              <a:t>του.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Προϋποθέσεις αυθεντικότητας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Άτομα που εντάσσονται μεταξύ των συγγραφέων θα πρέπει να έχουν εργαστεί για τη μελέτη και να είναι σε θέση να την υπερασπιστούν </a:t>
            </a:r>
            <a:r>
              <a:rPr lang="el-GR" dirty="0" smtClean="0"/>
              <a:t>δημόσια.</a:t>
            </a:r>
            <a:endParaRPr lang="el-GR" dirty="0" smtClean="0"/>
          </a:p>
          <a:p>
            <a:r>
              <a:rPr lang="el-GR" dirty="0" smtClean="0"/>
              <a:t>Ο συγγραφέας θα πρέπει να ακολουθεί τα παρακάτω στάδια</a:t>
            </a:r>
            <a:r>
              <a:rPr lang="en-US" dirty="0" smtClean="0"/>
              <a:t>: </a:t>
            </a:r>
            <a:r>
              <a:rPr lang="el-GR" dirty="0" smtClean="0"/>
              <a:t>σύλληψη, σχεδιασμό επιστημονικής εργασίας, αρχική γραφή και τελική μορφή για </a:t>
            </a:r>
            <a:r>
              <a:rPr lang="el-GR" dirty="0" smtClean="0"/>
              <a:t>δημοσίευση.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Προϋποθέσεις αυθεντικότητας</a:t>
            </a:r>
            <a:r>
              <a:rPr lang="en-US" sz="3600" dirty="0" smtClean="0"/>
              <a:t> </a:t>
            </a:r>
            <a:r>
              <a:rPr lang="en-US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Συμμετοχή μόνο στη συλλογή δεδομένων, μαρτυριών και βιβλιογραφικών πληροφοριών ουσιαστικά δεν θεμελιώνει το δικαίωμα υπογραφής κάποιου προσώπου ως </a:t>
            </a:r>
            <a:r>
              <a:rPr lang="el-GR" dirty="0" smtClean="0"/>
              <a:t>συγγραφέα.</a:t>
            </a:r>
            <a:endParaRPr lang="el-GR" dirty="0" smtClean="0"/>
          </a:p>
          <a:p>
            <a:r>
              <a:rPr lang="el-GR" dirty="0" smtClean="0"/>
              <a:t>Κάθε τμήμα περιεχομένου του άρθρου θα πρέπει να αποδίδεται σε έναν τουλάχιστον από τους συγγραφείς του </a:t>
            </a:r>
            <a:r>
              <a:rPr lang="el-GR" dirty="0" smtClean="0"/>
              <a:t>άρθρου.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Επιστημονικός διάλογος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Τίθεται το </a:t>
            </a:r>
            <a:r>
              <a:rPr lang="el-GR" dirty="0" smtClean="0"/>
              <a:t>θέμα.</a:t>
            </a:r>
            <a:endParaRPr lang="el-GR" dirty="0" smtClean="0"/>
          </a:p>
          <a:p>
            <a:r>
              <a:rPr lang="el-GR" dirty="0" smtClean="0"/>
              <a:t>Δίνονται οι ορισμοί </a:t>
            </a:r>
            <a:r>
              <a:rPr lang="el-GR" dirty="0" smtClean="0"/>
              <a:t>εννοιών.</a:t>
            </a:r>
            <a:endParaRPr lang="el-GR" dirty="0" smtClean="0"/>
          </a:p>
          <a:p>
            <a:r>
              <a:rPr lang="el-GR" dirty="0" smtClean="0"/>
              <a:t>Διατυπώνεται η στοχοθεσία, το κεντρικό και τα δευτερεύοντα </a:t>
            </a:r>
            <a:r>
              <a:rPr lang="el-GR" dirty="0" smtClean="0"/>
              <a:t>ερωτήματα.</a:t>
            </a:r>
            <a:endParaRPr lang="el-GR" dirty="0" smtClean="0"/>
          </a:p>
          <a:p>
            <a:r>
              <a:rPr lang="el-GR" dirty="0" smtClean="0"/>
              <a:t>Ακολουθούν η έρευνα, ανάλυση και η </a:t>
            </a:r>
            <a:r>
              <a:rPr lang="el-GR" dirty="0" smtClean="0"/>
              <a:t>επιχειρηματολογία.</a:t>
            </a:r>
            <a:endParaRPr lang="el-GR" dirty="0" smtClean="0"/>
          </a:p>
          <a:p>
            <a:r>
              <a:rPr lang="el-GR" dirty="0" smtClean="0"/>
              <a:t>Συγκεντρώνονται τα </a:t>
            </a:r>
            <a:r>
              <a:rPr lang="el-GR" dirty="0" smtClean="0"/>
              <a:t>συμπεράσματα.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Προϋποθέσεις για τον επιστημονικό διάλογο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Δεν πρέπει να βασίζεται σε αυθαίρετες </a:t>
            </a:r>
            <a:r>
              <a:rPr lang="el-GR" dirty="0" smtClean="0"/>
              <a:t>κρίσεις.</a:t>
            </a:r>
            <a:endParaRPr lang="el-GR" dirty="0" smtClean="0"/>
          </a:p>
          <a:p>
            <a:r>
              <a:rPr lang="el-GR" dirty="0" smtClean="0"/>
              <a:t>Ίση δυνατότητα συμμετοχής σε </a:t>
            </a:r>
            <a:r>
              <a:rPr lang="el-GR" dirty="0" smtClean="0"/>
              <a:t>όλους.</a:t>
            </a:r>
            <a:endParaRPr lang="el-GR" dirty="0" smtClean="0"/>
          </a:p>
          <a:p>
            <a:r>
              <a:rPr lang="el-GR" dirty="0" smtClean="0"/>
              <a:t>Παρουσίαση απόψεων και όχι </a:t>
            </a:r>
            <a:r>
              <a:rPr lang="el-GR" dirty="0" smtClean="0"/>
              <a:t>επιβολή.</a:t>
            </a:r>
            <a:endParaRPr lang="el-GR" dirty="0" smtClean="0"/>
          </a:p>
          <a:p>
            <a:r>
              <a:rPr lang="el-GR" dirty="0" smtClean="0"/>
              <a:t>Μετέχουν αξιοκρατικά όσοι γνωρίζουν ή είναι ειδικοί στο </a:t>
            </a:r>
            <a:r>
              <a:rPr lang="el-GR" dirty="0" smtClean="0"/>
              <a:t>θέμα.</a:t>
            </a:r>
            <a:endParaRPr lang="el-GR" dirty="0" smtClean="0"/>
          </a:p>
          <a:p>
            <a:r>
              <a:rPr lang="el-GR" dirty="0" smtClean="0"/>
              <a:t>Καταγράφονται εμπειρικά δεδομένα, κρίσεις και αξιολογήσεις </a:t>
            </a:r>
            <a:r>
              <a:rPr lang="el-GR" dirty="0" smtClean="0"/>
              <a:t>ομιλητών.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του επιστημονικού διαλόγου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Διάλεξη</a:t>
            </a:r>
          </a:p>
          <a:p>
            <a:r>
              <a:rPr lang="el-GR" dirty="0" smtClean="0"/>
              <a:t>Σεμινάρια</a:t>
            </a:r>
          </a:p>
          <a:p>
            <a:r>
              <a:rPr lang="el-GR" dirty="0" smtClean="0"/>
              <a:t>Συζητήσεις στρογγυλής τραπέζης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επιστήμης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Εστία ενδιαφέροντος της έρευνας είναι το πραγματικό </a:t>
            </a:r>
            <a:r>
              <a:rPr lang="el-GR" dirty="0" smtClean="0"/>
              <a:t>στοιχείο.</a:t>
            </a:r>
            <a:endParaRPr lang="el-GR" dirty="0" smtClean="0"/>
          </a:p>
          <a:p>
            <a:r>
              <a:rPr lang="el-GR" dirty="0" smtClean="0"/>
              <a:t>Πολύπλοκη νοητική διεργασία με λογική συνέπεια, διάρθρωση και συγκεκριμένο περιεχόμενο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Διάλεξη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Δημόσιος λόγος που γίνεται μπροστά σε ακροατήριο για θέμα σχετικό με την ειδικότητα του </a:t>
            </a:r>
            <a:r>
              <a:rPr lang="el-GR" dirty="0" smtClean="0"/>
              <a:t>ομιλητή.</a:t>
            </a:r>
            <a:endParaRPr lang="el-GR" dirty="0" smtClean="0"/>
          </a:p>
          <a:p>
            <a:r>
              <a:rPr lang="el-GR" dirty="0" smtClean="0"/>
              <a:t>Έχει στοιχεία και δομή επιστημονικής </a:t>
            </a:r>
            <a:r>
              <a:rPr lang="el-GR" dirty="0" smtClean="0"/>
              <a:t>εργασίας.</a:t>
            </a:r>
            <a:endParaRPr lang="el-GR" dirty="0" smtClean="0"/>
          </a:p>
          <a:p>
            <a:r>
              <a:rPr lang="el-GR" dirty="0" smtClean="0"/>
              <a:t>Αποτελείται από πρόλογο, εισαγωγή, κύριο θέμα, ανακεφαλαίωση, συμπεράσματα, ενδεχόμενες προτάσεις και </a:t>
            </a:r>
            <a:r>
              <a:rPr lang="el-GR" dirty="0" smtClean="0"/>
              <a:t>επίλογο.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Διάλεξη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χρόνος προετοιμασίας διαρκεί λίγους μήνες πριν από τη διάλεξη και θα πρέπει να έχει ολοκληρωθεί ένα μήνα πριν από τη </a:t>
            </a:r>
            <a:r>
              <a:rPr lang="el-GR" dirty="0" smtClean="0"/>
              <a:t>διάλεξη. </a:t>
            </a:r>
            <a:endParaRPr lang="el-GR" dirty="0" smtClean="0"/>
          </a:p>
          <a:p>
            <a:r>
              <a:rPr lang="el-GR" dirty="0" smtClean="0"/>
              <a:t>Ιδιαίτερα σημαντικός είναι ο </a:t>
            </a:r>
            <a:r>
              <a:rPr lang="el-GR" dirty="0" smtClean="0"/>
              <a:t>σχεδιασμός.</a:t>
            </a:r>
            <a:endParaRPr lang="el-GR" dirty="0" smtClean="0"/>
          </a:p>
          <a:p>
            <a:r>
              <a:rPr lang="el-GR" dirty="0" smtClean="0"/>
              <a:t>Ουσιώδη στοιχεία διάλεξης θα πρέπει να επαναλαμβάνονται αρκετές φορές, ώστε να αποτυπώνονται στη μνήμη του </a:t>
            </a:r>
            <a:r>
              <a:rPr lang="el-GR" dirty="0" smtClean="0"/>
              <a:t>ακροατή.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Σεμινάρια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Σύντομοι κύκλοι μαθημάτων για ενημέρωση σε συγκεκριμένα </a:t>
            </a:r>
            <a:r>
              <a:rPr lang="el-GR" dirty="0" smtClean="0"/>
              <a:t>θέματα.</a:t>
            </a:r>
            <a:endParaRPr lang="el-GR" dirty="0" smtClean="0"/>
          </a:p>
          <a:p>
            <a:r>
              <a:rPr lang="el-GR" dirty="0" smtClean="0"/>
              <a:t>Οργανώνονται για ομάδες ανθρώπων που επιθυμούν να διδαχθούν ένα εξειδικευμένο αντικείμενο </a:t>
            </a:r>
            <a:r>
              <a:rPr lang="el-GR" dirty="0" smtClean="0"/>
              <a:t>έρευνας.</a:t>
            </a:r>
            <a:endParaRPr lang="el-GR" dirty="0" smtClean="0"/>
          </a:p>
          <a:p>
            <a:r>
              <a:rPr lang="el-GR" dirty="0" smtClean="0"/>
              <a:t>Υπάρχουν ένας ή περισσότεροι </a:t>
            </a:r>
            <a:r>
              <a:rPr lang="el-GR" dirty="0" smtClean="0"/>
              <a:t>ομιλητές.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Συζητήσεις στρογγυλής τραπέζης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Συζητήσεις μεταξύ διακεκριμένων επιστημόνων είτε μεταξύ επιστημόνων και </a:t>
            </a:r>
            <a:r>
              <a:rPr lang="el-GR" dirty="0" smtClean="0"/>
              <a:t>ακροατηρίου.</a:t>
            </a:r>
            <a:endParaRPr lang="el-GR" dirty="0" smtClean="0"/>
          </a:p>
          <a:p>
            <a:r>
              <a:rPr lang="el-GR" dirty="0" smtClean="0"/>
              <a:t>Μικρές εισηγήσεις με σύντομες αναφορές σε κάποιο θέμα με σκοπό τη συζήτηση και την συνολική διαπραγμάτευση του </a:t>
            </a:r>
            <a:r>
              <a:rPr lang="el-GR" dirty="0" smtClean="0"/>
              <a:t>θέματος.</a:t>
            </a:r>
            <a:endParaRPr lang="el-GR" dirty="0" smtClean="0"/>
          </a:p>
          <a:p>
            <a:r>
              <a:rPr lang="el-GR" dirty="0" smtClean="0"/>
              <a:t>Οι εισηγήσεις αποτελούνται από δύο μέρη, καθένα από τα οποία αποτελούν απάντηση σε κάποια ερώτηση ή </a:t>
            </a:r>
            <a:r>
              <a:rPr lang="el-GR" dirty="0" smtClean="0"/>
              <a:t>σχόλιο.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</a:t>
            </a:r>
            <a:r>
              <a:rPr lang="en-US" sz="2000" smtClean="0"/>
              <a:t>5</a:t>
            </a:r>
            <a:r>
              <a:rPr lang="el-GR" sz="2000" smtClean="0"/>
              <a:t>. </a:t>
            </a:r>
            <a:r>
              <a:rPr lang="el-GR" sz="2000" dirty="0" smtClean="0"/>
              <a:t>Ιωάννα Γκρεκ. «Μεθοδολογία έρευνας.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Ο Αισθητικός και η αποστολή του».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7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3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61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Απόψεις για ωφελιμότητα επιστήμης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Εξυπηρετεί βασικές πρακτικές </a:t>
            </a:r>
            <a:r>
              <a:rPr lang="el-GR" dirty="0" smtClean="0"/>
              <a:t>ανάγκες.</a:t>
            </a:r>
            <a:endParaRPr lang="el-GR" dirty="0" smtClean="0"/>
          </a:p>
          <a:p>
            <a:r>
              <a:rPr lang="el-GR" dirty="0" smtClean="0"/>
              <a:t>Μπορεί να οδηγήσει στην επίτευξη όλων των σκοπών του </a:t>
            </a:r>
            <a:r>
              <a:rPr lang="el-GR" dirty="0" smtClean="0"/>
              <a:t>ανθρώπου.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Συνεισφορά επιστημονικής λειτουργίας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Ικανοποιεί την περιέργεια του </a:t>
            </a:r>
            <a:r>
              <a:rPr lang="el-GR" dirty="0" smtClean="0"/>
              <a:t>ανθρώπου.</a:t>
            </a:r>
            <a:endParaRPr lang="el-GR" dirty="0" smtClean="0"/>
          </a:p>
          <a:p>
            <a:r>
              <a:rPr lang="el-GR" dirty="0" smtClean="0"/>
              <a:t>Πληροί με επάρκεια την ανάγκη για γνώση και </a:t>
            </a:r>
            <a:r>
              <a:rPr lang="el-GR" dirty="0" smtClean="0"/>
              <a:t>μάθηση.</a:t>
            </a:r>
            <a:endParaRPr lang="el-GR" dirty="0" smtClean="0"/>
          </a:p>
          <a:p>
            <a:r>
              <a:rPr lang="el-GR" dirty="0" smtClean="0"/>
              <a:t>Ερμηνεύει και αναλύει τα γεγονότα/ φαινόμενα του αισθητού </a:t>
            </a:r>
            <a:r>
              <a:rPr lang="el-GR" dirty="0" smtClean="0"/>
              <a:t>κόσμου.</a:t>
            </a:r>
            <a:endParaRPr lang="el-GR" dirty="0" smtClean="0"/>
          </a:p>
          <a:p>
            <a:r>
              <a:rPr lang="el-GR" dirty="0" smtClean="0"/>
              <a:t>Προσφέρει τη δυνατότητα πρόβλεψης εξελίξεων 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Προάγει τη διακρατική συνεργασία στη διάθεση πόρων για δημιουργία επιστημονικής </a:t>
            </a:r>
            <a:r>
              <a:rPr lang="el-GR" dirty="0" smtClean="0"/>
              <a:t>υποδομής.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Ιατρική επιστήμη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Σύνολο καθιερωμένων αλλά και συνεχώς επανεξεταζόμενων επιστημονικών γνώσεων, ερευνητικών-πειραματικών συμπερασμάτων και πρακτικών </a:t>
            </a:r>
            <a:r>
              <a:rPr lang="el-GR" dirty="0" smtClean="0"/>
              <a:t>εφαρμογών.</a:t>
            </a:r>
            <a:endParaRPr lang="el-GR" dirty="0" smtClean="0"/>
          </a:p>
          <a:p>
            <a:r>
              <a:rPr lang="el-GR" dirty="0" smtClean="0"/>
              <a:t>Στόχος</a:t>
            </a:r>
            <a:r>
              <a:rPr lang="en-US" dirty="0" smtClean="0"/>
              <a:t>: </a:t>
            </a:r>
            <a:r>
              <a:rPr lang="el-GR" dirty="0" smtClean="0"/>
              <a:t>προφύλαξη και πρόβλεψη, διάγνωση και θεραπεία του ανθρώπου από ασθένειες. Αποκατάσταση και ενίσχυση της υγείας.</a:t>
            </a:r>
          </a:p>
          <a:p>
            <a:pPr>
              <a:buNone/>
            </a:pPr>
            <a:r>
              <a:rPr lang="el-GR" dirty="0" smtClean="0"/>
              <a:t>	Ενίσχυση ποιότητας ζωής και παράταση ανθρώπινης </a:t>
            </a:r>
            <a:r>
              <a:rPr lang="el-GR" dirty="0" smtClean="0"/>
              <a:t>ζωής.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Ομάδες </a:t>
            </a:r>
            <a:r>
              <a:rPr lang="el-GR" dirty="0"/>
              <a:t>γνωστικών αντικειμένων</a:t>
            </a:r>
            <a:br>
              <a:rPr lang="el-GR" dirty="0"/>
            </a:br>
            <a:r>
              <a:rPr lang="el-GR" dirty="0"/>
              <a:t> </a:t>
            </a:r>
            <a:r>
              <a:rPr lang="el-GR" dirty="0" smtClean="0"/>
              <a:t>της </a:t>
            </a:r>
            <a:r>
              <a:rPr lang="el-GR" dirty="0"/>
              <a:t>ι</a:t>
            </a:r>
            <a:r>
              <a:rPr lang="el-GR" dirty="0" smtClean="0"/>
              <a:t>ατρικής επιστήμης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Ομάδες γνωστικών αντικειμένων</a:t>
            </a:r>
          </a:p>
          <a:p>
            <a:r>
              <a:rPr lang="el-GR" dirty="0" smtClean="0"/>
              <a:t>Κλινική ιατρική</a:t>
            </a:r>
          </a:p>
          <a:p>
            <a:r>
              <a:rPr lang="el-GR" dirty="0" smtClean="0"/>
              <a:t>Βιοϊατρική</a:t>
            </a:r>
          </a:p>
          <a:p>
            <a:r>
              <a:rPr lang="el-GR" dirty="0" smtClean="0"/>
              <a:t>Κοινωνική ιατρική</a:t>
            </a:r>
          </a:p>
          <a:p>
            <a:r>
              <a:rPr lang="el-GR" dirty="0" smtClean="0"/>
              <a:t>Υγιεινή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Δεοντολογία της αισθητικής επιστήμης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Κοινωνική διάσταση και υγιεινή</a:t>
            </a:r>
            <a:r>
              <a:rPr lang="en-US" dirty="0" smtClean="0"/>
              <a:t>:</a:t>
            </a:r>
          </a:p>
          <a:p>
            <a:r>
              <a:rPr lang="el-GR" dirty="0" smtClean="0"/>
              <a:t>Γενική υγιεινή</a:t>
            </a:r>
          </a:p>
          <a:p>
            <a:r>
              <a:rPr lang="el-GR" dirty="0"/>
              <a:t>Ομαδική υγιεινή</a:t>
            </a:r>
          </a:p>
          <a:p>
            <a:r>
              <a:rPr lang="el-GR" dirty="0" smtClean="0"/>
              <a:t>Υγιεινή νεότητας</a:t>
            </a:r>
          </a:p>
          <a:p>
            <a:r>
              <a:rPr lang="el-GR" dirty="0" smtClean="0"/>
              <a:t>Διατροφή- διαιτολογία</a:t>
            </a:r>
          </a:p>
          <a:p>
            <a:r>
              <a:rPr lang="el-GR" dirty="0" smtClean="0"/>
              <a:t>Επιδημιολογία</a:t>
            </a:r>
          </a:p>
          <a:p>
            <a:r>
              <a:rPr lang="el-GR" dirty="0" smtClean="0"/>
              <a:t>Βιομηχανική υγιεινή</a:t>
            </a:r>
          </a:p>
          <a:p>
            <a:r>
              <a:rPr lang="el-GR" dirty="0" smtClean="0"/>
              <a:t>Δεοντολογία ιατρικής -&gt; δεοντολογία αισθητικής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επιστήμη της αισθητικής </a:t>
            </a:r>
            <a:r>
              <a:rPr lang="el-GR" dirty="0" smtClean="0"/>
              <a:t>και </a:t>
            </a:r>
            <a:r>
              <a:rPr lang="el-GR" dirty="0" smtClean="0"/>
              <a:t>κοσμητολογίας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Επικεντρώνει την προσοχή</a:t>
            </a:r>
            <a:r>
              <a:rPr lang="en-US" dirty="0" smtClean="0"/>
              <a:t>:</a:t>
            </a:r>
          </a:p>
          <a:p>
            <a:r>
              <a:rPr lang="el-GR" dirty="0" smtClean="0"/>
              <a:t>Στο </a:t>
            </a:r>
            <a:r>
              <a:rPr lang="el-GR" dirty="0" smtClean="0"/>
              <a:t>υγιές είναι</a:t>
            </a:r>
          </a:p>
          <a:p>
            <a:r>
              <a:rPr lang="el-GR" dirty="0" smtClean="0"/>
              <a:t>Στο υγιές φαίνεσθαι</a:t>
            </a:r>
          </a:p>
          <a:p>
            <a:r>
              <a:rPr lang="el-GR" dirty="0" smtClean="0"/>
              <a:t>Στο αισθητικά ευπρεπές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Επιστήμη που διερευνά και προσεγγίζει την έννοια του «καλού» και του «ωραίου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1802</Words>
  <Application>Microsoft Office PowerPoint</Application>
  <PresentationFormat>Προβολή στην οθόνη (4:3)</PresentationFormat>
  <Paragraphs>248</Paragraphs>
  <Slides>40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40</vt:i4>
      </vt:variant>
    </vt:vector>
  </HeadingPairs>
  <TitlesOfParts>
    <vt:vector size="42" baseType="lpstr">
      <vt:lpstr>OC_template_updated</vt:lpstr>
      <vt:lpstr>Προσαρμοσμένη σχεδίαση</vt:lpstr>
      <vt:lpstr>Μεθοδολογία έρευνας</vt:lpstr>
      <vt:lpstr>Βασικά χαρακτηριστικά επιστήμης 1/2</vt:lpstr>
      <vt:lpstr>Βασικά χαρακτηριστικά επιστήμης 2/2</vt:lpstr>
      <vt:lpstr>Απόψεις για ωφελιμότητα επιστήμης</vt:lpstr>
      <vt:lpstr>Συνεισφορά επιστημονικής λειτουργίας</vt:lpstr>
      <vt:lpstr>Ιατρική επιστήμη</vt:lpstr>
      <vt:lpstr>Ομάδες γνωστικών αντικειμένων  της ιατρικής επιστήμης</vt:lpstr>
      <vt:lpstr>Δεοντολογία της αισθητικής επιστήμης</vt:lpstr>
      <vt:lpstr>Η επιστήμη της αισθητικής και κοσμητολογίας</vt:lpstr>
      <vt:lpstr>Σωματική Αισθητική</vt:lpstr>
      <vt:lpstr>Έρευνα</vt:lpstr>
      <vt:lpstr>Βασική έρευνα</vt:lpstr>
      <vt:lpstr>Εφαρμοσμένη έρευνα</vt:lpstr>
      <vt:lpstr>Χαρακτηριστικά επιστημονικής έρευνας</vt:lpstr>
      <vt:lpstr>Κώδικας δεοντολογίας</vt:lpstr>
      <vt:lpstr>Σεβασμός στη δεοντολογία</vt:lpstr>
      <vt:lpstr>Δεοντολογικές αρχές 1/5</vt:lpstr>
      <vt:lpstr>Δεοντολογικές αρχές 2/5</vt:lpstr>
      <vt:lpstr>Δεοντολογικές αρχές 3/5</vt:lpstr>
      <vt:lpstr>Δεοντολογικές αρχές 4/5</vt:lpstr>
      <vt:lpstr>Δεοντολογικές αρχές 5/5</vt:lpstr>
      <vt:lpstr>Ζητήματα Πνευματικής Ιδιοκτησίας 1/2</vt:lpstr>
      <vt:lpstr>Ζητήματα Πνευματικής Ιδιοκτησίας 2/2</vt:lpstr>
      <vt:lpstr>Αυθεντικότητα άρθρου</vt:lpstr>
      <vt:lpstr>Προϋποθέσεις αυθεντικότητας 1/2</vt:lpstr>
      <vt:lpstr>Προϋποθέσεις αυθεντικότητας 2/2</vt:lpstr>
      <vt:lpstr>Επιστημονικός διάλογος</vt:lpstr>
      <vt:lpstr>Προϋποθέσεις για τον επιστημονικό διάλογο</vt:lpstr>
      <vt:lpstr>Είδη του επιστημονικού διαλόγου</vt:lpstr>
      <vt:lpstr>Διάλεξη 1/2</vt:lpstr>
      <vt:lpstr>Διάλεξη 2/2</vt:lpstr>
      <vt:lpstr>Σεμινάρια</vt:lpstr>
      <vt:lpstr>Συζητήσεις στρογγυλής τραπέζης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103</cp:revision>
  <cp:lastPrinted>2015-07-14T11:11:24Z</cp:lastPrinted>
  <dcterms:created xsi:type="dcterms:W3CDTF">2013-03-04T13:35:19Z</dcterms:created>
  <dcterms:modified xsi:type="dcterms:W3CDTF">2015-07-17T06:35:08Z</dcterms:modified>
</cp:coreProperties>
</file>