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2" r:id="rId3"/>
    <p:sldMasterId id="2147483723" r:id="rId4"/>
  </p:sldMasterIdLst>
  <p:notesMasterIdLst>
    <p:notesMasterId r:id="rId47"/>
  </p:notesMasterIdLst>
  <p:handoutMasterIdLst>
    <p:handoutMasterId r:id="rId48"/>
  </p:handoutMasterIdLst>
  <p:sldIdLst>
    <p:sldId id="25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8" r:id="rId39"/>
    <p:sldId id="262" r:id="rId40"/>
    <p:sldId id="269" r:id="rId41"/>
    <p:sldId id="306" r:id="rId42"/>
    <p:sldId id="307" r:id="rId43"/>
    <p:sldId id="266" r:id="rId44"/>
    <p:sldId id="267" r:id="rId45"/>
    <p:sldId id="261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l-GR" dirty="0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dirty="0" smtClean="0"/>
              <a:t>Kλικ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052736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90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l-GR" dirty="0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dirty="0" smtClean="0"/>
              <a:t>Kλικ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322519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6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342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669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798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27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9444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713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96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8948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176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422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2447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3518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2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0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5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2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7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2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0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8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9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5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9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8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4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7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8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3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1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1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5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36040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7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hyperlink" Target="https://www2.aofoundation.org/AOFileServerSurgery/MyPortalFiles?FilePath=/Surgery/en/_img/surgery/FurtherReading/PFxM2/6_8_1-15a-b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2.aofoundation.org/AOFileServerSurgery/MyPortalFiles?FilePath=/Surgery/en/_img/surgery/05-RedFix/42/RedFix2012/O11_C2_ORIFComprPlate/42_O11-i350_540.gif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2.aofoundation.org/AOFileServerSurgery/MyPortalFiles?FilePath=/Surgery/en/_img/surgery/05-RedFix/43/B-fx/43_B1_PlateFix_5a_540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2.aofoundation.org/AOFileServerSurgery/MyPortalFiles?FilePath=/Surgery/en/_img/surgery/FurtherReading/PFxM2/4.7-2-video.jpg" TargetMode="External"/><Relationship Id="rId4" Type="http://schemas.openxmlformats.org/officeDocument/2006/relationships/hyperlink" Target="https://www2.aofoundation.org/AOFileServerSurgery/MyPortalFiles?FilePath=/Surgery/en/_img/surgery/FurtherReading/PFxM2/4.7-2a-c.gi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a248.e.akamai.net/7/248/432/20101213115646/www.msdlatinamerica.com/ebooks/ACSMsPrimaryCareSportsMedicine/files/3fe6d59aa2e409916f4957ae4f0ab9f0.gi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2.aofoundation.org/AOFileServerSurgery/MyPortalFiles?FilePath=/Surgery/en/_img/surgery/FurtherReading/PFxM2/4.7-5-video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foundation.org/Structure/Pages/default.asp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rthoinfo.aaos.org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754079"/>
          </a:xfrm>
        </p:spPr>
        <p:txBody>
          <a:bodyPr>
            <a:no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Άσκηση στη Φυσικοθεραπεία Μυοσκελετικών Κακώσεων και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34807"/>
            <a:ext cx="9144000" cy="12961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10</a:t>
            </a:r>
            <a:r>
              <a:rPr lang="el-GR" sz="2600" dirty="0"/>
              <a:t>: Φυσικοθεραπευτική Αποκατάσταση </a:t>
            </a:r>
            <a:r>
              <a:rPr lang="el-GR" sz="2600" dirty="0" smtClean="0"/>
              <a:t>μετά </a:t>
            </a:r>
            <a:r>
              <a:rPr lang="el-GR" sz="2600" dirty="0"/>
              <a:t>από Χειρουργική Αντιμετώπιση </a:t>
            </a:r>
            <a:r>
              <a:rPr lang="el-GR" sz="2600" dirty="0" smtClean="0"/>
              <a:t>Καταγμάτων Διάφυσης </a:t>
            </a:r>
            <a:r>
              <a:rPr lang="el-GR" sz="2600" dirty="0"/>
              <a:t>και Κάτω Πέρατος Κνήμης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79193" y="4149080"/>
            <a:ext cx="458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+mn-lt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Γεώργιος Παπαθανασίου,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ΦΘ,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MSc, PhD</a:t>
            </a:r>
            <a:endParaRPr lang="el-GR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454126" y="4149080"/>
            <a:ext cx="3973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+mn-lt"/>
              </a:rPr>
              <a:t>Σοφία Στάση, 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ΦΘ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,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MSc</a:t>
            </a:r>
            <a:endParaRPr lang="el-GR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Εργαστηριακή Συνεργάτης</a:t>
            </a: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2007989"/>
          </a:xfrm>
          <a:ln w="19050">
            <a:solidFill>
              <a:srgbClr val="A50021"/>
            </a:solidFill>
          </a:ln>
        </p:spPr>
        <p:txBody>
          <a:bodyPr anchor="ctr"/>
          <a:lstStyle/>
          <a:p>
            <a:r>
              <a:rPr lang="el-GR" sz="4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Κνήμης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Επιπλοκές – Ταξινόμηση Κακώσεων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80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Κατάγματα Κνήμης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Άμεσες Επιπλοκές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2664296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Ένα κάταγμα υψηλής ενέργειας στην περιοχή της κνήμης μπορεί να προκαλέσει περαιτέρω τραυματισμό των μαλακών μορίων και συνοδές επιπλοκές.</a:t>
            </a:r>
          </a:p>
          <a:p>
            <a:pPr>
              <a:buSzPct val="100000"/>
            </a:pPr>
            <a:r>
              <a:rPr lang="el-GR" dirty="0" smtClean="0"/>
              <a:t>Αιχμηρά οστικά τεμάχια μπορεί να τμήσουν ή να διαρρήξουν τους γειτονικούς μύες, τα νεύρα ή τα αιμοφόρα αγγεία.</a:t>
            </a:r>
          </a:p>
          <a:p>
            <a:pPr>
              <a:buSzPct val="100000"/>
            </a:pPr>
            <a:r>
              <a:rPr lang="el-GR" dirty="0" smtClean="0"/>
              <a:t>Το υπερβολικό τραυματικό οίδημα μπορεί να οδηγήσει σε «σύνδρομο διαμερίσματος».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08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Κατάγματα Κνήμης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Συστήματα Ταξινόμησης  Κακώσεων </a:t>
            </a:r>
            <a:endParaRPr lang="el-GR" sz="3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463008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Στα κατάγματα της περιοχής της κνήμης, λόγω των συχνών και πολύ σοβαρών συνοδών κακώσεων χρησιμοποιούνται συστήματα ταξινόμησης της βαρύτητας του τραυματισμού. </a:t>
            </a:r>
          </a:p>
          <a:p>
            <a:pPr>
              <a:buSzPct val="100000"/>
            </a:pPr>
            <a:r>
              <a:rPr lang="el-GR" dirty="0" smtClean="0"/>
              <a:t>Στα κλειστά κατάγματα της κνήμης η έκταση του τραυματισμού των μαλακών μορίων βαθμονομείται με το σύστημα ταξινόμησης κλειστών καταγμάτων των</a:t>
            </a:r>
            <a:r>
              <a:rPr lang="en-US" dirty="0" smtClean="0"/>
              <a:t> Oestern </a:t>
            </a:r>
            <a:r>
              <a:rPr lang="el-GR" dirty="0" smtClean="0"/>
              <a:t>και</a:t>
            </a:r>
            <a:r>
              <a:rPr lang="en-US" dirty="0" smtClean="0"/>
              <a:t> Tscherne</a:t>
            </a:r>
            <a:r>
              <a:rPr lang="el-GR" dirty="0" smtClean="0"/>
              <a:t>.</a:t>
            </a:r>
          </a:p>
          <a:p>
            <a:pPr>
              <a:buSzPct val="100000"/>
            </a:pPr>
            <a:r>
              <a:rPr lang="el-GR" dirty="0" smtClean="0"/>
              <a:t>Στα ανοικτά κατάγματα της κνήμης η έκταση του τραυματισμού των μαλακών μορίων βαθμονομείται με το σύστημα ταξινόμησης ανοικτών καταγμάτων των</a:t>
            </a:r>
            <a:r>
              <a:rPr lang="en-US" dirty="0" smtClean="0"/>
              <a:t> Oestern </a:t>
            </a:r>
            <a:r>
              <a:rPr lang="el-GR" dirty="0" smtClean="0"/>
              <a:t>και</a:t>
            </a:r>
            <a:r>
              <a:rPr lang="en-US" dirty="0" smtClean="0"/>
              <a:t> Tscherne  </a:t>
            </a:r>
            <a:r>
              <a:rPr lang="el-GR" dirty="0" smtClean="0"/>
              <a:t>ή με το σύστημα ταξινόμησης </a:t>
            </a:r>
            <a:r>
              <a:rPr lang="en-US" dirty="0" smtClean="0"/>
              <a:t>Gustilo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57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Κλειστά Κατάγματα Κνήμης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Ταξινόμηση κατά </a:t>
            </a:r>
            <a:r>
              <a:rPr lang="en-US" sz="3200" dirty="0" smtClean="0"/>
              <a:t>Oestern and Tscherne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1512168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ταξινόμηση </a:t>
            </a:r>
            <a:r>
              <a:rPr lang="el-GR" dirty="0"/>
              <a:t>της βαρύτητας του τραυματισμού των μαλακών μορίων σε κλειστά </a:t>
            </a:r>
            <a:r>
              <a:rPr lang="el-GR" dirty="0" smtClean="0"/>
              <a:t>κατάγματα (κατά </a:t>
            </a:r>
            <a:r>
              <a:rPr lang="en-US" dirty="0" smtClean="0"/>
              <a:t>Oestern and Tscherne</a:t>
            </a:r>
            <a:r>
              <a:rPr lang="el-GR" dirty="0" smtClean="0"/>
              <a:t>) έχει ως εξής:</a:t>
            </a:r>
            <a:endParaRPr lang="en-US" dirty="0" smtClean="0"/>
          </a:p>
          <a:p>
            <a:pPr marL="539750" indent="-182563">
              <a:buFont typeface="Wingdings" pitchFamily="2" charset="2"/>
              <a:buChar char="§"/>
            </a:pPr>
            <a:r>
              <a:rPr lang="en-US" b="1" dirty="0" smtClean="0"/>
              <a:t>0 </a:t>
            </a:r>
            <a:r>
              <a:rPr lang="el-GR" b="1" dirty="0" smtClean="0"/>
              <a:t>Βαθμού: </a:t>
            </a:r>
            <a:r>
              <a:rPr lang="en-US" dirty="0" smtClean="0"/>
              <a:t>- </a:t>
            </a:r>
            <a:r>
              <a:rPr lang="el-GR" dirty="0" smtClean="0"/>
              <a:t>Ελάχιστη βλάβη των μαλακών μορίων, έμμεση βλάβη στο σκέλος (λόγω συστροφής), απλό κάταγμα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107504" y="3140968"/>
            <a:ext cx="89289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0" indent="-182563">
              <a:spcBef>
                <a:spcPct val="20000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r>
              <a:rPr lang="en-US" sz="2200" b="1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200" b="1" kern="0" baseline="3000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2200" b="1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Βαθμού: 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Επιφανειακές αμυχές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δέρματος ή μώλωπες, ήπια μορφολογία του κατάγματος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200" kern="0" dirty="0" smtClean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9750" indent="-182563">
              <a:spcBef>
                <a:spcPct val="20000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r>
              <a:rPr lang="en-US" sz="2200" b="1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200" b="1" kern="0" baseline="3000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2200" b="1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Βαθμού: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Βαθιές αμυχές δέρματος ή μώλωπες μυών, σοβαρή μορφή του κατάγματος, άμεσο τραύμα στο σκέλος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l-GR" sz="2200" kern="0" dirty="0" smtClean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</a:endParaRPr>
          </a:p>
          <a:p>
            <a:pPr marL="539750" indent="-182563">
              <a:spcBef>
                <a:spcPct val="20000"/>
              </a:spcBef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r>
              <a:rPr lang="en-US" sz="2200" b="1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200" b="1" kern="0" baseline="3000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2200" b="1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Βαθμού:</a:t>
            </a:r>
            <a:r>
              <a:rPr lang="en-US" sz="2200" b="1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Εκτεταμένοι μώλωπες του δέρματος ή σύνθλιψη, σοβαρή βλάβη στον υποκείμενο μυ, απόσπαση του υποδορίου, «σύνδρομο διαμερίσματος».</a:t>
            </a:r>
          </a:p>
        </p:txBody>
      </p:sp>
    </p:spTree>
    <p:extLst>
      <p:ext uri="{BB962C8B-B14F-4D97-AF65-F5344CB8AC3E}">
        <p14:creationId xmlns:p14="http://schemas.microsoft.com/office/powerpoint/2010/main" val="24315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Ανοικτά Κατάγματα Κνήμης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Ταξινόμηση κατά </a:t>
            </a:r>
            <a:r>
              <a:rPr lang="en-US" sz="3200" dirty="0" smtClean="0"/>
              <a:t>Oestern and Tscherne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2008" y="1340768"/>
            <a:ext cx="8964488" cy="5517232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/>
              <a:t>Η βαθμονόμηση κατά </a:t>
            </a:r>
            <a:r>
              <a:rPr lang="en-US" dirty="0" smtClean="0"/>
              <a:t>Oestern and Tscherne </a:t>
            </a:r>
            <a:r>
              <a:rPr lang="el-GR" dirty="0" smtClean="0"/>
              <a:t>για ανοιχτά κατάγματα πραγματοποιείται με βάση το μέγεθος της πληγής, το επίπεδο της μόλυνσης, την ενέργεια που ασκήθηκε τη στιγμή του κατάγματος και έχει ως εξής:</a:t>
            </a:r>
            <a:endParaRPr lang="en-US" dirty="0" smtClean="0"/>
          </a:p>
          <a:p>
            <a:pPr marL="539750" indent="-182563"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000000"/>
                </a:solidFill>
              </a:rPr>
              <a:t>Βαθμού</a:t>
            </a:r>
            <a:r>
              <a:rPr lang="en-US" b="1" dirty="0" smtClean="0"/>
              <a:t> I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Ανοικτά κατάγματα με μικρής έκτασης επιφανειακό τραύμα, χωρίς μώλωπες δέρματος, με αμελητέα μόλυνση και με χαμηλής ενέργειας μοτίβο κατάγματος.</a:t>
            </a:r>
            <a:endParaRPr lang="en-US" dirty="0" smtClean="0"/>
          </a:p>
          <a:p>
            <a:pPr marL="539750" indent="-182563"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000000"/>
                </a:solidFill>
              </a:rPr>
              <a:t>Βαθμού </a:t>
            </a:r>
            <a:r>
              <a:rPr lang="en-US" b="1" dirty="0" smtClean="0"/>
              <a:t>II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Ανοικτό τραύμα με μικρούς μώλωπες στο δέρμα και τα μαλακά μόρια, μέτρια μόλυνση και με διάφορα μοτίβα κατάγματος (χαμηλής, μέσης ή υψηλής ενέργειας).</a:t>
            </a:r>
            <a:endParaRPr lang="en-US" dirty="0" smtClean="0"/>
          </a:p>
          <a:p>
            <a:pPr marL="539750" indent="-182563"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000000"/>
                </a:solidFill>
              </a:rPr>
              <a:t>Βαθμού</a:t>
            </a:r>
            <a:r>
              <a:rPr lang="en-US" b="1" dirty="0" smtClean="0"/>
              <a:t> III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Ανοικτά κατάγματα με βαριά μόλυνση, εκτεταμένη βλάβη των μαλακών μορίων, τα οποία συχνά συνδέονται με τρώσεις αρτηριών ή νεύρων.</a:t>
            </a:r>
            <a:endParaRPr lang="en-US" dirty="0" smtClean="0"/>
          </a:p>
          <a:p>
            <a:pPr marL="539750" indent="-182563"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000000"/>
                </a:solidFill>
              </a:rPr>
              <a:t>Βαθμού</a:t>
            </a:r>
            <a:r>
              <a:rPr lang="en-US" b="1" dirty="0" smtClean="0"/>
              <a:t> IV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Ανοικτά κατάγματα με ατελή ή πλήρη ακρωτηριασμό.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03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Ανοικτά Κατάγματα Κνήμης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Ταξινόμηση κατά</a:t>
            </a:r>
            <a:r>
              <a:rPr lang="en-US" sz="3200" dirty="0" smtClean="0"/>
              <a:t> Gustilo 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[1/2]</a:t>
            </a:r>
            <a:r>
              <a:rPr lang="el-GR" baseline="-16000" dirty="0" smtClean="0"/>
              <a:t> </a:t>
            </a:r>
            <a:r>
              <a:rPr lang="en-US" baseline="-16000" dirty="0" smtClean="0"/>
              <a:t> </a:t>
            </a:r>
            <a:endParaRPr lang="el-GR" baseline="-16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3816424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Συχνότερα, για τα ανοικτά κατάγματα χρησιμοποιείται η ταξινόμηση</a:t>
            </a:r>
            <a:r>
              <a:rPr lang="en-US" dirty="0" smtClean="0"/>
              <a:t> Gustilo</a:t>
            </a:r>
            <a:r>
              <a:rPr lang="el-GR" dirty="0" smtClean="0"/>
              <a:t>:</a:t>
            </a:r>
            <a:endParaRPr lang="en-US" dirty="0" smtClean="0"/>
          </a:p>
          <a:p>
            <a:pPr marL="539750" indent="-182563">
              <a:buFont typeface="Wingdings" pitchFamily="2" charset="2"/>
              <a:buChar char="§"/>
            </a:pPr>
            <a:r>
              <a:rPr lang="en-US" b="1" dirty="0" smtClean="0"/>
              <a:t>1</a:t>
            </a:r>
            <a:r>
              <a:rPr lang="el-GR" b="1" baseline="30000" dirty="0" smtClean="0"/>
              <a:t>ου</a:t>
            </a:r>
            <a:r>
              <a:rPr lang="en-US" b="1" dirty="0" smtClean="0"/>
              <a:t> </a:t>
            </a:r>
            <a:r>
              <a:rPr lang="el-GR" b="1" dirty="0" smtClean="0">
                <a:solidFill>
                  <a:srgbClr val="000000"/>
                </a:solidFill>
              </a:rPr>
              <a:t>Βαθμού:</a:t>
            </a:r>
            <a:r>
              <a:rPr lang="en-US" dirty="0" smtClean="0"/>
              <a:t> </a:t>
            </a:r>
            <a:r>
              <a:rPr lang="el-GR" dirty="0" smtClean="0"/>
              <a:t>Δερματική βλάβη μικρότερη από 1 cm, απλό κάταγμα οστού με ελάχιστο κατακερματισμό (</a:t>
            </a:r>
            <a:r>
              <a:rPr lang="en-US" dirty="0" smtClean="0"/>
              <a:t>comminution</a:t>
            </a:r>
            <a:r>
              <a:rPr lang="el-GR" dirty="0" smtClean="0"/>
              <a:t>) και χωρίς μόλυνση (καθαρό).</a:t>
            </a:r>
            <a:endParaRPr lang="en-US" dirty="0" smtClean="0"/>
          </a:p>
          <a:p>
            <a:pPr marL="539750" indent="-182563">
              <a:buFont typeface="Wingdings" pitchFamily="2" charset="2"/>
              <a:buChar char="§"/>
            </a:pPr>
            <a:r>
              <a:rPr lang="en-US" b="1" dirty="0" smtClean="0"/>
              <a:t>2</a:t>
            </a:r>
            <a:r>
              <a:rPr lang="el-GR" b="1" baseline="30000" dirty="0" smtClean="0"/>
              <a:t>ου</a:t>
            </a:r>
            <a:r>
              <a:rPr lang="en-US" b="1" dirty="0" smtClean="0"/>
              <a:t> </a:t>
            </a:r>
            <a:r>
              <a:rPr lang="el-GR" b="1" dirty="0" smtClean="0">
                <a:solidFill>
                  <a:srgbClr val="000000"/>
                </a:solidFill>
              </a:rPr>
              <a:t>Βαθμού:</a:t>
            </a:r>
            <a:r>
              <a:rPr lang="en-US" dirty="0" smtClean="0"/>
              <a:t> </a:t>
            </a:r>
            <a:r>
              <a:rPr lang="el-GR" dirty="0" smtClean="0"/>
              <a:t>Δερματική βλάβη μεγαλύτερο από 1 cm, χωρίς εκτεταμένη βλάβη των μαλακών μορίων, ελάχιστη σύνθλιψη, και κάταγμα με μέτριο κατακερματισμό και μέτρια μόλυνση.</a:t>
            </a:r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73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Ανοικτά Κατάγματα Κνήμης</a:t>
            </a:r>
            <a:r>
              <a:rPr lang="el-GR" dirty="0"/>
              <a:t/>
            </a:r>
            <a:br>
              <a:rPr lang="el-GR" dirty="0"/>
            </a:br>
            <a:r>
              <a:rPr lang="el-GR" sz="3200" dirty="0"/>
              <a:t>Ταξινόμηση κατά</a:t>
            </a:r>
            <a:r>
              <a:rPr lang="en-US" sz="3200" dirty="0"/>
              <a:t> </a:t>
            </a:r>
            <a:r>
              <a:rPr lang="en-US" sz="3200" dirty="0" smtClean="0"/>
              <a:t>Gustilo</a:t>
            </a:r>
            <a:r>
              <a:rPr lang="el-GR" sz="3200" dirty="0" smtClean="0"/>
              <a:t> 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[2/2]</a:t>
            </a:r>
            <a:r>
              <a:rPr lang="en-US" baseline="-16000" dirty="0" smtClean="0"/>
              <a:t> </a:t>
            </a:r>
            <a:r>
              <a:rPr lang="el-GR" baseline="-16000" dirty="0" smtClean="0"/>
              <a:t> </a:t>
            </a:r>
            <a:r>
              <a:rPr lang="en-US" baseline="-16000" dirty="0" smtClean="0"/>
              <a:t> </a:t>
            </a:r>
            <a:endParaRPr lang="el-GR" baseline="-16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463008"/>
          </a:xfrm>
        </p:spPr>
        <p:txBody>
          <a:bodyPr/>
          <a:lstStyle/>
          <a:p>
            <a:pPr marL="266700" indent="-266700">
              <a:buFont typeface="Wingdings" pitchFamily="2" charset="2"/>
              <a:buChar char="§"/>
            </a:pPr>
            <a:r>
              <a:rPr lang="en-US" b="1" dirty="0" smtClean="0"/>
              <a:t>3</a:t>
            </a:r>
            <a:r>
              <a:rPr lang="el-GR" b="1" baseline="30000" dirty="0" smtClean="0"/>
              <a:t>ου</a:t>
            </a:r>
            <a:r>
              <a:rPr lang="en-US" b="1" dirty="0" smtClean="0"/>
              <a:t> </a:t>
            </a:r>
            <a:r>
              <a:rPr lang="el-GR" b="1" dirty="0" smtClean="0">
                <a:solidFill>
                  <a:srgbClr val="000000"/>
                </a:solidFill>
              </a:rPr>
              <a:t>Βαθμού:</a:t>
            </a:r>
            <a:r>
              <a:rPr lang="el-GR" dirty="0" smtClean="0"/>
              <a:t> Ασταθή κατάγματα πολλαπλών τεμαχίων, λόγω</a:t>
            </a:r>
            <a:r>
              <a:rPr lang="en-US" dirty="0" smtClean="0"/>
              <a:t> </a:t>
            </a:r>
            <a:r>
              <a:rPr lang="el-GR" dirty="0" smtClean="0"/>
              <a:t>κάκωσης υψηλής ενέργειας, με εκτεταμένες βλάβες του δέρματος και με συμμετοχή των παρακείμενων μυών και του νευροαγγειακού δικτύου, </a:t>
            </a:r>
            <a:endParaRPr lang="en-US" dirty="0" smtClean="0"/>
          </a:p>
          <a:p>
            <a:pPr marL="449263" indent="-182563">
              <a:buFont typeface="Arial" pitchFamily="34" charset="0"/>
              <a:buChar char="•"/>
            </a:pPr>
            <a:r>
              <a:rPr lang="en-US" b="1" dirty="0" smtClean="0"/>
              <a:t>3a</a:t>
            </a:r>
            <a:r>
              <a:rPr lang="el-GR" dirty="0" smtClean="0"/>
              <a:t>: Τραύματα υψηλής ενέργειας, με εκτεταμένη διάσχιση των μαλακών μορίων και με σοβαρά συντριπτικά ή τμηματικά κατάγματα όπου τα καταγματικά τεμάχια καλύπτονται από περιόστεο, </a:t>
            </a:r>
            <a:endParaRPr lang="en-US" dirty="0" smtClean="0"/>
          </a:p>
          <a:p>
            <a:pPr marL="449263" indent="-182563">
              <a:buFont typeface="Arial" pitchFamily="34" charset="0"/>
              <a:buChar char="•"/>
            </a:pPr>
            <a:r>
              <a:rPr lang="en-US" b="1" dirty="0" smtClean="0"/>
              <a:t>3b</a:t>
            </a:r>
            <a:r>
              <a:rPr lang="el-GR" dirty="0" smtClean="0"/>
              <a:t>: Τραύματα υψηλής ενέργειας, με εκτεταμένη κάκωση των μαλακών μορίων και με συντριπτικά κατάγματα, όπου τα καταγματικά τεμάχια είναι απογυμνωμένα από το περιόστεο.</a:t>
            </a:r>
            <a:endParaRPr lang="en-US" dirty="0" smtClean="0"/>
          </a:p>
          <a:p>
            <a:pPr marL="449263" indent="-182563">
              <a:buFont typeface="Arial" pitchFamily="34" charset="0"/>
              <a:buChar char="•"/>
            </a:pPr>
            <a:r>
              <a:rPr lang="en-US" b="1" dirty="0" smtClean="0"/>
              <a:t>3c</a:t>
            </a:r>
            <a:r>
              <a:rPr lang="el-GR" dirty="0" smtClean="0"/>
              <a:t>: Κατάγματα όπου το οστό είναι εκτεθειμένο, με συνοδή  αρτηριακή βλάβη που απαιτεί χειρουργική επιδιόρθωση.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18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Κατάγματα Κνήμης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Αρχική Αντιμετώπιση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3888432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Στις περισσότερες περιπτώσεις οι κακώσεις/κατάγματα στην περιοχή της κνήμης προκαλούν τραυματικό οίδημα και η χειρουργική αντιμετώπιση καθυστερεί (συνήθως 1-2 εβδομάδες). </a:t>
            </a:r>
          </a:p>
          <a:p>
            <a:pPr>
              <a:buSzPct val="100000"/>
            </a:pPr>
            <a:r>
              <a:rPr lang="el-GR" dirty="0" smtClean="0"/>
              <a:t>Αρχικά, το άκρο τοποθετείται σε ανάρροπη θέση και εφαρμόζεται ένας κνημοποδικός γύψινος νάρθηκας που παρέχει σχετική ακινητοποίηση του κατάγματος, επιτρέποντας στο τραυματικό οίδημα να εξελιχθεί.</a:t>
            </a:r>
          </a:p>
          <a:p>
            <a:pPr>
              <a:buSzPct val="100000"/>
            </a:pPr>
            <a:r>
              <a:rPr lang="el-GR" dirty="0" smtClean="0"/>
              <a:t>Την περίοδο αυτή, ο ασθενής παραμένει κλινήρης και δεν επιτρέπεται να ορθοστατήσει. </a:t>
            </a:r>
          </a:p>
          <a:p>
            <a:pPr>
              <a:buSzPct val="100000"/>
            </a:pPr>
            <a:r>
              <a:rPr lang="el-GR" dirty="0" smtClean="0"/>
              <a:t>Μόλις το οίδημα υποχωρήσει, ο χειρουργός θα προβεί στην επιλεγμένη -κατά περίπτωση- επέμβαση σταθεροποίησης του κατάγματος.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55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Διάφυσης Κνήμης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Χειρουργικής Σταθεροποίησης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[1/2]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46300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  <a:defRPr/>
            </a:pPr>
            <a:r>
              <a:rPr lang="el-GR" kern="1200" dirty="0" smtClean="0">
                <a:solidFill>
                  <a:srgbClr val="000000"/>
                </a:solidFill>
              </a:rPr>
              <a:t>Οι κυριότερες μέθοδοι χειρουργικής σταθεροποίησης των καταγμάτων της διάφυσης της κνήμης, πάντα κατά την κρίση του Ορθοπαιδικού Χειρουργού, είναι</a:t>
            </a:r>
            <a:r>
              <a:rPr lang="el-GR" dirty="0" smtClean="0">
                <a:solidFill>
                  <a:srgbClr val="000000"/>
                </a:solidFill>
              </a:rPr>
              <a:t>:</a:t>
            </a:r>
          </a:p>
          <a:p>
            <a:pPr marL="630238" indent="-268288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Ενδομυελική  Ήλωση</a:t>
            </a:r>
            <a:r>
              <a:rPr lang="en-US" dirty="0" smtClean="0"/>
              <a:t> </a:t>
            </a:r>
            <a:endParaRPr lang="el-GR" dirty="0" smtClean="0"/>
          </a:p>
          <a:p>
            <a:pPr marL="630238" indent="-268288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Εσωτερική Οστεοσύνθεση</a:t>
            </a:r>
          </a:p>
          <a:p>
            <a:pPr marL="630238" indent="-268288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Εξωτερική Οστεοσύνθεση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SzPct val="100000"/>
              <a:buNone/>
              <a:defRPr/>
            </a:pPr>
            <a:r>
              <a:rPr lang="el-GR" b="1" dirty="0" smtClean="0"/>
              <a:t>Παρατήρηση</a:t>
            </a:r>
            <a:r>
              <a:rPr lang="el-GR" dirty="0" smtClean="0"/>
              <a:t>:  Η εξωτερική οστεοσύνθεση χρησιμοποιείται ως οριστική αντιμετώπιση του κατάγματος, σε περιπτώσεις ανοικτών ή εκτεταμένων τραυμάτων που χρειάζονται παρακολούθηση.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40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Διάφυσης Κνήμης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Χειρουργικής Σταθεροποίησης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[2/2]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9840"/>
          <a:stretch>
            <a:fillRect/>
          </a:stretch>
        </p:blipFill>
        <p:spPr bwMode="auto">
          <a:xfrm rot="5400000">
            <a:off x="2271198" y="2993498"/>
            <a:ext cx="3881522" cy="259228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6625" t="1923" r="3231" b="3846"/>
          <a:stretch>
            <a:fillRect/>
          </a:stretch>
        </p:blipFill>
        <p:spPr bwMode="auto">
          <a:xfrm>
            <a:off x="395536" y="2348880"/>
            <a:ext cx="2304256" cy="391025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r="2031" b="29111"/>
          <a:stretch>
            <a:fillRect/>
          </a:stretch>
        </p:blipFill>
        <p:spPr bwMode="auto">
          <a:xfrm rot="10800000">
            <a:off x="5724128" y="2348880"/>
            <a:ext cx="3107573" cy="388843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- Ορθογώνιο"/>
          <p:cNvSpPr/>
          <p:nvPr/>
        </p:nvSpPr>
        <p:spPr>
          <a:xfrm>
            <a:off x="323528" y="1496978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Ενδομυελική Ήλωση 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636168" y="1496978"/>
            <a:ext cx="3087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Οστεοσύνθεση με πλάκα-κοχλίες  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020544" y="1496978"/>
            <a:ext cx="251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Εξωτερική Οστεοσύνθεση  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Ορθογώνιο 8"/>
          <p:cNvSpPr/>
          <p:nvPr/>
        </p:nvSpPr>
        <p:spPr>
          <a:xfrm>
            <a:off x="6372200" y="6320353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ροσωπικό αρχείο 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915815" y="6309320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6"/>
              </a:rPr>
              <a:t>aofoundation.org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23528" y="6325171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7"/>
              </a:rPr>
              <a:t>aofoundation.org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518864" y="2204864"/>
            <a:ext cx="8229600" cy="1440160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l-GR" sz="44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Κατάγματα Διάφυσης Κνήμης</a:t>
            </a:r>
            <a:endParaRPr lang="el-GR" sz="54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435280" cy="109053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Κάτω Πέρατος Κνήμης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Pilon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Χειρουργικής Σταθεροποίησης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</a:t>
            </a:r>
            <a:r>
              <a:rPr lang="en-US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l-GR" sz="32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184576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  <a:defRPr/>
            </a:pPr>
            <a:r>
              <a:rPr lang="el-GR" kern="1200" dirty="0" smtClean="0">
                <a:solidFill>
                  <a:srgbClr val="000000"/>
                </a:solidFill>
              </a:rPr>
              <a:t>Οι κυριότερες μέθοδοι χειρουργικής σταθεροποίησης των καταγμάτων του</a:t>
            </a:r>
            <a:r>
              <a:rPr lang="el-GR" dirty="0" smtClean="0"/>
              <a:t> κάτω πέρατος της</a:t>
            </a:r>
            <a:r>
              <a:rPr lang="el-GR" kern="1200" dirty="0" smtClean="0">
                <a:solidFill>
                  <a:srgbClr val="000000"/>
                </a:solidFill>
              </a:rPr>
              <a:t> κνήμης, πάντα κατά την κρίση του Ορθοπαιδικού Χειρουργού, είναι</a:t>
            </a:r>
            <a:r>
              <a:rPr lang="el-GR" dirty="0" smtClean="0">
                <a:solidFill>
                  <a:srgbClr val="000000"/>
                </a:solidFill>
              </a:rPr>
              <a:t>:</a:t>
            </a:r>
          </a:p>
          <a:p>
            <a:pPr marL="630238" indent="-268288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Εσωτερική οστεοσύνθεση με διακαταγματικούς κοχλίες</a:t>
            </a:r>
          </a:p>
          <a:p>
            <a:pPr marL="630238" indent="-268288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Εσωτερική οστεοσύνθεση με μία πλάκα-κοχλίες και διακαταγματικούς κοχλίες</a:t>
            </a:r>
          </a:p>
          <a:p>
            <a:pPr marL="630238" indent="-268288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Εσωτερική οστεοσύνθεση με δύο ή τρεις πλάκες-κοχλίες</a:t>
            </a:r>
          </a:p>
          <a:p>
            <a:pPr marL="630238" indent="-268288"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E</a:t>
            </a:r>
            <a:r>
              <a:rPr lang="el-GR" dirty="0" smtClean="0"/>
              <a:t>ξωτερική οστεοσύνθεση</a:t>
            </a:r>
          </a:p>
          <a:p>
            <a:pPr marL="0" indent="0">
              <a:spcBef>
                <a:spcPts val="1200"/>
              </a:spcBef>
              <a:buSzPct val="100000"/>
              <a:buNone/>
              <a:defRPr/>
            </a:pPr>
            <a:r>
              <a:rPr lang="el-GR" b="1" dirty="0" smtClean="0"/>
              <a:t>Παρατήρηση</a:t>
            </a:r>
            <a:r>
              <a:rPr lang="el-GR" dirty="0" smtClean="0"/>
              <a:t>:  Η εξωτερική οστεοσύνθεση χρησιμοποιείται ως οριστική αντιμετώπιση του κατάγματος, σε περιπτώσεις ανοικτών τραυμάτων που χρειάζονται παρακολούθηση.</a:t>
            </a:r>
          </a:p>
          <a:p>
            <a:pPr marL="630238" indent="-268288">
              <a:lnSpc>
                <a:spcPct val="114000"/>
              </a:lnSpc>
              <a:spcBef>
                <a:spcPts val="1200"/>
              </a:spcBef>
              <a:buSzPct val="100000"/>
              <a:buNone/>
              <a:defRPr/>
            </a:pPr>
            <a:endParaRPr lang="en-US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93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Κάτω Πέρατος Κνήμης (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Pilon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Χειρουργικής Σταθεροποίησης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l-GR" sz="32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  <a:defRPr/>
            </a:pPr>
            <a:r>
              <a:rPr lang="el-GR" kern="1200" dirty="0" smtClean="0">
                <a:solidFill>
                  <a:srgbClr val="000000"/>
                </a:solidFill>
              </a:rPr>
              <a:t>Συχνά, τα υψηλής ενέργειας κατάγματα του</a:t>
            </a:r>
            <a:r>
              <a:rPr lang="el-GR" dirty="0" smtClean="0"/>
              <a:t> κάτω πέρατος της</a:t>
            </a:r>
            <a:r>
              <a:rPr lang="el-GR" kern="1200" dirty="0" smtClean="0">
                <a:solidFill>
                  <a:srgbClr val="000000"/>
                </a:solidFill>
              </a:rPr>
              <a:t> κνήμης</a:t>
            </a:r>
            <a:r>
              <a:rPr lang="en-US" kern="1200" dirty="0" smtClean="0">
                <a:solidFill>
                  <a:srgbClr val="000000"/>
                </a:solidFill>
              </a:rPr>
              <a:t> </a:t>
            </a:r>
            <a:r>
              <a:rPr lang="el-GR" kern="1200" dirty="0" smtClean="0">
                <a:solidFill>
                  <a:srgbClr val="000000"/>
                </a:solidFill>
              </a:rPr>
              <a:t>(</a:t>
            </a:r>
            <a:r>
              <a:rPr lang="en-US" kern="1200" dirty="0" smtClean="0">
                <a:solidFill>
                  <a:srgbClr val="000000"/>
                </a:solidFill>
              </a:rPr>
              <a:t>pilon)</a:t>
            </a:r>
            <a:r>
              <a:rPr lang="el-GR" kern="1200" dirty="0" smtClean="0">
                <a:solidFill>
                  <a:srgbClr val="000000"/>
                </a:solidFill>
              </a:rPr>
              <a:t> συνοδεύονται από διάσταση της άπω κνημοπερονιαίας συνδέσμωσης.</a:t>
            </a:r>
          </a:p>
          <a:p>
            <a:pPr>
              <a:spcBef>
                <a:spcPts val="1200"/>
              </a:spcBef>
              <a:buSzPct val="100000"/>
              <a:defRPr/>
            </a:pPr>
            <a:r>
              <a:rPr lang="el-GR" kern="1200" dirty="0" smtClean="0">
                <a:solidFill>
                  <a:srgbClr val="000000"/>
                </a:solidFill>
              </a:rPr>
              <a:t>Η διάσταση της άπω κνημοπερονιαίας συνδέσμωσης </a:t>
            </a:r>
            <a:r>
              <a:rPr lang="el-GR" dirty="0" smtClean="0"/>
              <a:t>αντιμετωπίζεται κατά τη χειρουργική επέμβαση. Ένας  ή περισσότεροι κοχλίες τοποθετούνται εγκάρσια και συγκρατούν μαζί τα οστά της κνήμης και της περόνης, για έξι εβδομάδες, ώστε να επουλωθεί η τραυματισμένη </a:t>
            </a:r>
            <a:r>
              <a:rPr lang="el-GR" kern="1200" dirty="0" smtClean="0">
                <a:solidFill>
                  <a:srgbClr val="000000"/>
                </a:solidFill>
              </a:rPr>
              <a:t>κνημοπερονιαία συνδέσμωση</a:t>
            </a:r>
            <a:r>
              <a:rPr lang="el-GR" dirty="0" smtClean="0"/>
              <a:t>. </a:t>
            </a:r>
          </a:p>
          <a:p>
            <a:pPr>
              <a:spcBef>
                <a:spcPts val="1200"/>
              </a:spcBef>
              <a:buSzPct val="100000"/>
              <a:defRPr/>
            </a:pPr>
            <a:r>
              <a:rPr lang="el-GR" dirty="0" smtClean="0"/>
              <a:t>Οι κοχλίες αφαιρούνται με μια δεύτερη μικρή χειρουργική επέμβαση μετά τις έξι εβδομάδες.</a:t>
            </a:r>
          </a:p>
          <a:p>
            <a:pPr marL="0" indent="0">
              <a:spcBef>
                <a:spcPts val="1200"/>
              </a:spcBef>
              <a:buSzPct val="100000"/>
              <a:buNone/>
              <a:defRPr/>
            </a:pPr>
            <a:r>
              <a:rPr lang="el-GR" b="1" dirty="0" smtClean="0"/>
              <a:t>Παρατήρηση</a:t>
            </a:r>
            <a:r>
              <a:rPr lang="el-GR" dirty="0" smtClean="0"/>
              <a:t>: Για το χρονικό διάστημα των έξι εβδομάδων, ο ασθενής  δεν  πρέπει να φορτίσει το σκέλος. </a:t>
            </a:r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97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Κάτω Πέρατος Κνήμης (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Pilon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Χειρουργικής Σταθεροποίησης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471" y="3116000"/>
            <a:ext cx="3009289" cy="20162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37494"/>
            <a:ext cx="2381250" cy="317182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2987824" y="1484784"/>
            <a:ext cx="3087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Οστεοσύνθεση </a:t>
            </a:r>
            <a:r>
              <a:rPr lang="el-GR" sz="2000" b="1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(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δύο πλάκες-κοχλίες στην κνήμη και μία πλάκα-κοχλίες στην περόνη)  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084168" y="1628800"/>
            <a:ext cx="251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Εξωτερική Οστεοσύνθεση  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5496" y="1484784"/>
            <a:ext cx="3159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Οστεοσύνθεση  </a:t>
            </a:r>
            <a:r>
              <a:rPr lang="el-GR" sz="2000" b="1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(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πλάκα-κοχλίες, διακαταγματικούς κοχλίες και κνημοπερονιαίο κοχλία)  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 l="41290"/>
          <a:stretch>
            <a:fillRect/>
          </a:stretch>
        </p:blipFill>
        <p:spPr bwMode="auto">
          <a:xfrm>
            <a:off x="251520" y="3135280"/>
            <a:ext cx="2515716" cy="31740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3" name="Ορθογώνιο 2"/>
          <p:cNvSpPr/>
          <p:nvPr/>
        </p:nvSpPr>
        <p:spPr>
          <a:xfrm>
            <a:off x="320105" y="6370909"/>
            <a:ext cx="2378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sym typeface="Wingdings"/>
              </a:rPr>
              <a:t>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6"/>
              </a:rPr>
              <a:t>PlatetFix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796136" y="5478323"/>
            <a:ext cx="2799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Reproduced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with permission from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OrthoInfo.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© American Academy of Orthopaedic Surgeons. Rosemont, IL. http://orthoinfo.aaos.org. 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Κατάγματα Κνήμης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Επιπλοκές</a:t>
            </a:r>
            <a:endParaRPr lang="el-GR" sz="3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l-GR" dirty="0" smtClean="0"/>
              <a:t>Οι συχνότερες επιπλοκές των καταγμάτων της κνήμης είναι:</a:t>
            </a:r>
          </a:p>
          <a:p>
            <a:pPr marL="539750" indent="-182563">
              <a:buFont typeface="Wingdings" pitchFamily="2" charset="2"/>
              <a:buChar char="§"/>
            </a:pPr>
            <a:r>
              <a:rPr lang="el-GR" dirty="0" smtClean="0"/>
              <a:t>Η κακή ευθυγράμμιση ή η αδυναμία της ορθής τοποθέτησης των καταγματικών τεμαχίων,</a:t>
            </a:r>
          </a:p>
          <a:p>
            <a:pPr marL="539750" indent="-182563">
              <a:buFont typeface="Wingdings" pitchFamily="2" charset="2"/>
              <a:buChar char="§"/>
            </a:pPr>
            <a:r>
              <a:rPr lang="el-GR" dirty="0" smtClean="0"/>
              <a:t>Η λοίμωξη,</a:t>
            </a:r>
          </a:p>
          <a:p>
            <a:pPr marL="539750" indent="-182563">
              <a:buFont typeface="Wingdings" pitchFamily="2" charset="2"/>
              <a:buChar char="§"/>
            </a:pPr>
            <a:r>
              <a:rPr lang="el-GR" dirty="0" smtClean="0"/>
              <a:t>Η νευρική βλάβη,</a:t>
            </a:r>
          </a:p>
          <a:p>
            <a:pPr marL="539750" indent="-182563">
              <a:buFont typeface="Wingdings" pitchFamily="2" charset="2"/>
              <a:buChar char="§"/>
            </a:pPr>
            <a:r>
              <a:rPr lang="el-GR" dirty="0" smtClean="0"/>
              <a:t>Η αγγειακή βλάβη,</a:t>
            </a:r>
          </a:p>
          <a:p>
            <a:pPr marL="539750" indent="-182563">
              <a:buFont typeface="Wingdings" pitchFamily="2" charset="2"/>
              <a:buChar char="§"/>
            </a:pPr>
            <a:r>
              <a:rPr lang="el-GR" dirty="0" smtClean="0"/>
              <a:t>Οι θρόμβοι αίματος (μπορεί επίσης να συμβεί και σε περιπτώσεις συντηρητικής αντιμετώπισης του κατάγματος),</a:t>
            </a:r>
          </a:p>
          <a:p>
            <a:pPr marL="539750" indent="-182563">
              <a:buFont typeface="Wingdings" pitchFamily="2" charset="2"/>
              <a:buChar char="§"/>
            </a:pPr>
            <a:r>
              <a:rPr lang="el-GR" dirty="0" smtClean="0"/>
              <a:t>Η ψευδάρθρωση (αποτυχία της πώρωσης των οστών),</a:t>
            </a:r>
          </a:p>
          <a:p>
            <a:pPr marL="539750" indent="-182563">
              <a:buFont typeface="Wingdings" pitchFamily="2" charset="2"/>
              <a:buChar char="§"/>
            </a:pPr>
            <a:r>
              <a:rPr lang="el-GR" dirty="0" smtClean="0"/>
              <a:t>Η «γωνίωση» (σε περίπτωση εφαρμογής εξωτερικής οστεοσύνθεσης).</a:t>
            </a:r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19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Κνήμης</a:t>
            </a:r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[1/11]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463008"/>
          </a:xfrm>
        </p:spPr>
        <p:txBody>
          <a:bodyPr/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 στο σχεδιασμό του προγράμματος με βάση τα κριτήρια ολοκλήρωσης των διακριτών σταδίων της Φ/Θ  αποκατάστασης: «Μέγιστη Προστασία – Μερική Προστασία – Στάδιο Ελεύθερων Δραστηριοτήτων».</a:t>
            </a:r>
            <a:endParaRPr lang="el-GR" b="1" dirty="0">
              <a:solidFill>
                <a:srgbClr val="A5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None/>
              <a:defRPr/>
            </a:pP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[Παπαθανασίου Γ, 2003 &amp; 2004]</a:t>
            </a:r>
            <a:endParaRPr lang="el-GR" sz="180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Τα κύρια κριτήρια σταδιοποίησης του προγράμματος αφορούν στην αξιολόγηση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 κλινικής εικόνας του ασθενούς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της διαδικασία πώρωσης του κατάγματος από τον θεράποντα χειρουργό, ενώ ιδιαίτερα σημαντική είναι η λειτουργική αξιολόγηση του ασθενούς από τον Φυσικοθεραπευτή (π.χ ικανότητα βάδισης χωρίς χωλότητα και πόνο).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22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Κνήμης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/11]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4016" y="1268760"/>
            <a:ext cx="8999984" cy="3672408"/>
          </a:xfrm>
        </p:spPr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l-GR" dirty="0" smtClean="0"/>
              <a:t>Μετεγχειρητικά, τοποθετείται γύψινος νάρθηκας ή νάρθηκας πολυμερούς, ο οποίος συγκρατεί την ποδοκνημική άρθρωση σε γωνία 90</a:t>
            </a:r>
            <a:r>
              <a:rPr lang="el-GR" baseline="30000" dirty="0" smtClean="0"/>
              <a:t>ο</a:t>
            </a:r>
            <a:r>
              <a:rPr lang="el-GR" dirty="0" smtClean="0"/>
              <a:t>, για την πρόληψη της ιπποποδίας.</a:t>
            </a:r>
          </a:p>
          <a:p>
            <a:pPr>
              <a:spcBef>
                <a:spcPts val="600"/>
              </a:spcBef>
              <a:buSzPct val="100000"/>
            </a:pPr>
            <a:r>
              <a:rPr lang="el-GR" dirty="0" smtClean="0"/>
              <a:t>Τις πρώτες μετεγχειρητικές ημέρες, το άκρο θα πρέπει να παραμένει ανυψωμένο, για να μειωθεί το μετεγχειρητικό οίδημα και η αίσθηση του παλλόμενου πόνου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throbbing pain</a:t>
            </a:r>
            <a:r>
              <a:rPr lang="el-GR" dirty="0" smtClean="0"/>
              <a:t>).</a:t>
            </a:r>
          </a:p>
          <a:p>
            <a:pPr>
              <a:spcBef>
                <a:spcPts val="600"/>
              </a:spcBef>
              <a:buSzPct val="100000"/>
            </a:pPr>
            <a:r>
              <a:rPr lang="el-GR" dirty="0" smtClean="0"/>
              <a:t>Η έναρξη της κινησιοθεραπείας πραγματοποιείται με την συναίνεση του χειρουργού και τις δύο πρώτες μετεγχειρητικές ημέρες, οι ασκήσεις εκτελούνται μόνο από την ανυψωμένη ή  την οριζόντια θέση.</a:t>
            </a:r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97152"/>
            <a:ext cx="5546626" cy="179531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Ορθογώνιο 4"/>
          <p:cNvSpPr/>
          <p:nvPr/>
        </p:nvSpPr>
        <p:spPr>
          <a:xfrm rot="16200000">
            <a:off x="851357" y="5623366"/>
            <a:ext cx="2123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  <a:hlinkClick r:id="rId4"/>
              </a:rPr>
              <a:t>aofoundation.org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 rot="16200000">
            <a:off x="6593740" y="5623365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  <a:hlinkClick r:id="rId5"/>
              </a:rPr>
              <a:t>aofoundation.org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313304" y="6608385"/>
            <a:ext cx="3023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i="1" dirty="0">
                <a:solidFill>
                  <a:schemeClr val="accent4">
                    <a:lumMod val="50000"/>
                  </a:schemeClr>
                </a:solidFill>
                <a:latin typeface="Tahoma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Tahoma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Copyright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by AO Foundation, 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Κνήμης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[3/11]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3096344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Παρά την ακινητοποίηση του άκρου με τον νάρθηκα, η κίνηση των δακτύλων του ποδιού ενθαρρύνεται από την πρώτη μετεγχειρητική ημέρα, καθώς:</a:t>
            </a:r>
          </a:p>
          <a:p>
            <a:pPr marL="623888" indent="-266700">
              <a:buFont typeface="Wingdings" pitchFamily="2" charset="2"/>
              <a:buChar char="§"/>
            </a:pPr>
            <a:r>
              <a:rPr lang="el-GR" dirty="0" smtClean="0"/>
              <a:t>κρατά τους μυς της περιοχής ενεργούς, </a:t>
            </a:r>
          </a:p>
          <a:p>
            <a:pPr marL="623888" indent="-266700">
              <a:buFont typeface="Wingdings" pitchFamily="2" charset="2"/>
              <a:buChar char="§"/>
            </a:pPr>
            <a:r>
              <a:rPr lang="el-GR" dirty="0" smtClean="0"/>
              <a:t>μειώνει την πιθανότητα δημιουργίας θρόμβων αίματος στην κνήμη, </a:t>
            </a:r>
          </a:p>
          <a:p>
            <a:pPr marL="623888" indent="-266700">
              <a:buFont typeface="Wingdings" pitchFamily="2" charset="2"/>
              <a:buChar char="§"/>
            </a:pPr>
            <a:r>
              <a:rPr lang="el-GR" dirty="0" smtClean="0"/>
              <a:t>συμβάλλει στην ενεργό κινητοποίηση των αρθρώσεων</a:t>
            </a:r>
          </a:p>
          <a:p>
            <a:pPr marL="623888" indent="-266700">
              <a:buFont typeface="Wingdings" pitchFamily="2" charset="2"/>
              <a:buChar char="§"/>
            </a:pPr>
            <a:r>
              <a:rPr lang="el-GR" dirty="0" smtClean="0"/>
              <a:t>και βοηθά στην πρόληψη της σύμφυσης των τενόντων στα ινώδη έλυτρα τους.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82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Κνήμης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[4/11]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2665457"/>
          </a:xfrm>
        </p:spPr>
        <p:txBody>
          <a:bodyPr/>
          <a:lstStyle/>
          <a:p>
            <a:pPr>
              <a:spcBef>
                <a:spcPts val="800"/>
              </a:spcBef>
              <a:buSzPct val="100000"/>
            </a:pPr>
            <a:r>
              <a:rPr lang="el-GR" dirty="0" smtClean="0"/>
              <a:t>Ο ασθενής πρέπει να εκπαιδευτεί έτσι ώστε να πραγματοποιεί ενεργητική κάμψη και έκταση δακτύλων σε πλήρη τροχιά, καθώς και απαγωγή-προσαγωγή δακτύλων.</a:t>
            </a:r>
          </a:p>
          <a:p>
            <a:pPr>
              <a:spcBef>
                <a:spcPts val="800"/>
              </a:spcBef>
              <a:buSzPct val="100000"/>
            </a:pPr>
            <a:r>
              <a:rPr lang="el-GR" dirty="0" smtClean="0"/>
              <a:t> Η κάμψη συνιστάται να πραγματοποιείται με δύο τρόπους:</a:t>
            </a:r>
          </a:p>
          <a:p>
            <a:pPr marL="714375" indent="-265113">
              <a:spcBef>
                <a:spcPts val="800"/>
              </a:spcBef>
              <a:buFont typeface="Wingdings" pitchFamily="2" charset="2"/>
              <a:buChar char="§"/>
            </a:pPr>
            <a:r>
              <a:rPr lang="el-GR" dirty="0" smtClean="0"/>
              <a:t>Κάμψη μόνο στις μεταταρσιοφαλαγγικές αρθρώσεις</a:t>
            </a:r>
            <a:r>
              <a:rPr lang="en-US" dirty="0" smtClean="0"/>
              <a:t> (</a:t>
            </a:r>
            <a:r>
              <a:rPr lang="el-GR" dirty="0" smtClean="0"/>
              <a:t>α), </a:t>
            </a:r>
          </a:p>
          <a:p>
            <a:pPr marL="714375" indent="-265113">
              <a:spcBef>
                <a:spcPts val="800"/>
              </a:spcBef>
              <a:buFont typeface="Wingdings" pitchFamily="2" charset="2"/>
              <a:buChar char="§"/>
            </a:pPr>
            <a:r>
              <a:rPr lang="el-GR" dirty="0" smtClean="0"/>
              <a:t>Κάμψη σε όλες τις αρθρώσεις των δακτύλων (β).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5" name="Ορθογώνιο 8"/>
          <p:cNvSpPr/>
          <p:nvPr/>
        </p:nvSpPr>
        <p:spPr>
          <a:xfrm>
            <a:off x="3707904" y="6525344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25156" t="17351" r="19474" b="10664"/>
          <a:stretch>
            <a:fillRect/>
          </a:stretch>
        </p:blipFill>
        <p:spPr bwMode="auto">
          <a:xfrm rot="5400000">
            <a:off x="4832173" y="4259980"/>
            <a:ext cx="2232249" cy="217653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34167" t="12757"/>
          <a:stretch>
            <a:fillRect/>
          </a:stretch>
        </p:blipFill>
        <p:spPr bwMode="auto">
          <a:xfrm rot="5400000">
            <a:off x="2260896" y="4238528"/>
            <a:ext cx="2245943" cy="223224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7 - TextBox"/>
          <p:cNvSpPr txBox="1"/>
          <p:nvPr/>
        </p:nvSpPr>
        <p:spPr>
          <a:xfrm>
            <a:off x="2267744" y="4078233"/>
            <a:ext cx="328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α</a:t>
            </a:r>
            <a:endParaRPr lang="el-GR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891325" y="4078233"/>
            <a:ext cx="328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β</a:t>
            </a:r>
            <a:endParaRPr lang="el-GR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Κνήμης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[5/11]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3168352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Λόγω της ακινητοποίησης με τον νάρθηκα και του μακρού χρόνου της μη-φόρτισης του σκέλους (ο οποίος σε μερικές περιπτώσεις μπορεί να φτάσει τις 12-18 εβδομάδες), η κινησιοθεραπεία του χειρουργημένου σκέλους επικεντρώνεται στη διατήρηση της κινητικότητας των αρθρώσεων του σύστοιχου ισχίου και του σύστοιχου γόνατος, όπως επίσης και της δύναμης των παρακείμενων μυϊκών ομάδων.</a:t>
            </a:r>
          </a:p>
          <a:p>
            <a:pPr>
              <a:buSzPct val="100000"/>
            </a:pPr>
            <a:r>
              <a:rPr lang="el-GR" dirty="0" smtClean="0"/>
              <a:t>Ιδιαίτερη σημασία δίδεται στην ενεργοποίηση του τετρακέφαλου, των οπισθίων μηριαίων και του γαστροκνημίου μυός.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94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Κνήμης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[6/11]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19" y="1556791"/>
            <a:ext cx="4753247" cy="5107052"/>
          </a:xfrm>
        </p:spPr>
        <p:txBody>
          <a:bodyPr/>
          <a:lstStyle/>
          <a:p>
            <a:r>
              <a:rPr lang="el-GR" dirty="0" smtClean="0"/>
              <a:t>Συνήθως την </a:t>
            </a:r>
            <a:r>
              <a:rPr lang="en-US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μετεγχειρητική ημέρα, ο ασθενής ορθοστατεί και πραγματοποιείται εκμάθηση βάδισης με βοήθημα τύπου «Π», χωρίς φόρτιση του χειρουργημένου σκέλους.</a:t>
            </a:r>
          </a:p>
          <a:p>
            <a:pPr marL="355600" indent="0">
              <a:buNone/>
            </a:pPr>
            <a:r>
              <a:rPr lang="el-GR" b="1" dirty="0" smtClean="0"/>
              <a:t>Παρατήρηση</a:t>
            </a:r>
            <a:r>
              <a:rPr lang="el-GR" dirty="0" smtClean="0"/>
              <a:t>: Ιδιαίτερη προσοχή πρέπει να δοθεί στην προοδευτική έγερση του ασθενούς, καθώς  ελλοχεύει κίνδυνος επεισοδίου ορθοστατικής υπότασης, λόγω του παρατεταμένου προεγχειρητικού κλινοστατισμού.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767" y="1590253"/>
            <a:ext cx="3095625" cy="479107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Ορθογώνιο 8"/>
          <p:cNvSpPr/>
          <p:nvPr/>
        </p:nvSpPr>
        <p:spPr>
          <a:xfrm>
            <a:off x="5652479" y="6518514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ροσωπικό αρχείο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 κατά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[1/4]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203191" y="1268760"/>
            <a:ext cx="8833305" cy="4968552"/>
          </a:xfrm>
        </p:spPr>
        <p:txBody>
          <a:bodyPr/>
          <a:lstStyle/>
          <a:p>
            <a:pPr>
              <a:buSzPct val="100000"/>
            </a:pPr>
            <a:r>
              <a:rPr lang="el-GR" b="1" dirty="0" smtClean="0"/>
              <a:t>Τύπος Α</a:t>
            </a:r>
            <a:r>
              <a:rPr lang="el-GR" dirty="0" smtClean="0"/>
              <a:t>: </a:t>
            </a:r>
            <a:r>
              <a:rPr lang="el-GR" b="1" dirty="0" smtClean="0"/>
              <a:t>Μονοεστιακά κατάγματα</a:t>
            </a:r>
          </a:p>
          <a:p>
            <a:pPr marL="539750" indent="-182563">
              <a:buSzPct val="100000"/>
              <a:buFont typeface="Wingdings" pitchFamily="2" charset="2"/>
              <a:buChar char="§"/>
            </a:pPr>
            <a:r>
              <a:rPr lang="el-GR" b="1" dirty="0" smtClean="0"/>
              <a:t>A1: </a:t>
            </a:r>
            <a:r>
              <a:rPr lang="el-GR" dirty="0" smtClean="0"/>
              <a:t>Σπειροειδή κατάγματα</a:t>
            </a:r>
          </a:p>
          <a:p>
            <a:pPr marL="539750" indent="-182563">
              <a:buSzPct val="100000"/>
              <a:buFont typeface="Wingdings" pitchFamily="2" charset="2"/>
              <a:buChar char="§"/>
            </a:pPr>
            <a:r>
              <a:rPr lang="el-GR" b="1" dirty="0" smtClean="0"/>
              <a:t>Α2: </a:t>
            </a:r>
            <a:r>
              <a:rPr lang="el-GR" dirty="0" smtClean="0"/>
              <a:t>Λοξά κατάγματα (η γραμμή του κατάγματος έχει κλίση &gt; 30</a:t>
            </a:r>
            <a:r>
              <a:rPr lang="el-GR" baseline="30000" dirty="0" smtClean="0"/>
              <a:t>ο</a:t>
            </a:r>
            <a:r>
              <a:rPr lang="el-GR" dirty="0" smtClean="0"/>
              <a:t> ) </a:t>
            </a:r>
          </a:p>
          <a:p>
            <a:pPr marL="539750" indent="-182563">
              <a:buSzPct val="100000"/>
              <a:buFont typeface="Wingdings" pitchFamily="2" charset="2"/>
              <a:buChar char="§"/>
            </a:pPr>
            <a:r>
              <a:rPr lang="el-GR" b="1" dirty="0" smtClean="0"/>
              <a:t>Α3: </a:t>
            </a:r>
            <a:r>
              <a:rPr lang="el-GR" dirty="0" smtClean="0"/>
              <a:t>Εγκάρσια κατάγματα (η γραμμή του κατάγματος έχει κλίση &lt; 30</a:t>
            </a:r>
            <a:r>
              <a:rPr lang="el-GR" baseline="30000" dirty="0" smtClean="0"/>
              <a:t>ο</a:t>
            </a:r>
            <a:r>
              <a:rPr lang="el-GR" dirty="0" smtClean="0"/>
              <a:t>)</a:t>
            </a:r>
          </a:p>
          <a:p>
            <a:pPr marL="358775" indent="0">
              <a:buSzPct val="100000"/>
              <a:buNone/>
            </a:pPr>
            <a:r>
              <a:rPr lang="el-GR" b="1" dirty="0" smtClean="0"/>
              <a:t>Παρατήρηση</a:t>
            </a:r>
            <a:r>
              <a:rPr lang="el-GR" dirty="0" smtClean="0"/>
              <a:t>: Οι υποκατηγορίες των τύπων Α</a:t>
            </a:r>
            <a:r>
              <a:rPr lang="en-US" dirty="0" smtClean="0"/>
              <a:t> </a:t>
            </a:r>
            <a:r>
              <a:rPr lang="el-GR" dirty="0" smtClean="0"/>
              <a:t>των καταγμάτων της κνήμης ταξινομούνται περαιτέρω με βάση την ακεραιότητα της περόνης, και εφ’ όσον υπάρχει κάταγμα και στην περόνη το ύψος της καταγματικής γραμμής των δύο οστών (στο ίδιο ή σε διαφορετικό επίπεδο).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604448" y="6245225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6237312"/>
            <a:ext cx="50405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100000"/>
              <a:defRPr/>
            </a:pP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ΑΟ</a:t>
            </a:r>
            <a:r>
              <a:rPr lang="el-GR" b="1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*</a:t>
            </a: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: </a:t>
            </a:r>
            <a:r>
              <a:rPr lang="en-GB" dirty="0">
                <a:solidFill>
                  <a:srgbClr val="222222"/>
                </a:solidFill>
                <a:latin typeface="Calibri" pitchFamily="34" charset="0"/>
              </a:rPr>
              <a:t>Arbeitsgemeinschaft für Osteosynthesefragen</a:t>
            </a:r>
            <a:endParaRPr lang="el-GR" kern="0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Κνήμης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[7/11]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3960440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Τις πρώτες μετεγχειρητικές ημέρες, η έγκαιρη κινητοποίηση, η ορθοστάτηση και η εκπαίδευση βάδισης θα πρέπει να πραγματοποιούνται, χωρίς να επηρεάζεται αρνητικά η επούλωση του τραύματος. </a:t>
            </a:r>
          </a:p>
          <a:p>
            <a:pPr>
              <a:buSzPct val="100000"/>
            </a:pPr>
            <a:r>
              <a:rPr lang="el-GR" dirty="0" smtClean="0"/>
              <a:t>Αν κατά τη διάρκεια της συνεδρίας, ο ασθενής αισθανθεί μη-ανεκτό παλλόμενο πόνο και ο φυσικοθεραπευτής αντιληφθεί ότι ο άκρος πόδας πρήζεται, τότε προτείνεται η επιστροφή του ασθενούς στην ύπτια θέση, η ανύψωση  του σκέλους και η εφαρμογή πάγου.  </a:t>
            </a:r>
          </a:p>
          <a:p>
            <a:pPr>
              <a:buSzPct val="100000"/>
            </a:pPr>
            <a:r>
              <a:rPr lang="el-GR" dirty="0" smtClean="0"/>
              <a:t>Επίσης, οι ασκήσεις των δακτύλων μπορεί να είναι πολύ αποτελεσματικές στην υποχώρηση των προαναφερθέντων συμπτωμάτων.</a:t>
            </a:r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24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Κνήμης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[8/11]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3456384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Όταν αφαιρεθεί ο νάρθηκας, ξεκινά η κινητοποίηση όλων των μεγάλων και μικρών αρθρώσεων, οι οποίες ήταν ακινητοποιημένες, με σκοπό την ανάκτηση του φυσιολογικού εύρους τροχιάς.</a:t>
            </a:r>
          </a:p>
          <a:p>
            <a:pPr>
              <a:buSzPct val="100000"/>
            </a:pPr>
            <a:r>
              <a:rPr lang="el-GR" dirty="0" smtClean="0"/>
              <a:t>Με την προϋπόθεση ότι δεν υπάρχει οποιαδήποτε κάκωση στην περιοχή, συνιστάται η ήπια παθητική κινητοποίηση των μεταταρσίων.  </a:t>
            </a:r>
          </a:p>
          <a:p>
            <a:pPr>
              <a:buSzPct val="100000"/>
            </a:pPr>
            <a:r>
              <a:rPr lang="el-GR" dirty="0" smtClean="0"/>
              <a:t>Συνήθως, η σταδιακή ενδυνάμωση των μυών του άκρου πόδα ξεκινά την 6</a:t>
            </a:r>
            <a:r>
              <a:rPr lang="el-GR" baseline="30000" dirty="0" smtClean="0"/>
              <a:t>η</a:t>
            </a:r>
            <a:r>
              <a:rPr lang="el-GR" dirty="0" smtClean="0"/>
              <a:t>  μετεγχειρητική εβδομάδα και περιλαμβάνει ισομετρικές, ισοτονικές και αργότερα ασκήσεις ελεγχόμενης αντίστασης (με ελαστικούς ιμάντες αυξανομένης σκληρότητας).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96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Κνήμης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[9/11]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347864" y="1772816"/>
            <a:ext cx="5616624" cy="4032448"/>
          </a:xfrm>
        </p:spPr>
        <p:txBody>
          <a:bodyPr/>
          <a:lstStyle/>
          <a:p>
            <a:pPr marL="357188" indent="-357188">
              <a:buSzPct val="100000"/>
            </a:pPr>
            <a:r>
              <a:rPr lang="el-GR" kern="1200" dirty="0" smtClean="0">
                <a:solidFill>
                  <a:srgbClr val="000000"/>
                </a:solidFill>
              </a:rPr>
              <a:t>Σε περίπτωση που έχει τοποθετηθεί κνημοπερονιαίος κοχλίας, ο ασθενής δεν δύναται να εκτελέσει ραχιαία κάμψη πέραν των 90</a:t>
            </a:r>
            <a:r>
              <a:rPr lang="el-GR" kern="1200" baseline="30000" dirty="0" smtClean="0">
                <a:solidFill>
                  <a:srgbClr val="000000"/>
                </a:solidFill>
              </a:rPr>
              <a:t>ο</a:t>
            </a:r>
            <a:r>
              <a:rPr lang="el-GR" kern="1200" dirty="0" smtClean="0">
                <a:solidFill>
                  <a:srgbClr val="000000"/>
                </a:solidFill>
              </a:rPr>
              <a:t>, μέχρι την αφαίρεση του κοχλία (συνήθως στις 6 εβδομάδες).</a:t>
            </a:r>
          </a:p>
          <a:p>
            <a:pPr marL="357188" indent="-357188">
              <a:buSzPct val="100000"/>
            </a:pPr>
            <a:r>
              <a:rPr lang="el-GR" kern="1200" dirty="0" smtClean="0">
                <a:solidFill>
                  <a:srgbClr val="000000"/>
                </a:solidFill>
              </a:rPr>
              <a:t>Μετά την αφαίρεση του κνημοπερονιαίου κοχλία, πραγματοποιούνται υποβοηθούμενες και ενεργητικές ασκήσεις με σκοπό την ανάκτηση του πλήρους εύρους τροχιάς της ραχιαίας κάμψης.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390"/>
          <a:stretch>
            <a:fillRect/>
          </a:stretch>
        </p:blipFill>
        <p:spPr bwMode="auto">
          <a:xfrm>
            <a:off x="467544" y="1412776"/>
            <a:ext cx="2747104" cy="511256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Ορθογώνιο 4"/>
          <p:cNvSpPr/>
          <p:nvPr/>
        </p:nvSpPr>
        <p:spPr>
          <a:xfrm>
            <a:off x="904992" y="6525344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</a:pPr>
            <a:r>
              <a:rPr lang="el-GR" sz="1200" i="1" dirty="0">
                <a:solidFill>
                  <a:schemeClr val="accent4">
                    <a:lumMod val="50000"/>
                  </a:schemeClr>
                </a:solidFill>
                <a:latin typeface="Tahoma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Tahoma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/>
                <a:hlinkClick r:id="rId4"/>
              </a:rPr>
              <a:t>a248.e.akamai.net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8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Κνήμης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[10/11]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56584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/>
              <a:t>Η περίοδος έναρξης μερικής φόρτισης του σκέλους, καθώς και η προοδευτική αύξησή της μέχρι την πλήρη φόρτιση του, εξαρτάται από τον μηχανισμό της κάκωσης, τον τύπο του κατάγματος, της μεθόδου της χειρουργικής σταθεροποίησης και την πορεία πώρωσης του κατάγματος. </a:t>
            </a:r>
          </a:p>
          <a:p>
            <a:pPr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/>
              <a:t>Γενικά, τα κατάγματα της διάφυσης της κνήμης φορτίζονται γρηγορότερα από τα κατάγματα του κάτω πέρατος της κνήμης (</a:t>
            </a:r>
            <a:r>
              <a:rPr lang="en-US" dirty="0" smtClean="0"/>
              <a:t>pilon</a:t>
            </a:r>
            <a:r>
              <a:rPr lang="el-GR" dirty="0" smtClean="0"/>
              <a:t>). Ενδεικτικά: </a:t>
            </a:r>
          </a:p>
          <a:p>
            <a:pPr marL="449263" indent="-182563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sz="2100" dirty="0" smtClean="0"/>
              <a:t>τα κατάγματα της διάφυσης της κνήμης μπορεί από την 1</a:t>
            </a:r>
            <a:r>
              <a:rPr lang="el-GR" sz="2100" baseline="30000" dirty="0" smtClean="0"/>
              <a:t>η</a:t>
            </a:r>
            <a:r>
              <a:rPr lang="el-GR" sz="2100" dirty="0" smtClean="0"/>
              <a:t> - 2</a:t>
            </a:r>
            <a:r>
              <a:rPr lang="el-GR" sz="2100" baseline="30000" dirty="0" smtClean="0"/>
              <a:t>η</a:t>
            </a:r>
            <a:r>
              <a:rPr lang="el-GR" sz="2100" dirty="0" smtClean="0"/>
              <a:t> εβδομάδα να  φορτιστούν μερικώς (toe-touch) με βάρος 15 kg , από την 2</a:t>
            </a:r>
            <a:r>
              <a:rPr lang="el-GR" sz="2100" baseline="30000" dirty="0" smtClean="0"/>
              <a:t>η</a:t>
            </a:r>
            <a:r>
              <a:rPr lang="el-GR" sz="2100" dirty="0" smtClean="0"/>
              <a:t> έως την 4</a:t>
            </a:r>
            <a:r>
              <a:rPr lang="el-GR" sz="2100" baseline="30000" dirty="0" smtClean="0"/>
              <a:t>η</a:t>
            </a:r>
            <a:r>
              <a:rPr lang="el-GR" sz="2100" dirty="0" smtClean="0"/>
              <a:t>  εβδομάδα η μερική φόρτιση αυξάνεται στα 30 kg, ενώ πλήρης φόρτιση πραγματοποιείται όταν ο ασθενής αισθανθεί άνετα. </a:t>
            </a:r>
          </a:p>
          <a:p>
            <a:pPr marL="449263" indent="-182563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sz="2100" dirty="0" smtClean="0"/>
              <a:t>τα κατάγματα του κάτω πέρατος της κνήμης (pilon) μπορεί από την 1</a:t>
            </a:r>
            <a:r>
              <a:rPr lang="el-GR" sz="2100" baseline="30000" dirty="0" smtClean="0"/>
              <a:t>η</a:t>
            </a:r>
            <a:r>
              <a:rPr lang="el-GR" sz="2100" dirty="0" smtClean="0"/>
              <a:t> έως την 6</a:t>
            </a:r>
            <a:r>
              <a:rPr lang="el-GR" sz="2100" baseline="30000" dirty="0" smtClean="0"/>
              <a:t>η</a:t>
            </a:r>
            <a:r>
              <a:rPr lang="el-GR" sz="2100" dirty="0" smtClean="0"/>
              <a:t> εβδομάδα να φορτιστούν μερικώς (toe-touch) με βάρος 15 kg, από την 6</a:t>
            </a:r>
            <a:r>
              <a:rPr lang="el-GR" sz="2100" baseline="30000" dirty="0" smtClean="0"/>
              <a:t>η</a:t>
            </a:r>
            <a:r>
              <a:rPr lang="el-GR" sz="2100" dirty="0" smtClean="0"/>
              <a:t> έως την 12</a:t>
            </a:r>
            <a:r>
              <a:rPr lang="el-GR" sz="2100" baseline="30000" dirty="0" smtClean="0"/>
              <a:t>η</a:t>
            </a:r>
            <a:r>
              <a:rPr lang="el-GR" sz="2100" dirty="0" smtClean="0"/>
              <a:t>  εβδομάδα η μερική φόρτιση αυξάνεται στα 30 kg και η πλήρης φόρτιση επιτρέπεται την 12</a:t>
            </a:r>
            <a:r>
              <a:rPr lang="el-GR" sz="2100" baseline="30000" dirty="0" smtClean="0"/>
              <a:t>η</a:t>
            </a:r>
            <a:r>
              <a:rPr lang="el-GR" sz="2100" dirty="0" smtClean="0"/>
              <a:t> -14</a:t>
            </a:r>
            <a:r>
              <a:rPr lang="el-GR" sz="2100" baseline="30000" dirty="0" smtClean="0"/>
              <a:t>η</a:t>
            </a:r>
            <a:r>
              <a:rPr lang="el-GR" sz="2100" dirty="0" smtClean="0"/>
              <a:t>  εβδομάδα.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06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Κνήμης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[11/11]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4016" y="1484784"/>
            <a:ext cx="8820472" cy="1872208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Η εκμάθηση της πραγματικής αίσθησης της μερικής φόρτισης του χειρουργημένου σκέλους, με βάση τα κιλά που προτείνονται κατά τα διάφορα στάδια της ελεγχόμενης βάδισης, πραγματοποιείται με τη βοήθεια ζυγαριάς.</a:t>
            </a:r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29000"/>
            <a:ext cx="2736304" cy="214658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Ορθογώνιο 4"/>
          <p:cNvSpPr/>
          <p:nvPr/>
        </p:nvSpPr>
        <p:spPr>
          <a:xfrm>
            <a:off x="3208412" y="5661982"/>
            <a:ext cx="2439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chemeClr val="accent4">
                    <a:lumMod val="50000"/>
                  </a:schemeClr>
                </a:solidFill>
                <a:latin typeface="Tahoma"/>
                <a:sym typeface="Wingdings"/>
              </a:rPr>
              <a:t>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 aofoundation.org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Copyright by AO Foundation,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Παπαθανασίου, Σοφία Στάση. </a:t>
            </a:r>
            <a:r>
              <a:rPr lang="el-GR" sz="2000" dirty="0" smtClean="0"/>
              <a:t>«</a:t>
            </a:r>
            <a:r>
              <a:rPr lang="el-GR" sz="2000" dirty="0"/>
              <a:t>Κλινική Άσκηση στη Φυσικοθεραπεία Μυοσκελετικών Κακώσεων και Παθήσεων</a:t>
            </a:r>
            <a:r>
              <a:rPr lang="el-GR" sz="2000" dirty="0" smtClean="0"/>
              <a:t>. Ενότητα 10</a:t>
            </a:r>
            <a:r>
              <a:rPr lang="en-US" sz="2000" dirty="0" smtClean="0"/>
              <a:t>:</a:t>
            </a:r>
            <a:r>
              <a:rPr lang="el-GR" sz="2000" dirty="0"/>
              <a:t> Φυσικοθεραπευτική Αποκατάσταση μετά από Χειρουργική Αντιμετώπιση Καταγμάτων Διάφυσης και Κάτω Πέρατος Κνήμης».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Παπαθανασίου, Σοφία Στάση 2014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70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7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0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 κατά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[2/4]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733256"/>
          </a:xfrm>
        </p:spPr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l-GR" b="1" dirty="0" smtClean="0"/>
              <a:t>Τύπος Β</a:t>
            </a:r>
            <a:r>
              <a:rPr lang="el-GR" dirty="0" smtClean="0"/>
              <a:t>: </a:t>
            </a:r>
            <a:r>
              <a:rPr lang="el-GR" b="1" dirty="0" smtClean="0"/>
              <a:t>Σφηνοειδή κατάγματα </a:t>
            </a:r>
          </a:p>
          <a:p>
            <a:pPr marL="539750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el-GR" b="1" dirty="0" smtClean="0"/>
              <a:t>B1:</a:t>
            </a:r>
            <a:r>
              <a:rPr lang="el-GR" dirty="0" smtClean="0"/>
              <a:t> Σφηνοειδή κατάγματα με σπειροειδή παρεκτόπιση του καταγματικού τεμαχίου (</a:t>
            </a:r>
            <a:r>
              <a:rPr lang="en-US" dirty="0" smtClean="0"/>
              <a:t>spiral wedge</a:t>
            </a:r>
            <a:r>
              <a:rPr lang="el-GR" dirty="0" smtClean="0"/>
              <a:t>)</a:t>
            </a:r>
          </a:p>
          <a:p>
            <a:pPr marL="539750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el-GR" b="1" dirty="0" smtClean="0"/>
              <a:t>Β2: </a:t>
            </a:r>
            <a:r>
              <a:rPr lang="el-GR" dirty="0" smtClean="0"/>
              <a:t>Σφηνοειδή κατάγματα όπου το καταγματικό τεμάχιο έχει μερικώς συνθλιβεί, με αποτέλεσμα την κάμψη του άξονα του οστού (</a:t>
            </a:r>
            <a:r>
              <a:rPr lang="en-US" dirty="0" smtClean="0"/>
              <a:t>bending wedge</a:t>
            </a:r>
            <a:r>
              <a:rPr lang="el-GR" dirty="0" smtClean="0"/>
              <a:t>)</a:t>
            </a:r>
          </a:p>
          <a:p>
            <a:pPr marL="539750" indent="-182563">
              <a:spcBef>
                <a:spcPts val="600"/>
              </a:spcBef>
              <a:buFont typeface="Wingdings" pitchFamily="2" charset="2"/>
              <a:buChar char="§"/>
            </a:pPr>
            <a:r>
              <a:rPr lang="el-GR" b="1" dirty="0" smtClean="0"/>
              <a:t>Β3:</a:t>
            </a:r>
            <a:r>
              <a:rPr lang="el-GR" dirty="0" smtClean="0"/>
              <a:t> Συντριπτικά σφηνοειδή κατάγματα</a:t>
            </a:r>
          </a:p>
          <a:p>
            <a:pPr marL="355600" indent="0">
              <a:spcBef>
                <a:spcPts val="600"/>
              </a:spcBef>
              <a:buNone/>
            </a:pPr>
            <a:r>
              <a:rPr lang="el-GR" b="1" dirty="0" smtClean="0"/>
              <a:t>Παρατήρηση</a:t>
            </a:r>
            <a:r>
              <a:rPr lang="el-GR" dirty="0" smtClean="0"/>
              <a:t>: Οι υποκατηγορίες των τύπων</a:t>
            </a:r>
            <a:r>
              <a:rPr lang="en-US" dirty="0" smtClean="0"/>
              <a:t> </a:t>
            </a:r>
            <a:r>
              <a:rPr lang="el-GR" dirty="0" smtClean="0"/>
              <a:t>Β των καταγμάτων της κνήμης ταξινομούνται περαιτέρω με βάση την ακεραιότητα της περόνης, και εφ’ όσον υπάρχει κάταγμα και στην περόνη το ύψος της καταγματικής γραμμής των δύο οστών (στο ίδιο ή σε διαφορετικό επίπεδο).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8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>
              <a:spcBef>
                <a:spcPts val="1200"/>
              </a:spcBef>
            </a:pPr>
            <a:r>
              <a:rPr lang="el-GR" sz="2000" dirty="0"/>
              <a:t>Εικόνες από </a:t>
            </a:r>
            <a:r>
              <a:rPr lang="en-US" sz="2000" dirty="0">
                <a:hlinkClick r:id="rId3"/>
              </a:rPr>
              <a:t>AO Foundation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000" dirty="0"/>
              <a:t>Εικόνες με άδεια από </a:t>
            </a:r>
            <a:r>
              <a:rPr lang="en-US" sz="2000" dirty="0"/>
              <a:t>OrthoInfo. © American Academy of Orthopaedic Surgeons. Rosemont, IL. </a:t>
            </a:r>
            <a:r>
              <a:rPr lang="en-US" sz="2000" dirty="0">
                <a:hlinkClick r:id="rId4"/>
              </a:rPr>
              <a:t>http://orthoinfo.aaos.org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 κατά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[3/4]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805264"/>
          </a:xfrm>
        </p:spPr>
        <p:txBody>
          <a:bodyPr/>
          <a:lstStyle/>
          <a:p>
            <a:pPr marL="0">
              <a:buSzPct val="100000"/>
            </a:pPr>
            <a:r>
              <a:rPr lang="el-GR" b="1" dirty="0" smtClean="0"/>
              <a:t>Τύπος C</a:t>
            </a:r>
            <a:r>
              <a:rPr lang="el-GR" dirty="0" smtClean="0"/>
              <a:t>: </a:t>
            </a:r>
            <a:r>
              <a:rPr lang="el-GR" b="1" dirty="0" smtClean="0"/>
              <a:t>Σύνθετα κατάγματα</a:t>
            </a:r>
          </a:p>
          <a:p>
            <a:pPr marL="400050" lvl="1" indent="-182563"/>
            <a:r>
              <a:rPr lang="el-GR" b="1" dirty="0" smtClean="0"/>
              <a:t>C1</a:t>
            </a:r>
            <a:r>
              <a:rPr lang="el-GR" dirty="0" smtClean="0"/>
              <a:t>: Σπειροειδή σφηνοειδή κατάγματα</a:t>
            </a:r>
            <a:r>
              <a:rPr lang="en-US" dirty="0" smtClean="0"/>
              <a:t>.</a:t>
            </a:r>
            <a:endParaRPr lang="el-GR" dirty="0" smtClean="0"/>
          </a:p>
          <a:p>
            <a:pPr marL="800100" lvl="2" indent="-258763">
              <a:buFont typeface="Arial" pitchFamily="34" charset="0"/>
              <a:buChar char="•"/>
            </a:pPr>
            <a:r>
              <a:rPr lang="el-GR" b="1" dirty="0" smtClean="0"/>
              <a:t>C1.1</a:t>
            </a:r>
            <a:r>
              <a:rPr lang="el-GR" dirty="0" smtClean="0"/>
              <a:t>: Κατάγματα με δύο ενδιάμεσα καταγματικά τεμάχια</a:t>
            </a:r>
            <a:r>
              <a:rPr lang="en-US" dirty="0" smtClean="0"/>
              <a:t>.</a:t>
            </a:r>
            <a:endParaRPr lang="el-GR" dirty="0" smtClean="0"/>
          </a:p>
          <a:p>
            <a:pPr marL="800100" lvl="2" indent="-258763">
              <a:buFont typeface="Arial" pitchFamily="34" charset="0"/>
              <a:buChar char="•"/>
            </a:pPr>
            <a:r>
              <a:rPr lang="el-GR" b="1" dirty="0" smtClean="0"/>
              <a:t>C1.2</a:t>
            </a:r>
            <a:r>
              <a:rPr lang="el-GR" dirty="0" smtClean="0"/>
              <a:t>: Κατάγματα τριών ενδιάμεσων καταγματικών τεμαχίων</a:t>
            </a:r>
            <a:r>
              <a:rPr lang="en-US" dirty="0" smtClean="0"/>
              <a:t>.</a:t>
            </a:r>
            <a:endParaRPr lang="el-GR" dirty="0" smtClean="0"/>
          </a:p>
          <a:p>
            <a:pPr marL="800100" lvl="2" indent="-258763">
              <a:buFont typeface="Arial" pitchFamily="34" charset="0"/>
              <a:buChar char="•"/>
            </a:pPr>
            <a:r>
              <a:rPr lang="el-GR" b="1" dirty="0" smtClean="0"/>
              <a:t>C1.3</a:t>
            </a:r>
            <a:r>
              <a:rPr lang="el-GR" dirty="0" smtClean="0"/>
              <a:t>: Κατάγματα με περισσότερα από τρία καταγματικά τεμάχια</a:t>
            </a:r>
            <a:r>
              <a:rPr lang="en-US" dirty="0" smtClean="0"/>
              <a:t>.</a:t>
            </a:r>
            <a:endParaRPr lang="el-GR" dirty="0" smtClean="0"/>
          </a:p>
          <a:p>
            <a:pPr marL="400050" lvl="1" indent="-184150"/>
            <a:r>
              <a:rPr lang="el-GR" b="1" dirty="0" smtClean="0"/>
              <a:t>C2</a:t>
            </a:r>
            <a:r>
              <a:rPr lang="el-GR" dirty="0" smtClean="0"/>
              <a:t>: Τμηματικά κατάγματα</a:t>
            </a:r>
            <a:r>
              <a:rPr lang="en-US" dirty="0" smtClean="0"/>
              <a:t>.</a:t>
            </a:r>
            <a:endParaRPr lang="el-GR" dirty="0" smtClean="0"/>
          </a:p>
          <a:p>
            <a:pPr marL="800100" lvl="2" indent="-258763">
              <a:buFont typeface="Arial" pitchFamily="34" charset="0"/>
              <a:buChar char="•"/>
            </a:pPr>
            <a:r>
              <a:rPr lang="el-GR" b="1" dirty="0" smtClean="0"/>
              <a:t>C2.1</a:t>
            </a:r>
            <a:r>
              <a:rPr lang="el-GR" dirty="0" smtClean="0"/>
              <a:t>: Κατάγματα με ένα καταγματικό τμήμα</a:t>
            </a:r>
            <a:r>
              <a:rPr lang="en-US" dirty="0" smtClean="0"/>
              <a:t>.</a:t>
            </a:r>
            <a:endParaRPr lang="el-GR" dirty="0" smtClean="0"/>
          </a:p>
          <a:p>
            <a:pPr marL="800100" lvl="2" indent="-258763">
              <a:buFont typeface="Arial" pitchFamily="34" charset="0"/>
              <a:buChar char="•"/>
            </a:pPr>
            <a:r>
              <a:rPr lang="el-GR" b="1" dirty="0" smtClean="0"/>
              <a:t>C2.2</a:t>
            </a:r>
            <a:r>
              <a:rPr lang="el-GR" dirty="0" smtClean="0"/>
              <a:t>: Κατάγματα με ένα καταγματικό τμήμα και ένα επιπλέον σφηνοειδές καταγματικό τεμάχιο</a:t>
            </a:r>
            <a:r>
              <a:rPr lang="en-US" dirty="0" smtClean="0"/>
              <a:t>.</a:t>
            </a:r>
            <a:endParaRPr lang="el-GR" dirty="0" smtClean="0"/>
          </a:p>
          <a:p>
            <a:pPr marL="800100" lvl="2" indent="-258763">
              <a:buFont typeface="Arial" pitchFamily="34" charset="0"/>
              <a:buChar char="•"/>
            </a:pPr>
            <a:r>
              <a:rPr lang="el-GR" b="1" dirty="0" smtClean="0"/>
              <a:t>C2.3</a:t>
            </a:r>
            <a:r>
              <a:rPr lang="el-GR" dirty="0" smtClean="0"/>
              <a:t>: Κατάγματα δύο ενσφηνωμένων καταγματικών τμημάτων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720080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90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 κατά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[4/4]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3600400"/>
          </a:xfrm>
        </p:spPr>
        <p:txBody>
          <a:bodyPr/>
          <a:lstStyle/>
          <a:p>
            <a:pPr marL="539750" indent="-182563">
              <a:buFont typeface="Wingdings" pitchFamily="2" charset="2"/>
              <a:buChar char="§"/>
            </a:pPr>
            <a:r>
              <a:rPr lang="el-GR" b="1" dirty="0" smtClean="0"/>
              <a:t>C3</a:t>
            </a:r>
            <a:r>
              <a:rPr lang="el-GR" dirty="0" smtClean="0"/>
              <a:t>:</a:t>
            </a:r>
            <a:r>
              <a:rPr lang="el-GR" b="1" dirty="0" smtClean="0"/>
              <a:t> Συντριπτικά κατάγματα</a:t>
            </a:r>
          </a:p>
          <a:p>
            <a:pPr marL="808038" indent="-266700">
              <a:buFont typeface="Arial" pitchFamily="34" charset="0"/>
              <a:buChar char="•"/>
            </a:pPr>
            <a:r>
              <a:rPr lang="el-GR" b="1" dirty="0" smtClean="0"/>
              <a:t>C3.1</a:t>
            </a:r>
            <a:r>
              <a:rPr lang="el-GR" dirty="0" smtClean="0"/>
              <a:t>: Κατάγματα με δύο ή τρία ενδιάμεσα καταγματικά τεμάχια</a:t>
            </a:r>
            <a:r>
              <a:rPr lang="en-US" dirty="0" smtClean="0"/>
              <a:t>.</a:t>
            </a:r>
            <a:endParaRPr lang="el-GR" dirty="0" smtClean="0"/>
          </a:p>
          <a:p>
            <a:pPr marL="808038" indent="-266700">
              <a:buFont typeface="Arial" pitchFamily="34" charset="0"/>
              <a:buChar char="•"/>
            </a:pPr>
            <a:r>
              <a:rPr lang="el-GR" b="1" dirty="0" smtClean="0"/>
              <a:t>C3.2</a:t>
            </a:r>
            <a:r>
              <a:rPr lang="el-GR" dirty="0" smtClean="0"/>
              <a:t>: Κατάγματα με περιορισμένης έκτασης  συντριπτικότητα (&lt;4 cm)</a:t>
            </a:r>
            <a:r>
              <a:rPr lang="en-US" dirty="0" smtClean="0"/>
              <a:t>.</a:t>
            </a:r>
            <a:endParaRPr lang="el-GR" dirty="0" smtClean="0"/>
          </a:p>
          <a:p>
            <a:pPr marL="808038" indent="-266700">
              <a:buFont typeface="Arial" pitchFamily="34" charset="0"/>
              <a:buChar char="•"/>
            </a:pPr>
            <a:r>
              <a:rPr lang="el-GR" b="1" dirty="0" smtClean="0"/>
              <a:t>C3.3</a:t>
            </a:r>
            <a:r>
              <a:rPr lang="el-GR" dirty="0" smtClean="0"/>
              <a:t>: Κατάγματα με εκτεταμένης έκτασης συντριπτικότητα (&gt; 4 cm)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61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7" name="1 - Τίτλος"/>
          <p:cNvSpPr txBox="1">
            <a:spLocks noGrp="1"/>
          </p:cNvSpPr>
          <p:nvPr>
            <p:ph type="ctrTitle" sz="quarter"/>
          </p:nvPr>
        </p:nvSpPr>
        <p:spPr>
          <a:xfrm>
            <a:off x="395536" y="2420888"/>
            <a:ext cx="8424936" cy="1512168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Κατάγματ</a:t>
            </a:r>
            <a:r>
              <a:rPr lang="el-GR" sz="4400" b="1" kern="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</a:t>
            </a:r>
            <a:r>
              <a:rPr lang="el-GR" sz="4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Κάτω Πέρατος</a:t>
            </a:r>
            <a:r>
              <a:rPr lang="el-GR" sz="4400" b="1" kern="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Κνήμης</a:t>
            </a:r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</a:rPr>
              <a:t/>
            </a:r>
            <a:b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</a:rPr>
            </a:b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(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Κατάγματα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Pilon)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41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κατά</a:t>
            </a:r>
            <a:r>
              <a:rPr lang="en-US" dirty="0" smtClean="0"/>
              <a:t> AO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4"/>
          </a:xfrm>
        </p:spPr>
        <p:txBody>
          <a:bodyPr/>
          <a:lstStyle/>
          <a:p>
            <a:pPr>
              <a:buSzPct val="100000"/>
            </a:pPr>
            <a:r>
              <a:rPr lang="el-GR" b="1" dirty="0" smtClean="0"/>
              <a:t>Τύπος </a:t>
            </a:r>
            <a:r>
              <a:rPr lang="en-US" b="1" dirty="0" smtClean="0"/>
              <a:t>A: </a:t>
            </a:r>
            <a:r>
              <a:rPr lang="el-GR" dirty="0" smtClean="0"/>
              <a:t>Κάταγμα του κάτω πέρατος της κνήμης, το οποίο όμως δεν επεκτείνεται στην άρθρωση.</a:t>
            </a:r>
            <a:endParaRPr lang="en-US" dirty="0" smtClean="0"/>
          </a:p>
          <a:p>
            <a:pPr marL="896938" indent="0">
              <a:buSzPct val="100000"/>
              <a:buNone/>
            </a:pPr>
            <a:r>
              <a:rPr lang="en-US" b="1" dirty="0" smtClean="0"/>
              <a:t>A1</a:t>
            </a:r>
            <a:r>
              <a:rPr lang="en-US" dirty="0" smtClean="0"/>
              <a:t>: </a:t>
            </a:r>
            <a:r>
              <a:rPr lang="el-GR" dirty="0" smtClean="0"/>
              <a:t>Απλό κάταγμα.</a:t>
            </a:r>
            <a:endParaRPr lang="en-US" dirty="0"/>
          </a:p>
          <a:p>
            <a:pPr marL="896938" indent="0">
              <a:buSzPct val="100000"/>
              <a:buNone/>
            </a:pPr>
            <a:r>
              <a:rPr lang="en-US" b="1" dirty="0" smtClean="0"/>
              <a:t>A2</a:t>
            </a:r>
            <a:r>
              <a:rPr lang="en-US" dirty="0" smtClean="0"/>
              <a:t>: </a:t>
            </a:r>
            <a:r>
              <a:rPr lang="el-GR" dirty="0" smtClean="0"/>
              <a:t>Συντριπτικό κάταγμα.</a:t>
            </a:r>
            <a:endParaRPr lang="en-US" dirty="0"/>
          </a:p>
          <a:p>
            <a:pPr marL="896938" indent="0">
              <a:buSzPct val="100000"/>
              <a:buNone/>
            </a:pPr>
            <a:r>
              <a:rPr lang="en-US" b="1" dirty="0" smtClean="0"/>
              <a:t>A3</a:t>
            </a:r>
            <a:r>
              <a:rPr lang="en-US" dirty="0" smtClean="0"/>
              <a:t>: </a:t>
            </a:r>
            <a:r>
              <a:rPr lang="el-GR" dirty="0" smtClean="0"/>
              <a:t>Ιδιαίτερα συντριπτικό (</a:t>
            </a:r>
            <a:r>
              <a:rPr lang="en-US" dirty="0" smtClean="0"/>
              <a:t>Severely comminuted</a:t>
            </a:r>
            <a:r>
              <a:rPr lang="el-GR" dirty="0" smtClean="0"/>
              <a:t>) κάταγμα.</a:t>
            </a:r>
            <a:endParaRPr lang="en-US" dirty="0" smtClean="0"/>
          </a:p>
          <a:p>
            <a:pPr marL="342900" lvl="2" indent="-342900">
              <a:buSzPct val="100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DADADA">
                    <a:lumMod val="10000"/>
                  </a:srgbClr>
                </a:solidFill>
              </a:rPr>
              <a:t>Type B: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Μερικώς ενδοαρθρικά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κατάγματα.</a:t>
            </a:r>
            <a:endParaRPr lang="en-US" b="1" dirty="0" smtClean="0">
              <a:solidFill>
                <a:srgbClr val="DADADA">
                  <a:lumMod val="10000"/>
                </a:srgbClr>
              </a:solidFill>
            </a:endParaRPr>
          </a:p>
          <a:p>
            <a:pPr marL="914400" lvl="4" indent="0">
              <a:buSzPct val="100000"/>
              <a:buNone/>
            </a:pPr>
            <a:r>
              <a:rPr lang="en-US" b="1" dirty="0" smtClean="0">
                <a:solidFill>
                  <a:srgbClr val="DADADA">
                    <a:lumMod val="10000"/>
                  </a:srgbClr>
                </a:solidFill>
              </a:rPr>
              <a:t>B1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: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Κάταγμα απλό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αποσπασματικό.</a:t>
            </a:r>
            <a:endParaRPr lang="en-US" dirty="0" smtClean="0">
              <a:solidFill>
                <a:srgbClr val="DADADA">
                  <a:lumMod val="10000"/>
                </a:srgbClr>
              </a:solidFill>
            </a:endParaRPr>
          </a:p>
          <a:p>
            <a:pPr marL="914400" lvl="4" indent="0">
              <a:buSzPct val="100000"/>
              <a:buNone/>
            </a:pPr>
            <a:r>
              <a:rPr lang="en-US" b="1" dirty="0" smtClean="0">
                <a:solidFill>
                  <a:srgbClr val="DADADA">
                    <a:lumMod val="10000"/>
                  </a:srgbClr>
                </a:solidFill>
              </a:rPr>
              <a:t>B2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: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Αποσπασματικό κάταγμα με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σύνθλιψη.</a:t>
            </a:r>
            <a:endParaRPr lang="en-US" dirty="0" smtClean="0">
              <a:solidFill>
                <a:srgbClr val="DADADA">
                  <a:lumMod val="10000"/>
                </a:srgbClr>
              </a:solidFill>
            </a:endParaRPr>
          </a:p>
          <a:p>
            <a:pPr marL="914400" lvl="4" indent="0">
              <a:buSzPct val="100000"/>
              <a:buNone/>
            </a:pPr>
            <a:r>
              <a:rPr lang="en-US" b="1" dirty="0" smtClean="0">
                <a:solidFill>
                  <a:srgbClr val="DADADA">
                    <a:lumMod val="10000"/>
                  </a:srgbClr>
                </a:solidFill>
              </a:rPr>
              <a:t>B3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: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Συντριπτικό κάταγμα με πολλαπλά καταγματικά τεμάχια.</a:t>
            </a:r>
          </a:p>
          <a:p>
            <a:pPr marL="0" indent="0">
              <a:buSzPct val="100000"/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82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κατά</a:t>
            </a:r>
            <a:r>
              <a:rPr lang="en-US" dirty="0" smtClean="0"/>
              <a:t> AO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238971"/>
            <a:ext cx="8856984" cy="3384376"/>
          </a:xfrm>
        </p:spPr>
        <p:txBody>
          <a:bodyPr/>
          <a:lstStyle/>
          <a:p>
            <a:pPr marL="357188" indent="-357188">
              <a:buSzPct val="100000"/>
            </a:pPr>
            <a:r>
              <a:rPr lang="en-US" b="1" dirty="0" smtClean="0"/>
              <a:t>Type C: </a:t>
            </a:r>
            <a:r>
              <a:rPr lang="el-GR" dirty="0" smtClean="0"/>
              <a:t>Κατάγματα όπου εμπλέκεται όλη η αρθρική επιφάνεια .</a:t>
            </a:r>
            <a:endParaRPr lang="el-GR" dirty="0"/>
          </a:p>
          <a:p>
            <a:pPr marL="1208088" lvl="1" indent="-452438">
              <a:buSzPct val="100000"/>
              <a:buNone/>
            </a:pPr>
            <a:r>
              <a:rPr lang="en-US" b="1" dirty="0" smtClean="0"/>
              <a:t>C1</a:t>
            </a:r>
            <a:r>
              <a:rPr lang="en-US" dirty="0" smtClean="0"/>
              <a:t>: </a:t>
            </a:r>
            <a:r>
              <a:rPr lang="el-GR" dirty="0" smtClean="0"/>
              <a:t>Κάταγμα με απλό διαχωρισμό της αρθρικής επιφάνειας και της μετάφυσης,</a:t>
            </a:r>
            <a:endParaRPr lang="en-US" dirty="0"/>
          </a:p>
          <a:p>
            <a:pPr marL="1208088" lvl="1" indent="-452438">
              <a:buSzPct val="100000"/>
              <a:buNone/>
            </a:pPr>
            <a:r>
              <a:rPr lang="en-US" b="1" dirty="0" smtClean="0"/>
              <a:t>C2</a:t>
            </a:r>
            <a:r>
              <a:rPr lang="en-US" dirty="0" smtClean="0"/>
              <a:t>: </a:t>
            </a:r>
            <a:r>
              <a:rPr lang="el-GR" dirty="0" smtClean="0"/>
              <a:t>Κάταγμα με απλή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διαχωρισμό</a:t>
            </a:r>
            <a:r>
              <a:rPr lang="el-GR" dirty="0" smtClean="0"/>
              <a:t> της αρθρικής επιφάνειας, ενώ ο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διαχωρισμός</a:t>
            </a:r>
            <a:r>
              <a:rPr lang="el-GR" dirty="0" smtClean="0"/>
              <a:t> της μετάφυσης είναι πολυθραυσματικός,</a:t>
            </a:r>
            <a:endParaRPr lang="en-US" dirty="0"/>
          </a:p>
          <a:p>
            <a:pPr marL="1208088" lvl="1" indent="-452438">
              <a:buSzPct val="100000"/>
              <a:buNone/>
            </a:pPr>
            <a:r>
              <a:rPr lang="en-US" b="1" dirty="0" smtClean="0"/>
              <a:t>C3</a:t>
            </a:r>
            <a:r>
              <a:rPr lang="en-US" dirty="0" smtClean="0"/>
              <a:t>: </a:t>
            </a:r>
            <a:r>
              <a:rPr lang="el-GR" dirty="0" smtClean="0"/>
              <a:t>Συντριπτικό κάταγμα που αφορά και την αρθρική επιφάνεια και την μετάφυση της κνήμης.</a:t>
            </a:r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97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new">
  <a:themeElements>
    <a:clrScheme name="Προσαρμοσμένο 1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new 2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OC_template_new</Template>
  <TotalTime>144</TotalTime>
  <Words>3098</Words>
  <Application>Microsoft Office PowerPoint</Application>
  <PresentationFormat>Προβολή στην οθόνη (4:3)</PresentationFormat>
  <Paragraphs>288</Paragraphs>
  <Slides>42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42</vt:i4>
      </vt:variant>
    </vt:vector>
  </HeadingPairs>
  <TitlesOfParts>
    <vt:vector size="46" baseType="lpstr">
      <vt:lpstr>OC_template_new</vt:lpstr>
      <vt:lpstr>OC_template_new 2</vt:lpstr>
      <vt:lpstr>OC_template_updated</vt:lpstr>
      <vt:lpstr>1_OC_template_updated</vt:lpstr>
      <vt:lpstr>Κλινική Άσκηση στη Φυσικοθεραπεία Μυοσκελετικών Κακώσεων και Παθήσεων</vt:lpstr>
      <vt:lpstr>Παρουσίαση του PowerPoint</vt:lpstr>
      <vt:lpstr>Ταξινόμηση κατά AO*/OTA [1/4] </vt:lpstr>
      <vt:lpstr>Ταξινόμηση κατά AO*/OTA [2/4] </vt:lpstr>
      <vt:lpstr>Ταξινόμηση κατά AO*/OTA [3/4] </vt:lpstr>
      <vt:lpstr>Ταξινόμηση κατά AO*/OTA [4/4] </vt:lpstr>
      <vt:lpstr>Κατάγματα Κάτω Πέρατος Κνήμης  (Κατάγματα Pilon)</vt:lpstr>
      <vt:lpstr>Ταξινόμηση κατά AO [1/2] </vt:lpstr>
      <vt:lpstr>Ταξινόμηση κατά AO [2/2] </vt:lpstr>
      <vt:lpstr>Κατάγματα Κνήμης Επιπλοκές – Ταξινόμηση Κακώσεων</vt:lpstr>
      <vt:lpstr> Κατάγματα Κνήμης Άμεσες Επιπλοκές  </vt:lpstr>
      <vt:lpstr>Κατάγματα Κνήμης Συστήματα Ταξινόμησης  Κακώσεων </vt:lpstr>
      <vt:lpstr>Κλειστά Κατάγματα Κνήμης Ταξινόμηση κατά Oestern and Tscherne </vt:lpstr>
      <vt:lpstr>Ανοικτά Κατάγματα Κνήμης Ταξινόμηση κατά Oestern and Tscherne </vt:lpstr>
      <vt:lpstr>Ανοικτά Κατάγματα Κνήμης Ταξινόμηση κατά Gustilo [1/2]  </vt:lpstr>
      <vt:lpstr>Ανοικτά Κατάγματα Κνήμης Ταξινόμηση κατά Gustilo [2/2]   </vt:lpstr>
      <vt:lpstr>Κατάγματα Κνήμης Αρχική Αντιμετώπιση</vt:lpstr>
      <vt:lpstr>Κατάγματα Διάφυσης Κνήμης Μέθοδοι Χειρουργικής Σταθεροποίησης [1/2]</vt:lpstr>
      <vt:lpstr>Κατάγματα Διάφυσης Κνήμης Μέθοδοι Χειρουργικής Σταθεροποίησης [2/2]</vt:lpstr>
      <vt:lpstr>Κατάγματα Κάτω Πέρατος Κνήμης (Pilon)  Μέθοδοι Χειρουργικής Σταθεροποίησης [1/3]</vt:lpstr>
      <vt:lpstr>Κατάγματα Κάτω Πέρατος Κνήμης (Pilon)  Μέθοδοι Χειρουργικής Σταθεροποίησης [2/3]</vt:lpstr>
      <vt:lpstr>Κατάγματα Κάτω Πέρατος Κνήμης (Pilon)  Μέθοδοι Χειρουργικής Σταθεροποίησης [3/3]</vt:lpstr>
      <vt:lpstr>Κατάγματα Κνήμης Επιπλοκές</vt:lpstr>
      <vt:lpstr>Κατάγματα Κνήμης  Επισημάνσεις [1/11]</vt:lpstr>
      <vt:lpstr>Κατάγματα Κνήμης  Επισημάνσεις [2/11]</vt:lpstr>
      <vt:lpstr>Κατάγματα Κνήμης  Επισημάνσεις [3/11]</vt:lpstr>
      <vt:lpstr>Κατάγματα Κνήμης  Επισημάνσεις [4/11]</vt:lpstr>
      <vt:lpstr>Κατάγματα Κνήμης  Επισημάνσεις [5/11]</vt:lpstr>
      <vt:lpstr>Κατάγματα Κνήμης  Επισημάνσεις [6/11]</vt:lpstr>
      <vt:lpstr>Κατάγματα Κνήμης  Επισημάνσεις [7/11]</vt:lpstr>
      <vt:lpstr>Κατάγματα Κνήμης  Επισημάνσεις [8/11]</vt:lpstr>
      <vt:lpstr>Κατάγματα Κνήμης  Επισημάνσεις [9/11]</vt:lpstr>
      <vt:lpstr>Κατάγματα Κνήμης  Επισημάνσεις [10/11]</vt:lpstr>
      <vt:lpstr>Κατάγματα Κνήμης  Επισημάνσεις [11/11]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Κλινική Άσκηση στη Φυσικοθεραπεία Μυοσκελετικών Κακώσεων και Παθήσεων</dc:title>
  <dc:creator>opencourses@teiath.gr</dc:creator>
  <cp:lastModifiedBy>natasakar new</cp:lastModifiedBy>
  <cp:revision>21</cp:revision>
  <dcterms:created xsi:type="dcterms:W3CDTF">2015-01-08T15:24:57Z</dcterms:created>
  <dcterms:modified xsi:type="dcterms:W3CDTF">2015-03-27T13:54:31Z</dcterms:modified>
</cp:coreProperties>
</file>