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34"/>
  </p:notesMasterIdLst>
  <p:handoutMasterIdLst>
    <p:handoutMasterId r:id="rId35"/>
  </p:handoutMasterIdLst>
  <p:sldIdLst>
    <p:sldId id="256" r:id="rId2"/>
    <p:sldId id="299" r:id="rId3"/>
    <p:sldId id="301" r:id="rId4"/>
    <p:sldId id="302" r:id="rId5"/>
    <p:sldId id="303" r:id="rId6"/>
    <p:sldId id="304" r:id="rId7"/>
    <p:sldId id="305" r:id="rId8"/>
    <p:sldId id="306" r:id="rId9"/>
    <p:sldId id="307" r:id="rId10"/>
    <p:sldId id="308" r:id="rId11"/>
    <p:sldId id="309" r:id="rId12"/>
    <p:sldId id="310" r:id="rId13"/>
    <p:sldId id="319" r:id="rId14"/>
    <p:sldId id="320" r:id="rId15"/>
    <p:sldId id="311" r:id="rId16"/>
    <p:sldId id="314" r:id="rId17"/>
    <p:sldId id="313" r:id="rId18"/>
    <p:sldId id="321" r:id="rId19"/>
    <p:sldId id="312" r:id="rId20"/>
    <p:sldId id="315" r:id="rId21"/>
    <p:sldId id="322" r:id="rId22"/>
    <p:sldId id="316" r:id="rId23"/>
    <p:sldId id="317" r:id="rId24"/>
    <p:sldId id="323" r:id="rId25"/>
    <p:sldId id="318" r:id="rId26"/>
    <p:sldId id="326" r:id="rId27"/>
    <p:sldId id="327" r:id="rId28"/>
    <p:sldId id="328" r:id="rId29"/>
    <p:sldId id="329" r:id="rId30"/>
    <p:sldId id="330" r:id="rId31"/>
    <p:sldId id="331" r:id="rId32"/>
    <p:sldId id="333" r:id="rId33"/>
  </p:sldIdLst>
  <p:sldSz cx="9144000" cy="6858000" type="screen4x3"/>
  <p:notesSz cx="7104063" cy="10234613"/>
  <p:custDataLst>
    <p:tags r:id="rId36"/>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11" d="100"/>
          <a:sy n="111"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21/4/2015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21/4/2015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17</a:t>
            </a:fld>
            <a:endParaRPr lang="el-GR" dirty="0"/>
          </a:p>
        </p:txBody>
      </p:sp>
    </p:spTree>
    <p:extLst>
      <p:ext uri="{BB962C8B-B14F-4D97-AF65-F5344CB8AC3E}">
        <p14:creationId xmlns:p14="http://schemas.microsoft.com/office/powerpoint/2010/main" val="2429911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25</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26</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27</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28</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30</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l-GR" altLang="el-GR"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l-GR" altLang="el-GR" dirty="0"/>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97E514D1-52F4-45BB-8D2A-292784CE3233}" type="slidenum">
              <a:rPr lang="el-GR" altLang="el-GR"/>
              <a:pPr/>
              <a:t>‹#›</a:t>
            </a:fld>
            <a:endParaRPr lang="el-GR" altLang="el-GR" dirty="0"/>
          </a:p>
        </p:txBody>
      </p:sp>
    </p:spTree>
    <p:extLst>
      <p:ext uri="{BB962C8B-B14F-4D97-AF65-F5344CB8AC3E}">
        <p14:creationId xmlns:p14="http://schemas.microsoft.com/office/powerpoint/2010/main" val="331271595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l-GR" altLang="el-GR"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l-GR" altLang="el-GR" dirty="0"/>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1A568EA4-4556-4D3B-A3E9-84E61BAFC0B2}" type="slidenum">
              <a:rPr lang="el-GR" altLang="el-GR"/>
              <a:pPr/>
              <a:t>‹#›</a:t>
            </a:fld>
            <a:endParaRPr lang="el-GR" altLang="el-GR" dirty="0"/>
          </a:p>
        </p:txBody>
      </p:sp>
    </p:spTree>
    <p:extLst>
      <p:ext uri="{BB962C8B-B14F-4D97-AF65-F5344CB8AC3E}">
        <p14:creationId xmlns:p14="http://schemas.microsoft.com/office/powerpoint/2010/main" val="159463110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l-GR" altLang="el-GR" dirty="0"/>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l-GR" altLang="el-GR" dirty="0"/>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8C5DDC07-8102-427E-87BE-A0387215E72E}" type="slidenum">
              <a:rPr lang="el-GR" altLang="el-GR"/>
              <a:pPr/>
              <a:t>‹#›</a:t>
            </a:fld>
            <a:endParaRPr lang="el-GR" altLang="el-GR" dirty="0"/>
          </a:p>
        </p:txBody>
      </p:sp>
    </p:spTree>
    <p:extLst>
      <p:ext uri="{BB962C8B-B14F-4D97-AF65-F5344CB8AC3E}">
        <p14:creationId xmlns:p14="http://schemas.microsoft.com/office/powerpoint/2010/main" val="1287932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l-GR"/>
          </a:p>
        </p:txBody>
      </p:sp>
      <p:sp>
        <p:nvSpPr>
          <p:cNvPr id="3" name="Content Placeholder 2"/>
          <p:cNvSpPr>
            <a:spLocks noGrp="1"/>
          </p:cNvSpPr>
          <p:nvPr>
            <p:ph sz="quarter" idx="1"/>
          </p:nvPr>
        </p:nvSpPr>
        <p:spPr>
          <a:xfrm>
            <a:off x="457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quarter" idx="2"/>
          </p:nvPr>
        </p:nvSpPr>
        <p:spPr>
          <a:xfrm>
            <a:off x="457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half" idx="3"/>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l-GR" altLang="el-GR" dirty="0"/>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l-GR" altLang="el-GR" dirty="0"/>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2CDB23DE-5148-4D36-B626-E58B28CAA35F}" type="slidenum">
              <a:rPr lang="el-GR" altLang="el-GR"/>
              <a:pPr/>
              <a:t>‹#›</a:t>
            </a:fld>
            <a:endParaRPr lang="el-GR" altLang="el-GR" dirty="0"/>
          </a:p>
        </p:txBody>
      </p:sp>
    </p:spTree>
    <p:extLst>
      <p:ext uri="{BB962C8B-B14F-4D97-AF65-F5344CB8AC3E}">
        <p14:creationId xmlns:p14="http://schemas.microsoft.com/office/powerpoint/2010/main" val="84396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l-GR" altLang="el-GR" dirty="0"/>
          </a:p>
        </p:txBody>
      </p:sp>
      <p:sp>
        <p:nvSpPr>
          <p:cNvPr id="3" name="Footer Placeholder 2"/>
          <p:cNvSpPr>
            <a:spLocks noGrp="1"/>
          </p:cNvSpPr>
          <p:nvPr>
            <p:ph type="ftr" sz="quarter" idx="11"/>
          </p:nvPr>
        </p:nvSpPr>
        <p:spPr/>
        <p:txBody>
          <a:bodyPr/>
          <a:lstStyle>
            <a:lvl1pPr>
              <a:defRPr/>
            </a:lvl1pPr>
          </a:lstStyle>
          <a:p>
            <a:endParaRPr lang="el-GR" altLang="el-GR" dirty="0"/>
          </a:p>
        </p:txBody>
      </p:sp>
      <p:sp>
        <p:nvSpPr>
          <p:cNvPr id="4" name="Slide Number Placeholder 3"/>
          <p:cNvSpPr>
            <a:spLocks noGrp="1"/>
          </p:cNvSpPr>
          <p:nvPr>
            <p:ph type="sldNum" sz="quarter" idx="12"/>
          </p:nvPr>
        </p:nvSpPr>
        <p:spPr/>
        <p:txBody>
          <a:bodyPr/>
          <a:lstStyle>
            <a:lvl1pPr>
              <a:defRPr/>
            </a:lvl1pPr>
          </a:lstStyle>
          <a:p>
            <a:fld id="{D1E67610-3161-4C82-A397-17E87EB1C5FC}" type="slidenum">
              <a:rPr lang="el-GR" altLang="el-GR"/>
              <a:pPr/>
              <a:t>‹#›</a:t>
            </a:fld>
            <a:endParaRPr lang="el-GR" altLang="el-GR" dirty="0"/>
          </a:p>
        </p:txBody>
      </p:sp>
    </p:spTree>
    <p:extLst>
      <p:ext uri="{BB962C8B-B14F-4D97-AF65-F5344CB8AC3E}">
        <p14:creationId xmlns:p14="http://schemas.microsoft.com/office/powerpoint/2010/main" val="2921686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l-GR" altLang="el-GR" dirty="0"/>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l-GR" altLang="el-GR" dirty="0"/>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4203F238-219D-46D5-852D-17BE49825017}" type="slidenum">
              <a:rPr lang="el-GR" altLang="el-GR"/>
              <a:pPr/>
              <a:t>‹#›</a:t>
            </a:fld>
            <a:endParaRPr lang="el-GR" altLang="el-GR" dirty="0"/>
          </a:p>
        </p:txBody>
      </p:sp>
    </p:spTree>
    <p:extLst>
      <p:ext uri="{BB962C8B-B14F-4D97-AF65-F5344CB8AC3E}">
        <p14:creationId xmlns:p14="http://schemas.microsoft.com/office/powerpoint/2010/main" val="4210674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l-GR"/>
          </a:p>
        </p:txBody>
      </p:sp>
      <p:sp>
        <p:nvSpPr>
          <p:cNvPr id="3" name="Table Placeholder 2"/>
          <p:cNvSpPr>
            <a:spLocks noGrp="1"/>
          </p:cNvSpPr>
          <p:nvPr>
            <p:ph type="tbl" idx="1"/>
          </p:nvPr>
        </p:nvSpPr>
        <p:spPr>
          <a:xfrm>
            <a:off x="457200" y="1981200"/>
            <a:ext cx="8229600" cy="4114800"/>
          </a:xfrm>
        </p:spPr>
        <p:txBody>
          <a:bodyPr/>
          <a:lstStyle/>
          <a:p>
            <a:endParaRPr lang="el-GR" dirty="0"/>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l-GR" altLang="el-GR" dirty="0"/>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l-GR" altLang="el-GR" dirty="0"/>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6A7239B8-CE85-47ED-AD1B-73B9A97ABDEC}" type="slidenum">
              <a:rPr lang="el-GR" altLang="el-GR"/>
              <a:pPr/>
              <a:t>‹#›</a:t>
            </a:fld>
            <a:endParaRPr lang="el-GR" altLang="el-GR" dirty="0"/>
          </a:p>
        </p:txBody>
      </p:sp>
    </p:spTree>
    <p:extLst>
      <p:ext uri="{BB962C8B-B14F-4D97-AF65-F5344CB8AC3E}">
        <p14:creationId xmlns:p14="http://schemas.microsoft.com/office/powerpoint/2010/main" val="131938396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7" r:id="rId11"/>
    <p:sldLayoutId id="2147483698" r:id="rId12"/>
    <p:sldLayoutId id="2147483699" r:id="rId13"/>
    <p:sldLayoutId id="2147483700" r:id="rId14"/>
    <p:sldLayoutId id="2147483701" r:id="rId15"/>
    <p:sldLayoutId id="2147483702" r:id="rId16"/>
    <p:sldLayoutId id="2147483703" r:id="rId17"/>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commons.wikimedia.org/wiki/File:Human_skull_side_simplified_(bones).svg" TargetMode="External"/><Relationship Id="rId3" Type="http://schemas.openxmlformats.org/officeDocument/2006/relationships/image" Target="../media/image10.jpeg"/><Relationship Id="rId7" Type="http://schemas.openxmlformats.org/officeDocument/2006/relationships/hyperlink" Target="http://creativecommons.org/licenses/by-sa/3.0" TargetMode="Externa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hyperlink" Target="http://commons.wikimedia.org/wiki/User:CFCF" TargetMode="External"/><Relationship Id="rId5" Type="http://schemas.openxmlformats.org/officeDocument/2006/relationships/hyperlink" Target="http://commons.wikimedia.org/wiki/File:707_Superior-Inferior_View_of_Skull_Base-01.jpg" TargetMode="External"/><Relationship Id="rId4" Type="http://schemas.openxmlformats.org/officeDocument/2006/relationships/image" Target="../media/image11.png"/><Relationship Id="rId9" Type="http://schemas.openxmlformats.org/officeDocument/2006/relationships/hyperlink" Target="http://commons.wikimedia.org/wiki/User:LadyofHats" TargetMode="Externa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hyperlink" Target="http://en.wikipedia.org/wiki/User:Magnus_Manske" TargetMode="Externa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hyperlink" Target="http://en.wikipedia.org/wiki/File:Gray177.png" TargetMode="External"/><Relationship Id="rId5" Type="http://schemas.openxmlformats.org/officeDocument/2006/relationships/hyperlink" Target="http://en.wikipedia.org/wiki/File:Gray176.png" TargetMode="Externa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hyperlink" Target="http://en.wikipedia.org/wiki/User:Magnus_Manske" TargetMode="External"/><Relationship Id="rId4" Type="http://schemas.openxmlformats.org/officeDocument/2006/relationships/hyperlink" Target="http://en.wikipedia.org/wiki/Temporomandibular_joint#mediaviewer/File:Gray309.png" TargetMode="Externa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hyperlink" Target="http://commons.wikimedia.org/wiki/User:Mikael_H%C3%A4ggstr%C3%B6m" TargetMode="External"/><Relationship Id="rId4" Type="http://schemas.openxmlformats.org/officeDocument/2006/relationships/hyperlink" Target="http://en.wikipedia.org/wiki/Orbital_septum#mediaviewer/File:Orbital_septum.png" TargetMode="Externa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hyperlink" Target="http://commons.wikimedia.org/wiki/User:Pngbot" TargetMode="External"/><Relationship Id="rId4" Type="http://schemas.openxmlformats.org/officeDocument/2006/relationships/hyperlink" Target="http://commons.wikimedia.org/wiki/File:Gray129.png"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hyperlink" Target="http://commons.wikimedia.org/wiki/User:Pngbot" TargetMode="External"/><Relationship Id="rId4" Type="http://schemas.openxmlformats.org/officeDocument/2006/relationships/hyperlink" Target="http://en.wikipedia.org/wiki/Temporal_bone#mediaviewer/File:Gray137.p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hyperlink" Target="http://creativecommons.org/licenses/by-sa/3.0" TargetMode="External"/><Relationship Id="rId5" Type="http://schemas.openxmlformats.org/officeDocument/2006/relationships/hyperlink" Target="http://commons.wikimedia.org/w/index.php?title=User:Xxjamesxx&amp;action=edit&amp;redlink=1" TargetMode="External"/><Relationship Id="rId4" Type="http://schemas.openxmlformats.org/officeDocument/2006/relationships/hyperlink" Target="http://en.wikipedia.org/wiki/Craniofacial_surgery#mediaviewer/File:Sutures_from_top.png" TargetMode="Externa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hyperlink" Target="http://commons.wikimedia.org/wiki/User:Pngbot" TargetMode="External"/><Relationship Id="rId4" Type="http://schemas.openxmlformats.org/officeDocument/2006/relationships/hyperlink" Target="http://en.wikipedia.org/wiki/Sphenoid_bone#mediaviewer/File:Gray145.pn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hyperlink" Target="http://en.wikipedia.org/wiki/User:Magnus_Manske" TargetMode="External"/><Relationship Id="rId4" Type="http://schemas.openxmlformats.org/officeDocument/2006/relationships/hyperlink" Target="http://en.wikipedia.org/wiki/Orbital_lamina_of_ethmoid_bone#mediaviewer/File:Gray152.png" TargetMode="Externa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lstStyle/>
          <a:p>
            <a:pPr lvl="1" algn="ctr"/>
            <a:r>
              <a:rPr lang="el-GR" sz="4400" b="1" dirty="0" smtClean="0">
                <a:solidFill>
                  <a:schemeClr val="tx1"/>
                </a:solidFill>
                <a:latin typeface="+mn-lt"/>
              </a:rPr>
              <a:t>Ανατομική (Θ)</a:t>
            </a:r>
            <a:endParaRPr lang="el-GR"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fontScale="92500" lnSpcReduction="20000"/>
          </a:bodyPr>
          <a:lstStyle/>
          <a:p>
            <a:r>
              <a:rPr lang="el-GR" sz="3300" b="1" dirty="0" smtClean="0"/>
              <a:t>Ενότητα 1</a:t>
            </a:r>
            <a:r>
              <a:rPr lang="el-GR" sz="3300" dirty="0" smtClean="0"/>
              <a:t>:</a:t>
            </a:r>
            <a:r>
              <a:rPr lang="en-US" sz="3300" dirty="0" smtClean="0"/>
              <a:t> </a:t>
            </a:r>
            <a:r>
              <a:rPr lang="el-GR" sz="3300" dirty="0" smtClean="0"/>
              <a:t>Κρανίο</a:t>
            </a:r>
            <a:endParaRPr lang="en-US" sz="3300" dirty="0" smtClean="0"/>
          </a:p>
          <a:p>
            <a:endParaRPr lang="en-US" dirty="0" smtClean="0"/>
          </a:p>
          <a:p>
            <a:r>
              <a:rPr lang="el-GR" sz="2800" dirty="0" smtClean="0"/>
              <a:t>Φραγκίσκη Αναγνωστοπούλου Ανθούλη</a:t>
            </a:r>
          </a:p>
          <a:p>
            <a:r>
              <a:rPr lang="el-GR" sz="2800" dirty="0" smtClean="0"/>
              <a:t>Τμήμα Ιατρικών Εργαστηρίων</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12" name="Table 11"/>
          <p:cNvGraphicFramePr>
            <a:graphicFrameLocks noGrp="1"/>
          </p:cNvGraphicFramePr>
          <p:nvPr>
            <p:extLst>
              <p:ext uri="{D42A27DB-BD31-4B8C-83A1-F6EECF244321}">
                <p14:modId xmlns:p14="http://schemas.microsoft.com/office/powerpoint/2010/main" val="1802507149"/>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3" name="Picture 12"/>
          <p:cNvPicPr/>
          <p:nvPr/>
        </p:nvPicPr>
        <p:blipFill>
          <a:blip r:embed="rId6">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4" name="Picture 2" descr="C:\Users\alex\Desktop\logo.png"/>
          <p:cNvPicPr>
            <a:picLocks noChangeAspect="1" noChangeArrowheads="1"/>
          </p:cNvPicPr>
          <p:nvPr/>
        </p:nvPicPr>
        <p:blipFill rotWithShape="1">
          <a:blip r:embed="rId7">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80" name="Rectangle 8"/>
          <p:cNvSpPr>
            <a:spLocks noGrp="1" noChangeArrowheads="1"/>
          </p:cNvSpPr>
          <p:nvPr>
            <p:ph type="title"/>
          </p:nvPr>
        </p:nvSpPr>
        <p:spPr/>
        <p:txBody>
          <a:bodyPr>
            <a:normAutofit/>
          </a:bodyPr>
          <a:lstStyle/>
          <a:p>
            <a:r>
              <a:rPr lang="el-GR" altLang="el-GR" sz="4000" dirty="0" smtClean="0"/>
              <a:t>Πλάγια και </a:t>
            </a:r>
            <a:r>
              <a:rPr lang="el-GR" altLang="el-GR" sz="4000" dirty="0" smtClean="0"/>
              <a:t>κάτω </a:t>
            </a:r>
            <a:r>
              <a:rPr lang="el-GR" altLang="el-GR" dirty="0"/>
              <a:t>ε</a:t>
            </a:r>
            <a:r>
              <a:rPr lang="el-GR" altLang="el-GR" sz="4000" dirty="0" smtClean="0"/>
              <a:t>πιφάνεια </a:t>
            </a:r>
            <a:r>
              <a:rPr lang="el-GR" altLang="el-GR" dirty="0"/>
              <a:t>κ</a:t>
            </a:r>
            <a:r>
              <a:rPr lang="el-GR" altLang="el-GR" sz="4000" dirty="0" smtClean="0"/>
              <a:t>ρανίου</a:t>
            </a:r>
            <a:endParaRPr lang="el-GR" altLang="el-GR" sz="4000" dirty="0"/>
          </a:p>
        </p:txBody>
      </p:sp>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7976"/>
          <a:stretch/>
        </p:blipFill>
        <p:spPr bwMode="auto">
          <a:xfrm>
            <a:off x="4331800" y="1772816"/>
            <a:ext cx="4753920" cy="3353937"/>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129" y="1761185"/>
            <a:ext cx="4291034" cy="334004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547396" y="5153715"/>
            <a:ext cx="2513754" cy="646331"/>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5"/>
              </a:rPr>
              <a:t>707 Superior-Inferior View of Skull </a:t>
            </a:r>
            <a:r>
              <a:rPr lang="en-US" sz="1200" dirty="0" smtClean="0">
                <a:latin typeface="+mn-lt"/>
                <a:hlinkClick r:id="rId5"/>
              </a:rPr>
              <a:t>Base-01</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a:latin typeface="+mn-lt"/>
                <a:hlinkClick r:id="rId6" tooltip="User:CFCF"/>
              </a:rPr>
              <a:t>CFCF</a:t>
            </a:r>
            <a:r>
              <a:rPr lang="el-GR" sz="1200" dirty="0" smtClean="0">
                <a:solidFill>
                  <a:schemeClr val="tx1">
                    <a:lumMod val="75000"/>
                    <a:lumOff val="25000"/>
                  </a:schemeClr>
                </a:solidFill>
                <a:latin typeface="+mn-lt"/>
              </a:rPr>
              <a:t> διαθέσιμο με άδεια  </a:t>
            </a:r>
            <a:r>
              <a:rPr lang="en-US" sz="1200" dirty="0">
                <a:latin typeface="+mn-lt"/>
                <a:hlinkClick r:id="rId7"/>
              </a:rPr>
              <a:t>CC BY-SA 3.0</a:t>
            </a:r>
            <a:endParaRPr lang="el-GR" sz="1200" dirty="0">
              <a:solidFill>
                <a:schemeClr val="tx1">
                  <a:lumMod val="75000"/>
                  <a:lumOff val="25000"/>
                </a:schemeClr>
              </a:solidFill>
              <a:latin typeface="+mn-lt"/>
            </a:endParaRPr>
          </a:p>
        </p:txBody>
      </p:sp>
      <p:sp>
        <p:nvSpPr>
          <p:cNvPr id="11" name="Rectangle 10"/>
          <p:cNvSpPr/>
          <p:nvPr/>
        </p:nvSpPr>
        <p:spPr>
          <a:xfrm>
            <a:off x="1187624" y="5154678"/>
            <a:ext cx="2513754" cy="646331"/>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8"/>
              </a:rPr>
              <a:t>Human skull side simplified (bones</a:t>
            </a:r>
            <a:r>
              <a:rPr lang="en-US" sz="1200" dirty="0" smtClean="0">
                <a:latin typeface="+mn-lt"/>
                <a:hlinkClick r:id="rId8"/>
              </a:rPr>
              <a:t>)</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a:latin typeface="+mn-lt"/>
                <a:hlinkClick r:id="rId9" tooltip="User:LadyofHats"/>
              </a:rPr>
              <a:t>LadyofHats</a:t>
            </a:r>
            <a:r>
              <a:rPr lang="en-US" sz="1200" dirty="0">
                <a:latin typeface="+mn-lt"/>
              </a:rPr>
              <a:t> </a:t>
            </a:r>
            <a:r>
              <a:rPr lang="el-GR" sz="1200" dirty="0" smtClean="0">
                <a:solidFill>
                  <a:schemeClr val="tx1">
                    <a:lumMod val="75000"/>
                    <a:lumOff val="25000"/>
                  </a:schemeClr>
                </a:solidFill>
                <a:latin typeface="+mn-lt"/>
              </a:rPr>
              <a:t> διαθέσιμο με άδεια  </a:t>
            </a:r>
            <a:r>
              <a:rPr lang="en-US" sz="1200" dirty="0">
                <a:latin typeface="+mn-lt"/>
                <a:hlinkClick r:id="rId7"/>
              </a:rPr>
              <a:t>CC BY-SA 3.0</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custDataLst>
      <p:tags r:id="rId1"/>
    </p:custDataLst>
    <p:extLst>
      <p:ext uri="{BB962C8B-B14F-4D97-AF65-F5344CB8AC3E}">
        <p14:creationId xmlns:p14="http://schemas.microsoft.com/office/powerpoint/2010/main" val="5009490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67544" y="0"/>
            <a:ext cx="8229600" cy="692696"/>
          </a:xfrm>
        </p:spPr>
        <p:txBody>
          <a:bodyPr>
            <a:noAutofit/>
          </a:bodyPr>
          <a:lstStyle/>
          <a:p>
            <a:r>
              <a:rPr lang="el-GR" altLang="el-GR" dirty="0" smtClean="0"/>
              <a:t>Τρήματα </a:t>
            </a:r>
            <a:r>
              <a:rPr lang="el-GR" altLang="el-GR" dirty="0" smtClean="0"/>
              <a:t>βάσης </a:t>
            </a:r>
            <a:r>
              <a:rPr lang="el-GR" altLang="el-GR" dirty="0"/>
              <a:t>κ</a:t>
            </a:r>
            <a:r>
              <a:rPr lang="el-GR" altLang="el-GR" dirty="0" smtClean="0"/>
              <a:t>ρανίου</a:t>
            </a:r>
            <a:endParaRPr lang="el-GR" altLang="el-GR" sz="4400" dirty="0"/>
          </a:p>
        </p:txBody>
      </p:sp>
      <p:graphicFrame>
        <p:nvGraphicFramePr>
          <p:cNvPr id="83281" name="Group 337"/>
          <p:cNvGraphicFramePr>
            <a:graphicFrameLocks noGrp="1"/>
          </p:cNvGraphicFramePr>
          <p:nvPr>
            <p:ph idx="1"/>
            <p:extLst>
              <p:ext uri="{D42A27DB-BD31-4B8C-83A1-F6EECF244321}">
                <p14:modId xmlns:p14="http://schemas.microsoft.com/office/powerpoint/2010/main" val="3138477071"/>
              </p:ext>
            </p:extLst>
          </p:nvPr>
        </p:nvGraphicFramePr>
        <p:xfrm>
          <a:off x="143508" y="700656"/>
          <a:ext cx="8856984" cy="6156960"/>
        </p:xfrm>
        <a:graphic>
          <a:graphicData uri="http://schemas.openxmlformats.org/drawingml/2006/table">
            <a:tbl>
              <a:tblPr firstRow="1">
                <a:tableStyleId>{B301B821-A1FF-4177-AEE7-76D212191A09}</a:tableStyleId>
              </a:tblPr>
              <a:tblGrid>
                <a:gridCol w="2232248"/>
                <a:gridCol w="1931764"/>
                <a:gridCol w="2035877"/>
                <a:gridCol w="2657095"/>
              </a:tblGrid>
              <a:tr h="336007">
                <a:tc>
                  <a:txBody>
                    <a:bodyPr/>
                    <a:lstStyle>
                      <a:lvl1pPr>
                        <a:spcBef>
                          <a:spcPct val="20000"/>
                        </a:spcBef>
                        <a:buClr>
                          <a:schemeClr val="hlink"/>
                        </a:buClr>
                        <a:buSzPct val="65000"/>
                        <a:buFont typeface="Wingdings" pitchFamily="2" charset="2"/>
                        <a:tabLst>
                          <a:tab pos="85725" algn="l"/>
                        </a:tabLst>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tabLst>
                          <a:tab pos="85725" algn="l"/>
                        </a:tabLst>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tabLst>
                          <a:tab pos="85725" algn="l"/>
                        </a:tabLst>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tabLst>
                          <a:tab pos="85725" algn="l"/>
                        </a:tabLst>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tabLst>
                          <a:tab pos="85725" algn="l"/>
                        </a:tabLst>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tabLst>
                          <a:tab pos="85725" algn="l"/>
                        </a:tabLst>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tabLst>
                          <a:tab pos="85725" algn="l"/>
                        </a:tabLst>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tabLst>
                          <a:tab pos="85725" algn="l"/>
                        </a:tabLst>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tabLst>
                          <a:tab pos="85725" algn="l"/>
                        </a:tabLst>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tab pos="85725" algn="l"/>
                        </a:tabLst>
                      </a:pPr>
                      <a:r>
                        <a:rPr kumimoji="0" lang="en-US" altLang="el-GR" sz="2000" b="1" u="none" strike="noStrike" cap="none" normalizeH="0" baseline="0" dirty="0" smtClean="0">
                          <a:ln>
                            <a:noFill/>
                          </a:ln>
                          <a:solidFill>
                            <a:schemeClr val="bg1"/>
                          </a:solidFill>
                          <a:effectLst/>
                          <a:latin typeface="+mn-lt"/>
                        </a:rPr>
                        <a:t>ONOMA</a:t>
                      </a:r>
                      <a:endParaRPr kumimoji="0" lang="el-GR" altLang="el-GR" sz="2000" b="1" i="0" u="none" strike="noStrike" cap="none" normalizeH="0" baseline="0" dirty="0" smtClean="0">
                        <a:ln>
                          <a:noFill/>
                        </a:ln>
                        <a:solidFill>
                          <a:schemeClr val="bg1"/>
                        </a:solidFill>
                        <a:effectLst/>
                        <a:latin typeface="+mn-lt"/>
                      </a:endParaRPr>
                    </a:p>
                  </a:txBody>
                  <a:tcPr marL="82296" marR="82296" horzOverflow="overflow"/>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l-GR" sz="2000" b="1" u="none" strike="noStrike" cap="none" normalizeH="0" baseline="0" dirty="0" smtClean="0">
                          <a:ln>
                            <a:noFill/>
                          </a:ln>
                          <a:solidFill>
                            <a:schemeClr val="bg1"/>
                          </a:solidFill>
                          <a:effectLst/>
                          <a:latin typeface="+mn-lt"/>
                        </a:rPr>
                        <a:t>O</a:t>
                      </a:r>
                      <a:r>
                        <a:rPr kumimoji="0" lang="el-GR" altLang="el-GR" sz="2000" b="1" u="none" strike="noStrike" cap="none" normalizeH="0" baseline="0" dirty="0" smtClean="0">
                          <a:ln>
                            <a:noFill/>
                          </a:ln>
                          <a:solidFill>
                            <a:schemeClr val="bg1"/>
                          </a:solidFill>
                          <a:effectLst/>
                          <a:latin typeface="+mn-lt"/>
                        </a:rPr>
                        <a:t>ΣΤΟ</a:t>
                      </a:r>
                      <a:endParaRPr kumimoji="0" lang="el-GR" altLang="el-GR" sz="2000" b="1" i="0" u="none" strike="noStrike" cap="none" normalizeH="0" baseline="0" dirty="0" smtClean="0">
                        <a:ln>
                          <a:noFill/>
                        </a:ln>
                        <a:solidFill>
                          <a:schemeClr val="bg1"/>
                        </a:solidFill>
                        <a:effectLst/>
                        <a:latin typeface="+mn-lt"/>
                      </a:endParaRPr>
                    </a:p>
                  </a:txBody>
                  <a:tcPr marL="82296" marR="82296" horzOverflow="overflow"/>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el-GR" sz="2000" b="1" u="none" strike="noStrike" cap="none" normalizeH="0" baseline="0" dirty="0" smtClean="0">
                          <a:ln>
                            <a:noFill/>
                          </a:ln>
                          <a:solidFill>
                            <a:schemeClr val="bg1"/>
                          </a:solidFill>
                          <a:effectLst/>
                          <a:latin typeface="+mn-lt"/>
                        </a:rPr>
                        <a:t>ΒΟΘΡΟΣ</a:t>
                      </a:r>
                      <a:endParaRPr kumimoji="0" lang="el-GR" altLang="el-GR" sz="2000" b="1" i="0" u="none" strike="noStrike" cap="none" normalizeH="0" baseline="0" dirty="0" smtClean="0">
                        <a:ln>
                          <a:noFill/>
                        </a:ln>
                        <a:solidFill>
                          <a:schemeClr val="bg1"/>
                        </a:solidFill>
                        <a:effectLst/>
                        <a:latin typeface="+mn-lt"/>
                      </a:endParaRPr>
                    </a:p>
                  </a:txBody>
                  <a:tcPr marL="82296" marR="82296" horzOverflow="overflow"/>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el-GR" sz="2000" b="1" u="none" strike="noStrike" cap="none" normalizeH="0" baseline="0" dirty="0" smtClean="0">
                          <a:ln>
                            <a:noFill/>
                          </a:ln>
                          <a:solidFill>
                            <a:schemeClr val="bg1"/>
                          </a:solidFill>
                          <a:effectLst/>
                          <a:latin typeface="+mn-lt"/>
                        </a:rPr>
                        <a:t>ΔΙΕΛΕΥΣΗ</a:t>
                      </a:r>
                      <a:endParaRPr kumimoji="0" lang="el-GR" altLang="el-GR" sz="2000" b="1" i="0" u="none" strike="noStrike" cap="none" normalizeH="0" baseline="0" dirty="0" smtClean="0">
                        <a:ln>
                          <a:noFill/>
                        </a:ln>
                        <a:solidFill>
                          <a:schemeClr val="bg1"/>
                        </a:solidFill>
                        <a:effectLst/>
                        <a:latin typeface="+mn-lt"/>
                      </a:endParaRPr>
                    </a:p>
                  </a:txBody>
                  <a:tcPr marL="82296" marR="82296" horzOverflow="overflow"/>
                </a:tc>
              </a:tr>
              <a:tr h="388864">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ts val="0"/>
                        </a:spcBef>
                        <a:spcAft>
                          <a:spcPct val="0"/>
                        </a:spcAft>
                        <a:buClr>
                          <a:schemeClr val="hlink"/>
                        </a:buClr>
                        <a:buSzPct val="65000"/>
                        <a:buFont typeface="Wingdings" pitchFamily="2" charset="2"/>
                        <a:buNone/>
                        <a:tabLst/>
                      </a:pPr>
                      <a:r>
                        <a:rPr kumimoji="0" lang="el-GR" altLang="el-GR" sz="1800" b="0" u="none" strike="noStrike" cap="none" normalizeH="0" baseline="0" dirty="0" smtClean="0">
                          <a:ln>
                            <a:noFill/>
                          </a:ln>
                          <a:effectLst/>
                          <a:latin typeface="+mn-lt"/>
                        </a:rPr>
                        <a:t>Ηθμοειδείς Κυψέλες  </a:t>
                      </a:r>
                      <a:endParaRPr kumimoji="0" lang="el-GR" altLang="el-GR" sz="1800" b="0" i="0" u="none" strike="noStrike" cap="none" normalizeH="0" baseline="0" dirty="0" smtClean="0">
                        <a:ln>
                          <a:noFill/>
                        </a:ln>
                        <a:solidFill>
                          <a:schemeClr val="tx1"/>
                        </a:solidFill>
                        <a:effectLst/>
                        <a:latin typeface="+mn-lt"/>
                      </a:endParaRPr>
                    </a:p>
                  </a:txBody>
                  <a:tcPr marL="82296" marR="82296" horzOverflow="overflow"/>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ts val="0"/>
                        </a:spcBef>
                        <a:spcAft>
                          <a:spcPct val="0"/>
                        </a:spcAft>
                        <a:buClr>
                          <a:schemeClr val="hlink"/>
                        </a:buClr>
                        <a:buSzPct val="65000"/>
                        <a:buFont typeface="Wingdings" pitchFamily="2" charset="2"/>
                        <a:buNone/>
                        <a:tabLst/>
                      </a:pPr>
                      <a:r>
                        <a:rPr kumimoji="0" lang="el-GR" altLang="el-GR" sz="1800" b="0" u="none" strike="noStrike" cap="none" normalizeH="0" baseline="0" dirty="0" smtClean="0">
                          <a:ln>
                            <a:noFill/>
                          </a:ln>
                          <a:effectLst/>
                          <a:latin typeface="+mn-lt"/>
                        </a:rPr>
                        <a:t>Τετρημένο Πέταλο Ηθμοειδούς</a:t>
                      </a:r>
                      <a:endParaRPr kumimoji="0" lang="el-GR" altLang="el-GR" sz="1800" b="0" i="0" u="none" strike="noStrike" cap="none" normalizeH="0" baseline="0" dirty="0" smtClean="0">
                        <a:ln>
                          <a:noFill/>
                        </a:ln>
                        <a:solidFill>
                          <a:schemeClr val="tx1"/>
                        </a:solidFill>
                        <a:effectLst/>
                        <a:latin typeface="+mn-lt"/>
                      </a:endParaRPr>
                    </a:p>
                  </a:txBody>
                  <a:tcPr marL="82296" marR="82296" horzOverflow="overflow"/>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ts val="0"/>
                        </a:spcBef>
                        <a:spcAft>
                          <a:spcPct val="0"/>
                        </a:spcAft>
                        <a:buClr>
                          <a:schemeClr val="hlink"/>
                        </a:buClr>
                        <a:buSzPct val="65000"/>
                        <a:buFont typeface="Wingdings" pitchFamily="2" charset="2"/>
                        <a:buNone/>
                        <a:tabLst/>
                      </a:pPr>
                      <a:r>
                        <a:rPr kumimoji="0" lang="el-GR" altLang="el-GR" sz="1800" b="0" u="none" strike="noStrike" cap="none" normalizeH="0" baseline="0" dirty="0" smtClean="0">
                          <a:ln>
                            <a:noFill/>
                          </a:ln>
                          <a:effectLst/>
                          <a:latin typeface="+mn-lt"/>
                        </a:rPr>
                        <a:t>Πρόσθιος</a:t>
                      </a:r>
                      <a:endParaRPr kumimoji="0" lang="el-GR" altLang="el-GR" sz="1800" b="0" i="0" u="none" strike="noStrike" cap="none" normalizeH="0" baseline="0" dirty="0" smtClean="0">
                        <a:ln>
                          <a:noFill/>
                        </a:ln>
                        <a:solidFill>
                          <a:schemeClr val="tx1"/>
                        </a:solidFill>
                        <a:effectLst/>
                        <a:latin typeface="+mn-lt"/>
                      </a:endParaRPr>
                    </a:p>
                  </a:txBody>
                  <a:tcPr marL="82296" marR="82296" horzOverflow="overflow"/>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ts val="0"/>
                        </a:spcBef>
                        <a:spcAft>
                          <a:spcPct val="0"/>
                        </a:spcAft>
                        <a:buClr>
                          <a:schemeClr val="hlink"/>
                        </a:buClr>
                        <a:buSzPct val="65000"/>
                        <a:buFont typeface="Wingdings" pitchFamily="2" charset="2"/>
                        <a:buNone/>
                        <a:tabLst/>
                      </a:pPr>
                      <a:r>
                        <a:rPr kumimoji="0" lang="el-GR" altLang="el-GR" sz="1800" b="0" u="none" strike="noStrike" cap="none" normalizeH="0" baseline="0" dirty="0" smtClean="0">
                          <a:ln>
                            <a:noFill/>
                          </a:ln>
                          <a:effectLst/>
                          <a:latin typeface="+mn-lt"/>
                        </a:rPr>
                        <a:t>Οσφρητικό Ν.</a:t>
                      </a:r>
                      <a:endParaRPr kumimoji="0" lang="el-GR" altLang="el-GR" sz="1800" b="0" u="none" strike="noStrike" cap="none" normalizeH="0" baseline="30000" dirty="0" smtClean="0">
                        <a:ln>
                          <a:noFill/>
                        </a:ln>
                        <a:effectLst/>
                        <a:latin typeface="+mn-lt"/>
                      </a:endParaRPr>
                    </a:p>
                    <a:p>
                      <a:pPr marL="0" marR="0" lvl="0" indent="0" algn="ctr" defTabSz="914400" rtl="0" eaLnBrk="1" fontAlgn="base" latinLnBrk="0" hangingPunct="1">
                        <a:lnSpc>
                          <a:spcPct val="100000"/>
                        </a:lnSpc>
                        <a:spcBef>
                          <a:spcPts val="0"/>
                        </a:spcBef>
                        <a:spcAft>
                          <a:spcPct val="0"/>
                        </a:spcAft>
                        <a:buClr>
                          <a:schemeClr val="hlink"/>
                        </a:buClr>
                        <a:buSzPct val="65000"/>
                        <a:buFont typeface="Wingdings" pitchFamily="2" charset="2"/>
                        <a:buNone/>
                        <a:tabLst/>
                      </a:pPr>
                      <a:endParaRPr kumimoji="0" lang="el-GR" altLang="el-GR" sz="1800" b="0" i="0" u="none" strike="noStrike" cap="none" normalizeH="0" baseline="30000" dirty="0" smtClean="0">
                        <a:ln>
                          <a:noFill/>
                        </a:ln>
                        <a:solidFill>
                          <a:schemeClr val="tx1"/>
                        </a:solidFill>
                        <a:effectLst/>
                        <a:latin typeface="+mn-lt"/>
                      </a:endParaRPr>
                    </a:p>
                  </a:txBody>
                  <a:tcPr marL="82296" marR="82296" horzOverflow="overflow"/>
                </a:tc>
              </a:tr>
              <a:tr h="756896">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ts val="0"/>
                        </a:spcBef>
                        <a:spcAft>
                          <a:spcPct val="0"/>
                        </a:spcAft>
                        <a:buClr>
                          <a:schemeClr val="hlink"/>
                        </a:buClr>
                        <a:buSzPct val="65000"/>
                        <a:buFont typeface="Wingdings" pitchFamily="2" charset="2"/>
                        <a:buNone/>
                        <a:tabLst/>
                      </a:pPr>
                      <a:r>
                        <a:rPr kumimoji="0" lang="el-GR" altLang="el-GR" sz="1800" b="0" u="none" strike="noStrike" cap="none" normalizeH="0" baseline="0" dirty="0" smtClean="0">
                          <a:ln>
                            <a:noFill/>
                          </a:ln>
                          <a:effectLst/>
                          <a:latin typeface="+mn-lt"/>
                        </a:rPr>
                        <a:t>Υπερκόγχιο</a:t>
                      </a:r>
                      <a:endParaRPr kumimoji="0" lang="el-GR" altLang="el-GR" sz="1800" b="0" i="0" u="none" strike="noStrike" cap="none" normalizeH="0" baseline="0" dirty="0" smtClean="0">
                        <a:ln>
                          <a:noFill/>
                        </a:ln>
                        <a:solidFill>
                          <a:schemeClr val="tx1"/>
                        </a:solidFill>
                        <a:effectLst/>
                        <a:latin typeface="+mn-lt"/>
                      </a:endParaRPr>
                    </a:p>
                  </a:txBody>
                  <a:tcPr marL="82296" marR="82296" horzOverflow="overflow"/>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ts val="0"/>
                        </a:spcBef>
                        <a:spcAft>
                          <a:spcPct val="0"/>
                        </a:spcAft>
                        <a:buClr>
                          <a:schemeClr val="hlink"/>
                        </a:buClr>
                        <a:buSzPct val="65000"/>
                        <a:buFont typeface="Wingdings" pitchFamily="2" charset="2"/>
                        <a:buNone/>
                        <a:tabLst/>
                      </a:pPr>
                      <a:r>
                        <a:rPr kumimoji="0" lang="el-GR" altLang="el-GR" sz="1800" b="0" u="none" strike="noStrike" cap="none" normalizeH="0" baseline="0" dirty="0" smtClean="0">
                          <a:ln>
                            <a:noFill/>
                          </a:ln>
                          <a:effectLst/>
                          <a:latin typeface="+mn-lt"/>
                        </a:rPr>
                        <a:t>Σφηνοειδές</a:t>
                      </a:r>
                      <a:endParaRPr kumimoji="0" lang="el-GR" altLang="el-GR" sz="1800" b="0" i="0" u="none" strike="noStrike" cap="none" normalizeH="0" baseline="0" dirty="0" smtClean="0">
                        <a:ln>
                          <a:noFill/>
                        </a:ln>
                        <a:solidFill>
                          <a:schemeClr val="tx1"/>
                        </a:solidFill>
                        <a:effectLst/>
                        <a:latin typeface="+mn-lt"/>
                      </a:endParaRPr>
                    </a:p>
                  </a:txBody>
                  <a:tcPr marL="82296" marR="82296" horzOverflow="overflow"/>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ts val="0"/>
                        </a:spcBef>
                        <a:spcAft>
                          <a:spcPct val="0"/>
                        </a:spcAft>
                        <a:buClr>
                          <a:schemeClr val="hlink"/>
                        </a:buClr>
                        <a:buSzPct val="65000"/>
                        <a:buFont typeface="Wingdings" pitchFamily="2" charset="2"/>
                        <a:buNone/>
                        <a:tabLst/>
                      </a:pPr>
                      <a:r>
                        <a:rPr kumimoji="0" lang="el-GR" altLang="el-GR" sz="1800" b="0" u="none" strike="noStrike" cap="none" normalizeH="0" baseline="0" dirty="0" smtClean="0">
                          <a:ln>
                            <a:noFill/>
                          </a:ln>
                          <a:effectLst/>
                          <a:latin typeface="+mn-lt"/>
                        </a:rPr>
                        <a:t>Πρόσθιος</a:t>
                      </a:r>
                      <a:endParaRPr kumimoji="0" lang="el-GR" altLang="el-GR" sz="1800" b="0" i="0" u="none" strike="noStrike" cap="none" normalizeH="0" baseline="0" dirty="0" smtClean="0">
                        <a:ln>
                          <a:noFill/>
                        </a:ln>
                        <a:solidFill>
                          <a:schemeClr val="tx1"/>
                        </a:solidFill>
                        <a:effectLst/>
                        <a:latin typeface="+mn-lt"/>
                      </a:endParaRPr>
                    </a:p>
                  </a:txBody>
                  <a:tcPr marL="82296" marR="82296" horzOverflow="overflow"/>
                </a:tc>
                <a:tc>
                  <a:txBody>
                    <a:bodyPr/>
                    <a:lstStyle>
                      <a:lvl1pPr>
                        <a:spcBef>
                          <a:spcPct val="20000"/>
                        </a:spcBef>
                        <a:buClr>
                          <a:schemeClr val="hlink"/>
                        </a:buClr>
                        <a:buSzPct val="65000"/>
                        <a:buFont typeface="Wingdings" pitchFamily="2" charset="2"/>
                        <a:tabLst>
                          <a:tab pos="2600325" algn="l"/>
                        </a:tabLst>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tabLst>
                          <a:tab pos="2600325" algn="l"/>
                        </a:tabLst>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tabLst>
                          <a:tab pos="2600325" algn="l"/>
                        </a:tabLst>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tabLst>
                          <a:tab pos="2600325" algn="l"/>
                        </a:tabLst>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tabLst>
                          <a:tab pos="2600325" algn="l"/>
                        </a:tabLst>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tabLst>
                          <a:tab pos="2600325" algn="l"/>
                        </a:tabLst>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tabLst>
                          <a:tab pos="2600325" algn="l"/>
                        </a:tabLst>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tabLst>
                          <a:tab pos="2600325" algn="l"/>
                        </a:tabLst>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tabLst>
                          <a:tab pos="2600325" algn="l"/>
                        </a:tabLst>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ts val="0"/>
                        </a:spcBef>
                        <a:spcAft>
                          <a:spcPct val="0"/>
                        </a:spcAft>
                        <a:buClr>
                          <a:schemeClr val="hlink"/>
                        </a:buClr>
                        <a:buSzPct val="65000"/>
                        <a:buFont typeface="Wingdings" pitchFamily="2" charset="2"/>
                        <a:buNone/>
                        <a:tabLst>
                          <a:tab pos="2600325" algn="l"/>
                        </a:tabLst>
                      </a:pPr>
                      <a:r>
                        <a:rPr kumimoji="0" lang="el-GR" altLang="el-GR" sz="1800" b="0" u="none" strike="noStrike" cap="none" normalizeH="0" baseline="0" dirty="0" smtClean="0">
                          <a:ln>
                            <a:noFill/>
                          </a:ln>
                          <a:effectLst/>
                          <a:latin typeface="+mn-lt"/>
                        </a:rPr>
                        <a:t>1</a:t>
                      </a:r>
                      <a:r>
                        <a:rPr kumimoji="0" lang="el-GR" altLang="el-GR" sz="1800" b="0" u="none" strike="noStrike" cap="none" normalizeH="0" baseline="30000" dirty="0" smtClean="0">
                          <a:ln>
                            <a:noFill/>
                          </a:ln>
                          <a:effectLst/>
                          <a:latin typeface="+mn-lt"/>
                        </a:rPr>
                        <a:t>ος</a:t>
                      </a:r>
                      <a:r>
                        <a:rPr kumimoji="0" lang="el-GR" altLang="el-GR" sz="1800" b="0" u="none" strike="noStrike" cap="none" normalizeH="0" baseline="0" dirty="0" smtClean="0">
                          <a:ln>
                            <a:noFill/>
                          </a:ln>
                          <a:effectLst/>
                          <a:latin typeface="+mn-lt"/>
                        </a:rPr>
                        <a:t> Κλάδος Τριδύμου  Ν.</a:t>
                      </a:r>
                    </a:p>
                    <a:p>
                      <a:pPr marL="0" marR="0" lvl="0" indent="0" algn="ctr" defTabSz="914400" rtl="0" eaLnBrk="1" fontAlgn="base" latinLnBrk="0" hangingPunct="1">
                        <a:lnSpc>
                          <a:spcPct val="100000"/>
                        </a:lnSpc>
                        <a:spcBef>
                          <a:spcPts val="0"/>
                        </a:spcBef>
                        <a:spcAft>
                          <a:spcPct val="0"/>
                        </a:spcAft>
                        <a:buClr>
                          <a:schemeClr val="hlink"/>
                        </a:buClr>
                        <a:buSzPct val="65000"/>
                        <a:buFont typeface="Wingdings" pitchFamily="2" charset="2"/>
                        <a:buNone/>
                        <a:tabLst>
                          <a:tab pos="2600325" algn="l"/>
                        </a:tabLst>
                      </a:pPr>
                      <a:r>
                        <a:rPr kumimoji="0" lang="el-GR" altLang="el-GR" sz="1800" b="0" u="none" strike="noStrike" cap="none" normalizeH="0" baseline="0" dirty="0" smtClean="0">
                          <a:ln>
                            <a:noFill/>
                          </a:ln>
                          <a:effectLst/>
                          <a:latin typeface="+mn-lt"/>
                        </a:rPr>
                        <a:t> Κοινό Κινητικό Ν. </a:t>
                      </a:r>
                    </a:p>
                    <a:p>
                      <a:pPr marL="0" marR="0" lvl="0" indent="0" algn="ctr" defTabSz="914400" rtl="0" eaLnBrk="1" fontAlgn="base" latinLnBrk="0" hangingPunct="1">
                        <a:lnSpc>
                          <a:spcPct val="100000"/>
                        </a:lnSpc>
                        <a:spcBef>
                          <a:spcPts val="0"/>
                        </a:spcBef>
                        <a:spcAft>
                          <a:spcPct val="0"/>
                        </a:spcAft>
                        <a:buClr>
                          <a:schemeClr val="hlink"/>
                        </a:buClr>
                        <a:buSzPct val="65000"/>
                        <a:buFont typeface="Wingdings" pitchFamily="2" charset="2"/>
                        <a:buNone/>
                        <a:tabLst>
                          <a:tab pos="2600325" algn="l"/>
                        </a:tabLst>
                      </a:pPr>
                      <a:r>
                        <a:rPr kumimoji="0" lang="el-GR" altLang="el-GR" sz="1800" b="0" u="none" strike="noStrike" cap="none" normalizeH="0" baseline="0" dirty="0" smtClean="0">
                          <a:ln>
                            <a:noFill/>
                          </a:ln>
                          <a:effectLst/>
                          <a:latin typeface="+mn-lt"/>
                        </a:rPr>
                        <a:t>Τροχιακό Ν.</a:t>
                      </a:r>
                    </a:p>
                    <a:p>
                      <a:pPr marL="0" marR="0" lvl="0" indent="0" algn="ctr" defTabSz="914400" rtl="0" eaLnBrk="1" fontAlgn="base" latinLnBrk="0" hangingPunct="1">
                        <a:lnSpc>
                          <a:spcPct val="100000"/>
                        </a:lnSpc>
                        <a:spcBef>
                          <a:spcPts val="0"/>
                        </a:spcBef>
                        <a:spcAft>
                          <a:spcPct val="0"/>
                        </a:spcAft>
                        <a:buClr>
                          <a:schemeClr val="hlink"/>
                        </a:buClr>
                        <a:buSzPct val="65000"/>
                        <a:buFont typeface="Wingdings" pitchFamily="2" charset="2"/>
                        <a:buNone/>
                        <a:tabLst>
                          <a:tab pos="2600325" algn="l"/>
                        </a:tabLst>
                      </a:pPr>
                      <a:r>
                        <a:rPr kumimoji="0" lang="el-GR" altLang="el-GR" sz="1800" b="0" u="none" strike="noStrike" cap="none" normalizeH="0" baseline="0" dirty="0" smtClean="0">
                          <a:ln>
                            <a:noFill/>
                          </a:ln>
                          <a:effectLst/>
                          <a:latin typeface="+mn-lt"/>
                        </a:rPr>
                        <a:t>Απαγωγό Ν.</a:t>
                      </a:r>
                      <a:endParaRPr kumimoji="0" lang="el-GR" altLang="el-GR" sz="1800" b="0" i="0" u="none" strike="noStrike" cap="none" normalizeH="0" baseline="30000" dirty="0" smtClean="0">
                        <a:ln>
                          <a:noFill/>
                        </a:ln>
                        <a:solidFill>
                          <a:schemeClr val="tx1"/>
                        </a:solidFill>
                        <a:effectLst/>
                        <a:latin typeface="+mn-lt"/>
                      </a:endParaRPr>
                    </a:p>
                  </a:txBody>
                  <a:tcPr marL="82296" marR="82296" horzOverflow="overflow"/>
                </a:tc>
              </a:tr>
              <a:tr h="360264">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ts val="0"/>
                        </a:spcBef>
                        <a:spcAft>
                          <a:spcPct val="0"/>
                        </a:spcAft>
                        <a:buClr>
                          <a:schemeClr val="hlink"/>
                        </a:buClr>
                        <a:buSzPct val="65000"/>
                        <a:buFont typeface="Wingdings" pitchFamily="2" charset="2"/>
                        <a:buNone/>
                        <a:tabLst/>
                      </a:pPr>
                      <a:r>
                        <a:rPr kumimoji="0" lang="el-GR" altLang="el-GR" sz="1800" b="0" u="none" strike="noStrike" cap="none" normalizeH="0" baseline="0" dirty="0" smtClean="0">
                          <a:ln>
                            <a:noFill/>
                          </a:ln>
                          <a:effectLst/>
                          <a:latin typeface="+mn-lt"/>
                        </a:rPr>
                        <a:t>Οπτικό </a:t>
                      </a:r>
                      <a:endParaRPr kumimoji="0" lang="el-GR" altLang="el-GR" sz="1800" b="0" i="0" u="none" strike="noStrike" cap="none" normalizeH="0" baseline="0" dirty="0" smtClean="0">
                        <a:ln>
                          <a:noFill/>
                        </a:ln>
                        <a:solidFill>
                          <a:schemeClr val="tx1"/>
                        </a:solidFill>
                        <a:effectLst/>
                        <a:latin typeface="+mn-lt"/>
                      </a:endParaRPr>
                    </a:p>
                  </a:txBody>
                  <a:tcPr marL="82296" marR="82296" horzOverflow="overflow"/>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ts val="0"/>
                        </a:spcBef>
                        <a:spcAft>
                          <a:spcPct val="0"/>
                        </a:spcAft>
                        <a:buClr>
                          <a:schemeClr val="hlink"/>
                        </a:buClr>
                        <a:buSzPct val="65000"/>
                        <a:buFont typeface="Wingdings" pitchFamily="2" charset="2"/>
                        <a:buNone/>
                        <a:tabLst/>
                      </a:pPr>
                      <a:r>
                        <a:rPr kumimoji="0" lang="el-GR" altLang="el-GR" sz="1800" b="0" u="none" strike="noStrike" cap="none" normalizeH="0" baseline="0" dirty="0" smtClean="0">
                          <a:ln>
                            <a:noFill/>
                          </a:ln>
                          <a:effectLst/>
                          <a:latin typeface="+mn-lt"/>
                        </a:rPr>
                        <a:t>Σφηνοειδές</a:t>
                      </a:r>
                      <a:endParaRPr kumimoji="0" lang="el-GR" altLang="el-GR" sz="1800" b="0" i="0" u="none" strike="noStrike" cap="none" normalizeH="0" baseline="0" dirty="0" smtClean="0">
                        <a:ln>
                          <a:noFill/>
                        </a:ln>
                        <a:solidFill>
                          <a:schemeClr val="tx1"/>
                        </a:solidFill>
                        <a:effectLst/>
                        <a:latin typeface="+mn-lt"/>
                      </a:endParaRPr>
                    </a:p>
                  </a:txBody>
                  <a:tcPr marL="82296" marR="82296" horzOverflow="overflow"/>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ts val="0"/>
                        </a:spcBef>
                        <a:spcAft>
                          <a:spcPct val="0"/>
                        </a:spcAft>
                        <a:buClr>
                          <a:schemeClr val="hlink"/>
                        </a:buClr>
                        <a:buSzPct val="65000"/>
                        <a:buFont typeface="Wingdings" pitchFamily="2" charset="2"/>
                        <a:buNone/>
                        <a:tabLst/>
                      </a:pPr>
                      <a:r>
                        <a:rPr kumimoji="0" lang="el-GR" altLang="el-GR" sz="1800" b="0" u="none" strike="noStrike" cap="none" normalizeH="0" baseline="0" dirty="0" smtClean="0">
                          <a:ln>
                            <a:noFill/>
                          </a:ln>
                          <a:effectLst/>
                          <a:latin typeface="+mn-lt"/>
                        </a:rPr>
                        <a:t>Όριο Πρόσθιου-μέσου Βόθρου</a:t>
                      </a:r>
                      <a:endParaRPr kumimoji="0" lang="el-GR" altLang="el-GR" sz="1800" b="0" i="0" u="none" strike="noStrike" cap="none" normalizeH="0" baseline="0" dirty="0" smtClean="0">
                        <a:ln>
                          <a:noFill/>
                        </a:ln>
                        <a:solidFill>
                          <a:schemeClr val="tx1"/>
                        </a:solidFill>
                        <a:effectLst/>
                        <a:latin typeface="+mn-lt"/>
                      </a:endParaRPr>
                    </a:p>
                  </a:txBody>
                  <a:tcPr marL="82296" marR="82296" horzOverflow="overflow"/>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ts val="0"/>
                        </a:spcBef>
                        <a:spcAft>
                          <a:spcPct val="0"/>
                        </a:spcAft>
                        <a:buClr>
                          <a:schemeClr val="hlink"/>
                        </a:buClr>
                        <a:buSzPct val="65000"/>
                        <a:buFont typeface="Wingdings" pitchFamily="2" charset="2"/>
                        <a:buNone/>
                        <a:tabLst/>
                      </a:pPr>
                      <a:r>
                        <a:rPr kumimoji="0" lang="el-GR" altLang="el-GR" sz="1800" b="0" u="none" strike="noStrike" cap="none" normalizeH="0" baseline="0" dirty="0" smtClean="0">
                          <a:ln>
                            <a:noFill/>
                          </a:ln>
                          <a:effectLst/>
                          <a:latin typeface="+mn-lt"/>
                        </a:rPr>
                        <a:t>Οπτικό Νεύρο</a:t>
                      </a:r>
                      <a:endParaRPr kumimoji="0" lang="el-GR" altLang="el-GR" sz="1800" b="0" i="0" u="none" strike="noStrike" cap="none" normalizeH="0" baseline="0" dirty="0" smtClean="0">
                        <a:ln>
                          <a:noFill/>
                        </a:ln>
                        <a:solidFill>
                          <a:schemeClr val="tx1"/>
                        </a:solidFill>
                        <a:effectLst/>
                        <a:latin typeface="+mn-lt"/>
                      </a:endParaRPr>
                    </a:p>
                  </a:txBody>
                  <a:tcPr marL="82296" marR="82296" horzOverflow="overflow"/>
                </a:tc>
              </a:tr>
              <a:tr h="258467">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ts val="0"/>
                        </a:spcBef>
                        <a:spcAft>
                          <a:spcPct val="0"/>
                        </a:spcAft>
                        <a:buClr>
                          <a:schemeClr val="hlink"/>
                        </a:buClr>
                        <a:buSzPct val="65000"/>
                        <a:buFont typeface="Wingdings" pitchFamily="2" charset="2"/>
                        <a:buNone/>
                        <a:tabLst/>
                      </a:pPr>
                      <a:r>
                        <a:rPr kumimoji="0" lang="el-GR" altLang="el-GR" sz="1800" b="0" u="none" strike="noStrike" cap="none" normalizeH="0" baseline="0" dirty="0" smtClean="0">
                          <a:ln>
                            <a:noFill/>
                          </a:ln>
                          <a:effectLst/>
                          <a:latin typeface="+mn-lt"/>
                        </a:rPr>
                        <a:t>Πρόσθιο Ρηγματώδες </a:t>
                      </a:r>
                      <a:endParaRPr kumimoji="0" lang="el-GR" altLang="el-GR" sz="1800" b="0" i="0" u="none" strike="noStrike" cap="none" normalizeH="0" baseline="0" dirty="0" smtClean="0">
                        <a:ln>
                          <a:noFill/>
                        </a:ln>
                        <a:solidFill>
                          <a:schemeClr val="tx1"/>
                        </a:solidFill>
                        <a:effectLst/>
                        <a:latin typeface="+mn-lt"/>
                      </a:endParaRPr>
                    </a:p>
                  </a:txBody>
                  <a:tcPr marL="82296" marR="82296" horzOverflow="overflow"/>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ts val="0"/>
                        </a:spcBef>
                        <a:spcAft>
                          <a:spcPct val="0"/>
                        </a:spcAft>
                        <a:buClr>
                          <a:schemeClr val="hlink"/>
                        </a:buClr>
                        <a:buSzPct val="65000"/>
                        <a:buFont typeface="Wingdings" pitchFamily="2" charset="2"/>
                        <a:buNone/>
                        <a:tabLst/>
                      </a:pPr>
                      <a:r>
                        <a:rPr kumimoji="0" lang="el-GR" altLang="el-GR" sz="1800" b="0" u="none" strike="noStrike" cap="none" normalizeH="0" baseline="0" dirty="0" smtClean="0">
                          <a:ln>
                            <a:noFill/>
                          </a:ln>
                          <a:effectLst/>
                          <a:latin typeface="+mn-lt"/>
                        </a:rPr>
                        <a:t>Σφηνοειδές</a:t>
                      </a:r>
                      <a:endParaRPr kumimoji="0" lang="el-GR" altLang="el-GR" sz="1800" b="0" i="0" u="none" strike="noStrike" cap="none" normalizeH="0" baseline="0" dirty="0" smtClean="0">
                        <a:ln>
                          <a:noFill/>
                        </a:ln>
                        <a:solidFill>
                          <a:schemeClr val="tx1"/>
                        </a:solidFill>
                        <a:effectLst/>
                        <a:latin typeface="+mn-lt"/>
                      </a:endParaRPr>
                    </a:p>
                  </a:txBody>
                  <a:tcPr marL="82296" marR="82296" horzOverflow="overflow"/>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ts val="0"/>
                        </a:spcBef>
                        <a:spcAft>
                          <a:spcPct val="0"/>
                        </a:spcAft>
                        <a:buClr>
                          <a:schemeClr val="hlink"/>
                        </a:buClr>
                        <a:buSzPct val="65000"/>
                        <a:buFont typeface="Wingdings" pitchFamily="2" charset="2"/>
                        <a:buNone/>
                        <a:tabLst/>
                      </a:pPr>
                      <a:r>
                        <a:rPr kumimoji="0" lang="el-GR" altLang="el-GR" sz="1800" b="0" u="none" strike="noStrike" cap="none" normalizeH="0" baseline="0" dirty="0" smtClean="0">
                          <a:ln>
                            <a:noFill/>
                          </a:ln>
                          <a:effectLst/>
                          <a:latin typeface="+mn-lt"/>
                        </a:rPr>
                        <a:t>Μέσος</a:t>
                      </a:r>
                      <a:endParaRPr kumimoji="0" lang="el-GR" altLang="el-GR" sz="1800" b="0" i="0" u="none" strike="noStrike" cap="none" normalizeH="0" baseline="0" dirty="0" smtClean="0">
                        <a:ln>
                          <a:noFill/>
                        </a:ln>
                        <a:solidFill>
                          <a:schemeClr val="tx1"/>
                        </a:solidFill>
                        <a:effectLst/>
                        <a:latin typeface="+mn-lt"/>
                      </a:endParaRPr>
                    </a:p>
                  </a:txBody>
                  <a:tcPr marL="82296" marR="82296" horzOverflow="overflow"/>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ts val="0"/>
                        </a:spcBef>
                        <a:spcAft>
                          <a:spcPct val="0"/>
                        </a:spcAft>
                        <a:buClr>
                          <a:schemeClr val="hlink"/>
                        </a:buClr>
                        <a:buSzPct val="65000"/>
                        <a:buFont typeface="Wingdings" pitchFamily="2" charset="2"/>
                        <a:buNone/>
                        <a:tabLst/>
                      </a:pPr>
                      <a:r>
                        <a:rPr kumimoji="0" lang="el-GR" altLang="el-GR" sz="1800" b="0" u="none" strike="noStrike" cap="none" normalizeH="0" baseline="0" dirty="0" smtClean="0">
                          <a:ln>
                            <a:noFill/>
                          </a:ln>
                          <a:effectLst/>
                          <a:latin typeface="+mn-lt"/>
                        </a:rPr>
                        <a:t>Έσω Καρωτίδα Αρτηρία</a:t>
                      </a:r>
                      <a:endParaRPr kumimoji="0" lang="el-GR" altLang="el-GR" sz="1800" b="0" i="0" u="none" strike="noStrike" cap="none" normalizeH="0" baseline="0" dirty="0" smtClean="0">
                        <a:ln>
                          <a:noFill/>
                        </a:ln>
                        <a:solidFill>
                          <a:schemeClr val="tx1"/>
                        </a:solidFill>
                        <a:effectLst/>
                        <a:latin typeface="+mn-lt"/>
                      </a:endParaRPr>
                    </a:p>
                  </a:txBody>
                  <a:tcPr marL="82296" marR="82296" horzOverflow="overflow"/>
                </a:tc>
              </a:tr>
              <a:tr h="258467">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ts val="0"/>
                        </a:spcBef>
                        <a:spcAft>
                          <a:spcPct val="0"/>
                        </a:spcAft>
                        <a:buClr>
                          <a:schemeClr val="hlink"/>
                        </a:buClr>
                        <a:buSzPct val="65000"/>
                        <a:buFont typeface="Wingdings" pitchFamily="2" charset="2"/>
                        <a:buNone/>
                        <a:tabLst/>
                      </a:pPr>
                      <a:r>
                        <a:rPr kumimoji="0" lang="el-GR" altLang="el-GR" sz="1800" b="0" u="none" strike="noStrike" cap="none" normalizeH="0" baseline="0" dirty="0" smtClean="0">
                          <a:ln>
                            <a:noFill/>
                          </a:ln>
                          <a:effectLst/>
                          <a:latin typeface="+mn-lt"/>
                        </a:rPr>
                        <a:t>Στρογγυλό</a:t>
                      </a:r>
                      <a:endParaRPr kumimoji="0" lang="el-GR" altLang="el-GR" sz="1800" b="0" i="0" u="none" strike="noStrike" cap="none" normalizeH="0" baseline="0" dirty="0" smtClean="0">
                        <a:ln>
                          <a:noFill/>
                        </a:ln>
                        <a:solidFill>
                          <a:schemeClr val="tx1"/>
                        </a:solidFill>
                        <a:effectLst/>
                        <a:latin typeface="+mn-lt"/>
                      </a:endParaRPr>
                    </a:p>
                  </a:txBody>
                  <a:tcPr marL="82296" marR="82296" horzOverflow="overflow"/>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ts val="0"/>
                        </a:spcBef>
                        <a:spcAft>
                          <a:spcPct val="0"/>
                        </a:spcAft>
                        <a:buClr>
                          <a:schemeClr val="hlink"/>
                        </a:buClr>
                        <a:buSzPct val="65000"/>
                        <a:buFont typeface="Wingdings" pitchFamily="2" charset="2"/>
                        <a:buNone/>
                        <a:tabLst/>
                      </a:pPr>
                      <a:r>
                        <a:rPr kumimoji="0" lang="el-GR" altLang="el-GR" sz="1800" b="0" u="none" strike="noStrike" cap="none" normalizeH="0" baseline="0" dirty="0" smtClean="0">
                          <a:ln>
                            <a:noFill/>
                          </a:ln>
                          <a:effectLst/>
                          <a:latin typeface="+mn-lt"/>
                        </a:rPr>
                        <a:t>Σφηνοειδές</a:t>
                      </a:r>
                      <a:endParaRPr kumimoji="0" lang="el-GR" altLang="el-GR" sz="1800" b="0" i="0" u="none" strike="noStrike" cap="none" normalizeH="0" baseline="0" dirty="0" smtClean="0">
                        <a:ln>
                          <a:noFill/>
                        </a:ln>
                        <a:solidFill>
                          <a:schemeClr val="tx1"/>
                        </a:solidFill>
                        <a:effectLst/>
                        <a:latin typeface="+mn-lt"/>
                      </a:endParaRPr>
                    </a:p>
                  </a:txBody>
                  <a:tcPr marL="82296" marR="82296" horzOverflow="overflow"/>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ts val="0"/>
                        </a:spcBef>
                        <a:spcAft>
                          <a:spcPct val="0"/>
                        </a:spcAft>
                        <a:buClr>
                          <a:schemeClr val="hlink"/>
                        </a:buClr>
                        <a:buSzPct val="65000"/>
                        <a:buFont typeface="Wingdings" pitchFamily="2" charset="2"/>
                        <a:buNone/>
                        <a:tabLst/>
                      </a:pPr>
                      <a:r>
                        <a:rPr kumimoji="0" lang="el-GR" altLang="el-GR" sz="1800" b="0" u="none" strike="noStrike" cap="none" normalizeH="0" baseline="0" dirty="0" smtClean="0">
                          <a:ln>
                            <a:noFill/>
                          </a:ln>
                          <a:effectLst/>
                          <a:latin typeface="+mn-lt"/>
                        </a:rPr>
                        <a:t>Μέσος</a:t>
                      </a:r>
                      <a:endParaRPr kumimoji="0" lang="el-GR" altLang="el-GR" sz="1800" b="0" i="0" u="none" strike="noStrike" cap="none" normalizeH="0" baseline="0" dirty="0" smtClean="0">
                        <a:ln>
                          <a:noFill/>
                        </a:ln>
                        <a:solidFill>
                          <a:schemeClr val="tx1"/>
                        </a:solidFill>
                        <a:effectLst/>
                        <a:latin typeface="+mn-lt"/>
                      </a:endParaRPr>
                    </a:p>
                  </a:txBody>
                  <a:tcPr marL="82296" marR="82296" horzOverflow="overflow"/>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ts val="0"/>
                        </a:spcBef>
                        <a:spcAft>
                          <a:spcPct val="0"/>
                        </a:spcAft>
                        <a:buClr>
                          <a:schemeClr val="hlink"/>
                        </a:buClr>
                        <a:buSzPct val="65000"/>
                        <a:buFont typeface="Wingdings" pitchFamily="2" charset="2"/>
                        <a:buNone/>
                        <a:tabLst/>
                      </a:pPr>
                      <a:r>
                        <a:rPr kumimoji="0" lang="el-GR" altLang="el-GR" sz="1800" b="0" u="none" strike="noStrike" cap="none" normalizeH="0" baseline="0" dirty="0" smtClean="0">
                          <a:ln>
                            <a:noFill/>
                          </a:ln>
                          <a:effectLst/>
                          <a:latin typeface="+mn-lt"/>
                        </a:rPr>
                        <a:t>2</a:t>
                      </a:r>
                      <a:r>
                        <a:rPr kumimoji="0" lang="el-GR" altLang="el-GR" sz="1800" b="0" u="none" strike="noStrike" cap="none" normalizeH="0" baseline="30000" dirty="0" smtClean="0">
                          <a:ln>
                            <a:noFill/>
                          </a:ln>
                          <a:effectLst/>
                          <a:latin typeface="+mn-lt"/>
                        </a:rPr>
                        <a:t>ος</a:t>
                      </a:r>
                      <a:r>
                        <a:rPr kumimoji="0" lang="el-GR" altLang="el-GR" sz="1800" b="0" u="none" strike="noStrike" cap="none" normalizeH="0" baseline="0" dirty="0" smtClean="0">
                          <a:ln>
                            <a:noFill/>
                          </a:ln>
                          <a:effectLst/>
                          <a:latin typeface="+mn-lt"/>
                        </a:rPr>
                        <a:t> ΚΛΑΔΟΣ ΤΡΙΔΥΜΟΥ Ν.</a:t>
                      </a:r>
                      <a:endParaRPr kumimoji="0" lang="el-GR" altLang="el-GR" sz="1800" b="0" i="0" u="none" strike="noStrike" cap="none" normalizeH="0" baseline="0" dirty="0" smtClean="0">
                        <a:ln>
                          <a:noFill/>
                        </a:ln>
                        <a:solidFill>
                          <a:schemeClr val="tx1"/>
                        </a:solidFill>
                        <a:effectLst/>
                        <a:latin typeface="+mn-lt"/>
                      </a:endParaRPr>
                    </a:p>
                  </a:txBody>
                  <a:tcPr marL="82296" marR="82296" horzOverflow="overflow"/>
                </a:tc>
              </a:tr>
              <a:tr h="298520">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ts val="0"/>
                        </a:spcBef>
                        <a:spcAft>
                          <a:spcPct val="0"/>
                        </a:spcAft>
                        <a:buClr>
                          <a:schemeClr val="hlink"/>
                        </a:buClr>
                        <a:buSzPct val="65000"/>
                        <a:buFont typeface="Wingdings" pitchFamily="2" charset="2"/>
                        <a:buNone/>
                        <a:tabLst/>
                      </a:pPr>
                      <a:r>
                        <a:rPr kumimoji="0" lang="el-GR" altLang="el-GR" sz="1800" b="0" u="none" strike="noStrike" cap="none" normalizeH="0" baseline="0" dirty="0" smtClean="0">
                          <a:ln>
                            <a:noFill/>
                          </a:ln>
                          <a:effectLst/>
                          <a:latin typeface="+mn-lt"/>
                        </a:rPr>
                        <a:t>Ωοειδές</a:t>
                      </a:r>
                      <a:endParaRPr kumimoji="0" lang="el-GR" altLang="el-GR" sz="1800" b="0" i="0" u="none" strike="noStrike" cap="none" normalizeH="0" baseline="0" dirty="0" smtClean="0">
                        <a:ln>
                          <a:noFill/>
                        </a:ln>
                        <a:solidFill>
                          <a:schemeClr val="tx1"/>
                        </a:solidFill>
                        <a:effectLst/>
                        <a:latin typeface="+mn-lt"/>
                      </a:endParaRPr>
                    </a:p>
                  </a:txBody>
                  <a:tcPr marL="82296" marR="82296" horzOverflow="overflow"/>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ts val="0"/>
                        </a:spcBef>
                        <a:spcAft>
                          <a:spcPct val="0"/>
                        </a:spcAft>
                        <a:buClr>
                          <a:schemeClr val="hlink"/>
                        </a:buClr>
                        <a:buSzPct val="65000"/>
                        <a:buFont typeface="Wingdings" pitchFamily="2" charset="2"/>
                        <a:buNone/>
                        <a:tabLst/>
                      </a:pPr>
                      <a:r>
                        <a:rPr kumimoji="0" lang="el-GR" altLang="el-GR" sz="1800" b="0" u="none" strike="noStrike" cap="none" normalizeH="0" baseline="0" dirty="0" smtClean="0">
                          <a:ln>
                            <a:noFill/>
                          </a:ln>
                          <a:effectLst/>
                          <a:latin typeface="+mn-lt"/>
                        </a:rPr>
                        <a:t>Σφηνοειδές</a:t>
                      </a:r>
                      <a:endParaRPr kumimoji="0" lang="el-GR" altLang="el-GR" sz="1800" b="0" i="0" u="none" strike="noStrike" cap="none" normalizeH="0" baseline="0" dirty="0" smtClean="0">
                        <a:ln>
                          <a:noFill/>
                        </a:ln>
                        <a:solidFill>
                          <a:schemeClr val="tx1"/>
                        </a:solidFill>
                        <a:effectLst/>
                        <a:latin typeface="+mn-lt"/>
                      </a:endParaRPr>
                    </a:p>
                  </a:txBody>
                  <a:tcPr marL="82296" marR="82296" horzOverflow="overflow"/>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ts val="0"/>
                        </a:spcBef>
                        <a:spcAft>
                          <a:spcPct val="0"/>
                        </a:spcAft>
                        <a:buClr>
                          <a:schemeClr val="hlink"/>
                        </a:buClr>
                        <a:buSzPct val="65000"/>
                        <a:buFont typeface="Wingdings" pitchFamily="2" charset="2"/>
                        <a:buNone/>
                        <a:tabLst/>
                      </a:pPr>
                      <a:r>
                        <a:rPr kumimoji="0" lang="el-GR" altLang="el-GR" sz="1800" b="0" u="none" strike="noStrike" cap="none" normalizeH="0" baseline="0" dirty="0" smtClean="0">
                          <a:ln>
                            <a:noFill/>
                          </a:ln>
                          <a:effectLst/>
                          <a:latin typeface="+mn-lt"/>
                        </a:rPr>
                        <a:t>Μέσος</a:t>
                      </a:r>
                      <a:endParaRPr kumimoji="0" lang="el-GR" altLang="el-GR" sz="1800" b="0" i="0" u="none" strike="noStrike" cap="none" normalizeH="0" baseline="0" dirty="0" smtClean="0">
                        <a:ln>
                          <a:noFill/>
                        </a:ln>
                        <a:solidFill>
                          <a:schemeClr val="tx1"/>
                        </a:solidFill>
                        <a:effectLst/>
                        <a:latin typeface="+mn-lt"/>
                      </a:endParaRPr>
                    </a:p>
                  </a:txBody>
                  <a:tcPr marL="82296" marR="82296" horzOverflow="overflow"/>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ts val="0"/>
                        </a:spcBef>
                        <a:spcAft>
                          <a:spcPct val="0"/>
                        </a:spcAft>
                        <a:buClr>
                          <a:schemeClr val="hlink"/>
                        </a:buClr>
                        <a:buSzPct val="65000"/>
                        <a:buFont typeface="Wingdings" pitchFamily="2" charset="2"/>
                        <a:buNone/>
                        <a:tabLst/>
                      </a:pPr>
                      <a:r>
                        <a:rPr kumimoji="0" lang="el-GR" altLang="el-GR" sz="1800" b="0" u="none" strike="noStrike" cap="none" normalizeH="0" baseline="0" dirty="0" smtClean="0">
                          <a:ln>
                            <a:noFill/>
                          </a:ln>
                          <a:effectLst/>
                          <a:latin typeface="+mn-lt"/>
                        </a:rPr>
                        <a:t>3</a:t>
                      </a:r>
                      <a:r>
                        <a:rPr kumimoji="0" lang="el-GR" altLang="el-GR" sz="1800" b="0" u="none" strike="noStrike" cap="none" normalizeH="0" baseline="30000" dirty="0" smtClean="0">
                          <a:ln>
                            <a:noFill/>
                          </a:ln>
                          <a:effectLst/>
                          <a:latin typeface="+mn-lt"/>
                        </a:rPr>
                        <a:t>ος</a:t>
                      </a:r>
                      <a:r>
                        <a:rPr kumimoji="0" lang="el-GR" altLang="el-GR" sz="1800" b="0" u="none" strike="noStrike" cap="none" normalizeH="0" baseline="0" dirty="0" smtClean="0">
                          <a:ln>
                            <a:noFill/>
                          </a:ln>
                          <a:effectLst/>
                          <a:latin typeface="+mn-lt"/>
                        </a:rPr>
                        <a:t> ΚΛΑΔΟΣ ΤΡΙΔΥΜΟΥ Ν.</a:t>
                      </a:r>
                      <a:endParaRPr kumimoji="0" lang="el-GR" altLang="el-GR" sz="1800" b="0" i="0" u="none" strike="noStrike" cap="none" normalizeH="0" baseline="0" dirty="0" smtClean="0">
                        <a:ln>
                          <a:noFill/>
                        </a:ln>
                        <a:solidFill>
                          <a:schemeClr val="tx1"/>
                        </a:solidFill>
                        <a:effectLst/>
                        <a:latin typeface="+mn-lt"/>
                      </a:endParaRPr>
                    </a:p>
                  </a:txBody>
                  <a:tcPr marL="82296" marR="82296" horzOverflow="overflow"/>
                </a:tc>
              </a:tr>
              <a:tr h="439394">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ts val="0"/>
                        </a:spcBef>
                        <a:spcAft>
                          <a:spcPct val="0"/>
                        </a:spcAft>
                        <a:buClr>
                          <a:schemeClr val="hlink"/>
                        </a:buClr>
                        <a:buSzPct val="65000"/>
                        <a:buFont typeface="Wingdings" pitchFamily="2" charset="2"/>
                        <a:buNone/>
                        <a:tabLst/>
                      </a:pPr>
                      <a:r>
                        <a:rPr kumimoji="0" lang="el-GR" altLang="el-GR" sz="1800" b="0" u="none" strike="noStrike" cap="none" normalizeH="0" baseline="0" dirty="0" smtClean="0">
                          <a:ln>
                            <a:noFill/>
                          </a:ln>
                          <a:effectLst/>
                          <a:latin typeface="+mn-lt"/>
                        </a:rPr>
                        <a:t>Έσω Ακουστικός Πόρος</a:t>
                      </a:r>
                      <a:endParaRPr kumimoji="0" lang="el-GR" altLang="el-GR" sz="1800" b="0" i="0" u="none" strike="noStrike" cap="none" normalizeH="0" baseline="0" dirty="0" smtClean="0">
                        <a:ln>
                          <a:noFill/>
                        </a:ln>
                        <a:solidFill>
                          <a:schemeClr val="tx1"/>
                        </a:solidFill>
                        <a:effectLst/>
                        <a:latin typeface="+mn-lt"/>
                      </a:endParaRPr>
                    </a:p>
                  </a:txBody>
                  <a:tcPr marL="82296" marR="82296" horzOverflow="overflow"/>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ts val="0"/>
                        </a:spcBef>
                        <a:spcAft>
                          <a:spcPct val="0"/>
                        </a:spcAft>
                        <a:buClr>
                          <a:schemeClr val="hlink"/>
                        </a:buClr>
                        <a:buSzPct val="65000"/>
                        <a:buFont typeface="Wingdings" pitchFamily="2" charset="2"/>
                        <a:buNone/>
                        <a:tabLst/>
                      </a:pPr>
                      <a:r>
                        <a:rPr kumimoji="0" lang="el-GR" altLang="el-GR" sz="1800" b="0" u="none" strike="noStrike" cap="none" normalizeH="0" baseline="0" dirty="0" smtClean="0">
                          <a:ln>
                            <a:noFill/>
                          </a:ln>
                          <a:effectLst/>
                          <a:latin typeface="+mn-lt"/>
                        </a:rPr>
                        <a:t>Λιθοειδής Μοίρα Κροταφικού</a:t>
                      </a:r>
                      <a:endParaRPr kumimoji="0" lang="el-GR" altLang="el-GR" sz="1800" b="0" i="0" u="none" strike="noStrike" cap="none" normalizeH="0" baseline="0" dirty="0" smtClean="0">
                        <a:ln>
                          <a:noFill/>
                        </a:ln>
                        <a:solidFill>
                          <a:schemeClr val="tx1"/>
                        </a:solidFill>
                        <a:effectLst/>
                        <a:latin typeface="+mn-lt"/>
                      </a:endParaRPr>
                    </a:p>
                  </a:txBody>
                  <a:tcPr marL="82296" marR="82296" horzOverflow="overflow"/>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ts val="0"/>
                        </a:spcBef>
                        <a:spcAft>
                          <a:spcPct val="0"/>
                        </a:spcAft>
                        <a:buClr>
                          <a:schemeClr val="hlink"/>
                        </a:buClr>
                        <a:buSzPct val="65000"/>
                        <a:buFont typeface="Wingdings" pitchFamily="2" charset="2"/>
                        <a:buNone/>
                        <a:tabLst/>
                      </a:pPr>
                      <a:r>
                        <a:rPr kumimoji="0" lang="el-GR" altLang="el-GR" sz="1800" b="0" u="none" strike="noStrike" cap="none" normalizeH="0" baseline="0" dirty="0" smtClean="0">
                          <a:ln>
                            <a:noFill/>
                          </a:ln>
                          <a:effectLst/>
                          <a:latin typeface="+mn-lt"/>
                        </a:rPr>
                        <a:t>Οπίσθιος</a:t>
                      </a:r>
                      <a:endParaRPr kumimoji="0" lang="el-GR" altLang="el-GR" sz="1800" b="0" i="0" u="none" strike="noStrike" cap="none" normalizeH="0" baseline="0" dirty="0" smtClean="0">
                        <a:ln>
                          <a:noFill/>
                        </a:ln>
                        <a:solidFill>
                          <a:schemeClr val="tx1"/>
                        </a:solidFill>
                        <a:effectLst/>
                        <a:latin typeface="+mn-lt"/>
                      </a:endParaRPr>
                    </a:p>
                  </a:txBody>
                  <a:tcPr marL="82296" marR="82296" horzOverflow="overflow"/>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ts val="0"/>
                        </a:spcBef>
                        <a:spcAft>
                          <a:spcPct val="0"/>
                        </a:spcAft>
                        <a:buClr>
                          <a:schemeClr val="hlink"/>
                        </a:buClr>
                        <a:buSzPct val="65000"/>
                        <a:buFont typeface="Wingdings" pitchFamily="2" charset="2"/>
                        <a:buNone/>
                        <a:tabLst/>
                      </a:pPr>
                      <a:r>
                        <a:rPr kumimoji="0" lang="el-GR" altLang="el-GR" sz="1800" b="0" u="none" strike="noStrike" cap="none" normalizeH="0" baseline="0" dirty="0" smtClean="0">
                          <a:ln>
                            <a:noFill/>
                          </a:ln>
                          <a:effectLst/>
                          <a:latin typeface="+mn-lt"/>
                        </a:rPr>
                        <a:t>Ακουστικό Ν.</a:t>
                      </a:r>
                      <a:endParaRPr kumimoji="0" lang="el-GR" altLang="el-GR" sz="1800" b="0" i="0" u="none" strike="noStrike" cap="none" normalizeH="0" baseline="0" dirty="0" smtClean="0">
                        <a:ln>
                          <a:noFill/>
                        </a:ln>
                        <a:solidFill>
                          <a:schemeClr val="tx1"/>
                        </a:solidFill>
                        <a:effectLst/>
                        <a:latin typeface="+mn-lt"/>
                      </a:endParaRPr>
                    </a:p>
                  </a:txBody>
                  <a:tcPr marL="82296" marR="82296" horzOverflow="overflow"/>
                </a:tc>
              </a:tr>
              <a:tr h="837433">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ts val="0"/>
                        </a:spcBef>
                        <a:spcAft>
                          <a:spcPct val="0"/>
                        </a:spcAft>
                        <a:buClr>
                          <a:schemeClr val="hlink"/>
                        </a:buClr>
                        <a:buSzPct val="65000"/>
                        <a:buFont typeface="Wingdings" pitchFamily="2" charset="2"/>
                        <a:buNone/>
                        <a:tabLst/>
                      </a:pPr>
                      <a:r>
                        <a:rPr kumimoji="0" lang="el-GR" altLang="el-GR" sz="1800" b="0" u="none" strike="noStrike" cap="none" normalizeH="0" baseline="0" dirty="0" smtClean="0">
                          <a:ln>
                            <a:noFill/>
                          </a:ln>
                          <a:effectLst/>
                          <a:latin typeface="+mn-lt"/>
                        </a:rPr>
                        <a:t>Οπίσθιο Ρηγματώδες</a:t>
                      </a:r>
                      <a:endParaRPr kumimoji="0" lang="el-GR" altLang="el-GR" sz="1800" b="0" i="0" u="none" strike="noStrike" cap="none" normalizeH="0" baseline="0" dirty="0" smtClean="0">
                        <a:ln>
                          <a:noFill/>
                        </a:ln>
                        <a:solidFill>
                          <a:schemeClr val="tx1"/>
                        </a:solidFill>
                        <a:effectLst/>
                        <a:latin typeface="+mn-lt"/>
                      </a:endParaRPr>
                    </a:p>
                  </a:txBody>
                  <a:tcPr marL="82296" marR="82296" horzOverflow="overflow"/>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ts val="0"/>
                        </a:spcBef>
                        <a:spcAft>
                          <a:spcPct val="0"/>
                        </a:spcAft>
                        <a:buClr>
                          <a:schemeClr val="hlink"/>
                        </a:buClr>
                        <a:buSzPct val="65000"/>
                        <a:buFont typeface="Wingdings" pitchFamily="2" charset="2"/>
                        <a:buNone/>
                        <a:tabLst/>
                      </a:pPr>
                      <a:r>
                        <a:rPr kumimoji="0" lang="el-GR" altLang="el-GR" sz="1800" b="0" u="none" strike="noStrike" cap="none" normalizeH="0" baseline="0" dirty="0" smtClean="0">
                          <a:ln>
                            <a:noFill/>
                          </a:ln>
                          <a:effectLst/>
                          <a:latin typeface="+mn-lt"/>
                        </a:rPr>
                        <a:t>Ινιακό</a:t>
                      </a:r>
                      <a:endParaRPr kumimoji="0" lang="el-GR" altLang="el-GR" sz="1800" b="0" i="0" u="none" strike="noStrike" cap="none" normalizeH="0" baseline="0" dirty="0" smtClean="0">
                        <a:ln>
                          <a:noFill/>
                        </a:ln>
                        <a:solidFill>
                          <a:schemeClr val="tx1"/>
                        </a:solidFill>
                        <a:effectLst/>
                        <a:latin typeface="+mn-lt"/>
                      </a:endParaRPr>
                    </a:p>
                  </a:txBody>
                  <a:tcPr marL="82296" marR="82296" horzOverflow="overflow"/>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ts val="0"/>
                        </a:spcBef>
                        <a:spcAft>
                          <a:spcPct val="0"/>
                        </a:spcAft>
                        <a:buClr>
                          <a:schemeClr val="hlink"/>
                        </a:buClr>
                        <a:buSzPct val="65000"/>
                        <a:buFont typeface="Wingdings" pitchFamily="2" charset="2"/>
                        <a:buNone/>
                        <a:tabLst/>
                      </a:pPr>
                      <a:r>
                        <a:rPr kumimoji="0" lang="el-GR" altLang="el-GR" sz="1800" b="0" u="none" strike="noStrike" cap="none" normalizeH="0" baseline="0" dirty="0" smtClean="0">
                          <a:ln>
                            <a:noFill/>
                          </a:ln>
                          <a:effectLst/>
                          <a:latin typeface="+mn-lt"/>
                        </a:rPr>
                        <a:t>Οπίσθιος</a:t>
                      </a:r>
                      <a:endParaRPr kumimoji="0" lang="el-GR" altLang="el-GR" sz="1800" b="0" i="0" u="none" strike="noStrike" cap="none" normalizeH="0" baseline="0" dirty="0" smtClean="0">
                        <a:ln>
                          <a:noFill/>
                        </a:ln>
                        <a:solidFill>
                          <a:schemeClr val="tx1"/>
                        </a:solidFill>
                        <a:effectLst/>
                        <a:latin typeface="+mn-lt"/>
                      </a:endParaRPr>
                    </a:p>
                  </a:txBody>
                  <a:tcPr marL="82296" marR="82296" horzOverflow="overflow"/>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ts val="0"/>
                        </a:spcBef>
                        <a:spcAft>
                          <a:spcPct val="0"/>
                        </a:spcAft>
                        <a:buClr>
                          <a:schemeClr val="hlink"/>
                        </a:buClr>
                        <a:buSzPct val="65000"/>
                        <a:buFont typeface="Wingdings" pitchFamily="2" charset="2"/>
                        <a:buNone/>
                        <a:tabLst/>
                      </a:pPr>
                      <a:r>
                        <a:rPr kumimoji="0" lang="el-GR" altLang="el-GR" sz="1800" b="0" u="none" strike="noStrike" cap="none" normalizeH="0" baseline="0" dirty="0" smtClean="0">
                          <a:ln>
                            <a:noFill/>
                          </a:ln>
                          <a:effectLst/>
                          <a:latin typeface="+mn-lt"/>
                        </a:rPr>
                        <a:t>Έσω Σφαγίτιδα Φλέβα </a:t>
                      </a:r>
                    </a:p>
                    <a:p>
                      <a:pPr marL="0" marR="0" lvl="0" indent="0" algn="ctr" defTabSz="914400" rtl="0" eaLnBrk="1" fontAlgn="base" latinLnBrk="0" hangingPunct="1">
                        <a:lnSpc>
                          <a:spcPct val="100000"/>
                        </a:lnSpc>
                        <a:spcBef>
                          <a:spcPts val="0"/>
                        </a:spcBef>
                        <a:spcAft>
                          <a:spcPct val="0"/>
                        </a:spcAft>
                        <a:buClr>
                          <a:schemeClr val="hlink"/>
                        </a:buClr>
                        <a:buSzPct val="65000"/>
                        <a:buFont typeface="Wingdings" pitchFamily="2" charset="2"/>
                        <a:buNone/>
                        <a:tabLst/>
                      </a:pPr>
                      <a:r>
                        <a:rPr kumimoji="0" lang="el-GR" altLang="el-GR" sz="1800" b="0" u="none" strike="noStrike" cap="none" normalizeH="0" baseline="0" dirty="0" smtClean="0">
                          <a:ln>
                            <a:noFill/>
                          </a:ln>
                          <a:effectLst/>
                          <a:latin typeface="+mn-lt"/>
                        </a:rPr>
                        <a:t>Γλωσσοφαρυγγικό Ν. Πνευμονογαστρικό</a:t>
                      </a:r>
                      <a:r>
                        <a:rPr kumimoji="0" lang="en-US" altLang="el-GR" sz="1800" b="0" u="none" strike="noStrike" cap="none" normalizeH="0" baseline="0" dirty="0" smtClean="0">
                          <a:ln>
                            <a:noFill/>
                          </a:ln>
                          <a:effectLst/>
                          <a:latin typeface="+mn-lt"/>
                        </a:rPr>
                        <a:t> N.</a:t>
                      </a:r>
                      <a:r>
                        <a:rPr kumimoji="0" lang="el-GR" altLang="el-GR" sz="1800" b="0" u="none" strike="noStrike" cap="none" normalizeH="0" baseline="0" dirty="0" smtClean="0">
                          <a:ln>
                            <a:noFill/>
                          </a:ln>
                          <a:effectLst/>
                          <a:latin typeface="+mn-lt"/>
                        </a:rPr>
                        <a:t> Παραπληρωματικό Ν. </a:t>
                      </a:r>
                      <a:endParaRPr kumimoji="0" lang="el-GR" altLang="el-GR" sz="1800" b="0" i="0" u="none" strike="noStrike" cap="none" normalizeH="0" baseline="0" dirty="0" smtClean="0">
                        <a:ln>
                          <a:noFill/>
                        </a:ln>
                        <a:solidFill>
                          <a:schemeClr val="tx1"/>
                        </a:solidFill>
                        <a:effectLst/>
                        <a:latin typeface="+mn-lt"/>
                      </a:endParaRPr>
                    </a:p>
                  </a:txBody>
                  <a:tcPr marL="82296" marR="82296" horzOverflow="overflow"/>
                </a:tc>
              </a:tr>
              <a:tr h="258467">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ts val="0"/>
                        </a:spcBef>
                        <a:spcAft>
                          <a:spcPct val="0"/>
                        </a:spcAft>
                        <a:buClr>
                          <a:schemeClr val="hlink"/>
                        </a:buClr>
                        <a:buSzPct val="65000"/>
                        <a:buFont typeface="Wingdings" pitchFamily="2" charset="2"/>
                        <a:buNone/>
                        <a:tabLst/>
                      </a:pPr>
                      <a:r>
                        <a:rPr kumimoji="0" lang="el-GR" altLang="el-GR" sz="1800" b="0" u="none" strike="noStrike" cap="none" normalizeH="0" baseline="0" dirty="0" smtClean="0">
                          <a:ln>
                            <a:noFill/>
                          </a:ln>
                          <a:effectLst/>
                          <a:latin typeface="+mn-lt"/>
                        </a:rPr>
                        <a:t>Ινιακό</a:t>
                      </a:r>
                      <a:endParaRPr kumimoji="0" lang="el-GR" altLang="el-GR" sz="1800" b="0" i="0" u="none" strike="noStrike" cap="none" normalizeH="0" baseline="0" dirty="0" smtClean="0">
                        <a:ln>
                          <a:noFill/>
                        </a:ln>
                        <a:solidFill>
                          <a:schemeClr val="tx1"/>
                        </a:solidFill>
                        <a:effectLst/>
                        <a:latin typeface="+mn-lt"/>
                      </a:endParaRPr>
                    </a:p>
                  </a:txBody>
                  <a:tcPr marL="82296" marR="82296" horzOverflow="overflow"/>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ts val="0"/>
                        </a:spcBef>
                        <a:spcAft>
                          <a:spcPct val="0"/>
                        </a:spcAft>
                        <a:buClr>
                          <a:schemeClr val="hlink"/>
                        </a:buClr>
                        <a:buSzPct val="65000"/>
                        <a:buFont typeface="Wingdings" pitchFamily="2" charset="2"/>
                        <a:buNone/>
                        <a:tabLst/>
                      </a:pPr>
                      <a:r>
                        <a:rPr kumimoji="0" lang="el-GR" altLang="el-GR" sz="1800" b="0" u="none" strike="noStrike" cap="none" normalizeH="0" baseline="0" dirty="0" smtClean="0">
                          <a:ln>
                            <a:noFill/>
                          </a:ln>
                          <a:effectLst/>
                          <a:latin typeface="+mn-lt"/>
                        </a:rPr>
                        <a:t>Ινιακό</a:t>
                      </a:r>
                      <a:endParaRPr kumimoji="0" lang="el-GR" altLang="el-GR" sz="1800" b="0" i="0" u="none" strike="noStrike" cap="none" normalizeH="0" baseline="0" dirty="0" smtClean="0">
                        <a:ln>
                          <a:noFill/>
                        </a:ln>
                        <a:solidFill>
                          <a:schemeClr val="tx1"/>
                        </a:solidFill>
                        <a:effectLst/>
                        <a:latin typeface="+mn-lt"/>
                      </a:endParaRPr>
                    </a:p>
                  </a:txBody>
                  <a:tcPr marL="82296" marR="82296" horzOverflow="overflow"/>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ts val="0"/>
                        </a:spcBef>
                        <a:spcAft>
                          <a:spcPct val="0"/>
                        </a:spcAft>
                        <a:buClr>
                          <a:schemeClr val="hlink"/>
                        </a:buClr>
                        <a:buSzPct val="65000"/>
                        <a:buFont typeface="Wingdings" pitchFamily="2" charset="2"/>
                        <a:buNone/>
                        <a:tabLst/>
                      </a:pPr>
                      <a:r>
                        <a:rPr kumimoji="0" lang="el-GR" altLang="el-GR" sz="1800" b="0" u="none" strike="noStrike" cap="none" normalizeH="0" baseline="0" dirty="0" smtClean="0">
                          <a:ln>
                            <a:noFill/>
                          </a:ln>
                          <a:effectLst/>
                          <a:latin typeface="+mn-lt"/>
                        </a:rPr>
                        <a:t>Οπίσθιος</a:t>
                      </a:r>
                      <a:endParaRPr kumimoji="0" lang="el-GR" altLang="el-GR" sz="1800" b="0" i="0" u="none" strike="noStrike" cap="none" normalizeH="0" baseline="0" dirty="0" smtClean="0">
                        <a:ln>
                          <a:noFill/>
                        </a:ln>
                        <a:solidFill>
                          <a:schemeClr val="tx1"/>
                        </a:solidFill>
                        <a:effectLst/>
                        <a:latin typeface="+mn-lt"/>
                      </a:endParaRPr>
                    </a:p>
                  </a:txBody>
                  <a:tcPr marL="82296" marR="82296" horzOverflow="overflow"/>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ts val="0"/>
                        </a:spcBef>
                        <a:spcAft>
                          <a:spcPct val="0"/>
                        </a:spcAft>
                        <a:buClr>
                          <a:schemeClr val="hlink"/>
                        </a:buClr>
                        <a:buSzPct val="65000"/>
                        <a:buFont typeface="Wingdings" pitchFamily="2" charset="2"/>
                        <a:buNone/>
                        <a:tabLst/>
                      </a:pPr>
                      <a:r>
                        <a:rPr kumimoji="0" lang="el-GR" altLang="el-GR" sz="1800" b="0" u="none" strike="noStrike" cap="none" normalizeH="0" baseline="0" dirty="0" smtClean="0">
                          <a:ln>
                            <a:noFill/>
                          </a:ln>
                          <a:effectLst/>
                          <a:latin typeface="+mn-lt"/>
                        </a:rPr>
                        <a:t>Προμήκης Μυελός</a:t>
                      </a:r>
                      <a:endParaRPr kumimoji="0" lang="el-GR" altLang="el-GR" sz="1800" b="0" i="0" u="none" strike="noStrike" cap="none" normalizeH="0" baseline="0" dirty="0" smtClean="0">
                        <a:ln>
                          <a:noFill/>
                        </a:ln>
                        <a:solidFill>
                          <a:schemeClr val="tx1"/>
                        </a:solidFill>
                        <a:effectLst/>
                        <a:latin typeface="+mn-lt"/>
                      </a:endParaRPr>
                    </a:p>
                  </a:txBody>
                  <a:tcPr marL="82296" marR="82296" horzOverflow="overflow"/>
                </a:tc>
              </a:tr>
            </a:tbl>
          </a:graphicData>
        </a:graphic>
      </p:graphicFrame>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custDataLst>
      <p:tags r:id="rId1"/>
    </p:custDataLst>
    <p:extLst>
      <p:ext uri="{BB962C8B-B14F-4D97-AF65-F5344CB8AC3E}">
        <p14:creationId xmlns:p14="http://schemas.microsoft.com/office/powerpoint/2010/main" val="27684200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l-GR" dirty="0" smtClean="0"/>
              <a:t>Κάτω Γνάθος</a:t>
            </a:r>
            <a:endParaRPr lang="el-GR" dirty="0"/>
          </a:p>
        </p:txBody>
      </p:sp>
    </p:spTree>
    <p:custDataLst>
      <p:tags r:id="rId1"/>
    </p:custDataLst>
    <p:extLst>
      <p:ext uri="{BB962C8B-B14F-4D97-AF65-F5344CB8AC3E}">
        <p14:creationId xmlns:p14="http://schemas.microsoft.com/office/powerpoint/2010/main" val="33638123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4"/>
          <p:cNvSpPr>
            <a:spLocks noGrp="1" noChangeArrowheads="1"/>
          </p:cNvSpPr>
          <p:nvPr>
            <p:ph type="title"/>
          </p:nvPr>
        </p:nvSpPr>
        <p:spPr/>
        <p:txBody>
          <a:bodyPr/>
          <a:lstStyle/>
          <a:p>
            <a:r>
              <a:rPr lang="el-GR" altLang="el-GR" dirty="0" smtClean="0"/>
              <a:t>Κάτω </a:t>
            </a:r>
            <a:r>
              <a:rPr lang="el-GR" altLang="el-GR" dirty="0" smtClean="0"/>
              <a:t>γνάθος</a:t>
            </a:r>
            <a:r>
              <a:rPr lang="en-US" altLang="el-GR" dirty="0" smtClean="0"/>
              <a:t> </a:t>
            </a:r>
            <a:r>
              <a:rPr lang="en-US" altLang="el-GR" sz="2800" b="0" dirty="0">
                <a:solidFill>
                  <a:prstClr val="black"/>
                </a:solidFill>
              </a:rPr>
              <a:t>(</a:t>
            </a:r>
            <a:r>
              <a:rPr lang="en-US" altLang="el-GR" sz="2800" b="0" dirty="0" smtClean="0">
                <a:solidFill>
                  <a:prstClr val="black"/>
                </a:solidFill>
              </a:rPr>
              <a:t>1/3)</a:t>
            </a:r>
            <a:endParaRPr lang="el-GR" altLang="el-GR" dirty="0"/>
          </a:p>
        </p:txBody>
      </p:sp>
      <p:sp>
        <p:nvSpPr>
          <p:cNvPr id="105480" name="Rectangle 8"/>
          <p:cNvSpPr>
            <a:spLocks noGrp="1" noChangeArrowheads="1"/>
          </p:cNvSpPr>
          <p:nvPr>
            <p:ph idx="1"/>
          </p:nvPr>
        </p:nvSpPr>
        <p:spPr/>
        <p:txBody>
          <a:bodyPr>
            <a:noAutofit/>
          </a:bodyPr>
          <a:lstStyle/>
          <a:p>
            <a:pPr>
              <a:spcBef>
                <a:spcPts val="600"/>
              </a:spcBef>
              <a:buFont typeface="Wingdings" panose="05000000000000000000" pitchFamily="2" charset="2"/>
              <a:buNone/>
            </a:pPr>
            <a:r>
              <a:rPr lang="el-GR" altLang="el-GR" sz="2400" dirty="0"/>
              <a:t>Έχει 2 κλάδους και 2 γωνίες</a:t>
            </a:r>
          </a:p>
          <a:p>
            <a:pPr>
              <a:spcBef>
                <a:spcPts val="600"/>
              </a:spcBef>
              <a:buFont typeface="Wingdings" panose="05000000000000000000" pitchFamily="2" charset="2"/>
              <a:buNone/>
            </a:pPr>
            <a:r>
              <a:rPr lang="el-GR" altLang="el-GR" sz="2400" b="1" dirty="0"/>
              <a:t>Σε κάθε κλάδο υπάρχει</a:t>
            </a:r>
          </a:p>
          <a:p>
            <a:pPr>
              <a:spcBef>
                <a:spcPts val="600"/>
              </a:spcBef>
            </a:pPr>
            <a:r>
              <a:rPr lang="el-GR" altLang="el-GR" sz="2400" b="1" dirty="0" smtClean="0">
                <a:solidFill>
                  <a:schemeClr val="tx2"/>
                </a:solidFill>
              </a:rPr>
              <a:t>Κόνδυλος</a:t>
            </a:r>
          </a:p>
          <a:p>
            <a:pPr>
              <a:spcBef>
                <a:spcPts val="600"/>
              </a:spcBef>
            </a:pPr>
            <a:r>
              <a:rPr lang="el-GR" altLang="el-GR" sz="2400" b="1" dirty="0" smtClean="0">
                <a:solidFill>
                  <a:schemeClr val="tx2"/>
                </a:solidFill>
              </a:rPr>
              <a:t>Κορωνοειδής Απόφυση</a:t>
            </a:r>
          </a:p>
          <a:p>
            <a:pPr>
              <a:spcBef>
                <a:spcPts val="600"/>
              </a:spcBef>
            </a:pPr>
            <a:r>
              <a:rPr lang="el-GR" altLang="el-GR" sz="2400" b="1" dirty="0" smtClean="0">
                <a:solidFill>
                  <a:schemeClr val="tx2"/>
                </a:solidFill>
              </a:rPr>
              <a:t>Μηνοειδής Εντομή</a:t>
            </a:r>
          </a:p>
          <a:p>
            <a:pPr>
              <a:spcBef>
                <a:spcPts val="600"/>
              </a:spcBef>
              <a:buFont typeface="Wingdings" panose="05000000000000000000" pitchFamily="2" charset="2"/>
              <a:buNone/>
            </a:pPr>
            <a:r>
              <a:rPr lang="el-GR" altLang="el-GR" sz="2400" b="1" dirty="0" smtClean="0"/>
              <a:t>Στο </a:t>
            </a:r>
            <a:r>
              <a:rPr lang="el-GR" altLang="el-GR" sz="2400" b="1" dirty="0"/>
              <a:t>κέντρο (πηγούνι)</a:t>
            </a:r>
          </a:p>
          <a:p>
            <a:pPr>
              <a:spcBef>
                <a:spcPts val="600"/>
              </a:spcBef>
            </a:pPr>
            <a:r>
              <a:rPr lang="el-GR" altLang="el-GR" sz="2400" b="1" dirty="0" smtClean="0">
                <a:solidFill>
                  <a:schemeClr val="tx2"/>
                </a:solidFill>
              </a:rPr>
              <a:t>Γενειακή Σύμφυση</a:t>
            </a:r>
          </a:p>
          <a:p>
            <a:pPr>
              <a:spcBef>
                <a:spcPts val="600"/>
              </a:spcBef>
              <a:buFont typeface="Wingdings" panose="05000000000000000000" pitchFamily="2" charset="2"/>
              <a:buNone/>
            </a:pPr>
            <a:r>
              <a:rPr lang="el-GR" altLang="el-GR" sz="2400" dirty="0" smtClean="0"/>
              <a:t>(</a:t>
            </a:r>
            <a:r>
              <a:rPr lang="el-GR" altLang="el-GR" sz="2400" dirty="0"/>
              <a:t>έκφυση γενείου στους άνδρες)</a:t>
            </a:r>
          </a:p>
          <a:p>
            <a:pPr>
              <a:spcBef>
                <a:spcPts val="600"/>
              </a:spcBef>
            </a:pPr>
            <a:r>
              <a:rPr lang="el-GR" altLang="el-GR" sz="2400" b="1" dirty="0" smtClean="0">
                <a:solidFill>
                  <a:schemeClr val="tx2"/>
                </a:solidFill>
              </a:rPr>
              <a:t>Φατνία</a:t>
            </a:r>
            <a:r>
              <a:rPr lang="el-GR" altLang="el-GR" sz="2400" dirty="0" smtClean="0"/>
              <a:t> </a:t>
            </a:r>
            <a:r>
              <a:rPr lang="el-GR" altLang="el-GR" sz="2400" dirty="0"/>
              <a:t>για την πρόσφυση των οδόντων</a:t>
            </a:r>
          </a:p>
          <a:p>
            <a:pPr>
              <a:spcBef>
                <a:spcPts val="600"/>
              </a:spcBef>
              <a:buFont typeface="Wingdings" panose="05000000000000000000" pitchFamily="2" charset="2"/>
              <a:buNone/>
            </a:pPr>
            <a:r>
              <a:rPr lang="el-GR" altLang="el-GR" sz="2400" b="1" dirty="0" smtClean="0">
                <a:solidFill>
                  <a:srgbClr val="820000"/>
                </a:solidFill>
              </a:rPr>
              <a:t>Κροταφογναθική Διάρθρωση</a:t>
            </a:r>
          </a:p>
          <a:p>
            <a:pPr marL="0" indent="0">
              <a:spcBef>
                <a:spcPts val="600"/>
              </a:spcBef>
              <a:buFont typeface="Wingdings" panose="05000000000000000000" pitchFamily="2" charset="2"/>
              <a:buNone/>
            </a:pPr>
            <a:r>
              <a:rPr lang="el-GR" altLang="el-GR" sz="2400" dirty="0" smtClean="0"/>
              <a:t>Σχηματίζεται </a:t>
            </a:r>
            <a:r>
              <a:rPr lang="el-GR" altLang="el-GR" sz="2400" dirty="0"/>
              <a:t>από τον κόνδυλο της κάτω γνάθου και την κροταφική γλήνη του κροταφικού οστού –Χρησιμοποιεί 2 άξονες κίνησης (κονδυλοειδής διάρθρωση) </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custDataLst>
      <p:tags r:id="rId1"/>
    </p:custDataLst>
    <p:extLst>
      <p:ext uri="{BB962C8B-B14F-4D97-AF65-F5344CB8AC3E}">
        <p14:creationId xmlns:p14="http://schemas.microsoft.com/office/powerpoint/2010/main" val="17086753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4"/>
          <p:cNvSpPr>
            <a:spLocks noGrp="1" noChangeArrowheads="1"/>
          </p:cNvSpPr>
          <p:nvPr>
            <p:ph type="title"/>
          </p:nvPr>
        </p:nvSpPr>
        <p:spPr/>
        <p:txBody>
          <a:bodyPr/>
          <a:lstStyle/>
          <a:p>
            <a:r>
              <a:rPr lang="el-GR" altLang="el-GR" dirty="0" smtClean="0"/>
              <a:t>Κάτω </a:t>
            </a:r>
            <a:r>
              <a:rPr lang="el-GR" altLang="el-GR" dirty="0" smtClean="0"/>
              <a:t>γνάθος</a:t>
            </a:r>
            <a:r>
              <a:rPr lang="en-US" altLang="el-GR" dirty="0" smtClean="0"/>
              <a:t> </a:t>
            </a:r>
            <a:r>
              <a:rPr lang="en-US" altLang="el-GR" sz="2800" b="0" dirty="0" smtClean="0">
                <a:solidFill>
                  <a:prstClr val="black"/>
                </a:solidFill>
              </a:rPr>
              <a:t>(2/3)</a:t>
            </a:r>
            <a:endParaRPr lang="el-GR" altLang="el-GR" dirty="0"/>
          </a:p>
        </p:txBody>
      </p:sp>
      <p:sp>
        <p:nvSpPr>
          <p:cNvPr id="105480" name="Rectangle 8"/>
          <p:cNvSpPr>
            <a:spLocks noGrp="1" noChangeArrowheads="1"/>
          </p:cNvSpPr>
          <p:nvPr>
            <p:ph idx="1"/>
          </p:nvPr>
        </p:nvSpPr>
        <p:spPr>
          <a:xfrm>
            <a:off x="457200" y="1196752"/>
            <a:ext cx="4690864" cy="5040560"/>
          </a:xfrm>
        </p:spPr>
        <p:txBody>
          <a:bodyPr>
            <a:noAutofit/>
          </a:bodyPr>
          <a:lstStyle/>
          <a:p>
            <a:pPr>
              <a:spcBef>
                <a:spcPts val="600"/>
              </a:spcBef>
              <a:buFont typeface="Wingdings" pitchFamily="2" charset="2"/>
              <a:buNone/>
            </a:pPr>
            <a:r>
              <a:rPr lang="el-GR" altLang="el-GR" sz="2400" dirty="0"/>
              <a:t>Έχει 2 κλάδους και 2 γωνίες</a:t>
            </a:r>
          </a:p>
          <a:p>
            <a:pPr>
              <a:spcBef>
                <a:spcPts val="600"/>
              </a:spcBef>
              <a:buFont typeface="Wingdings" pitchFamily="2" charset="2"/>
              <a:buNone/>
            </a:pPr>
            <a:r>
              <a:rPr lang="el-GR" altLang="el-GR" sz="2400" b="1" dirty="0"/>
              <a:t>Σε κάθε κλάδο υπάρχει</a:t>
            </a:r>
          </a:p>
          <a:p>
            <a:pPr>
              <a:spcBef>
                <a:spcPts val="600"/>
              </a:spcBef>
            </a:pPr>
            <a:r>
              <a:rPr lang="el-GR" altLang="el-GR" sz="2400" b="1" dirty="0" smtClean="0">
                <a:solidFill>
                  <a:schemeClr val="tx2"/>
                </a:solidFill>
              </a:rPr>
              <a:t>Κόνδυλος</a:t>
            </a:r>
          </a:p>
          <a:p>
            <a:pPr>
              <a:spcBef>
                <a:spcPts val="600"/>
              </a:spcBef>
            </a:pPr>
            <a:r>
              <a:rPr lang="el-GR" altLang="el-GR" sz="2400" b="1" dirty="0" smtClean="0">
                <a:solidFill>
                  <a:schemeClr val="tx2"/>
                </a:solidFill>
              </a:rPr>
              <a:t>Κορυνοειδής Απόφυση</a:t>
            </a:r>
          </a:p>
          <a:p>
            <a:pPr>
              <a:spcBef>
                <a:spcPts val="600"/>
              </a:spcBef>
            </a:pPr>
            <a:r>
              <a:rPr lang="el-GR" altLang="el-GR" sz="2400" b="1" dirty="0" smtClean="0">
                <a:solidFill>
                  <a:schemeClr val="tx2"/>
                </a:solidFill>
              </a:rPr>
              <a:t>Μηνοειδής Εντομή</a:t>
            </a:r>
          </a:p>
          <a:p>
            <a:pPr>
              <a:spcBef>
                <a:spcPts val="1800"/>
              </a:spcBef>
              <a:buFont typeface="Wingdings" pitchFamily="2" charset="2"/>
              <a:buNone/>
            </a:pPr>
            <a:r>
              <a:rPr lang="el-GR" altLang="el-GR" sz="2400" b="1" dirty="0" smtClean="0"/>
              <a:t>Στο </a:t>
            </a:r>
            <a:r>
              <a:rPr lang="el-GR" altLang="el-GR" sz="2400" b="1" dirty="0"/>
              <a:t>κέντρο (πηγούνι)</a:t>
            </a:r>
          </a:p>
          <a:p>
            <a:pPr>
              <a:spcBef>
                <a:spcPts val="600"/>
              </a:spcBef>
            </a:pPr>
            <a:r>
              <a:rPr lang="el-GR" altLang="el-GR" sz="2400" b="1" dirty="0" smtClean="0">
                <a:solidFill>
                  <a:schemeClr val="tx2"/>
                </a:solidFill>
              </a:rPr>
              <a:t>Γενειακή Σύμφυση</a:t>
            </a:r>
          </a:p>
          <a:p>
            <a:pPr indent="11113">
              <a:spcBef>
                <a:spcPts val="600"/>
              </a:spcBef>
              <a:buFont typeface="Wingdings" pitchFamily="2" charset="2"/>
              <a:buNone/>
            </a:pPr>
            <a:r>
              <a:rPr lang="el-GR" altLang="el-GR" sz="2400" dirty="0" smtClean="0"/>
              <a:t>(</a:t>
            </a:r>
            <a:r>
              <a:rPr lang="el-GR" altLang="el-GR" sz="2400" dirty="0"/>
              <a:t>έκφυση γενείου στους άνδρες)</a:t>
            </a:r>
          </a:p>
          <a:p>
            <a:pPr>
              <a:spcBef>
                <a:spcPts val="600"/>
              </a:spcBef>
            </a:pPr>
            <a:r>
              <a:rPr lang="el-GR" altLang="el-GR" sz="2400" b="1" dirty="0" smtClean="0">
                <a:solidFill>
                  <a:schemeClr val="tx2"/>
                </a:solidFill>
              </a:rPr>
              <a:t>Φατνία</a:t>
            </a:r>
            <a:r>
              <a:rPr lang="el-GR" altLang="el-GR" sz="2400" dirty="0" smtClean="0"/>
              <a:t> </a:t>
            </a:r>
            <a:r>
              <a:rPr lang="el-GR" altLang="el-GR" sz="2400" dirty="0"/>
              <a:t>για την πρόσφυση των </a:t>
            </a:r>
            <a:r>
              <a:rPr lang="el-GR" altLang="el-GR" sz="2400" dirty="0" smtClean="0"/>
              <a:t>οδόντων</a:t>
            </a:r>
            <a:endParaRPr lang="el-GR" altLang="el-GR" sz="24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908720"/>
            <a:ext cx="3987915" cy="267190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6415" y="3580624"/>
            <a:ext cx="3900740" cy="265900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316565" y="6310991"/>
            <a:ext cx="3202627"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latin typeface="+mn-lt"/>
                <a:hlinkClick r:id="rId5"/>
              </a:rPr>
              <a:t>Gray176</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 </a:t>
            </a:r>
            <a:r>
              <a:rPr lang="en-US" sz="1200" dirty="0" smtClean="0">
                <a:solidFill>
                  <a:schemeClr val="tx1">
                    <a:lumMod val="75000"/>
                    <a:lumOff val="25000"/>
                  </a:schemeClr>
                </a:solidFill>
                <a:latin typeface="+mn-lt"/>
              </a:rPr>
              <a:t>“</a:t>
            </a:r>
            <a:r>
              <a:rPr lang="en-US" sz="1200" dirty="0" smtClean="0">
                <a:latin typeface="+mn-lt"/>
                <a:hlinkClick r:id="rId6"/>
              </a:rPr>
              <a:t>Gray177</a:t>
            </a:r>
            <a:r>
              <a:rPr lang="en-US" sz="1200" dirty="0" smtClean="0">
                <a:solidFill>
                  <a:schemeClr val="tx1">
                    <a:lumMod val="75000"/>
                    <a:lumOff val="25000"/>
                  </a:schemeClr>
                </a:solidFill>
                <a:latin typeface="+mn-lt"/>
              </a:rPr>
              <a:t>” </a:t>
            </a:r>
            <a:endParaRPr lang="el-GR" sz="1200" dirty="0" smtClean="0">
              <a:solidFill>
                <a:schemeClr val="tx1">
                  <a:lumMod val="75000"/>
                  <a:lumOff val="25000"/>
                </a:schemeClr>
              </a:solidFill>
              <a:latin typeface="+mn-lt"/>
            </a:endParaRPr>
          </a:p>
          <a:p>
            <a:pPr algn="ctr"/>
            <a:r>
              <a:rPr lang="el-GR" sz="1200" dirty="0" smtClean="0">
                <a:solidFill>
                  <a:schemeClr val="tx1">
                    <a:lumMod val="75000"/>
                    <a:lumOff val="25000"/>
                  </a:schemeClr>
                </a:solidFill>
                <a:latin typeface="+mn-lt"/>
              </a:rPr>
              <a:t>από </a:t>
            </a:r>
            <a:r>
              <a:rPr lang="en-US" sz="1200" dirty="0">
                <a:latin typeface="+mn-lt"/>
                <a:hlinkClick r:id="rId7" tooltip="en:User:Magnus Manske"/>
              </a:rPr>
              <a:t>Magnus </a:t>
            </a:r>
            <a:r>
              <a:rPr lang="en-US" sz="1200" dirty="0" smtClean="0">
                <a:latin typeface="+mn-lt"/>
                <a:hlinkClick r:id="rId7" tooltip="en:User:Magnus Manske"/>
              </a:rPr>
              <a:t>Manske</a:t>
            </a:r>
            <a:r>
              <a:rPr lang="el-GR" sz="1200" dirty="0" smtClean="0">
                <a:latin typeface="+mn-lt"/>
              </a:rPr>
              <a:t> </a:t>
            </a:r>
            <a:r>
              <a:rPr lang="el-GR" sz="1200" dirty="0" smtClean="0">
                <a:solidFill>
                  <a:schemeClr val="tx1">
                    <a:lumMod val="75000"/>
                    <a:lumOff val="25000"/>
                  </a:schemeClr>
                </a:solidFill>
                <a:latin typeface="+mn-lt"/>
              </a:rPr>
              <a:t>διαθέσιμο ως κοινό κτήμα</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custDataLst>
      <p:tags r:id="rId1"/>
    </p:custDataLst>
    <p:extLst>
      <p:ext uri="{BB962C8B-B14F-4D97-AF65-F5344CB8AC3E}">
        <p14:creationId xmlns:p14="http://schemas.microsoft.com/office/powerpoint/2010/main" val="2945195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4"/>
          <p:cNvSpPr>
            <a:spLocks noGrp="1" noChangeArrowheads="1"/>
          </p:cNvSpPr>
          <p:nvPr>
            <p:ph type="title"/>
          </p:nvPr>
        </p:nvSpPr>
        <p:spPr/>
        <p:txBody>
          <a:bodyPr/>
          <a:lstStyle/>
          <a:p>
            <a:r>
              <a:rPr lang="el-GR" altLang="el-GR" dirty="0" smtClean="0"/>
              <a:t>Κάτω </a:t>
            </a:r>
            <a:r>
              <a:rPr lang="el-GR" altLang="el-GR" dirty="0"/>
              <a:t>γ</a:t>
            </a:r>
            <a:r>
              <a:rPr lang="el-GR" altLang="el-GR" dirty="0" smtClean="0"/>
              <a:t>νάθος</a:t>
            </a:r>
            <a:r>
              <a:rPr lang="en-US" altLang="el-GR" dirty="0" smtClean="0"/>
              <a:t> </a:t>
            </a:r>
            <a:r>
              <a:rPr lang="en-US" altLang="el-GR" sz="2800" b="0" dirty="0" smtClean="0"/>
              <a:t>(3/3)</a:t>
            </a:r>
            <a:endParaRPr lang="el-GR" altLang="el-GR" sz="2800" b="0" dirty="0">
              <a:solidFill>
                <a:srgbClr val="CC0066"/>
              </a:solidFill>
            </a:endParaRPr>
          </a:p>
        </p:txBody>
      </p:sp>
      <p:sp>
        <p:nvSpPr>
          <p:cNvPr id="105480" name="Rectangle 8"/>
          <p:cNvSpPr>
            <a:spLocks noGrp="1" noChangeArrowheads="1"/>
          </p:cNvSpPr>
          <p:nvPr>
            <p:ph idx="1"/>
          </p:nvPr>
        </p:nvSpPr>
        <p:spPr>
          <a:xfrm>
            <a:off x="457200" y="1196752"/>
            <a:ext cx="4258816" cy="5040560"/>
          </a:xfrm>
        </p:spPr>
        <p:txBody>
          <a:bodyPr>
            <a:noAutofit/>
          </a:bodyPr>
          <a:lstStyle/>
          <a:p>
            <a:pPr>
              <a:spcBef>
                <a:spcPts val="600"/>
              </a:spcBef>
              <a:buFont typeface="Wingdings" pitchFamily="2" charset="2"/>
              <a:buNone/>
            </a:pPr>
            <a:r>
              <a:rPr lang="el-GR" altLang="el-GR" sz="2400" b="1" dirty="0" smtClean="0">
                <a:solidFill>
                  <a:schemeClr val="tx2"/>
                </a:solidFill>
              </a:rPr>
              <a:t>Κροταφογναθική Διάρθρωση</a:t>
            </a:r>
          </a:p>
          <a:p>
            <a:pPr marL="0" indent="0">
              <a:spcBef>
                <a:spcPts val="600"/>
              </a:spcBef>
              <a:buFont typeface="Wingdings" pitchFamily="2" charset="2"/>
              <a:buNone/>
            </a:pPr>
            <a:r>
              <a:rPr lang="el-GR" altLang="el-GR" sz="2400" dirty="0" smtClean="0"/>
              <a:t>Σχηματίζεται </a:t>
            </a:r>
            <a:r>
              <a:rPr lang="el-GR" altLang="el-GR" sz="2400" dirty="0"/>
              <a:t>από τον κόνδυλο της κάτω γνάθου και την κροταφική γλήνη του κροταφικού οστού –Χρησιμοποιεί 2 άξονες κίνησης (κονδυλοειδής διάρθρωση) </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8184" y="1302104"/>
            <a:ext cx="4051282" cy="391624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262511" y="5373216"/>
            <a:ext cx="3202627"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hlinkClick r:id="rId4"/>
              </a:rPr>
              <a:t>Gray309</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a:latin typeface="+mn-lt"/>
                <a:hlinkClick r:id="rId5" tooltip="en:User:Magnus Manske"/>
              </a:rPr>
              <a:t>Magnus </a:t>
            </a:r>
            <a:r>
              <a:rPr lang="en-US" sz="1200" dirty="0" smtClean="0">
                <a:latin typeface="+mn-lt"/>
                <a:hlinkClick r:id="rId5" tooltip="en:User:Magnus Manske"/>
              </a:rPr>
              <a:t>Manske</a:t>
            </a:r>
            <a:r>
              <a:rPr lang="el-GR" sz="1200" dirty="0" smtClean="0">
                <a:latin typeface="+mn-lt"/>
              </a:rPr>
              <a:t> </a:t>
            </a:r>
          </a:p>
          <a:p>
            <a:pPr algn="ctr"/>
            <a:r>
              <a:rPr lang="el-GR" sz="1200" dirty="0" smtClean="0">
                <a:solidFill>
                  <a:schemeClr val="tx1">
                    <a:lumMod val="75000"/>
                    <a:lumOff val="25000"/>
                  </a:schemeClr>
                </a:solidFill>
                <a:latin typeface="+mn-lt"/>
              </a:rPr>
              <a:t>διαθέσιμο ως κοινό κτήμα</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custDataLst>
      <p:tags r:id="rId1"/>
    </p:custDataLst>
    <p:extLst>
      <p:ext uri="{BB962C8B-B14F-4D97-AF65-F5344CB8AC3E}">
        <p14:creationId xmlns:p14="http://schemas.microsoft.com/office/powerpoint/2010/main" val="19199471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l-GR" dirty="0" smtClean="0"/>
              <a:t>Κόλποι κρανίου</a:t>
            </a:r>
            <a:endParaRPr lang="el-GR" dirty="0"/>
          </a:p>
        </p:txBody>
      </p:sp>
      <p:sp>
        <p:nvSpPr>
          <p:cNvPr id="5" name="Subtitle 4"/>
          <p:cNvSpPr>
            <a:spLocks noGrp="1"/>
          </p:cNvSpPr>
          <p:nvPr>
            <p:ph type="subTitle" idx="1"/>
          </p:nvPr>
        </p:nvSpPr>
        <p:spPr/>
        <p:txBody>
          <a:bodyPr/>
          <a:lstStyle/>
          <a:p>
            <a:endParaRPr lang="el-GR" dirty="0"/>
          </a:p>
        </p:txBody>
      </p:sp>
    </p:spTree>
    <p:custDataLst>
      <p:tags r:id="rId1"/>
    </p:custDataLst>
    <p:extLst>
      <p:ext uri="{BB962C8B-B14F-4D97-AF65-F5344CB8AC3E}">
        <p14:creationId xmlns:p14="http://schemas.microsoft.com/office/powerpoint/2010/main" val="42032711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Rectangle 4"/>
          <p:cNvSpPr>
            <a:spLocks noGrp="1" noChangeArrowheads="1"/>
          </p:cNvSpPr>
          <p:nvPr>
            <p:ph type="title"/>
          </p:nvPr>
        </p:nvSpPr>
        <p:spPr/>
        <p:txBody>
          <a:bodyPr>
            <a:noAutofit/>
          </a:bodyPr>
          <a:lstStyle/>
          <a:p>
            <a:r>
              <a:rPr lang="el-GR" altLang="el-GR" dirty="0" smtClean="0"/>
              <a:t>Παραρίνιοι </a:t>
            </a:r>
            <a:r>
              <a:rPr lang="el-GR" altLang="el-GR" dirty="0" smtClean="0"/>
              <a:t>κόλποι </a:t>
            </a:r>
            <a:r>
              <a:rPr lang="el-GR" altLang="el-GR" dirty="0"/>
              <a:t>κ</a:t>
            </a:r>
            <a:r>
              <a:rPr lang="el-GR" altLang="el-GR" dirty="0" smtClean="0"/>
              <a:t>ρανίου</a:t>
            </a:r>
            <a:r>
              <a:rPr lang="en-US" altLang="el-GR" dirty="0" smtClean="0"/>
              <a:t> </a:t>
            </a:r>
            <a:r>
              <a:rPr lang="en-US" altLang="el-GR" sz="2800" b="0" dirty="0">
                <a:solidFill>
                  <a:prstClr val="black"/>
                </a:solidFill>
              </a:rPr>
              <a:t>(1/2)</a:t>
            </a:r>
            <a:endParaRPr lang="el-GR" altLang="el-GR" sz="2000" dirty="0"/>
          </a:p>
        </p:txBody>
      </p:sp>
      <p:sp>
        <p:nvSpPr>
          <p:cNvPr id="2" name="Content Placeholder 1"/>
          <p:cNvSpPr>
            <a:spLocks noGrp="1"/>
          </p:cNvSpPr>
          <p:nvPr>
            <p:ph idx="1"/>
          </p:nvPr>
        </p:nvSpPr>
        <p:spPr/>
        <p:txBody>
          <a:bodyPr>
            <a:normAutofit/>
          </a:bodyPr>
          <a:lstStyle/>
          <a:p>
            <a:pPr>
              <a:spcBef>
                <a:spcPts val="600"/>
              </a:spcBef>
            </a:pPr>
            <a:r>
              <a:rPr lang="el-GR" altLang="el-GR" sz="2400" dirty="0"/>
              <a:t>Είναι αεροφόρες κοιλότητες μέσα σε συγκεκριμένα οστά του κρανίου που επικοινωνούν με τη ρινική κολότητα μέσω των ρινικών πόρων (πάνω ρινικός πόρος μεταξύ πάνω και μέσης ρινικής κόγχης, μέσος ρινικός πόρος μεταξύ μέσης και κάτω ρινικής κόγχης) </a:t>
            </a:r>
            <a:endParaRPr lang="el-GR" altLang="el-GR" sz="2400" dirty="0" smtClean="0"/>
          </a:p>
          <a:p>
            <a:pPr>
              <a:spcBef>
                <a:spcPts val="600"/>
              </a:spcBef>
            </a:pPr>
            <a:endParaRPr lang="el-GR" altLang="el-GR" sz="2400" dirty="0" smtClean="0"/>
          </a:p>
          <a:p>
            <a:pPr>
              <a:spcBef>
                <a:spcPts val="600"/>
              </a:spcBef>
            </a:pPr>
            <a:r>
              <a:rPr lang="el-GR" altLang="el-GR" sz="2400" b="1" dirty="0" smtClean="0">
                <a:solidFill>
                  <a:srgbClr val="820000"/>
                </a:solidFill>
              </a:rPr>
              <a:t>ΠΡΟΣΟΧΗ</a:t>
            </a:r>
            <a:r>
              <a:rPr lang="en-US" altLang="el-GR" sz="2400" b="1" dirty="0">
                <a:solidFill>
                  <a:srgbClr val="820000"/>
                </a:solidFill>
              </a:rPr>
              <a:t>:</a:t>
            </a:r>
            <a:r>
              <a:rPr lang="el-GR" altLang="el-GR" sz="2400" b="1" dirty="0">
                <a:solidFill>
                  <a:srgbClr val="820000"/>
                </a:solidFill>
              </a:rPr>
              <a:t> </a:t>
            </a:r>
            <a:r>
              <a:rPr lang="el-GR" altLang="el-GR" sz="2400" dirty="0"/>
              <a:t>Στον κάτω ρινικό πόρο (κάτω από τη κάτω ρινική κόγχη) αποχετεύονται τα δάκρυα μέσω του ρινοδακρυϊκού πόρου του δακρυϊκού οστού. </a:t>
            </a:r>
            <a:endParaRPr lang="el-GR" sz="2400"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custDataLst>
      <p:tags r:id="rId1"/>
    </p:custDataLst>
    <p:extLst>
      <p:ext uri="{BB962C8B-B14F-4D97-AF65-F5344CB8AC3E}">
        <p14:creationId xmlns:p14="http://schemas.microsoft.com/office/powerpoint/2010/main" val="2050878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Rectangle 4"/>
          <p:cNvSpPr>
            <a:spLocks noGrp="1" noChangeArrowheads="1"/>
          </p:cNvSpPr>
          <p:nvPr>
            <p:ph type="title"/>
          </p:nvPr>
        </p:nvSpPr>
        <p:spPr/>
        <p:txBody>
          <a:bodyPr>
            <a:noAutofit/>
          </a:bodyPr>
          <a:lstStyle/>
          <a:p>
            <a:r>
              <a:rPr lang="el-GR" altLang="el-GR" dirty="0" smtClean="0"/>
              <a:t>Παραρίνιοι </a:t>
            </a:r>
            <a:r>
              <a:rPr lang="el-GR" altLang="el-GR" dirty="0" smtClean="0"/>
              <a:t>κόλποι </a:t>
            </a:r>
            <a:r>
              <a:rPr lang="el-GR" altLang="el-GR" dirty="0"/>
              <a:t>κ</a:t>
            </a:r>
            <a:r>
              <a:rPr lang="el-GR" altLang="el-GR" dirty="0" smtClean="0"/>
              <a:t>ρανίου</a:t>
            </a:r>
            <a:r>
              <a:rPr lang="en-US" altLang="el-GR" dirty="0" smtClean="0"/>
              <a:t> </a:t>
            </a:r>
            <a:r>
              <a:rPr lang="en-US" altLang="el-GR" sz="2800" b="0" dirty="0" smtClean="0">
                <a:solidFill>
                  <a:prstClr val="black"/>
                </a:solidFill>
              </a:rPr>
              <a:t>(2/2</a:t>
            </a:r>
            <a:r>
              <a:rPr lang="en-US" altLang="el-GR" sz="2800" b="0" dirty="0">
                <a:solidFill>
                  <a:prstClr val="black"/>
                </a:solidFill>
              </a:rPr>
              <a:t>)</a:t>
            </a:r>
            <a:endParaRPr lang="el-GR" altLang="el-GR" sz="2000" dirty="0"/>
          </a:p>
        </p:txBody>
      </p:sp>
      <p:graphicFrame>
        <p:nvGraphicFramePr>
          <p:cNvPr id="110658" name="Group 66"/>
          <p:cNvGraphicFramePr>
            <a:graphicFrameLocks noGrp="1"/>
          </p:cNvGraphicFramePr>
          <p:nvPr>
            <p:ph idx="1"/>
            <p:extLst>
              <p:ext uri="{D42A27DB-BD31-4B8C-83A1-F6EECF244321}">
                <p14:modId xmlns:p14="http://schemas.microsoft.com/office/powerpoint/2010/main" val="1730372602"/>
              </p:ext>
            </p:extLst>
          </p:nvPr>
        </p:nvGraphicFramePr>
        <p:xfrm>
          <a:off x="457200" y="1683063"/>
          <a:ext cx="8229600" cy="2898065"/>
        </p:xfrm>
        <a:graphic>
          <a:graphicData uri="http://schemas.openxmlformats.org/drawingml/2006/table">
            <a:tbl>
              <a:tblPr>
                <a:tableStyleId>{B301B821-A1FF-4177-AEE7-76D212191A09}</a:tableStyleId>
              </a:tblPr>
              <a:tblGrid>
                <a:gridCol w="4114800"/>
                <a:gridCol w="4114800"/>
              </a:tblGrid>
              <a:tr h="488173">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el-GR" sz="2400" u="none" strike="noStrike" cap="none" normalizeH="0" baseline="0" dirty="0" smtClean="0">
                          <a:ln>
                            <a:noFill/>
                          </a:ln>
                          <a:effectLst/>
                          <a:latin typeface="+mn-lt"/>
                        </a:rPr>
                        <a:t>Παραρίνιος Κόλπος</a:t>
                      </a:r>
                      <a:endParaRPr kumimoji="0" lang="el-GR" altLang="el-GR" sz="2400" b="0" i="0" u="none" strike="noStrike" cap="none" normalizeH="0" baseline="0" dirty="0" smtClean="0">
                        <a:ln>
                          <a:noFill/>
                        </a:ln>
                        <a:solidFill>
                          <a:srgbClr val="CC0066"/>
                        </a:solidFill>
                        <a:effectLst/>
                        <a:latin typeface="+mn-lt"/>
                      </a:endParaRPr>
                    </a:p>
                  </a:txBody>
                  <a:tcPr horzOverflow="overflow"/>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el-GR" sz="2400" u="none" strike="noStrike" cap="none" normalizeH="0" baseline="0" dirty="0" smtClean="0">
                          <a:ln>
                            <a:noFill/>
                          </a:ln>
                          <a:effectLst/>
                          <a:latin typeface="+mn-lt"/>
                        </a:rPr>
                        <a:t>Ρινικός Πόρος</a:t>
                      </a:r>
                      <a:endParaRPr kumimoji="0" lang="el-GR" altLang="el-GR" sz="2400" b="0" i="0" u="none" strike="noStrike" cap="none" normalizeH="0" baseline="0" dirty="0" smtClean="0">
                        <a:ln>
                          <a:noFill/>
                        </a:ln>
                        <a:solidFill>
                          <a:srgbClr val="CC0066"/>
                        </a:solidFill>
                        <a:effectLst/>
                        <a:latin typeface="+mn-lt"/>
                      </a:endParaRPr>
                    </a:p>
                  </a:txBody>
                  <a:tcPr horzOverflow="overflow"/>
                </a:tc>
              </a:tr>
              <a:tr h="488173">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el-GR" sz="2400" u="none" strike="noStrike" cap="none" normalizeH="0" baseline="0" dirty="0" smtClean="0">
                          <a:ln>
                            <a:noFill/>
                          </a:ln>
                          <a:effectLst/>
                          <a:latin typeface="+mn-lt"/>
                        </a:rPr>
                        <a:t>Σφηνοηθμοειδής</a:t>
                      </a:r>
                      <a:endParaRPr kumimoji="0" lang="el-GR" altLang="el-GR" sz="2400" b="0" i="0" u="none" strike="noStrike" cap="none" normalizeH="0" baseline="0" dirty="0" smtClean="0">
                        <a:ln>
                          <a:noFill/>
                        </a:ln>
                        <a:solidFill>
                          <a:srgbClr val="FF99FF"/>
                        </a:solidFill>
                        <a:effectLst/>
                        <a:latin typeface="+mn-lt"/>
                      </a:endParaRPr>
                    </a:p>
                  </a:txBody>
                  <a:tcPr horzOverflow="overflow"/>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el-GR" sz="2400" u="none" strike="noStrike" cap="none" normalizeH="0" baseline="0" dirty="0" smtClean="0">
                          <a:ln>
                            <a:noFill/>
                          </a:ln>
                          <a:effectLst/>
                          <a:latin typeface="+mn-lt"/>
                        </a:rPr>
                        <a:t>Πάνω Ρινικός Πόρος</a:t>
                      </a:r>
                      <a:endParaRPr kumimoji="0" lang="el-GR" altLang="el-GR" sz="2400" b="0" i="0" u="none" strike="noStrike" cap="none" normalizeH="0" baseline="0" dirty="0" smtClean="0">
                        <a:ln>
                          <a:noFill/>
                        </a:ln>
                        <a:solidFill>
                          <a:srgbClr val="FFFF00"/>
                        </a:solidFill>
                        <a:effectLst/>
                        <a:latin typeface="+mn-lt"/>
                      </a:endParaRPr>
                    </a:p>
                  </a:txBody>
                  <a:tcPr horzOverflow="overflow"/>
                </a:tc>
              </a:tr>
              <a:tr h="488173">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el-GR" sz="2400" u="none" strike="noStrike" cap="none" normalizeH="0" baseline="0" dirty="0" smtClean="0">
                          <a:ln>
                            <a:noFill/>
                          </a:ln>
                          <a:effectLst/>
                          <a:latin typeface="+mn-lt"/>
                        </a:rPr>
                        <a:t>Πάνω Ηθμοειδής</a:t>
                      </a:r>
                      <a:endParaRPr kumimoji="0" lang="el-GR" altLang="el-GR" sz="2400" b="0" i="0" u="none" strike="noStrike" cap="none" normalizeH="0" baseline="0" dirty="0" smtClean="0">
                        <a:ln>
                          <a:noFill/>
                        </a:ln>
                        <a:solidFill>
                          <a:srgbClr val="FF99FF"/>
                        </a:solidFill>
                        <a:effectLst/>
                        <a:latin typeface="+mn-lt"/>
                      </a:endParaRPr>
                    </a:p>
                  </a:txBody>
                  <a:tcPr horzOverflow="overflow"/>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el-GR" sz="2400" u="none" strike="noStrike" cap="none" normalizeH="0" baseline="0" dirty="0" smtClean="0">
                          <a:ln>
                            <a:noFill/>
                          </a:ln>
                          <a:effectLst/>
                          <a:latin typeface="+mn-lt"/>
                        </a:rPr>
                        <a:t>Πάνω Ρινικός Πόρος</a:t>
                      </a:r>
                      <a:endParaRPr kumimoji="0" lang="el-GR" altLang="el-GR" sz="2400" b="0" i="0" u="none" strike="noStrike" cap="none" normalizeH="0" baseline="0" dirty="0" smtClean="0">
                        <a:ln>
                          <a:noFill/>
                        </a:ln>
                        <a:solidFill>
                          <a:srgbClr val="FFFF00"/>
                        </a:solidFill>
                        <a:effectLst/>
                        <a:latin typeface="+mn-lt"/>
                      </a:endParaRPr>
                    </a:p>
                  </a:txBody>
                  <a:tcPr horzOverflow="overflow"/>
                </a:tc>
              </a:tr>
              <a:tr h="488173">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el-GR" sz="2400" u="none" strike="noStrike" cap="none" normalizeH="0" baseline="0" dirty="0" smtClean="0">
                          <a:ln>
                            <a:noFill/>
                          </a:ln>
                          <a:effectLst/>
                          <a:latin typeface="+mn-lt"/>
                        </a:rPr>
                        <a:t>Μέσος Ηθμοειδής</a:t>
                      </a:r>
                      <a:endParaRPr kumimoji="0" lang="el-GR" altLang="el-GR" sz="2400" b="0" i="0" u="none" strike="noStrike" cap="none" normalizeH="0" baseline="0" dirty="0" smtClean="0">
                        <a:ln>
                          <a:noFill/>
                        </a:ln>
                        <a:solidFill>
                          <a:srgbClr val="FF99FF"/>
                        </a:solidFill>
                        <a:effectLst/>
                        <a:latin typeface="+mn-lt"/>
                      </a:endParaRPr>
                    </a:p>
                  </a:txBody>
                  <a:tcPr horzOverflow="overflow"/>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el-GR" sz="2400" u="none" strike="noStrike" cap="none" normalizeH="0" baseline="0" dirty="0" smtClean="0">
                          <a:ln>
                            <a:noFill/>
                          </a:ln>
                          <a:effectLst/>
                          <a:latin typeface="+mn-lt"/>
                        </a:rPr>
                        <a:t>Μέσος Ρινικός Πόρος</a:t>
                      </a:r>
                      <a:endParaRPr kumimoji="0" lang="el-GR" altLang="el-GR" sz="2400" b="0" i="0" u="none" strike="noStrike" cap="none" normalizeH="0" baseline="0" dirty="0" smtClean="0">
                        <a:ln>
                          <a:noFill/>
                        </a:ln>
                        <a:solidFill>
                          <a:srgbClr val="FFFF00"/>
                        </a:solidFill>
                        <a:effectLst/>
                        <a:latin typeface="+mn-lt"/>
                      </a:endParaRPr>
                    </a:p>
                  </a:txBody>
                  <a:tcPr horzOverflow="overflow"/>
                </a:tc>
              </a:tr>
              <a:tr h="488173">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el-GR" sz="2400" u="none" strike="noStrike" cap="none" normalizeH="0" baseline="0" dirty="0" smtClean="0">
                          <a:ln>
                            <a:noFill/>
                          </a:ln>
                          <a:effectLst/>
                          <a:latin typeface="+mn-lt"/>
                        </a:rPr>
                        <a:t>Μετωπιαίοι Κόλποι</a:t>
                      </a:r>
                      <a:endParaRPr kumimoji="0" lang="el-GR" altLang="el-GR" sz="2400" b="0" i="0" u="none" strike="noStrike" cap="none" normalizeH="0" baseline="0" dirty="0" smtClean="0">
                        <a:ln>
                          <a:noFill/>
                        </a:ln>
                        <a:solidFill>
                          <a:srgbClr val="FF99FF"/>
                        </a:solidFill>
                        <a:effectLst/>
                        <a:latin typeface="+mn-lt"/>
                      </a:endParaRPr>
                    </a:p>
                  </a:txBody>
                  <a:tcPr horzOverflow="overflow"/>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el-GR" sz="2400" u="none" strike="noStrike" cap="none" normalizeH="0" baseline="0" dirty="0" smtClean="0">
                          <a:ln>
                            <a:noFill/>
                          </a:ln>
                          <a:effectLst/>
                          <a:latin typeface="+mn-lt"/>
                        </a:rPr>
                        <a:t>Μέσος Ρινικός Πόρος</a:t>
                      </a:r>
                      <a:endParaRPr kumimoji="0" lang="el-GR" altLang="el-GR" sz="2400" b="0" i="0" u="none" strike="noStrike" cap="none" normalizeH="0" baseline="0" dirty="0" smtClean="0">
                        <a:ln>
                          <a:noFill/>
                        </a:ln>
                        <a:solidFill>
                          <a:srgbClr val="FFFF00"/>
                        </a:solidFill>
                        <a:effectLst/>
                        <a:latin typeface="+mn-lt"/>
                      </a:endParaRPr>
                    </a:p>
                  </a:txBody>
                  <a:tcPr horzOverflow="overflow"/>
                </a:tc>
              </a:tr>
              <a:tr h="439455">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el-GR" sz="2400" u="none" strike="noStrike" cap="none" normalizeH="0" baseline="0" dirty="0" smtClean="0">
                          <a:ln>
                            <a:noFill/>
                          </a:ln>
                          <a:effectLst/>
                          <a:latin typeface="+mn-lt"/>
                        </a:rPr>
                        <a:t>Ιμόρειο ή Γναθιαίο Άντρο</a:t>
                      </a:r>
                      <a:endParaRPr kumimoji="0" lang="el-GR" altLang="el-GR" sz="2400" b="0" i="0" u="none" strike="noStrike" cap="none" normalizeH="0" baseline="0" dirty="0" smtClean="0">
                        <a:ln>
                          <a:noFill/>
                        </a:ln>
                        <a:solidFill>
                          <a:srgbClr val="FF99FF"/>
                        </a:solidFill>
                        <a:effectLst/>
                        <a:latin typeface="+mn-lt"/>
                      </a:endParaRPr>
                    </a:p>
                  </a:txBody>
                  <a:tcPr horzOverflow="overflow"/>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el-GR" sz="2400" u="none" strike="noStrike" cap="none" normalizeH="0" baseline="0" dirty="0" smtClean="0">
                          <a:ln>
                            <a:noFill/>
                          </a:ln>
                          <a:effectLst/>
                          <a:latin typeface="+mn-lt"/>
                        </a:rPr>
                        <a:t>Μέσος Ρινικός Πόρος</a:t>
                      </a:r>
                      <a:endParaRPr kumimoji="0" lang="el-GR" altLang="el-GR" sz="2400" b="0" i="0" u="none" strike="noStrike" cap="none" normalizeH="0" baseline="0" dirty="0" smtClean="0">
                        <a:ln>
                          <a:noFill/>
                        </a:ln>
                        <a:solidFill>
                          <a:srgbClr val="FFFF00"/>
                        </a:solidFill>
                        <a:effectLst/>
                        <a:latin typeface="+mn-lt"/>
                      </a:endParaRPr>
                    </a:p>
                  </a:txBody>
                  <a:tcPr horzOverflow="overflow"/>
                </a:tc>
              </a:tr>
            </a:tbl>
          </a:graphicData>
        </a:graphic>
      </p:graphicFrame>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custDataLst>
      <p:tags r:id="rId1"/>
    </p:custDataLst>
    <p:extLst>
      <p:ext uri="{BB962C8B-B14F-4D97-AF65-F5344CB8AC3E}">
        <p14:creationId xmlns:p14="http://schemas.microsoft.com/office/powerpoint/2010/main" val="32168165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l-GR" altLang="el-GR" dirty="0" smtClean="0">
                <a:solidFill>
                  <a:prstClr val="black"/>
                </a:solidFill>
              </a:rPr>
              <a:t>Οφθαλμικός </a:t>
            </a:r>
            <a:r>
              <a:rPr lang="el-GR" altLang="el-GR" dirty="0" smtClean="0">
                <a:solidFill>
                  <a:prstClr val="black"/>
                </a:solidFill>
              </a:rPr>
              <a:t>κ</a:t>
            </a:r>
            <a:r>
              <a:rPr lang="el-GR" altLang="el-GR" dirty="0" smtClean="0">
                <a:solidFill>
                  <a:prstClr val="black"/>
                </a:solidFill>
              </a:rPr>
              <a:t>όγχος-κύτος </a:t>
            </a:r>
            <a:r>
              <a:rPr lang="el-GR" altLang="el-GR" dirty="0">
                <a:solidFill>
                  <a:prstClr val="black"/>
                </a:solidFill>
              </a:rPr>
              <a:t>ρ</a:t>
            </a:r>
            <a:r>
              <a:rPr lang="el-GR" altLang="el-GR" dirty="0" smtClean="0">
                <a:solidFill>
                  <a:prstClr val="black"/>
                </a:solidFill>
              </a:rPr>
              <a:t>ινός</a:t>
            </a:r>
            <a:endParaRPr lang="el-GR" sz="5400" dirty="0"/>
          </a:p>
        </p:txBody>
      </p:sp>
    </p:spTree>
    <p:custDataLst>
      <p:tags r:id="rId1"/>
    </p:custDataLst>
    <p:extLst>
      <p:ext uri="{BB962C8B-B14F-4D97-AF65-F5344CB8AC3E}">
        <p14:creationId xmlns:p14="http://schemas.microsoft.com/office/powerpoint/2010/main" val="35859475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l-GR" dirty="0" smtClean="0"/>
              <a:t>Ανατομική του Ανθρώπου</a:t>
            </a:r>
            <a:endParaRPr lang="el-GR" dirty="0"/>
          </a:p>
        </p:txBody>
      </p:sp>
      <p:sp>
        <p:nvSpPr>
          <p:cNvPr id="5" name="Subtitle 4"/>
          <p:cNvSpPr>
            <a:spLocks noGrp="1"/>
          </p:cNvSpPr>
          <p:nvPr>
            <p:ph type="subTitle" idx="1"/>
          </p:nvPr>
        </p:nvSpPr>
        <p:spPr/>
        <p:txBody>
          <a:bodyPr/>
          <a:lstStyle/>
          <a:p>
            <a:r>
              <a:rPr lang="el-GR" dirty="0" smtClean="0"/>
              <a:t> Οστεολογία- αρθρολογία -συνδεσμολογία</a:t>
            </a:r>
          </a:p>
          <a:p>
            <a:endParaRPr lang="el-GR" dirty="0"/>
          </a:p>
        </p:txBody>
      </p:sp>
    </p:spTree>
    <p:custDataLst>
      <p:tags r:id="rId1"/>
    </p:custDataLst>
    <p:extLst>
      <p:ext uri="{BB962C8B-B14F-4D97-AF65-F5344CB8AC3E}">
        <p14:creationId xmlns:p14="http://schemas.microsoft.com/office/powerpoint/2010/main" val="14733094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normAutofit/>
          </a:bodyPr>
          <a:lstStyle/>
          <a:p>
            <a:r>
              <a:rPr lang="el-GR" altLang="el-GR" sz="3200" dirty="0" smtClean="0"/>
              <a:t>Οφθαλμικός </a:t>
            </a:r>
            <a:r>
              <a:rPr lang="el-GR" altLang="el-GR" sz="3200" dirty="0" smtClean="0"/>
              <a:t>κ</a:t>
            </a:r>
            <a:r>
              <a:rPr lang="el-GR" altLang="el-GR" sz="3200" dirty="0" smtClean="0"/>
              <a:t>όγχος-κύτος </a:t>
            </a:r>
            <a:r>
              <a:rPr lang="el-GR" altLang="el-GR" sz="3200" dirty="0"/>
              <a:t>ρ</a:t>
            </a:r>
            <a:r>
              <a:rPr lang="el-GR" altLang="el-GR" sz="3200" dirty="0" smtClean="0"/>
              <a:t>ινός</a:t>
            </a:r>
            <a:r>
              <a:rPr lang="en-US" altLang="el-GR" sz="3200" dirty="0" smtClean="0"/>
              <a:t> </a:t>
            </a:r>
            <a:r>
              <a:rPr lang="en-US" altLang="el-GR" sz="2800" b="0" dirty="0">
                <a:solidFill>
                  <a:prstClr val="black"/>
                </a:solidFill>
              </a:rPr>
              <a:t>(</a:t>
            </a:r>
            <a:r>
              <a:rPr lang="en-US" altLang="el-GR" sz="2800" b="0" dirty="0" smtClean="0">
                <a:solidFill>
                  <a:prstClr val="black"/>
                </a:solidFill>
              </a:rPr>
              <a:t>1/3)</a:t>
            </a:r>
            <a:endParaRPr lang="el-GR" altLang="el-GR" sz="3200" dirty="0"/>
          </a:p>
        </p:txBody>
      </p:sp>
      <p:sp>
        <p:nvSpPr>
          <p:cNvPr id="2051" name="Rectangle 3"/>
          <p:cNvSpPr>
            <a:spLocks noGrp="1" noChangeArrowheads="1"/>
          </p:cNvSpPr>
          <p:nvPr>
            <p:ph idx="1"/>
          </p:nvPr>
        </p:nvSpPr>
        <p:spPr/>
        <p:txBody>
          <a:bodyPr>
            <a:noAutofit/>
          </a:bodyPr>
          <a:lstStyle/>
          <a:p>
            <a:pPr marL="0" indent="0" algn="l">
              <a:spcBef>
                <a:spcPts val="600"/>
              </a:spcBef>
              <a:buNone/>
            </a:pPr>
            <a:r>
              <a:rPr lang="el-GR" altLang="el-GR" sz="2400" b="1" dirty="0"/>
              <a:t>Ι. </a:t>
            </a:r>
            <a:r>
              <a:rPr lang="el-GR" altLang="el-GR" sz="2400" b="1" dirty="0" smtClean="0"/>
              <a:t>Οφθαλμικός Κόγχος </a:t>
            </a:r>
          </a:p>
          <a:p>
            <a:pPr marL="0" indent="0" algn="l">
              <a:spcBef>
                <a:spcPts val="600"/>
              </a:spcBef>
              <a:buNone/>
            </a:pPr>
            <a:r>
              <a:rPr lang="el-GR" altLang="el-GR" sz="2400" dirty="0" smtClean="0"/>
              <a:t>Έχει </a:t>
            </a:r>
            <a:r>
              <a:rPr lang="el-GR" altLang="el-GR" sz="2400" dirty="0"/>
              <a:t>σχήμα πυραμίδας στην κορυφή της οποίας βρίσκεται το οπτικό τρήμα και αποτελείται από 4 πλευρές</a:t>
            </a:r>
          </a:p>
          <a:p>
            <a:pPr>
              <a:spcBef>
                <a:spcPts val="600"/>
              </a:spcBef>
            </a:pPr>
            <a:r>
              <a:rPr lang="el-GR" altLang="el-GR" sz="2400" b="1" dirty="0" smtClean="0">
                <a:solidFill>
                  <a:schemeClr val="tx2"/>
                </a:solidFill>
              </a:rPr>
              <a:t>Άνω Πλευρά</a:t>
            </a:r>
            <a:r>
              <a:rPr lang="en-US" altLang="el-GR" sz="2400" dirty="0" smtClean="0"/>
              <a:t>: </a:t>
            </a:r>
            <a:endParaRPr lang="el-GR" altLang="el-GR" sz="2400" dirty="0" smtClean="0"/>
          </a:p>
          <a:p>
            <a:pPr marL="0" indent="354013">
              <a:spcBef>
                <a:spcPts val="0"/>
              </a:spcBef>
              <a:buNone/>
            </a:pPr>
            <a:r>
              <a:rPr lang="el-GR" altLang="el-GR" sz="2400" dirty="0" smtClean="0"/>
              <a:t>Σχηματίζεται </a:t>
            </a:r>
            <a:r>
              <a:rPr lang="el-GR" altLang="el-GR" sz="2400" dirty="0"/>
              <a:t>από τα οστά</a:t>
            </a:r>
            <a:r>
              <a:rPr lang="en-US" altLang="el-GR" sz="2400" dirty="0"/>
              <a:t>:</a:t>
            </a:r>
          </a:p>
          <a:p>
            <a:pPr lvl="1" indent="-388938">
              <a:spcBef>
                <a:spcPts val="600"/>
              </a:spcBef>
              <a:buFont typeface="Calibri" panose="020F0502020204030204" pitchFamily="34" charset="0"/>
              <a:buChar char="−"/>
            </a:pPr>
            <a:r>
              <a:rPr lang="el-GR" altLang="el-GR" sz="2400" dirty="0" smtClean="0"/>
              <a:t>Σφηνοειδές</a:t>
            </a:r>
            <a:endParaRPr lang="el-GR" altLang="el-GR" sz="2400" dirty="0" smtClean="0"/>
          </a:p>
          <a:p>
            <a:pPr lvl="1" indent="-388938">
              <a:spcBef>
                <a:spcPts val="600"/>
              </a:spcBef>
              <a:buFont typeface="Calibri" panose="020F0502020204030204" pitchFamily="34" charset="0"/>
              <a:buChar char="−"/>
            </a:pPr>
            <a:r>
              <a:rPr lang="el-GR" altLang="el-GR" sz="2400" dirty="0" smtClean="0"/>
              <a:t>Μετωπιαίο</a:t>
            </a:r>
            <a:endParaRPr lang="el-GR" altLang="el-GR" sz="2400" dirty="0" smtClean="0"/>
          </a:p>
          <a:p>
            <a:pPr>
              <a:spcBef>
                <a:spcPts val="600"/>
              </a:spcBef>
            </a:pPr>
            <a:r>
              <a:rPr lang="el-GR" altLang="el-GR" sz="2400" b="1" dirty="0" smtClean="0">
                <a:solidFill>
                  <a:schemeClr val="tx2"/>
                </a:solidFill>
              </a:rPr>
              <a:t>Κάτω Πλευρά</a:t>
            </a:r>
            <a:r>
              <a:rPr lang="en-US" altLang="el-GR" sz="2400" dirty="0" smtClean="0"/>
              <a:t>: </a:t>
            </a:r>
            <a:endParaRPr lang="el-GR" altLang="el-GR" sz="2400" dirty="0" smtClean="0"/>
          </a:p>
          <a:p>
            <a:pPr marL="0" indent="354013">
              <a:spcBef>
                <a:spcPts val="0"/>
              </a:spcBef>
              <a:buNone/>
            </a:pPr>
            <a:r>
              <a:rPr lang="el-GR" altLang="el-GR" sz="2400" dirty="0" smtClean="0"/>
              <a:t>Σχηματίζεται </a:t>
            </a:r>
            <a:r>
              <a:rPr lang="el-GR" altLang="el-GR" sz="2400" dirty="0"/>
              <a:t>από τα οστά</a:t>
            </a:r>
            <a:r>
              <a:rPr lang="en-US" altLang="el-GR" sz="2400" dirty="0"/>
              <a:t>:</a:t>
            </a:r>
          </a:p>
          <a:p>
            <a:pPr lvl="1" indent="-388938">
              <a:spcBef>
                <a:spcPts val="600"/>
              </a:spcBef>
              <a:buFont typeface="Calibri" panose="020F0502020204030204" pitchFamily="34" charset="0"/>
              <a:buChar char="−"/>
            </a:pPr>
            <a:r>
              <a:rPr lang="el-GR" altLang="el-GR" sz="2400" dirty="0" smtClean="0"/>
              <a:t>Ζυγωματικό</a:t>
            </a:r>
            <a:endParaRPr lang="el-GR" altLang="el-GR" sz="2400" dirty="0" smtClean="0"/>
          </a:p>
          <a:p>
            <a:pPr lvl="1" indent="-388938">
              <a:spcBef>
                <a:spcPts val="600"/>
              </a:spcBef>
              <a:buFont typeface="Calibri" panose="020F0502020204030204" pitchFamily="34" charset="0"/>
              <a:buChar char="−"/>
            </a:pPr>
            <a:r>
              <a:rPr lang="el-GR" altLang="el-GR" sz="2400" dirty="0" smtClean="0"/>
              <a:t>Άνω Γνάθος</a:t>
            </a:r>
            <a:endParaRPr lang="el-GR" altLang="el-GR" sz="2400" dirty="0" smtClean="0"/>
          </a:p>
        </p:txBody>
      </p:sp>
      <p:sp>
        <p:nvSpPr>
          <p:cNvPr id="2" name="Rectangle 1"/>
          <p:cNvSpPr/>
          <p:nvPr/>
        </p:nvSpPr>
        <p:spPr>
          <a:xfrm>
            <a:off x="4788024" y="2492896"/>
            <a:ext cx="4572000" cy="3431709"/>
          </a:xfrm>
          <a:prstGeom prst="rect">
            <a:avLst/>
          </a:prstGeom>
        </p:spPr>
        <p:txBody>
          <a:bodyPr>
            <a:spAutoFit/>
          </a:bodyPr>
          <a:lstStyle/>
          <a:p>
            <a:pPr marL="342900" indent="-342900">
              <a:spcBef>
                <a:spcPts val="600"/>
              </a:spcBef>
              <a:buFont typeface="Arial" panose="020B0604020202020204" pitchFamily="34" charset="0"/>
              <a:buChar char="•"/>
            </a:pPr>
            <a:r>
              <a:rPr lang="el-GR" altLang="el-GR" sz="2400" b="1" dirty="0">
                <a:solidFill>
                  <a:schemeClr val="tx2"/>
                </a:solidFill>
                <a:latin typeface="+mn-lt"/>
              </a:rPr>
              <a:t>Έξω Πλευρά</a:t>
            </a:r>
            <a:r>
              <a:rPr lang="en-US" altLang="el-GR" sz="2400" dirty="0">
                <a:latin typeface="+mn-lt"/>
              </a:rPr>
              <a:t>:</a:t>
            </a:r>
            <a:endParaRPr lang="el-GR" altLang="el-GR" sz="2400" dirty="0">
              <a:latin typeface="+mn-lt"/>
            </a:endParaRPr>
          </a:p>
          <a:p>
            <a:pPr marL="0" indent="354013">
              <a:spcBef>
                <a:spcPts val="0"/>
              </a:spcBef>
              <a:buNone/>
            </a:pPr>
            <a:r>
              <a:rPr lang="el-GR" altLang="el-GR" sz="2400" dirty="0">
                <a:latin typeface="+mn-lt"/>
              </a:rPr>
              <a:t>Σχηματίζεται από τα οστά</a:t>
            </a:r>
            <a:r>
              <a:rPr lang="en-US" altLang="el-GR" sz="2400" dirty="0">
                <a:latin typeface="+mn-lt"/>
              </a:rPr>
              <a:t>:</a:t>
            </a:r>
          </a:p>
          <a:p>
            <a:pPr marL="719138" lvl="2" indent="-365125">
              <a:spcBef>
                <a:spcPts val="600"/>
              </a:spcBef>
              <a:buFont typeface="Calibri" panose="020F0502020204030204" pitchFamily="34" charset="0"/>
              <a:buChar char="−"/>
            </a:pPr>
            <a:r>
              <a:rPr lang="el-GR" altLang="el-GR" sz="2400" dirty="0" smtClean="0">
                <a:latin typeface="+mn-lt"/>
              </a:rPr>
              <a:t>Ζυγωματικό</a:t>
            </a:r>
            <a:endParaRPr lang="el-GR" altLang="el-GR" sz="2400" dirty="0">
              <a:latin typeface="+mn-lt"/>
            </a:endParaRPr>
          </a:p>
          <a:p>
            <a:pPr marL="719138" lvl="2" indent="-365125">
              <a:spcBef>
                <a:spcPts val="600"/>
              </a:spcBef>
              <a:buFont typeface="Calibri" panose="020F0502020204030204" pitchFamily="34" charset="0"/>
              <a:buChar char="−"/>
            </a:pPr>
            <a:r>
              <a:rPr lang="el-GR" altLang="el-GR" sz="2400" dirty="0" smtClean="0">
                <a:latin typeface="+mn-lt"/>
              </a:rPr>
              <a:t>Σφηνοειδές</a:t>
            </a:r>
            <a:endParaRPr lang="el-GR" altLang="el-GR" sz="2400" dirty="0">
              <a:latin typeface="+mn-lt"/>
            </a:endParaRPr>
          </a:p>
          <a:p>
            <a:pPr marL="342900" indent="-342900">
              <a:spcBef>
                <a:spcPts val="600"/>
              </a:spcBef>
              <a:buFont typeface="Arial" panose="020B0604020202020204" pitchFamily="34" charset="0"/>
              <a:buChar char="•"/>
            </a:pPr>
            <a:r>
              <a:rPr lang="el-GR" altLang="el-GR" sz="2400" b="1" dirty="0">
                <a:solidFill>
                  <a:schemeClr val="tx2"/>
                </a:solidFill>
                <a:latin typeface="+mn-lt"/>
              </a:rPr>
              <a:t>Έσω Πλευρά</a:t>
            </a:r>
            <a:r>
              <a:rPr lang="en-US" altLang="el-GR" sz="2400" dirty="0">
                <a:latin typeface="+mn-lt"/>
              </a:rPr>
              <a:t>:</a:t>
            </a:r>
            <a:r>
              <a:rPr lang="el-GR" altLang="el-GR" sz="2400" dirty="0">
                <a:latin typeface="+mn-lt"/>
              </a:rPr>
              <a:t> </a:t>
            </a:r>
          </a:p>
          <a:p>
            <a:pPr marL="0" indent="354013">
              <a:spcBef>
                <a:spcPts val="0"/>
              </a:spcBef>
              <a:buNone/>
            </a:pPr>
            <a:r>
              <a:rPr lang="el-GR" altLang="el-GR" sz="2400" dirty="0">
                <a:latin typeface="+mn-lt"/>
              </a:rPr>
              <a:t>Σχηματίζεται από τα οστά</a:t>
            </a:r>
            <a:r>
              <a:rPr lang="en-US" altLang="el-GR" sz="2400" dirty="0">
                <a:latin typeface="+mn-lt"/>
              </a:rPr>
              <a:t>:</a:t>
            </a:r>
          </a:p>
          <a:p>
            <a:pPr marL="719138" lvl="2" indent="-365125">
              <a:spcBef>
                <a:spcPts val="600"/>
              </a:spcBef>
              <a:buFont typeface="Calibri" panose="020F0502020204030204" pitchFamily="34" charset="0"/>
              <a:buChar char="−"/>
            </a:pPr>
            <a:r>
              <a:rPr lang="el-GR" altLang="el-GR" sz="2400" dirty="0" smtClean="0">
                <a:latin typeface="+mn-lt"/>
              </a:rPr>
              <a:t>Ηθμοειδές</a:t>
            </a:r>
            <a:endParaRPr lang="el-GR" altLang="el-GR" sz="2400" dirty="0">
              <a:latin typeface="+mn-lt"/>
            </a:endParaRPr>
          </a:p>
          <a:p>
            <a:pPr marL="719138" lvl="2" indent="-365125">
              <a:spcBef>
                <a:spcPts val="600"/>
              </a:spcBef>
              <a:buFont typeface="Calibri" panose="020F0502020204030204" pitchFamily="34" charset="0"/>
              <a:buChar char="−"/>
            </a:pPr>
            <a:r>
              <a:rPr lang="el-GR" altLang="el-GR" sz="2400" dirty="0" smtClean="0">
                <a:latin typeface="+mn-lt"/>
              </a:rPr>
              <a:t>Σφηνοειδές     </a:t>
            </a:r>
            <a:endParaRPr lang="el-GR" altLang="el-GR" sz="2400" dirty="0">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custDataLst>
      <p:tags r:id="rId1"/>
    </p:custDataLst>
    <p:extLst>
      <p:ext uri="{BB962C8B-B14F-4D97-AF65-F5344CB8AC3E}">
        <p14:creationId xmlns:p14="http://schemas.microsoft.com/office/powerpoint/2010/main" val="3988711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normAutofit/>
          </a:bodyPr>
          <a:lstStyle/>
          <a:p>
            <a:r>
              <a:rPr lang="el-GR" altLang="el-GR" sz="3200" dirty="0" smtClean="0"/>
              <a:t>Οφθαλμικός </a:t>
            </a:r>
            <a:r>
              <a:rPr lang="el-GR" altLang="el-GR" sz="3200" dirty="0" smtClean="0"/>
              <a:t>κ</a:t>
            </a:r>
            <a:r>
              <a:rPr lang="el-GR" altLang="el-GR" sz="3200" dirty="0" smtClean="0"/>
              <a:t>όγχος-κύτος </a:t>
            </a:r>
            <a:r>
              <a:rPr lang="el-GR" altLang="el-GR" sz="3200" dirty="0"/>
              <a:t>ρ</a:t>
            </a:r>
            <a:r>
              <a:rPr lang="el-GR" altLang="el-GR" sz="3200" dirty="0" smtClean="0"/>
              <a:t>ινός</a:t>
            </a:r>
            <a:r>
              <a:rPr lang="en-US" altLang="el-GR" sz="3200" dirty="0" smtClean="0"/>
              <a:t> </a:t>
            </a:r>
            <a:r>
              <a:rPr lang="en-US" altLang="el-GR" sz="2800" b="0" dirty="0" smtClean="0">
                <a:solidFill>
                  <a:prstClr val="black"/>
                </a:solidFill>
              </a:rPr>
              <a:t>(2/3)</a:t>
            </a:r>
            <a:endParaRPr lang="el-GR" altLang="el-GR" sz="32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3932" y="908720"/>
            <a:ext cx="5796136" cy="525887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970686" y="6167592"/>
            <a:ext cx="3202627"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4"/>
              </a:rPr>
              <a:t>Orbital septum</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a:latin typeface="+mn-lt"/>
                <a:hlinkClick r:id="rId5" tooltip="User:Mikael Häggström"/>
              </a:rPr>
              <a:t>Mikael Häggström</a:t>
            </a:r>
            <a:endParaRPr lang="el-GR" sz="1200" dirty="0" smtClean="0">
              <a:latin typeface="+mn-lt"/>
            </a:endParaRPr>
          </a:p>
          <a:p>
            <a:pPr algn="ctr"/>
            <a:r>
              <a:rPr lang="el-GR" sz="1200" dirty="0" smtClean="0">
                <a:solidFill>
                  <a:schemeClr val="tx1">
                    <a:lumMod val="75000"/>
                    <a:lumOff val="25000"/>
                  </a:schemeClr>
                </a:solidFill>
                <a:latin typeface="+mn-lt"/>
              </a:rPr>
              <a:t>διαθέσιμο ως κοινό κτήμα</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custDataLst>
      <p:tags r:id="rId1"/>
    </p:custDataLst>
    <p:extLst>
      <p:ext uri="{BB962C8B-B14F-4D97-AF65-F5344CB8AC3E}">
        <p14:creationId xmlns:p14="http://schemas.microsoft.com/office/powerpoint/2010/main" val="7146033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r>
              <a:rPr lang="el-GR" altLang="el-GR" sz="2400" dirty="0">
                <a:solidFill>
                  <a:srgbClr val="FF0066"/>
                </a:solidFill>
              </a:rPr>
              <a:t/>
            </a:r>
            <a:br>
              <a:rPr lang="el-GR" altLang="el-GR" sz="2400" dirty="0">
                <a:solidFill>
                  <a:srgbClr val="FF0066"/>
                </a:solidFill>
              </a:rPr>
            </a:br>
            <a:endParaRPr lang="el-GR" altLang="el-GR" sz="2400" dirty="0">
              <a:solidFill>
                <a:srgbClr val="FF0066"/>
              </a:solidFill>
            </a:endParaRPr>
          </a:p>
        </p:txBody>
      </p:sp>
      <p:sp>
        <p:nvSpPr>
          <p:cNvPr id="9219" name="Rectangle 3"/>
          <p:cNvSpPr>
            <a:spLocks noGrp="1" noChangeArrowheads="1"/>
          </p:cNvSpPr>
          <p:nvPr>
            <p:ph idx="1"/>
          </p:nvPr>
        </p:nvSpPr>
        <p:spPr>
          <a:xfrm>
            <a:off x="457200" y="1196752"/>
            <a:ext cx="4618856" cy="5040560"/>
          </a:xfrm>
        </p:spPr>
        <p:txBody>
          <a:bodyPr>
            <a:noAutofit/>
          </a:bodyPr>
          <a:lstStyle/>
          <a:p>
            <a:pPr marL="0" indent="0" algn="l">
              <a:spcBef>
                <a:spcPts val="0"/>
              </a:spcBef>
              <a:buNone/>
            </a:pPr>
            <a:r>
              <a:rPr lang="el-GR" altLang="el-GR" sz="2400" b="1" dirty="0" smtClean="0"/>
              <a:t>ΙΙ. Κύτος Ρινός </a:t>
            </a:r>
            <a:endParaRPr lang="el-GR" altLang="el-GR" sz="2400" b="1" dirty="0"/>
          </a:p>
          <a:p>
            <a:pPr>
              <a:spcBef>
                <a:spcPts val="0"/>
              </a:spcBef>
            </a:pPr>
            <a:endParaRPr lang="el-GR" altLang="el-GR" sz="2400" b="1" dirty="0" smtClean="0"/>
          </a:p>
          <a:p>
            <a:pPr>
              <a:spcBef>
                <a:spcPts val="0"/>
              </a:spcBef>
            </a:pPr>
            <a:r>
              <a:rPr lang="el-GR" altLang="el-GR" sz="2400" b="1" dirty="0" smtClean="0">
                <a:solidFill>
                  <a:schemeClr val="tx2"/>
                </a:solidFill>
              </a:rPr>
              <a:t>Άνω Τοίχωμα ή Οροφή</a:t>
            </a:r>
            <a:r>
              <a:rPr lang="en-US" altLang="el-GR" sz="2400" dirty="0" smtClean="0"/>
              <a:t>: </a:t>
            </a:r>
            <a:r>
              <a:rPr lang="el-GR" altLang="el-GR" sz="2400" dirty="0"/>
              <a:t>Σχηματίζεται από τα οστά</a:t>
            </a:r>
            <a:r>
              <a:rPr lang="en-US" altLang="el-GR" sz="2400" dirty="0"/>
              <a:t>:</a:t>
            </a:r>
          </a:p>
          <a:p>
            <a:pPr lvl="1" indent="-388938">
              <a:spcBef>
                <a:spcPts val="0"/>
              </a:spcBef>
            </a:pPr>
            <a:r>
              <a:rPr lang="el-GR" altLang="el-GR" sz="2400" dirty="0" smtClean="0"/>
              <a:t>Ρινικά</a:t>
            </a:r>
          </a:p>
          <a:p>
            <a:pPr lvl="1" indent="-388938">
              <a:spcBef>
                <a:spcPts val="0"/>
              </a:spcBef>
            </a:pPr>
            <a:r>
              <a:rPr lang="el-GR" altLang="el-GR" sz="2400" dirty="0" smtClean="0"/>
              <a:t>Μετωπιαίο</a:t>
            </a:r>
          </a:p>
          <a:p>
            <a:pPr lvl="1" indent="-388938">
              <a:spcBef>
                <a:spcPts val="0"/>
              </a:spcBef>
            </a:pPr>
            <a:r>
              <a:rPr lang="el-GR" altLang="el-GR" sz="2400" dirty="0" smtClean="0"/>
              <a:t>Ηθμοειδές </a:t>
            </a:r>
            <a:r>
              <a:rPr lang="el-GR" altLang="el-GR" sz="2400" dirty="0"/>
              <a:t>(τετρημένο πέταλο)</a:t>
            </a:r>
          </a:p>
          <a:p>
            <a:pPr lvl="1" indent="-388938">
              <a:spcBef>
                <a:spcPts val="0"/>
              </a:spcBef>
            </a:pPr>
            <a:r>
              <a:rPr lang="el-GR" altLang="el-GR" sz="2400" dirty="0" smtClean="0"/>
              <a:t>Σφηνοειδές </a:t>
            </a:r>
            <a:r>
              <a:rPr lang="el-GR" altLang="el-GR" sz="2400" dirty="0"/>
              <a:t>(σώμα)</a:t>
            </a:r>
          </a:p>
          <a:p>
            <a:pPr>
              <a:spcBef>
                <a:spcPts val="0"/>
              </a:spcBef>
            </a:pPr>
            <a:r>
              <a:rPr lang="el-GR" altLang="el-GR" sz="2400" b="1" dirty="0" smtClean="0">
                <a:solidFill>
                  <a:schemeClr val="tx2"/>
                </a:solidFill>
              </a:rPr>
              <a:t>Κάτω Τοίχωμα ή Έδαφος</a:t>
            </a:r>
            <a:r>
              <a:rPr lang="en-US" altLang="el-GR" sz="2400" dirty="0" smtClean="0"/>
              <a:t>: </a:t>
            </a:r>
            <a:r>
              <a:rPr lang="el-GR" altLang="el-GR" sz="2400" dirty="0"/>
              <a:t>Σχηματίζεται από τα οστά</a:t>
            </a:r>
            <a:r>
              <a:rPr lang="en-US" altLang="el-GR" sz="2400" dirty="0"/>
              <a:t>:</a:t>
            </a:r>
          </a:p>
          <a:p>
            <a:pPr lvl="1" indent="-388938">
              <a:spcBef>
                <a:spcPts val="0"/>
              </a:spcBef>
            </a:pPr>
            <a:r>
              <a:rPr lang="el-GR" altLang="el-GR" sz="2400" dirty="0" smtClean="0"/>
              <a:t>Άνω Γνάθος </a:t>
            </a:r>
            <a:r>
              <a:rPr lang="el-GR" altLang="el-GR" sz="2400" dirty="0"/>
              <a:t>(</a:t>
            </a:r>
            <a:r>
              <a:rPr lang="el-GR" altLang="el-GR" sz="2400" dirty="0" smtClean="0"/>
              <a:t>υπερώιες </a:t>
            </a:r>
            <a:r>
              <a:rPr lang="el-GR" altLang="el-GR" sz="2400" dirty="0"/>
              <a:t>αποφύσεις)</a:t>
            </a:r>
          </a:p>
          <a:p>
            <a:pPr lvl="1" indent="-388938">
              <a:spcBef>
                <a:spcPts val="0"/>
              </a:spcBef>
            </a:pPr>
            <a:r>
              <a:rPr lang="el-GR" altLang="el-GR" sz="2400" dirty="0" smtClean="0"/>
              <a:t>Υπερώια</a:t>
            </a:r>
            <a:endParaRPr lang="el-GR" altLang="el-GR" sz="2400" dirty="0"/>
          </a:p>
        </p:txBody>
      </p:sp>
      <p:sp>
        <p:nvSpPr>
          <p:cNvPr id="6" name="Rectangle 2"/>
          <p:cNvSpPr txBox="1">
            <a:spLocks noChangeArrowheads="1"/>
          </p:cNvSpPr>
          <p:nvPr/>
        </p:nvSpPr>
        <p:spPr>
          <a:xfrm>
            <a:off x="619944" y="269032"/>
            <a:ext cx="8229600" cy="9087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kern="1200">
                <a:solidFill>
                  <a:schemeClr val="tx1"/>
                </a:solidFill>
                <a:latin typeface="+mj-lt"/>
                <a:ea typeface="+mj-ea"/>
                <a:cs typeface="+mj-cs"/>
              </a:defRPr>
            </a:lvl1pPr>
          </a:lstStyle>
          <a:p>
            <a:pPr fontAlgn="auto">
              <a:spcAft>
                <a:spcPts val="0"/>
              </a:spcAft>
            </a:pPr>
            <a:r>
              <a:rPr lang="el-GR" altLang="el-GR" sz="3200" dirty="0" smtClean="0"/>
              <a:t>Οφθαλμικός </a:t>
            </a:r>
            <a:r>
              <a:rPr lang="el-GR" altLang="el-GR" sz="3200" dirty="0" smtClean="0"/>
              <a:t>κ</a:t>
            </a:r>
            <a:r>
              <a:rPr lang="el-GR" altLang="el-GR" sz="3200" dirty="0" smtClean="0"/>
              <a:t>όγχος-κύτος </a:t>
            </a:r>
            <a:r>
              <a:rPr lang="el-GR" altLang="el-GR" sz="3200" dirty="0"/>
              <a:t>ρ</a:t>
            </a:r>
            <a:r>
              <a:rPr lang="el-GR" altLang="el-GR" sz="3200" dirty="0" smtClean="0"/>
              <a:t>ινός</a:t>
            </a:r>
            <a:r>
              <a:rPr lang="en-US" altLang="el-GR" sz="3200" dirty="0" smtClean="0"/>
              <a:t> </a:t>
            </a:r>
            <a:r>
              <a:rPr lang="en-US" altLang="el-GR" sz="2800" b="0" dirty="0" smtClean="0">
                <a:solidFill>
                  <a:prstClr val="black"/>
                </a:solidFill>
              </a:rPr>
              <a:t>(3/3)</a:t>
            </a:r>
            <a:endParaRPr lang="el-GR" altLang="el-GR" sz="3200" dirty="0"/>
          </a:p>
        </p:txBody>
      </p:sp>
      <p:sp>
        <p:nvSpPr>
          <p:cNvPr id="2" name="Rectangle 1"/>
          <p:cNvSpPr/>
          <p:nvPr/>
        </p:nvSpPr>
        <p:spPr>
          <a:xfrm>
            <a:off x="4746152" y="1944000"/>
            <a:ext cx="3917504" cy="4893647"/>
          </a:xfrm>
          <a:prstGeom prst="rect">
            <a:avLst/>
          </a:prstGeom>
        </p:spPr>
        <p:txBody>
          <a:bodyPr wrap="square">
            <a:spAutoFit/>
          </a:bodyPr>
          <a:lstStyle/>
          <a:p>
            <a:pPr marL="342900" indent="-342900">
              <a:buFont typeface="Arial" panose="020B0604020202020204" pitchFamily="34" charset="0"/>
              <a:buChar char="•"/>
            </a:pPr>
            <a:r>
              <a:rPr lang="el-GR" altLang="el-GR" sz="2400" b="1" dirty="0" smtClean="0">
                <a:solidFill>
                  <a:schemeClr val="tx2"/>
                </a:solidFill>
                <a:latin typeface="+mn-lt"/>
              </a:rPr>
              <a:t>Έξω Τοίχωμα</a:t>
            </a:r>
            <a:r>
              <a:rPr lang="en-US" altLang="el-GR" sz="2400" dirty="0" smtClean="0">
                <a:latin typeface="+mn-lt"/>
              </a:rPr>
              <a:t>: </a:t>
            </a:r>
            <a:r>
              <a:rPr lang="el-GR" altLang="el-GR" sz="2400" dirty="0">
                <a:latin typeface="+mn-lt"/>
              </a:rPr>
              <a:t>Σχηματίζεται από τα οστά</a:t>
            </a:r>
            <a:r>
              <a:rPr lang="en-US" altLang="el-GR" sz="2400" dirty="0">
                <a:latin typeface="+mn-lt"/>
              </a:rPr>
              <a:t>:</a:t>
            </a:r>
          </a:p>
          <a:p>
            <a:pPr marL="719138" lvl="2" indent="-365125">
              <a:buFont typeface="Calibri" panose="020F0502020204030204" pitchFamily="34" charset="0"/>
              <a:buChar char="−"/>
            </a:pPr>
            <a:r>
              <a:rPr lang="el-GR" altLang="el-GR" sz="2400" dirty="0" smtClean="0">
                <a:latin typeface="+mn-lt"/>
              </a:rPr>
              <a:t>Άνω Γνάθος</a:t>
            </a:r>
          </a:p>
          <a:p>
            <a:pPr marL="719138" lvl="2" indent="-365125">
              <a:buFont typeface="Calibri" panose="020F0502020204030204" pitchFamily="34" charset="0"/>
              <a:buChar char="−"/>
            </a:pPr>
            <a:r>
              <a:rPr lang="el-GR" altLang="el-GR" sz="2400" dirty="0" smtClean="0">
                <a:latin typeface="+mn-lt"/>
              </a:rPr>
              <a:t>Σφηνοειδές</a:t>
            </a:r>
          </a:p>
          <a:p>
            <a:pPr marL="719138" lvl="2" indent="-365125">
              <a:buFont typeface="Calibri" panose="020F0502020204030204" pitchFamily="34" charset="0"/>
              <a:buChar char="−"/>
            </a:pPr>
            <a:r>
              <a:rPr lang="el-GR" altLang="el-GR" sz="2400" dirty="0" smtClean="0">
                <a:latin typeface="+mn-lt"/>
              </a:rPr>
              <a:t>Κάτω Ρινική Κόγχη</a:t>
            </a:r>
          </a:p>
          <a:p>
            <a:pPr marL="719138" lvl="2" indent="-365125">
              <a:buFont typeface="Calibri" panose="020F0502020204030204" pitchFamily="34" charset="0"/>
              <a:buChar char="−"/>
            </a:pPr>
            <a:r>
              <a:rPr lang="el-GR" altLang="el-GR" sz="2400" dirty="0" smtClean="0">
                <a:latin typeface="+mn-lt"/>
              </a:rPr>
              <a:t>Δακρυϊκό</a:t>
            </a:r>
          </a:p>
          <a:p>
            <a:pPr marL="354013" indent="-354013">
              <a:buFont typeface="Arial" panose="020B0604020202020204" pitchFamily="34" charset="0"/>
              <a:buChar char="•"/>
            </a:pPr>
            <a:r>
              <a:rPr lang="el-GR" altLang="el-GR" sz="2400" b="1" dirty="0" smtClean="0">
                <a:solidFill>
                  <a:schemeClr val="tx2"/>
                </a:solidFill>
                <a:latin typeface="+mn-lt"/>
              </a:rPr>
              <a:t>Έσω Πλευρά ή Ρινικό   Διάφραγμα (</a:t>
            </a:r>
            <a:r>
              <a:rPr lang="el-GR" altLang="el-GR" sz="2400" b="1" dirty="0">
                <a:solidFill>
                  <a:schemeClr val="tx2"/>
                </a:solidFill>
                <a:latin typeface="+mn-lt"/>
              </a:rPr>
              <a:t>οστεοχόνδρινη)</a:t>
            </a:r>
            <a:r>
              <a:rPr lang="en-US" altLang="el-GR" sz="2400" dirty="0" smtClean="0">
                <a:latin typeface="+mn-lt"/>
              </a:rPr>
              <a:t>:</a:t>
            </a:r>
            <a:endParaRPr lang="el-GR" altLang="el-GR" sz="2400" dirty="0" smtClean="0">
              <a:latin typeface="+mn-lt"/>
            </a:endParaRPr>
          </a:p>
          <a:p>
            <a:pPr indent="354013"/>
            <a:r>
              <a:rPr lang="el-GR" altLang="el-GR" sz="2400" dirty="0" smtClean="0">
                <a:latin typeface="+mn-lt"/>
              </a:rPr>
              <a:t>Σχηματίζεται </a:t>
            </a:r>
            <a:r>
              <a:rPr lang="el-GR" altLang="el-GR" sz="2400" dirty="0">
                <a:latin typeface="+mn-lt"/>
              </a:rPr>
              <a:t>από τα οστά</a:t>
            </a:r>
            <a:r>
              <a:rPr lang="en-US" altLang="el-GR" sz="2400" dirty="0">
                <a:latin typeface="+mn-lt"/>
              </a:rPr>
              <a:t>:</a:t>
            </a:r>
          </a:p>
          <a:p>
            <a:pPr marL="719138" lvl="1" indent="-365125">
              <a:buFont typeface="Calibri" panose="020F0502020204030204" pitchFamily="34" charset="0"/>
              <a:buChar char="−"/>
            </a:pPr>
            <a:r>
              <a:rPr lang="el-GR" altLang="el-GR" sz="2400" dirty="0" smtClean="0">
                <a:latin typeface="+mn-lt"/>
              </a:rPr>
              <a:t>Ηθμοειδές </a:t>
            </a:r>
            <a:r>
              <a:rPr lang="el-GR" altLang="el-GR" sz="2400" dirty="0">
                <a:latin typeface="+mn-lt"/>
              </a:rPr>
              <a:t>(κάθετο πέταλο)</a:t>
            </a:r>
          </a:p>
          <a:p>
            <a:pPr marL="719138" lvl="1" indent="-365125">
              <a:buFont typeface="Calibri" panose="020F0502020204030204" pitchFamily="34" charset="0"/>
              <a:buChar char="−"/>
            </a:pPr>
            <a:r>
              <a:rPr lang="el-GR" altLang="el-GR" sz="2400" dirty="0" smtClean="0">
                <a:latin typeface="+mn-lt"/>
              </a:rPr>
              <a:t>‘Υ</a:t>
            </a:r>
            <a:r>
              <a:rPr lang="el-GR" altLang="el-GR" sz="2400" dirty="0" smtClean="0">
                <a:latin typeface="+mn-lt"/>
              </a:rPr>
              <a:t>νις       </a:t>
            </a:r>
            <a:endParaRPr lang="el-GR" altLang="el-GR" sz="2400" dirty="0">
              <a:latin typeface="+mn-lt"/>
            </a:endParaRPr>
          </a:p>
        </p:txBody>
      </p:sp>
      <p:sp>
        <p:nvSpPr>
          <p:cNvPr id="3" name="Rectangle 2"/>
          <p:cNvSpPr/>
          <p:nvPr/>
        </p:nvSpPr>
        <p:spPr>
          <a:xfrm>
            <a:off x="440152" y="1512000"/>
            <a:ext cx="6912768" cy="461665"/>
          </a:xfrm>
          <a:prstGeom prst="rect">
            <a:avLst/>
          </a:prstGeom>
        </p:spPr>
        <p:txBody>
          <a:bodyPr wrap="square">
            <a:spAutoFit/>
          </a:bodyPr>
          <a:lstStyle/>
          <a:p>
            <a:pPr>
              <a:spcBef>
                <a:spcPts val="0"/>
              </a:spcBef>
            </a:pPr>
            <a:r>
              <a:rPr lang="el-GR" altLang="el-GR" sz="2400" dirty="0">
                <a:latin typeface="+mn-lt"/>
              </a:rPr>
              <a:t>Κάθε ρινική θαλάμη αποτελείται από 4 τοιχώματα</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custDataLst>
      <p:tags r:id="rId1"/>
    </p:custDataLst>
    <p:extLst>
      <p:ext uri="{BB962C8B-B14F-4D97-AF65-F5344CB8AC3E}">
        <p14:creationId xmlns:p14="http://schemas.microsoft.com/office/powerpoint/2010/main" val="478833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l-GR" dirty="0" smtClean="0"/>
              <a:t>Προσωπικό </a:t>
            </a:r>
            <a:r>
              <a:rPr lang="el-GR" dirty="0" smtClean="0"/>
              <a:t>κρανίο</a:t>
            </a:r>
            <a:endParaRPr lang="el-GR" dirty="0"/>
          </a:p>
        </p:txBody>
      </p:sp>
    </p:spTree>
    <p:custDataLst>
      <p:tags r:id="rId1"/>
    </p:custDataLst>
    <p:extLst>
      <p:ext uri="{BB962C8B-B14F-4D97-AF65-F5344CB8AC3E}">
        <p14:creationId xmlns:p14="http://schemas.microsoft.com/office/powerpoint/2010/main" val="14797358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noAutofit/>
          </a:bodyPr>
          <a:lstStyle/>
          <a:p>
            <a:r>
              <a:rPr lang="el-GR" altLang="el-GR" sz="3600" dirty="0"/>
              <a:t>Οστά </a:t>
            </a:r>
            <a:r>
              <a:rPr lang="el-GR" altLang="el-GR" sz="3600" dirty="0" smtClean="0"/>
              <a:t>προσωπικού </a:t>
            </a:r>
            <a:r>
              <a:rPr lang="el-GR" altLang="el-GR" sz="3600" dirty="0"/>
              <a:t>ή </a:t>
            </a:r>
            <a:r>
              <a:rPr lang="el-GR" altLang="el-GR" sz="3600" dirty="0" smtClean="0"/>
              <a:t>σπλαγχνικού </a:t>
            </a:r>
            <a:r>
              <a:rPr lang="el-GR" altLang="el-GR" sz="3600" dirty="0"/>
              <a:t>κ</a:t>
            </a:r>
            <a:r>
              <a:rPr lang="el-GR" altLang="el-GR" sz="3600" dirty="0" smtClean="0"/>
              <a:t>ρανίου</a:t>
            </a:r>
            <a:r>
              <a:rPr lang="en-US" altLang="el-GR" sz="3600" dirty="0" smtClean="0"/>
              <a:t> </a:t>
            </a:r>
            <a:r>
              <a:rPr lang="en-US" altLang="el-GR" sz="2800" b="0" dirty="0">
                <a:solidFill>
                  <a:prstClr val="black"/>
                </a:solidFill>
              </a:rPr>
              <a:t>(1/2)</a:t>
            </a:r>
            <a:endParaRPr lang="el-GR" altLang="el-GR" sz="3600" dirty="0">
              <a:solidFill>
                <a:srgbClr val="CC0066"/>
              </a:solidFill>
            </a:endParaRPr>
          </a:p>
        </p:txBody>
      </p:sp>
      <p:sp>
        <p:nvSpPr>
          <p:cNvPr id="104451" name="Rectangle 3"/>
          <p:cNvSpPr>
            <a:spLocks noGrp="1" noChangeArrowheads="1"/>
          </p:cNvSpPr>
          <p:nvPr>
            <p:ph idx="1"/>
          </p:nvPr>
        </p:nvSpPr>
        <p:spPr/>
        <p:txBody>
          <a:bodyPr>
            <a:normAutofit/>
          </a:bodyPr>
          <a:lstStyle/>
          <a:p>
            <a:pPr>
              <a:spcBef>
                <a:spcPts val="600"/>
              </a:spcBef>
            </a:pPr>
            <a:r>
              <a:rPr lang="el-GR" altLang="el-GR" sz="2400" dirty="0"/>
              <a:t>Είναι 14 ή 15 (μαζί με το ΥΟΕΙΔΕΣ)</a:t>
            </a:r>
          </a:p>
          <a:p>
            <a:pPr>
              <a:spcBef>
                <a:spcPts val="600"/>
              </a:spcBef>
            </a:pPr>
            <a:r>
              <a:rPr lang="el-GR" altLang="el-GR" sz="2400" dirty="0"/>
              <a:t>Χωρίζονται σε ΜΟΝΑ (2) και ΔΙΠΛΑ (6 ζεύγη)       </a:t>
            </a:r>
          </a:p>
          <a:p>
            <a:pPr>
              <a:spcBef>
                <a:spcPts val="600"/>
              </a:spcBef>
              <a:buFont typeface="Wingdings" panose="05000000000000000000" pitchFamily="2" charset="2"/>
              <a:buNone/>
            </a:pPr>
            <a:r>
              <a:rPr lang="el-GR" altLang="el-GR" sz="2400" dirty="0"/>
              <a:t>                                         </a:t>
            </a:r>
          </a:p>
          <a:p>
            <a:pPr>
              <a:spcBef>
                <a:spcPts val="600"/>
              </a:spcBef>
              <a:buFont typeface="Wingdings" panose="05000000000000000000" pitchFamily="2" charset="2"/>
              <a:buNone/>
            </a:pPr>
            <a:r>
              <a:rPr lang="el-GR" altLang="el-GR" sz="2400" b="1" dirty="0" smtClean="0">
                <a:solidFill>
                  <a:schemeClr val="tx2"/>
                </a:solidFill>
              </a:rPr>
              <a:t>Τα Μονά είναι</a:t>
            </a:r>
            <a:r>
              <a:rPr lang="en-US" altLang="el-GR" sz="2400" b="1" dirty="0" smtClean="0">
                <a:solidFill>
                  <a:schemeClr val="tx2"/>
                </a:solidFill>
              </a:rPr>
              <a:t>:</a:t>
            </a:r>
            <a:endParaRPr lang="en-US" altLang="el-GR" sz="2400" b="1" dirty="0">
              <a:solidFill>
                <a:schemeClr val="tx2"/>
              </a:solidFill>
            </a:endParaRPr>
          </a:p>
          <a:p>
            <a:pPr>
              <a:spcBef>
                <a:spcPts val="600"/>
              </a:spcBef>
            </a:pPr>
            <a:r>
              <a:rPr lang="el-GR" altLang="el-GR" sz="2400" b="1" dirty="0" smtClean="0">
                <a:solidFill>
                  <a:srgbClr val="820000"/>
                </a:solidFill>
              </a:rPr>
              <a:t>Κάτω  Γνάθος </a:t>
            </a:r>
            <a:r>
              <a:rPr lang="el-GR" altLang="el-GR" sz="2400" dirty="0" smtClean="0"/>
              <a:t>(</a:t>
            </a:r>
            <a:r>
              <a:rPr lang="el-GR" altLang="el-GR" sz="2400" dirty="0"/>
              <a:t>σχηματίζει με την κροταφική γλήνη της λεπιδοειδούς μοίρας του κροταφικού την ΚΡΟΤΑΦΟΓΝΑΘΙΚΗ </a:t>
            </a:r>
            <a:r>
              <a:rPr lang="el-GR" altLang="el-GR" sz="2400" dirty="0" smtClean="0"/>
              <a:t>Διάρθρωση-μόνη </a:t>
            </a:r>
            <a:r>
              <a:rPr lang="el-GR" altLang="el-GR" sz="2400" dirty="0"/>
              <a:t>κινητή άρθρωση του κρανίου)</a:t>
            </a:r>
          </a:p>
          <a:p>
            <a:pPr>
              <a:spcBef>
                <a:spcPts val="600"/>
              </a:spcBef>
            </a:pPr>
            <a:r>
              <a:rPr lang="el-GR" altLang="el-GR" sz="2400" b="1" dirty="0" err="1">
                <a:solidFill>
                  <a:srgbClr val="820000"/>
                </a:solidFill>
              </a:rPr>
              <a:t>Ύ</a:t>
            </a:r>
            <a:r>
              <a:rPr lang="el-GR" altLang="el-GR" sz="2400" b="1" dirty="0" err="1" smtClean="0">
                <a:solidFill>
                  <a:srgbClr val="820000"/>
                </a:solidFill>
              </a:rPr>
              <a:t>νις</a:t>
            </a:r>
            <a:r>
              <a:rPr lang="el-GR" altLang="el-GR" sz="2400" dirty="0" smtClean="0"/>
              <a:t> </a:t>
            </a:r>
            <a:r>
              <a:rPr lang="el-GR" altLang="el-GR" sz="2400" dirty="0" smtClean="0"/>
              <a:t>– Σχηματίζει </a:t>
            </a:r>
            <a:r>
              <a:rPr lang="el-GR" altLang="el-GR" sz="2400" dirty="0"/>
              <a:t>μαζί με το κάθετο πέταλο του ηθμοειδούς  και τον τετράγωνο χόνδρο το </a:t>
            </a:r>
            <a:r>
              <a:rPr lang="el-GR" altLang="el-GR" sz="2400" dirty="0" smtClean="0"/>
              <a:t>Ρινικό Διάφραγμα που </a:t>
            </a:r>
            <a:r>
              <a:rPr lang="el-GR" altLang="el-GR" sz="2400" dirty="0"/>
              <a:t>χωρίζει τη ρινική κοιλότητα σε 2 θαλάμους </a:t>
            </a:r>
          </a:p>
          <a:p>
            <a:pPr>
              <a:spcBef>
                <a:spcPts val="600"/>
              </a:spcBef>
            </a:pPr>
            <a:endParaRPr lang="el-GR" altLang="el-GR" sz="2400" dirty="0"/>
          </a:p>
          <a:p>
            <a:pPr>
              <a:spcBef>
                <a:spcPts val="600"/>
              </a:spcBef>
            </a:pPr>
            <a:endParaRPr lang="el-GR" altLang="el-GR" sz="2400" dirty="0"/>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custDataLst>
      <p:tags r:id="rId1"/>
    </p:custDataLst>
    <p:extLst>
      <p:ext uri="{BB962C8B-B14F-4D97-AF65-F5344CB8AC3E}">
        <p14:creationId xmlns:p14="http://schemas.microsoft.com/office/powerpoint/2010/main" val="31657752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noAutofit/>
          </a:bodyPr>
          <a:lstStyle/>
          <a:p>
            <a:r>
              <a:rPr lang="el-GR" altLang="el-GR" sz="3600" dirty="0" smtClean="0"/>
              <a:t>Οστά </a:t>
            </a:r>
            <a:r>
              <a:rPr lang="el-GR" altLang="el-GR" sz="3600" dirty="0" smtClean="0"/>
              <a:t>προσωπικού </a:t>
            </a:r>
            <a:r>
              <a:rPr lang="el-GR" altLang="el-GR" sz="3600" dirty="0" smtClean="0"/>
              <a:t>ή </a:t>
            </a:r>
            <a:r>
              <a:rPr lang="el-GR" altLang="el-GR" sz="3600" dirty="0" smtClean="0"/>
              <a:t>σπλαγχνικού </a:t>
            </a:r>
            <a:r>
              <a:rPr lang="el-GR" altLang="el-GR" sz="3600" dirty="0"/>
              <a:t>κ</a:t>
            </a:r>
            <a:r>
              <a:rPr lang="el-GR" altLang="el-GR" sz="3600" dirty="0" smtClean="0"/>
              <a:t>ρανίου</a:t>
            </a:r>
            <a:r>
              <a:rPr lang="en-US" altLang="el-GR" sz="3600" dirty="0" smtClean="0"/>
              <a:t> </a:t>
            </a:r>
            <a:r>
              <a:rPr lang="en-US" altLang="el-GR" sz="2800" b="0" dirty="0" smtClean="0">
                <a:solidFill>
                  <a:prstClr val="black"/>
                </a:solidFill>
              </a:rPr>
              <a:t>(2/2</a:t>
            </a:r>
            <a:r>
              <a:rPr lang="en-US" altLang="el-GR" sz="2800" b="0" dirty="0">
                <a:solidFill>
                  <a:prstClr val="black"/>
                </a:solidFill>
              </a:rPr>
              <a:t>)</a:t>
            </a:r>
            <a:endParaRPr lang="el-GR" altLang="el-GR" sz="3600" dirty="0"/>
          </a:p>
        </p:txBody>
      </p:sp>
      <p:sp>
        <p:nvSpPr>
          <p:cNvPr id="104451" name="Rectangle 3"/>
          <p:cNvSpPr>
            <a:spLocks noGrp="1" noChangeArrowheads="1"/>
          </p:cNvSpPr>
          <p:nvPr>
            <p:ph idx="1"/>
          </p:nvPr>
        </p:nvSpPr>
        <p:spPr/>
        <p:txBody>
          <a:bodyPr>
            <a:noAutofit/>
          </a:bodyPr>
          <a:lstStyle/>
          <a:p>
            <a:pPr marL="0" indent="0">
              <a:spcBef>
                <a:spcPts val="1200"/>
              </a:spcBef>
              <a:buNone/>
            </a:pPr>
            <a:r>
              <a:rPr lang="el-GR" altLang="el-GR" sz="2400" b="1" dirty="0" smtClean="0">
                <a:solidFill>
                  <a:schemeClr val="tx2"/>
                </a:solidFill>
              </a:rPr>
              <a:t>Τα Διπλά είναι</a:t>
            </a:r>
            <a:r>
              <a:rPr lang="en-US" altLang="el-GR" sz="2400" b="1" dirty="0" smtClean="0">
                <a:solidFill>
                  <a:schemeClr val="tx2"/>
                </a:solidFill>
              </a:rPr>
              <a:t>:</a:t>
            </a:r>
          </a:p>
          <a:p>
            <a:pPr>
              <a:spcBef>
                <a:spcPts val="600"/>
              </a:spcBef>
            </a:pPr>
            <a:r>
              <a:rPr lang="el-GR" altLang="el-GR" sz="2400" dirty="0" smtClean="0"/>
              <a:t>Ρινικά (</a:t>
            </a:r>
            <a:r>
              <a:rPr lang="el-GR" altLang="el-GR" sz="2400" dirty="0"/>
              <a:t>σχηματίζουν τη ράχη της ρινός</a:t>
            </a:r>
          </a:p>
          <a:p>
            <a:pPr>
              <a:spcBef>
                <a:spcPts val="600"/>
              </a:spcBef>
            </a:pPr>
            <a:r>
              <a:rPr lang="el-GR" altLang="el-GR" sz="2400" dirty="0" smtClean="0"/>
              <a:t>Δακρυϊκά </a:t>
            </a:r>
            <a:r>
              <a:rPr lang="el-GR" altLang="el-GR" sz="2400" dirty="0"/>
              <a:t>(στο βοθρίου του δακρυϊκού οστού βρίσκεται ο δακρυϊκός ασκός-ρινοδακρυϊκός πόρος)</a:t>
            </a:r>
          </a:p>
          <a:p>
            <a:pPr>
              <a:spcBef>
                <a:spcPts val="600"/>
              </a:spcBef>
            </a:pPr>
            <a:r>
              <a:rPr lang="el-GR" altLang="el-GR" sz="2400" dirty="0" smtClean="0"/>
              <a:t>Κάτω Ρινικές Κόγχες</a:t>
            </a:r>
          </a:p>
          <a:p>
            <a:pPr>
              <a:spcBef>
                <a:spcPts val="600"/>
              </a:spcBef>
            </a:pPr>
            <a:r>
              <a:rPr lang="el-GR" altLang="el-GR" sz="2400" dirty="0" smtClean="0"/>
              <a:t>Ζυγωματικά </a:t>
            </a:r>
            <a:r>
              <a:rPr lang="el-GR" altLang="el-GR" sz="2400" dirty="0"/>
              <a:t>–Ζυγωματικά ογκώματα (μήλα)-</a:t>
            </a:r>
            <a:r>
              <a:rPr lang="el-GR" altLang="el-GR" sz="2400" dirty="0"/>
              <a:t>οδηγ</a:t>
            </a:r>
            <a:r>
              <a:rPr lang="el-GR" altLang="el-GR" sz="2400" dirty="0"/>
              <a:t>ά σημεία του σώματος</a:t>
            </a:r>
          </a:p>
          <a:p>
            <a:pPr>
              <a:spcBef>
                <a:spcPts val="600"/>
              </a:spcBef>
            </a:pPr>
            <a:r>
              <a:rPr lang="el-GR" altLang="el-GR" sz="2400" dirty="0" smtClean="0"/>
              <a:t>Πάνω Γνάθοι-Φατνία </a:t>
            </a:r>
            <a:r>
              <a:rPr lang="el-GR" altLang="el-GR" sz="2400" dirty="0"/>
              <a:t>για την πρόσφυση των οδόντων-Ιγμόρειο ή γναθιαίο άντρο (παραρίνιος κόλπος)</a:t>
            </a:r>
          </a:p>
          <a:p>
            <a:pPr>
              <a:spcBef>
                <a:spcPts val="600"/>
              </a:spcBef>
            </a:pPr>
            <a:r>
              <a:rPr lang="el-GR" altLang="el-GR" sz="2400" dirty="0" smtClean="0"/>
              <a:t>Υπερώια-</a:t>
            </a:r>
            <a:r>
              <a:rPr lang="el-GR" altLang="el-GR" sz="2400" dirty="0"/>
              <a:t>(Σχηματίζουν μαζί με τμήματα των πάνω γνάθων τη </a:t>
            </a:r>
            <a:r>
              <a:rPr lang="el-GR" altLang="el-GR" sz="2400" dirty="0" smtClean="0"/>
              <a:t>Σκληρή Υπερώα (</a:t>
            </a:r>
            <a:r>
              <a:rPr lang="el-GR" altLang="el-GR" sz="2400" dirty="0"/>
              <a:t>οροφή στοματικής κοιλότητας που καλύπτεται από τη μαλθακή υπερώα ή ουρανίσκο) </a:t>
            </a:r>
          </a:p>
          <a:p>
            <a:pPr>
              <a:spcBef>
                <a:spcPts val="0"/>
              </a:spcBef>
              <a:buFont typeface="Wingdings" panose="05000000000000000000" pitchFamily="2" charset="2"/>
              <a:buNone/>
            </a:pPr>
            <a:r>
              <a:rPr lang="el-GR" altLang="el-GR" sz="2400" dirty="0"/>
              <a:t>                                         </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custDataLst>
      <p:tags r:id="rId1"/>
    </p:custDataLst>
    <p:extLst>
      <p:ext uri="{BB962C8B-B14F-4D97-AF65-F5344CB8AC3E}">
        <p14:creationId xmlns:p14="http://schemas.microsoft.com/office/powerpoint/2010/main" val="951932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586424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9214845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Φραγκίσκη Αναγνωστοπούλου Ανθούλη </a:t>
            </a:r>
            <a:r>
              <a:rPr lang="el-GR" sz="2000" dirty="0"/>
              <a:t>2014. Φραγκίσκη Αναγνωστοπούλου </a:t>
            </a:r>
            <a:r>
              <a:rPr lang="el-GR" sz="2000" dirty="0" smtClean="0"/>
              <a:t>Ανθούλη. «Ανατομική (Θ). Ενότητα 1: Κρανίο».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458808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34557705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1628800"/>
            <a:ext cx="3367087" cy="3238526"/>
          </a:xfrm>
          <a:prstGeom prst="rect">
            <a:avLst/>
          </a:prstGeom>
          <a:noFill/>
          <a:extLst>
            <a:ext uri="{909E8E84-426E-40DD-AFC4-6F175D3DCCD1}">
              <a14:hiddenFill xmlns:a14="http://schemas.microsoft.com/office/drawing/2010/main">
                <a:solidFill>
                  <a:srgbClr val="FFFFFF"/>
                </a:solidFill>
              </a14:hiddenFill>
            </a:ext>
          </a:extLst>
        </p:spPr>
      </p:pic>
      <p:sp>
        <p:nvSpPr>
          <p:cNvPr id="100354" name="Rectangle 2"/>
          <p:cNvSpPr>
            <a:spLocks noGrp="1" noChangeArrowheads="1"/>
          </p:cNvSpPr>
          <p:nvPr>
            <p:ph type="title"/>
          </p:nvPr>
        </p:nvSpPr>
        <p:spPr/>
        <p:txBody>
          <a:bodyPr>
            <a:normAutofit/>
          </a:bodyPr>
          <a:lstStyle/>
          <a:p>
            <a:r>
              <a:rPr lang="el-GR" altLang="el-GR" dirty="0" smtClean="0"/>
              <a:t>Ινιακό </a:t>
            </a:r>
            <a:r>
              <a:rPr lang="el-GR" altLang="el-GR" dirty="0"/>
              <a:t>ο</a:t>
            </a:r>
            <a:r>
              <a:rPr lang="el-GR" altLang="el-GR" dirty="0" smtClean="0"/>
              <a:t>στό</a:t>
            </a:r>
            <a:endParaRPr lang="el-GR" altLang="el-GR" dirty="0"/>
          </a:p>
        </p:txBody>
      </p:sp>
      <p:sp>
        <p:nvSpPr>
          <p:cNvPr id="100355" name="Rectangle 3"/>
          <p:cNvSpPr>
            <a:spLocks noGrp="1" noChangeArrowheads="1"/>
          </p:cNvSpPr>
          <p:nvPr>
            <p:ph idx="1"/>
          </p:nvPr>
        </p:nvSpPr>
        <p:spPr>
          <a:xfrm>
            <a:off x="457200" y="1196752"/>
            <a:ext cx="5410944" cy="5040560"/>
          </a:xfrm>
        </p:spPr>
        <p:txBody>
          <a:bodyPr>
            <a:noAutofit/>
          </a:bodyPr>
          <a:lstStyle/>
          <a:p>
            <a:pPr marL="0" indent="0">
              <a:spcBef>
                <a:spcPts val="600"/>
              </a:spcBef>
              <a:buFont typeface="Wingdings" pitchFamily="2" charset="2"/>
              <a:buNone/>
            </a:pPr>
            <a:r>
              <a:rPr lang="el-GR" altLang="el-GR" sz="2400" dirty="0"/>
              <a:t>Αποτελεί το μεγαλύτερο μέρος του </a:t>
            </a:r>
            <a:r>
              <a:rPr lang="el-GR" altLang="el-GR" sz="2400" dirty="0" smtClean="0"/>
              <a:t>πίσω</a:t>
            </a:r>
            <a:r>
              <a:rPr lang="en-US" altLang="el-GR" sz="2400" dirty="0" smtClean="0"/>
              <a:t> </a:t>
            </a:r>
            <a:r>
              <a:rPr lang="el-GR" altLang="el-GR" sz="2400" dirty="0" smtClean="0"/>
              <a:t>εγκεφαλικού βόθρου </a:t>
            </a:r>
            <a:r>
              <a:rPr lang="el-GR" altLang="el-GR" sz="2400" dirty="0"/>
              <a:t>μαζί με το </a:t>
            </a:r>
            <a:r>
              <a:rPr lang="el-GR" altLang="el-GR" sz="2400" dirty="0" smtClean="0"/>
              <a:t>μισό</a:t>
            </a:r>
            <a:r>
              <a:rPr lang="en-US" altLang="el-GR" sz="2400" dirty="0" smtClean="0"/>
              <a:t> </a:t>
            </a:r>
            <a:r>
              <a:rPr lang="el-GR" altLang="el-GR" sz="2400" dirty="0" smtClean="0"/>
              <a:t>τμήμα </a:t>
            </a:r>
            <a:r>
              <a:rPr lang="el-GR" altLang="el-GR" sz="2400" dirty="0"/>
              <a:t>του λιθοειδούς του </a:t>
            </a:r>
            <a:r>
              <a:rPr lang="el-GR" altLang="el-GR" sz="2400" dirty="0" smtClean="0"/>
              <a:t>κροταφικού</a:t>
            </a:r>
            <a:r>
              <a:rPr lang="en-US" altLang="el-GR" sz="2400" dirty="0" smtClean="0"/>
              <a:t> </a:t>
            </a:r>
            <a:r>
              <a:rPr lang="el-GR" altLang="el-GR" sz="2400" dirty="0" smtClean="0"/>
              <a:t>οστού</a:t>
            </a:r>
            <a:r>
              <a:rPr lang="el-GR" altLang="el-GR" sz="2400" dirty="0"/>
              <a:t>.  </a:t>
            </a:r>
            <a:endParaRPr lang="en-US" altLang="el-GR" sz="2400" dirty="0" smtClean="0"/>
          </a:p>
          <a:p>
            <a:pPr marL="609600" indent="-609600">
              <a:spcBef>
                <a:spcPts val="600"/>
              </a:spcBef>
              <a:buFont typeface="Wingdings" pitchFamily="2" charset="2"/>
              <a:buNone/>
            </a:pPr>
            <a:r>
              <a:rPr lang="el-GR" altLang="el-GR" sz="2400" dirty="0" smtClean="0"/>
              <a:t>Αποτελείται </a:t>
            </a:r>
            <a:r>
              <a:rPr lang="el-GR" altLang="el-GR" sz="2400" dirty="0"/>
              <a:t>από </a:t>
            </a:r>
            <a:r>
              <a:rPr lang="en-US" altLang="el-GR" sz="2400" dirty="0"/>
              <a:t>:</a:t>
            </a:r>
            <a:endParaRPr lang="el-GR" altLang="el-GR" sz="2400" dirty="0"/>
          </a:p>
          <a:p>
            <a:pPr>
              <a:spcBef>
                <a:spcPts val="600"/>
              </a:spcBef>
            </a:pPr>
            <a:r>
              <a:rPr lang="el-GR" altLang="el-GR" sz="2400" dirty="0"/>
              <a:t>Ινιακό τρήμα από το οποίο </a:t>
            </a:r>
            <a:r>
              <a:rPr lang="el-GR" altLang="el-GR" sz="2400" dirty="0" smtClean="0"/>
              <a:t>διέρχεται</a:t>
            </a:r>
            <a:r>
              <a:rPr lang="en-US" altLang="el-GR" sz="2400" dirty="0" smtClean="0"/>
              <a:t> </a:t>
            </a:r>
            <a:r>
              <a:rPr lang="el-GR" altLang="el-GR" sz="2400" dirty="0" smtClean="0"/>
              <a:t> </a:t>
            </a:r>
            <a:r>
              <a:rPr lang="el-GR" altLang="el-GR" sz="2400" dirty="0"/>
              <a:t>ο προμήκης μυελός</a:t>
            </a:r>
          </a:p>
          <a:p>
            <a:pPr>
              <a:spcBef>
                <a:spcPts val="600"/>
              </a:spcBef>
            </a:pPr>
            <a:r>
              <a:rPr lang="el-GR" altLang="el-GR" sz="2400" dirty="0"/>
              <a:t>Ινιακούς κονδύλους  για την ένωση </a:t>
            </a:r>
            <a:r>
              <a:rPr lang="el-GR" altLang="el-GR" sz="2400" dirty="0" smtClean="0"/>
              <a:t>με</a:t>
            </a:r>
            <a:r>
              <a:rPr lang="en-US" altLang="el-GR" sz="2400" dirty="0" smtClean="0"/>
              <a:t> </a:t>
            </a:r>
            <a:r>
              <a:rPr lang="el-GR" altLang="el-GR" sz="2400" dirty="0" smtClean="0"/>
              <a:t>τον </a:t>
            </a:r>
            <a:r>
              <a:rPr lang="el-GR" altLang="el-GR" sz="2400" dirty="0"/>
              <a:t>άτλαντα της ΣΣ</a:t>
            </a:r>
          </a:p>
          <a:p>
            <a:pPr>
              <a:spcBef>
                <a:spcPts val="600"/>
              </a:spcBef>
            </a:pPr>
            <a:r>
              <a:rPr lang="el-GR" altLang="el-GR" sz="2400" dirty="0"/>
              <a:t>Πίσω ρηγματώδες ή σφαγιτιδικό </a:t>
            </a:r>
            <a:r>
              <a:rPr lang="el-GR" altLang="el-GR" sz="2400" dirty="0" smtClean="0"/>
              <a:t>τρήμα</a:t>
            </a:r>
            <a:r>
              <a:rPr lang="en-US" altLang="el-GR" sz="2400" dirty="0" smtClean="0"/>
              <a:t> </a:t>
            </a:r>
            <a:r>
              <a:rPr lang="el-GR" altLang="el-GR" sz="2400" dirty="0" smtClean="0"/>
              <a:t>από </a:t>
            </a:r>
            <a:r>
              <a:rPr lang="el-GR" altLang="el-GR" sz="2400" dirty="0"/>
              <a:t>το οποίο διέρχονται οι </a:t>
            </a:r>
            <a:r>
              <a:rPr lang="el-GR" altLang="el-GR" sz="2400" dirty="0" smtClean="0"/>
              <a:t>σφαγίτιδες</a:t>
            </a:r>
            <a:r>
              <a:rPr lang="en-US" altLang="el-GR" sz="2400" dirty="0" smtClean="0"/>
              <a:t> </a:t>
            </a:r>
            <a:r>
              <a:rPr lang="el-GR" altLang="el-GR" sz="2400" dirty="0" smtClean="0"/>
              <a:t>φλέβες </a:t>
            </a:r>
            <a:r>
              <a:rPr lang="el-GR" altLang="el-GR" sz="2400" dirty="0"/>
              <a:t>και οι 9, 10 και 11 </a:t>
            </a:r>
            <a:r>
              <a:rPr lang="el-GR" altLang="el-GR" sz="2400" dirty="0" smtClean="0"/>
              <a:t>εγκεφαλικές</a:t>
            </a:r>
            <a:r>
              <a:rPr lang="en-US" altLang="el-GR" sz="2400" dirty="0" smtClean="0"/>
              <a:t> </a:t>
            </a:r>
            <a:r>
              <a:rPr lang="el-GR" altLang="el-GR" sz="2400" dirty="0" smtClean="0"/>
              <a:t>συζυγίες </a:t>
            </a:r>
            <a:r>
              <a:rPr lang="el-GR" altLang="el-GR" sz="2400" dirty="0"/>
              <a:t>(Ε.Σ.)</a:t>
            </a:r>
          </a:p>
          <a:p>
            <a:pPr marL="609600" indent="-609600">
              <a:lnSpc>
                <a:spcPct val="90000"/>
              </a:lnSpc>
            </a:pPr>
            <a:endParaRPr lang="el-GR" altLang="el-GR" sz="2400" dirty="0"/>
          </a:p>
          <a:p>
            <a:pPr marL="609600" indent="-609600">
              <a:lnSpc>
                <a:spcPct val="90000"/>
              </a:lnSpc>
              <a:buFont typeface="Wingdings" pitchFamily="2" charset="2"/>
              <a:buNone/>
            </a:pPr>
            <a:endParaRPr lang="el-GR" altLang="el-GR" sz="2400" dirty="0"/>
          </a:p>
          <a:p>
            <a:pPr marL="609600" indent="-609600">
              <a:lnSpc>
                <a:spcPct val="90000"/>
              </a:lnSpc>
              <a:buFont typeface="Wingdings" pitchFamily="2" charset="2"/>
              <a:buNone/>
            </a:pPr>
            <a:endParaRPr lang="el-GR" altLang="el-GR" sz="2400" dirty="0"/>
          </a:p>
          <a:p>
            <a:pPr marL="609600" indent="-609600">
              <a:lnSpc>
                <a:spcPct val="90000"/>
              </a:lnSpc>
              <a:buFont typeface="Wingdings" pitchFamily="2" charset="2"/>
              <a:buAutoNum type="arabicPeriod"/>
            </a:pPr>
            <a:endParaRPr lang="el-GR" altLang="el-GR" sz="2400" dirty="0"/>
          </a:p>
        </p:txBody>
      </p:sp>
      <p:sp>
        <p:nvSpPr>
          <p:cNvPr id="2" name="Rectangle 1"/>
          <p:cNvSpPr/>
          <p:nvPr/>
        </p:nvSpPr>
        <p:spPr>
          <a:xfrm>
            <a:off x="6342780" y="4896831"/>
            <a:ext cx="2003222"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solidFill>
                  <a:schemeClr val="tx1">
                    <a:lumMod val="75000"/>
                    <a:lumOff val="25000"/>
                  </a:schemeClr>
                </a:solidFill>
                <a:latin typeface="+mn-lt"/>
                <a:hlinkClick r:id="rId4"/>
              </a:rPr>
              <a:t>Gray129</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smtClean="0">
                <a:solidFill>
                  <a:schemeClr val="tx1">
                    <a:lumMod val="75000"/>
                    <a:lumOff val="25000"/>
                  </a:schemeClr>
                </a:solidFill>
                <a:latin typeface="+mn-lt"/>
                <a:hlinkClick r:id="rId5"/>
              </a:rPr>
              <a:t>Pngbot</a:t>
            </a:r>
            <a:r>
              <a:rPr lang="el-GR" sz="1200" dirty="0" smtClean="0">
                <a:solidFill>
                  <a:schemeClr val="tx1">
                    <a:lumMod val="75000"/>
                    <a:lumOff val="25000"/>
                  </a:schemeClr>
                </a:solidFill>
                <a:latin typeface="+mn-lt"/>
              </a:rPr>
              <a:t> διαθέσιμο ως κοινό κτήμα</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custDataLst>
      <p:tags r:id="rId1"/>
    </p:custDataLst>
    <p:extLst>
      <p:ext uri="{BB962C8B-B14F-4D97-AF65-F5344CB8AC3E}">
        <p14:creationId xmlns:p14="http://schemas.microsoft.com/office/powerpoint/2010/main" val="9415099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a:solidFill>
                  <a:schemeClr val="tx1">
                    <a:lumMod val="75000"/>
                    <a:lumOff val="25000"/>
                  </a:schemeClr>
                </a:solidFill>
                <a:latin typeface="+mn-lt"/>
              </a:rPr>
              <a:t>και διάθεση του έργου ή του παράγωγου αυτού με την ίδια άδεια</a:t>
            </a: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15272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Tree>
    <p:extLst>
      <p:ext uri="{BB962C8B-B14F-4D97-AF65-F5344CB8AC3E}">
        <p14:creationId xmlns:p14="http://schemas.microsoft.com/office/powerpoint/2010/main" val="25259668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Tree>
    <p:extLst>
      <p:ext uri="{BB962C8B-B14F-4D97-AF65-F5344CB8AC3E}">
        <p14:creationId xmlns:p14="http://schemas.microsoft.com/office/powerpoint/2010/main" val="22640774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9" y="2132855"/>
            <a:ext cx="4022768" cy="3612447"/>
          </a:xfrm>
          <a:prstGeom prst="rect">
            <a:avLst/>
          </a:prstGeom>
          <a:noFill/>
          <a:extLst>
            <a:ext uri="{909E8E84-426E-40DD-AFC4-6F175D3DCCD1}">
              <a14:hiddenFill xmlns:a14="http://schemas.microsoft.com/office/drawing/2010/main">
                <a:solidFill>
                  <a:srgbClr val="FFFFFF"/>
                </a:solidFill>
              </a14:hiddenFill>
            </a:ext>
          </a:extLst>
        </p:spPr>
      </p:pic>
      <p:sp>
        <p:nvSpPr>
          <p:cNvPr id="102404" name="Rectangle 4"/>
          <p:cNvSpPr>
            <a:spLocks noGrp="1" noChangeArrowheads="1"/>
          </p:cNvSpPr>
          <p:nvPr>
            <p:ph type="title"/>
          </p:nvPr>
        </p:nvSpPr>
        <p:spPr/>
        <p:txBody>
          <a:bodyPr>
            <a:normAutofit/>
          </a:bodyPr>
          <a:lstStyle/>
          <a:p>
            <a:pPr marL="762000" indent="-762000"/>
            <a:r>
              <a:rPr lang="el-GR" altLang="el-GR" dirty="0" smtClean="0"/>
              <a:t>Κροταφικό</a:t>
            </a:r>
            <a:r>
              <a:rPr lang="en-US" altLang="el-GR" dirty="0" smtClean="0"/>
              <a:t> </a:t>
            </a:r>
            <a:r>
              <a:rPr lang="el-GR" altLang="el-GR" dirty="0"/>
              <a:t>ο</a:t>
            </a:r>
            <a:r>
              <a:rPr lang="el-GR" altLang="el-GR" dirty="0" smtClean="0"/>
              <a:t>στό</a:t>
            </a:r>
            <a:endParaRPr lang="el-GR" altLang="el-GR" dirty="0"/>
          </a:p>
        </p:txBody>
      </p:sp>
      <p:sp>
        <p:nvSpPr>
          <p:cNvPr id="3" name="Content Placeholder 2"/>
          <p:cNvSpPr>
            <a:spLocks noGrp="1"/>
          </p:cNvSpPr>
          <p:nvPr>
            <p:ph idx="1"/>
          </p:nvPr>
        </p:nvSpPr>
        <p:spPr>
          <a:xfrm>
            <a:off x="457200" y="1196752"/>
            <a:ext cx="5266928" cy="5040560"/>
          </a:xfrm>
        </p:spPr>
        <p:txBody>
          <a:bodyPr>
            <a:noAutofit/>
          </a:bodyPr>
          <a:lstStyle/>
          <a:p>
            <a:pPr marL="0" indent="0">
              <a:spcBef>
                <a:spcPts val="600"/>
              </a:spcBef>
              <a:buNone/>
            </a:pPr>
            <a:r>
              <a:rPr lang="el-GR" altLang="el-GR" sz="2400" b="1" dirty="0" smtClean="0"/>
              <a:t>Το </a:t>
            </a:r>
            <a:r>
              <a:rPr lang="el-GR" altLang="el-GR" sz="2400" b="1" dirty="0"/>
              <a:t>κροταφικό αποτελείται από 4 επιμέρους μοίρες (</a:t>
            </a:r>
            <a:r>
              <a:rPr lang="el-GR" altLang="el-GR" sz="2400" b="1" dirty="0" smtClean="0"/>
              <a:t>τμήματα) </a:t>
            </a:r>
          </a:p>
          <a:p>
            <a:pPr marL="514350" indent="-514350">
              <a:spcBef>
                <a:spcPts val="600"/>
              </a:spcBef>
              <a:buFont typeface="+mj-lt"/>
              <a:buAutoNum type="arabicPeriod"/>
            </a:pPr>
            <a:r>
              <a:rPr lang="el-GR" altLang="el-GR" sz="2400" b="1" dirty="0" smtClean="0">
                <a:solidFill>
                  <a:schemeClr val="tx2"/>
                </a:solidFill>
              </a:rPr>
              <a:t>το </a:t>
            </a:r>
            <a:r>
              <a:rPr lang="el-GR" altLang="el-GR" sz="2400" b="1" dirty="0">
                <a:solidFill>
                  <a:schemeClr val="tx2"/>
                </a:solidFill>
              </a:rPr>
              <a:t>λιθοειδές </a:t>
            </a:r>
            <a:r>
              <a:rPr lang="el-GR" altLang="el-GR" sz="2400" dirty="0"/>
              <a:t>(έσω επιφάνεια-βάση </a:t>
            </a:r>
            <a:r>
              <a:rPr lang="el-GR" altLang="el-GR" sz="2400" dirty="0" smtClean="0"/>
              <a:t>κρανίου)</a:t>
            </a:r>
          </a:p>
          <a:p>
            <a:pPr marL="514350" indent="-514350">
              <a:spcBef>
                <a:spcPts val="600"/>
              </a:spcBef>
              <a:buFont typeface="+mj-lt"/>
              <a:buAutoNum type="arabicPeriod"/>
            </a:pPr>
            <a:r>
              <a:rPr lang="el-GR" altLang="el-GR" sz="2400" b="1" dirty="0" smtClean="0">
                <a:solidFill>
                  <a:schemeClr val="tx2"/>
                </a:solidFill>
              </a:rPr>
              <a:t>το </a:t>
            </a:r>
            <a:r>
              <a:rPr lang="el-GR" altLang="el-GR" sz="2400" b="1" dirty="0">
                <a:solidFill>
                  <a:schemeClr val="tx2"/>
                </a:solidFill>
              </a:rPr>
              <a:t>μαστοειδές </a:t>
            </a:r>
            <a:r>
              <a:rPr lang="el-GR" altLang="el-GR" sz="2400" dirty="0"/>
              <a:t>(έξω επιφάνεια-κάτω επιφάνεια </a:t>
            </a:r>
            <a:r>
              <a:rPr lang="el-GR" altLang="el-GR" sz="2400" dirty="0" smtClean="0"/>
              <a:t>κρανίου)</a:t>
            </a:r>
          </a:p>
          <a:p>
            <a:pPr marL="514350" indent="-514350">
              <a:spcBef>
                <a:spcPts val="600"/>
              </a:spcBef>
              <a:buFont typeface="+mj-lt"/>
              <a:buAutoNum type="arabicPeriod"/>
            </a:pPr>
            <a:r>
              <a:rPr lang="el-GR" altLang="el-GR" sz="2400" b="1" dirty="0" smtClean="0">
                <a:solidFill>
                  <a:schemeClr val="tx2"/>
                </a:solidFill>
              </a:rPr>
              <a:t>το </a:t>
            </a:r>
            <a:r>
              <a:rPr lang="el-GR" altLang="el-GR" sz="2400" b="1" dirty="0">
                <a:solidFill>
                  <a:schemeClr val="tx2"/>
                </a:solidFill>
              </a:rPr>
              <a:t>τυμπανικό </a:t>
            </a:r>
            <a:r>
              <a:rPr lang="el-GR" altLang="el-GR" sz="2400" dirty="0"/>
              <a:t>(έξω επιφάνεια-πλάγια επιφάνεια </a:t>
            </a:r>
            <a:r>
              <a:rPr lang="el-GR" altLang="el-GR" sz="2400" dirty="0" smtClean="0"/>
              <a:t>κρανίου)</a:t>
            </a:r>
          </a:p>
          <a:p>
            <a:pPr marL="514350" indent="-514350">
              <a:spcBef>
                <a:spcPts val="600"/>
              </a:spcBef>
              <a:buFont typeface="+mj-lt"/>
              <a:buAutoNum type="arabicPeriod"/>
            </a:pPr>
            <a:r>
              <a:rPr lang="el-GR" altLang="el-GR" sz="2400" b="1" dirty="0" smtClean="0">
                <a:solidFill>
                  <a:schemeClr val="tx2"/>
                </a:solidFill>
              </a:rPr>
              <a:t>το </a:t>
            </a:r>
            <a:r>
              <a:rPr lang="el-GR" altLang="el-GR" sz="2400" b="1" dirty="0">
                <a:solidFill>
                  <a:schemeClr val="tx2"/>
                </a:solidFill>
              </a:rPr>
              <a:t>λεπιδοειδές </a:t>
            </a:r>
            <a:r>
              <a:rPr lang="el-GR" altLang="el-GR" sz="2400" dirty="0"/>
              <a:t>(έξω επιφάνεια-πλάγια επιφάνεια κρανίου</a:t>
            </a:r>
            <a:r>
              <a:rPr lang="el-GR" altLang="el-GR" sz="2400" dirty="0" smtClean="0"/>
              <a:t>)</a:t>
            </a:r>
            <a:endParaRPr lang="el-GR" sz="2400" dirty="0"/>
          </a:p>
        </p:txBody>
      </p:sp>
      <p:sp>
        <p:nvSpPr>
          <p:cNvPr id="8" name="Rectangle 7"/>
          <p:cNvSpPr/>
          <p:nvPr/>
        </p:nvSpPr>
        <p:spPr>
          <a:xfrm>
            <a:off x="6013822" y="5751510"/>
            <a:ext cx="2003222"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4"/>
              </a:rPr>
              <a:t>Gray137</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smtClean="0">
                <a:solidFill>
                  <a:schemeClr val="tx1">
                    <a:lumMod val="75000"/>
                    <a:lumOff val="25000"/>
                  </a:schemeClr>
                </a:solidFill>
                <a:latin typeface="+mn-lt"/>
                <a:hlinkClick r:id="rId5"/>
              </a:rPr>
              <a:t>Pngbot</a:t>
            </a:r>
            <a:r>
              <a:rPr lang="el-GR" sz="1200" dirty="0" smtClean="0">
                <a:solidFill>
                  <a:schemeClr val="tx1">
                    <a:lumMod val="75000"/>
                    <a:lumOff val="25000"/>
                  </a:schemeClr>
                </a:solidFill>
                <a:latin typeface="+mn-lt"/>
              </a:rPr>
              <a:t> διαθέσιμο ως κοινό κτήμα</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custDataLst>
      <p:tags r:id="rId1"/>
    </p:custDataLst>
    <p:extLst>
      <p:ext uri="{BB962C8B-B14F-4D97-AF65-F5344CB8AC3E}">
        <p14:creationId xmlns:p14="http://schemas.microsoft.com/office/powerpoint/2010/main" val="25488655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r>
              <a:rPr lang="el-GR" altLang="el-GR" sz="4000" dirty="0" smtClean="0"/>
              <a:t>Ραφές </a:t>
            </a:r>
            <a:r>
              <a:rPr lang="el-GR" altLang="el-GR" sz="4000" dirty="0" smtClean="0"/>
              <a:t>θόλου </a:t>
            </a:r>
            <a:r>
              <a:rPr lang="el-GR" altLang="el-GR" dirty="0"/>
              <a:t>κ</a:t>
            </a:r>
            <a:r>
              <a:rPr lang="el-GR" altLang="el-GR" sz="4000" dirty="0" smtClean="0"/>
              <a:t>ρανίου</a:t>
            </a:r>
            <a:endParaRPr lang="el-GR" altLang="el-GR" sz="4000" dirty="0"/>
          </a:p>
        </p:txBody>
      </p:sp>
      <p:sp>
        <p:nvSpPr>
          <p:cNvPr id="8195" name="Rectangle 3"/>
          <p:cNvSpPr>
            <a:spLocks noGrp="1" noChangeArrowheads="1"/>
          </p:cNvSpPr>
          <p:nvPr>
            <p:ph idx="1"/>
          </p:nvPr>
        </p:nvSpPr>
        <p:spPr/>
        <p:txBody>
          <a:bodyPr/>
          <a:lstStyle/>
          <a:p>
            <a:r>
              <a:rPr lang="el-GR" altLang="el-GR" dirty="0" smtClean="0"/>
              <a:t>Στεφανιαία Ραφή</a:t>
            </a:r>
          </a:p>
          <a:p>
            <a:r>
              <a:rPr lang="el-GR" altLang="el-GR" dirty="0" smtClean="0"/>
              <a:t>Οβελιαία Ραφή</a:t>
            </a:r>
          </a:p>
          <a:p>
            <a:r>
              <a:rPr lang="el-GR" altLang="el-GR" dirty="0" smtClean="0"/>
              <a:t>Λαμδοειδής Ραφή</a:t>
            </a:r>
          </a:p>
          <a:p>
            <a:r>
              <a:rPr lang="el-GR" altLang="el-GR" dirty="0" smtClean="0"/>
              <a:t>Λεπιδοειδείς Ραφές</a:t>
            </a:r>
          </a:p>
          <a:p>
            <a:endParaRPr lang="el-GR" altLang="el-GR"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484784"/>
            <a:ext cx="4320530" cy="446912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547396" y="5953905"/>
            <a:ext cx="2513754"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4"/>
              </a:rPr>
              <a:t>Sutures from top</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a:latin typeface="+mn-lt"/>
                <a:hlinkClick r:id="rId5" tooltip="User:Xxjamesxx (page does not exist)"/>
              </a:rPr>
              <a:t>Xxjamesxx</a:t>
            </a:r>
            <a:r>
              <a:rPr lang="el-GR" sz="1200" dirty="0" smtClean="0">
                <a:solidFill>
                  <a:schemeClr val="tx1">
                    <a:lumMod val="75000"/>
                    <a:lumOff val="25000"/>
                  </a:schemeClr>
                </a:solidFill>
                <a:latin typeface="+mn-lt"/>
              </a:rPr>
              <a:t> διαθέσιμο με άδεια  </a:t>
            </a:r>
            <a:r>
              <a:rPr lang="en-US" sz="1200" dirty="0">
                <a:latin typeface="+mn-lt"/>
                <a:hlinkClick r:id="rId6"/>
              </a:rPr>
              <a:t>CC BY-SA 3.0</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custDataLst>
      <p:tags r:id="rId1"/>
    </p:custDataLst>
    <p:extLst>
      <p:ext uri="{BB962C8B-B14F-4D97-AF65-F5344CB8AC3E}">
        <p14:creationId xmlns:p14="http://schemas.microsoft.com/office/powerpoint/2010/main" val="101515249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a:bodyPr>
          <a:lstStyle/>
          <a:p>
            <a:r>
              <a:rPr lang="el-GR" altLang="el-GR" dirty="0" smtClean="0"/>
              <a:t>Οστά </a:t>
            </a:r>
            <a:r>
              <a:rPr lang="el-GR" altLang="el-GR" dirty="0" smtClean="0"/>
              <a:t>εγκεφαλικού </a:t>
            </a:r>
            <a:r>
              <a:rPr lang="el-GR" altLang="el-GR" dirty="0"/>
              <a:t>κ</a:t>
            </a:r>
            <a:r>
              <a:rPr lang="el-GR" altLang="el-GR" dirty="0" smtClean="0"/>
              <a:t>ρανίου</a:t>
            </a:r>
            <a:endParaRPr lang="el-GR" altLang="el-GR" sz="1800" dirty="0"/>
          </a:p>
        </p:txBody>
      </p:sp>
      <p:sp>
        <p:nvSpPr>
          <p:cNvPr id="57349" name="Rectangle 5"/>
          <p:cNvSpPr>
            <a:spLocks noGrp="1" noChangeArrowheads="1"/>
          </p:cNvSpPr>
          <p:nvPr>
            <p:ph idx="1"/>
          </p:nvPr>
        </p:nvSpPr>
        <p:spPr/>
        <p:txBody>
          <a:bodyPr>
            <a:normAutofit/>
          </a:bodyPr>
          <a:lstStyle/>
          <a:p>
            <a:pPr marL="0" indent="0">
              <a:buNone/>
            </a:pPr>
            <a:r>
              <a:rPr lang="el-GR" altLang="el-GR" sz="2400" dirty="0"/>
              <a:t>Είναι 8 και διακρίνονται σε μονά και </a:t>
            </a:r>
            <a:r>
              <a:rPr lang="el-GR" altLang="el-GR" sz="2400" dirty="0" smtClean="0"/>
              <a:t>ζυγά</a:t>
            </a:r>
          </a:p>
          <a:p>
            <a:pPr marL="0" indent="0">
              <a:buNone/>
            </a:pPr>
            <a:endParaRPr lang="el-GR" altLang="el-GR" sz="2400" dirty="0" smtClean="0">
              <a:solidFill>
                <a:srgbClr val="CC0066"/>
              </a:solidFill>
            </a:endParaRPr>
          </a:p>
          <a:p>
            <a:r>
              <a:rPr lang="el-GR" altLang="el-GR" sz="2400" b="1" dirty="0" smtClean="0">
                <a:solidFill>
                  <a:srgbClr val="820000"/>
                </a:solidFill>
              </a:rPr>
              <a:t>ΜΟΝΑ</a:t>
            </a:r>
          </a:p>
          <a:p>
            <a:pPr marL="719138" indent="-365125">
              <a:buFont typeface="+mj-lt"/>
              <a:buAutoNum type="arabicPeriod"/>
            </a:pPr>
            <a:r>
              <a:rPr lang="el-GR" altLang="el-GR" sz="2400" dirty="0"/>
              <a:t>ΜΕΤΩΠΙΑΙΟ</a:t>
            </a:r>
          </a:p>
          <a:p>
            <a:pPr marL="719138" indent="-365125">
              <a:buFont typeface="+mj-lt"/>
              <a:buAutoNum type="arabicPeriod"/>
            </a:pPr>
            <a:r>
              <a:rPr lang="el-GR" altLang="el-GR" sz="2400" dirty="0"/>
              <a:t>ΙΝΙΑΚΟ</a:t>
            </a:r>
          </a:p>
          <a:p>
            <a:pPr marL="719138" indent="-365125">
              <a:buFont typeface="+mj-lt"/>
              <a:buAutoNum type="arabicPeriod"/>
            </a:pPr>
            <a:r>
              <a:rPr lang="el-GR" altLang="el-GR" sz="2400" dirty="0"/>
              <a:t>ΣΦΗΝΟΕΙΔΕΣ</a:t>
            </a:r>
          </a:p>
          <a:p>
            <a:pPr marL="719138" indent="-365125">
              <a:buFont typeface="+mj-lt"/>
              <a:buAutoNum type="arabicPeriod"/>
            </a:pPr>
            <a:r>
              <a:rPr lang="el-GR" altLang="el-GR" sz="2400" dirty="0"/>
              <a:t>ΗΘΜΟΕΙΔΕΣ</a:t>
            </a:r>
          </a:p>
          <a:p>
            <a:pPr marL="609600" indent="-609600"/>
            <a:endParaRPr lang="el-GR" altLang="el-GR" sz="2400" dirty="0">
              <a:solidFill>
                <a:srgbClr val="CC0066"/>
              </a:solidFill>
            </a:endParaRPr>
          </a:p>
          <a:p>
            <a:pPr marL="609600" indent="-609600"/>
            <a:endParaRPr lang="el-GR" altLang="el-GR" sz="2400" dirty="0">
              <a:solidFill>
                <a:srgbClr val="CC0066"/>
              </a:solidFill>
            </a:endParaRPr>
          </a:p>
          <a:p>
            <a:pPr marL="609600" indent="-609600"/>
            <a:endParaRPr lang="el-GR" altLang="el-GR" sz="2400" dirty="0">
              <a:solidFill>
                <a:srgbClr val="CC0066"/>
              </a:solidFill>
            </a:endParaRPr>
          </a:p>
        </p:txBody>
      </p:sp>
      <p:sp>
        <p:nvSpPr>
          <p:cNvPr id="2" name="Rectangle 1"/>
          <p:cNvSpPr/>
          <p:nvPr/>
        </p:nvSpPr>
        <p:spPr>
          <a:xfrm>
            <a:off x="3744480" y="2060848"/>
            <a:ext cx="4572000" cy="1200329"/>
          </a:xfrm>
          <a:prstGeom prst="rect">
            <a:avLst/>
          </a:prstGeom>
        </p:spPr>
        <p:txBody>
          <a:bodyPr>
            <a:spAutoFit/>
          </a:bodyPr>
          <a:lstStyle/>
          <a:p>
            <a:pPr marL="342900" indent="-342900">
              <a:buFont typeface="Arial" panose="020B0604020202020204" pitchFamily="34" charset="0"/>
              <a:buChar char="•"/>
            </a:pPr>
            <a:r>
              <a:rPr lang="el-GR" altLang="el-GR" sz="2400" b="1" dirty="0">
                <a:solidFill>
                  <a:srgbClr val="820000"/>
                </a:solidFill>
                <a:latin typeface="+mn-lt"/>
              </a:rPr>
              <a:t>ΖΥΓΑ</a:t>
            </a:r>
          </a:p>
          <a:p>
            <a:pPr marL="719138" indent="-365125">
              <a:buFont typeface="+mj-lt"/>
              <a:buAutoNum type="arabicPeriod"/>
            </a:pPr>
            <a:r>
              <a:rPr lang="el-GR" altLang="el-GR" sz="2400" dirty="0">
                <a:latin typeface="+mn-lt"/>
              </a:rPr>
              <a:t>ΚΡΟΤΑΦΙΚΑ</a:t>
            </a:r>
          </a:p>
          <a:p>
            <a:pPr marL="719138" indent="-365125">
              <a:buFont typeface="+mj-lt"/>
              <a:buAutoNum type="arabicPeriod"/>
            </a:pPr>
            <a:r>
              <a:rPr lang="el-GR" altLang="el-GR" sz="2400" dirty="0">
                <a:latin typeface="+mn-lt"/>
              </a:rPr>
              <a:t>ΒΡΕΓΜΑΤΙΚΑ</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custDataLst>
      <p:tags r:id="rId1"/>
    </p:custDataLst>
    <p:extLst>
      <p:ext uri="{BB962C8B-B14F-4D97-AF65-F5344CB8AC3E}">
        <p14:creationId xmlns:p14="http://schemas.microsoft.com/office/powerpoint/2010/main" val="11437694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l-GR" altLang="el-GR" dirty="0" smtClean="0"/>
              <a:t>Σφηνοειδές</a:t>
            </a:r>
            <a:endParaRPr lang="el-GR" altLang="el-GR" dirty="0"/>
          </a:p>
        </p:txBody>
      </p:sp>
      <p:sp>
        <p:nvSpPr>
          <p:cNvPr id="62467" name="Rectangle 3"/>
          <p:cNvSpPr>
            <a:spLocks noGrp="1" noChangeArrowheads="1"/>
          </p:cNvSpPr>
          <p:nvPr>
            <p:ph idx="1"/>
          </p:nvPr>
        </p:nvSpPr>
        <p:spPr>
          <a:xfrm>
            <a:off x="457200" y="1196752"/>
            <a:ext cx="8219256" cy="5040560"/>
          </a:xfrm>
        </p:spPr>
        <p:txBody>
          <a:bodyPr/>
          <a:lstStyle/>
          <a:p>
            <a:pPr>
              <a:spcBef>
                <a:spcPts val="600"/>
              </a:spcBef>
            </a:pPr>
            <a:r>
              <a:rPr lang="el-GR" altLang="el-GR" sz="2400" dirty="0"/>
              <a:t>Σχηματίζει το 1/3 του πρόσθιου   εγκεφαλικού βόθρου και το ½ του μέσου εγκεφαλικού βόθρου</a:t>
            </a:r>
            <a:r>
              <a:rPr lang="el-GR" altLang="el-GR" sz="2400" dirty="0" smtClean="0"/>
              <a:t>.</a:t>
            </a:r>
            <a:endParaRPr lang="el-GR" altLang="el-GR" sz="24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2636912"/>
            <a:ext cx="4644008" cy="28608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7200" y="2263050"/>
            <a:ext cx="3466728" cy="3785652"/>
          </a:xfrm>
          <a:prstGeom prst="rect">
            <a:avLst/>
          </a:prstGeom>
        </p:spPr>
        <p:txBody>
          <a:bodyPr wrap="square">
            <a:spAutoFit/>
          </a:bodyPr>
          <a:lstStyle/>
          <a:p>
            <a:pPr marL="342900" indent="-342900">
              <a:spcBef>
                <a:spcPts val="600"/>
              </a:spcBef>
              <a:buFont typeface="Arial" panose="020B0604020202020204" pitchFamily="34" charset="0"/>
              <a:buChar char="•"/>
            </a:pPr>
            <a:r>
              <a:rPr lang="el-GR" altLang="el-GR" sz="2400" dirty="0">
                <a:latin typeface="+mn-lt"/>
              </a:rPr>
              <a:t>Στον πρόσθιο εγκεφαλικό βόθρο παρατηρούνται το σώμα με τις ελάσσονες πτέρυγες, ενώ στον μέσο παρατηρούνται το βοθρίο του τουρκικού εφιππίου και οι μείζονες πτέρυγες. </a:t>
            </a:r>
          </a:p>
        </p:txBody>
      </p:sp>
      <p:sp>
        <p:nvSpPr>
          <p:cNvPr id="8" name="Rectangle 7"/>
          <p:cNvSpPr/>
          <p:nvPr/>
        </p:nvSpPr>
        <p:spPr>
          <a:xfrm>
            <a:off x="5460345" y="5582292"/>
            <a:ext cx="2003222"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solidFill>
                  <a:schemeClr val="tx1">
                    <a:lumMod val="75000"/>
                    <a:lumOff val="25000"/>
                  </a:schemeClr>
                </a:solidFill>
                <a:latin typeface="+mn-lt"/>
                <a:hlinkClick r:id="rId4"/>
              </a:rPr>
              <a:t>Gray145</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smtClean="0">
                <a:solidFill>
                  <a:schemeClr val="tx1">
                    <a:lumMod val="75000"/>
                    <a:lumOff val="25000"/>
                  </a:schemeClr>
                </a:solidFill>
                <a:latin typeface="+mn-lt"/>
                <a:hlinkClick r:id="rId5"/>
              </a:rPr>
              <a:t>Pngbot</a:t>
            </a:r>
            <a:r>
              <a:rPr lang="el-GR" sz="1200" dirty="0" smtClean="0">
                <a:solidFill>
                  <a:schemeClr val="tx1">
                    <a:lumMod val="75000"/>
                    <a:lumOff val="25000"/>
                  </a:schemeClr>
                </a:solidFill>
                <a:latin typeface="+mn-lt"/>
              </a:rPr>
              <a:t> διαθέσιμο ως κοινό κτήμα</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custDataLst>
      <p:tags r:id="rId1"/>
    </p:custDataLst>
    <p:extLst>
      <p:ext uri="{BB962C8B-B14F-4D97-AF65-F5344CB8AC3E}">
        <p14:creationId xmlns:p14="http://schemas.microsoft.com/office/powerpoint/2010/main" val="28792669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4"/>
          <p:cNvSpPr>
            <a:spLocks noGrp="1" noChangeArrowheads="1"/>
          </p:cNvSpPr>
          <p:nvPr>
            <p:ph type="title"/>
          </p:nvPr>
        </p:nvSpPr>
        <p:spPr/>
        <p:txBody>
          <a:bodyPr/>
          <a:lstStyle/>
          <a:p>
            <a:r>
              <a:rPr lang="el-GR" altLang="el-GR" dirty="0" smtClean="0"/>
              <a:t>Ηθμοειδές</a:t>
            </a:r>
            <a:endParaRPr lang="el-GR" altLang="el-GR" dirty="0"/>
          </a:p>
        </p:txBody>
      </p:sp>
      <p:sp>
        <p:nvSpPr>
          <p:cNvPr id="69639" name="Rectangle 7"/>
          <p:cNvSpPr>
            <a:spLocks noGrp="1" noChangeArrowheads="1"/>
          </p:cNvSpPr>
          <p:nvPr>
            <p:ph idx="1"/>
          </p:nvPr>
        </p:nvSpPr>
        <p:spPr>
          <a:xfrm>
            <a:off x="457200" y="1196752"/>
            <a:ext cx="4474840" cy="5040560"/>
          </a:xfrm>
        </p:spPr>
        <p:txBody>
          <a:bodyPr/>
          <a:lstStyle/>
          <a:p>
            <a:pPr marL="533400" indent="-533400">
              <a:spcBef>
                <a:spcPts val="600"/>
              </a:spcBef>
              <a:buFont typeface="Wingdings" pitchFamily="2" charset="2"/>
              <a:buNone/>
            </a:pPr>
            <a:r>
              <a:rPr lang="el-GR" altLang="el-GR" sz="2400" b="1" dirty="0"/>
              <a:t>Αποτελείται από 3 πέταλα</a:t>
            </a:r>
          </a:p>
          <a:p>
            <a:pPr marL="457200" indent="-457200">
              <a:spcBef>
                <a:spcPts val="600"/>
              </a:spcBef>
              <a:buFont typeface="+mj-lt"/>
              <a:buAutoNum type="arabicPeriod"/>
            </a:pPr>
            <a:r>
              <a:rPr lang="el-GR" altLang="el-GR" sz="2400" b="1" dirty="0" smtClean="0">
                <a:solidFill>
                  <a:schemeClr val="tx2"/>
                </a:solidFill>
              </a:rPr>
              <a:t>Τετρημένο</a:t>
            </a:r>
            <a:r>
              <a:rPr lang="en-US" altLang="el-GR" sz="2400" dirty="0" smtClean="0"/>
              <a:t>: </a:t>
            </a:r>
            <a:r>
              <a:rPr lang="el-GR" altLang="el-GR" sz="2400" dirty="0"/>
              <a:t>σχηματίζει το 1/3 του πρόσθιου εγκεφαλικού βόθρου</a:t>
            </a:r>
          </a:p>
          <a:p>
            <a:pPr marL="457200" indent="-457200">
              <a:spcBef>
                <a:spcPts val="600"/>
              </a:spcBef>
              <a:buFont typeface="+mj-lt"/>
              <a:buAutoNum type="arabicPeriod"/>
            </a:pPr>
            <a:r>
              <a:rPr lang="el-GR" altLang="el-GR" sz="2400" b="1" dirty="0">
                <a:solidFill>
                  <a:schemeClr val="tx2"/>
                </a:solidFill>
              </a:rPr>
              <a:t>Κάθετο</a:t>
            </a:r>
            <a:r>
              <a:rPr lang="en-US" altLang="el-GR" sz="2400" dirty="0"/>
              <a:t>: </a:t>
            </a:r>
            <a:r>
              <a:rPr lang="el-GR" altLang="el-GR" sz="2400" dirty="0"/>
              <a:t>σχηματίζει το ½ του οστέινου ρινικού διαφράγματος</a:t>
            </a:r>
          </a:p>
          <a:p>
            <a:pPr marL="457200" indent="-457200">
              <a:spcBef>
                <a:spcPts val="600"/>
              </a:spcBef>
              <a:buFont typeface="+mj-lt"/>
              <a:buAutoNum type="arabicPeriod"/>
            </a:pPr>
            <a:r>
              <a:rPr lang="el-GR" altLang="el-GR" sz="2400" b="1" dirty="0">
                <a:solidFill>
                  <a:schemeClr val="tx2"/>
                </a:solidFill>
              </a:rPr>
              <a:t>Παπυρώδες</a:t>
            </a:r>
            <a:r>
              <a:rPr lang="en-US" altLang="el-GR" sz="2400" dirty="0"/>
              <a:t>: </a:t>
            </a:r>
            <a:r>
              <a:rPr lang="el-GR" altLang="el-GR" sz="2400" dirty="0"/>
              <a:t>τμήματά του είναι οι πάνω και οι μέσες ρινικές κόγχες.</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4992" y="1844824"/>
            <a:ext cx="4329008" cy="264069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846234" y="4581128"/>
            <a:ext cx="2266523"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4"/>
              </a:rPr>
              <a:t>Gray152</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a:latin typeface="+mn-lt"/>
                <a:hlinkClick r:id="rId5" tooltip="en:User:Magnus Manske"/>
              </a:rPr>
              <a:t>Magnus </a:t>
            </a:r>
            <a:r>
              <a:rPr lang="en-US" sz="1200" dirty="0" smtClean="0">
                <a:latin typeface="+mn-lt"/>
                <a:hlinkClick r:id="rId5" tooltip="en:User:Magnus Manske"/>
              </a:rPr>
              <a:t>Manske</a:t>
            </a:r>
            <a:r>
              <a:rPr lang="el-GR" sz="1200" dirty="0" smtClean="0">
                <a:latin typeface="+mn-lt"/>
              </a:rPr>
              <a:t> </a:t>
            </a:r>
            <a:r>
              <a:rPr lang="el-GR" sz="1200" dirty="0" smtClean="0">
                <a:solidFill>
                  <a:schemeClr val="tx1">
                    <a:lumMod val="75000"/>
                    <a:lumOff val="25000"/>
                  </a:schemeClr>
                </a:solidFill>
                <a:latin typeface="+mn-lt"/>
              </a:rPr>
              <a:t>διαθέσιμο ως κοινό κτήμα</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custDataLst>
      <p:tags r:id="rId1"/>
    </p:custDataLst>
    <p:extLst>
      <p:ext uri="{BB962C8B-B14F-4D97-AF65-F5344CB8AC3E}">
        <p14:creationId xmlns:p14="http://schemas.microsoft.com/office/powerpoint/2010/main" val="13361111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normAutofit/>
          </a:bodyPr>
          <a:lstStyle/>
          <a:p>
            <a:r>
              <a:rPr lang="el-GR" altLang="el-GR" dirty="0" smtClean="0"/>
              <a:t>Βάση του </a:t>
            </a:r>
            <a:r>
              <a:rPr lang="el-GR" altLang="el-GR" dirty="0" smtClean="0"/>
              <a:t>κρανίου</a:t>
            </a:r>
            <a:endParaRPr lang="el-GR" altLang="el-GR" dirty="0"/>
          </a:p>
        </p:txBody>
      </p:sp>
      <p:sp>
        <p:nvSpPr>
          <p:cNvPr id="78851" name="Rectangle 3"/>
          <p:cNvSpPr>
            <a:spLocks noGrp="1" noChangeArrowheads="1"/>
          </p:cNvSpPr>
          <p:nvPr>
            <p:ph idx="1"/>
          </p:nvPr>
        </p:nvSpPr>
        <p:spPr>
          <a:xfrm>
            <a:off x="457200" y="1196752"/>
            <a:ext cx="8363272" cy="5040560"/>
          </a:xfrm>
        </p:spPr>
        <p:txBody>
          <a:bodyPr>
            <a:noAutofit/>
          </a:bodyPr>
          <a:lstStyle/>
          <a:p>
            <a:pPr marL="609600" indent="-609600">
              <a:spcBef>
                <a:spcPts val="600"/>
              </a:spcBef>
              <a:buFont typeface="Wingdings" pitchFamily="2" charset="2"/>
              <a:buNone/>
            </a:pPr>
            <a:r>
              <a:rPr lang="el-GR" altLang="el-GR" sz="2300" b="1" dirty="0" smtClean="0"/>
              <a:t>Αποτελείται </a:t>
            </a:r>
            <a:r>
              <a:rPr lang="el-GR" altLang="el-GR" sz="2300" b="1" dirty="0"/>
              <a:t>από τους 3 κρανιακούς βόθρους</a:t>
            </a:r>
          </a:p>
          <a:p>
            <a:pPr marL="354013" indent="-354013">
              <a:spcBef>
                <a:spcPts val="600"/>
              </a:spcBef>
              <a:buFont typeface="Wingdings" pitchFamily="2" charset="2"/>
              <a:buAutoNum type="arabicPeriod"/>
            </a:pPr>
            <a:r>
              <a:rPr lang="el-GR" altLang="el-GR" sz="2300" b="1" dirty="0" smtClean="0">
                <a:solidFill>
                  <a:schemeClr val="tx2"/>
                </a:solidFill>
              </a:rPr>
              <a:t>Πρόσθιο</a:t>
            </a:r>
            <a:r>
              <a:rPr lang="en-US" altLang="el-GR" sz="2300" b="1" dirty="0" smtClean="0">
                <a:solidFill>
                  <a:schemeClr val="tx2"/>
                </a:solidFill>
              </a:rPr>
              <a:t>:</a:t>
            </a:r>
            <a:endParaRPr lang="el-GR" altLang="el-GR" sz="2300" b="1" dirty="0">
              <a:solidFill>
                <a:schemeClr val="tx2"/>
              </a:solidFill>
            </a:endParaRPr>
          </a:p>
          <a:p>
            <a:pPr marL="609600" indent="-255588">
              <a:spcBef>
                <a:spcPts val="600"/>
              </a:spcBef>
            </a:pPr>
            <a:r>
              <a:rPr lang="el-GR" altLang="el-GR" sz="2300" dirty="0"/>
              <a:t>Ελλάσονες πτέρυγες σφηνοειδούς</a:t>
            </a:r>
          </a:p>
          <a:p>
            <a:pPr marL="609600" indent="-255588">
              <a:spcBef>
                <a:spcPts val="600"/>
              </a:spcBef>
            </a:pPr>
            <a:r>
              <a:rPr lang="el-GR" altLang="el-GR" sz="2300" dirty="0"/>
              <a:t>Τετρημενο πέταλο του ηθμοειδούς</a:t>
            </a:r>
          </a:p>
          <a:p>
            <a:pPr marL="609600" indent="-255588">
              <a:spcBef>
                <a:spcPts val="600"/>
              </a:spcBef>
            </a:pPr>
            <a:r>
              <a:rPr lang="el-GR" altLang="el-GR" sz="2300" dirty="0"/>
              <a:t>Μετωπιαίο</a:t>
            </a:r>
          </a:p>
          <a:p>
            <a:pPr marL="354013" indent="-354013">
              <a:spcBef>
                <a:spcPts val="600"/>
              </a:spcBef>
              <a:buFont typeface="Wingdings" pitchFamily="2" charset="2"/>
              <a:buAutoNum type="arabicPeriod" startAt="2"/>
            </a:pPr>
            <a:r>
              <a:rPr lang="el-GR" altLang="el-GR" sz="2300" b="1" dirty="0">
                <a:solidFill>
                  <a:schemeClr val="tx2"/>
                </a:solidFill>
              </a:rPr>
              <a:t>Μέσο</a:t>
            </a:r>
            <a:r>
              <a:rPr lang="en-US" altLang="el-GR" sz="2300" b="1" dirty="0">
                <a:solidFill>
                  <a:schemeClr val="tx2"/>
                </a:solidFill>
              </a:rPr>
              <a:t>:</a:t>
            </a:r>
          </a:p>
          <a:p>
            <a:pPr marL="609600" indent="-255588">
              <a:spcBef>
                <a:spcPts val="600"/>
              </a:spcBef>
            </a:pPr>
            <a:r>
              <a:rPr lang="el-GR" altLang="el-GR" sz="2300" dirty="0"/>
              <a:t>Λιθοειδής μοίρα του κροταφικού (πρόσθιο)</a:t>
            </a:r>
          </a:p>
          <a:p>
            <a:pPr marL="609600" indent="-255588">
              <a:spcBef>
                <a:spcPts val="600"/>
              </a:spcBef>
            </a:pPr>
            <a:r>
              <a:rPr lang="el-GR" altLang="el-GR" sz="2300" dirty="0"/>
              <a:t>Μείζονες πτέρυγες σφηνοειδούς-τουρκικό εφίππιο</a:t>
            </a:r>
          </a:p>
          <a:p>
            <a:pPr marL="609600" indent="-255588">
              <a:spcBef>
                <a:spcPts val="600"/>
              </a:spcBef>
            </a:pPr>
            <a:r>
              <a:rPr lang="el-GR" altLang="el-GR" sz="2300" dirty="0"/>
              <a:t>Τμήμα βρεγματικού</a:t>
            </a:r>
          </a:p>
          <a:p>
            <a:pPr marL="354013" indent="-354013">
              <a:spcBef>
                <a:spcPts val="600"/>
              </a:spcBef>
              <a:buFont typeface="Wingdings" pitchFamily="2" charset="2"/>
              <a:buAutoNum type="arabicPeriod" startAt="3"/>
            </a:pPr>
            <a:r>
              <a:rPr lang="el-GR" altLang="el-GR" sz="2300" b="1" dirty="0">
                <a:solidFill>
                  <a:schemeClr val="tx2"/>
                </a:solidFill>
              </a:rPr>
              <a:t>Οπίσθιο</a:t>
            </a:r>
            <a:r>
              <a:rPr lang="en-US" altLang="el-GR" sz="2300" b="1" dirty="0">
                <a:solidFill>
                  <a:schemeClr val="tx2"/>
                </a:solidFill>
              </a:rPr>
              <a:t>:</a:t>
            </a:r>
          </a:p>
          <a:p>
            <a:pPr marL="609600" indent="-255588">
              <a:spcBef>
                <a:spcPts val="600"/>
              </a:spcBef>
            </a:pPr>
            <a:r>
              <a:rPr lang="el-GR" altLang="el-GR" sz="2300" dirty="0"/>
              <a:t>Λιθοειδής μοίρα του κροταφικού (οπίσθια)-έσω ακουστικός πόρος</a:t>
            </a:r>
          </a:p>
          <a:p>
            <a:pPr marL="609600" indent="-255588">
              <a:spcBef>
                <a:spcPts val="600"/>
              </a:spcBef>
            </a:pPr>
            <a:r>
              <a:rPr lang="el-GR" altLang="el-GR" sz="2300" dirty="0"/>
              <a:t>Ινιακό </a:t>
            </a:r>
            <a:r>
              <a:rPr lang="el-GR" altLang="el-GR" sz="2300" dirty="0" smtClean="0"/>
              <a:t>οστό</a:t>
            </a:r>
            <a:endParaRPr lang="el-GR" altLang="el-GR" sz="2300" dirty="0">
              <a:solidFill>
                <a:srgbClr val="CC0066"/>
              </a:solidFill>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custDataLst>
      <p:tags r:id="rId1"/>
    </p:custDataLst>
    <p:extLst>
      <p:ext uri="{BB962C8B-B14F-4D97-AF65-F5344CB8AC3E}">
        <p14:creationId xmlns:p14="http://schemas.microsoft.com/office/powerpoint/2010/main" val="77738903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8"/>
  <p:tag name="ISPRING_RESOURCE_PATHS_HASH_2" val="22b4a0bba99f417b5c52d58a20b0118b7387d59"/>
  <p:tag name="ISPRING_RESOURCE_PATHS_HASH_PRESENTER" val="45c217bc572cf27cc478958c97867b9e3979e4b"/>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C_template_updated">
  <a:themeElements>
    <a:clrScheme name="Custom 5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291</TotalTime>
  <Words>1679</Words>
  <Application>Microsoft Office PowerPoint</Application>
  <PresentationFormat>Προβολή στην οθόνη (4:3)</PresentationFormat>
  <Paragraphs>308</Paragraphs>
  <Slides>32</Slides>
  <Notes>8</Notes>
  <HiddenSlides>0</HiddenSlides>
  <MMClips>0</MMClips>
  <ScaleCrop>false</ScaleCrop>
  <HeadingPairs>
    <vt:vector size="4" baseType="variant">
      <vt:variant>
        <vt:lpstr>Θέμα</vt:lpstr>
      </vt:variant>
      <vt:variant>
        <vt:i4>1</vt:i4>
      </vt:variant>
      <vt:variant>
        <vt:lpstr>Τίτλοι διαφανειών</vt:lpstr>
      </vt:variant>
      <vt:variant>
        <vt:i4>32</vt:i4>
      </vt:variant>
    </vt:vector>
  </HeadingPairs>
  <TitlesOfParts>
    <vt:vector size="33" baseType="lpstr">
      <vt:lpstr>OC_template_updated</vt:lpstr>
      <vt:lpstr>Ανατομική (Θ)</vt:lpstr>
      <vt:lpstr>Ανατομική του Ανθρώπου</vt:lpstr>
      <vt:lpstr>Ινιακό οστό</vt:lpstr>
      <vt:lpstr>Κροταφικό οστό</vt:lpstr>
      <vt:lpstr>Ραφές θόλου κρανίου</vt:lpstr>
      <vt:lpstr>Οστά εγκεφαλικού κρανίου</vt:lpstr>
      <vt:lpstr>Σφηνοειδές</vt:lpstr>
      <vt:lpstr>Ηθμοειδές</vt:lpstr>
      <vt:lpstr>Βάση του κρανίου</vt:lpstr>
      <vt:lpstr>Πλάγια και κάτω επιφάνεια κρανίου</vt:lpstr>
      <vt:lpstr>Τρήματα βάσης κρανίου</vt:lpstr>
      <vt:lpstr>Κάτω Γνάθος</vt:lpstr>
      <vt:lpstr>Κάτω γνάθος (1/3)</vt:lpstr>
      <vt:lpstr>Κάτω γνάθος (2/3)</vt:lpstr>
      <vt:lpstr>Κάτω γνάθος (3/3)</vt:lpstr>
      <vt:lpstr>Κόλποι κρανίου</vt:lpstr>
      <vt:lpstr>Παραρίνιοι κόλποι κρανίου (1/2)</vt:lpstr>
      <vt:lpstr>Παραρίνιοι κόλποι κρανίου (2/2)</vt:lpstr>
      <vt:lpstr>Οφθαλμικός κόγχος-κύτος ρινός</vt:lpstr>
      <vt:lpstr>Οφθαλμικός κόγχος-κύτος ρινός (1/3)</vt:lpstr>
      <vt:lpstr>Οφθαλμικός κόγχος-κύτος ρινός (2/3)</vt:lpstr>
      <vt:lpstr> </vt:lpstr>
      <vt:lpstr>Προσωπικό κρανίο</vt:lpstr>
      <vt:lpstr>Οστά προσωπικού ή σπλαγχνικού κρανίου (1/2)</vt:lpstr>
      <vt:lpstr>Οστά προσωπικού ή σπλαγχνικού κρανίου (2/2)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125</cp:revision>
  <dcterms:created xsi:type="dcterms:W3CDTF">2013-03-04T13:35:19Z</dcterms:created>
  <dcterms:modified xsi:type="dcterms:W3CDTF">2015-04-21T12:51:16Z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1D5A0DCC-7006-4BC6-BE1C-D091FB49F96A</vt:lpwstr>
  </property>
  <property fmtid="{D5CDD505-2E9C-101B-9397-08002B2CF9AE}" pid="3" name="ArticulatePath">
    <vt:lpwstr>OC_template_updated</vt:lpwstr>
  </property>
</Properties>
</file>