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6"/>
  </p:notesMasterIdLst>
  <p:handoutMasterIdLst>
    <p:handoutMasterId r:id="rId57"/>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257" r:id="rId49"/>
    <p:sldId id="262" r:id="rId50"/>
    <p:sldId id="264" r:id="rId51"/>
    <p:sldId id="311" r:id="rId52"/>
    <p:sldId id="312"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1915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marL="742950" indent="-285750">
              <a:lnSpc>
                <a:spcPct val="114000"/>
              </a:lnSpc>
              <a:spcBef>
                <a:spcPts val="1200"/>
              </a:spcBef>
              <a:buFont typeface="Courier New" panose="02070309020205020404" pitchFamily="49" charset="0"/>
              <a:buChar char="o"/>
              <a:defRPr sz="2200"/>
            </a:lvl2pPr>
            <a:lvl3pPr marL="1143000" indent="-228600">
              <a:lnSpc>
                <a:spcPct val="114000"/>
              </a:lnSpc>
              <a:spcBef>
                <a:spcPts val="1200"/>
              </a:spcBef>
              <a:buFont typeface="Wingdings" panose="05000000000000000000" pitchFamily="2" charset="2"/>
              <a:buChar char="ü"/>
              <a:defRPr sz="2000"/>
            </a:lvl3pPr>
            <a:lvl4pPr>
              <a:lnSpc>
                <a:spcPct val="114000"/>
              </a:lnSpc>
              <a:spcBef>
                <a:spcPts val="1200"/>
              </a:spcBef>
              <a:defRPr/>
            </a:lvl4pPr>
            <a:lvl5pPr>
              <a:lnSpc>
                <a:spcPct val="114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07201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846397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943480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591577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24572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10835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899749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76543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200"/>
            </a:lvl2pPr>
            <a:lvl3pPr>
              <a:defRPr sz="2200"/>
            </a:lvl3pPr>
            <a:lvl4pPr marL="1165225" indent="-266700">
              <a:lnSpc>
                <a:spcPct val="112000"/>
              </a:lnSpc>
              <a:spcBef>
                <a:spcPts val="1200"/>
              </a:spcBef>
              <a:defRPr sz="2200"/>
            </a:lvl4pPr>
            <a:lvl5pPr marL="1528763" indent="-228600">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65811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55099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5014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82289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25346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79218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36492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20019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06476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8218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0434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87445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668239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2.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19.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0.png"/><Relationship Id="rId7"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00.png"/><Relationship Id="rId7" Type="http://schemas.openxmlformats.org/officeDocument/2006/relationships/image" Target="../media/image6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8.png"/><Relationship Id="rId7" Type="http://schemas.openxmlformats.org/officeDocument/2006/relationships/image" Target="../media/image78.pn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1.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1.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2.xml"/><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69.wmf"/><Relationship Id="rId3" Type="http://schemas.openxmlformats.org/officeDocument/2006/relationships/image" Target="../media/image79.png"/><Relationship Id="rId7" Type="http://schemas.openxmlformats.org/officeDocument/2006/relationships/image" Target="../media/image66.wmf"/><Relationship Id="rId12"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70.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7.wmf"/><Relationship Id="rId1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11.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990.png"/><Relationship Id="rId3" Type="http://schemas.openxmlformats.org/officeDocument/2006/relationships/image" Target="../media/image91.png"/><Relationship Id="rId7" Type="http://schemas.openxmlformats.org/officeDocument/2006/relationships/image" Target="../media/image980.png"/><Relationship Id="rId2" Type="http://schemas.openxmlformats.org/officeDocument/2006/relationships/image" Target="../media/image96.png"/><Relationship Id="rId1" Type="http://schemas.openxmlformats.org/officeDocument/2006/relationships/slideLayout" Target="../slideLayouts/slideLayout12.xml"/><Relationship Id="rId6" Type="http://schemas.openxmlformats.org/officeDocument/2006/relationships/image" Target="../media/image970.png"/><Relationship Id="rId11" Type="http://schemas.openxmlformats.org/officeDocument/2006/relationships/image" Target="../media/image1020.png"/><Relationship Id="rId5" Type="http://schemas.openxmlformats.org/officeDocument/2006/relationships/image" Target="../media/image960.png"/><Relationship Id="rId10" Type="http://schemas.openxmlformats.org/officeDocument/2006/relationships/image" Target="../media/image1010.png"/><Relationship Id="rId4" Type="http://schemas.openxmlformats.org/officeDocument/2006/relationships/image" Target="../media/image950.png"/><Relationship Id="rId9" Type="http://schemas.openxmlformats.org/officeDocument/2006/relationships/image" Target="../media/image1000.png"/></Relationships>
</file>

<file path=ppt/slides/_rels/slide41.xml.rels><?xml version="1.0" encoding="UTF-8" standalone="yes"?>
<Relationships xmlns="http://schemas.openxmlformats.org/package/2006/relationships"><Relationship Id="rId8" Type="http://schemas.openxmlformats.org/officeDocument/2006/relationships/image" Target="../media/image1170.png"/><Relationship Id="rId3" Type="http://schemas.openxmlformats.org/officeDocument/2006/relationships/image" Target="../media/image1120.png"/><Relationship Id="rId7" Type="http://schemas.openxmlformats.org/officeDocument/2006/relationships/image" Target="../media/image1160.png"/><Relationship Id="rId12" Type="http://schemas.openxmlformats.org/officeDocument/2006/relationships/image" Target="../media/image121.png"/><Relationship Id="rId2" Type="http://schemas.openxmlformats.org/officeDocument/2006/relationships/image" Target="../media/image92.png"/><Relationship Id="rId1" Type="http://schemas.openxmlformats.org/officeDocument/2006/relationships/slideLayout" Target="../slideLayouts/slideLayout12.xml"/><Relationship Id="rId6" Type="http://schemas.openxmlformats.org/officeDocument/2006/relationships/image" Target="../media/image1150.png"/><Relationship Id="rId11" Type="http://schemas.openxmlformats.org/officeDocument/2006/relationships/image" Target="../media/image120.png"/><Relationship Id="rId5" Type="http://schemas.openxmlformats.org/officeDocument/2006/relationships/image" Target="../media/image1140.png"/><Relationship Id="rId10" Type="http://schemas.openxmlformats.org/officeDocument/2006/relationships/image" Target="../media/image1190.png"/><Relationship Id="rId4" Type="http://schemas.openxmlformats.org/officeDocument/2006/relationships/image" Target="../media/image1130.png"/><Relationship Id="rId9" Type="http://schemas.openxmlformats.org/officeDocument/2006/relationships/image" Target="../media/image1180.png"/></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0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2.xml"/><Relationship Id="rId5" Type="http://schemas.openxmlformats.org/officeDocument/2006/relationships/image" Target="../media/image112.png"/><Relationship Id="rId4" Type="http://schemas.openxmlformats.org/officeDocument/2006/relationships/image" Target="../media/image111.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Ιατρικά Ηλεκτρονικά </a:t>
            </a:r>
            <a:r>
              <a:rPr lang="el-GR" sz="3600" b="1" dirty="0">
                <a:solidFill>
                  <a:schemeClr val="tx1"/>
                </a:solidFill>
                <a:latin typeface="+mn-lt"/>
              </a:rPr>
              <a:t>(</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2400"/>
              </a:spcAft>
            </a:pPr>
            <a:r>
              <a:rPr lang="el-GR" sz="2600" b="1" dirty="0" smtClean="0"/>
              <a:t>Ενότητα 3</a:t>
            </a:r>
            <a:r>
              <a:rPr lang="el-GR" sz="2600" dirty="0" smtClean="0"/>
              <a:t>:</a:t>
            </a:r>
            <a:r>
              <a:rPr lang="en-US" sz="2600" dirty="0" smtClean="0"/>
              <a:t> </a:t>
            </a:r>
            <a:r>
              <a:rPr lang="el-GR" sz="2600" dirty="0"/>
              <a:t>Ενισχυτικές Διατάξεις</a:t>
            </a:r>
            <a:endParaRPr lang="el-GR" sz="2600" dirty="0" smtClean="0"/>
          </a:p>
          <a:p>
            <a:pPr>
              <a:spcBef>
                <a:spcPts val="0"/>
              </a:spcBef>
              <a:spcAft>
                <a:spcPts val="600"/>
              </a:spcAft>
            </a:pPr>
            <a:r>
              <a:rPr lang="el-GR" sz="2200" dirty="0"/>
              <a:t>Δρ.Π.Ασβεστάς</a:t>
            </a:r>
          </a:p>
          <a:p>
            <a:pPr>
              <a:spcBef>
                <a:spcPts val="0"/>
              </a:spcBef>
              <a:spcAft>
                <a:spcPts val="1200"/>
              </a:spcAft>
            </a:pPr>
            <a:r>
              <a:rPr lang="el-GR" sz="2200" dirty="0"/>
              <a:t>Τμήμα Μηχανικών Βιοϊατρικής Τεχνολογίας Τ.Ε.</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Αναστρέφων ενισχυτής </a:t>
            </a:r>
            <a:r>
              <a:rPr lang="el-GR" sz="3200" b="0" dirty="0" smtClean="0"/>
              <a:t>7/8</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3960440"/>
              </a:xfrm>
            </p:spPr>
            <p:txBody>
              <a:bodyPr>
                <a:normAutofit lnSpcReduction="10000"/>
              </a:bodyPr>
              <a:lstStyle/>
              <a:p>
                <a:pPr>
                  <a:spcBef>
                    <a:spcPts val="1800"/>
                  </a:spcBef>
                </a:pPr>
                <a:r>
                  <a:rPr lang="el-GR" dirty="0" smtClean="0"/>
                  <a:t>Για να κατανοηθεί καλύτερα, η επίδραση της χαμηλής αντίσταση εισόδου, έστω το απλό κύκλωμα του διαιρέτη τάσης που δείχνει το σχήμα</a:t>
                </a:r>
                <a:r>
                  <a:rPr lang="en-US" dirty="0"/>
                  <a:t> </a:t>
                </a:r>
                <a:r>
                  <a:rPr lang="el-GR" dirty="0"/>
                  <a:t>με δύο ίσες αντιστάσεις 1</a:t>
                </a:r>
                <a:r>
                  <a:rPr lang="en-US" dirty="0"/>
                  <a:t>k</a:t>
                </a:r>
                <a:r>
                  <a:rPr lang="el-GR" dirty="0"/>
                  <a:t>Ω.</a:t>
                </a:r>
              </a:p>
              <a:p>
                <a:pPr>
                  <a:spcBef>
                    <a:spcPts val="1800"/>
                  </a:spcBef>
                </a:pPr>
                <a:r>
                  <a:rPr lang="el-GR" dirty="0"/>
                  <a:t>Τότε η τάση εξόδου του διαιρέτη τάσης είναι </a:t>
                </a:r>
                <a14:m>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𝐴</m:t>
                        </m:r>
                      </m:sub>
                    </m:sSub>
                    <m:r>
                      <a:rPr lang="en-US" i="1">
                        <a:latin typeface="Cambria Math"/>
                      </a:rPr>
                      <m:t>=</m:t>
                    </m:r>
                    <m:f>
                      <m:fPr>
                        <m:ctrlPr>
                          <a:rPr lang="en-US" i="1">
                            <a:latin typeface="Cambria Math"/>
                          </a:rPr>
                        </m:ctrlPr>
                      </m:fPr>
                      <m:num>
                        <m:sSub>
                          <m:sSubPr>
                            <m:ctrlPr>
                              <a:rPr lang="el-GR" i="1">
                                <a:latin typeface="Cambria Math"/>
                              </a:rPr>
                            </m:ctrlPr>
                          </m:sSubPr>
                          <m:e>
                            <m:r>
                              <a:rPr lang="en-US" i="1">
                                <a:latin typeface="Cambria Math"/>
                              </a:rPr>
                              <m:t>𝑣</m:t>
                            </m:r>
                          </m:e>
                          <m:sub>
                            <m:r>
                              <a:rPr lang="en-US" i="1">
                                <a:latin typeface="Cambria Math"/>
                              </a:rPr>
                              <m:t>𝑖𝑛</m:t>
                            </m:r>
                          </m:sub>
                        </m:sSub>
                      </m:num>
                      <m:den>
                        <m:r>
                          <a:rPr lang="en-US" i="1">
                            <a:latin typeface="Cambria Math"/>
                          </a:rPr>
                          <m:t>2</m:t>
                        </m:r>
                      </m:den>
                    </m:f>
                  </m:oMath>
                </a14:m>
                <a:r>
                  <a:rPr lang="el-GR" dirty="0"/>
                  <a:t> </a:t>
                </a:r>
              </a:p>
              <a:p>
                <a:pPr>
                  <a:spcBef>
                    <a:spcPts val="1800"/>
                  </a:spcBef>
                </a:pPr>
                <a:r>
                  <a:rPr lang="el-GR" dirty="0"/>
                  <a:t>Επομένως, εάν η τάση αυτή τροφοδοτηθεί σε έναν αναστρέφοντα ενισχυτή με κέρδος τάσης κλειστού βρόχου -100, τότε θεωρητικά η τάση εξόδου του ενισχυτή θα πρέπει να </a:t>
                </a:r>
                <a:r>
                  <a:rPr lang="el-GR" dirty="0" smtClean="0"/>
                  <a:t>είναι:</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3960440"/>
              </a:xfrm>
              <a:blipFill rotWithShape="1">
                <a:blip r:embed="rId2"/>
                <a:stretch>
                  <a:fillRect l="-963" t="-123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grpSp>
        <p:nvGrpSpPr>
          <p:cNvPr id="10" name="Ομάδα 9"/>
          <p:cNvGrpSpPr/>
          <p:nvPr/>
        </p:nvGrpSpPr>
        <p:grpSpPr>
          <a:xfrm>
            <a:off x="2915816" y="4551838"/>
            <a:ext cx="3989079" cy="2160240"/>
            <a:chOff x="3011557" y="4365104"/>
            <a:chExt cx="3989079" cy="216024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509120"/>
              <a:ext cx="235420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3011557" y="5363924"/>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11557" y="5363924"/>
                  <a:ext cx="552331" cy="369332"/>
                </a:xfrm>
                <a:prstGeom prst="rect">
                  <a:avLst/>
                </a:prstGeom>
                <a:blipFill rotWithShape="0">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211960" y="4365104"/>
                  <a:ext cx="1116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𝑅</m:t>
                        </m:r>
                        <m:r>
                          <a:rPr lang="en-US" i="1" smtClean="0">
                            <a:solidFill>
                              <a:prstClr val="black"/>
                            </a:solidFill>
                            <a:latin typeface="Cambria Math"/>
                          </a:rPr>
                          <m:t>=1</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211960" y="4365104"/>
                  <a:ext cx="1116331" cy="369332"/>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80691" y="5363924"/>
                  <a:ext cx="1116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𝑅</m:t>
                        </m:r>
                        <m:r>
                          <a:rPr lang="en-US" i="1" smtClean="0">
                            <a:solidFill>
                              <a:prstClr val="black"/>
                            </a:solidFill>
                            <a:latin typeface="Cambria Math"/>
                          </a:rPr>
                          <m:t>=1</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80691" y="5363924"/>
                  <a:ext cx="1116331" cy="369332"/>
                </a:xfrm>
                <a:prstGeom prst="rect">
                  <a:avLst/>
                </a:prstGeo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912198" y="4591844"/>
                  <a:ext cx="1088438" cy="565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𝐴</m:t>
                            </m:r>
                          </m:sub>
                        </m:sSub>
                        <m:r>
                          <a:rPr lang="en-US" i="1" smtClean="0">
                            <a:solidFill>
                              <a:prstClr val="black"/>
                            </a:solidFill>
                            <a:latin typeface="Cambria Math"/>
                          </a:rPr>
                          <m:t>=</m:t>
                        </m:r>
                        <m:f>
                          <m:fPr>
                            <m:ctrlPr>
                              <a:rPr lang="en-US" i="1" smtClean="0">
                                <a:solidFill>
                                  <a:prstClr val="black"/>
                                </a:solidFill>
                                <a:latin typeface="Cambria Math"/>
                              </a:rPr>
                            </m:ctrlPr>
                          </m:fPr>
                          <m:num>
                            <m:sSub>
                              <m:sSubPr>
                                <m:ctrlPr>
                                  <a:rPr lang="el-GR" i="1">
                                    <a:solidFill>
                                      <a:prstClr val="black"/>
                                    </a:solidFill>
                                    <a:latin typeface="Cambria Math"/>
                                  </a:rPr>
                                </m:ctrlPr>
                              </m:sSubPr>
                              <m:e>
                                <m:r>
                                  <a:rPr lang="en-US" i="1">
                                    <a:solidFill>
                                      <a:prstClr val="black"/>
                                    </a:solidFill>
                                    <a:latin typeface="Cambria Math"/>
                                  </a:rPr>
                                  <m:t>𝑣</m:t>
                                </m:r>
                              </m:e>
                              <m:sub>
                                <m:r>
                                  <a:rPr lang="en-US" i="1" smtClean="0">
                                    <a:solidFill>
                                      <a:prstClr val="black"/>
                                    </a:solidFill>
                                    <a:latin typeface="Cambria Math"/>
                                  </a:rPr>
                                  <m:t>𝑖𝑛</m:t>
                                </m:r>
                              </m:sub>
                            </m:sSub>
                          </m:num>
                          <m:den>
                            <m:r>
                              <a:rPr lang="en-US" i="1" smtClean="0">
                                <a:solidFill>
                                  <a:prstClr val="black"/>
                                </a:solidFill>
                                <a:latin typeface="Cambria Math"/>
                              </a:rPr>
                              <m:t>2</m:t>
                            </m:r>
                          </m:den>
                        </m:f>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912198" y="4591844"/>
                  <a:ext cx="1088438" cy="565348"/>
                </a:xfrm>
                <a:prstGeom prst="rect">
                  <a:avLst/>
                </a:prstGeom>
                <a:blipFill rotWithShape="0">
                  <a:blip r:embed="rId7"/>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2081806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Αναστρέφων ενισχυτής </a:t>
            </a:r>
            <a:r>
              <a:rPr lang="el-GR" sz="3200" b="0" dirty="0"/>
              <a:t>8</a:t>
            </a:r>
            <a:r>
              <a:rPr lang="el-GR" sz="3200" b="0" dirty="0" smtClean="0"/>
              <a:t>/8</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059009"/>
                <a:ext cx="8229600" cy="3600400"/>
              </a:xfrm>
            </p:spPr>
            <p:txBody>
              <a:bodyPr>
                <a:normAutofit fontScale="92500" lnSpcReduction="10000"/>
              </a:bodyPr>
              <a:lstStyle/>
              <a:p>
                <a:pPr>
                  <a:spcBef>
                    <a:spcPts val="1200"/>
                  </a:spcBef>
                </a:pPr>
                <a:r>
                  <a:rPr lang="el-GR" dirty="0"/>
                  <a:t>Εάν για την ενίσχυση χρησιμοποιηθεί το κύκλωμα του σχήματος, τότε λόγω της χαμηλής αντίστασης εισόδου του αναστρέφοντος ενισχυτή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𝑖</m:t>
                        </m:r>
                      </m:sub>
                    </m:sSub>
                    <m:r>
                      <a:rPr lang="en-US" i="1">
                        <a:latin typeface="Cambria Math"/>
                      </a:rPr>
                      <m:t>=1</m:t>
                    </m:r>
                    <m:r>
                      <m:rPr>
                        <m:sty m:val="p"/>
                      </m:rPr>
                      <a:rPr lang="en-US">
                        <a:latin typeface="Cambria Math"/>
                      </a:rPr>
                      <m:t>k</m:t>
                    </m:r>
                    <m:r>
                      <m:rPr>
                        <m:sty m:val="p"/>
                      </m:rPr>
                      <a:rPr lang="el-GR">
                        <a:latin typeface="Cambria Math"/>
                      </a:rPr>
                      <m:t>Ω</m:t>
                    </m:r>
                  </m:oMath>
                </a14:m>
                <a:r>
                  <a:rPr lang="el-GR" dirty="0"/>
                  <a:t>), θα είναι </a:t>
                </a:r>
                <a14:m>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𝐴</m:t>
                        </m:r>
                      </m:sub>
                    </m:sSub>
                    <m:r>
                      <a:rPr lang="en-US" i="1">
                        <a:latin typeface="Cambria Math"/>
                      </a:rPr>
                      <m:t>=</m:t>
                    </m:r>
                    <m:f>
                      <m:fPr>
                        <m:ctrlPr>
                          <a:rPr lang="en-US" i="1">
                            <a:latin typeface="Cambria Math"/>
                          </a:rPr>
                        </m:ctrlPr>
                      </m:fPr>
                      <m:num>
                        <m:sSub>
                          <m:sSubPr>
                            <m:ctrlPr>
                              <a:rPr lang="el-GR" i="1">
                                <a:latin typeface="Cambria Math"/>
                              </a:rPr>
                            </m:ctrlPr>
                          </m:sSubPr>
                          <m:e>
                            <m:r>
                              <a:rPr lang="en-US" i="1">
                                <a:latin typeface="Cambria Math"/>
                              </a:rPr>
                              <m:t>𝑣</m:t>
                            </m:r>
                          </m:e>
                          <m:sub>
                            <m:r>
                              <a:rPr lang="en-US" i="1">
                                <a:latin typeface="Cambria Math"/>
                              </a:rPr>
                              <m:t>𝑖𝑛</m:t>
                            </m:r>
                          </m:sub>
                        </m:sSub>
                      </m:num>
                      <m:den>
                        <m:r>
                          <a:rPr lang="el-GR" i="1">
                            <a:latin typeface="Cambria Math"/>
                          </a:rPr>
                          <m:t>3</m:t>
                        </m:r>
                      </m:den>
                    </m:f>
                  </m:oMath>
                </a14:m>
                <a:r>
                  <a:rPr lang="el-GR" dirty="0"/>
                  <a:t> και η τάση εξόδου θα ισούται με </a:t>
                </a:r>
                <a14:m>
                  <m:oMath xmlns:m="http://schemas.openxmlformats.org/officeDocument/2006/math">
                    <m:r>
                      <a:rPr lang="el-GR" i="1">
                        <a:latin typeface="Cambria Math"/>
                      </a:rPr>
                      <m:t>−100</m:t>
                    </m:r>
                    <m:d>
                      <m:dPr>
                        <m:ctrlPr>
                          <a:rPr lang="el-GR" i="1">
                            <a:latin typeface="Cambria Math"/>
                          </a:rPr>
                        </m:ctrlPr>
                      </m:dPr>
                      <m:e>
                        <m:f>
                          <m:fPr>
                            <m:ctrlPr>
                              <a:rPr lang="en-US" i="1">
                                <a:latin typeface="Cambria Math"/>
                              </a:rPr>
                            </m:ctrlPr>
                          </m:fPr>
                          <m:num>
                            <m:sSub>
                              <m:sSubPr>
                                <m:ctrlPr>
                                  <a:rPr lang="el-GR" i="1">
                                    <a:latin typeface="Cambria Math"/>
                                  </a:rPr>
                                </m:ctrlPr>
                              </m:sSubPr>
                              <m:e>
                                <m:r>
                                  <a:rPr lang="en-US" i="1">
                                    <a:latin typeface="Cambria Math"/>
                                  </a:rPr>
                                  <m:t>𝑣</m:t>
                                </m:r>
                              </m:e>
                              <m:sub>
                                <m:r>
                                  <a:rPr lang="en-US" i="1">
                                    <a:latin typeface="Cambria Math"/>
                                  </a:rPr>
                                  <m:t>𝑖𝑛</m:t>
                                </m:r>
                              </m:sub>
                            </m:sSub>
                          </m:num>
                          <m:den>
                            <m:r>
                              <a:rPr lang="el-GR" i="1">
                                <a:latin typeface="Cambria Math"/>
                              </a:rPr>
                              <m:t>3</m:t>
                            </m:r>
                          </m:den>
                        </m:f>
                      </m:e>
                    </m:d>
                    <m:r>
                      <a:rPr lang="en-US" i="1">
                        <a:latin typeface="Cambria Math"/>
                      </a:rPr>
                      <m:t>=−</m:t>
                    </m:r>
                    <m:r>
                      <a:rPr lang="el-GR" i="1">
                        <a:latin typeface="Cambria Math"/>
                      </a:rPr>
                      <m:t>33,3</m:t>
                    </m:r>
                    <m:sSub>
                      <m:sSubPr>
                        <m:ctrlPr>
                          <a:rPr lang="en-US" i="1">
                            <a:latin typeface="Cambria Math"/>
                          </a:rPr>
                        </m:ctrlPr>
                      </m:sSubPr>
                      <m:e>
                        <m:r>
                          <a:rPr lang="en-US" i="1">
                            <a:latin typeface="Cambria Math"/>
                          </a:rPr>
                          <m:t>𝑣</m:t>
                        </m:r>
                      </m:e>
                      <m:sub>
                        <m:r>
                          <a:rPr lang="en-US" i="1">
                            <a:latin typeface="Cambria Math"/>
                          </a:rPr>
                          <m:t>𝑖𝑛</m:t>
                        </m:r>
                      </m:sub>
                    </m:sSub>
                  </m:oMath>
                </a14:m>
                <a:r>
                  <a:rPr lang="el-GR" dirty="0"/>
                  <a:t>.</a:t>
                </a:r>
              </a:p>
              <a:p>
                <a:pPr>
                  <a:spcBef>
                    <a:spcPts val="1200"/>
                  </a:spcBef>
                </a:pPr>
                <a:r>
                  <a:rPr lang="el-GR" b="1" dirty="0"/>
                  <a:t>Συνεπώς, όταν πρόκειται να συνδεθεί ο συγκεκριμένος ενισχυτής στην έξοδο κάποιου κυκλώματος, θα πρέπει η αντίσταση </a:t>
                </a:r>
                <a14:m>
                  <m:oMath xmlns:m="http://schemas.openxmlformats.org/officeDocument/2006/math">
                    <m:sSub>
                      <m:sSubPr>
                        <m:ctrlPr>
                          <a:rPr lang="en-US" b="1" i="1">
                            <a:latin typeface="Cambria Math"/>
                          </a:rPr>
                        </m:ctrlPr>
                      </m:sSubPr>
                      <m:e>
                        <m:r>
                          <a:rPr lang="en-US" b="1" i="1">
                            <a:latin typeface="Cambria Math"/>
                          </a:rPr>
                          <m:t>𝑹</m:t>
                        </m:r>
                      </m:e>
                      <m:sub>
                        <m:r>
                          <a:rPr lang="en-US" b="1" i="1">
                            <a:latin typeface="Cambria Math"/>
                          </a:rPr>
                          <m:t>𝒊</m:t>
                        </m:r>
                      </m:sub>
                    </m:sSub>
                  </m:oMath>
                </a14:m>
                <a:r>
                  <a:rPr lang="el-GR" b="1" dirty="0"/>
                  <a:t> να είναι τουλάχιστον δέκα φορές μεγαλύτερη από την αντίσταση εξόδου του προηγούμενου κυκλώματος.</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059009"/>
                <a:ext cx="8229600" cy="3600400"/>
              </a:xfrm>
              <a:blipFill rotWithShape="0">
                <a:blip r:embed="rId2"/>
                <a:stretch>
                  <a:fillRect l="-963" t="-1356" r="-667" b="-50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grpSp>
        <p:nvGrpSpPr>
          <p:cNvPr id="12" name="Ομάδα 11"/>
          <p:cNvGrpSpPr/>
          <p:nvPr/>
        </p:nvGrpSpPr>
        <p:grpSpPr>
          <a:xfrm>
            <a:off x="1726374" y="4385677"/>
            <a:ext cx="5691251" cy="2335798"/>
            <a:chOff x="1662758" y="4542407"/>
            <a:chExt cx="5691251" cy="2335798"/>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630305"/>
              <a:ext cx="48387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1662758" y="5932809"/>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62758" y="5932809"/>
                  <a:ext cx="552331" cy="369332"/>
                </a:xfrm>
                <a:prstGeom prst="rect">
                  <a:avLst/>
                </a:prstGeom>
                <a:blipFill rotWithShape="0">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54846" y="5150013"/>
                  <a:ext cx="1116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𝑅</m:t>
                        </m:r>
                        <m:r>
                          <a:rPr lang="en-US" i="1" smtClean="0">
                            <a:solidFill>
                              <a:prstClr val="black"/>
                            </a:solidFill>
                            <a:latin typeface="Cambria Math"/>
                          </a:rPr>
                          <m:t>=1</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54846" y="5150013"/>
                  <a:ext cx="1116331" cy="369332"/>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642771" y="5942101"/>
                  <a:ext cx="1116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𝑅</m:t>
                        </m:r>
                        <m:r>
                          <a:rPr lang="en-US" i="1" smtClean="0">
                            <a:solidFill>
                              <a:prstClr val="black"/>
                            </a:solidFill>
                            <a:latin typeface="Cambria Math"/>
                          </a:rPr>
                          <m:t>=1</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642771" y="5942101"/>
                  <a:ext cx="1116331" cy="369332"/>
                </a:xfrm>
                <a:prstGeom prst="rect">
                  <a:avLst/>
                </a:prstGeo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67014" y="5150013"/>
                  <a:ext cx="11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r>
                          <a:rPr lang="en-US" i="1" smtClean="0">
                            <a:solidFill>
                              <a:prstClr val="black"/>
                            </a:solidFill>
                            <a:latin typeface="Cambria Math"/>
                          </a:rPr>
                          <m:t>=1</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67014" y="5150013"/>
                  <a:ext cx="1175450" cy="369332"/>
                </a:xfrm>
                <a:prstGeom prst="rect">
                  <a:avLst/>
                </a:prstGeom>
                <a:blipFill rotWithShape="0">
                  <a:blip r:embed="rId7"/>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63158" y="4542407"/>
                  <a:ext cx="145841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r>
                          <a:rPr lang="en-US" i="1" smtClean="0">
                            <a:solidFill>
                              <a:prstClr val="black"/>
                            </a:solidFill>
                            <a:latin typeface="Cambria Math"/>
                          </a:rPr>
                          <m:t>=100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63158" y="4542407"/>
                  <a:ext cx="1458413" cy="391582"/>
                </a:xfrm>
                <a:prstGeom prst="rect">
                  <a:avLst/>
                </a:prstGeom>
                <a:blipFill rotWithShape="0">
                  <a:blip r:embed="rId8"/>
                  <a:stretch>
                    <a:fillRect b="-92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686262" y="5572769"/>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686262" y="5572769"/>
                  <a:ext cx="667747" cy="369332"/>
                </a:xfrm>
                <a:prstGeom prst="rect">
                  <a:avLst/>
                </a:prstGeom>
                <a:blipFill rotWithShape="0">
                  <a:blip r:embed="rId9"/>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480477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αναστρέφων ενισχυτής </a:t>
            </a:r>
            <a:r>
              <a:rPr lang="el-GR" sz="3200" b="0" dirty="0" smtClean="0"/>
              <a:t>1/10</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068423"/>
                <a:ext cx="8229600" cy="3312368"/>
              </a:xfrm>
            </p:spPr>
            <p:txBody>
              <a:bodyPr>
                <a:normAutofit lnSpcReduction="10000"/>
              </a:bodyPr>
              <a:lstStyle/>
              <a:p>
                <a:pPr>
                  <a:spcBef>
                    <a:spcPts val="1200"/>
                  </a:spcBef>
                </a:pPr>
                <a:r>
                  <a:rPr lang="el-GR" dirty="0"/>
                  <a:t>Ο αναστρέφων ενισχυτής παράγει τάση εξόδου, η οποία δεν έχει διαφορά φάσης σε σχέση με την τάση εισόδου</a:t>
                </a:r>
              </a:p>
              <a:p>
                <a:pPr>
                  <a:spcBef>
                    <a:spcPts val="1200"/>
                  </a:spcBef>
                </a:pPr>
                <a:r>
                  <a:rPr lang="el-GR" dirty="0"/>
                  <a:t>Για τον υπολογισμό του κέρδους τάσης βρόχου </a:t>
                </a:r>
                <a14:m>
                  <m:oMath xmlns:m="http://schemas.openxmlformats.org/officeDocument/2006/math">
                    <m:sSub>
                      <m:sSubPr>
                        <m:ctrlPr>
                          <a:rPr lang="el-GR" i="1">
                            <a:latin typeface="Cambria Math"/>
                          </a:rPr>
                        </m:ctrlPr>
                      </m:sSubPr>
                      <m:e>
                        <m:r>
                          <a:rPr lang="en-US" i="1">
                            <a:latin typeface="Cambria Math"/>
                          </a:rPr>
                          <m:t>𝐴</m:t>
                        </m:r>
                      </m:e>
                      <m:sub>
                        <m:r>
                          <a:rPr lang="en-US" i="1">
                            <a:latin typeface="Cambria Math"/>
                          </a:rPr>
                          <m:t>𝑐𝑙</m:t>
                        </m:r>
                      </m:sub>
                    </m:sSub>
                    <m:r>
                      <a:rPr lang="en-US" i="1">
                        <a:latin typeface="Cambria Math"/>
                        <a:ea typeface="Cambria Math"/>
                      </a:rPr>
                      <m:t>≡</m:t>
                    </m:r>
                    <m:f>
                      <m:fPr>
                        <m:ctrlPr>
                          <a:rPr lang="en-US" i="1">
                            <a:latin typeface="Cambria Math"/>
                          </a:rPr>
                        </m:ctrlPr>
                      </m:fPr>
                      <m:num>
                        <m:sSub>
                          <m:sSubPr>
                            <m:ctrlPr>
                              <a:rPr lang="en-US" i="1">
                                <a:latin typeface="Cambria Math"/>
                              </a:rPr>
                            </m:ctrlPr>
                          </m:sSubPr>
                          <m:e>
                            <m:r>
                              <a:rPr lang="en-US" i="1">
                                <a:latin typeface="Cambria Math"/>
                              </a:rPr>
                              <m:t>𝑣</m:t>
                            </m:r>
                          </m:e>
                          <m:sub>
                            <m:r>
                              <a:rPr lang="en-US" i="1">
                                <a:latin typeface="Cambria Math"/>
                              </a:rPr>
                              <m:t>𝑜𝑢𝑡</m:t>
                            </m:r>
                          </m:sub>
                        </m:sSub>
                      </m:num>
                      <m:den>
                        <m:sSub>
                          <m:sSubPr>
                            <m:ctrlPr>
                              <a:rPr lang="en-US" i="1">
                                <a:latin typeface="Cambria Math"/>
                              </a:rPr>
                            </m:ctrlPr>
                          </m:sSubPr>
                          <m:e>
                            <m:r>
                              <a:rPr lang="en-US" i="1">
                                <a:latin typeface="Cambria Math"/>
                              </a:rPr>
                              <m:t>𝑣</m:t>
                            </m:r>
                          </m:e>
                          <m:sub>
                            <m:r>
                              <a:rPr lang="en-US" i="1">
                                <a:latin typeface="Cambria Math"/>
                              </a:rPr>
                              <m:t>𝑖𝑛</m:t>
                            </m:r>
                          </m:sub>
                        </m:sSub>
                      </m:den>
                    </m:f>
                  </m:oMath>
                </a14:m>
                <a:r>
                  <a:rPr lang="el-GR" dirty="0"/>
                  <a:t>, ακολουθείται η ίδια διαδικασία με πριν:</a:t>
                </a:r>
              </a:p>
              <a:p>
                <a:pPr lvl="1">
                  <a:spcBef>
                    <a:spcPts val="1200"/>
                  </a:spcBef>
                </a:pPr>
                <a:r>
                  <a:rPr lang="el-GR" dirty="0"/>
                  <a:t>Το κέρδος τάσης ανοιχτού βρόχου </a:t>
                </a:r>
                <a14:m>
                  <m:oMath xmlns:m="http://schemas.openxmlformats.org/officeDocument/2006/math">
                    <m:sSub>
                      <m:sSubPr>
                        <m:ctrlPr>
                          <a:rPr lang="el-GR" i="1">
                            <a:latin typeface="Cambria Math"/>
                          </a:rPr>
                        </m:ctrlPr>
                      </m:sSubPr>
                      <m:e>
                        <m:r>
                          <a:rPr lang="en-US" i="1">
                            <a:latin typeface="Cambria Math"/>
                          </a:rPr>
                          <m:t>𝐴</m:t>
                        </m:r>
                      </m:e>
                      <m:sub>
                        <m:r>
                          <a:rPr lang="en-US" i="1">
                            <a:latin typeface="Cambria Math"/>
                          </a:rPr>
                          <m:t>𝑜𝑙</m:t>
                        </m:r>
                      </m:sub>
                    </m:sSub>
                  </m:oMath>
                </a14:m>
                <a:r>
                  <a:rPr lang="en-US" dirty="0"/>
                  <a:t> </a:t>
                </a:r>
                <a:r>
                  <a:rPr lang="el-GR" dirty="0"/>
                  <a:t>θεωρείται άπειρο, οπότε η τάση στους δύο ακροδέκτες εισόδους του Τ.Ε. είναι ίδια και ίση με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𝑖𝑛</m:t>
                        </m:r>
                      </m:sub>
                    </m:sSub>
                  </m:oMath>
                </a14:m>
                <a:r>
                  <a:rPr lang="en-US" dirty="0"/>
                  <a:t>.</a:t>
                </a:r>
                <a:endParaRPr lang="el-GR" dirty="0"/>
              </a:p>
              <a:p>
                <a:pPr>
                  <a:spcBef>
                    <a:spcPts val="1200"/>
                  </a:spcBef>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068423"/>
                <a:ext cx="8229600" cy="3312368"/>
              </a:xfrm>
              <a:blipFill rotWithShape="0">
                <a:blip r:embed="rId2"/>
                <a:stretch>
                  <a:fillRect l="-963" t="-1471" r="-74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grpSp>
        <p:nvGrpSpPr>
          <p:cNvPr id="5" name="Ομάδα 4"/>
          <p:cNvGrpSpPr/>
          <p:nvPr/>
        </p:nvGrpSpPr>
        <p:grpSpPr>
          <a:xfrm>
            <a:off x="2699792" y="3867443"/>
            <a:ext cx="4167022" cy="2880320"/>
            <a:chOff x="2705176" y="3573016"/>
            <a:chExt cx="4167022" cy="288032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76" y="3682699"/>
              <a:ext cx="3811040" cy="277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3563888" y="5445224"/>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63888" y="5445224"/>
                  <a:ext cx="552331" cy="369332"/>
                </a:xfrm>
                <a:prstGeom prst="rect">
                  <a:avLst/>
                </a:prstGeom>
                <a:blipFill rotWithShape="1">
                  <a:blip r:embed="rId4"/>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04451" y="4808817"/>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204451" y="4808817"/>
                  <a:ext cx="667747"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75856" y="4293096"/>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275856" y="4293096"/>
                  <a:ext cx="466923" cy="369332"/>
                </a:xfrm>
                <a:prstGeom prst="rect">
                  <a:avLst/>
                </a:prstGeom>
                <a:blipFill rotWithShape="1">
                  <a:blip r:embed="rId6"/>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88024" y="3573016"/>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788024" y="3573016"/>
                  <a:ext cx="493404" cy="391582"/>
                </a:xfrm>
                <a:prstGeom prst="rect">
                  <a:avLst/>
                </a:prstGeom>
                <a:blipFill rotWithShape="1">
                  <a:blip r:embed="rId7"/>
                  <a:stretch>
                    <a:fillRect b="-9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947661" y="4581128"/>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947661" y="4581128"/>
                  <a:ext cx="552331" cy="369332"/>
                </a:xfrm>
                <a:prstGeom prst="rect">
                  <a:avLst/>
                </a:prstGeom>
                <a:blipFill rotWithShape="1">
                  <a:blip r:embed="rId8"/>
                  <a:stretch>
                    <a:fillRect b="-1639"/>
                  </a:stretch>
                </a:blipFill>
              </p:spPr>
              <p:txBody>
                <a:bodyPr/>
                <a:lstStyle/>
                <a:p>
                  <a:r>
                    <a:rPr lang="el-GR">
                      <a:noFill/>
                    </a:rPr>
                    <a:t> </a:t>
                  </a:r>
                </a:p>
              </p:txBody>
            </p:sp>
          </mc:Fallback>
        </mc:AlternateContent>
      </p:grpSp>
    </p:spTree>
    <p:extLst>
      <p:ext uri="{BB962C8B-B14F-4D97-AF65-F5344CB8AC3E}">
        <p14:creationId xmlns:p14="http://schemas.microsoft.com/office/powerpoint/2010/main" val="3021120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αναστρέφων ενισχυτής </a:t>
            </a:r>
            <a:r>
              <a:rPr lang="el-GR" sz="3200" b="0" dirty="0" smtClean="0"/>
              <a:t>2/10</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lvl="1"/>
                <a:r>
                  <a:rPr lang="el-GR" dirty="0"/>
                  <a:t>Το ρεύμα που διαρρέει την αντίσταση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𝑖</m:t>
                        </m:r>
                      </m:sub>
                    </m:sSub>
                    <m:r>
                      <a:rPr lang="el-GR" i="1">
                        <a:latin typeface="Cambria Math"/>
                      </a:rPr>
                      <m:t> </m:t>
                    </m:r>
                  </m:oMath>
                </a14:m>
                <a:r>
                  <a:rPr lang="el-GR" dirty="0"/>
                  <a:t>είναι </a:t>
                </a:r>
                <a14:m>
                  <m:oMath xmlns:m="http://schemas.openxmlformats.org/officeDocument/2006/math">
                    <m:r>
                      <a:rPr lang="en-US" i="1">
                        <a:latin typeface="Cambria Math"/>
                      </a:rPr>
                      <m:t>𝑖</m:t>
                    </m:r>
                    <m:r>
                      <a:rPr lang="en-US" i="1">
                        <a:latin typeface="Cambria Math"/>
                      </a:rPr>
                      <m:t>=</m:t>
                    </m:r>
                    <m:f>
                      <m:fPr>
                        <m:ctrlPr>
                          <a:rPr lang="en-US" i="1">
                            <a:latin typeface="Cambria Math"/>
                          </a:rPr>
                        </m:ctrlPr>
                      </m:fPr>
                      <m:num>
                        <m:sSub>
                          <m:sSubPr>
                            <m:ctrlPr>
                              <a:rPr lang="en-US" i="1">
                                <a:latin typeface="Cambria Math"/>
                              </a:rPr>
                            </m:ctrlPr>
                          </m:sSubPr>
                          <m:e>
                            <m:r>
                              <a:rPr lang="el-GR" i="1">
                                <a:latin typeface="Cambria Math"/>
                              </a:rPr>
                              <m:t>−</m:t>
                            </m:r>
                            <m:r>
                              <a:rPr lang="en-US" i="1">
                                <a:latin typeface="Cambria Math"/>
                              </a:rPr>
                              <m:t>𝑣</m:t>
                            </m:r>
                          </m:e>
                          <m:sub>
                            <m:r>
                              <a:rPr lang="en-US" i="1">
                                <a:latin typeface="Cambria Math"/>
                              </a:rPr>
                              <m:t>𝑖𝑛</m:t>
                            </m:r>
                          </m:sub>
                        </m:sSub>
                      </m:num>
                      <m:den>
                        <m:sSub>
                          <m:sSubPr>
                            <m:ctrlPr>
                              <a:rPr lang="en-US" i="1">
                                <a:latin typeface="Cambria Math"/>
                              </a:rPr>
                            </m:ctrlPr>
                          </m:sSubPr>
                          <m:e>
                            <m:r>
                              <a:rPr lang="en-US" i="1">
                                <a:latin typeface="Cambria Math"/>
                              </a:rPr>
                              <m:t>𝑅</m:t>
                            </m:r>
                          </m:e>
                          <m:sub>
                            <m:r>
                              <a:rPr lang="en-US" i="1">
                                <a:latin typeface="Cambria Math"/>
                              </a:rPr>
                              <m:t>𝑖</m:t>
                            </m:r>
                          </m:sub>
                        </m:sSub>
                      </m:den>
                    </m:f>
                  </m:oMath>
                </a14:m>
                <a:endParaRPr lang="en-US" dirty="0"/>
              </a:p>
              <a:p>
                <a:pPr lvl="1"/>
                <a:r>
                  <a:rPr lang="el-GR" dirty="0"/>
                  <a:t>Καθώς σε έναν ιδανικό Τ.Ε. το ρεύμα στους ακροδέκτες εισόδου θεωρείται μηδέν, το ρεύμα από την αντίσταση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𝑖</m:t>
                        </m:r>
                      </m:sub>
                    </m:sSub>
                    <m:r>
                      <a:rPr lang="el-GR" i="1">
                        <a:latin typeface="Cambria Math"/>
                      </a:rPr>
                      <m:t> </m:t>
                    </m:r>
                  </m:oMath>
                </a14:m>
                <a:r>
                  <a:rPr lang="el-GR" dirty="0"/>
                  <a:t>περνάει εξ ολοκλήρου στην αντίσταση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𝑓</m:t>
                        </m:r>
                      </m:sub>
                    </m:sSub>
                    <m:r>
                      <a:rPr lang="el-GR" i="1">
                        <a:latin typeface="Cambria Math"/>
                      </a:rPr>
                      <m:t> </m:t>
                    </m:r>
                  </m:oMath>
                </a14:m>
                <a:r>
                  <a:rPr lang="el-GR" dirty="0"/>
                  <a:t>και άρα </a:t>
                </a:r>
                <a14:m>
                  <m:oMath xmlns:m="http://schemas.openxmlformats.org/officeDocument/2006/math">
                    <m:r>
                      <a:rPr lang="en-US" i="1">
                        <a:latin typeface="Cambria Math"/>
                      </a:rPr>
                      <m:t>𝑖</m:t>
                    </m:r>
                    <m:r>
                      <a:rPr lang="en-US" i="1">
                        <a:latin typeface="Cambria Math"/>
                      </a:rPr>
                      <m:t>=</m:t>
                    </m:r>
                    <m:f>
                      <m:fPr>
                        <m:ctrlPr>
                          <a:rPr lang="en-US" i="1">
                            <a:latin typeface="Cambria Math"/>
                          </a:rPr>
                        </m:ctrlPr>
                      </m:fPr>
                      <m:num>
                        <m:sSub>
                          <m:sSubPr>
                            <m:ctrlPr>
                              <a:rPr lang="en-US" i="1">
                                <a:latin typeface="Cambria Math"/>
                              </a:rPr>
                            </m:ctrlPr>
                          </m:sSubPr>
                          <m:e>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m:t>
                            </m:r>
                            <m:r>
                              <a:rPr lang="en-US" i="1">
                                <a:latin typeface="Cambria Math"/>
                              </a:rPr>
                              <m:t>𝑣</m:t>
                            </m:r>
                          </m:e>
                          <m:sub>
                            <m:r>
                              <a:rPr lang="en-US" i="1">
                                <a:latin typeface="Cambria Math"/>
                              </a:rPr>
                              <m:t>𝑜𝑢𝑡</m:t>
                            </m:r>
                          </m:sub>
                        </m:sSub>
                      </m:num>
                      <m:den>
                        <m:sSub>
                          <m:sSubPr>
                            <m:ctrlPr>
                              <a:rPr lang="en-US" i="1">
                                <a:latin typeface="Cambria Math"/>
                              </a:rPr>
                            </m:ctrlPr>
                          </m:sSubPr>
                          <m:e>
                            <m:r>
                              <a:rPr lang="en-US" i="1">
                                <a:latin typeface="Cambria Math"/>
                              </a:rPr>
                              <m:t>𝑅</m:t>
                            </m:r>
                          </m:e>
                          <m:sub>
                            <m:r>
                              <a:rPr lang="en-US" i="1">
                                <a:latin typeface="Cambria Math"/>
                              </a:rPr>
                              <m:t>𝑓</m:t>
                            </m:r>
                          </m:sub>
                        </m:sSub>
                      </m:den>
                    </m:f>
                  </m:oMath>
                </a14:m>
                <a:endParaRPr lang="el-GR" dirty="0"/>
              </a:p>
              <a:p>
                <a:pPr lvl="1"/>
                <a:r>
                  <a:rPr lang="el-GR" dirty="0"/>
                  <a:t>Εξισώνοντας τις δύο εκφράσεις για το ρεύμα, προκύπτει εύκολα ότι:</a:t>
                </a:r>
              </a:p>
              <a:p>
                <a:pPr marL="457200" lvl="1" indent="0">
                  <a:buNone/>
                </a:pPr>
                <a14:m>
                  <m:oMathPara xmlns:m="http://schemas.openxmlformats.org/officeDocument/2006/math">
                    <m:oMathParaPr>
                      <m:jc m:val="centerGroup"/>
                    </m:oMathParaPr>
                    <m:oMath xmlns:m="http://schemas.openxmlformats.org/officeDocument/2006/math">
                      <m:sSub>
                        <m:sSubPr>
                          <m:ctrlPr>
                            <a:rPr lang="el-GR" b="1" i="1" smtClean="0">
                              <a:solidFill>
                                <a:schemeClr val="tx1"/>
                              </a:solidFill>
                              <a:latin typeface="Cambria Math"/>
                            </a:rPr>
                          </m:ctrlPr>
                        </m:sSubPr>
                        <m:e>
                          <m:r>
                            <a:rPr lang="en-US" b="1" i="0">
                              <a:solidFill>
                                <a:schemeClr val="tx1"/>
                              </a:solidFill>
                              <a:latin typeface="Cambria Math"/>
                            </a:rPr>
                            <m:t>𝐀</m:t>
                          </m:r>
                        </m:e>
                        <m:sub>
                          <m:r>
                            <a:rPr lang="en-US" b="1" i="0">
                              <a:solidFill>
                                <a:schemeClr val="tx1"/>
                              </a:solidFill>
                              <a:latin typeface="Cambria Math"/>
                            </a:rPr>
                            <m:t>𝐜𝐥</m:t>
                          </m:r>
                        </m:sub>
                      </m:sSub>
                      <m:r>
                        <a:rPr lang="en-US" b="1" i="0">
                          <a:solidFill>
                            <a:schemeClr val="tx1"/>
                          </a:solidFill>
                          <a:latin typeface="Cambria Math"/>
                          <a:ea typeface="Cambria Math"/>
                        </a:rPr>
                        <m:t>≡</m:t>
                      </m:r>
                      <m:f>
                        <m:fPr>
                          <m:ctrlPr>
                            <a:rPr lang="en-US" b="1" i="1">
                              <a:solidFill>
                                <a:schemeClr val="tx1"/>
                              </a:solidFill>
                              <a:latin typeface="Cambria Math"/>
                            </a:rPr>
                          </m:ctrlPr>
                        </m:fPr>
                        <m:num>
                          <m:sSub>
                            <m:sSubPr>
                              <m:ctrlPr>
                                <a:rPr lang="en-US" b="1" i="1">
                                  <a:solidFill>
                                    <a:schemeClr val="tx1"/>
                                  </a:solidFill>
                                  <a:latin typeface="Cambria Math"/>
                                </a:rPr>
                              </m:ctrlPr>
                            </m:sSubPr>
                            <m:e>
                              <m:r>
                                <a:rPr lang="en-US" b="1" i="0">
                                  <a:solidFill>
                                    <a:schemeClr val="tx1"/>
                                  </a:solidFill>
                                  <a:latin typeface="Cambria Math"/>
                                </a:rPr>
                                <m:t>𝐯</m:t>
                              </m:r>
                            </m:e>
                            <m:sub>
                              <m:r>
                                <a:rPr lang="en-US" b="1" i="0">
                                  <a:solidFill>
                                    <a:schemeClr val="tx1"/>
                                  </a:solidFill>
                                  <a:latin typeface="Cambria Math"/>
                                </a:rPr>
                                <m:t>𝐨𝐮𝐭</m:t>
                              </m:r>
                            </m:sub>
                          </m:sSub>
                        </m:num>
                        <m:den>
                          <m:sSub>
                            <m:sSubPr>
                              <m:ctrlPr>
                                <a:rPr lang="en-US" b="1" i="1">
                                  <a:solidFill>
                                    <a:schemeClr val="tx1"/>
                                  </a:solidFill>
                                  <a:latin typeface="Cambria Math"/>
                                </a:rPr>
                              </m:ctrlPr>
                            </m:sSubPr>
                            <m:e>
                              <m:r>
                                <a:rPr lang="en-US" b="1" i="0">
                                  <a:solidFill>
                                    <a:schemeClr val="tx1"/>
                                  </a:solidFill>
                                  <a:latin typeface="Cambria Math"/>
                                </a:rPr>
                                <m:t>𝐯</m:t>
                              </m:r>
                            </m:e>
                            <m:sub>
                              <m:r>
                                <a:rPr lang="en-US" b="1" i="0">
                                  <a:solidFill>
                                    <a:schemeClr val="tx1"/>
                                  </a:solidFill>
                                  <a:latin typeface="Cambria Math"/>
                                </a:rPr>
                                <m:t>𝐢𝐧</m:t>
                              </m:r>
                            </m:sub>
                          </m:sSub>
                        </m:den>
                      </m:f>
                      <m:r>
                        <a:rPr lang="el-GR" b="1" i="0">
                          <a:solidFill>
                            <a:schemeClr val="tx1"/>
                          </a:solidFill>
                          <a:latin typeface="Cambria Math"/>
                        </a:rPr>
                        <m:t>=</m:t>
                      </m:r>
                      <m:r>
                        <a:rPr lang="en-US" b="1" i="0">
                          <a:solidFill>
                            <a:schemeClr val="tx1"/>
                          </a:solidFill>
                          <a:latin typeface="Cambria Math"/>
                        </a:rPr>
                        <m:t>𝟏</m:t>
                      </m:r>
                      <m:r>
                        <a:rPr lang="en-US" b="1" i="0">
                          <a:solidFill>
                            <a:schemeClr val="tx1"/>
                          </a:solidFill>
                          <a:latin typeface="Cambria Math"/>
                        </a:rPr>
                        <m:t>+</m:t>
                      </m:r>
                      <m:f>
                        <m:fPr>
                          <m:ctrlPr>
                            <a:rPr lang="el-GR" b="1" i="1">
                              <a:solidFill>
                                <a:schemeClr val="tx1"/>
                              </a:solidFill>
                              <a:latin typeface="Cambria Math"/>
                            </a:rPr>
                          </m:ctrlPr>
                        </m:fPr>
                        <m:num>
                          <m:sSub>
                            <m:sSubPr>
                              <m:ctrlPr>
                                <a:rPr lang="el-GR" b="1" i="1">
                                  <a:solidFill>
                                    <a:schemeClr val="tx1"/>
                                  </a:solidFill>
                                  <a:latin typeface="Cambria Math"/>
                                </a:rPr>
                              </m:ctrlPr>
                            </m:sSubPr>
                            <m:e>
                              <m:r>
                                <a:rPr lang="en-US" b="1" i="0">
                                  <a:solidFill>
                                    <a:schemeClr val="tx1"/>
                                  </a:solidFill>
                                  <a:latin typeface="Cambria Math"/>
                                </a:rPr>
                                <m:t>𝐑</m:t>
                              </m:r>
                            </m:e>
                            <m:sub>
                              <m:r>
                                <a:rPr lang="en-US" b="1" i="0">
                                  <a:solidFill>
                                    <a:schemeClr val="tx1"/>
                                  </a:solidFill>
                                  <a:latin typeface="Cambria Math"/>
                                </a:rPr>
                                <m:t>𝐟</m:t>
                              </m:r>
                            </m:sub>
                          </m:sSub>
                        </m:num>
                        <m:den>
                          <m:sSub>
                            <m:sSubPr>
                              <m:ctrlPr>
                                <a:rPr lang="el-GR" b="1" i="1">
                                  <a:solidFill>
                                    <a:schemeClr val="tx1"/>
                                  </a:solidFill>
                                  <a:latin typeface="Cambria Math"/>
                                </a:rPr>
                              </m:ctrlPr>
                            </m:sSubPr>
                            <m:e>
                              <m:r>
                                <a:rPr lang="en-US" b="1" i="0">
                                  <a:solidFill>
                                    <a:schemeClr val="tx1"/>
                                  </a:solidFill>
                                  <a:latin typeface="Cambria Math"/>
                                </a:rPr>
                                <m:t>𝐑</m:t>
                              </m:r>
                            </m:e>
                            <m:sub>
                              <m:r>
                                <a:rPr lang="en-US" b="1" i="0">
                                  <a:solidFill>
                                    <a:schemeClr val="tx1"/>
                                  </a:solidFill>
                                  <a:latin typeface="Cambria Math"/>
                                </a:rPr>
                                <m:t>𝐢</m:t>
                              </m:r>
                            </m:sub>
                          </m:sSub>
                        </m:den>
                      </m:f>
                    </m:oMath>
                  </m:oMathPara>
                </a14:m>
                <a:endParaRPr lang="el-GR"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r="-17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610254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αναστρέφων ενισχυτής </a:t>
            </a:r>
            <a:r>
              <a:rPr lang="el-GR" sz="3200" b="0" dirty="0" smtClean="0"/>
              <a:t>3/10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grpSp>
        <p:nvGrpSpPr>
          <p:cNvPr id="16" name="Ομάδα 15"/>
          <p:cNvGrpSpPr/>
          <p:nvPr/>
        </p:nvGrpSpPr>
        <p:grpSpPr>
          <a:xfrm>
            <a:off x="1979712" y="1841572"/>
            <a:ext cx="5190199" cy="3456384"/>
            <a:chOff x="2195736" y="2564904"/>
            <a:chExt cx="4167022" cy="2880320"/>
          </a:xfrm>
        </p:grpSpPr>
        <p:grpSp>
          <p:nvGrpSpPr>
            <p:cNvPr id="5" name="Ομάδα 4"/>
            <p:cNvGrpSpPr/>
            <p:nvPr/>
          </p:nvGrpSpPr>
          <p:grpSpPr>
            <a:xfrm>
              <a:off x="2195736" y="2564904"/>
              <a:ext cx="4167022" cy="2880320"/>
              <a:chOff x="2705176" y="3573016"/>
              <a:chExt cx="4167022" cy="288032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76" y="3682699"/>
                <a:ext cx="3811040" cy="277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3563888" y="5445224"/>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563888" y="5445224"/>
                    <a:ext cx="552331" cy="369332"/>
                  </a:xfrm>
                  <a:prstGeom prst="rect">
                    <a:avLst/>
                  </a:prstGeom>
                  <a:blipFill rotWithShape="1">
                    <a:blip r:embed="rId3"/>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04451" y="4808817"/>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204451" y="4808817"/>
                    <a:ext cx="667747" cy="369332"/>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75856" y="4293096"/>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oMath>
                      </m:oMathPara>
                    </a14:m>
                    <a:endParaRPr lang="el-GR" dirty="0">
                      <a:solidFill>
                        <a:prstClr val="black"/>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275856" y="4293096"/>
                    <a:ext cx="466923" cy="369332"/>
                  </a:xfrm>
                  <a:prstGeom prst="rect">
                    <a:avLst/>
                  </a:prstGeom>
                  <a:blipFill rotWithShape="1">
                    <a:blip r:embed="rId5"/>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88024" y="3573016"/>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l-GR" dirty="0">
                      <a:solidFill>
                        <a:prstClr val="black"/>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788024" y="3573016"/>
                    <a:ext cx="493404" cy="391582"/>
                  </a:xfrm>
                  <a:prstGeom prst="rect">
                    <a:avLst/>
                  </a:prstGeom>
                  <a:blipFill rotWithShape="1">
                    <a:blip r:embed="rId6"/>
                    <a:stretch>
                      <a:fillRect b="-9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947661" y="4581128"/>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947661" y="4581128"/>
                    <a:ext cx="552331" cy="369332"/>
                  </a:xfrm>
                  <a:prstGeom prst="rect">
                    <a:avLst/>
                  </a:prstGeom>
                  <a:blipFill rotWithShape="1">
                    <a:blip r:embed="rId7"/>
                    <a:stretch>
                      <a:fillRect b="-1639"/>
                    </a:stretch>
                  </a:blipFill>
                </p:spPr>
                <p:txBody>
                  <a:bodyPr/>
                  <a:lstStyle/>
                  <a:p>
                    <a:r>
                      <a:rPr lang="el-GR">
                        <a:noFill/>
                      </a:rPr>
                      <a:t> </a:t>
                    </a:r>
                  </a:p>
                </p:txBody>
              </p:sp>
            </mc:Fallback>
          </mc:AlternateContent>
        </p:grpSp>
        <p:cxnSp>
          <p:nvCxnSpPr>
            <p:cNvPr id="12" name="Ευθύγραμμο βέλος σύνδεσης 11"/>
            <p:cNvCxnSpPr/>
            <p:nvPr/>
          </p:nvCxnSpPr>
          <p:spPr>
            <a:xfrm>
              <a:off x="2838424" y="3861048"/>
              <a:ext cx="5523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949672" y="3861048"/>
                  <a:ext cx="329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𝑖</m:t>
                        </m:r>
                      </m:oMath>
                    </m:oMathPara>
                  </a14:m>
                  <a:endParaRPr lang="el-GR"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949672" y="3861048"/>
                  <a:ext cx="329834" cy="369332"/>
                </a:xfrm>
                <a:prstGeom prst="rect">
                  <a:avLst/>
                </a:prstGeom>
                <a:blipFill rotWithShape="0">
                  <a:blip r:embed="rId8"/>
                  <a:stretch>
                    <a:fillRect/>
                  </a:stretch>
                </a:blipFill>
              </p:spPr>
              <p:txBody>
                <a:bodyPr/>
                <a:lstStyle/>
                <a:p>
                  <a:r>
                    <a:rPr lang="el-GR">
                      <a:noFill/>
                    </a:rPr>
                    <a:t> </a:t>
                  </a:r>
                </a:p>
              </p:txBody>
            </p:sp>
          </mc:Fallback>
        </mc:AlternateContent>
        <p:cxnSp>
          <p:nvCxnSpPr>
            <p:cNvPr id="14" name="Ευθύγραμμο βέλος σύνδεσης 13"/>
            <p:cNvCxnSpPr/>
            <p:nvPr/>
          </p:nvCxnSpPr>
          <p:spPr>
            <a:xfrm>
              <a:off x="4302317" y="3140968"/>
              <a:ext cx="5523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452806" y="3140968"/>
                  <a:ext cx="329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𝑖</m:t>
                        </m:r>
                      </m:oMath>
                    </m:oMathPara>
                  </a14:m>
                  <a:endParaRPr lang="el-GR"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452806" y="3140968"/>
                  <a:ext cx="329834" cy="369332"/>
                </a:xfrm>
                <a:prstGeom prst="rect">
                  <a:avLst/>
                </a:prstGeom>
                <a:blipFill rotWithShape="0">
                  <a:blip r:embed="rId9"/>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2417243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αναστρέφων ενισχυτής </a:t>
            </a:r>
            <a:r>
              <a:rPr lang="el-GR" sz="3200" b="0" dirty="0" smtClean="0"/>
              <a:t>4/10</a:t>
            </a:r>
            <a:endParaRPr lang="el-GR" dirty="0"/>
          </a:p>
        </p:txBody>
      </p:sp>
      <p:sp>
        <p:nvSpPr>
          <p:cNvPr id="3" name="Θέση περιεχομένου 2"/>
          <p:cNvSpPr>
            <a:spLocks noGrp="1"/>
          </p:cNvSpPr>
          <p:nvPr>
            <p:ph idx="1"/>
          </p:nvPr>
        </p:nvSpPr>
        <p:spPr>
          <a:xfrm>
            <a:off x="467544" y="1196752"/>
            <a:ext cx="8229600" cy="1008112"/>
          </a:xfrm>
        </p:spPr>
        <p:txBody>
          <a:bodyPr>
            <a:normAutofit/>
          </a:bodyPr>
          <a:lstStyle/>
          <a:p>
            <a:r>
              <a:rPr lang="el-GR" sz="2200" dirty="0"/>
              <a:t>Επομένως, όπως και πριν το κέρδος τάσης καθορίζεται αποκλειστικά από τον λόγο των δύο </a:t>
            </a:r>
            <a:r>
              <a:rPr lang="el-GR" sz="2200" dirty="0" smtClean="0"/>
              <a:t>αντιστάσεων.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89" y="1988840"/>
            <a:ext cx="7860110" cy="365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273696" y="5637225"/>
            <a:ext cx="8617296" cy="1015663"/>
          </a:xfrm>
          <a:prstGeom prst="rect">
            <a:avLst/>
          </a:prstGeom>
        </p:spPr>
        <p:txBody>
          <a:bodyPr wrap="square">
            <a:spAutoFit/>
          </a:bodyPr>
          <a:lstStyle/>
          <a:p>
            <a:r>
              <a:rPr lang="el-GR" sz="2000" dirty="0">
                <a:solidFill>
                  <a:prstClr val="black"/>
                </a:solidFill>
                <a:latin typeface="Calibri"/>
              </a:rPr>
              <a:t>Παράδειγμα μη αναστρέφοντος ενισχυτή με κέρδος τάσης +11. Δεν παρατηρείται διαφορά φάσης μεταξύ τάσης εισόδου (κόκκινο χρώμα) και τάσης εξόδου (πράσινο χρώμα).</a:t>
            </a:r>
          </a:p>
        </p:txBody>
      </p:sp>
    </p:spTree>
    <p:extLst>
      <p:ext uri="{BB962C8B-B14F-4D97-AF65-F5344CB8AC3E}">
        <p14:creationId xmlns:p14="http://schemas.microsoft.com/office/powerpoint/2010/main" val="1306283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αναστρέφων ενισχυτής </a:t>
            </a:r>
            <a:r>
              <a:rPr lang="el-GR" sz="3200" b="0" dirty="0" smtClean="0"/>
              <a:t>5/10</a:t>
            </a:r>
            <a:endParaRPr lang="el-GR" dirty="0"/>
          </a:p>
        </p:txBody>
      </p:sp>
      <p:sp>
        <p:nvSpPr>
          <p:cNvPr id="3" name="Θέση περιεχομένου 2"/>
          <p:cNvSpPr>
            <a:spLocks noGrp="1"/>
          </p:cNvSpPr>
          <p:nvPr>
            <p:ph idx="1"/>
          </p:nvPr>
        </p:nvSpPr>
        <p:spPr/>
        <p:txBody>
          <a:bodyPr/>
          <a:lstStyle/>
          <a:p>
            <a:pPr>
              <a:spcBef>
                <a:spcPts val="1800"/>
              </a:spcBef>
            </a:pPr>
            <a:r>
              <a:rPr lang="el-GR" dirty="0"/>
              <a:t>Ο μη αναστρέφων ενισχυτής δεν παρουσιάζει το μειονέκτημα της χαμηλής αντίστασης εισόδου του αναστρέφοντος ενισχυτή.</a:t>
            </a:r>
          </a:p>
          <a:p>
            <a:pPr>
              <a:spcBef>
                <a:spcPts val="1800"/>
              </a:spcBef>
            </a:pPr>
            <a:r>
              <a:rPr lang="el-GR" dirty="0"/>
              <a:t>Συγκεκριμένα, καθώς η πηγή εισόδου συνδέεται απευθείας στον μη αναστρέφοντα ακροδέκτη του Τ.Ε., το ρεύμα της πηγής είναι πάρα πολύ μικρό, με αποτέλεσμα η αντίσταση εισόδου να είναι πολύ μεγάλη.</a:t>
            </a:r>
          </a:p>
          <a:p>
            <a:pPr>
              <a:spcBef>
                <a:spcPts val="1800"/>
              </a:spcBef>
            </a:pPr>
            <a:r>
              <a:rPr lang="el-GR" dirty="0"/>
              <a:t>Αυτό έχει ως αποτέλεσμα να μπορεί να συνδεθεί άφοβα οποιοδήποτε κύκλωμα στην είσοδο του </a:t>
            </a:r>
            <a:r>
              <a:rPr lang="en-US" dirty="0"/>
              <a:t>T.E.</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461241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αναστρέφων ενισχυτής </a:t>
            </a:r>
            <a:r>
              <a:rPr lang="el-GR" sz="3200" b="0" dirty="0" smtClean="0"/>
              <a:t>6/10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grpSp>
        <p:nvGrpSpPr>
          <p:cNvPr id="13" name="Ομάδα 12"/>
          <p:cNvGrpSpPr/>
          <p:nvPr/>
        </p:nvGrpSpPr>
        <p:grpSpPr>
          <a:xfrm>
            <a:off x="2131261" y="1988840"/>
            <a:ext cx="4881479" cy="3672408"/>
            <a:chOff x="2705176" y="3645024"/>
            <a:chExt cx="4167022" cy="2880320"/>
          </a:xfrm>
        </p:grpSpPr>
        <p:grpSp>
          <p:nvGrpSpPr>
            <p:cNvPr id="5" name="Ομάδα 4"/>
            <p:cNvGrpSpPr/>
            <p:nvPr/>
          </p:nvGrpSpPr>
          <p:grpSpPr>
            <a:xfrm>
              <a:off x="2705176" y="3645024"/>
              <a:ext cx="4167022" cy="2880320"/>
              <a:chOff x="2705176" y="3573016"/>
              <a:chExt cx="4167022" cy="288032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76" y="3682699"/>
                <a:ext cx="3811040" cy="277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3563888" y="5445224"/>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563888" y="5445224"/>
                    <a:ext cx="552331" cy="369332"/>
                  </a:xfrm>
                  <a:prstGeom prst="rect">
                    <a:avLst/>
                  </a:prstGeom>
                  <a:blipFill rotWithShape="1">
                    <a:blip r:embed="rId3"/>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04451" y="4808817"/>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204451" y="4808817"/>
                    <a:ext cx="667747" cy="369332"/>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75856" y="4293096"/>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oMath>
                      </m:oMathPara>
                    </a14:m>
                    <a:endParaRPr lang="el-GR" dirty="0">
                      <a:solidFill>
                        <a:prstClr val="black"/>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275856" y="4293096"/>
                    <a:ext cx="466923" cy="369332"/>
                  </a:xfrm>
                  <a:prstGeom prst="rect">
                    <a:avLst/>
                  </a:prstGeom>
                  <a:blipFill rotWithShape="1">
                    <a:blip r:embed="rId5"/>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88024" y="3573016"/>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l-GR" dirty="0">
                      <a:solidFill>
                        <a:prstClr val="black"/>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788024" y="3573016"/>
                    <a:ext cx="493404" cy="391582"/>
                  </a:xfrm>
                  <a:prstGeom prst="rect">
                    <a:avLst/>
                  </a:prstGeom>
                  <a:blipFill rotWithShape="1">
                    <a:blip r:embed="rId6"/>
                    <a:stretch>
                      <a:fillRect b="-9375"/>
                    </a:stretch>
                  </a:blipFill>
                </p:spPr>
                <p:txBody>
                  <a:bodyPr/>
                  <a:lstStyle/>
                  <a:p>
                    <a:r>
                      <a:rPr lang="el-GR">
                        <a:noFill/>
                      </a:rPr>
                      <a:t> </a:t>
                    </a:r>
                  </a:p>
                </p:txBody>
              </p:sp>
            </mc:Fallback>
          </mc:AlternateContent>
        </p:grpSp>
        <p:cxnSp>
          <p:nvCxnSpPr>
            <p:cNvPr id="11" name="Ευθύγραμμο βέλος σύνδεσης 10"/>
            <p:cNvCxnSpPr/>
            <p:nvPr/>
          </p:nvCxnSpPr>
          <p:spPr>
            <a:xfrm>
              <a:off x="4089646" y="5065491"/>
              <a:ext cx="5523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419872" y="5013176"/>
                  <a:ext cx="9328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𝑖</m:t>
                            </m:r>
                          </m:e>
                          <m:sub>
                            <m:r>
                              <a:rPr lang="en-US" i="1" smtClean="0">
                                <a:solidFill>
                                  <a:prstClr val="black"/>
                                </a:solidFill>
                                <a:latin typeface="Cambria Math"/>
                              </a:rPr>
                              <m:t>𝑖𝑛</m:t>
                            </m:r>
                          </m:sub>
                        </m:sSub>
                        <m:r>
                          <a:rPr lang="en-US" i="1" smtClean="0">
                            <a:solidFill>
                              <a:prstClr val="black"/>
                            </a:solidFill>
                            <a:latin typeface="Cambria Math"/>
                            <a:ea typeface="Cambria Math"/>
                          </a:rPr>
                          <m:t>≅0</m:t>
                        </m:r>
                      </m:oMath>
                    </m:oMathPara>
                  </a14:m>
                  <a:endParaRPr lang="el-GR" dirty="0">
                    <a:solidFill>
                      <a:prstClr val="black"/>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419872" y="5013176"/>
                  <a:ext cx="932884" cy="369332"/>
                </a:xfrm>
                <a:prstGeom prst="rect">
                  <a:avLst/>
                </a:prstGeom>
                <a:blipFill rotWithShape="1">
                  <a:blip r:embed="rId7"/>
                  <a:stretch>
                    <a:fillRect b="-1639"/>
                  </a:stretch>
                </a:blipFill>
              </p:spPr>
              <p:txBody>
                <a:bodyPr/>
                <a:lstStyle/>
                <a:p>
                  <a:r>
                    <a:rPr lang="el-GR">
                      <a:noFill/>
                    </a:rPr>
                    <a:t> </a:t>
                  </a:r>
                </a:p>
              </p:txBody>
            </p:sp>
          </mc:Fallback>
        </mc:AlternateContent>
      </p:grpSp>
    </p:spTree>
    <p:extLst>
      <p:ext uri="{BB962C8B-B14F-4D97-AF65-F5344CB8AC3E}">
        <p14:creationId xmlns:p14="http://schemas.microsoft.com/office/powerpoint/2010/main" val="3584416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αναστρέφων ενισχυτής </a:t>
            </a:r>
            <a:r>
              <a:rPr lang="el-GR" sz="3200" b="0" dirty="0" smtClean="0"/>
              <a:t>7/10</a:t>
            </a:r>
            <a:endParaRPr lang="el-GR" dirty="0"/>
          </a:p>
        </p:txBody>
      </p:sp>
      <p:sp>
        <p:nvSpPr>
          <p:cNvPr id="3" name="Θέση περιεχομένου 2"/>
          <p:cNvSpPr>
            <a:spLocks noGrp="1"/>
          </p:cNvSpPr>
          <p:nvPr>
            <p:ph idx="1"/>
          </p:nvPr>
        </p:nvSpPr>
        <p:spPr>
          <a:xfrm>
            <a:off x="457200" y="1196752"/>
            <a:ext cx="8229600" cy="2304256"/>
          </a:xfrm>
        </p:spPr>
        <p:txBody>
          <a:bodyPr>
            <a:normAutofit lnSpcReduction="10000"/>
          </a:bodyPr>
          <a:lstStyle/>
          <a:p>
            <a:pPr>
              <a:spcBef>
                <a:spcPts val="1800"/>
              </a:spcBef>
            </a:pPr>
            <a:r>
              <a:rPr lang="el-GR" dirty="0"/>
              <a:t>Ειδική περίπτωση του μη αναστρέφοντος ενισχυτή αποτελεί ο απομονωτής (</a:t>
            </a:r>
            <a:r>
              <a:rPr lang="en-US" dirty="0"/>
              <a:t>buffer</a:t>
            </a:r>
            <a:r>
              <a:rPr lang="el-GR" dirty="0"/>
              <a:t>) ή ακόλουθος τάσης  (</a:t>
            </a:r>
            <a:r>
              <a:rPr lang="en-US" dirty="0"/>
              <a:t>voltage follower</a:t>
            </a:r>
            <a:r>
              <a:rPr lang="el-GR" dirty="0" smtClean="0"/>
              <a:t>),</a:t>
            </a:r>
            <a:endParaRPr lang="en-US" dirty="0"/>
          </a:p>
          <a:p>
            <a:pPr>
              <a:spcBef>
                <a:spcPts val="1800"/>
              </a:spcBef>
            </a:pPr>
            <a:r>
              <a:rPr lang="el-GR" dirty="0"/>
              <a:t>Το κύκλωμα αυτό έχει κέρδος τάσης 1 και χρησιμοποιείται για να συνδέσει ένα κύκλωμα υψηλής αντίστασης με ένα κύκλωμα χαμηλής </a:t>
            </a:r>
            <a:r>
              <a:rPr lang="el-GR" dirty="0" smtClean="0"/>
              <a:t>αντίστασης.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grpSp>
        <p:nvGrpSpPr>
          <p:cNvPr id="8" name="Ομάδα 7"/>
          <p:cNvGrpSpPr/>
          <p:nvPr/>
        </p:nvGrpSpPr>
        <p:grpSpPr>
          <a:xfrm>
            <a:off x="539552" y="3573016"/>
            <a:ext cx="3596342" cy="2592288"/>
            <a:chOff x="707301" y="3645024"/>
            <a:chExt cx="3596342" cy="259228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645024"/>
              <a:ext cx="286373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707301" y="507589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07301" y="5075892"/>
                  <a:ext cx="552331" cy="369332"/>
                </a:xfrm>
                <a:prstGeom prst="rect">
                  <a:avLst/>
                </a:prstGeom>
                <a:blipFill rotWithShape="1">
                  <a:blip r:embed="rId3"/>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635896" y="4355812"/>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35896" y="4355812"/>
                  <a:ext cx="667747" cy="369332"/>
                </a:xfrm>
                <a:prstGeom prst="rect">
                  <a:avLst/>
                </a:prstGeom>
                <a:blipFill rotWithShape="1">
                  <a:blip r:embed="rId5"/>
                  <a:stretch>
                    <a:fillRect/>
                  </a:stretch>
                </a:blipFill>
              </p:spPr>
              <p:txBody>
                <a:bodyPr/>
                <a:lstStyle/>
                <a:p>
                  <a:r>
                    <a:rPr lang="el-GR">
                      <a:noFill/>
                    </a:rPr>
                    <a:t> </a:t>
                  </a:r>
                </a:p>
              </p:txBody>
            </p:sp>
          </mc:Fallback>
        </mc:AlternateContent>
      </p:grpSp>
      <p:grpSp>
        <p:nvGrpSpPr>
          <p:cNvPr id="12" name="Ομάδα 11"/>
          <p:cNvGrpSpPr/>
          <p:nvPr/>
        </p:nvGrpSpPr>
        <p:grpSpPr>
          <a:xfrm>
            <a:off x="5004048" y="3084414"/>
            <a:ext cx="3452326" cy="3137443"/>
            <a:chOff x="5315813" y="3212976"/>
            <a:chExt cx="3452326" cy="3137443"/>
          </a:xfrm>
        </p:grpSpPr>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7353" y="3212976"/>
              <a:ext cx="2805087" cy="313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5315813" y="522829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315813" y="5228292"/>
                  <a:ext cx="552331" cy="369332"/>
                </a:xfrm>
                <a:prstGeom prst="rect">
                  <a:avLst/>
                </a:prstGeom>
                <a:blipFill rotWithShape="1">
                  <a:blip r:embed="rId7"/>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100392" y="4508212"/>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100392" y="4508212"/>
                  <a:ext cx="667747" cy="369332"/>
                </a:xfrm>
                <a:prstGeom prst="rect">
                  <a:avLst/>
                </a:prstGeom>
                <a:blipFill rotWithShape="1">
                  <a:blip r:embed="rId8"/>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776712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αναστρέφων ενισχυτής </a:t>
            </a:r>
            <a:r>
              <a:rPr lang="el-GR" sz="3200" b="0" dirty="0" smtClean="0"/>
              <a:t>8/10</a:t>
            </a:r>
            <a:endParaRPr lang="el-GR" dirty="0"/>
          </a:p>
        </p:txBody>
      </p:sp>
      <p:sp>
        <p:nvSpPr>
          <p:cNvPr id="3" name="Θέση περιεχομένου 2"/>
          <p:cNvSpPr>
            <a:spLocks noGrp="1"/>
          </p:cNvSpPr>
          <p:nvPr>
            <p:ph idx="1"/>
          </p:nvPr>
        </p:nvSpPr>
        <p:spPr>
          <a:xfrm>
            <a:off x="457200" y="1196752"/>
            <a:ext cx="8229600" cy="2736304"/>
          </a:xfrm>
        </p:spPr>
        <p:txBody>
          <a:bodyPr>
            <a:normAutofit lnSpcReduction="10000"/>
          </a:bodyPr>
          <a:lstStyle/>
          <a:p>
            <a:pPr>
              <a:spcBef>
                <a:spcPts val="1800"/>
              </a:spcBef>
            </a:pPr>
            <a:r>
              <a:rPr lang="el-GR" dirty="0"/>
              <a:t>Για να φανεί η χρησιμότητα του απομονωτή, έστω μια πηγή dc τάσης 9V και έστω ότι επιθυμείται μία τάση 4,5V, ανεξάρτητα από το φορτίο που πρόκειται να τροφοδοτηθεί.</a:t>
            </a:r>
          </a:p>
          <a:p>
            <a:pPr>
              <a:spcBef>
                <a:spcPts val="1800"/>
              </a:spcBef>
            </a:pPr>
            <a:r>
              <a:rPr lang="el-GR" dirty="0"/>
              <a:t>Ο πιο απλός τρόπος για να γίνει αυτό είναι να χρησιμοποιηθεί ένας διαιρέτης τάσης με δύο ίσες αντιστάσεις (π.χ. 10kΩ</a:t>
            </a:r>
            <a:r>
              <a:rPr lang="el-GR" dirty="0" smtClean="0"/>
              <a:t>).</a:t>
            </a: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grpSp>
        <p:nvGrpSpPr>
          <p:cNvPr id="10" name="Ομάδα 9"/>
          <p:cNvGrpSpPr/>
          <p:nvPr/>
        </p:nvGrpSpPr>
        <p:grpSpPr>
          <a:xfrm>
            <a:off x="3923928" y="3596531"/>
            <a:ext cx="2069719" cy="3096344"/>
            <a:chOff x="3491880" y="3573016"/>
            <a:chExt cx="2069719" cy="3096344"/>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903687"/>
              <a:ext cx="1467500" cy="276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3491880" y="4539585"/>
                  <a:ext cx="4943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491880" y="4539585"/>
                  <a:ext cx="494302" cy="369332"/>
                </a:xfrm>
                <a:prstGeom prst="rect">
                  <a:avLst/>
                </a:prstGeom>
                <a:blipFill rotWithShape="1">
                  <a:blip r:embed="rId3"/>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491880" y="5466397"/>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491880" y="5466397"/>
                  <a:ext cx="499624" cy="369332"/>
                </a:xfrm>
                <a:prstGeom prst="rect">
                  <a:avLst/>
                </a:prstGeom>
                <a:blipFill rotWithShape="1">
                  <a:blip r:embed="rId4"/>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779912" y="3573016"/>
                  <a:ext cx="5286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9</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79912" y="3573016"/>
                  <a:ext cx="528606"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841530" y="5147900"/>
                  <a:ext cx="7200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𝑂𝑈𝑇</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841530" y="5147900"/>
                  <a:ext cx="720069" cy="369332"/>
                </a:xfrm>
                <a:prstGeom prst="rect">
                  <a:avLst/>
                </a:prstGeom>
                <a:blipFill rotWithShape="1">
                  <a:blip r:embed="rId6"/>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3371602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ενίσχυσης</a:t>
            </a:r>
            <a:r>
              <a:rPr lang="en-US" dirty="0"/>
              <a:t> </a:t>
            </a:r>
            <a:r>
              <a:rPr lang="en-US" sz="3200" b="0" dirty="0"/>
              <a:t>1</a:t>
            </a:r>
            <a:r>
              <a:rPr lang="el-GR" sz="3200" b="0" dirty="0" smtClean="0"/>
              <a:t>/</a:t>
            </a:r>
            <a:r>
              <a:rPr lang="en-US" sz="3200" b="0" dirty="0" smtClean="0"/>
              <a:t>2</a:t>
            </a:r>
            <a:endParaRPr lang="el-GR" dirty="0"/>
          </a:p>
        </p:txBody>
      </p:sp>
      <p:sp>
        <p:nvSpPr>
          <p:cNvPr id="3" name="Θέση περιεχομένου 2"/>
          <p:cNvSpPr>
            <a:spLocks noGrp="1"/>
          </p:cNvSpPr>
          <p:nvPr>
            <p:ph idx="1"/>
          </p:nvPr>
        </p:nvSpPr>
        <p:spPr>
          <a:xfrm>
            <a:off x="457200" y="1196752"/>
            <a:ext cx="8363272" cy="5328592"/>
          </a:xfrm>
        </p:spPr>
        <p:txBody>
          <a:bodyPr>
            <a:normAutofit lnSpcReduction="10000"/>
          </a:bodyPr>
          <a:lstStyle/>
          <a:p>
            <a:r>
              <a:rPr lang="el-GR" dirty="0"/>
              <a:t>Η αρνητική ανάδραση προσφέρει πολλά πλεονεκτήματα:</a:t>
            </a:r>
          </a:p>
          <a:p>
            <a:pPr lvl="1">
              <a:spcBef>
                <a:spcPts val="1200"/>
              </a:spcBef>
            </a:pPr>
            <a:r>
              <a:rPr lang="el-GR" dirty="0"/>
              <a:t>Ρύθμιση του κέρδους τάσης κατά βούληση, αλλάζοντας τις τιμές παθητικών στοιχείων (συνήθως αντιστάσεις</a:t>
            </a:r>
            <a:r>
              <a:rPr lang="el-GR" dirty="0" smtClean="0"/>
              <a:t>).</a:t>
            </a:r>
            <a:endParaRPr lang="el-GR" dirty="0"/>
          </a:p>
          <a:p>
            <a:pPr lvl="1">
              <a:spcBef>
                <a:spcPts val="1200"/>
              </a:spcBef>
            </a:pPr>
            <a:r>
              <a:rPr lang="en-US" dirty="0"/>
              <a:t>T</a:t>
            </a:r>
            <a:r>
              <a:rPr lang="el-GR" dirty="0"/>
              <a:t>ο κέρδος τάσης γίνεται λιγότερο ευαίσθητο σε μεταβολές των τιμών των στοιχείων που απαρτίζουν τον ενισχυτή.</a:t>
            </a:r>
          </a:p>
          <a:p>
            <a:pPr lvl="1">
              <a:spcBef>
                <a:spcPts val="1200"/>
              </a:spcBef>
            </a:pPr>
            <a:r>
              <a:rPr lang="el-GR" dirty="0"/>
              <a:t>Ελαχιστοποίηση της επίδρασης ανεπιθύμητων ηλεκτρικών σημάτων που παράγονται από τα ίδια τα στοιχεία του ενισχυτή ή λόγω εξωτερικών παρεμβολών στο σήμα εξόδου.</a:t>
            </a:r>
          </a:p>
          <a:p>
            <a:pPr lvl="1">
              <a:spcBef>
                <a:spcPts val="1200"/>
              </a:spcBef>
            </a:pPr>
            <a:r>
              <a:rPr lang="el-GR" dirty="0"/>
              <a:t>Οι τιμές των αντιστάσεων εισόδου και εξόδου μπορούν να διαμορφωθούν κατά βούληση με επιλογή κατάλληλης τοπολογίας ανάδρασης.</a:t>
            </a:r>
          </a:p>
          <a:p>
            <a:pPr lvl="1">
              <a:spcBef>
                <a:spcPts val="1200"/>
              </a:spcBef>
            </a:pPr>
            <a:r>
              <a:rPr lang="el-GR" dirty="0"/>
              <a:t>Επέκταση του εύρους </a:t>
            </a:r>
            <a:r>
              <a:rPr lang="el-GR" dirty="0" smtClean="0"/>
              <a:t>ζώνης.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989033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αναστρέφων ενισχυτής </a:t>
            </a:r>
            <a:r>
              <a:rPr lang="el-GR" sz="3200" b="0" dirty="0" smtClean="0"/>
              <a:t>9/10</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664296"/>
              </a:xfrm>
            </p:spPr>
            <p:txBody>
              <a:bodyPr/>
              <a:lstStyle/>
              <a:p>
                <a:r>
                  <a:rPr lang="el-GR" dirty="0"/>
                  <a:t>Το κύκλωμα αυτό έχει το μειονέκτημα ότι η τάση εξόδου εξαρτάται από το φορτίο που θα συνδέσουμε στην έξοδο. Αν για παράδειγμα, το φορτίο είναι μία αντίσταση 1kΩ, τότε η τάση εξόδου θα είναι:</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𝑂𝑈𝑇</m:t>
                          </m:r>
                        </m:sub>
                      </m:sSub>
                      <m:r>
                        <a:rPr lang="en-US" i="1">
                          <a:latin typeface="Cambria Math"/>
                        </a:rPr>
                        <m:t>=</m:t>
                      </m:r>
                      <m:f>
                        <m:fPr>
                          <m:ctrlPr>
                            <a:rPr lang="en-US" i="1">
                              <a:latin typeface="Cambria Math"/>
                            </a:rPr>
                          </m:ctrlPr>
                        </m:fPr>
                        <m:num>
                          <m:sSub>
                            <m:sSubPr>
                              <m:ctrlPr>
                                <a:rPr lang="en-US" i="1">
                                  <a:latin typeface="Cambria Math"/>
                                </a:rPr>
                              </m:ctrlPr>
                            </m:sSubPr>
                            <m:e>
                              <m:f>
                                <m:fPr>
                                  <m:type m:val="lin"/>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2</m:t>
                                      </m:r>
                                    </m:sub>
                                  </m:sSub>
                                </m:num>
                                <m:den>
                                  <m:r>
                                    <a:rPr lang="en-US" i="1">
                                      <a:latin typeface="Cambria Math"/>
                                    </a:rPr>
                                    <m:t>/</m:t>
                                  </m:r>
                                </m:den>
                              </m:f>
                              <m:r>
                                <a:rPr lang="en-US" i="1">
                                  <a:latin typeface="Cambria Math"/>
                                </a:rPr>
                                <m:t>𝑅</m:t>
                              </m:r>
                            </m:e>
                            <m:sub>
                              <m:r>
                                <a:rPr lang="en-US" i="1">
                                  <a:latin typeface="Cambria Math"/>
                                </a:rPr>
                                <m:t>𝐿</m:t>
                              </m:r>
                            </m:sub>
                          </m:sSub>
                        </m:num>
                        <m:den>
                          <m:sSub>
                            <m:sSubPr>
                              <m:ctrlPr>
                                <a:rPr lang="en-US" i="1">
                                  <a:latin typeface="Cambria Math"/>
                                </a:rPr>
                              </m:ctrlPr>
                            </m:sSubPr>
                            <m:e>
                              <m:r>
                                <a:rPr lang="en-US" i="1">
                                  <a:latin typeface="Cambria Math"/>
                                </a:rPr>
                                <m:t>𝑅</m:t>
                              </m:r>
                            </m:e>
                            <m:sub>
                              <m:r>
                                <a:rPr lang="en-US" i="1">
                                  <a:latin typeface="Cambria Math"/>
                                </a:rPr>
                                <m:t>1</m:t>
                              </m:r>
                            </m:sub>
                          </m:sSub>
                          <m:sSub>
                            <m:sSubPr>
                              <m:ctrlPr>
                                <a:rPr lang="en-US" i="1">
                                  <a:latin typeface="Cambria Math"/>
                                </a:rPr>
                              </m:ctrlPr>
                            </m:sSubPr>
                            <m:e>
                              <m:f>
                                <m:fPr>
                                  <m:type m:val="lin"/>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2</m:t>
                                      </m:r>
                                    </m:sub>
                                  </m:sSub>
                                </m:num>
                                <m:den>
                                  <m:r>
                                    <a:rPr lang="en-US" i="1">
                                      <a:latin typeface="Cambria Math"/>
                                    </a:rPr>
                                    <m:t>/</m:t>
                                  </m:r>
                                </m:den>
                              </m:f>
                              <m:r>
                                <a:rPr lang="en-US" i="1">
                                  <a:latin typeface="Cambria Math"/>
                                </a:rPr>
                                <m:t>𝑅</m:t>
                              </m:r>
                            </m:e>
                            <m:sub>
                              <m:r>
                                <a:rPr lang="en-US" i="1">
                                  <a:latin typeface="Cambria Math"/>
                                </a:rPr>
                                <m:t>𝐿</m:t>
                              </m:r>
                            </m:sub>
                          </m:sSub>
                        </m:den>
                      </m:f>
                      <m:r>
                        <a:rPr lang="en-US" i="1">
                          <a:latin typeface="Cambria Math"/>
                        </a:rPr>
                        <m:t>9</m:t>
                      </m:r>
                      <m:r>
                        <m:rPr>
                          <m:sty m:val="p"/>
                        </m:rPr>
                        <a:rPr lang="en-US">
                          <a:latin typeface="Cambria Math"/>
                        </a:rPr>
                        <m:t>V</m:t>
                      </m:r>
                      <m:r>
                        <a:rPr lang="en-US" i="1">
                          <a:latin typeface="Cambria Math"/>
                        </a:rPr>
                        <m:t>=0,75</m:t>
                      </m:r>
                      <m:r>
                        <m:rPr>
                          <m:sty m:val="p"/>
                        </m:rPr>
                        <a:rPr lang="en-US">
                          <a:latin typeface="Cambria Math"/>
                        </a:rPr>
                        <m:t>V</m:t>
                      </m:r>
                    </m:oMath>
                  </m:oMathPara>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664296"/>
              </a:xfrm>
              <a:blipFill rotWithShape="0">
                <a:blip r:embed="rId2"/>
                <a:stretch>
                  <a:fillRect l="-963" t="-1831" r="-44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grpSp>
        <p:nvGrpSpPr>
          <p:cNvPr id="11" name="Ομάδα 10"/>
          <p:cNvGrpSpPr/>
          <p:nvPr/>
        </p:nvGrpSpPr>
        <p:grpSpPr>
          <a:xfrm>
            <a:off x="3537140" y="3603052"/>
            <a:ext cx="2069719" cy="3011294"/>
            <a:chOff x="3491880" y="3658066"/>
            <a:chExt cx="2069719" cy="3011294"/>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819505"/>
              <a:ext cx="1512168" cy="284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3491880" y="4552627"/>
                  <a:ext cx="4943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491880" y="4552627"/>
                  <a:ext cx="494302" cy="369332"/>
                </a:xfrm>
                <a:prstGeom prst="rect">
                  <a:avLst/>
                </a:prstGeom>
                <a:blipFill rotWithShape="1">
                  <a:blip r:embed="rId4"/>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491880" y="5466397"/>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491880" y="5466397"/>
                  <a:ext cx="499624" cy="369332"/>
                </a:xfrm>
                <a:prstGeom prst="rect">
                  <a:avLst/>
                </a:prstGeom>
                <a:blipFill rotWithShape="1">
                  <a:blip r:embed="rId5"/>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88024" y="5466397"/>
                  <a:ext cx="4977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𝐿</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88024" y="5466397"/>
                  <a:ext cx="497700" cy="369332"/>
                </a:xfrm>
                <a:prstGeom prst="rect">
                  <a:avLst/>
                </a:prstGeom>
                <a:blipFill rotWithShape="1">
                  <a:blip r:embed="rId6"/>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043394" y="3658066"/>
                  <a:ext cx="5286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9</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043394" y="3658066"/>
                  <a:ext cx="528606" cy="369332"/>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41530" y="5147900"/>
                  <a:ext cx="7200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𝑂𝑈𝑇</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841530" y="5147900"/>
                  <a:ext cx="720069" cy="369332"/>
                </a:xfrm>
                <a:prstGeom prst="rect">
                  <a:avLst/>
                </a:prstGeom>
                <a:blipFill rotWithShape="1">
                  <a:blip r:embed="rId8"/>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378946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αναστρέφων ενισχυτής </a:t>
            </a:r>
            <a:r>
              <a:rPr lang="el-GR" sz="3200" b="0" dirty="0" smtClean="0"/>
              <a:t>10/10</a:t>
            </a:r>
            <a:endParaRPr lang="el-GR" dirty="0"/>
          </a:p>
        </p:txBody>
      </p:sp>
      <p:sp>
        <p:nvSpPr>
          <p:cNvPr id="3" name="Θέση περιεχομένου 2"/>
          <p:cNvSpPr>
            <a:spLocks noGrp="1"/>
          </p:cNvSpPr>
          <p:nvPr>
            <p:ph idx="1"/>
          </p:nvPr>
        </p:nvSpPr>
        <p:spPr>
          <a:xfrm>
            <a:off x="457200" y="1196752"/>
            <a:ext cx="8229600" cy="864096"/>
          </a:xfrm>
        </p:spPr>
        <p:txBody>
          <a:bodyPr>
            <a:normAutofit lnSpcReduction="10000"/>
          </a:bodyPr>
          <a:lstStyle/>
          <a:p>
            <a:r>
              <a:rPr lang="el-GR" dirty="0"/>
              <a:t>Η λύση είναι να παρεμβάλλουμε έναν απομονωτή μεταξύ της εξόδου του διαιρέτη τάσης και του </a:t>
            </a:r>
            <a:r>
              <a:rPr lang="el-GR" dirty="0" smtClean="0"/>
              <a:t>φορτίου.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grpSp>
        <p:nvGrpSpPr>
          <p:cNvPr id="11" name="Ομάδα 10"/>
          <p:cNvGrpSpPr/>
          <p:nvPr/>
        </p:nvGrpSpPr>
        <p:grpSpPr>
          <a:xfrm>
            <a:off x="1979712" y="2420888"/>
            <a:ext cx="5166052" cy="3543076"/>
            <a:chOff x="2286257" y="2708920"/>
            <a:chExt cx="5166052" cy="3543076"/>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068960"/>
              <a:ext cx="4495226" cy="318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286257" y="4035529"/>
                  <a:ext cx="4943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6257" y="4035529"/>
                  <a:ext cx="494302" cy="369332"/>
                </a:xfrm>
                <a:prstGeom prst="rect">
                  <a:avLst/>
                </a:prstGeo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86257" y="4949299"/>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6257" y="4949299"/>
                  <a:ext cx="499624" cy="369332"/>
                </a:xfrm>
                <a:prstGeom prst="rect">
                  <a:avLst/>
                </a:prstGeom>
                <a:blipFill rotWithShape="1">
                  <a:blip r:embed="rId4"/>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555398" y="4764633"/>
                  <a:ext cx="4977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𝐿</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555398" y="4764633"/>
                  <a:ext cx="497700" cy="369332"/>
                </a:xfrm>
                <a:prstGeom prst="rect">
                  <a:avLst/>
                </a:prstGeom>
                <a:blipFill rotWithShape="1">
                  <a:blip r:embed="rId5"/>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27784" y="2708920"/>
                  <a:ext cx="5286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9</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627784" y="2708920"/>
                  <a:ext cx="528606" cy="369332"/>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732240" y="4005064"/>
                  <a:ext cx="7200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𝑂𝑈𝑇</m:t>
                            </m:r>
                          </m:sub>
                        </m:sSub>
                      </m:oMath>
                    </m:oMathPara>
                  </a14:m>
                  <a:endParaRPr lang="el-GR"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732240" y="4005064"/>
                  <a:ext cx="720069" cy="369332"/>
                </a:xfrm>
                <a:prstGeom prst="rect">
                  <a:avLst/>
                </a:prstGeom>
                <a:blipFill rotWithShape="1">
                  <a:blip r:embed="rId7"/>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3656487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Τελεστικός ενισχυτής </a:t>
            </a:r>
            <a:r>
              <a:rPr lang="el-GR" sz="3200" b="0" dirty="0" smtClean="0"/>
              <a:t>1/14</a:t>
            </a:r>
            <a:endParaRPr lang="el-GR" sz="3200" b="0" dirty="0"/>
          </a:p>
        </p:txBody>
      </p:sp>
      <p:sp>
        <p:nvSpPr>
          <p:cNvPr id="3" name="Θέση περιεχομένου 2"/>
          <p:cNvSpPr>
            <a:spLocks noGrp="1"/>
          </p:cNvSpPr>
          <p:nvPr>
            <p:ph idx="1"/>
          </p:nvPr>
        </p:nvSpPr>
        <p:spPr/>
        <p:txBody>
          <a:bodyPr/>
          <a:lstStyle/>
          <a:p>
            <a:r>
              <a:rPr lang="el-GR" dirty="0"/>
              <a:t>Αναστρέφουσα συνδεσμολογία</a:t>
            </a:r>
            <a:endParaRPr lang="en-GB" dirty="0"/>
          </a:p>
          <a:p>
            <a:pPr marL="0" indent="0">
              <a:spcBef>
                <a:spcPts val="1800"/>
              </a:spcBef>
              <a:buNone/>
            </a:pPr>
            <a:r>
              <a:rPr lang="el-GR" b="1" dirty="0">
                <a:cs typeface="Times New Roman" pitchFamily="18" charset="0"/>
              </a:rPr>
              <a:t>Παράδειγμα</a:t>
            </a:r>
          </a:p>
          <a:p>
            <a:pPr marL="0" indent="0">
              <a:spcBef>
                <a:spcPts val="1800"/>
              </a:spcBef>
              <a:buNone/>
            </a:pPr>
            <a:r>
              <a:rPr lang="el-GR" dirty="0">
                <a:cs typeface="Times New Roman" pitchFamily="18" charset="0"/>
              </a:rPr>
              <a:t>Να σχεδιαστεί ένας αναστρέφων ενισχυτής με κέρδος 100 και αντίσταση εισόδου 1ΜΩ. Υποθέστε ότι είναι διαθέσιμες αντιστάσεις μέχρι 1ΜΩ και ότι ο ΤΕ είναι ιδανικός.</a:t>
            </a:r>
          </a:p>
          <a:p>
            <a:pPr marL="0" indent="0">
              <a:spcBef>
                <a:spcPts val="1800"/>
              </a:spcBef>
              <a:buNone/>
            </a:pPr>
            <a:r>
              <a:rPr lang="el-GR" b="1" dirty="0">
                <a:cs typeface="Times New Roman" pitchFamily="18" charset="0"/>
              </a:rPr>
              <a:t>Λύση</a:t>
            </a:r>
          </a:p>
          <a:p>
            <a:pPr marL="0" indent="0">
              <a:spcBef>
                <a:spcPts val="1800"/>
              </a:spcBef>
              <a:buNone/>
            </a:pPr>
            <a:r>
              <a:rPr lang="el-GR" dirty="0">
                <a:cs typeface="Times New Roman" pitchFamily="18" charset="0"/>
              </a:rPr>
              <a:t>Η κλασική υλοποίηση θα απαιτούσε </a:t>
            </a:r>
            <a:r>
              <a:rPr lang="en-GB" i="1" dirty="0">
                <a:cs typeface="Times New Roman" pitchFamily="18" charset="0"/>
              </a:rPr>
              <a:t>R</a:t>
            </a:r>
            <a:r>
              <a:rPr lang="en-GB" i="1" baseline="-25000" dirty="0">
                <a:cs typeface="Times New Roman" pitchFamily="18" charset="0"/>
              </a:rPr>
              <a:t>i</a:t>
            </a:r>
            <a:r>
              <a:rPr lang="en-GB" dirty="0">
                <a:cs typeface="Times New Roman" pitchFamily="18" charset="0"/>
              </a:rPr>
              <a:t> = 1</a:t>
            </a:r>
            <a:r>
              <a:rPr lang="el-GR" dirty="0">
                <a:cs typeface="Times New Roman" pitchFamily="18" charset="0"/>
              </a:rPr>
              <a:t>ΜΩ και </a:t>
            </a:r>
            <a:r>
              <a:rPr lang="en-GB" i="1" dirty="0">
                <a:cs typeface="Times New Roman" pitchFamily="18" charset="0"/>
              </a:rPr>
              <a:t>R</a:t>
            </a:r>
            <a:r>
              <a:rPr lang="en-GB" i="1" baseline="-25000" dirty="0">
                <a:cs typeface="Times New Roman" pitchFamily="18" charset="0"/>
              </a:rPr>
              <a:t>f</a:t>
            </a:r>
            <a:r>
              <a:rPr lang="en-GB" dirty="0">
                <a:cs typeface="Times New Roman" pitchFamily="18" charset="0"/>
              </a:rPr>
              <a:t> = 100</a:t>
            </a:r>
            <a:r>
              <a:rPr lang="el-GR" dirty="0">
                <a:cs typeface="Times New Roman" pitchFamily="18" charset="0"/>
              </a:rPr>
              <a:t>ΜΩ, κάτι το οποίο δεν ικανοποιεί τις απαιτήσεις του προβλήματος. Η λύση προκύπτει αν χρησιμοποιηθεί η επόμενη σχεδίαση.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81055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2/14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pic>
        <p:nvPicPr>
          <p:cNvPr id="5" name="Picture 9"/>
          <p:cNvPicPr>
            <a:picLocks noChangeAspect="1" noChangeArrowheads="1"/>
          </p:cNvPicPr>
          <p:nvPr/>
        </p:nvPicPr>
        <p:blipFill>
          <a:blip r:embed="rId2" cstate="print"/>
          <a:srcRect/>
          <a:stretch>
            <a:fillRect/>
          </a:stretch>
        </p:blipFill>
        <p:spPr bwMode="auto">
          <a:xfrm>
            <a:off x="2234025" y="2276872"/>
            <a:ext cx="4696637" cy="2428868"/>
          </a:xfrm>
          <a:prstGeom prst="rect">
            <a:avLst/>
          </a:prstGeom>
          <a:noFill/>
          <a:ln w="9525">
            <a:noFill/>
            <a:miter lim="800000"/>
            <a:headEnd/>
            <a:tailEnd/>
          </a:ln>
          <a:effectLst/>
        </p:spPr>
      </p:pic>
    </p:spTree>
    <p:extLst>
      <p:ext uri="{BB962C8B-B14F-4D97-AF65-F5344CB8AC3E}">
        <p14:creationId xmlns:p14="http://schemas.microsoft.com/office/powerpoint/2010/main" val="293401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3/14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84684" y="1285502"/>
                <a:ext cx="8795320" cy="5040560"/>
              </a:xfrm>
            </p:spPr>
            <p:txBody>
              <a:bodyPr>
                <a:normAutofit fontScale="92500" lnSpcReduction="20000"/>
              </a:bodyPr>
              <a:lstStyle/>
              <a:p>
                <a:r>
                  <a:rPr lang="el-GR" dirty="0" smtClean="0"/>
                  <a:t>Αναστρέφουσα συνδεσμολογία</a:t>
                </a:r>
                <a:endParaRPr lang="en-GB" dirty="0"/>
              </a:p>
              <a:p>
                <a:pPr marL="0" indent="0">
                  <a:spcBef>
                    <a:spcPts val="1200"/>
                  </a:spcBef>
                  <a:buNone/>
                </a:pPr>
                <a:r>
                  <a:rPr lang="el-GR" b="1" dirty="0">
                    <a:cs typeface="Times New Roman" pitchFamily="18" charset="0"/>
                  </a:rPr>
                  <a:t>Παράδειγμα</a:t>
                </a:r>
              </a:p>
              <a:p>
                <a:pPr marL="0" indent="0">
                  <a:spcBef>
                    <a:spcPts val="1200"/>
                  </a:spcBef>
                  <a:buNone/>
                </a:pPr>
                <a:r>
                  <a:rPr lang="el-GR" dirty="0">
                    <a:cs typeface="Times New Roman" pitchFamily="18" charset="0"/>
                  </a:rPr>
                  <a:t>Η έκφραση για το κέρδος </a:t>
                </a:r>
                <a:r>
                  <a:rPr lang="en-GB" i="1" dirty="0">
                    <a:cs typeface="Times New Roman" pitchFamily="18" charset="0"/>
                  </a:rPr>
                  <a:t>V</a:t>
                </a:r>
                <a:r>
                  <a:rPr lang="en-GB" i="1" baseline="-25000" dirty="0">
                    <a:cs typeface="Times New Roman" pitchFamily="18" charset="0"/>
                  </a:rPr>
                  <a:t>out</a:t>
                </a:r>
                <a:r>
                  <a:rPr lang="en-GB" dirty="0">
                    <a:cs typeface="Times New Roman" pitchFamily="18" charset="0"/>
                  </a:rPr>
                  <a:t> /</a:t>
                </a:r>
                <a:r>
                  <a:rPr lang="en-GB" i="1" dirty="0">
                    <a:cs typeface="Times New Roman" pitchFamily="18" charset="0"/>
                  </a:rPr>
                  <a:t>V</a:t>
                </a:r>
                <a:r>
                  <a:rPr lang="en-GB" i="1" baseline="-25000" dirty="0">
                    <a:cs typeface="Times New Roman" pitchFamily="18" charset="0"/>
                  </a:rPr>
                  <a:t>i</a:t>
                </a:r>
                <a:r>
                  <a:rPr lang="el-GR" dirty="0">
                    <a:cs typeface="Times New Roman" pitchFamily="18" charset="0"/>
                  </a:rPr>
                  <a:t> του κυκλώματος αυτού προκύπτει ως ακολούθως:</a:t>
                </a:r>
              </a:p>
              <a:p>
                <a:pPr marL="0" indent="0">
                  <a:spcBef>
                    <a:spcPts val="1200"/>
                  </a:spcBef>
                  <a:buNone/>
                </a:pPr>
                <a:r>
                  <a:rPr lang="el-GR" dirty="0">
                    <a:cs typeface="Times New Roman" pitchFamily="18" charset="0"/>
                  </a:rPr>
                  <a:t>Επειδή ο ΤΕ είναι ιδανικός, έχει άπειρο κέρδος ανοιχτού βρόχου, το οποίο συνεπάγεται ότι </a:t>
                </a:r>
                <a:r>
                  <a:rPr lang="en-GB" dirty="0">
                    <a:cs typeface="Times New Roman" pitchFamily="18" charset="0"/>
                  </a:rPr>
                  <a:t> </a:t>
                </a:r>
                <a:r>
                  <a:rPr lang="en-GB" i="1" dirty="0">
                    <a:cs typeface="Times New Roman" pitchFamily="18" charset="0"/>
                  </a:rPr>
                  <a:t>V</a:t>
                </a:r>
                <a:r>
                  <a:rPr lang="en-GB" i="1" baseline="-25000" dirty="0">
                    <a:cs typeface="Times New Roman" pitchFamily="18" charset="0"/>
                  </a:rPr>
                  <a:t>A </a:t>
                </a:r>
                <a:r>
                  <a:rPr lang="en-GB" dirty="0">
                    <a:cs typeface="Times New Roman" pitchFamily="18" charset="0"/>
                  </a:rPr>
                  <a:t>= 0V.</a:t>
                </a:r>
              </a:p>
              <a:p>
                <a:pPr marL="0" indent="0">
                  <a:spcBef>
                    <a:spcPts val="1200"/>
                  </a:spcBef>
                  <a:buNone/>
                </a:pPr>
                <a:r>
                  <a:rPr lang="el-GR" dirty="0">
                    <a:cs typeface="Times New Roman" pitchFamily="18" charset="0"/>
                  </a:rPr>
                  <a:t>Γράφοντας τις εξισώσεις κόμβων έχουμε ότι:</a:t>
                </a:r>
              </a:p>
              <a:p>
                <a:pPr marL="0" indent="0">
                  <a:spcBef>
                    <a:spcPts val="1200"/>
                  </a:spcBef>
                  <a:buNone/>
                </a:pPr>
                <a:r>
                  <a:rPr lang="el-GR" dirty="0">
                    <a:cs typeface="Times New Roman" pitchFamily="18" charset="0"/>
                  </a:rPr>
                  <a:t>Κόμβος Α</a:t>
                </a:r>
                <a:r>
                  <a:rPr lang="el-GR" dirty="0" smtClean="0">
                    <a:cs typeface="Times New Roman" pitchFamily="18" charset="0"/>
                  </a:rPr>
                  <a:t>: </a:t>
                </a:r>
                <a14:m>
                  <m:oMath xmlns:m="http://schemas.openxmlformats.org/officeDocument/2006/math">
                    <m:d>
                      <m:dPr>
                        <m:ctrlPr>
                          <a:rPr lang="el-GR" i="1">
                            <a:latin typeface="Cambria Math"/>
                          </a:rPr>
                        </m:ctrlPr>
                      </m:dPr>
                      <m:e>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1</m:t>
                            </m:r>
                          </m:den>
                        </m:f>
                        <m:r>
                          <a:rPr lang="el-GR">
                            <a:latin typeface="Cambria Math" panose="02040503050406030204" pitchFamily="18" charset="0"/>
                          </a:rPr>
                          <m:t>+</m:t>
                        </m:r>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2</m:t>
                            </m:r>
                          </m:den>
                        </m:f>
                      </m:e>
                    </m:d>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𝐴</m:t>
                        </m:r>
                      </m:sub>
                    </m:sSub>
                    <m:r>
                      <a:rPr lang="el-GR">
                        <a:latin typeface="Cambria Math" panose="02040503050406030204" pitchFamily="18" charset="0"/>
                      </a:rPr>
                      <m:t>−</m:t>
                    </m:r>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1</m:t>
                        </m:r>
                      </m:den>
                    </m:f>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m:t>
                        </m:r>
                      </m:sub>
                    </m:sSub>
                    <m:r>
                      <a:rPr lang="el-GR">
                        <a:latin typeface="Cambria Math" panose="02040503050406030204" pitchFamily="18" charset="0"/>
                      </a:rPr>
                      <m:t>−</m:t>
                    </m:r>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2</m:t>
                        </m:r>
                      </m:den>
                    </m:f>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𝐵</m:t>
                        </m:r>
                      </m:sub>
                    </m:sSub>
                    <m:r>
                      <a:rPr lang="el-GR">
                        <a:latin typeface="Cambria Math" panose="02040503050406030204" pitchFamily="18" charset="0"/>
                      </a:rPr>
                      <m:t>=0⇒</m:t>
                    </m:r>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𝐵</m:t>
                        </m:r>
                      </m:sub>
                    </m:sSub>
                    <m:r>
                      <a:rPr lang="el-GR" b="0" i="0" smtClean="0">
                        <a:latin typeface="Cambria Math" panose="02040503050406030204" pitchFamily="18" charset="0"/>
                      </a:rPr>
                      <m:t>=</m:t>
                    </m:r>
                    <m:r>
                      <a:rPr lang="el-GR">
                        <a:latin typeface="Cambria Math" panose="02040503050406030204" pitchFamily="18" charset="0"/>
                      </a:rPr>
                      <m:t>−</m:t>
                    </m:r>
                    <m:f>
                      <m:fPr>
                        <m:ctrlPr>
                          <a:rPr lang="el-GR" i="1">
                            <a:latin typeface="Cambria Math"/>
                          </a:rPr>
                        </m:ctrlPr>
                      </m:fPr>
                      <m:num>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2</m:t>
                            </m:r>
                          </m:sub>
                        </m:sSub>
                      </m:num>
                      <m:den>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1</m:t>
                            </m:r>
                          </m:sub>
                        </m:sSub>
                      </m:den>
                    </m:f>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m:t>
                        </m:r>
                      </m:sub>
                    </m:sSub>
                    <m:r>
                      <m:rPr>
                        <m:nor/>
                      </m:rPr>
                      <a:rPr lang="el-GR" i="1">
                        <a:latin typeface="Cambria Math" panose="02040503050406030204" pitchFamily="18" charset="0"/>
                      </a:rPr>
                      <m:t>     </m:t>
                    </m:r>
                    <m:d>
                      <m:dPr>
                        <m:ctrlPr>
                          <a:rPr lang="el-GR" i="1">
                            <a:latin typeface="Cambria Math"/>
                          </a:rPr>
                        </m:ctrlPr>
                      </m:dPr>
                      <m:e>
                        <m:r>
                          <a:rPr lang="el-GR">
                            <a:latin typeface="Cambria Math" panose="02040503050406030204" pitchFamily="18" charset="0"/>
                          </a:rPr>
                          <m:t>1</m:t>
                        </m:r>
                      </m:e>
                    </m:d>
                  </m:oMath>
                </a14:m>
                <a:endParaRPr lang="el-GR" dirty="0"/>
              </a:p>
              <a:p>
                <a:pPr marL="0" indent="0">
                  <a:spcBef>
                    <a:spcPts val="1200"/>
                  </a:spcBef>
                  <a:buNone/>
                </a:pPr>
                <a:r>
                  <a:rPr lang="el-GR" dirty="0">
                    <a:cs typeface="Times New Roman" pitchFamily="18" charset="0"/>
                  </a:rPr>
                  <a:t>Κόμβος Β:</a:t>
                </a:r>
                <a14:m>
                  <m:oMath xmlns:m="http://schemas.openxmlformats.org/officeDocument/2006/math">
                    <m:d>
                      <m:dPr>
                        <m:ctrlPr>
                          <a:rPr lang="el-GR" i="1">
                            <a:latin typeface="Cambria Math"/>
                          </a:rPr>
                        </m:ctrlPr>
                      </m:dPr>
                      <m:e>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2</m:t>
                            </m:r>
                          </m:den>
                        </m:f>
                        <m:r>
                          <a:rPr lang="el-GR">
                            <a:latin typeface="Cambria Math" panose="02040503050406030204" pitchFamily="18" charset="0"/>
                          </a:rPr>
                          <m:t>+</m:t>
                        </m:r>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3</m:t>
                            </m:r>
                          </m:den>
                        </m:f>
                        <m:r>
                          <a:rPr lang="el-GR">
                            <a:latin typeface="Cambria Math" panose="02040503050406030204" pitchFamily="18" charset="0"/>
                          </a:rPr>
                          <m:t>+</m:t>
                        </m:r>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4</m:t>
                            </m:r>
                          </m:den>
                        </m:f>
                      </m:e>
                    </m:d>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𝐵</m:t>
                        </m:r>
                      </m:sub>
                    </m:sSub>
                    <m:r>
                      <a:rPr lang="el-GR">
                        <a:latin typeface="Cambria Math" panose="02040503050406030204" pitchFamily="18" charset="0"/>
                      </a:rPr>
                      <m:t>−</m:t>
                    </m:r>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2</m:t>
                        </m:r>
                      </m:den>
                    </m:f>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𝐴</m:t>
                        </m:r>
                      </m:sub>
                    </m:sSub>
                    <m:r>
                      <a:rPr lang="el-GR">
                        <a:latin typeface="Cambria Math" panose="02040503050406030204" pitchFamily="18" charset="0"/>
                      </a:rPr>
                      <m:t>−</m:t>
                    </m:r>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3</m:t>
                        </m:r>
                      </m:den>
                    </m:f>
                    <m:r>
                      <a:rPr lang="el-GR">
                        <a:latin typeface="Cambria Math" panose="02040503050406030204" pitchFamily="18" charset="0"/>
                      </a:rPr>
                      <m:t>0−</m:t>
                    </m:r>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𝑅</m:t>
                        </m:r>
                        <m:r>
                          <a:rPr lang="el-GR">
                            <a:latin typeface="Cambria Math" panose="02040503050406030204" pitchFamily="18" charset="0"/>
                          </a:rPr>
                          <m:t>4</m:t>
                        </m:r>
                      </m:den>
                    </m:f>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𝑜𝑢𝑡</m:t>
                        </m:r>
                      </m:sub>
                    </m:sSub>
                    <m:r>
                      <a:rPr lang="el-GR">
                        <a:latin typeface="Cambria Math" panose="02040503050406030204" pitchFamily="18" charset="0"/>
                      </a:rPr>
                      <m:t>=0</m:t>
                    </m:r>
                    <m:limUpp>
                      <m:limUppPr>
                        <m:ctrlPr>
                          <a:rPr lang="el-GR" i="1">
                            <a:latin typeface="Cambria Math"/>
                          </a:rPr>
                        </m:ctrlPr>
                      </m:limUppPr>
                      <m:e>
                        <m:limLow>
                          <m:limLowPr>
                            <m:ctrlPr>
                              <a:rPr lang="el-GR" i="1">
                                <a:latin typeface="Cambria Math"/>
                              </a:rPr>
                            </m:ctrlPr>
                          </m:limLowPr>
                          <m:e>
                            <m:r>
                              <a:rPr lang="el-GR">
                                <a:latin typeface="Cambria Math" panose="02040503050406030204" pitchFamily="18" charset="0"/>
                              </a:rPr>
                              <m:t>⇒</m:t>
                            </m:r>
                          </m:e>
                          <m:lim>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𝐴</m:t>
                                </m:r>
                              </m:sub>
                            </m:sSub>
                            <m:r>
                              <a:rPr lang="el-GR">
                                <a:latin typeface="Cambria Math" panose="02040503050406030204" pitchFamily="18" charset="0"/>
                              </a:rPr>
                              <m:t>=0</m:t>
                            </m:r>
                          </m:lim>
                        </m:limLow>
                      </m:e>
                      <m:lim>
                        <m:d>
                          <m:dPr>
                            <m:ctrlPr>
                              <a:rPr lang="el-GR" i="1">
                                <a:latin typeface="Cambria Math"/>
                              </a:rPr>
                            </m:ctrlPr>
                          </m:dPr>
                          <m:e>
                            <m:r>
                              <a:rPr lang="el-GR">
                                <a:latin typeface="Cambria Math" panose="02040503050406030204" pitchFamily="18" charset="0"/>
                              </a:rPr>
                              <m:t>1</m:t>
                            </m:r>
                          </m:e>
                        </m:d>
                      </m:lim>
                    </m:limUpp>
                    <m:f>
                      <m:fPr>
                        <m:ctrlPr>
                          <a:rPr lang="el-GR" i="1">
                            <a:latin typeface="Cambria Math"/>
                          </a:rPr>
                        </m:ctrlPr>
                      </m:fPr>
                      <m:num>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𝑜𝑢𝑡</m:t>
                            </m:r>
                          </m:sub>
                        </m:sSub>
                      </m:num>
                      <m:den>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m:t>
                            </m:r>
                          </m:sub>
                        </m:sSub>
                      </m:den>
                    </m:f>
                    <m:r>
                      <a:rPr lang="el-GR">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𝑅</m:t>
                        </m:r>
                        <m:r>
                          <a:rPr lang="el-GR">
                            <a:latin typeface="Cambria Math" panose="02040503050406030204" pitchFamily="18" charset="0"/>
                          </a:rPr>
                          <m:t>2</m:t>
                        </m:r>
                      </m:num>
                      <m:den>
                        <m:r>
                          <a:rPr lang="el-GR" i="1">
                            <a:latin typeface="Cambria Math" panose="02040503050406030204" pitchFamily="18" charset="0"/>
                          </a:rPr>
                          <m:t>𝑅</m:t>
                        </m:r>
                        <m:r>
                          <a:rPr lang="el-GR">
                            <a:latin typeface="Cambria Math" panose="02040503050406030204" pitchFamily="18" charset="0"/>
                          </a:rPr>
                          <m:t>1</m:t>
                        </m:r>
                      </m:den>
                    </m:f>
                    <m:d>
                      <m:dPr>
                        <m:ctrlPr>
                          <a:rPr lang="el-GR" i="1">
                            <a:latin typeface="Cambria Math"/>
                          </a:rPr>
                        </m:ctrlPr>
                      </m:dPr>
                      <m:e>
                        <m:r>
                          <a:rPr lang="el-GR">
                            <a:latin typeface="Cambria Math" panose="02040503050406030204" pitchFamily="18" charset="0"/>
                          </a:rPr>
                          <m:t>1+</m:t>
                        </m:r>
                        <m:f>
                          <m:fPr>
                            <m:ctrlPr>
                              <a:rPr lang="el-GR" i="1">
                                <a:latin typeface="Cambria Math"/>
                              </a:rPr>
                            </m:ctrlPr>
                          </m:fPr>
                          <m:num>
                            <m:r>
                              <a:rPr lang="el-GR" i="1">
                                <a:latin typeface="Cambria Math" panose="02040503050406030204" pitchFamily="18" charset="0"/>
                              </a:rPr>
                              <m:t>𝑅</m:t>
                            </m:r>
                            <m:r>
                              <a:rPr lang="el-GR">
                                <a:latin typeface="Cambria Math" panose="02040503050406030204" pitchFamily="18" charset="0"/>
                              </a:rPr>
                              <m:t>4</m:t>
                            </m:r>
                          </m:num>
                          <m:den>
                            <m:r>
                              <a:rPr lang="el-GR" i="1">
                                <a:latin typeface="Cambria Math" panose="02040503050406030204" pitchFamily="18" charset="0"/>
                              </a:rPr>
                              <m:t>𝑅</m:t>
                            </m:r>
                            <m:r>
                              <a:rPr lang="el-GR">
                                <a:latin typeface="Cambria Math" panose="02040503050406030204" pitchFamily="18" charset="0"/>
                              </a:rPr>
                              <m:t>2</m:t>
                            </m:r>
                          </m:den>
                        </m:f>
                        <m:r>
                          <a:rPr lang="el-GR">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𝑅</m:t>
                            </m:r>
                            <m:r>
                              <a:rPr lang="el-GR">
                                <a:latin typeface="Cambria Math" panose="02040503050406030204" pitchFamily="18" charset="0"/>
                              </a:rPr>
                              <m:t>4</m:t>
                            </m:r>
                          </m:num>
                          <m:den>
                            <m:r>
                              <a:rPr lang="el-GR" i="1">
                                <a:latin typeface="Cambria Math" panose="02040503050406030204" pitchFamily="18" charset="0"/>
                              </a:rPr>
                              <m:t>𝑅</m:t>
                            </m:r>
                            <m:r>
                              <a:rPr lang="el-GR">
                                <a:latin typeface="Cambria Math" panose="02040503050406030204" pitchFamily="18" charset="0"/>
                              </a:rPr>
                              <m:t>3</m:t>
                            </m:r>
                          </m:den>
                        </m:f>
                      </m:e>
                    </m:d>
                  </m:oMath>
                </a14:m>
                <a:endParaRPr lang="el-GR" dirty="0">
                  <a:cs typeface="Times New Roman" pitchFamily="18" charset="0"/>
                </a:endParaRPr>
              </a:p>
              <a:p>
                <a:pPr marL="0" indent="0">
                  <a:spcBef>
                    <a:spcPts val="1200"/>
                  </a:spcBef>
                  <a:buNone/>
                </a:pPr>
                <a:endParaRPr lang="el-GR" dirty="0">
                  <a:cs typeface="Times New Roman" pitchFamily="18" charset="0"/>
                </a:endParaRPr>
              </a:p>
              <a:p>
                <a:pPr marL="0" indent="0">
                  <a:spcBef>
                    <a:spcPts val="1200"/>
                  </a:spcBef>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84684" y="1285502"/>
                <a:ext cx="8795320" cy="5040560"/>
              </a:xfrm>
              <a:blipFill rotWithShape="0">
                <a:blip r:embed="rId2"/>
                <a:stretch>
                  <a:fillRect l="-1040" t="-169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839258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4/14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pic>
        <p:nvPicPr>
          <p:cNvPr id="5" name="Picture 4"/>
          <p:cNvPicPr>
            <a:picLocks noGrp="1" noChangeAspect="1" noChangeArrowheads="1"/>
          </p:cNvPicPr>
          <p:nvPr>
            <p:ph idx="1"/>
          </p:nvPr>
        </p:nvPicPr>
        <p:blipFill>
          <a:blip r:embed="rId2" cstate="print"/>
          <a:srcRect/>
          <a:stretch>
            <a:fillRect/>
          </a:stretch>
        </p:blipFill>
        <p:spPr bwMode="auto">
          <a:xfrm>
            <a:off x="1926441" y="2276872"/>
            <a:ext cx="5291118" cy="2736304"/>
          </a:xfrm>
          <a:prstGeom prst="rect">
            <a:avLst/>
          </a:prstGeom>
          <a:noFill/>
          <a:ln w="9525">
            <a:noFill/>
            <a:miter lim="800000"/>
            <a:headEnd/>
            <a:tailEnd/>
          </a:ln>
          <a:effectLst/>
        </p:spPr>
      </p:pic>
    </p:spTree>
    <p:extLst>
      <p:ext uri="{BB962C8B-B14F-4D97-AF65-F5344CB8AC3E}">
        <p14:creationId xmlns:p14="http://schemas.microsoft.com/office/powerpoint/2010/main" val="382324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5/14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3672408"/>
              </a:xfrm>
            </p:spPr>
            <p:txBody>
              <a:bodyPr>
                <a:normAutofit fontScale="92500" lnSpcReduction="10000"/>
              </a:bodyPr>
              <a:lstStyle/>
              <a:p>
                <a:r>
                  <a:rPr lang="el-GR" dirty="0"/>
                  <a:t>Αναστρέφουσα </a:t>
                </a:r>
                <a:r>
                  <a:rPr lang="el-GR" dirty="0" smtClean="0"/>
                  <a:t>συνδεσμολογία</a:t>
                </a:r>
              </a:p>
              <a:p>
                <a:pPr marL="0" indent="0">
                  <a:spcBef>
                    <a:spcPts val="1200"/>
                  </a:spcBef>
                  <a:buNone/>
                </a:pPr>
                <a:r>
                  <a:rPr lang="el-GR" b="1" dirty="0"/>
                  <a:t>Παράδειγμα</a:t>
                </a:r>
              </a:p>
              <a:p>
                <a:pPr marL="0" indent="0">
                  <a:spcBef>
                    <a:spcPts val="1800"/>
                  </a:spcBef>
                  <a:buNone/>
                </a:pPr>
                <a:r>
                  <a:rPr lang="el-GR" dirty="0"/>
                  <a:t>Επειδή η αντίσταση εισόδου πρέπει να είναι 1ΜΩ, επιλέγουμε R1 = 1ΜΩ.</a:t>
                </a:r>
              </a:p>
              <a:p>
                <a:pPr marL="0" indent="0">
                  <a:spcBef>
                    <a:spcPts val="1800"/>
                  </a:spcBef>
                  <a:buNone/>
                </a:pPr>
                <a:r>
                  <a:rPr lang="el-GR" dirty="0"/>
                  <a:t>Αν επιλέξουμε R2  = 1ΜΩ, τότε ο πρώτος παράγοντας είναι 1, οπότε για να προκύψει κέρδος 100, αρκεί</a:t>
                </a:r>
                <a:r>
                  <a:rPr lang="el-GR" dirty="0" smtClean="0"/>
                  <a:t>: </a:t>
                </a:r>
                <a14:m>
                  <m:oMath xmlns:m="http://schemas.openxmlformats.org/officeDocument/2006/math">
                    <m:r>
                      <a:rPr lang="el-GR">
                        <a:latin typeface="Cambria Math" panose="02040503050406030204" pitchFamily="18" charset="0"/>
                      </a:rPr>
                      <m:t>1+</m:t>
                    </m:r>
                    <m:f>
                      <m:fPr>
                        <m:ctrlPr>
                          <a:rPr lang="el-GR" i="1">
                            <a:latin typeface="Cambria Math"/>
                          </a:rPr>
                        </m:ctrlPr>
                      </m:fPr>
                      <m:num>
                        <m:r>
                          <a:rPr lang="el-GR" i="1">
                            <a:latin typeface="Cambria Math" panose="02040503050406030204" pitchFamily="18" charset="0"/>
                          </a:rPr>
                          <m:t>𝑅</m:t>
                        </m:r>
                        <m:r>
                          <a:rPr lang="el-GR">
                            <a:latin typeface="Cambria Math" panose="02040503050406030204" pitchFamily="18" charset="0"/>
                          </a:rPr>
                          <m:t>4</m:t>
                        </m:r>
                      </m:num>
                      <m:den>
                        <m:r>
                          <a:rPr lang="el-GR" i="1">
                            <a:latin typeface="Cambria Math" panose="02040503050406030204" pitchFamily="18" charset="0"/>
                          </a:rPr>
                          <m:t>𝑅</m:t>
                        </m:r>
                        <m:r>
                          <a:rPr lang="el-GR">
                            <a:latin typeface="Cambria Math" panose="02040503050406030204" pitchFamily="18" charset="0"/>
                          </a:rPr>
                          <m:t>2</m:t>
                        </m:r>
                      </m:den>
                    </m:f>
                    <m:r>
                      <a:rPr lang="el-GR">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𝑅</m:t>
                        </m:r>
                        <m:r>
                          <a:rPr lang="el-GR">
                            <a:latin typeface="Cambria Math" panose="02040503050406030204" pitchFamily="18" charset="0"/>
                          </a:rPr>
                          <m:t>4</m:t>
                        </m:r>
                      </m:num>
                      <m:den>
                        <m:r>
                          <a:rPr lang="el-GR" i="1">
                            <a:latin typeface="Cambria Math" panose="02040503050406030204" pitchFamily="18" charset="0"/>
                          </a:rPr>
                          <m:t>𝑅</m:t>
                        </m:r>
                        <m:r>
                          <a:rPr lang="el-GR">
                            <a:latin typeface="Cambria Math" panose="02040503050406030204" pitchFamily="18" charset="0"/>
                          </a:rPr>
                          <m:t>3</m:t>
                        </m:r>
                      </m:den>
                    </m:f>
                    <m:r>
                      <a:rPr lang="el-GR">
                        <a:latin typeface="Cambria Math" panose="02040503050406030204" pitchFamily="18" charset="0"/>
                      </a:rPr>
                      <m:t>=100</m:t>
                    </m:r>
                  </m:oMath>
                </a14:m>
                <a:endParaRPr lang="el-GR" dirty="0"/>
              </a:p>
              <a:p>
                <a:pPr marL="0" indent="0">
                  <a:spcBef>
                    <a:spcPts val="1800"/>
                  </a:spcBef>
                  <a:buNone/>
                </a:pPr>
                <a:r>
                  <a:rPr lang="el-GR" dirty="0">
                    <a:cs typeface="Times New Roman" pitchFamily="18" charset="0"/>
                  </a:rPr>
                  <a:t>Επιλέγοντας </a:t>
                </a:r>
                <a:r>
                  <a:rPr lang="en-GB" b="1" dirty="0">
                    <a:cs typeface="Times New Roman" pitchFamily="18" charset="0"/>
                  </a:rPr>
                  <a:t>R4 = 1</a:t>
                </a:r>
                <a:r>
                  <a:rPr lang="el-GR" b="1" dirty="0">
                    <a:cs typeface="Times New Roman" pitchFamily="18" charset="0"/>
                  </a:rPr>
                  <a:t>ΜΩ</a:t>
                </a:r>
                <a:r>
                  <a:rPr lang="el-GR" dirty="0">
                    <a:cs typeface="Times New Roman" pitchFamily="18" charset="0"/>
                  </a:rPr>
                  <a:t>, προκύπτει τελικά ότι  </a:t>
                </a:r>
                <a:r>
                  <a:rPr lang="en-GB" b="1" dirty="0">
                    <a:cs typeface="Times New Roman" pitchFamily="18" charset="0"/>
                  </a:rPr>
                  <a:t>R3 </a:t>
                </a:r>
                <a:r>
                  <a:rPr lang="el-GR" b="1" dirty="0">
                    <a:cs typeface="Times New Roman" pitchFamily="18" charset="0"/>
                  </a:rPr>
                  <a:t>=10,2</a:t>
                </a:r>
                <a:r>
                  <a:rPr lang="en-GB" b="1" dirty="0">
                    <a:cs typeface="Times New Roman" pitchFamily="18" charset="0"/>
                  </a:rPr>
                  <a:t>k</a:t>
                </a:r>
                <a:r>
                  <a:rPr lang="el-GR" b="1" dirty="0">
                    <a:cs typeface="Times New Roman" pitchFamily="18" charset="0"/>
                  </a:rPr>
                  <a:t>Ω</a:t>
                </a:r>
                <a:r>
                  <a:rPr lang="en-GB" dirty="0">
                    <a:cs typeface="Times New Roman" pitchFamily="18" charset="0"/>
                  </a:rPr>
                  <a:t>.</a:t>
                </a:r>
                <a:endParaRPr lang="el-GR" dirty="0">
                  <a:cs typeface="Times New Roman" pitchFamily="18" charset="0"/>
                </a:endParaRPr>
              </a:p>
              <a:p>
                <a:pPr marL="0" indent="0">
                  <a:spcBef>
                    <a:spcPts val="1800"/>
                  </a:spcBef>
                  <a:buNone/>
                </a:pPr>
                <a:endParaRPr lang="el-GR" dirty="0"/>
              </a:p>
              <a:p>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3672408"/>
              </a:xfrm>
              <a:blipFill rotWithShape="0">
                <a:blip r:embed="rId2"/>
                <a:stretch>
                  <a:fillRect l="-1111" t="-1327" b="-281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pic>
        <p:nvPicPr>
          <p:cNvPr id="6" name="Picture 4"/>
          <p:cNvPicPr>
            <a:picLocks noChangeAspect="1" noChangeArrowheads="1"/>
          </p:cNvPicPr>
          <p:nvPr/>
        </p:nvPicPr>
        <p:blipFill>
          <a:blip r:embed="rId3" cstate="print"/>
          <a:srcRect/>
          <a:stretch>
            <a:fillRect/>
          </a:stretch>
        </p:blipFill>
        <p:spPr bwMode="auto">
          <a:xfrm>
            <a:off x="2555776" y="4869160"/>
            <a:ext cx="3609975" cy="1866900"/>
          </a:xfrm>
          <a:prstGeom prst="rect">
            <a:avLst/>
          </a:prstGeom>
          <a:noFill/>
          <a:ln w="9525">
            <a:noFill/>
            <a:miter lim="800000"/>
            <a:headEnd/>
            <a:tailEnd/>
          </a:ln>
          <a:effectLst/>
        </p:spPr>
      </p:pic>
    </p:spTree>
    <p:extLst>
      <p:ext uri="{BB962C8B-B14F-4D97-AF65-F5344CB8AC3E}">
        <p14:creationId xmlns:p14="http://schemas.microsoft.com/office/powerpoint/2010/main" val="2012422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6/14</a:t>
            </a:r>
            <a:endParaRPr lang="el-GR" dirty="0"/>
          </a:p>
        </p:txBody>
      </p:sp>
      <p:sp>
        <p:nvSpPr>
          <p:cNvPr id="3" name="Θέση περιεχομένου 2"/>
          <p:cNvSpPr>
            <a:spLocks noGrp="1"/>
          </p:cNvSpPr>
          <p:nvPr>
            <p:ph idx="1"/>
          </p:nvPr>
        </p:nvSpPr>
        <p:spPr>
          <a:xfrm>
            <a:off x="457200" y="1196752"/>
            <a:ext cx="8229600" cy="648072"/>
          </a:xfrm>
        </p:spPr>
        <p:txBody>
          <a:bodyPr/>
          <a:lstStyle/>
          <a:p>
            <a:r>
              <a:rPr lang="el-GR" dirty="0"/>
              <a:t>Απόκριση συχνότητας ανοιχτού βρόχου</a:t>
            </a:r>
            <a:endParaRPr lang="en-GB"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grpSp>
        <p:nvGrpSpPr>
          <p:cNvPr id="13" name="Ομάδα 12"/>
          <p:cNvGrpSpPr/>
          <p:nvPr/>
        </p:nvGrpSpPr>
        <p:grpSpPr>
          <a:xfrm>
            <a:off x="1115616" y="1844824"/>
            <a:ext cx="6880496" cy="4806950"/>
            <a:chOff x="827584" y="1826978"/>
            <a:chExt cx="6880496" cy="4806950"/>
          </a:xfrm>
        </p:grpSpPr>
        <p:pic>
          <p:nvPicPr>
            <p:cNvPr id="6" name="Picture 3"/>
            <p:cNvPicPr>
              <a:picLocks noChangeAspect="1" noChangeArrowheads="1"/>
            </p:cNvPicPr>
            <p:nvPr/>
          </p:nvPicPr>
          <p:blipFill>
            <a:blip r:embed="rId3" cstate="print"/>
            <a:srcRect r="7669"/>
            <a:stretch>
              <a:fillRect/>
            </a:stretch>
          </p:blipFill>
          <p:spPr bwMode="auto">
            <a:xfrm>
              <a:off x="827584" y="1917098"/>
              <a:ext cx="6880496" cy="4553339"/>
            </a:xfrm>
            <a:prstGeom prst="rect">
              <a:avLst/>
            </a:prstGeom>
            <a:noFill/>
            <a:ln w="9525">
              <a:noFill/>
              <a:miter lim="800000"/>
              <a:headEnd/>
              <a:tailEnd/>
            </a:ln>
          </p:spPr>
        </p:pic>
        <p:graphicFrame>
          <p:nvGraphicFramePr>
            <p:cNvPr id="7" name="Object 8"/>
            <p:cNvGraphicFramePr>
              <a:graphicFrameLocks noChangeAspect="1"/>
            </p:cNvGraphicFramePr>
            <p:nvPr>
              <p:extLst>
                <p:ext uri="{D42A27DB-BD31-4B8C-83A1-F6EECF244321}">
                  <p14:modId xmlns:p14="http://schemas.microsoft.com/office/powerpoint/2010/main" val="3373197671"/>
                </p:ext>
              </p:extLst>
            </p:nvPr>
          </p:nvGraphicFramePr>
          <p:xfrm>
            <a:off x="1099278" y="1826978"/>
            <a:ext cx="965200" cy="449263"/>
          </p:xfrm>
          <a:graphic>
            <a:graphicData uri="http://schemas.openxmlformats.org/presentationml/2006/ole">
              <mc:AlternateContent xmlns:mc="http://schemas.openxmlformats.org/markup-compatibility/2006">
                <mc:Choice xmlns:v="urn:schemas-microsoft-com:vml" Requires="v">
                  <p:oleObj spid="_x0000_s1040" name="Equation" r:id="rId4" imgW="545760" imgH="253800" progId="Equation.DSMT4">
                    <p:embed/>
                  </p:oleObj>
                </mc:Choice>
                <mc:Fallback>
                  <p:oleObj name="Equation" r:id="rId4" imgW="54576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278" y="1826978"/>
                          <a:ext cx="96520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1676724838"/>
                </p:ext>
              </p:extLst>
            </p:nvPr>
          </p:nvGraphicFramePr>
          <p:xfrm>
            <a:off x="6879405" y="6184666"/>
            <a:ext cx="828675" cy="449262"/>
          </p:xfrm>
          <a:graphic>
            <a:graphicData uri="http://schemas.openxmlformats.org/presentationml/2006/ole">
              <mc:AlternateContent xmlns:mc="http://schemas.openxmlformats.org/markup-compatibility/2006">
                <mc:Choice xmlns:v="urn:schemas-microsoft-com:vml" Requires="v">
                  <p:oleObj spid="_x0000_s1041" name="Equation" r:id="rId6" imgW="469800" imgH="253800" progId="Equation.DSMT4">
                    <p:embed/>
                  </p:oleObj>
                </mc:Choice>
                <mc:Fallback>
                  <p:oleObj name="Equation" r:id="rId6" imgW="46980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9405" y="6184666"/>
                          <a:ext cx="828675"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569532" y="3612917"/>
              <a:ext cx="1495474" cy="369332"/>
            </a:xfrm>
            <a:prstGeom prst="rect">
              <a:avLst/>
            </a:prstGeom>
            <a:noFill/>
          </p:spPr>
          <p:txBody>
            <a:bodyPr wrap="none" rtlCol="0">
              <a:spAutoFit/>
            </a:bodyPr>
            <a:lstStyle/>
            <a:p>
              <a:r>
                <a:rPr lang="el-GR" dirty="0" smtClean="0">
                  <a:solidFill>
                    <a:prstClr val="black"/>
                  </a:solidFill>
                  <a:latin typeface="Times New Roman" pitchFamily="18" charset="0"/>
                  <a:cs typeface="Times New Roman" pitchFamily="18" charset="0"/>
                </a:rPr>
                <a:t>-20</a:t>
              </a:r>
              <a:r>
                <a:rPr lang="en-GB" dirty="0" smtClean="0">
                  <a:solidFill>
                    <a:prstClr val="black"/>
                  </a:solidFill>
                  <a:latin typeface="Times New Roman" pitchFamily="18" charset="0"/>
                  <a:cs typeface="Times New Roman" pitchFamily="18" charset="0"/>
                </a:rPr>
                <a:t>dB</a:t>
              </a:r>
              <a:r>
                <a:rPr lang="el-GR" dirty="0" smtClean="0">
                  <a:solidFill>
                    <a:prstClr val="black"/>
                  </a:solidFill>
                  <a:latin typeface="Times New Roman" pitchFamily="18" charset="0"/>
                  <a:cs typeface="Times New Roman" pitchFamily="18" charset="0"/>
                </a:rPr>
                <a:t>/δεκάδα</a:t>
              </a:r>
              <a:endParaRPr lang="en-US" dirty="0">
                <a:solidFill>
                  <a:prstClr val="black"/>
                </a:solidFill>
                <a:latin typeface="Times New Roman" pitchFamily="18" charset="0"/>
                <a:cs typeface="Times New Roman" pitchFamily="18" charset="0"/>
              </a:endParaRPr>
            </a:p>
          </p:txBody>
        </p:sp>
        <p:sp>
          <p:nvSpPr>
            <p:cNvPr id="10" name="TextBox 9"/>
            <p:cNvSpPr txBox="1"/>
            <p:nvPr/>
          </p:nvSpPr>
          <p:spPr>
            <a:xfrm>
              <a:off x="2064478" y="5541743"/>
              <a:ext cx="1955985" cy="369332"/>
            </a:xfrm>
            <a:prstGeom prst="rect">
              <a:avLst/>
            </a:prstGeom>
            <a:noFill/>
          </p:spPr>
          <p:txBody>
            <a:bodyPr wrap="none" rtlCol="0">
              <a:spAutoFit/>
            </a:bodyPr>
            <a:lstStyle/>
            <a:p>
              <a:r>
                <a:rPr lang="el-GR" dirty="0" smtClean="0">
                  <a:solidFill>
                    <a:prstClr val="black"/>
                  </a:solidFill>
                  <a:latin typeface="Times New Roman" pitchFamily="18" charset="0"/>
                  <a:cs typeface="Times New Roman" pitchFamily="18" charset="0"/>
                </a:rPr>
                <a:t>κρίσιμη συχνότητα</a:t>
              </a:r>
              <a:endParaRPr lang="en-US" dirty="0">
                <a:solidFill>
                  <a:prstClr val="black"/>
                </a:solidFill>
                <a:latin typeface="Times New Roman" pitchFamily="18" charset="0"/>
                <a:cs typeface="Times New Roman" pitchFamily="18" charset="0"/>
              </a:endParaRPr>
            </a:p>
          </p:txBody>
        </p:sp>
        <p:sp>
          <p:nvSpPr>
            <p:cNvPr id="11" name="TextBox 10"/>
            <p:cNvSpPr txBox="1"/>
            <p:nvPr/>
          </p:nvSpPr>
          <p:spPr>
            <a:xfrm>
              <a:off x="1850164" y="2112719"/>
              <a:ext cx="2908168" cy="369332"/>
            </a:xfrm>
            <a:prstGeom prst="rect">
              <a:avLst/>
            </a:prstGeom>
            <a:noFill/>
          </p:spPr>
          <p:txBody>
            <a:bodyPr wrap="none" rtlCol="0">
              <a:spAutoFit/>
            </a:bodyPr>
            <a:lstStyle/>
            <a:p>
              <a:r>
                <a:rPr lang="el-GR" dirty="0" smtClean="0">
                  <a:solidFill>
                    <a:prstClr val="black"/>
                  </a:solidFill>
                  <a:latin typeface="Times New Roman" pitchFamily="18" charset="0"/>
                  <a:cs typeface="Times New Roman" pitchFamily="18" charset="0"/>
                </a:rPr>
                <a:t>ενδιάμεσο εύρος συχνοτήτων</a:t>
              </a:r>
              <a:endParaRPr lang="en-US" dirty="0">
                <a:solidFill>
                  <a:prstClr val="black"/>
                </a:solidFill>
                <a:latin typeface="Times New Roman" pitchFamily="18" charset="0"/>
                <a:cs typeface="Times New Roman" pitchFamily="18" charset="0"/>
              </a:endParaRPr>
            </a:p>
          </p:txBody>
        </p:sp>
        <p:sp>
          <p:nvSpPr>
            <p:cNvPr id="12" name="TextBox 11"/>
            <p:cNvSpPr txBox="1"/>
            <p:nvPr/>
          </p:nvSpPr>
          <p:spPr>
            <a:xfrm>
              <a:off x="5779254" y="5113115"/>
              <a:ext cx="1928826" cy="369332"/>
            </a:xfrm>
            <a:prstGeom prst="rect">
              <a:avLst/>
            </a:prstGeom>
            <a:noFill/>
          </p:spPr>
          <p:txBody>
            <a:bodyPr wrap="square" rtlCol="0">
              <a:spAutoFit/>
            </a:bodyPr>
            <a:lstStyle/>
            <a:p>
              <a:r>
                <a:rPr lang="el-GR" dirty="0" smtClean="0">
                  <a:solidFill>
                    <a:prstClr val="black"/>
                  </a:solidFill>
                  <a:latin typeface="Times New Roman" pitchFamily="18" charset="0"/>
                  <a:cs typeface="Times New Roman" pitchFamily="18" charset="0"/>
                </a:rPr>
                <a:t>μοναδιαίο κέρδος</a:t>
              </a:r>
              <a:endParaRPr lang="en-US" dirty="0">
                <a:solidFill>
                  <a:prstClr val="black"/>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073902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7/14</a:t>
            </a:r>
            <a:endParaRPr lang="el-GR" dirty="0"/>
          </a:p>
        </p:txBody>
      </p:sp>
      <p:sp>
        <p:nvSpPr>
          <p:cNvPr id="3" name="Θέση περιεχομένου 2"/>
          <p:cNvSpPr>
            <a:spLocks noGrp="1"/>
          </p:cNvSpPr>
          <p:nvPr>
            <p:ph idx="1"/>
          </p:nvPr>
        </p:nvSpPr>
        <p:spPr>
          <a:xfrm>
            <a:off x="1907704" y="1268760"/>
            <a:ext cx="5554960" cy="1080120"/>
          </a:xfrm>
        </p:spPr>
        <p:txBody>
          <a:bodyPr>
            <a:normAutofit/>
          </a:bodyPr>
          <a:lstStyle/>
          <a:p>
            <a:r>
              <a:rPr lang="el-GR" dirty="0"/>
              <a:t>Απόκριση συχνότητας κλειστού </a:t>
            </a:r>
            <a:r>
              <a:rPr lang="el-GR" dirty="0" smtClean="0"/>
              <a:t>βρόχου</a:t>
            </a:r>
          </a:p>
          <a:p>
            <a:pPr marL="0" indent="0">
              <a:buNone/>
            </a:pPr>
            <a:r>
              <a:rPr lang="el-GR" dirty="0"/>
              <a:t>Κρίσιμη συχνότητα:</a:t>
            </a:r>
          </a:p>
          <a:p>
            <a:endParaRPr lang="en-GB"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Ορθογώνιο 4"/>
              <p:cNvSpPr/>
              <p:nvPr/>
            </p:nvSpPr>
            <p:spPr>
              <a:xfrm>
                <a:off x="1881643" y="2348880"/>
                <a:ext cx="3726085" cy="478849"/>
              </a:xfrm>
              <a:prstGeom prst="rect">
                <a:avLst/>
              </a:prstGeom>
              <a:ln w="2222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𝑓</m:t>
                          </m:r>
                        </m:e>
                        <m:sub>
                          <m:r>
                            <a:rPr lang="el-GR" sz="2200" i="1">
                              <a:solidFill>
                                <a:prstClr val="black"/>
                              </a:solidFill>
                              <a:latin typeface="Cambria Math" panose="02040503050406030204" pitchFamily="18" charset="0"/>
                            </a:rPr>
                            <m:t>𝑐</m:t>
                          </m:r>
                          <m:d>
                            <m:dPr>
                              <m:ctrlPr>
                                <a:rPr lang="el-GR" sz="2200" i="1">
                                  <a:solidFill>
                                    <a:prstClr val="black"/>
                                  </a:solidFill>
                                  <a:latin typeface="Cambria Math"/>
                                </a:rPr>
                              </m:ctrlPr>
                            </m:dPr>
                            <m:e>
                              <m:r>
                                <a:rPr lang="el-GR" sz="2200" i="1">
                                  <a:solidFill>
                                    <a:prstClr val="black"/>
                                  </a:solidFill>
                                  <a:latin typeface="Cambria Math" panose="02040503050406030204" pitchFamily="18" charset="0"/>
                                </a:rPr>
                                <m:t>𝑐𝑙</m:t>
                              </m:r>
                            </m:e>
                          </m:d>
                        </m:sub>
                      </m:sSub>
                      <m:r>
                        <a:rPr lang="el-GR" sz="2200">
                          <a:solidFill>
                            <a:prstClr val="black"/>
                          </a:solidFill>
                          <a:latin typeface="Cambria Math" panose="02040503050406030204" pitchFamily="18" charset="0"/>
                        </a:rPr>
                        <m:t>=</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𝑓</m:t>
                          </m:r>
                        </m:e>
                        <m:sub>
                          <m:r>
                            <a:rPr lang="el-GR" sz="2200" i="1">
                              <a:solidFill>
                                <a:prstClr val="black"/>
                              </a:solidFill>
                              <a:latin typeface="Cambria Math" panose="02040503050406030204" pitchFamily="18" charset="0"/>
                            </a:rPr>
                            <m:t>𝑐</m:t>
                          </m:r>
                          <m:d>
                            <m:dPr>
                              <m:ctrlPr>
                                <a:rPr lang="el-GR" sz="2200" i="1">
                                  <a:solidFill>
                                    <a:prstClr val="black"/>
                                  </a:solidFill>
                                  <a:latin typeface="Cambria Math"/>
                                </a:rPr>
                              </m:ctrlPr>
                            </m:dPr>
                            <m:e>
                              <m:r>
                                <a:rPr lang="el-GR" sz="2200" i="1">
                                  <a:solidFill>
                                    <a:prstClr val="black"/>
                                  </a:solidFill>
                                  <a:latin typeface="Cambria Math" panose="02040503050406030204" pitchFamily="18" charset="0"/>
                                </a:rPr>
                                <m:t>𝑜𝑙</m:t>
                              </m:r>
                            </m:e>
                          </m:d>
                        </m:sub>
                      </m:sSub>
                      <m:d>
                        <m:dPr>
                          <m:ctrlPr>
                            <a:rPr lang="el-GR" sz="2200" i="1">
                              <a:solidFill>
                                <a:prstClr val="black"/>
                              </a:solidFill>
                              <a:latin typeface="Cambria Math"/>
                            </a:rPr>
                          </m:ctrlPr>
                        </m:dPr>
                        <m:e>
                          <m:r>
                            <a:rPr lang="el-GR" sz="2200">
                              <a:solidFill>
                                <a:prstClr val="black"/>
                              </a:solidFill>
                              <a:latin typeface="Cambria Math" panose="02040503050406030204" pitchFamily="18" charset="0"/>
                            </a:rPr>
                            <m:t>1+</m:t>
                          </m:r>
                          <m:r>
                            <a:rPr lang="el-GR" sz="2200" i="1">
                              <a:solidFill>
                                <a:prstClr val="black"/>
                              </a:solidFill>
                              <a:latin typeface="Cambria Math" panose="02040503050406030204" pitchFamily="18" charset="0"/>
                            </a:rPr>
                            <m:t>𝐵</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𝐴</m:t>
                              </m:r>
                            </m:e>
                            <m:sub>
                              <m:r>
                                <a:rPr lang="el-GR" sz="2200" i="1">
                                  <a:solidFill>
                                    <a:prstClr val="black"/>
                                  </a:solidFill>
                                  <a:latin typeface="Cambria Math" panose="02040503050406030204" pitchFamily="18" charset="0"/>
                                </a:rPr>
                                <m:t>𝑜𝑙</m:t>
                              </m:r>
                              <m:d>
                                <m:dPr>
                                  <m:ctrlPr>
                                    <a:rPr lang="el-GR" sz="2200" i="1">
                                      <a:solidFill>
                                        <a:prstClr val="black"/>
                                      </a:solidFill>
                                      <a:latin typeface="Cambria Math"/>
                                    </a:rPr>
                                  </m:ctrlPr>
                                </m:dPr>
                                <m:e>
                                  <m:r>
                                    <a:rPr lang="el-GR" sz="2200" i="1">
                                      <a:solidFill>
                                        <a:prstClr val="black"/>
                                      </a:solidFill>
                                      <a:latin typeface="Cambria Math" panose="02040503050406030204" pitchFamily="18" charset="0"/>
                                    </a:rPr>
                                    <m:t>𝑚𝑖𝑑</m:t>
                                  </m:r>
                                </m:e>
                              </m:d>
                            </m:sub>
                          </m:sSub>
                        </m:e>
                      </m:d>
                    </m:oMath>
                  </m:oMathPara>
                </a14:m>
                <a:endParaRPr lang="el-GR" sz="2200" dirty="0">
                  <a:solidFill>
                    <a:prstClr val="black"/>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1881643" y="2348880"/>
                <a:ext cx="3726085" cy="478849"/>
              </a:xfrm>
              <a:prstGeom prst="rect">
                <a:avLst/>
              </a:prstGeom>
              <a:blipFill rotWithShape="1">
                <a:blip r:embed="rId2"/>
                <a:stretch>
                  <a:fillRect b="-6024"/>
                </a:stretch>
              </a:blipFill>
              <a:ln w="22225">
                <a:solidFill>
                  <a:schemeClr val="tx1"/>
                </a:solidFill>
              </a:ln>
            </p:spPr>
            <p:txBody>
              <a:bodyPr/>
              <a:lstStyle/>
              <a:p>
                <a:r>
                  <a:rPr lang="el-GR">
                    <a:noFill/>
                  </a:rPr>
                  <a:t> </a:t>
                </a:r>
              </a:p>
            </p:txBody>
          </p:sp>
        </mc:Fallback>
      </mc:AlternateContent>
      <p:sp>
        <p:nvSpPr>
          <p:cNvPr id="6" name="Ορθογώνιο 5"/>
          <p:cNvSpPr/>
          <p:nvPr/>
        </p:nvSpPr>
        <p:spPr>
          <a:xfrm>
            <a:off x="1907704" y="2924944"/>
            <a:ext cx="1838324" cy="461665"/>
          </a:xfrm>
          <a:prstGeom prst="rect">
            <a:avLst/>
          </a:prstGeom>
        </p:spPr>
        <p:txBody>
          <a:bodyPr wrap="none">
            <a:spAutoFit/>
          </a:bodyPr>
          <a:lstStyle/>
          <a:p>
            <a:r>
              <a:rPr lang="el-GR" sz="2400" dirty="0">
                <a:solidFill>
                  <a:prstClr val="black"/>
                </a:solidFill>
                <a:latin typeface="Calibri"/>
                <a:cs typeface="Times New Roman" pitchFamily="18" charset="0"/>
              </a:rPr>
              <a:t>Εύρος ζώνης:</a:t>
            </a:r>
            <a:endParaRPr lang="en-US" sz="2400" dirty="0">
              <a:solidFill>
                <a:prstClr val="black"/>
              </a:solidFill>
              <a:latin typeface="Calibri"/>
              <a:cs typeface="Times New Roman" pitchFamily="18" charset="0"/>
            </a:endParaRPr>
          </a:p>
        </p:txBody>
      </p:sp>
      <mc:AlternateContent xmlns:mc="http://schemas.openxmlformats.org/markup-compatibility/2006" xmlns:a14="http://schemas.microsoft.com/office/drawing/2010/main">
        <mc:Choice Requires="a14">
          <p:sp>
            <p:nvSpPr>
              <p:cNvPr id="8" name="Ορθογώνιο 7"/>
              <p:cNvSpPr/>
              <p:nvPr/>
            </p:nvSpPr>
            <p:spPr>
              <a:xfrm>
                <a:off x="1907704" y="3486314"/>
                <a:ext cx="4350743" cy="478849"/>
              </a:xfrm>
              <a:prstGeom prst="rect">
                <a:avLst/>
              </a:prstGeom>
              <a:ln w="2222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l-GR" sz="2200" i="1">
                          <a:solidFill>
                            <a:prstClr val="black"/>
                          </a:solidFill>
                          <a:latin typeface="Cambria Math" panose="02040503050406030204" pitchFamily="18" charset="0"/>
                        </a:rPr>
                        <m:t>𝐵</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𝑊</m:t>
                          </m:r>
                        </m:e>
                        <m:sub>
                          <m:r>
                            <a:rPr lang="el-GR" sz="2200" i="1">
                              <a:solidFill>
                                <a:prstClr val="black"/>
                              </a:solidFill>
                              <a:latin typeface="Cambria Math" panose="02040503050406030204" pitchFamily="18" charset="0"/>
                            </a:rPr>
                            <m:t>𝑐</m:t>
                          </m:r>
                          <m:d>
                            <m:dPr>
                              <m:ctrlPr>
                                <a:rPr lang="el-GR" sz="2200" i="1">
                                  <a:solidFill>
                                    <a:prstClr val="black"/>
                                  </a:solidFill>
                                  <a:latin typeface="Cambria Math"/>
                                </a:rPr>
                              </m:ctrlPr>
                            </m:dPr>
                            <m:e>
                              <m:r>
                                <a:rPr lang="el-GR" sz="2200" i="1">
                                  <a:solidFill>
                                    <a:prstClr val="black"/>
                                  </a:solidFill>
                                  <a:latin typeface="Cambria Math" panose="02040503050406030204" pitchFamily="18" charset="0"/>
                                </a:rPr>
                                <m:t>𝑐𝑙</m:t>
                              </m:r>
                            </m:e>
                          </m:d>
                        </m:sub>
                      </m:sSub>
                      <m:r>
                        <a:rPr lang="el-GR" sz="2200">
                          <a:solidFill>
                            <a:prstClr val="black"/>
                          </a:solidFill>
                          <a:latin typeface="Cambria Math" panose="02040503050406030204" pitchFamily="18" charset="0"/>
                        </a:rPr>
                        <m:t>=</m:t>
                      </m:r>
                      <m:r>
                        <a:rPr lang="el-GR" sz="2200" i="1">
                          <a:solidFill>
                            <a:prstClr val="black"/>
                          </a:solidFill>
                          <a:latin typeface="Cambria Math" panose="02040503050406030204" pitchFamily="18" charset="0"/>
                        </a:rPr>
                        <m:t>𝐵</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𝑊</m:t>
                          </m:r>
                        </m:e>
                        <m:sub>
                          <m:r>
                            <a:rPr lang="el-GR" sz="2200" i="1">
                              <a:solidFill>
                                <a:prstClr val="black"/>
                              </a:solidFill>
                              <a:latin typeface="Cambria Math" panose="02040503050406030204" pitchFamily="18" charset="0"/>
                            </a:rPr>
                            <m:t>𝑐</m:t>
                          </m:r>
                          <m:d>
                            <m:dPr>
                              <m:ctrlPr>
                                <a:rPr lang="el-GR" sz="2200" i="1">
                                  <a:solidFill>
                                    <a:prstClr val="black"/>
                                  </a:solidFill>
                                  <a:latin typeface="Cambria Math"/>
                                </a:rPr>
                              </m:ctrlPr>
                            </m:dPr>
                            <m:e>
                              <m:r>
                                <a:rPr lang="el-GR" sz="2200" i="1">
                                  <a:solidFill>
                                    <a:prstClr val="black"/>
                                  </a:solidFill>
                                  <a:latin typeface="Cambria Math" panose="02040503050406030204" pitchFamily="18" charset="0"/>
                                </a:rPr>
                                <m:t>𝑜𝑙</m:t>
                              </m:r>
                            </m:e>
                          </m:d>
                        </m:sub>
                      </m:sSub>
                      <m:d>
                        <m:dPr>
                          <m:ctrlPr>
                            <a:rPr lang="el-GR" sz="2200" i="1">
                              <a:solidFill>
                                <a:prstClr val="black"/>
                              </a:solidFill>
                              <a:latin typeface="Cambria Math"/>
                            </a:rPr>
                          </m:ctrlPr>
                        </m:dPr>
                        <m:e>
                          <m:r>
                            <a:rPr lang="el-GR" sz="2200">
                              <a:solidFill>
                                <a:prstClr val="black"/>
                              </a:solidFill>
                              <a:latin typeface="Cambria Math" panose="02040503050406030204" pitchFamily="18" charset="0"/>
                            </a:rPr>
                            <m:t>1+</m:t>
                          </m:r>
                          <m:r>
                            <a:rPr lang="el-GR" sz="2200" i="1">
                              <a:solidFill>
                                <a:prstClr val="black"/>
                              </a:solidFill>
                              <a:latin typeface="Cambria Math" panose="02040503050406030204" pitchFamily="18" charset="0"/>
                            </a:rPr>
                            <m:t>𝐵</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𝐴</m:t>
                              </m:r>
                            </m:e>
                            <m:sub>
                              <m:r>
                                <a:rPr lang="el-GR" sz="2200" i="1">
                                  <a:solidFill>
                                    <a:prstClr val="black"/>
                                  </a:solidFill>
                                  <a:latin typeface="Cambria Math" panose="02040503050406030204" pitchFamily="18" charset="0"/>
                                </a:rPr>
                                <m:t>𝑜𝑙</m:t>
                              </m:r>
                              <m:d>
                                <m:dPr>
                                  <m:ctrlPr>
                                    <a:rPr lang="el-GR" sz="2200" i="1">
                                      <a:solidFill>
                                        <a:prstClr val="black"/>
                                      </a:solidFill>
                                      <a:latin typeface="Cambria Math"/>
                                    </a:rPr>
                                  </m:ctrlPr>
                                </m:dPr>
                                <m:e>
                                  <m:r>
                                    <a:rPr lang="el-GR" sz="2200" i="1">
                                      <a:solidFill>
                                        <a:prstClr val="black"/>
                                      </a:solidFill>
                                      <a:latin typeface="Cambria Math" panose="02040503050406030204" pitchFamily="18" charset="0"/>
                                    </a:rPr>
                                    <m:t>𝑚𝑖𝑑</m:t>
                                  </m:r>
                                </m:e>
                              </m:d>
                            </m:sub>
                          </m:sSub>
                        </m:e>
                      </m:d>
                    </m:oMath>
                  </m:oMathPara>
                </a14:m>
                <a:endParaRPr lang="el-GR" sz="2200" dirty="0">
                  <a:solidFill>
                    <a:prstClr val="black"/>
                  </a:solidFill>
                </a:endParaRPr>
              </a:p>
            </p:txBody>
          </p:sp>
        </mc:Choice>
        <mc:Fallback xmlns="">
          <p:sp>
            <p:nvSpPr>
              <p:cNvPr id="8" name="Ορθογώνιο 7"/>
              <p:cNvSpPr>
                <a:spLocks noRot="1" noChangeAspect="1" noMove="1" noResize="1" noEditPoints="1" noAdjustHandles="1" noChangeArrowheads="1" noChangeShapeType="1" noTextEdit="1"/>
              </p:cNvSpPr>
              <p:nvPr/>
            </p:nvSpPr>
            <p:spPr>
              <a:xfrm>
                <a:off x="1907704" y="3486314"/>
                <a:ext cx="4350743" cy="478849"/>
              </a:xfrm>
              <a:prstGeom prst="rect">
                <a:avLst/>
              </a:prstGeom>
              <a:blipFill rotWithShape="0">
                <a:blip r:embed="rId3"/>
                <a:stretch>
                  <a:fillRect/>
                </a:stretch>
              </a:blipFill>
              <a:ln w="22225">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2826866" y="4281025"/>
                <a:ext cx="1722844" cy="8215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200" i="1">
                          <a:solidFill>
                            <a:prstClr val="black"/>
                          </a:solidFill>
                          <a:latin typeface="Cambria Math" panose="02040503050406030204" pitchFamily="18" charset="0"/>
                        </a:rPr>
                        <m:t>𝐵</m:t>
                      </m:r>
                      <m:r>
                        <a:rPr lang="el-GR" sz="2200">
                          <a:solidFill>
                            <a:prstClr val="black"/>
                          </a:solidFill>
                          <a:latin typeface="Cambria Math" panose="02040503050406030204" pitchFamily="18" charset="0"/>
                        </a:rPr>
                        <m:t>=</m:t>
                      </m:r>
                      <m:f>
                        <m:fPr>
                          <m:ctrlPr>
                            <a:rPr lang="el-GR" sz="2200" i="1">
                              <a:solidFill>
                                <a:prstClr val="black"/>
                              </a:solidFill>
                              <a:latin typeface="Cambria Math"/>
                            </a:rPr>
                          </m:ctrlPr>
                        </m:fPr>
                        <m:num>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i="1">
                                  <a:solidFill>
                                    <a:prstClr val="black"/>
                                  </a:solidFill>
                                  <a:latin typeface="Cambria Math" panose="02040503050406030204" pitchFamily="18" charset="0"/>
                                </a:rPr>
                                <m:t>𝑖</m:t>
                              </m:r>
                            </m:sub>
                          </m:sSub>
                        </m:num>
                        <m:den>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i="1">
                                  <a:solidFill>
                                    <a:prstClr val="black"/>
                                  </a:solidFill>
                                  <a:latin typeface="Cambria Math" panose="02040503050406030204" pitchFamily="18" charset="0"/>
                                </a:rPr>
                                <m:t>𝑖</m:t>
                              </m:r>
                            </m:sub>
                          </m:sSub>
                          <m:r>
                            <a:rPr lang="el-GR" sz="2200">
                              <a:solidFill>
                                <a:prstClr val="black"/>
                              </a:solidFill>
                              <a:latin typeface="Cambria Math" panose="02040503050406030204" pitchFamily="18" charset="0"/>
                            </a:rPr>
                            <m:t>+</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i="1">
                                  <a:solidFill>
                                    <a:prstClr val="black"/>
                                  </a:solidFill>
                                  <a:latin typeface="Cambria Math" panose="02040503050406030204" pitchFamily="18" charset="0"/>
                                </a:rPr>
                                <m:t>𝑓</m:t>
                              </m:r>
                            </m:sub>
                          </m:sSub>
                        </m:den>
                      </m:f>
                    </m:oMath>
                  </m:oMathPara>
                </a14:m>
                <a:endParaRPr lang="el-GR" sz="2200" dirty="0">
                  <a:solidFill>
                    <a:prstClr val="black"/>
                  </a:solidFill>
                </a:endParaRPr>
              </a:p>
            </p:txBody>
          </p:sp>
        </mc:Choice>
        <mc:Fallback xmlns="">
          <p:sp>
            <p:nvSpPr>
              <p:cNvPr id="9" name="Ορθογώνιο 8"/>
              <p:cNvSpPr>
                <a:spLocks noRot="1" noChangeAspect="1" noMove="1" noResize="1" noEditPoints="1" noAdjustHandles="1" noChangeArrowheads="1" noChangeShapeType="1" noTextEdit="1"/>
              </p:cNvSpPr>
              <p:nvPr/>
            </p:nvSpPr>
            <p:spPr>
              <a:xfrm>
                <a:off x="2826866" y="4281025"/>
                <a:ext cx="1722844" cy="821572"/>
              </a:xfrm>
              <a:prstGeom prst="rect">
                <a:avLst/>
              </a:prstGeom>
              <a:blipFill rotWithShape="0">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633275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8/14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grpSp>
        <p:nvGrpSpPr>
          <p:cNvPr id="15" name="Ομάδα 14"/>
          <p:cNvGrpSpPr/>
          <p:nvPr/>
        </p:nvGrpSpPr>
        <p:grpSpPr>
          <a:xfrm>
            <a:off x="1043608" y="1412776"/>
            <a:ext cx="6858048" cy="4883150"/>
            <a:chOff x="849814" y="1435582"/>
            <a:chExt cx="6858048" cy="4883150"/>
          </a:xfrm>
        </p:grpSpPr>
        <p:pic>
          <p:nvPicPr>
            <p:cNvPr id="6" name="Picture 4"/>
            <p:cNvPicPr>
              <a:picLocks noChangeAspect="1" noChangeArrowheads="1"/>
            </p:cNvPicPr>
            <p:nvPr/>
          </p:nvPicPr>
          <p:blipFill>
            <a:blip r:embed="rId3" cstate="print"/>
            <a:srcRect r="3688"/>
            <a:stretch>
              <a:fillRect/>
            </a:stretch>
          </p:blipFill>
          <p:spPr bwMode="auto">
            <a:xfrm>
              <a:off x="849814" y="1475271"/>
              <a:ext cx="6858048" cy="4724421"/>
            </a:xfrm>
            <a:prstGeom prst="rect">
              <a:avLst/>
            </a:prstGeom>
            <a:noFill/>
            <a:ln w="9525">
              <a:noFill/>
              <a:miter lim="800000"/>
              <a:headEnd/>
              <a:tailEnd/>
            </a:ln>
          </p:spPr>
        </p:pic>
        <p:graphicFrame>
          <p:nvGraphicFramePr>
            <p:cNvPr id="7" name="Object 8"/>
            <p:cNvGraphicFramePr>
              <a:graphicFrameLocks noChangeAspect="1"/>
            </p:cNvGraphicFramePr>
            <p:nvPr>
              <p:extLst>
                <p:ext uri="{D42A27DB-BD31-4B8C-83A1-F6EECF244321}">
                  <p14:modId xmlns:p14="http://schemas.microsoft.com/office/powerpoint/2010/main" val="2748282712"/>
                </p:ext>
              </p:extLst>
            </p:nvPr>
          </p:nvGraphicFramePr>
          <p:xfrm>
            <a:off x="1321307" y="1435582"/>
            <a:ext cx="314325" cy="404813"/>
          </p:xfrm>
          <a:graphic>
            <a:graphicData uri="http://schemas.openxmlformats.org/presentationml/2006/ole">
              <mc:AlternateContent xmlns:mc="http://schemas.openxmlformats.org/markup-compatibility/2006">
                <mc:Choice xmlns:v="urn:schemas-microsoft-com:vml" Requires="v">
                  <p:oleObj spid="_x0000_s2092" name="Equation" r:id="rId4" imgW="177480" imgH="228600" progId="Equation.DSMT4">
                    <p:embed/>
                  </p:oleObj>
                </mc:Choice>
                <mc:Fallback>
                  <p:oleObj name="Equation" r:id="rId4" imgW="1774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1307" y="1435582"/>
                          <a:ext cx="3143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3943199487"/>
                </p:ext>
              </p:extLst>
            </p:nvPr>
          </p:nvGraphicFramePr>
          <p:xfrm>
            <a:off x="7229993" y="5815495"/>
            <a:ext cx="268288" cy="358775"/>
          </p:xfrm>
          <a:graphic>
            <a:graphicData uri="http://schemas.openxmlformats.org/presentationml/2006/ole">
              <mc:AlternateContent xmlns:mc="http://schemas.openxmlformats.org/markup-compatibility/2006">
                <mc:Choice xmlns:v="urn:schemas-microsoft-com:vml" Requires="v">
                  <p:oleObj spid="_x0000_s2093" name="Equation" r:id="rId6" imgW="152280" imgH="203040" progId="Equation.DSMT4">
                    <p:embed/>
                  </p:oleObj>
                </mc:Choice>
                <mc:Fallback>
                  <p:oleObj name="Equation" r:id="rId6" imgW="15228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9993" y="5815495"/>
                          <a:ext cx="26828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635896" y="1484784"/>
              <a:ext cx="2495940" cy="369332"/>
            </a:xfrm>
            <a:prstGeom prst="rect">
              <a:avLst/>
            </a:prstGeom>
            <a:noFill/>
          </p:spPr>
          <p:txBody>
            <a:bodyPr wrap="none" rtlCol="0">
              <a:spAutoFit/>
            </a:bodyPr>
            <a:lstStyle/>
            <a:p>
              <a:r>
                <a:rPr lang="el-GR" dirty="0" smtClean="0">
                  <a:solidFill>
                    <a:prstClr val="black"/>
                  </a:solidFill>
                  <a:latin typeface="Times New Roman" pitchFamily="18" charset="0"/>
                  <a:cs typeface="Times New Roman" pitchFamily="18" charset="0"/>
                </a:rPr>
                <a:t>Κέρδος ανοιχτού βρόχου</a:t>
              </a:r>
              <a:endParaRPr lang="en-US" dirty="0">
                <a:solidFill>
                  <a:prstClr val="black"/>
                </a:solidFill>
                <a:latin typeface="Times New Roman" pitchFamily="18" charset="0"/>
                <a:cs typeface="Times New Roman" pitchFamily="18" charset="0"/>
              </a:endParaRPr>
            </a:p>
          </p:txBody>
        </p:sp>
        <p:sp>
          <p:nvSpPr>
            <p:cNvPr id="10" name="TextBox 9"/>
            <p:cNvSpPr txBox="1"/>
            <p:nvPr/>
          </p:nvSpPr>
          <p:spPr>
            <a:xfrm>
              <a:off x="5132469" y="3485048"/>
              <a:ext cx="2503955" cy="369332"/>
            </a:xfrm>
            <a:prstGeom prst="rect">
              <a:avLst/>
            </a:prstGeom>
            <a:noFill/>
          </p:spPr>
          <p:txBody>
            <a:bodyPr wrap="none" rtlCol="0">
              <a:spAutoFit/>
            </a:bodyPr>
            <a:lstStyle/>
            <a:p>
              <a:r>
                <a:rPr lang="el-GR" dirty="0" smtClean="0">
                  <a:solidFill>
                    <a:prstClr val="black"/>
                  </a:solidFill>
                  <a:latin typeface="Times New Roman" pitchFamily="18" charset="0"/>
                  <a:cs typeface="Times New Roman" pitchFamily="18" charset="0"/>
                </a:rPr>
                <a:t>Κέρδος κλειστού βρόχου</a:t>
              </a:r>
              <a:endParaRPr lang="en-US" dirty="0">
                <a:solidFill>
                  <a:prstClr val="black"/>
                </a:solidFill>
                <a:latin typeface="Times New Roman" pitchFamily="18" charset="0"/>
                <a:cs typeface="Times New Roman" pitchFamily="18" charset="0"/>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2672003126"/>
                </p:ext>
              </p:extLst>
            </p:nvPr>
          </p:nvGraphicFramePr>
          <p:xfrm>
            <a:off x="1014921" y="1772132"/>
            <a:ext cx="763587" cy="449263"/>
          </p:xfrm>
          <a:graphic>
            <a:graphicData uri="http://schemas.openxmlformats.org/presentationml/2006/ole">
              <mc:AlternateContent xmlns:mc="http://schemas.openxmlformats.org/markup-compatibility/2006">
                <mc:Choice xmlns:v="urn:schemas-microsoft-com:vml" Requires="v">
                  <p:oleObj spid="_x0000_s2094" name="Equation" r:id="rId8" imgW="431640" imgH="253800" progId="Equation.DSMT4">
                    <p:embed/>
                  </p:oleObj>
                </mc:Choice>
                <mc:Fallback>
                  <p:oleObj name="Equation" r:id="rId8" imgW="43164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4921" y="1772132"/>
                          <a:ext cx="76358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1092242928"/>
                </p:ext>
              </p:extLst>
            </p:nvPr>
          </p:nvGraphicFramePr>
          <p:xfrm>
            <a:off x="1037146" y="4056545"/>
            <a:ext cx="741362" cy="449262"/>
          </p:xfrm>
          <a:graphic>
            <a:graphicData uri="http://schemas.openxmlformats.org/presentationml/2006/ole">
              <mc:AlternateContent xmlns:mc="http://schemas.openxmlformats.org/markup-compatibility/2006">
                <mc:Choice xmlns:v="urn:schemas-microsoft-com:vml" Requires="v">
                  <p:oleObj spid="_x0000_s2095" name="Equation" r:id="rId10" imgW="419040" imgH="253800" progId="Equation.DSMT4">
                    <p:embed/>
                  </p:oleObj>
                </mc:Choice>
                <mc:Fallback>
                  <p:oleObj name="Equation" r:id="rId10" imgW="41904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7146" y="4056545"/>
                          <a:ext cx="741362"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extLst>
                <p:ext uri="{D42A27DB-BD31-4B8C-83A1-F6EECF244321}">
                  <p14:modId xmlns:p14="http://schemas.microsoft.com/office/powerpoint/2010/main" val="727019804"/>
                </p:ext>
              </p:extLst>
            </p:nvPr>
          </p:nvGraphicFramePr>
          <p:xfrm>
            <a:off x="2562743" y="5869470"/>
            <a:ext cx="558800" cy="449262"/>
          </p:xfrm>
          <a:graphic>
            <a:graphicData uri="http://schemas.openxmlformats.org/presentationml/2006/ole">
              <mc:AlternateContent xmlns:mc="http://schemas.openxmlformats.org/markup-compatibility/2006">
                <mc:Choice xmlns:v="urn:schemas-microsoft-com:vml" Requires="v">
                  <p:oleObj spid="_x0000_s2096" name="Equation" r:id="rId12" imgW="317160" imgH="253800" progId="Equation.DSMT4">
                    <p:embed/>
                  </p:oleObj>
                </mc:Choice>
                <mc:Fallback>
                  <p:oleObj name="Equation" r:id="rId12" imgW="31716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2743" y="5869470"/>
                          <a:ext cx="55880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2355503748"/>
                </p:ext>
              </p:extLst>
            </p:nvPr>
          </p:nvGraphicFramePr>
          <p:xfrm>
            <a:off x="5231331" y="5842482"/>
            <a:ext cx="536575" cy="449263"/>
          </p:xfrm>
          <a:graphic>
            <a:graphicData uri="http://schemas.openxmlformats.org/presentationml/2006/ole">
              <mc:AlternateContent xmlns:mc="http://schemas.openxmlformats.org/markup-compatibility/2006">
                <mc:Choice xmlns:v="urn:schemas-microsoft-com:vml" Requires="v">
                  <p:oleObj spid="_x0000_s2097" name="Equation" r:id="rId14" imgW="304560" imgH="253800" progId="Equation.DSMT4">
                    <p:embed/>
                  </p:oleObj>
                </mc:Choice>
                <mc:Fallback>
                  <p:oleObj name="Equation" r:id="rId14" imgW="304560" imgH="253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1331" y="5842482"/>
                          <a:ext cx="536575"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701075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ενίσχυσης</a:t>
            </a:r>
            <a:r>
              <a:rPr lang="en-US" dirty="0"/>
              <a:t> </a:t>
            </a:r>
            <a:r>
              <a:rPr lang="en-US" sz="3200" b="0" dirty="0"/>
              <a:t>2</a:t>
            </a:r>
            <a:r>
              <a:rPr lang="el-GR" sz="3200" b="0" dirty="0" smtClean="0"/>
              <a:t>/</a:t>
            </a:r>
            <a:r>
              <a:rPr lang="en-US" sz="3200" b="0" smtClean="0"/>
              <a:t>2</a:t>
            </a:r>
            <a:endParaRPr lang="el-GR" dirty="0"/>
          </a:p>
        </p:txBody>
      </p:sp>
      <p:sp>
        <p:nvSpPr>
          <p:cNvPr id="3" name="Θέση περιεχομένου 2"/>
          <p:cNvSpPr>
            <a:spLocks noGrp="1"/>
          </p:cNvSpPr>
          <p:nvPr>
            <p:ph idx="1"/>
          </p:nvPr>
        </p:nvSpPr>
        <p:spPr>
          <a:xfrm>
            <a:off x="457200" y="1196752"/>
            <a:ext cx="8229600" cy="2016224"/>
          </a:xfrm>
        </p:spPr>
        <p:txBody>
          <a:bodyPr/>
          <a:lstStyle/>
          <a:p>
            <a:r>
              <a:rPr lang="el-GR" dirty="0"/>
              <a:t>Οι δύο βασικές ενισχυτικές διατάξεις είναι:</a:t>
            </a:r>
          </a:p>
          <a:p>
            <a:pPr lvl="1">
              <a:spcBef>
                <a:spcPts val="1200"/>
              </a:spcBef>
            </a:pPr>
            <a:r>
              <a:rPr lang="en-US" dirty="0"/>
              <a:t>o</a:t>
            </a:r>
            <a:r>
              <a:rPr lang="el-GR" dirty="0"/>
              <a:t> </a:t>
            </a:r>
            <a:r>
              <a:rPr lang="el-GR" b="1" dirty="0"/>
              <a:t>αναστρέφων ενισχυτής (</a:t>
            </a:r>
            <a:r>
              <a:rPr lang="en-US" b="1" dirty="0"/>
              <a:t>inverting amplifier</a:t>
            </a:r>
            <a:r>
              <a:rPr lang="el-GR" b="1" dirty="0" smtClean="0"/>
              <a:t>),</a:t>
            </a:r>
            <a:endParaRPr lang="en-US" b="1" dirty="0"/>
          </a:p>
          <a:p>
            <a:pPr lvl="1">
              <a:spcBef>
                <a:spcPts val="1200"/>
              </a:spcBef>
            </a:pPr>
            <a:r>
              <a:rPr lang="en-US" dirty="0"/>
              <a:t>o</a:t>
            </a:r>
            <a:r>
              <a:rPr lang="el-GR" dirty="0"/>
              <a:t> </a:t>
            </a:r>
            <a:r>
              <a:rPr lang="el-GR" b="1" dirty="0"/>
              <a:t>μη αναστρέφων ενισχυτής (</a:t>
            </a:r>
            <a:r>
              <a:rPr lang="en-US" b="1" dirty="0"/>
              <a:t>non inverting amplifier</a:t>
            </a:r>
            <a:r>
              <a:rPr lang="el-GR" b="1" dirty="0" smtClean="0"/>
              <a:t>).</a:t>
            </a:r>
            <a:endParaRPr lang="el-GR" b="1" dirty="0"/>
          </a:p>
          <a:p>
            <a:pPr>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grpSp>
        <p:nvGrpSpPr>
          <p:cNvPr id="5" name="Ομάδα 4"/>
          <p:cNvGrpSpPr/>
          <p:nvPr/>
        </p:nvGrpSpPr>
        <p:grpSpPr>
          <a:xfrm>
            <a:off x="323528" y="2924944"/>
            <a:ext cx="3960440" cy="2355307"/>
            <a:chOff x="131237" y="2780928"/>
            <a:chExt cx="4676462" cy="235530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2936"/>
              <a:ext cx="3780000" cy="228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131237" y="407707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31237" y="4077072"/>
                  <a:ext cx="552331" cy="369332"/>
                </a:xfrm>
                <a:prstGeom prst="rect">
                  <a:avLst/>
                </a:prstGeom>
                <a:blipFill rotWithShape="1">
                  <a:blip r:embed="rId3"/>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139952" y="3707740"/>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139952" y="3707740"/>
                  <a:ext cx="667747" cy="369332"/>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68773" y="3429000"/>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oMath>
                    </m:oMathPara>
                  </a14:m>
                  <a:endParaRPr lang="el-GR"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68773" y="3429000"/>
                  <a:ext cx="466923" cy="369332"/>
                </a:xfrm>
                <a:prstGeom prst="rect">
                  <a:avLst/>
                </a:prstGeom>
                <a:blipFill rotWithShape="1">
                  <a:blip r:embed="rId5"/>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43808" y="2780928"/>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l-GR"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843808" y="2780928"/>
                  <a:ext cx="493404" cy="391582"/>
                </a:xfrm>
                <a:prstGeom prst="rect">
                  <a:avLst/>
                </a:prstGeom>
                <a:blipFill rotWithShape="1">
                  <a:blip r:embed="rId6"/>
                  <a:stretch>
                    <a:fillRect b="-9375"/>
                  </a:stretch>
                </a:blipFill>
              </p:spPr>
              <p:txBody>
                <a:bodyPr/>
                <a:lstStyle/>
                <a:p>
                  <a:r>
                    <a:rPr lang="el-GR">
                      <a:noFill/>
                    </a:rPr>
                    <a:t> </a:t>
                  </a:r>
                </a:p>
              </p:txBody>
            </p:sp>
          </mc:Fallback>
        </mc:AlternateContent>
      </p:grpSp>
      <p:sp>
        <p:nvSpPr>
          <p:cNvPr id="11" name="Ορθογώνιο 10"/>
          <p:cNvSpPr/>
          <p:nvPr/>
        </p:nvSpPr>
        <p:spPr>
          <a:xfrm>
            <a:off x="442815" y="5457482"/>
            <a:ext cx="3552403" cy="707886"/>
          </a:xfrm>
          <a:prstGeom prst="rect">
            <a:avLst/>
          </a:prstGeom>
        </p:spPr>
        <p:txBody>
          <a:bodyPr wrap="square">
            <a:spAutoFit/>
          </a:bodyPr>
          <a:lstStyle/>
          <a:p>
            <a:pPr marL="0" lvl="1" algn="ctr"/>
            <a:r>
              <a:rPr lang="el-GR" sz="2000" b="1" dirty="0" smtClean="0">
                <a:solidFill>
                  <a:prstClr val="black"/>
                </a:solidFill>
                <a:latin typeface="Calibri"/>
              </a:rPr>
              <a:t>Αναστρέφων </a:t>
            </a:r>
            <a:r>
              <a:rPr lang="el-GR" sz="2000" b="1" dirty="0">
                <a:solidFill>
                  <a:prstClr val="black"/>
                </a:solidFill>
                <a:latin typeface="Calibri"/>
              </a:rPr>
              <a:t>ενισχυτής (</a:t>
            </a:r>
            <a:r>
              <a:rPr lang="en-US" sz="2000" b="1" dirty="0">
                <a:solidFill>
                  <a:prstClr val="black"/>
                </a:solidFill>
                <a:latin typeface="Calibri"/>
              </a:rPr>
              <a:t>inverting amplifier</a:t>
            </a:r>
            <a:r>
              <a:rPr lang="el-GR" sz="2000" b="1" dirty="0">
                <a:solidFill>
                  <a:prstClr val="black"/>
                </a:solidFill>
                <a:latin typeface="Calibri"/>
              </a:rPr>
              <a:t>)</a:t>
            </a:r>
            <a:endParaRPr lang="en-US" sz="2000" b="1" dirty="0">
              <a:solidFill>
                <a:prstClr val="black"/>
              </a:solidFill>
              <a:latin typeface="Calibri"/>
            </a:endParaRPr>
          </a:p>
        </p:txBody>
      </p:sp>
      <p:grpSp>
        <p:nvGrpSpPr>
          <p:cNvPr id="12" name="Ομάδα 11"/>
          <p:cNvGrpSpPr/>
          <p:nvPr/>
        </p:nvGrpSpPr>
        <p:grpSpPr>
          <a:xfrm>
            <a:off x="4929094" y="2996952"/>
            <a:ext cx="3548067" cy="2232248"/>
            <a:chOff x="4968464" y="2708920"/>
            <a:chExt cx="4087707" cy="2808312"/>
          </a:xfrm>
        </p:grpSpPr>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464" y="2769162"/>
              <a:ext cx="3780000" cy="274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5819869" y="4499828"/>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819869" y="4499828"/>
                  <a:ext cx="552331" cy="369332"/>
                </a:xfrm>
                <a:prstGeom prst="rect">
                  <a:avLst/>
                </a:prstGeom>
                <a:blipFill rotWithShape="1">
                  <a:blip r:embed="rId8"/>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388424" y="3645024"/>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388424" y="3645024"/>
                  <a:ext cx="667747" cy="369332"/>
                </a:xfrm>
                <a:prstGeom prst="rect">
                  <a:avLst/>
                </a:prstGeom>
                <a:blipFill rotWithShape="1">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627897" y="3356992"/>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oMath>
                    </m:oMathPara>
                  </a14:m>
                  <a:endParaRPr lang="el-GR"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627897" y="3356992"/>
                  <a:ext cx="466923" cy="369332"/>
                </a:xfrm>
                <a:prstGeom prst="rect">
                  <a:avLst/>
                </a:prstGeom>
                <a:blipFill rotWithShape="1">
                  <a:blip r:embed="rId10"/>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102932" y="2708920"/>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l-GR" dirty="0">
                    <a:solidFill>
                      <a:prstClr val="black"/>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102932" y="2708920"/>
                  <a:ext cx="493404" cy="391582"/>
                </a:xfrm>
                <a:prstGeom prst="rect">
                  <a:avLst/>
                </a:prstGeom>
                <a:blipFill rotWithShape="1">
                  <a:blip r:embed="rId11"/>
                  <a:stretch>
                    <a:fillRect b="-7692"/>
                  </a:stretch>
                </a:blipFill>
              </p:spPr>
              <p:txBody>
                <a:bodyPr/>
                <a:lstStyle/>
                <a:p>
                  <a:r>
                    <a:rPr lang="el-GR">
                      <a:noFill/>
                    </a:rPr>
                    <a:t> </a:t>
                  </a:r>
                </a:p>
              </p:txBody>
            </p:sp>
          </mc:Fallback>
        </mc:AlternateContent>
      </p:grpSp>
      <p:sp>
        <p:nvSpPr>
          <p:cNvPr id="18" name="Ορθογώνιο 17"/>
          <p:cNvSpPr/>
          <p:nvPr/>
        </p:nvSpPr>
        <p:spPr>
          <a:xfrm>
            <a:off x="4987801" y="5457482"/>
            <a:ext cx="3170546" cy="707886"/>
          </a:xfrm>
          <a:prstGeom prst="rect">
            <a:avLst/>
          </a:prstGeom>
        </p:spPr>
        <p:txBody>
          <a:bodyPr wrap="square">
            <a:spAutoFit/>
          </a:bodyPr>
          <a:lstStyle/>
          <a:p>
            <a:pPr marL="0" lvl="1" algn="ctr"/>
            <a:r>
              <a:rPr lang="el-GR" sz="2000" b="1" dirty="0">
                <a:solidFill>
                  <a:prstClr val="black"/>
                </a:solidFill>
                <a:latin typeface="Calibri"/>
              </a:rPr>
              <a:t>Μη αναστρέφων ενισχυτής (</a:t>
            </a:r>
            <a:r>
              <a:rPr lang="en-US" sz="2000" b="1" dirty="0">
                <a:solidFill>
                  <a:prstClr val="black"/>
                </a:solidFill>
                <a:latin typeface="Calibri"/>
              </a:rPr>
              <a:t>inverting amplifier</a:t>
            </a:r>
            <a:r>
              <a:rPr lang="el-GR" sz="2000" b="1" dirty="0">
                <a:solidFill>
                  <a:prstClr val="black"/>
                </a:solidFill>
                <a:latin typeface="Calibri"/>
              </a:rPr>
              <a:t>)</a:t>
            </a:r>
            <a:endParaRPr lang="en-US" sz="2000" b="1" dirty="0">
              <a:solidFill>
                <a:prstClr val="black"/>
              </a:solidFill>
              <a:latin typeface="Calibri"/>
            </a:endParaRPr>
          </a:p>
        </p:txBody>
      </p:sp>
    </p:spTree>
    <p:extLst>
      <p:ext uri="{BB962C8B-B14F-4D97-AF65-F5344CB8AC3E}">
        <p14:creationId xmlns:p14="http://schemas.microsoft.com/office/powerpoint/2010/main" val="2284085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9/14</a:t>
            </a:r>
            <a:endParaRPr lang="el-GR" dirty="0"/>
          </a:p>
        </p:txBody>
      </p:sp>
      <p:sp>
        <p:nvSpPr>
          <p:cNvPr id="3" name="Θέση περιεχομένου 2"/>
          <p:cNvSpPr>
            <a:spLocks noGrp="1"/>
          </p:cNvSpPr>
          <p:nvPr>
            <p:ph idx="1"/>
          </p:nvPr>
        </p:nvSpPr>
        <p:spPr/>
        <p:txBody>
          <a:bodyPr>
            <a:noAutofit/>
          </a:bodyPr>
          <a:lstStyle/>
          <a:p>
            <a:pPr marL="0" indent="0">
              <a:buNone/>
            </a:pPr>
            <a:r>
              <a:rPr lang="el-GR" b="1" dirty="0"/>
              <a:t>Άσκηση</a:t>
            </a:r>
          </a:p>
          <a:p>
            <a:pPr marL="0" indent="0">
              <a:buNone/>
            </a:pPr>
            <a:r>
              <a:rPr lang="el-GR" dirty="0"/>
              <a:t>Να σχεδιαστεί ένα κύκλωμα ενίσχυσης το οποίο να έχει κέρδος +100 και εύρος ζώνης τουλάχιστον 20</a:t>
            </a:r>
            <a:r>
              <a:rPr lang="en-US" dirty="0"/>
              <a:t>kHz.</a:t>
            </a:r>
          </a:p>
          <a:p>
            <a:pPr marL="0" indent="0">
              <a:buNone/>
            </a:pPr>
            <a:r>
              <a:rPr lang="el-GR" dirty="0"/>
              <a:t>Είναι διαθέσιμοι τελεστικοί ενισχυτές </a:t>
            </a:r>
            <a:r>
              <a:rPr lang="en-US" dirty="0"/>
              <a:t>OP177. </a:t>
            </a:r>
            <a:r>
              <a:rPr lang="el-GR" dirty="0"/>
              <a:t>Δίνεται ότι η συχνότητα μοναδιαίου κέρδους είναι 600</a:t>
            </a:r>
            <a:r>
              <a:rPr lang="en-US" dirty="0"/>
              <a:t>kHz.</a:t>
            </a:r>
            <a:r>
              <a:rPr lang="el-GR" dirty="0"/>
              <a:t> Οι χρησιμοποιούμενες αντιστάσεις έχουν ανοχή 5</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394434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10/14</a:t>
            </a:r>
            <a:endParaRPr lang="el-GR" dirty="0"/>
          </a:p>
        </p:txBody>
      </p:sp>
      <p:sp>
        <p:nvSpPr>
          <p:cNvPr id="3" name="Θέση περιεχομένου 2"/>
          <p:cNvSpPr>
            <a:spLocks noGrp="1"/>
          </p:cNvSpPr>
          <p:nvPr>
            <p:ph idx="1"/>
          </p:nvPr>
        </p:nvSpPr>
        <p:spPr>
          <a:xfrm>
            <a:off x="457200" y="1196752"/>
            <a:ext cx="8363272" cy="5472608"/>
          </a:xfrm>
        </p:spPr>
        <p:txBody>
          <a:bodyPr>
            <a:normAutofit/>
          </a:bodyPr>
          <a:lstStyle/>
          <a:p>
            <a:pPr marL="0" indent="0">
              <a:buNone/>
            </a:pPr>
            <a:r>
              <a:rPr lang="el-GR" sz="2200" b="1" dirty="0"/>
              <a:t>Λύση</a:t>
            </a:r>
          </a:p>
          <a:p>
            <a:pPr marL="0" indent="0">
              <a:buNone/>
            </a:pPr>
            <a:r>
              <a:rPr lang="el-GR" sz="2200" dirty="0"/>
              <a:t>Αφού η </a:t>
            </a:r>
            <a:r>
              <a:rPr lang="el-GR" sz="2200" dirty="0" smtClean="0"/>
              <a:t>συχνότητα </a:t>
            </a:r>
            <a:r>
              <a:rPr lang="el-GR" sz="2200" dirty="0"/>
              <a:t>μοναδιαίου κέρδους είναι 600</a:t>
            </a:r>
            <a:r>
              <a:rPr lang="en-US" sz="2200" dirty="0"/>
              <a:t>kHz</a:t>
            </a:r>
            <a:r>
              <a:rPr lang="el-GR" sz="2200" dirty="0"/>
              <a:t>, αν χρησιμοποιηθεί το </a:t>
            </a:r>
            <a:r>
              <a:rPr lang="en-US" sz="2200" dirty="0"/>
              <a:t>OP177 </a:t>
            </a:r>
            <a:r>
              <a:rPr lang="el-GR" sz="2200" dirty="0"/>
              <a:t>σε μία συνδεσμολογία (αναστρέφουσα ή μη αναστρέφουσα) με κέρδος 100, το εύρος ζώνης του κυκλώματος θα είναι περίπου 6</a:t>
            </a:r>
            <a:r>
              <a:rPr lang="en-US" sz="2200" dirty="0"/>
              <a:t>kHz</a:t>
            </a:r>
            <a:r>
              <a:rPr lang="el-GR" sz="2200" dirty="0"/>
              <a:t>, το οποίο είναι εκτός προδιαγραφών.</a:t>
            </a:r>
          </a:p>
          <a:p>
            <a:pPr marL="0" indent="0">
              <a:buNone/>
            </a:pPr>
            <a:r>
              <a:rPr lang="el-GR" sz="2200" dirty="0"/>
              <a:t>Για το λόγο αυτό, θα πρέπει να σχεδιαστούν δύο ενισχυτικές βαθμίδες με συνολικό κέρδος 100 και η κάθε μία βαθμίδα να έχει εύρος ζώνης τουλάχιστον </a:t>
            </a:r>
            <a:r>
              <a:rPr lang="en-US" sz="2200" dirty="0"/>
              <a:t>20kHz. </a:t>
            </a:r>
            <a:r>
              <a:rPr lang="el-GR" sz="2200" dirty="0"/>
              <a:t>Για να συμβαίνει αυτό, θα πρέπει κάθε βαθμίδα να έχει κέρδος το πολύ μέχρι 600/20 = 30</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930937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11/14</a:t>
            </a:r>
            <a:endParaRPr lang="el-GR" dirty="0"/>
          </a:p>
        </p:txBody>
      </p:sp>
      <p:sp>
        <p:nvSpPr>
          <p:cNvPr id="3" name="Θέση περιεχομένου 2"/>
          <p:cNvSpPr>
            <a:spLocks noGrp="1"/>
          </p:cNvSpPr>
          <p:nvPr>
            <p:ph idx="1"/>
          </p:nvPr>
        </p:nvSpPr>
        <p:spPr>
          <a:xfrm>
            <a:off x="457200" y="1196752"/>
            <a:ext cx="8363272" cy="5400600"/>
          </a:xfrm>
        </p:spPr>
        <p:txBody>
          <a:bodyPr>
            <a:normAutofit fontScale="92500"/>
          </a:bodyPr>
          <a:lstStyle/>
          <a:p>
            <a:pPr marL="0" indent="0" algn="just">
              <a:buNone/>
            </a:pPr>
            <a:r>
              <a:rPr lang="el-GR" b="1" dirty="0"/>
              <a:t>Λύση</a:t>
            </a:r>
            <a:r>
              <a:rPr lang="en-US" b="1" dirty="0"/>
              <a:t> </a:t>
            </a:r>
            <a:r>
              <a:rPr lang="en-US" dirty="0"/>
              <a:t>(</a:t>
            </a:r>
            <a:r>
              <a:rPr lang="el-GR" dirty="0"/>
              <a:t>συνέχεια</a:t>
            </a:r>
            <a:r>
              <a:rPr lang="en-US" dirty="0" smtClean="0"/>
              <a:t>)</a:t>
            </a:r>
          </a:p>
          <a:p>
            <a:pPr marL="0" indent="0">
              <a:buNone/>
            </a:pPr>
            <a:r>
              <a:rPr lang="el-GR" b="1" dirty="0"/>
              <a:t>Στην περίπτωση που οι δύο συνδεσμολογίες έχουν διαφορετικό εύρος ζώνης, τότε το συνολικό εύρος ζώνης είναι το μικρότερο από τα δύο.</a:t>
            </a:r>
          </a:p>
          <a:p>
            <a:pPr marL="0" indent="0">
              <a:buNone/>
            </a:pPr>
            <a:r>
              <a:rPr lang="el-GR" b="1" dirty="0"/>
              <a:t>Αν όμως, οι συνδεσμολογίες έχουν ακριβώς το ίδιο εύρος ζώνης, </a:t>
            </a:r>
            <a:r>
              <a:rPr lang="en-US" b="1" dirty="0"/>
              <a:t>BW</a:t>
            </a:r>
            <a:r>
              <a:rPr lang="el-GR" b="1" dirty="0"/>
              <a:t>, τότε αποδεικνύεται ότι το συνολικό εύρος ζώνης θα είναι </a:t>
            </a:r>
            <a:r>
              <a:rPr lang="en-US" b="1" dirty="0"/>
              <a:t>0,64×BW</a:t>
            </a:r>
            <a:r>
              <a:rPr lang="en-US" b="1" dirty="0" smtClean="0"/>
              <a:t>.</a:t>
            </a:r>
            <a:endParaRPr lang="el-GR" dirty="0"/>
          </a:p>
          <a:p>
            <a:pPr marL="0" indent="0" algn="just">
              <a:buNone/>
            </a:pPr>
            <a:r>
              <a:rPr lang="el-GR" dirty="0"/>
              <a:t>Μια λύση θα ήταν να υπάρχουν δύο μη αναστρέφουσες συνδεσμολογίες με κέρδος 4,3 και 23 αντίστοιχα, οπότε 4,3×23=98,9</a:t>
            </a:r>
          </a:p>
          <a:p>
            <a:pPr marL="0" indent="0" algn="just">
              <a:buNone/>
            </a:pPr>
            <a:r>
              <a:rPr lang="el-GR" dirty="0"/>
              <a:t>Η πρώτη συνδεσμολογία θα είχε εύρος ζώνης 600</a:t>
            </a:r>
            <a:r>
              <a:rPr lang="en-US" dirty="0"/>
              <a:t>kHz/4,3 = 139kHz </a:t>
            </a:r>
            <a:r>
              <a:rPr lang="el-GR" dirty="0"/>
              <a:t>και η δεύτερη συνδεσμολογία θα είχε εύρος ζώνης </a:t>
            </a:r>
            <a:r>
              <a:rPr lang="en-US" dirty="0"/>
              <a:t>600kHz/23 = 26kHz</a:t>
            </a:r>
            <a:r>
              <a:rPr lang="el-GR" dirty="0"/>
              <a:t>, οπότε εύρος ζώνης θα είναι 26</a:t>
            </a:r>
            <a:r>
              <a:rPr lang="en-US" dirty="0"/>
              <a:t>kHz</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635367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12/14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48315"/>
            <a:ext cx="707923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069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13/14</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l-GR" b="1" dirty="0"/>
              <a:t>Λύση</a:t>
            </a:r>
            <a:r>
              <a:rPr lang="en-US" b="1" dirty="0"/>
              <a:t> </a:t>
            </a:r>
            <a:r>
              <a:rPr lang="en-US" dirty="0"/>
              <a:t>(</a:t>
            </a:r>
            <a:r>
              <a:rPr lang="el-GR" dirty="0"/>
              <a:t>συνέχεια</a:t>
            </a:r>
            <a:r>
              <a:rPr lang="en-US" dirty="0"/>
              <a:t>)</a:t>
            </a:r>
            <a:endParaRPr lang="el-GR" dirty="0"/>
          </a:p>
          <a:p>
            <a:pPr marL="0" indent="0" algn="just">
              <a:buNone/>
            </a:pPr>
            <a:r>
              <a:rPr lang="el-GR" dirty="0"/>
              <a:t>Εναλλακτικά, θα μπορούσε να χρησιμοποιηθούν δύο αναστρέφουσες συνδεσμολογίες με κέρδος 10 η κάθε μία, οπότε 10×10 = 100</a:t>
            </a:r>
          </a:p>
          <a:p>
            <a:pPr marL="0" indent="0" algn="just">
              <a:buNone/>
            </a:pPr>
            <a:r>
              <a:rPr lang="el-GR" dirty="0"/>
              <a:t>Και οι δύο συνδεσμολογία θα είχαν εύρος ζώνης 600</a:t>
            </a:r>
            <a:r>
              <a:rPr lang="en-US" dirty="0"/>
              <a:t>kHz/</a:t>
            </a:r>
            <a:r>
              <a:rPr lang="el-GR" dirty="0"/>
              <a:t>10</a:t>
            </a:r>
            <a:r>
              <a:rPr lang="en-US" dirty="0"/>
              <a:t> = </a:t>
            </a:r>
            <a:r>
              <a:rPr lang="el-GR" dirty="0"/>
              <a:t>60</a:t>
            </a:r>
            <a:r>
              <a:rPr lang="en-US" dirty="0"/>
              <a:t>kHz</a:t>
            </a:r>
            <a:r>
              <a:rPr lang="el-GR" dirty="0"/>
              <a:t>, οπότε το εύρος ζώνης του συνολικού κυκλώματος θα είναι 0.64×60</a:t>
            </a:r>
            <a:r>
              <a:rPr lang="en-US" dirty="0"/>
              <a:t>kHz = </a:t>
            </a:r>
            <a:r>
              <a:rPr lang="el-GR" dirty="0"/>
              <a:t>38,4</a:t>
            </a:r>
            <a:r>
              <a:rPr lang="en-US" dirty="0"/>
              <a:t>kHz, </a:t>
            </a:r>
            <a:r>
              <a:rPr lang="el-GR" dirty="0"/>
              <a:t>περίπου</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2009249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Τελεστικός ενισχυτής </a:t>
            </a:r>
            <a:r>
              <a:rPr lang="el-GR" sz="3200" b="0" dirty="0" smtClean="0"/>
              <a:t>14/14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8156" y="1988840"/>
            <a:ext cx="60483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619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Κυκλώματα άθροισης </a:t>
            </a:r>
            <a:r>
              <a:rPr lang="el-GR" sz="3200" b="0" dirty="0" smtClean="0"/>
              <a:t>1/10</a:t>
            </a:r>
            <a:endParaRPr lang="el-GR" sz="3200" b="0" dirty="0"/>
          </a:p>
        </p:txBody>
      </p:sp>
      <p:sp>
        <p:nvSpPr>
          <p:cNvPr id="3" name="Θέση περιεχομένου 2"/>
          <p:cNvSpPr>
            <a:spLocks noGrp="1"/>
          </p:cNvSpPr>
          <p:nvPr>
            <p:ph idx="1"/>
          </p:nvPr>
        </p:nvSpPr>
        <p:spPr/>
        <p:txBody>
          <a:bodyPr/>
          <a:lstStyle/>
          <a:p>
            <a:r>
              <a:rPr lang="el-GR" dirty="0"/>
              <a:t>Αναστρέφων αθροιστής με βάρη</a:t>
            </a:r>
            <a:endParaRPr lang="en-GB"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Ορθογώνιο 4"/>
              <p:cNvSpPr/>
              <p:nvPr/>
            </p:nvSpPr>
            <p:spPr>
              <a:xfrm>
                <a:off x="1763688" y="1916832"/>
                <a:ext cx="5987858" cy="92217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𝑉</m:t>
                          </m:r>
                        </m:e>
                        <m:sub>
                          <m:r>
                            <a:rPr lang="el-GR" sz="2400" i="1">
                              <a:solidFill>
                                <a:prstClr val="black"/>
                              </a:solidFill>
                              <a:latin typeface="Cambria Math" panose="02040503050406030204" pitchFamily="18" charset="0"/>
                            </a:rPr>
                            <m:t>𝑜𝑢𝑡</m:t>
                          </m:r>
                        </m:sub>
                      </m:sSub>
                      <m:r>
                        <a:rPr lang="el-GR" sz="2400">
                          <a:solidFill>
                            <a:prstClr val="black"/>
                          </a:solidFill>
                          <a:latin typeface="Cambria Math" panose="02040503050406030204" pitchFamily="18" charset="0"/>
                        </a:rPr>
                        <m:t>=−</m:t>
                      </m:r>
                      <m:d>
                        <m:dPr>
                          <m:ctrlPr>
                            <a:rPr lang="el-GR" sz="2400" i="1">
                              <a:solidFill>
                                <a:prstClr val="black"/>
                              </a:solidFill>
                              <a:latin typeface="Cambria Math"/>
                            </a:rPr>
                          </m:ctrlPr>
                        </m:dPr>
                        <m:e>
                          <m:f>
                            <m:fPr>
                              <m:ctrlPr>
                                <a:rPr lang="el-GR" sz="2400" i="1">
                                  <a:solidFill>
                                    <a:prstClr val="black"/>
                                  </a:solidFill>
                                  <a:latin typeface="Cambria Math"/>
                                </a:rPr>
                              </m:ctrlPr>
                            </m:fPr>
                            <m:num>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𝑅</m:t>
                                  </m:r>
                                </m:e>
                                <m:sub>
                                  <m:r>
                                    <a:rPr lang="el-GR" sz="2400" i="1">
                                      <a:solidFill>
                                        <a:prstClr val="black"/>
                                      </a:solidFill>
                                      <a:latin typeface="Cambria Math" panose="02040503050406030204" pitchFamily="18" charset="0"/>
                                    </a:rPr>
                                    <m:t>𝑓</m:t>
                                  </m:r>
                                </m:sub>
                              </m:sSub>
                            </m:num>
                            <m:den>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𝑅</m:t>
                                  </m:r>
                                </m:e>
                                <m:sub>
                                  <m:r>
                                    <a:rPr lang="el-GR" sz="2400">
                                      <a:solidFill>
                                        <a:prstClr val="black"/>
                                      </a:solidFill>
                                      <a:latin typeface="Cambria Math" panose="02040503050406030204" pitchFamily="18" charset="0"/>
                                    </a:rPr>
                                    <m:t>1</m:t>
                                  </m:r>
                                </m:sub>
                              </m:sSub>
                            </m:den>
                          </m:f>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𝑉</m:t>
                              </m:r>
                            </m:e>
                            <m:sub>
                              <m:r>
                                <a:rPr lang="el-GR" sz="2400" i="1">
                                  <a:solidFill>
                                    <a:prstClr val="black"/>
                                  </a:solidFill>
                                  <a:latin typeface="Cambria Math" panose="02040503050406030204" pitchFamily="18" charset="0"/>
                                </a:rPr>
                                <m:t>𝑖𝑛</m:t>
                              </m:r>
                              <m:r>
                                <a:rPr lang="el-GR" sz="2400">
                                  <a:solidFill>
                                    <a:prstClr val="black"/>
                                  </a:solidFill>
                                  <a:latin typeface="Cambria Math" panose="02040503050406030204" pitchFamily="18" charset="0"/>
                                </a:rPr>
                                <m:t>1</m:t>
                              </m:r>
                            </m:sub>
                          </m:sSub>
                          <m:r>
                            <a:rPr lang="el-GR" sz="2400">
                              <a:solidFill>
                                <a:prstClr val="black"/>
                              </a:solidFill>
                              <a:latin typeface="Cambria Math" panose="02040503050406030204" pitchFamily="18" charset="0"/>
                            </a:rPr>
                            <m:t>+</m:t>
                          </m:r>
                          <m:f>
                            <m:fPr>
                              <m:ctrlPr>
                                <a:rPr lang="el-GR" sz="2400" i="1">
                                  <a:solidFill>
                                    <a:prstClr val="black"/>
                                  </a:solidFill>
                                  <a:latin typeface="Cambria Math"/>
                                </a:rPr>
                              </m:ctrlPr>
                            </m:fPr>
                            <m:num>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𝑅</m:t>
                                  </m:r>
                                </m:e>
                                <m:sub>
                                  <m:r>
                                    <a:rPr lang="el-GR" sz="2400" i="1">
                                      <a:solidFill>
                                        <a:prstClr val="black"/>
                                      </a:solidFill>
                                      <a:latin typeface="Cambria Math" panose="02040503050406030204" pitchFamily="18" charset="0"/>
                                    </a:rPr>
                                    <m:t>𝑓</m:t>
                                  </m:r>
                                </m:sub>
                              </m:sSub>
                            </m:num>
                            <m:den>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𝑅</m:t>
                                  </m:r>
                                </m:e>
                                <m:sub>
                                  <m:r>
                                    <a:rPr lang="el-GR" sz="2400">
                                      <a:solidFill>
                                        <a:prstClr val="black"/>
                                      </a:solidFill>
                                      <a:latin typeface="Cambria Math" panose="02040503050406030204" pitchFamily="18" charset="0"/>
                                    </a:rPr>
                                    <m:t>2</m:t>
                                  </m:r>
                                </m:sub>
                              </m:sSub>
                            </m:den>
                          </m:f>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𝑉</m:t>
                              </m:r>
                            </m:e>
                            <m:sub>
                              <m:r>
                                <a:rPr lang="el-GR" sz="2400" i="1">
                                  <a:solidFill>
                                    <a:prstClr val="black"/>
                                  </a:solidFill>
                                  <a:latin typeface="Cambria Math" panose="02040503050406030204" pitchFamily="18" charset="0"/>
                                </a:rPr>
                                <m:t>𝑖𝑛</m:t>
                              </m:r>
                              <m:r>
                                <a:rPr lang="el-GR" sz="2400">
                                  <a:solidFill>
                                    <a:prstClr val="black"/>
                                  </a:solidFill>
                                  <a:latin typeface="Cambria Math" panose="02040503050406030204" pitchFamily="18" charset="0"/>
                                </a:rPr>
                                <m:t>2</m:t>
                              </m:r>
                            </m:sub>
                          </m:sSub>
                          <m:r>
                            <a:rPr lang="el-GR" sz="2400">
                              <a:solidFill>
                                <a:prstClr val="black"/>
                              </a:solidFill>
                              <a:latin typeface="Cambria Math" panose="02040503050406030204" pitchFamily="18" charset="0"/>
                            </a:rPr>
                            <m:t>+…+</m:t>
                          </m:r>
                          <m:f>
                            <m:fPr>
                              <m:ctrlPr>
                                <a:rPr lang="el-GR" sz="2400" i="1">
                                  <a:solidFill>
                                    <a:prstClr val="black"/>
                                  </a:solidFill>
                                  <a:latin typeface="Cambria Math"/>
                                </a:rPr>
                              </m:ctrlPr>
                            </m:fPr>
                            <m:num>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𝑅</m:t>
                                  </m:r>
                                </m:e>
                                <m:sub>
                                  <m:r>
                                    <a:rPr lang="el-GR" sz="2400" i="1">
                                      <a:solidFill>
                                        <a:prstClr val="black"/>
                                      </a:solidFill>
                                      <a:latin typeface="Cambria Math" panose="02040503050406030204" pitchFamily="18" charset="0"/>
                                    </a:rPr>
                                    <m:t>𝑓</m:t>
                                  </m:r>
                                </m:sub>
                              </m:sSub>
                            </m:num>
                            <m:den>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𝑅</m:t>
                                  </m:r>
                                </m:e>
                                <m:sub>
                                  <m:r>
                                    <a:rPr lang="el-GR" sz="2400" i="1">
                                      <a:solidFill>
                                        <a:prstClr val="black"/>
                                      </a:solidFill>
                                      <a:latin typeface="Cambria Math" panose="02040503050406030204" pitchFamily="18" charset="0"/>
                                    </a:rPr>
                                    <m:t>𝑁</m:t>
                                  </m:r>
                                </m:sub>
                              </m:sSub>
                            </m:den>
                          </m:f>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𝑉</m:t>
                              </m:r>
                            </m:e>
                            <m:sub>
                              <m:r>
                                <a:rPr lang="el-GR" sz="2400" i="1">
                                  <a:solidFill>
                                    <a:prstClr val="black"/>
                                  </a:solidFill>
                                  <a:latin typeface="Cambria Math" panose="02040503050406030204" pitchFamily="18" charset="0"/>
                                </a:rPr>
                                <m:t>𝑖𝑛𝑁</m:t>
                              </m:r>
                            </m:sub>
                          </m:sSub>
                        </m:e>
                      </m:d>
                    </m:oMath>
                  </m:oMathPara>
                </a14:m>
                <a:endParaRPr lang="el-GR" sz="2400" dirty="0">
                  <a:solidFill>
                    <a:prstClr val="black"/>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1763688" y="1916832"/>
                <a:ext cx="5987858" cy="922176"/>
              </a:xfrm>
              <a:prstGeom prst="rect">
                <a:avLst/>
              </a:prstGeom>
              <a:blipFill rotWithShape="0">
                <a:blip r:embed="rId2"/>
                <a:stretch>
                  <a:fillRect/>
                </a:stretch>
              </a:blipFill>
              <a:ln>
                <a:solidFill>
                  <a:schemeClr val="tx1"/>
                </a:solidFill>
              </a:ln>
            </p:spPr>
            <p:txBody>
              <a:bodyPr/>
              <a:lstStyle/>
              <a:p>
                <a:r>
                  <a:rPr lang="el-GR">
                    <a:noFill/>
                  </a:rPr>
                  <a:t> </a:t>
                </a:r>
              </a:p>
            </p:txBody>
          </p:sp>
        </mc:Fallback>
      </mc:AlternateContent>
      <p:pic>
        <p:nvPicPr>
          <p:cNvPr id="6"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22" y="2939709"/>
            <a:ext cx="8557972" cy="333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948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άθροισης </a:t>
            </a:r>
            <a:r>
              <a:rPr lang="el-GR" sz="3200" b="0" dirty="0" smtClean="0"/>
              <a:t>2/10</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18355" y="1180338"/>
                <a:ext cx="8507288" cy="5040560"/>
              </a:xfrm>
            </p:spPr>
            <p:txBody>
              <a:bodyPr/>
              <a:lstStyle/>
              <a:p>
                <a:r>
                  <a:rPr lang="el-GR" dirty="0" smtClean="0"/>
                  <a:t>Αναστρέφων αθροιστής</a:t>
                </a: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1</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2</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𝑅</m:t>
                          </m:r>
                        </m:e>
                        <m:sub>
                          <m:r>
                            <a:rPr lang="el-GR" i="1">
                              <a:latin typeface="Cambria Math" panose="02040503050406030204" pitchFamily="18" charset="0"/>
                            </a:rPr>
                            <m:t>𝑁</m:t>
                          </m:r>
                        </m:sub>
                      </m:sSub>
                      <m:r>
                        <a:rPr lang="el-GR">
                          <a:latin typeface="Cambria Math" panose="02040503050406030204" pitchFamily="18" charset="0"/>
                        </a:rPr>
                        <m:t>=</m:t>
                      </m:r>
                      <m:r>
                        <a:rPr lang="el-GR" i="1">
                          <a:latin typeface="Cambria Math" panose="02040503050406030204" pitchFamily="18" charset="0"/>
                        </a:rPr>
                        <m:t>𝑅</m:t>
                      </m:r>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𝑜𝑢𝑡</m:t>
                          </m:r>
                        </m:sub>
                      </m:sSub>
                      <m:r>
                        <a:rPr lang="el-GR">
                          <a:latin typeface="Cambria Math" panose="02040503050406030204" pitchFamily="18" charset="0"/>
                        </a:rPr>
                        <m:t>=−</m:t>
                      </m:r>
                      <m:f>
                        <m:fPr>
                          <m:ctrlPr>
                            <a:rPr lang="el-GR" i="1">
                              <a:latin typeface="Cambria Math"/>
                            </a:rPr>
                          </m:ctrlPr>
                        </m:fPr>
                        <m:num>
                          <m:sSub>
                            <m:sSubPr>
                              <m:ctrlPr>
                                <a:rPr lang="el-GR" i="1">
                                  <a:latin typeface="Cambria Math"/>
                                </a:rPr>
                              </m:ctrlPr>
                            </m:sSubPr>
                            <m:e>
                              <m:r>
                                <a:rPr lang="el-GR" i="1">
                                  <a:latin typeface="Cambria Math" panose="02040503050406030204" pitchFamily="18" charset="0"/>
                                </a:rPr>
                                <m:t>𝑅</m:t>
                              </m:r>
                            </m:e>
                            <m:sub>
                              <m:r>
                                <a:rPr lang="el-GR" i="1">
                                  <a:latin typeface="Cambria Math" panose="02040503050406030204" pitchFamily="18" charset="0"/>
                                </a:rPr>
                                <m:t>𝑓</m:t>
                              </m:r>
                            </m:sub>
                          </m:sSub>
                        </m:num>
                        <m:den>
                          <m:r>
                            <a:rPr lang="el-GR" i="1">
                              <a:latin typeface="Cambria Math" panose="02040503050406030204" pitchFamily="18" charset="0"/>
                            </a:rPr>
                            <m:t>𝑅</m:t>
                          </m:r>
                        </m:den>
                      </m:f>
                      <m:d>
                        <m:dPr>
                          <m:ctrlPr>
                            <a:rPr lang="el-GR" i="1">
                              <a:latin typeface="Cambria Math"/>
                            </a:rPr>
                          </m:ctrlPr>
                        </m:dPr>
                        <m:e>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𝑖𝑛</m:t>
                              </m:r>
                              <m:r>
                                <a:rPr lang="el-GR">
                                  <a:latin typeface="Cambria Math" panose="02040503050406030204" pitchFamily="18" charset="0"/>
                                </a:rPr>
                                <m:t>1</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𝑖𝑛</m:t>
                              </m:r>
                              <m:r>
                                <a:rPr lang="el-GR">
                                  <a:latin typeface="Cambria Math" panose="02040503050406030204" pitchFamily="18" charset="0"/>
                                </a:rPr>
                                <m:t>2</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𝑖𝑛𝑁</m:t>
                              </m:r>
                            </m:sub>
                          </m:sSub>
                        </m:e>
                      </m:d>
                    </m:oMath>
                  </m:oMathPara>
                </a14:m>
                <a:endParaRPr lang="el-GR" dirty="0"/>
              </a:p>
              <a:p>
                <a:pPr marL="0" indent="0">
                  <a:buNone/>
                </a:pP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18355" y="1180338"/>
                <a:ext cx="8507288" cy="5040560"/>
              </a:xfrm>
              <a:blipFill rotWithShape="0">
                <a:blip r:embed="rId2"/>
                <a:stretch>
                  <a:fillRect l="-931" t="-96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pic>
        <p:nvPicPr>
          <p:cNvPr id="7"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44" y="2780928"/>
            <a:ext cx="7847856" cy="305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721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άθροισης </a:t>
            </a:r>
            <a:r>
              <a:rPr lang="el-GR" sz="3200" b="0" dirty="0" smtClean="0"/>
              <a:t>3/10</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97868" y="1170571"/>
                <a:ext cx="8568952" cy="5040560"/>
              </a:xfrm>
            </p:spPr>
            <p:txBody>
              <a:bodyPr/>
              <a:lstStyle/>
              <a:p>
                <a:r>
                  <a:rPr lang="el-GR" dirty="0"/>
                  <a:t>Κύκλωμα μέσου όρου</a:t>
                </a:r>
                <a:endParaRPr lang="en-GB"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l-GR" i="1">
                              <a:latin typeface="Cambria Math"/>
                            </a:rPr>
                          </m:ctrlPr>
                        </m:dPr>
                        <m:e>
                          <m:m>
                            <m:mPr>
                              <m:mcs>
                                <m:mc>
                                  <m:mcPr>
                                    <m:count m:val="1"/>
                                    <m:mcJc m:val="center"/>
                                  </m:mcPr>
                                </m:mc>
                              </m:mcs>
                              <m:ctrlPr>
                                <a:rPr lang="el-GR" i="1">
                                  <a:latin typeface="Cambria Math"/>
                                </a:rPr>
                              </m:ctrlPr>
                            </m:mPr>
                            <m:mr>
                              <m:e>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1</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2</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𝑅</m:t>
                                    </m:r>
                                  </m:e>
                                  <m:sub>
                                    <m:r>
                                      <a:rPr lang="el-GR" i="1">
                                        <a:latin typeface="Cambria Math" panose="02040503050406030204" pitchFamily="18" charset="0"/>
                                      </a:rPr>
                                      <m:t>𝑛</m:t>
                                    </m:r>
                                  </m:sub>
                                </m:sSub>
                                <m:r>
                                  <a:rPr lang="el-GR">
                                    <a:latin typeface="Cambria Math" panose="02040503050406030204" pitchFamily="18" charset="0"/>
                                  </a:rPr>
                                  <m:t>=</m:t>
                                </m:r>
                                <m:r>
                                  <a:rPr lang="el-GR" i="1">
                                    <a:latin typeface="Cambria Math" panose="02040503050406030204" pitchFamily="18" charset="0"/>
                                  </a:rPr>
                                  <m:t>𝑅</m:t>
                                </m:r>
                              </m:e>
                            </m:mr>
                            <m:mr>
                              <m:e>
                                <m:f>
                                  <m:fPr>
                                    <m:type m:val="lin"/>
                                    <m:ctrlPr>
                                      <a:rPr lang="el-GR" i="1">
                                        <a:latin typeface="Cambria Math"/>
                                      </a:rPr>
                                    </m:ctrlPr>
                                  </m:fPr>
                                  <m:num>
                                    <m:sSub>
                                      <m:sSubPr>
                                        <m:ctrlPr>
                                          <a:rPr lang="el-GR" i="1">
                                            <a:latin typeface="Cambria Math"/>
                                          </a:rPr>
                                        </m:ctrlPr>
                                      </m:sSubPr>
                                      <m:e>
                                        <m:r>
                                          <a:rPr lang="el-GR" i="1">
                                            <a:latin typeface="Cambria Math" panose="02040503050406030204" pitchFamily="18" charset="0"/>
                                          </a:rPr>
                                          <m:t>𝑅</m:t>
                                        </m:r>
                                      </m:e>
                                      <m:sub>
                                        <m:r>
                                          <a:rPr lang="el-GR" i="1">
                                            <a:latin typeface="Cambria Math" panose="02040503050406030204" pitchFamily="18" charset="0"/>
                                          </a:rPr>
                                          <m:t>𝑓</m:t>
                                        </m:r>
                                      </m:sub>
                                    </m:sSub>
                                  </m:num>
                                  <m:den>
                                    <m:r>
                                      <a:rPr lang="el-GR" i="1">
                                        <a:latin typeface="Cambria Math" panose="02040503050406030204" pitchFamily="18" charset="0"/>
                                      </a:rPr>
                                      <m:t>𝑅</m:t>
                                    </m:r>
                                  </m:den>
                                </m:f>
                                <m:r>
                                  <a:rPr lang="el-GR">
                                    <a:latin typeface="Cambria Math" panose="02040503050406030204" pitchFamily="18" charset="0"/>
                                  </a:rPr>
                                  <m:t>=</m:t>
                                </m:r>
                                <m:f>
                                  <m:fPr>
                                    <m:type m:val="lin"/>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𝑁</m:t>
                                    </m:r>
                                  </m:den>
                                </m:f>
                              </m:e>
                            </m:mr>
                          </m:m>
                        </m:e>
                      </m:d>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𝑜𝑢𝑡</m:t>
                          </m:r>
                        </m:sub>
                      </m:sSub>
                      <m:r>
                        <a:rPr lang="el-GR">
                          <a:latin typeface="Cambria Math" panose="02040503050406030204" pitchFamily="18" charset="0"/>
                        </a:rPr>
                        <m:t>=−</m:t>
                      </m:r>
                      <m:f>
                        <m:fPr>
                          <m:ctrlPr>
                            <a:rPr lang="el-GR" i="1">
                              <a:latin typeface="Cambria Math"/>
                            </a:rPr>
                          </m:ctrlPr>
                        </m:fPr>
                        <m:num>
                          <m:r>
                            <a:rPr lang="el-GR">
                              <a:latin typeface="Cambria Math" panose="02040503050406030204" pitchFamily="18" charset="0"/>
                            </a:rPr>
                            <m:t>1</m:t>
                          </m:r>
                        </m:num>
                        <m:den>
                          <m:r>
                            <a:rPr lang="el-GR" i="1">
                              <a:latin typeface="Cambria Math" panose="02040503050406030204" pitchFamily="18" charset="0"/>
                            </a:rPr>
                            <m:t>𝑁</m:t>
                          </m:r>
                        </m:den>
                      </m:f>
                      <m:d>
                        <m:dPr>
                          <m:ctrlPr>
                            <a:rPr lang="el-GR" i="1">
                              <a:latin typeface="Cambria Math"/>
                            </a:rPr>
                          </m:ctrlPr>
                        </m:dPr>
                        <m:e>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𝑖𝑛</m:t>
                              </m:r>
                              <m:r>
                                <a:rPr lang="el-GR">
                                  <a:latin typeface="Cambria Math" panose="02040503050406030204" pitchFamily="18" charset="0"/>
                                </a:rPr>
                                <m:t>1</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𝑖𝑛</m:t>
                              </m:r>
                              <m:r>
                                <a:rPr lang="el-GR">
                                  <a:latin typeface="Cambria Math" panose="02040503050406030204" pitchFamily="18" charset="0"/>
                                </a:rPr>
                                <m:t>2</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𝑖𝑛𝑁</m:t>
                              </m:r>
                            </m:sub>
                          </m:sSub>
                        </m:e>
                      </m:d>
                    </m:oMath>
                  </m:oMathPara>
                </a14:m>
                <a:endParaRPr lang="el-GR" dirty="0"/>
              </a:p>
              <a:p>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97868" y="1170571"/>
                <a:ext cx="8568952" cy="5040560"/>
              </a:xfrm>
              <a:blipFill rotWithShape="0">
                <a:blip r:embed="rId2"/>
                <a:stretch>
                  <a:fillRect l="-996"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pic>
        <p:nvPicPr>
          <p:cNvPr id="7"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67882"/>
            <a:ext cx="8589004" cy="334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645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άθροισης </a:t>
            </a:r>
            <a:r>
              <a:rPr lang="el-GR" sz="3200" b="0" dirty="0" smtClean="0"/>
              <a:t>4/10</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028571"/>
                <a:ext cx="8229600" cy="5524723"/>
              </a:xfrm>
            </p:spPr>
            <p:txBody>
              <a:bodyPr>
                <a:normAutofit fontScale="85000" lnSpcReduction="10000"/>
              </a:bodyPr>
              <a:lstStyle/>
              <a:p>
                <a:pPr marL="0" indent="0">
                  <a:buNone/>
                </a:pPr>
                <a:r>
                  <a:rPr lang="el-GR" b="1" dirty="0"/>
                  <a:t>Άσκηση</a:t>
                </a:r>
              </a:p>
              <a:p>
                <a:pPr marL="0" indent="0">
                  <a:buNone/>
                </a:pPr>
                <a:r>
                  <a:rPr lang="el-GR" dirty="0"/>
                  <a:t>Να δημιουργηθεί ένα κύκλωμα που να μετατρέπει ψηφιακό σήμα σε αναλογικό σήμα. Η αναπαράσταση των ψηφιακών τιμών γίνεται με 3 bits, όπου το λογικό “0” αντιστοιχεί σε 0 Volt και το λογικό “1” αντιστοιχεί σε 5 Volts. </a:t>
                </a:r>
              </a:p>
              <a:p>
                <a:pPr marL="0" indent="0">
                  <a:buNone/>
                </a:pPr>
                <a:r>
                  <a:rPr lang="el-GR" dirty="0"/>
                  <a:t>Η αναλογική τάση εξόδου πρέπει να είναι μεταξύ 0Volt για το “000” και 3,5V για το “111”.</a:t>
                </a:r>
              </a:p>
              <a:p>
                <a:pPr marL="0" indent="0">
                  <a:buNone/>
                </a:pPr>
                <a:r>
                  <a:rPr lang="el-GR" b="1" dirty="0">
                    <a:cs typeface="Times New Roman" pitchFamily="18" charset="0"/>
                  </a:rPr>
                  <a:t>Λύση</a:t>
                </a:r>
              </a:p>
              <a:p>
                <a:pPr marL="0" indent="0">
                  <a:buNone/>
                </a:pPr>
                <a:r>
                  <a:rPr lang="el-GR" dirty="0">
                    <a:cs typeface="Times New Roman" pitchFamily="18" charset="0"/>
                  </a:rPr>
                  <a:t>Είναι γνωστό ότι αν έχουμε ένα αριθμό στο δυαδικό σύστημα με 3</a:t>
                </a:r>
                <a:r>
                  <a:rPr lang="en-US" dirty="0">
                    <a:cs typeface="Times New Roman" pitchFamily="18" charset="0"/>
                  </a:rPr>
                  <a:t> bits </a:t>
                </a:r>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𝑏</m:t>
                        </m:r>
                      </m:e>
                      <m:sub>
                        <m:r>
                          <a:rPr lang="en-US" i="1">
                            <a:latin typeface="Cambria Math"/>
                            <a:cs typeface="Times New Roman" pitchFamily="18" charset="0"/>
                          </a:rPr>
                          <m:t>2</m:t>
                        </m:r>
                      </m:sub>
                    </m:sSub>
                    <m:sSub>
                      <m:sSubPr>
                        <m:ctrlPr>
                          <a:rPr lang="en-US" i="1">
                            <a:latin typeface="Cambria Math"/>
                            <a:cs typeface="Times New Roman" pitchFamily="18" charset="0"/>
                          </a:rPr>
                        </m:ctrlPr>
                      </m:sSubPr>
                      <m:e>
                        <m:r>
                          <a:rPr lang="en-US" i="1">
                            <a:latin typeface="Cambria Math"/>
                            <a:cs typeface="Times New Roman" pitchFamily="18" charset="0"/>
                          </a:rPr>
                          <m:t>𝑏</m:t>
                        </m:r>
                      </m:e>
                      <m:sub>
                        <m:r>
                          <a:rPr lang="en-US" i="1">
                            <a:latin typeface="Cambria Math"/>
                            <a:cs typeface="Times New Roman" pitchFamily="18" charset="0"/>
                          </a:rPr>
                          <m:t>1</m:t>
                        </m:r>
                      </m:sub>
                    </m:sSub>
                    <m:sSub>
                      <m:sSubPr>
                        <m:ctrlPr>
                          <a:rPr lang="en-US" i="1">
                            <a:latin typeface="Cambria Math"/>
                            <a:cs typeface="Times New Roman" pitchFamily="18" charset="0"/>
                          </a:rPr>
                        </m:ctrlPr>
                      </m:sSubPr>
                      <m:e>
                        <m:r>
                          <a:rPr lang="en-US" i="1">
                            <a:latin typeface="Cambria Math"/>
                            <a:cs typeface="Times New Roman" pitchFamily="18" charset="0"/>
                          </a:rPr>
                          <m:t>𝑏</m:t>
                        </m:r>
                      </m:e>
                      <m:sub>
                        <m:r>
                          <a:rPr lang="en-US" i="1">
                            <a:latin typeface="Cambria Math"/>
                            <a:cs typeface="Times New Roman" pitchFamily="18" charset="0"/>
                          </a:rPr>
                          <m:t>0</m:t>
                        </m:r>
                      </m:sub>
                    </m:sSub>
                  </m:oMath>
                </a14:m>
                <a:r>
                  <a:rPr lang="en-US" dirty="0">
                    <a:cs typeface="Times New Roman" pitchFamily="18" charset="0"/>
                  </a:rPr>
                  <a:t>, </a:t>
                </a:r>
                <a:r>
                  <a:rPr lang="el-GR" dirty="0">
                    <a:cs typeface="Times New Roman" pitchFamily="18" charset="0"/>
                  </a:rPr>
                  <a:t>τότε ο αντίστοιχος αριθμός , </a:t>
                </a:r>
                <a14:m>
                  <m:oMath xmlns:m="http://schemas.openxmlformats.org/officeDocument/2006/math">
                    <m:r>
                      <a:rPr lang="en-US" i="1">
                        <a:latin typeface="Cambria Math"/>
                        <a:cs typeface="Times New Roman" pitchFamily="18" charset="0"/>
                      </a:rPr>
                      <m:t>𝑛</m:t>
                    </m:r>
                  </m:oMath>
                </a14:m>
                <a:r>
                  <a:rPr lang="el-GR" dirty="0">
                    <a:cs typeface="Times New Roman" pitchFamily="18" charset="0"/>
                  </a:rPr>
                  <a:t>, στο δεκαδικό σύστημα προκύπτει από τη σχέση</a:t>
                </a:r>
                <a:endParaRPr lang="el-GR" i="1" dirty="0">
                  <a:cs typeface="Times New Roman"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i="1">
                          <a:latin typeface="Cambria Math"/>
                          <a:cs typeface="Times New Roman" pitchFamily="18" charset="0"/>
                        </a:rPr>
                        <m:t>𝑛</m:t>
                      </m:r>
                      <m:r>
                        <a:rPr lang="en-US" i="1">
                          <a:latin typeface="Cambria Math"/>
                          <a:cs typeface="Times New Roman" pitchFamily="18" charset="0"/>
                        </a:rPr>
                        <m:t>=</m:t>
                      </m:r>
                      <m:sSup>
                        <m:sSupPr>
                          <m:ctrlPr>
                            <a:rPr lang="en-US" i="1">
                              <a:latin typeface="Cambria Math"/>
                              <a:cs typeface="Times New Roman" pitchFamily="18" charset="0"/>
                            </a:rPr>
                          </m:ctrlPr>
                        </m:sSupPr>
                        <m:e>
                          <m:r>
                            <a:rPr lang="en-US" i="1">
                              <a:latin typeface="Cambria Math"/>
                              <a:cs typeface="Times New Roman" pitchFamily="18" charset="0"/>
                            </a:rPr>
                            <m:t>2</m:t>
                          </m:r>
                        </m:e>
                        <m:sup>
                          <m:r>
                            <a:rPr lang="en-US" i="1">
                              <a:latin typeface="Cambria Math"/>
                              <a:cs typeface="Times New Roman" pitchFamily="18" charset="0"/>
                            </a:rPr>
                            <m:t>2</m:t>
                          </m:r>
                        </m:sup>
                      </m:sSup>
                      <m:sSub>
                        <m:sSubPr>
                          <m:ctrlPr>
                            <a:rPr lang="en-US" i="1">
                              <a:latin typeface="Cambria Math"/>
                              <a:cs typeface="Times New Roman" pitchFamily="18" charset="0"/>
                            </a:rPr>
                          </m:ctrlPr>
                        </m:sSubPr>
                        <m:e>
                          <m:r>
                            <a:rPr lang="en-US" i="1">
                              <a:latin typeface="Cambria Math"/>
                              <a:cs typeface="Times New Roman" pitchFamily="18" charset="0"/>
                            </a:rPr>
                            <m:t>𝑏</m:t>
                          </m:r>
                        </m:e>
                        <m:sub>
                          <m:r>
                            <a:rPr lang="en-US" i="1">
                              <a:latin typeface="Cambria Math"/>
                              <a:cs typeface="Times New Roman" pitchFamily="18" charset="0"/>
                            </a:rPr>
                            <m:t>2</m:t>
                          </m:r>
                        </m:sub>
                      </m:sSub>
                      <m:sSub>
                        <m:sSubPr>
                          <m:ctrlPr>
                            <a:rPr lang="en-US" i="1">
                              <a:latin typeface="Cambria Math"/>
                              <a:cs typeface="Times New Roman" pitchFamily="18" charset="0"/>
                            </a:rPr>
                          </m:ctrlPr>
                        </m:sSubPr>
                        <m:e>
                          <m:r>
                            <a:rPr lang="en-US" i="1">
                              <a:latin typeface="Cambria Math"/>
                              <a:cs typeface="Times New Roman" pitchFamily="18" charset="0"/>
                            </a:rPr>
                            <m:t>+</m:t>
                          </m:r>
                          <m:sSup>
                            <m:sSupPr>
                              <m:ctrlPr>
                                <a:rPr lang="en-US" i="1">
                                  <a:latin typeface="Cambria Math"/>
                                  <a:cs typeface="Times New Roman" pitchFamily="18" charset="0"/>
                                </a:rPr>
                              </m:ctrlPr>
                            </m:sSupPr>
                            <m:e>
                              <m:r>
                                <a:rPr lang="en-US" i="1">
                                  <a:latin typeface="Cambria Math"/>
                                  <a:cs typeface="Times New Roman" pitchFamily="18" charset="0"/>
                                </a:rPr>
                                <m:t>2</m:t>
                              </m:r>
                            </m:e>
                            <m:sup>
                              <m:r>
                                <a:rPr lang="en-US" i="1">
                                  <a:latin typeface="Cambria Math"/>
                                  <a:cs typeface="Times New Roman" pitchFamily="18" charset="0"/>
                                </a:rPr>
                                <m:t>1</m:t>
                              </m:r>
                            </m:sup>
                          </m:sSup>
                          <m:r>
                            <a:rPr lang="en-US" i="1">
                              <a:latin typeface="Cambria Math"/>
                              <a:cs typeface="Times New Roman" pitchFamily="18" charset="0"/>
                            </a:rPr>
                            <m:t>𝑏</m:t>
                          </m:r>
                        </m:e>
                        <m:sub>
                          <m:r>
                            <a:rPr lang="en-US" i="1">
                              <a:latin typeface="Cambria Math"/>
                              <a:cs typeface="Times New Roman" pitchFamily="18" charset="0"/>
                            </a:rPr>
                            <m:t>1</m:t>
                          </m:r>
                        </m:sub>
                      </m:sSub>
                      <m:r>
                        <a:rPr lang="en-US" i="1">
                          <a:latin typeface="Cambria Math"/>
                          <a:cs typeface="Times New Roman" pitchFamily="18" charset="0"/>
                        </a:rPr>
                        <m:t>+</m:t>
                      </m:r>
                      <m:sSup>
                        <m:sSupPr>
                          <m:ctrlPr>
                            <a:rPr lang="en-US" i="1">
                              <a:latin typeface="Cambria Math"/>
                              <a:cs typeface="Times New Roman" pitchFamily="18" charset="0"/>
                            </a:rPr>
                          </m:ctrlPr>
                        </m:sSupPr>
                        <m:e>
                          <m:r>
                            <a:rPr lang="en-US" i="1">
                              <a:latin typeface="Cambria Math"/>
                              <a:cs typeface="Times New Roman" pitchFamily="18" charset="0"/>
                            </a:rPr>
                            <m:t>2</m:t>
                          </m:r>
                        </m:e>
                        <m:sup>
                          <m:r>
                            <a:rPr lang="en-US" i="1">
                              <a:latin typeface="Cambria Math"/>
                              <a:cs typeface="Times New Roman" pitchFamily="18" charset="0"/>
                            </a:rPr>
                            <m:t>0</m:t>
                          </m:r>
                        </m:sup>
                      </m:sSup>
                      <m:sSub>
                        <m:sSubPr>
                          <m:ctrlPr>
                            <a:rPr lang="en-US" i="1">
                              <a:latin typeface="Cambria Math"/>
                              <a:cs typeface="Times New Roman" pitchFamily="18" charset="0"/>
                            </a:rPr>
                          </m:ctrlPr>
                        </m:sSubPr>
                        <m:e>
                          <m:r>
                            <a:rPr lang="en-US" i="1">
                              <a:latin typeface="Cambria Math"/>
                              <a:cs typeface="Times New Roman" pitchFamily="18" charset="0"/>
                            </a:rPr>
                            <m:t>𝑏</m:t>
                          </m:r>
                        </m:e>
                        <m:sub>
                          <m:r>
                            <a:rPr lang="en-US" i="1">
                              <a:latin typeface="Cambria Math"/>
                              <a:cs typeface="Times New Roman" pitchFamily="18" charset="0"/>
                            </a:rPr>
                            <m:t>0</m:t>
                          </m:r>
                        </m:sub>
                      </m:sSub>
                    </m:oMath>
                  </m:oMathPara>
                </a14:m>
                <a:endParaRPr lang="en-US" dirty="0">
                  <a:cs typeface="Times New Roman" pitchFamily="18" charset="0"/>
                </a:endParaRPr>
              </a:p>
              <a:p>
                <a:pPr marL="0" indent="0">
                  <a:buNone/>
                </a:pPr>
                <a:r>
                  <a:rPr lang="el-GR" dirty="0">
                    <a:cs typeface="Times New Roman" pitchFamily="18" charset="0"/>
                  </a:rPr>
                  <a:t>Συνεπώς, το κύκλωμα που θα μετατρέψει το ψηφιακό σήμα σε αναλογικό μπορεί να γίνει με χρήση ενός αθροιστή με βάρη 3 εισόδων.</a:t>
                </a:r>
                <a:r>
                  <a:rPr lang="en-US" dirty="0">
                    <a:cs typeface="Times New Roman" pitchFamily="18" charset="0"/>
                  </a:rPr>
                  <a:t> </a:t>
                </a:r>
                <a:endParaRPr lang="el-GR" dirty="0">
                  <a:cs typeface="Times New Roman" pitchFamily="18" charset="0"/>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028571"/>
                <a:ext cx="8229600" cy="5524723"/>
              </a:xfrm>
              <a:blipFill rotWithShape="0">
                <a:blip r:embed="rId2"/>
                <a:stretch>
                  <a:fillRect l="-1111" t="-1545" r="-1778" b="-143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604186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Αναστρέφων ενισχυτής </a:t>
            </a:r>
            <a:r>
              <a:rPr lang="el-GR" sz="3200" b="0" dirty="0" smtClean="0"/>
              <a:t>1/8</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3096344"/>
              </a:xfrm>
            </p:spPr>
            <p:txBody>
              <a:bodyPr>
                <a:noAutofit/>
              </a:bodyPr>
              <a:lstStyle/>
              <a:p>
                <a:pPr>
                  <a:spcBef>
                    <a:spcPts val="1200"/>
                  </a:spcBef>
                </a:pPr>
                <a:r>
                  <a:rPr lang="el-GR" sz="2200" dirty="0"/>
                  <a:t>Ο αναστρέφων ενισχυτής παράγει τάση εξόδου, η οποία έχει διαφορά φάσης 180</a:t>
                </a:r>
                <a14:m>
                  <m:oMath xmlns:m="http://schemas.openxmlformats.org/officeDocument/2006/math">
                    <m:r>
                      <a:rPr lang="el-GR" sz="2200" i="1">
                        <a:latin typeface="Cambria Math"/>
                        <a:ea typeface="Cambria Math"/>
                      </a:rPr>
                      <m:t>°</m:t>
                    </m:r>
                  </m:oMath>
                </a14:m>
                <a:r>
                  <a:rPr lang="el-GR" sz="2200" dirty="0"/>
                  <a:t> σε σχέση με την τάση εισόδου</a:t>
                </a:r>
              </a:p>
              <a:p>
                <a:pPr>
                  <a:spcBef>
                    <a:spcPts val="1200"/>
                  </a:spcBef>
                </a:pPr>
                <a:r>
                  <a:rPr lang="el-GR" sz="2200" dirty="0"/>
                  <a:t>Για τον υπολογισμό του κέρδους τάσης βρόχου </a:t>
                </a:r>
                <a14:m>
                  <m:oMath xmlns:m="http://schemas.openxmlformats.org/officeDocument/2006/math">
                    <m:sSub>
                      <m:sSubPr>
                        <m:ctrlPr>
                          <a:rPr lang="el-GR" sz="2200" i="1">
                            <a:latin typeface="Cambria Math"/>
                          </a:rPr>
                        </m:ctrlPr>
                      </m:sSubPr>
                      <m:e>
                        <m:r>
                          <a:rPr lang="en-US" sz="2200" i="1">
                            <a:latin typeface="Cambria Math"/>
                          </a:rPr>
                          <m:t>𝐴</m:t>
                        </m:r>
                      </m:e>
                      <m:sub>
                        <m:r>
                          <a:rPr lang="en-US" sz="2200" i="1">
                            <a:latin typeface="Cambria Math"/>
                          </a:rPr>
                          <m:t>𝑐𝑙</m:t>
                        </m:r>
                      </m:sub>
                    </m:sSub>
                    <m:r>
                      <a:rPr lang="en-US" sz="2200" i="1">
                        <a:latin typeface="Cambria Math"/>
                        <a:ea typeface="Cambria Math"/>
                      </a:rPr>
                      <m:t>≡</m:t>
                    </m:r>
                    <m:f>
                      <m:fPr>
                        <m:ctrlPr>
                          <a:rPr lang="en-US" sz="2200" i="1">
                            <a:latin typeface="Cambria Math"/>
                          </a:rPr>
                        </m:ctrlPr>
                      </m:fPr>
                      <m:num>
                        <m:sSub>
                          <m:sSubPr>
                            <m:ctrlPr>
                              <a:rPr lang="en-US" sz="2200" i="1">
                                <a:latin typeface="Cambria Math"/>
                              </a:rPr>
                            </m:ctrlPr>
                          </m:sSubPr>
                          <m:e>
                            <m:r>
                              <a:rPr lang="en-US" sz="2200" i="1">
                                <a:latin typeface="Cambria Math"/>
                              </a:rPr>
                              <m:t>𝑣</m:t>
                            </m:r>
                          </m:e>
                          <m:sub>
                            <m:r>
                              <a:rPr lang="en-US" sz="2200" i="1">
                                <a:latin typeface="Cambria Math"/>
                              </a:rPr>
                              <m:t>𝑜𝑢𝑡</m:t>
                            </m:r>
                          </m:sub>
                        </m:sSub>
                      </m:num>
                      <m:den>
                        <m:sSub>
                          <m:sSubPr>
                            <m:ctrlPr>
                              <a:rPr lang="en-US" sz="2200" i="1">
                                <a:latin typeface="Cambria Math"/>
                              </a:rPr>
                            </m:ctrlPr>
                          </m:sSubPr>
                          <m:e>
                            <m:r>
                              <a:rPr lang="en-US" sz="2200" i="1">
                                <a:latin typeface="Cambria Math"/>
                              </a:rPr>
                              <m:t>𝑣</m:t>
                            </m:r>
                          </m:e>
                          <m:sub>
                            <m:r>
                              <a:rPr lang="en-US" sz="2200" i="1">
                                <a:latin typeface="Cambria Math"/>
                              </a:rPr>
                              <m:t>𝑖𝑛</m:t>
                            </m:r>
                          </m:sub>
                        </m:sSub>
                      </m:den>
                    </m:f>
                  </m:oMath>
                </a14:m>
                <a:r>
                  <a:rPr lang="el-GR" sz="2200" dirty="0"/>
                  <a:t>, θεωρείται ότι ο Τ.Ε. είναι ιδανικός:</a:t>
                </a:r>
              </a:p>
              <a:p>
                <a:pPr lvl="1"/>
                <a:r>
                  <a:rPr lang="el-GR" dirty="0"/>
                  <a:t>Το κέρδος τάσης ανοιχτού βρόχου </a:t>
                </a:r>
                <a14:m>
                  <m:oMath xmlns:m="http://schemas.openxmlformats.org/officeDocument/2006/math">
                    <m:sSub>
                      <m:sSubPr>
                        <m:ctrlPr>
                          <a:rPr lang="el-GR" i="1">
                            <a:latin typeface="Cambria Math"/>
                          </a:rPr>
                        </m:ctrlPr>
                      </m:sSubPr>
                      <m:e>
                        <m:r>
                          <a:rPr lang="en-US" i="1">
                            <a:latin typeface="Cambria Math"/>
                          </a:rPr>
                          <m:t>𝐴</m:t>
                        </m:r>
                      </m:e>
                      <m:sub>
                        <m:r>
                          <a:rPr lang="en-US" i="1">
                            <a:latin typeface="Cambria Math"/>
                          </a:rPr>
                          <m:t>𝑜𝑙</m:t>
                        </m:r>
                      </m:sub>
                    </m:sSub>
                  </m:oMath>
                </a14:m>
                <a:r>
                  <a:rPr lang="en-US" dirty="0"/>
                  <a:t> </a:t>
                </a:r>
                <a:r>
                  <a:rPr lang="el-GR" dirty="0"/>
                  <a:t>θεωρείται άπειρο, οπότε η τάση στους δύο ακροδέκτες εισόδους του Τ.Ε. είναι ίδια και ίση με 0</a:t>
                </a:r>
                <a:r>
                  <a:rPr lang="en-US" dirty="0"/>
                  <a:t>V.</a:t>
                </a:r>
                <a:endParaRPr lang="el-GR" dirty="0"/>
              </a:p>
              <a:p>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3096344"/>
              </a:xfrm>
              <a:blipFill rotWithShape="1">
                <a:blip r:embed="rId2"/>
                <a:stretch>
                  <a:fillRect l="-815" t="-394" r="-741" b="-826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grpSp>
        <p:nvGrpSpPr>
          <p:cNvPr id="5" name="Ομάδα 4"/>
          <p:cNvGrpSpPr/>
          <p:nvPr/>
        </p:nvGrpSpPr>
        <p:grpSpPr>
          <a:xfrm>
            <a:off x="2233768" y="4145059"/>
            <a:ext cx="4858511" cy="2596309"/>
            <a:chOff x="131237" y="2780928"/>
            <a:chExt cx="4676462" cy="2355307"/>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52936"/>
              <a:ext cx="3780000" cy="228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131237" y="407707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1237" y="4077072"/>
                  <a:ext cx="552331" cy="369332"/>
                </a:xfrm>
                <a:prstGeom prst="rect">
                  <a:avLst/>
                </a:prstGeom>
                <a:blipFill rotWithShape="1">
                  <a:blip r:embed="rId4"/>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139952" y="3707740"/>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139952" y="3707740"/>
                  <a:ext cx="667747"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68773" y="3429000"/>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368773" y="3429000"/>
                  <a:ext cx="466923" cy="369332"/>
                </a:xfrm>
                <a:prstGeom prst="rect">
                  <a:avLst/>
                </a:prstGeom>
                <a:blipFill rotWithShape="1">
                  <a:blip r:embed="rId6"/>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43808" y="2780928"/>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843808" y="2780928"/>
                  <a:ext cx="493404" cy="391582"/>
                </a:xfrm>
                <a:prstGeom prst="rect">
                  <a:avLst/>
                </a:prstGeom>
                <a:blipFill rotWithShape="1">
                  <a:blip r:embed="rId7"/>
                  <a:stretch>
                    <a:fillRect b="-9375"/>
                  </a:stretch>
                </a:blipFill>
              </p:spPr>
              <p:txBody>
                <a:bodyPr/>
                <a:lstStyle/>
                <a:p>
                  <a:r>
                    <a:rPr lang="el-GR">
                      <a:noFill/>
                    </a:rPr>
                    <a:t> </a:t>
                  </a:r>
                </a:p>
              </p:txBody>
            </p:sp>
          </mc:Fallback>
        </mc:AlternateContent>
      </p:grpSp>
    </p:spTree>
    <p:extLst>
      <p:ext uri="{BB962C8B-B14F-4D97-AF65-F5344CB8AC3E}">
        <p14:creationId xmlns:p14="http://schemas.microsoft.com/office/powerpoint/2010/main" val="3113268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άθροισης </a:t>
            </a:r>
            <a:r>
              <a:rPr lang="el-GR" sz="3200" b="0" dirty="0" smtClean="0"/>
              <a:t>5/10</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952328"/>
              </a:xfrm>
            </p:spPr>
            <p:txBody>
              <a:bodyPr>
                <a:normAutofit fontScale="92500"/>
              </a:bodyPr>
              <a:lstStyle/>
              <a:p>
                <a:pPr marL="0" indent="0">
                  <a:buNone/>
                </a:pPr>
                <a:r>
                  <a:rPr lang="el-GR" b="1" dirty="0">
                    <a:cs typeface="Times New Roman" pitchFamily="18" charset="0"/>
                  </a:rPr>
                  <a:t>Λύση </a:t>
                </a:r>
                <a:r>
                  <a:rPr lang="el-GR" dirty="0">
                    <a:cs typeface="Times New Roman" pitchFamily="18" charset="0"/>
                  </a:rPr>
                  <a:t>(συνέχεια)</a:t>
                </a:r>
              </a:p>
              <a:p>
                <a:pPr marL="0" indent="0">
                  <a:buNone/>
                </a:pPr>
                <a:r>
                  <a:rPr lang="el-GR" dirty="0">
                    <a:cs typeface="Times New Roman" pitchFamily="18" charset="0"/>
                  </a:rPr>
                  <a:t>Έστω </a:t>
                </a:r>
                <a14:m>
                  <m:oMath xmlns:m="http://schemas.openxmlformats.org/officeDocument/2006/math">
                    <m:sSub>
                      <m:sSubPr>
                        <m:ctrlPr>
                          <a:rPr lang="el-GR" i="1">
                            <a:latin typeface="Cambria Math"/>
                            <a:cs typeface="Times New Roman" pitchFamily="18" charset="0"/>
                          </a:rPr>
                        </m:ctrlPr>
                      </m:sSubPr>
                      <m:e>
                        <m:r>
                          <a:rPr lang="en-US" i="1">
                            <a:latin typeface="Cambria Math"/>
                            <a:cs typeface="Times New Roman" pitchFamily="18" charset="0"/>
                          </a:rPr>
                          <m:t>𝐷</m:t>
                        </m:r>
                      </m:e>
                      <m:sub>
                        <m:r>
                          <a:rPr lang="en-US" i="1">
                            <a:latin typeface="Cambria Math"/>
                            <a:cs typeface="Times New Roman" pitchFamily="18" charset="0"/>
                          </a:rPr>
                          <m:t>𝑖</m:t>
                        </m:r>
                      </m:sub>
                    </m:sSub>
                    <m:r>
                      <a:rPr lang="en-US" i="1">
                        <a:latin typeface="Cambria Math"/>
                        <a:cs typeface="Times New Roman" pitchFamily="18" charset="0"/>
                      </a:rPr>
                      <m:t> (</m:t>
                    </m:r>
                    <m:r>
                      <a:rPr lang="en-US" i="1">
                        <a:latin typeface="Cambria Math"/>
                        <a:cs typeface="Times New Roman" pitchFamily="18" charset="0"/>
                      </a:rPr>
                      <m:t>𝑖</m:t>
                    </m:r>
                    <m:r>
                      <a:rPr lang="en-US" i="1">
                        <a:latin typeface="Cambria Math"/>
                        <a:cs typeface="Times New Roman" pitchFamily="18" charset="0"/>
                      </a:rPr>
                      <m:t>=1,2,3)</m:t>
                    </m:r>
                  </m:oMath>
                </a14:m>
                <a:r>
                  <a:rPr lang="en-US" dirty="0">
                    <a:cs typeface="Times New Roman" pitchFamily="18" charset="0"/>
                  </a:rPr>
                  <a:t> </a:t>
                </a:r>
                <a:r>
                  <a:rPr lang="el-GR" dirty="0">
                    <a:cs typeface="Times New Roman" pitchFamily="18" charset="0"/>
                  </a:rPr>
                  <a:t>είναι η τάση που αντιστοιχεί στο </a:t>
                </a:r>
                <a:r>
                  <a:rPr lang="en-US" dirty="0">
                    <a:cs typeface="Times New Roman" pitchFamily="18" charset="0"/>
                  </a:rPr>
                  <a:t>bit </a:t>
                </a:r>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𝑏</m:t>
                        </m:r>
                      </m:e>
                      <m:sub>
                        <m:r>
                          <a:rPr lang="en-US" i="1">
                            <a:latin typeface="Cambria Math"/>
                            <a:cs typeface="Times New Roman" pitchFamily="18" charset="0"/>
                          </a:rPr>
                          <m:t>𝑖</m:t>
                        </m:r>
                      </m:sub>
                    </m:sSub>
                  </m:oMath>
                </a14:m>
                <a:r>
                  <a:rPr lang="el-GR" dirty="0">
                    <a:cs typeface="Times New Roman" pitchFamily="18" charset="0"/>
                  </a:rPr>
                  <a:t>, δηλ. </a:t>
                </a:r>
                <a14:m>
                  <m:oMath xmlns:m="http://schemas.openxmlformats.org/officeDocument/2006/math">
                    <m:sSub>
                      <m:sSubPr>
                        <m:ctrlPr>
                          <a:rPr lang="el-GR" i="1">
                            <a:latin typeface="Cambria Math"/>
                            <a:cs typeface="Times New Roman" pitchFamily="18" charset="0"/>
                          </a:rPr>
                        </m:ctrlPr>
                      </m:sSubPr>
                      <m:e>
                        <m:r>
                          <a:rPr lang="en-US" i="1">
                            <a:latin typeface="Cambria Math"/>
                            <a:cs typeface="Times New Roman" pitchFamily="18" charset="0"/>
                          </a:rPr>
                          <m:t>𝐷</m:t>
                        </m:r>
                      </m:e>
                      <m:sub>
                        <m:r>
                          <a:rPr lang="en-US" i="1">
                            <a:latin typeface="Cambria Math"/>
                            <a:cs typeface="Times New Roman" pitchFamily="18" charset="0"/>
                          </a:rPr>
                          <m:t>𝑖</m:t>
                        </m:r>
                      </m:sub>
                    </m:sSub>
                    <m:r>
                      <a:rPr lang="el-GR" i="1">
                        <a:latin typeface="Cambria Math"/>
                        <a:cs typeface="Times New Roman" pitchFamily="18" charset="0"/>
                      </a:rPr>
                      <m:t>=5</m:t>
                    </m:r>
                    <m:sSub>
                      <m:sSubPr>
                        <m:ctrlPr>
                          <a:rPr lang="en-US" i="1">
                            <a:latin typeface="Cambria Math"/>
                            <a:cs typeface="Times New Roman" pitchFamily="18" charset="0"/>
                          </a:rPr>
                        </m:ctrlPr>
                      </m:sSubPr>
                      <m:e>
                        <m:r>
                          <a:rPr lang="en-US" i="1">
                            <a:latin typeface="Cambria Math"/>
                            <a:cs typeface="Times New Roman" pitchFamily="18" charset="0"/>
                          </a:rPr>
                          <m:t>𝑏</m:t>
                        </m:r>
                      </m:e>
                      <m:sub>
                        <m:r>
                          <a:rPr lang="en-US" i="1">
                            <a:latin typeface="Cambria Math"/>
                            <a:cs typeface="Times New Roman" pitchFamily="18" charset="0"/>
                          </a:rPr>
                          <m:t>𝑖</m:t>
                        </m:r>
                      </m:sub>
                    </m:sSub>
                  </m:oMath>
                </a14:m>
                <a:r>
                  <a:rPr lang="el-GR" dirty="0">
                    <a:cs typeface="Times New Roman" pitchFamily="18" charset="0"/>
                  </a:rPr>
                  <a:t>, τότε:</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𝑜𝑢𝑡</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𝑓</m:t>
                              </m:r>
                            </m:sub>
                          </m:sSub>
                        </m:num>
                        <m:den>
                          <m:r>
                            <a:rPr lang="en-US" i="1">
                              <a:latin typeface="Cambria Math"/>
                            </a:rPr>
                            <m:t>4</m:t>
                          </m:r>
                          <m:r>
                            <a:rPr lang="en-US" i="1">
                              <a:latin typeface="Cambria Math"/>
                            </a:rPr>
                            <m:t>𝑅</m:t>
                          </m:r>
                        </m:den>
                      </m:f>
                      <m:sSub>
                        <m:sSubPr>
                          <m:ctrlPr>
                            <a:rPr lang="en-US" i="1">
                              <a:latin typeface="Cambria Math"/>
                            </a:rPr>
                          </m:ctrlPr>
                        </m:sSubPr>
                        <m:e>
                          <m:r>
                            <a:rPr lang="en-US" i="1">
                              <a:latin typeface="Cambria Math"/>
                            </a:rPr>
                            <m:t>𝐷</m:t>
                          </m:r>
                        </m:e>
                        <m:sub>
                          <m:r>
                            <a:rPr lang="en-US" i="1">
                              <a:latin typeface="Cambria Math"/>
                            </a:rPr>
                            <m:t>0</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𝑓</m:t>
                              </m:r>
                            </m:sub>
                          </m:sSub>
                        </m:num>
                        <m:den>
                          <m:r>
                            <a:rPr lang="en-US" i="1">
                              <a:latin typeface="Cambria Math"/>
                            </a:rPr>
                            <m:t>2</m:t>
                          </m:r>
                          <m:r>
                            <a:rPr lang="en-US" i="1">
                              <a:latin typeface="Cambria Math"/>
                            </a:rPr>
                            <m:t>𝑅</m:t>
                          </m:r>
                        </m:den>
                      </m:f>
                      <m:sSub>
                        <m:sSubPr>
                          <m:ctrlPr>
                            <a:rPr lang="en-US" i="1">
                              <a:latin typeface="Cambria Math"/>
                            </a:rPr>
                          </m:ctrlPr>
                        </m:sSubPr>
                        <m:e>
                          <m:r>
                            <a:rPr lang="en-US" i="1">
                              <a:latin typeface="Cambria Math"/>
                            </a:rPr>
                            <m:t>𝐷</m:t>
                          </m:r>
                        </m:e>
                        <m:sub>
                          <m:r>
                            <a:rPr lang="en-US" i="1">
                              <a:latin typeface="Cambria Math"/>
                            </a:rPr>
                            <m:t>1</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𝑓</m:t>
                              </m:r>
                            </m:sub>
                          </m:sSub>
                        </m:num>
                        <m:den>
                          <m:r>
                            <a:rPr lang="en-US" i="1">
                              <a:latin typeface="Cambria Math"/>
                            </a:rPr>
                            <m:t>𝑅</m:t>
                          </m:r>
                        </m:den>
                      </m:f>
                      <m:sSub>
                        <m:sSubPr>
                          <m:ctrlPr>
                            <a:rPr lang="en-US" i="1">
                              <a:latin typeface="Cambria Math"/>
                            </a:rPr>
                          </m:ctrlPr>
                        </m:sSubPr>
                        <m:e>
                          <m:r>
                            <a:rPr lang="en-US" i="1">
                              <a:latin typeface="Cambria Math"/>
                            </a:rPr>
                            <m:t>𝐷</m:t>
                          </m:r>
                        </m:e>
                        <m:sub>
                          <m:r>
                            <a:rPr lang="en-US" i="1">
                              <a:latin typeface="Cambria Math"/>
                            </a:rPr>
                            <m:t>2</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𝑓</m:t>
                              </m:r>
                            </m:sub>
                          </m:sSub>
                        </m:num>
                        <m:den>
                          <m:r>
                            <a:rPr lang="en-US" i="1">
                              <a:latin typeface="Cambria Math"/>
                            </a:rPr>
                            <m:t>4</m:t>
                          </m:r>
                          <m:r>
                            <a:rPr lang="en-US" i="1">
                              <a:latin typeface="Cambria Math"/>
                            </a:rPr>
                            <m:t>𝑅</m:t>
                          </m:r>
                        </m:den>
                      </m:f>
                      <m:d>
                        <m:dPr>
                          <m:begChr m:val="["/>
                          <m:endChr m:val="]"/>
                          <m:ctrlPr>
                            <a:rPr lang="en-US" i="1">
                              <a:latin typeface="Cambria Math"/>
                            </a:rPr>
                          </m:ctrlPr>
                        </m:dPr>
                        <m:e>
                          <m:sSub>
                            <m:sSubPr>
                              <m:ctrlPr>
                                <a:rPr lang="en-US" i="1">
                                  <a:latin typeface="Cambria Math"/>
                                </a:rPr>
                              </m:ctrlPr>
                            </m:sSubPr>
                            <m:e>
                              <m:r>
                                <a:rPr lang="en-US" i="1">
                                  <a:latin typeface="Cambria Math"/>
                                </a:rPr>
                                <m:t>𝐷</m:t>
                              </m:r>
                            </m:e>
                            <m:sub>
                              <m:r>
                                <a:rPr lang="en-US" i="1">
                                  <a:latin typeface="Cambria Math"/>
                                </a:rPr>
                                <m:t>0</m:t>
                              </m:r>
                            </m:sub>
                          </m:sSub>
                          <m:r>
                            <a:rPr lang="en-US" i="1">
                              <a:latin typeface="Cambria Math"/>
                            </a:rPr>
                            <m:t>+2</m:t>
                          </m:r>
                          <m:sSub>
                            <m:sSubPr>
                              <m:ctrlPr>
                                <a:rPr lang="en-US" i="1">
                                  <a:latin typeface="Cambria Math"/>
                                </a:rPr>
                              </m:ctrlPr>
                            </m:sSubPr>
                            <m:e>
                              <m:r>
                                <a:rPr lang="en-US" i="1">
                                  <a:latin typeface="Cambria Math"/>
                                </a:rPr>
                                <m:t>𝐷</m:t>
                              </m:r>
                            </m:e>
                            <m:sub>
                              <m:r>
                                <a:rPr lang="en-US" i="1">
                                  <a:latin typeface="Cambria Math"/>
                                </a:rPr>
                                <m:t>1</m:t>
                              </m:r>
                            </m:sub>
                          </m:sSub>
                          <m:r>
                            <a:rPr lang="en-US" i="1">
                              <a:latin typeface="Cambria Math"/>
                            </a:rPr>
                            <m:t>+4</m:t>
                          </m:r>
                          <m:sSub>
                            <m:sSubPr>
                              <m:ctrlPr>
                                <a:rPr lang="en-US" i="1">
                                  <a:latin typeface="Cambria Math"/>
                                </a:rPr>
                              </m:ctrlPr>
                            </m:sSubPr>
                            <m:e>
                              <m:r>
                                <a:rPr lang="en-US" i="1">
                                  <a:latin typeface="Cambria Math"/>
                                </a:rPr>
                                <m:t>𝐷</m:t>
                              </m:r>
                            </m:e>
                            <m:sub>
                              <m:r>
                                <a:rPr lang="en-US" i="1">
                                  <a:latin typeface="Cambria Math"/>
                                </a:rPr>
                                <m:t>2</m:t>
                              </m:r>
                            </m:sub>
                          </m:sSub>
                        </m:e>
                      </m:d>
                    </m:oMath>
                    <m:oMath xmlns:m="http://schemas.openxmlformats.org/officeDocument/2006/math">
                      <m:r>
                        <a:rPr lang="el-GR" i="1">
                          <a:latin typeface="Cambria Math"/>
                        </a:rPr>
                        <m:t>        =</m:t>
                      </m:r>
                      <m:r>
                        <a:rPr lang="en-US" i="1">
                          <a:latin typeface="Cambria Math"/>
                        </a:rPr>
                        <m:t>−</m:t>
                      </m:r>
                      <m:f>
                        <m:fPr>
                          <m:ctrlPr>
                            <a:rPr lang="en-US" i="1">
                              <a:latin typeface="Cambria Math"/>
                            </a:rPr>
                          </m:ctrlPr>
                        </m:fPr>
                        <m:num>
                          <m:r>
                            <a:rPr lang="el-GR" i="1">
                              <a:latin typeface="Cambria Math"/>
                            </a:rPr>
                            <m:t>5</m:t>
                          </m:r>
                          <m:sSub>
                            <m:sSubPr>
                              <m:ctrlPr>
                                <a:rPr lang="en-US" i="1">
                                  <a:latin typeface="Cambria Math"/>
                                </a:rPr>
                              </m:ctrlPr>
                            </m:sSubPr>
                            <m:e>
                              <m:r>
                                <a:rPr lang="en-US" i="1">
                                  <a:latin typeface="Cambria Math"/>
                                </a:rPr>
                                <m:t>𝑅</m:t>
                              </m:r>
                            </m:e>
                            <m:sub>
                              <m:r>
                                <a:rPr lang="en-US" i="1">
                                  <a:latin typeface="Cambria Math"/>
                                </a:rPr>
                                <m:t>𝑓</m:t>
                              </m:r>
                            </m:sub>
                          </m:sSub>
                        </m:num>
                        <m:den>
                          <m:r>
                            <a:rPr lang="en-US" i="1">
                              <a:latin typeface="Cambria Math"/>
                            </a:rPr>
                            <m:t>4</m:t>
                          </m:r>
                          <m:r>
                            <a:rPr lang="en-US" i="1">
                              <a:latin typeface="Cambria Math"/>
                            </a:rPr>
                            <m:t>𝑅</m:t>
                          </m:r>
                        </m:den>
                      </m:f>
                      <m:d>
                        <m:dPr>
                          <m:begChr m:val="["/>
                          <m:endChr m:val="]"/>
                          <m:ctrlPr>
                            <a:rPr lang="en-US" i="1">
                              <a:latin typeface="Cambria Math"/>
                            </a:rPr>
                          </m:ctrlPr>
                        </m:dPr>
                        <m:e>
                          <m:sSub>
                            <m:sSubPr>
                              <m:ctrlPr>
                                <a:rPr lang="en-US" i="1">
                                  <a:latin typeface="Cambria Math"/>
                                </a:rPr>
                              </m:ctrlPr>
                            </m:sSubPr>
                            <m:e>
                              <m:r>
                                <a:rPr lang="en-US" i="1">
                                  <a:latin typeface="Cambria Math"/>
                                </a:rPr>
                                <m:t>𝑏</m:t>
                              </m:r>
                            </m:e>
                            <m:sub>
                              <m:r>
                                <a:rPr lang="en-US" i="1">
                                  <a:latin typeface="Cambria Math"/>
                                </a:rPr>
                                <m:t>0</m:t>
                              </m:r>
                            </m:sub>
                          </m:sSub>
                          <m:r>
                            <a:rPr lang="en-US" i="1">
                              <a:latin typeface="Cambria Math"/>
                            </a:rPr>
                            <m:t>+2</m:t>
                          </m:r>
                          <m:sSub>
                            <m:sSubPr>
                              <m:ctrlPr>
                                <a:rPr lang="en-US" i="1">
                                  <a:latin typeface="Cambria Math"/>
                                </a:rPr>
                              </m:ctrlPr>
                            </m:sSubPr>
                            <m:e>
                              <m:r>
                                <a:rPr lang="en-US" i="1">
                                  <a:latin typeface="Cambria Math"/>
                                </a:rPr>
                                <m:t>𝑏</m:t>
                              </m:r>
                            </m:e>
                            <m:sub>
                              <m:r>
                                <a:rPr lang="en-US" i="1">
                                  <a:latin typeface="Cambria Math"/>
                                </a:rPr>
                                <m:t>1</m:t>
                              </m:r>
                            </m:sub>
                          </m:sSub>
                          <m:r>
                            <a:rPr lang="en-US" i="1">
                              <a:latin typeface="Cambria Math"/>
                            </a:rPr>
                            <m:t>+4</m:t>
                          </m:r>
                          <m:sSub>
                            <m:sSubPr>
                              <m:ctrlPr>
                                <a:rPr lang="en-US" i="1">
                                  <a:latin typeface="Cambria Math"/>
                                </a:rPr>
                              </m:ctrlPr>
                            </m:sSubPr>
                            <m:e>
                              <m:r>
                                <a:rPr lang="en-US" i="1">
                                  <a:latin typeface="Cambria Math"/>
                                </a:rPr>
                                <m:t>𝑏</m:t>
                              </m:r>
                            </m:e>
                            <m:sub>
                              <m:r>
                                <a:rPr lang="en-US" i="1">
                                  <a:latin typeface="Cambria Math"/>
                                </a:rPr>
                                <m:t>2</m:t>
                              </m:r>
                            </m:sub>
                          </m:sSub>
                        </m:e>
                      </m:d>
                    </m:oMath>
                  </m:oMathPara>
                </a14:m>
                <a:endParaRPr lang="en-US" i="1" dirty="0">
                  <a:latin typeface="Cambria Math"/>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952328"/>
              </a:xfrm>
              <a:blipFill rotWithShape="1">
                <a:blip r:embed="rId2"/>
                <a:stretch>
                  <a:fillRect l="-889" t="-41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grpSp>
        <p:nvGrpSpPr>
          <p:cNvPr id="5" name="Group 5"/>
          <p:cNvGrpSpPr/>
          <p:nvPr/>
        </p:nvGrpSpPr>
        <p:grpSpPr>
          <a:xfrm>
            <a:off x="1000886" y="3862251"/>
            <a:ext cx="7142227" cy="2780928"/>
            <a:chOff x="1115616" y="4077072"/>
            <a:chExt cx="7142227" cy="2780928"/>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539" y="4365104"/>
              <a:ext cx="6027345"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5518756" y="4216672"/>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n-US"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518756" y="4216672"/>
                  <a:ext cx="493404" cy="391582"/>
                </a:xfrm>
                <a:prstGeom prst="rect">
                  <a:avLst/>
                </a:prstGeom>
                <a:blipFill rotWithShape="1">
                  <a:blip r:embed="rId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699792" y="4077072"/>
                  <a:ext cx="5312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4</m:t>
                        </m:r>
                        <m:r>
                          <a:rPr lang="en-US" i="1" smtClean="0">
                            <a:solidFill>
                              <a:prstClr val="black"/>
                            </a:solidFill>
                            <a:latin typeface="Cambria Math"/>
                          </a:rPr>
                          <m:t>𝑅</m:t>
                        </m:r>
                      </m:oMath>
                    </m:oMathPara>
                  </a14:m>
                  <a:endParaRPr lang="en-US"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699792" y="4077072"/>
                  <a:ext cx="53123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99792" y="5013176"/>
                  <a:ext cx="5312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a:rPr>
                          <m:t>2</m:t>
                        </m:r>
                        <m:r>
                          <a:rPr lang="en-US" i="1" smtClean="0">
                            <a:solidFill>
                              <a:prstClr val="black"/>
                            </a:solidFill>
                            <a:latin typeface="Cambria Math"/>
                          </a:rPr>
                          <m:t>𝑅</m:t>
                        </m:r>
                      </m:oMath>
                    </m:oMathPara>
                  </a14:m>
                  <a:endParaRPr lang="en-US"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699792" y="5013176"/>
                  <a:ext cx="53123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99792" y="5939988"/>
                  <a:ext cx="4029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𝑅</m:t>
                        </m:r>
                      </m:oMath>
                    </m:oMathPara>
                  </a14:m>
                  <a:endParaRPr lang="en-US"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99792" y="5939988"/>
                  <a:ext cx="402994"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16778" y="4355812"/>
                  <a:ext cx="502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𝐷</m:t>
                            </m:r>
                          </m:e>
                          <m:sub>
                            <m:r>
                              <a:rPr lang="en-US" i="1" smtClean="0">
                                <a:solidFill>
                                  <a:prstClr val="black"/>
                                </a:solidFill>
                                <a:latin typeface="Cambria Math"/>
                              </a:rPr>
                              <m:t>0</m:t>
                            </m:r>
                          </m:sub>
                        </m:sSub>
                      </m:oMath>
                    </m:oMathPara>
                  </a14:m>
                  <a:endParaRPr lang="en-US"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16778" y="4355812"/>
                  <a:ext cx="502894" cy="369332"/>
                </a:xfrm>
                <a:prstGeom prst="rect">
                  <a:avLst/>
                </a:prstGeom>
                <a:blipFill rotWithShape="1">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15616" y="5229200"/>
                  <a:ext cx="4975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𝐷</m:t>
                            </m:r>
                          </m:e>
                          <m:sub>
                            <m:r>
                              <a:rPr lang="en-US" i="1" smtClean="0">
                                <a:solidFill>
                                  <a:prstClr val="black"/>
                                </a:solidFill>
                                <a:latin typeface="Cambria Math"/>
                              </a:rPr>
                              <m:t>1</m:t>
                            </m:r>
                          </m:sub>
                        </m:sSub>
                      </m:oMath>
                    </m:oMathPara>
                  </a14:m>
                  <a:endParaRPr lang="en-US"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15616" y="5229200"/>
                  <a:ext cx="497572" cy="369332"/>
                </a:xfrm>
                <a:prstGeom prst="rect">
                  <a:avLst/>
                </a:prstGeom>
                <a:blipFill rotWithShape="1">
                  <a:blip r:embed="rId9"/>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159374" y="6124654"/>
                  <a:ext cx="502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𝐷</m:t>
                            </m:r>
                          </m:e>
                          <m:sub>
                            <m:r>
                              <a:rPr lang="en-US" i="1" smtClean="0">
                                <a:solidFill>
                                  <a:prstClr val="black"/>
                                </a:solidFill>
                                <a:latin typeface="Cambria Math"/>
                              </a:rPr>
                              <m:t>2</m:t>
                            </m:r>
                          </m:sub>
                        </m:sSub>
                      </m:oMath>
                    </m:oMathPara>
                  </a14:m>
                  <a:endParaRPr lang="en-US"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59374" y="6124654"/>
                  <a:ext cx="502894" cy="369332"/>
                </a:xfrm>
                <a:prstGeom prst="rect">
                  <a:avLst/>
                </a:prstGeom>
                <a:blipFill rotWithShape="1">
                  <a:blip r:embed="rId10"/>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599266" y="5541222"/>
                  <a:ext cx="6585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𝑜𝑢𝑡</m:t>
                            </m:r>
                          </m:sub>
                        </m:sSub>
                      </m:oMath>
                    </m:oMathPara>
                  </a14:m>
                  <a:endParaRPr lang="en-US"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599266" y="5541222"/>
                  <a:ext cx="658577" cy="369332"/>
                </a:xfrm>
                <a:prstGeom prst="rect">
                  <a:avLst/>
                </a:prstGeom>
                <a:blipFill rotWithShape="1">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440252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άθροισης </a:t>
            </a:r>
            <a:r>
              <a:rPr lang="el-GR" sz="3200" b="0" dirty="0" smtClean="0"/>
              <a:t>6/10</a:t>
            </a:r>
            <a:endParaRPr lang="el-GR" dirty="0"/>
          </a:p>
        </p:txBody>
      </p:sp>
      <p:sp>
        <p:nvSpPr>
          <p:cNvPr id="3" name="Θέση περιεχομένου 2"/>
          <p:cNvSpPr>
            <a:spLocks noGrp="1"/>
          </p:cNvSpPr>
          <p:nvPr>
            <p:ph idx="1"/>
          </p:nvPr>
        </p:nvSpPr>
        <p:spPr>
          <a:xfrm>
            <a:off x="457200" y="1196752"/>
            <a:ext cx="8229600" cy="1728192"/>
          </a:xfrm>
        </p:spPr>
        <p:txBody>
          <a:bodyPr>
            <a:normAutofit fontScale="92500"/>
          </a:bodyPr>
          <a:lstStyle/>
          <a:p>
            <a:pPr marL="0" indent="0">
              <a:buNone/>
            </a:pPr>
            <a:r>
              <a:rPr lang="el-GR" b="1" dirty="0">
                <a:cs typeface="Times New Roman" pitchFamily="18" charset="0"/>
              </a:rPr>
              <a:t>Λύση </a:t>
            </a:r>
            <a:r>
              <a:rPr lang="el-GR" dirty="0">
                <a:cs typeface="Times New Roman" pitchFamily="18" charset="0"/>
              </a:rPr>
              <a:t>(συνέχεια)</a:t>
            </a:r>
          </a:p>
          <a:p>
            <a:pPr marL="0" indent="0">
              <a:buNone/>
            </a:pPr>
            <a:r>
              <a:rPr lang="el-GR" dirty="0">
                <a:cs typeface="Times New Roman" pitchFamily="18" charset="0"/>
              </a:rPr>
              <a:t>Για να πάρουμε θετικές τιμές, μια λύση θα είναι να συνδέσουμε στην έξοδο του αθροιστή ένα αναστρέφοντα ενισχυτή με κέρδος -1.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grpSp>
        <p:nvGrpSpPr>
          <p:cNvPr id="5" name="Group 5"/>
          <p:cNvGrpSpPr/>
          <p:nvPr/>
        </p:nvGrpSpPr>
        <p:grpSpPr>
          <a:xfrm>
            <a:off x="204503" y="3096344"/>
            <a:ext cx="8687977" cy="2609567"/>
            <a:chOff x="179512" y="3955029"/>
            <a:chExt cx="8939497" cy="249830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20" y="4162471"/>
              <a:ext cx="7951520" cy="229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3767681" y="3977805"/>
                  <a:ext cx="7889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10</m:t>
                        </m:r>
                        <m:r>
                          <a:rPr lang="en-US" i="1" smtClean="0">
                            <a:solidFill>
                              <a:prstClr val="black"/>
                            </a:solidFill>
                            <a:latin typeface="Cambria Math"/>
                          </a:rPr>
                          <m:t>𝑘</m:t>
                        </m:r>
                        <m:r>
                          <m:rPr>
                            <m:sty m:val="p"/>
                          </m:rPr>
                          <a:rPr lang="el-GR" smtClean="0">
                            <a:solidFill>
                              <a:prstClr val="black"/>
                            </a:solidFill>
                            <a:latin typeface="Cambria Math"/>
                          </a:rPr>
                          <m:t>Ω</m:t>
                        </m:r>
                      </m:oMath>
                    </m:oMathPara>
                  </a14:m>
                  <a:endParaRPr lang="en-US"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767681" y="3977805"/>
                  <a:ext cx="788999"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471203" y="6021288"/>
                  <a:ext cx="7889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smtClean="0">
                            <a:solidFill>
                              <a:prstClr val="black"/>
                            </a:solidFill>
                            <a:latin typeface="Cambria Math"/>
                          </a:rPr>
                          <m:t>25</m:t>
                        </m:r>
                        <m:r>
                          <a:rPr lang="en-US" i="1" smtClean="0">
                            <a:solidFill>
                              <a:prstClr val="black"/>
                            </a:solidFill>
                            <a:latin typeface="Cambria Math"/>
                          </a:rPr>
                          <m:t>𝑘</m:t>
                        </m:r>
                        <m:r>
                          <m:rPr>
                            <m:sty m:val="p"/>
                          </m:rPr>
                          <a:rPr lang="el-GR" smtClean="0">
                            <a:solidFill>
                              <a:prstClr val="black"/>
                            </a:solidFill>
                            <a:latin typeface="Cambria Math"/>
                          </a:rPr>
                          <m:t>Ω</m:t>
                        </m:r>
                      </m:oMath>
                    </m:oMathPara>
                  </a14:m>
                  <a:endParaRPr lang="en-US" dirty="0">
                    <a:solidFill>
                      <a:prstClr val="black"/>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471203" y="6021288"/>
                  <a:ext cx="788999"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71202" y="5229200"/>
                  <a:ext cx="7889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a:solidFill>
                              <a:prstClr val="black"/>
                            </a:solidFill>
                            <a:latin typeface="Cambria Math"/>
                          </a:rPr>
                          <m:t>5</m:t>
                        </m:r>
                        <m:r>
                          <a:rPr lang="en-US" i="1" smtClean="0">
                            <a:solidFill>
                              <a:prstClr val="black"/>
                            </a:solidFill>
                            <a:latin typeface="Cambria Math"/>
                          </a:rPr>
                          <m:t>0</m:t>
                        </m:r>
                        <m:r>
                          <a:rPr lang="en-US" i="1" smtClean="0">
                            <a:solidFill>
                              <a:prstClr val="black"/>
                            </a:solidFill>
                            <a:latin typeface="Cambria Math"/>
                          </a:rPr>
                          <m:t>𝑘</m:t>
                        </m:r>
                        <m:r>
                          <m:rPr>
                            <m:sty m:val="p"/>
                          </m:rPr>
                          <a:rPr lang="el-GR" smtClean="0">
                            <a:solidFill>
                              <a:prstClr val="black"/>
                            </a:solidFill>
                            <a:latin typeface="Cambria Math"/>
                          </a:rPr>
                          <m:t>Ω</m:t>
                        </m:r>
                      </m:oMath>
                    </m:oMathPara>
                  </a14:m>
                  <a:endParaRPr lang="en-US" dirty="0">
                    <a:solidFill>
                      <a:prstClr val="black"/>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471202" y="5229200"/>
                  <a:ext cx="788999"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407082" y="4412053"/>
                  <a:ext cx="9172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1</m:t>
                        </m:r>
                        <m:r>
                          <a:rPr lang="el-GR" i="1" smtClean="0">
                            <a:solidFill>
                              <a:prstClr val="black"/>
                            </a:solidFill>
                            <a:latin typeface="Cambria Math"/>
                          </a:rPr>
                          <m:t>0</m:t>
                        </m:r>
                        <m:r>
                          <a:rPr lang="en-US" i="1" smtClean="0">
                            <a:solidFill>
                              <a:prstClr val="black"/>
                            </a:solidFill>
                            <a:latin typeface="Cambria Math"/>
                          </a:rPr>
                          <m:t>0</m:t>
                        </m:r>
                        <m:r>
                          <a:rPr lang="en-US" i="1" smtClean="0">
                            <a:solidFill>
                              <a:prstClr val="black"/>
                            </a:solidFill>
                            <a:latin typeface="Cambria Math"/>
                          </a:rPr>
                          <m:t>𝑘</m:t>
                        </m:r>
                        <m:r>
                          <m:rPr>
                            <m:sty m:val="p"/>
                          </m:rPr>
                          <a:rPr lang="el-GR" smtClean="0">
                            <a:solidFill>
                              <a:prstClr val="black"/>
                            </a:solidFill>
                            <a:latin typeface="Cambria Math"/>
                          </a:rPr>
                          <m:t>Ω</m:t>
                        </m:r>
                      </m:oMath>
                    </m:oMathPara>
                  </a14:m>
                  <a:endParaRPr lang="en-US" dirty="0">
                    <a:solidFill>
                      <a:prstClr val="black"/>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407082" y="4412053"/>
                  <a:ext cx="917239"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436096" y="4859868"/>
                  <a:ext cx="9172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1</m:t>
                        </m:r>
                        <m:r>
                          <a:rPr lang="el-GR" i="1" smtClean="0">
                            <a:solidFill>
                              <a:prstClr val="black"/>
                            </a:solidFill>
                            <a:latin typeface="Cambria Math"/>
                          </a:rPr>
                          <m:t>0</m:t>
                        </m:r>
                        <m:r>
                          <a:rPr lang="en-US" i="1" smtClean="0">
                            <a:solidFill>
                              <a:prstClr val="black"/>
                            </a:solidFill>
                            <a:latin typeface="Cambria Math"/>
                          </a:rPr>
                          <m:t>0</m:t>
                        </m:r>
                        <m:r>
                          <a:rPr lang="en-US" i="1" smtClean="0">
                            <a:solidFill>
                              <a:prstClr val="black"/>
                            </a:solidFill>
                            <a:latin typeface="Cambria Math"/>
                          </a:rPr>
                          <m:t>𝑘</m:t>
                        </m:r>
                        <m:r>
                          <m:rPr>
                            <m:sty m:val="p"/>
                          </m:rPr>
                          <a:rPr lang="el-GR" smtClean="0">
                            <a:solidFill>
                              <a:prstClr val="black"/>
                            </a:solidFill>
                            <a:latin typeface="Cambria Math"/>
                          </a:rPr>
                          <m:t>Ω</m:t>
                        </m:r>
                      </m:oMath>
                    </m:oMathPara>
                  </a14:m>
                  <a:endParaRPr lang="en-US" dirty="0">
                    <a:solidFill>
                      <a:prstClr val="black"/>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436096" y="4859868"/>
                  <a:ext cx="91723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8264" y="3955029"/>
                  <a:ext cx="9172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1</m:t>
                        </m:r>
                        <m:r>
                          <a:rPr lang="el-GR" i="1" smtClean="0">
                            <a:solidFill>
                              <a:prstClr val="black"/>
                            </a:solidFill>
                            <a:latin typeface="Cambria Math"/>
                          </a:rPr>
                          <m:t>0</m:t>
                        </m:r>
                        <m:r>
                          <a:rPr lang="en-US" i="1" smtClean="0">
                            <a:solidFill>
                              <a:prstClr val="black"/>
                            </a:solidFill>
                            <a:latin typeface="Cambria Math"/>
                          </a:rPr>
                          <m:t>0</m:t>
                        </m:r>
                        <m:r>
                          <a:rPr lang="en-US" i="1" smtClean="0">
                            <a:solidFill>
                              <a:prstClr val="black"/>
                            </a:solidFill>
                            <a:latin typeface="Cambria Math"/>
                          </a:rPr>
                          <m:t>𝑘</m:t>
                        </m:r>
                        <m:r>
                          <m:rPr>
                            <m:sty m:val="p"/>
                          </m:rPr>
                          <a:rPr lang="el-GR" smtClean="0">
                            <a:solidFill>
                              <a:prstClr val="black"/>
                            </a:solidFill>
                            <a:latin typeface="Cambria Math"/>
                          </a:rPr>
                          <m:t>Ω</m:t>
                        </m:r>
                      </m:oMath>
                    </m:oMathPara>
                  </a14:m>
                  <a:endParaRPr lang="en-US" dirty="0">
                    <a:solidFill>
                      <a:prstClr val="black"/>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948264" y="3955029"/>
                  <a:ext cx="917239"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80674" y="4077072"/>
                  <a:ext cx="502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𝐷</m:t>
                            </m:r>
                          </m:e>
                          <m:sub>
                            <m:r>
                              <a:rPr lang="en-US" i="1" smtClean="0">
                                <a:solidFill>
                                  <a:prstClr val="black"/>
                                </a:solidFill>
                                <a:latin typeface="Cambria Math"/>
                              </a:rPr>
                              <m:t>0</m:t>
                            </m:r>
                          </m:sub>
                        </m:sSub>
                      </m:oMath>
                    </m:oMathPara>
                  </a14:m>
                  <a:endParaRPr lang="en-US" dirty="0">
                    <a:solidFill>
                      <a:prstClr val="black"/>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0674" y="4077072"/>
                  <a:ext cx="502894" cy="369332"/>
                </a:xfrm>
                <a:prstGeom prst="rect">
                  <a:avLst/>
                </a:prstGeom>
                <a:blipFill rotWithShape="1">
                  <a:blip r:embed="rId9"/>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79512" y="4869160"/>
                  <a:ext cx="4975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𝐷</m:t>
                            </m:r>
                          </m:e>
                          <m:sub>
                            <m:r>
                              <a:rPr lang="en-US" i="1" smtClean="0">
                                <a:solidFill>
                                  <a:prstClr val="black"/>
                                </a:solidFill>
                                <a:latin typeface="Cambria Math"/>
                              </a:rPr>
                              <m:t>1</m:t>
                            </m:r>
                          </m:sub>
                        </m:sSub>
                      </m:oMath>
                    </m:oMathPara>
                  </a14:m>
                  <a:endParaRPr lang="en-US" dirty="0">
                    <a:solidFill>
                      <a:prstClr val="black"/>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79512" y="4869160"/>
                  <a:ext cx="497572" cy="369332"/>
                </a:xfrm>
                <a:prstGeom prst="rect">
                  <a:avLst/>
                </a:prstGeom>
                <a:blipFill rotWithShape="1">
                  <a:blip r:embed="rId10"/>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23270" y="5723964"/>
                  <a:ext cx="502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𝐷</m:t>
                            </m:r>
                          </m:e>
                          <m:sub>
                            <m:r>
                              <a:rPr lang="en-US" i="1" smtClean="0">
                                <a:solidFill>
                                  <a:prstClr val="black"/>
                                </a:solidFill>
                                <a:latin typeface="Cambria Math"/>
                              </a:rPr>
                              <m:t>2</m:t>
                            </m:r>
                          </m:sub>
                        </m:sSub>
                      </m:oMath>
                    </m:oMathPara>
                  </a14:m>
                  <a:endParaRPr lang="en-US" dirty="0">
                    <a:solidFill>
                      <a:prstClr val="black"/>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23270" y="5723964"/>
                  <a:ext cx="502894"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460432" y="5373216"/>
                  <a:ext cx="6585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𝑜𝑢𝑡</m:t>
                            </m:r>
                          </m:sub>
                        </m:sSub>
                      </m:oMath>
                    </m:oMathPara>
                  </a14:m>
                  <a:endParaRPr lang="en-US" dirty="0">
                    <a:solidFill>
                      <a:prstClr val="black"/>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460432" y="5373216"/>
                  <a:ext cx="658577" cy="369332"/>
                </a:xfrm>
                <a:prstGeom prst="rect">
                  <a:avLst/>
                </a:prstGeom>
                <a:blipFill rotWithShape="1">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29790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άθροισης </a:t>
            </a:r>
            <a:r>
              <a:rPr lang="el-GR" sz="3200" b="0" dirty="0" smtClean="0"/>
              <a:t>7/10</a:t>
            </a:r>
            <a:endParaRPr lang="el-GR" dirty="0"/>
          </a:p>
        </p:txBody>
      </p:sp>
      <p:sp>
        <p:nvSpPr>
          <p:cNvPr id="3" name="Θέση περιεχομένου 2"/>
          <p:cNvSpPr>
            <a:spLocks noGrp="1"/>
          </p:cNvSpPr>
          <p:nvPr>
            <p:ph idx="1"/>
          </p:nvPr>
        </p:nvSpPr>
        <p:spPr>
          <a:xfrm>
            <a:off x="467544" y="1175518"/>
            <a:ext cx="8229600" cy="597298"/>
          </a:xfrm>
        </p:spPr>
        <p:txBody>
          <a:bodyPr/>
          <a:lstStyle/>
          <a:p>
            <a:r>
              <a:rPr lang="el-GR" dirty="0"/>
              <a:t>Μη αναστρέφων αθροιστής</a:t>
            </a:r>
            <a:endParaRPr lang="en-GB"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Ορθογώνιο 4"/>
              <p:cNvSpPr/>
              <p:nvPr/>
            </p:nvSpPr>
            <p:spPr>
              <a:xfrm>
                <a:off x="827584" y="1772816"/>
                <a:ext cx="5797624" cy="853054"/>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𝑉</m:t>
                          </m:r>
                        </m:e>
                        <m:sub>
                          <m:r>
                            <a:rPr lang="el-GR" sz="2200" i="1">
                              <a:solidFill>
                                <a:prstClr val="black"/>
                              </a:solidFill>
                              <a:latin typeface="Cambria Math" panose="02040503050406030204" pitchFamily="18" charset="0"/>
                            </a:rPr>
                            <m:t>𝑜𝑢𝑡</m:t>
                          </m:r>
                        </m:sub>
                      </m:sSub>
                      <m:r>
                        <a:rPr lang="el-GR" sz="2200">
                          <a:solidFill>
                            <a:prstClr val="black"/>
                          </a:solidFill>
                          <a:latin typeface="Cambria Math" panose="02040503050406030204" pitchFamily="18" charset="0"/>
                        </a:rPr>
                        <m:t>=</m:t>
                      </m:r>
                      <m:d>
                        <m:dPr>
                          <m:ctrlPr>
                            <a:rPr lang="el-GR" sz="2200" i="1">
                              <a:solidFill>
                                <a:prstClr val="black"/>
                              </a:solidFill>
                              <a:latin typeface="Cambria Math"/>
                            </a:rPr>
                          </m:ctrlPr>
                        </m:dPr>
                        <m:e>
                          <m:r>
                            <a:rPr lang="el-GR" sz="2200">
                              <a:solidFill>
                                <a:prstClr val="black"/>
                              </a:solidFill>
                              <a:latin typeface="Cambria Math" panose="02040503050406030204" pitchFamily="18" charset="0"/>
                            </a:rPr>
                            <m:t>1+</m:t>
                          </m:r>
                          <m:f>
                            <m:fPr>
                              <m:ctrlPr>
                                <a:rPr lang="el-GR" sz="2200" i="1">
                                  <a:solidFill>
                                    <a:prstClr val="black"/>
                                  </a:solidFill>
                                  <a:latin typeface="Cambria Math"/>
                                </a:rPr>
                              </m:ctrlPr>
                            </m:fPr>
                            <m:num>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i="1">
                                      <a:solidFill>
                                        <a:prstClr val="black"/>
                                      </a:solidFill>
                                      <a:latin typeface="Cambria Math" panose="02040503050406030204" pitchFamily="18" charset="0"/>
                                    </a:rPr>
                                    <m:t>𝑓</m:t>
                                  </m:r>
                                </m:sub>
                              </m:sSub>
                            </m:num>
                            <m:den>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i="1">
                                      <a:solidFill>
                                        <a:prstClr val="black"/>
                                      </a:solidFill>
                                      <a:latin typeface="Cambria Math" panose="02040503050406030204" pitchFamily="18" charset="0"/>
                                    </a:rPr>
                                    <m:t>𝑖</m:t>
                                  </m:r>
                                </m:sub>
                              </m:sSub>
                            </m:den>
                          </m:f>
                        </m:e>
                      </m:d>
                      <m:d>
                        <m:dPr>
                          <m:ctrlPr>
                            <a:rPr lang="el-GR" sz="2200" i="1">
                              <a:solidFill>
                                <a:prstClr val="black"/>
                              </a:solidFill>
                              <a:latin typeface="Cambria Math"/>
                            </a:rPr>
                          </m:ctrlPr>
                        </m:dPr>
                        <m:e>
                          <m:f>
                            <m:fPr>
                              <m:ctrlPr>
                                <a:rPr lang="el-GR" sz="2200" i="1">
                                  <a:solidFill>
                                    <a:prstClr val="black"/>
                                  </a:solidFill>
                                  <a:latin typeface="Cambria Math"/>
                                </a:rPr>
                              </m:ctrlPr>
                            </m:fPr>
                            <m:num>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2</m:t>
                                  </m:r>
                                </m:sub>
                              </m:sSub>
                            </m:num>
                            <m:den>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1</m:t>
                                  </m:r>
                                </m:sub>
                              </m:sSub>
                              <m:r>
                                <a:rPr lang="el-GR" sz="2200">
                                  <a:solidFill>
                                    <a:prstClr val="black"/>
                                  </a:solidFill>
                                  <a:latin typeface="Cambria Math" panose="02040503050406030204" pitchFamily="18" charset="0"/>
                                </a:rPr>
                                <m:t>+</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2</m:t>
                                  </m:r>
                                </m:sub>
                              </m:sSub>
                            </m:den>
                          </m:f>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𝑉</m:t>
                              </m:r>
                            </m:e>
                            <m:sub>
                              <m:r>
                                <a:rPr lang="el-GR" sz="2200" i="1">
                                  <a:solidFill>
                                    <a:prstClr val="black"/>
                                  </a:solidFill>
                                  <a:latin typeface="Cambria Math" panose="02040503050406030204" pitchFamily="18" charset="0"/>
                                </a:rPr>
                                <m:t>𝑖𝑛</m:t>
                              </m:r>
                              <m:r>
                                <a:rPr lang="el-GR" sz="2200">
                                  <a:solidFill>
                                    <a:prstClr val="black"/>
                                  </a:solidFill>
                                  <a:latin typeface="Cambria Math" panose="02040503050406030204" pitchFamily="18" charset="0"/>
                                </a:rPr>
                                <m:t>1</m:t>
                              </m:r>
                            </m:sub>
                          </m:sSub>
                          <m:r>
                            <a:rPr lang="el-GR" sz="2200">
                              <a:solidFill>
                                <a:prstClr val="black"/>
                              </a:solidFill>
                              <a:latin typeface="Cambria Math" panose="02040503050406030204" pitchFamily="18" charset="0"/>
                            </a:rPr>
                            <m:t>+</m:t>
                          </m:r>
                          <m:f>
                            <m:fPr>
                              <m:ctrlPr>
                                <a:rPr lang="el-GR" sz="2200" i="1">
                                  <a:solidFill>
                                    <a:prstClr val="black"/>
                                  </a:solidFill>
                                  <a:latin typeface="Cambria Math"/>
                                </a:rPr>
                              </m:ctrlPr>
                            </m:fPr>
                            <m:num>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1</m:t>
                                  </m:r>
                                </m:sub>
                              </m:sSub>
                            </m:num>
                            <m:den>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1</m:t>
                                  </m:r>
                                </m:sub>
                              </m:sSub>
                              <m:r>
                                <a:rPr lang="el-GR" sz="2200">
                                  <a:solidFill>
                                    <a:prstClr val="black"/>
                                  </a:solidFill>
                                  <a:latin typeface="Cambria Math" panose="02040503050406030204" pitchFamily="18" charset="0"/>
                                </a:rPr>
                                <m:t>+</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2</m:t>
                                  </m:r>
                                </m:sub>
                              </m:sSub>
                            </m:den>
                          </m:f>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𝑉</m:t>
                              </m:r>
                            </m:e>
                            <m:sub>
                              <m:r>
                                <a:rPr lang="el-GR" sz="2200" i="1">
                                  <a:solidFill>
                                    <a:prstClr val="black"/>
                                  </a:solidFill>
                                  <a:latin typeface="Cambria Math" panose="02040503050406030204" pitchFamily="18" charset="0"/>
                                </a:rPr>
                                <m:t>𝑖𝑛</m:t>
                              </m:r>
                              <m:r>
                                <a:rPr lang="el-GR" sz="2200">
                                  <a:solidFill>
                                    <a:prstClr val="black"/>
                                  </a:solidFill>
                                  <a:latin typeface="Cambria Math" panose="02040503050406030204" pitchFamily="18" charset="0"/>
                                </a:rPr>
                                <m:t>2</m:t>
                              </m:r>
                            </m:sub>
                          </m:sSub>
                        </m:e>
                      </m:d>
                    </m:oMath>
                  </m:oMathPara>
                </a14:m>
                <a:endParaRPr lang="el-GR" sz="2200" dirty="0">
                  <a:solidFill>
                    <a:prstClr val="black"/>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827584" y="1772816"/>
                <a:ext cx="5797624" cy="853054"/>
              </a:xfrm>
              <a:prstGeom prst="rect">
                <a:avLst/>
              </a:prstGeom>
              <a:blipFill rotWithShape="0">
                <a:blip r:embed="rId2"/>
                <a:stretch>
                  <a:fillRect/>
                </a:stretch>
              </a:blipFill>
              <a:ln>
                <a:solidFill>
                  <a:schemeClr val="tx1"/>
                </a:solidFill>
              </a:ln>
            </p:spPr>
            <p:txBody>
              <a:bodyPr/>
              <a:lstStyle/>
              <a:p>
                <a:r>
                  <a:rPr lang="el-GR">
                    <a:noFill/>
                  </a:rPr>
                  <a:t> </a:t>
                </a:r>
              </a:p>
            </p:txBody>
          </p:sp>
        </mc:Fallback>
      </mc:AlternateContent>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904" y="2867947"/>
            <a:ext cx="7040880" cy="377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1141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άθροισης </a:t>
            </a:r>
            <a:r>
              <a:rPr lang="el-GR" sz="3200" b="0" dirty="0" smtClean="0"/>
              <a:t>8/10</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smtClean="0"/>
              <a:t>Άσκηση</a:t>
            </a:r>
          </a:p>
          <a:p>
            <a:pPr marL="0" indent="0">
              <a:buNone/>
            </a:pPr>
            <a:r>
              <a:rPr lang="el-GR" dirty="0" smtClean="0"/>
              <a:t>Έστω ένα αναλογικό σήμα που μεταβάλλεται από -50mV έως 800mV. Το σήμα πρόκειται να οδηγηθεί σε ένα μικροεπεξεργαστή μέσω ενός κυκλώματος μετατροπής αναλογικού σε ψηφιακού σήματος (ADC).</a:t>
            </a:r>
          </a:p>
          <a:p>
            <a:pPr marL="0" indent="0">
              <a:buNone/>
            </a:pPr>
            <a:r>
              <a:rPr lang="el-GR" dirty="0" smtClean="0"/>
              <a:t>Το </a:t>
            </a:r>
            <a:r>
              <a:rPr lang="el-GR" dirty="0"/>
              <a:t>κύκλωμα ADC περικόπτει αρνητικές τιμές του αναλογικού σήματος και τις θεωρεί 0V. Μια συνήθης λύση είναι να μετατοπιστούν οι τιμές του σήματος εισόδου ώστε να είναι μόνο θετικές, πριν να οδηγηθεί στο κύκλωμα ADC. Να σχεδιαστεί κύκλωμα που να επιτελεί τη λειτουργία αυτή.</a:t>
            </a:r>
          </a:p>
          <a:p>
            <a:pPr marL="0" indent="0">
              <a:buNone/>
            </a:pPr>
            <a:r>
              <a:rPr lang="el-GR" dirty="0"/>
              <a:t>Οι διαθέσιμες τάσεις τροφοδοσίας είναι ±15V.</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794429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άθροισης </a:t>
            </a:r>
            <a:r>
              <a:rPr lang="el-GR" sz="3200" b="0" dirty="0" smtClean="0"/>
              <a:t>9/10</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3168352"/>
              </a:xfrm>
            </p:spPr>
            <p:txBody>
              <a:bodyPr>
                <a:normAutofit fontScale="92500" lnSpcReduction="20000"/>
              </a:bodyPr>
              <a:lstStyle/>
              <a:p>
                <a:pPr marL="0" indent="0">
                  <a:buNone/>
                </a:pPr>
                <a:r>
                  <a:rPr lang="el-GR" b="1" dirty="0"/>
                  <a:t>Άσκηση</a:t>
                </a:r>
              </a:p>
              <a:p>
                <a:pPr marL="0" indent="0">
                  <a:buNone/>
                </a:pPr>
                <a:r>
                  <a:rPr lang="el-GR" dirty="0"/>
                  <a:t>Αφού επιθυμείται το σήμα στο ADC να έχει μόνο θετικές τιμές και η μικρότερη αρνητική τιμή είναι -50mV, αρκεί στο σήμα εισόδου να προσθέσουμε 50mV, χρησιμοποιώντας ένα μη αναστρέφοντα αθροιστή</a:t>
                </a:r>
                <a:r>
                  <a:rPr lang="el-GR" dirty="0" smtClean="0"/>
                  <a:t>.</a:t>
                </a:r>
              </a:p>
              <a:p>
                <a:pPr marL="0" indent="0">
                  <a:buNone/>
                </a:pPr>
                <a:endParaRPr lang="el-GR" dirty="0" smtClean="0"/>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𝑜𝑢𝑡</m:t>
                          </m:r>
                        </m:sub>
                      </m:sSub>
                      <m:r>
                        <a:rPr lang="el-GR">
                          <a:latin typeface="Cambria Math" panose="02040503050406030204" pitchFamily="18" charset="0"/>
                        </a:rPr>
                        <m:t>=</m:t>
                      </m:r>
                      <m:d>
                        <m:dPr>
                          <m:ctrlPr>
                            <a:rPr lang="el-GR" i="1">
                              <a:latin typeface="Cambria Math"/>
                            </a:rPr>
                          </m:ctrlPr>
                        </m:dPr>
                        <m:e>
                          <m:r>
                            <a:rPr lang="el-GR">
                              <a:latin typeface="Cambria Math" panose="02040503050406030204" pitchFamily="18" charset="0"/>
                            </a:rPr>
                            <m:t>1+</m:t>
                          </m:r>
                          <m:f>
                            <m:fPr>
                              <m:ctrlPr>
                                <a:rPr lang="el-GR" i="1">
                                  <a:latin typeface="Cambria Math"/>
                                </a:rPr>
                              </m:ctrlPr>
                            </m:fPr>
                            <m:num>
                              <m:sSub>
                                <m:sSubPr>
                                  <m:ctrlPr>
                                    <a:rPr lang="el-GR" i="1">
                                      <a:latin typeface="Cambria Math"/>
                                    </a:rPr>
                                  </m:ctrlPr>
                                </m:sSubPr>
                                <m:e>
                                  <m:r>
                                    <a:rPr lang="el-GR" i="1">
                                      <a:latin typeface="Cambria Math" panose="02040503050406030204" pitchFamily="18" charset="0"/>
                                    </a:rPr>
                                    <m:t>𝑅</m:t>
                                  </m:r>
                                </m:e>
                                <m:sub>
                                  <m:r>
                                    <a:rPr lang="el-GR" i="1">
                                      <a:latin typeface="Cambria Math" panose="02040503050406030204" pitchFamily="18" charset="0"/>
                                    </a:rPr>
                                    <m:t>𝑓</m:t>
                                  </m:r>
                                </m:sub>
                              </m:sSub>
                            </m:num>
                            <m:den>
                              <m:sSub>
                                <m:sSubPr>
                                  <m:ctrlPr>
                                    <a:rPr lang="el-GR" i="1">
                                      <a:latin typeface="Cambria Math"/>
                                    </a:rPr>
                                  </m:ctrlPr>
                                </m:sSubPr>
                                <m:e>
                                  <m:r>
                                    <a:rPr lang="el-GR" i="1">
                                      <a:latin typeface="Cambria Math" panose="02040503050406030204" pitchFamily="18" charset="0"/>
                                    </a:rPr>
                                    <m:t>𝑅</m:t>
                                  </m:r>
                                </m:e>
                                <m:sub>
                                  <m:r>
                                    <a:rPr lang="el-GR" i="1">
                                      <a:latin typeface="Cambria Math" panose="02040503050406030204" pitchFamily="18" charset="0"/>
                                    </a:rPr>
                                    <m:t>𝑖</m:t>
                                  </m:r>
                                </m:sub>
                              </m:sSub>
                            </m:den>
                          </m:f>
                        </m:e>
                      </m:d>
                      <m:d>
                        <m:dPr>
                          <m:ctrlPr>
                            <a:rPr lang="el-GR" i="1">
                              <a:latin typeface="Cambria Math"/>
                            </a:rPr>
                          </m:ctrlPr>
                        </m:dPr>
                        <m:e>
                          <m:f>
                            <m:fPr>
                              <m:ctrlPr>
                                <a:rPr lang="el-GR" i="1">
                                  <a:latin typeface="Cambria Math"/>
                                </a:rPr>
                              </m:ctrlPr>
                            </m:fPr>
                            <m:num>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2</m:t>
                                  </m:r>
                                </m:sub>
                              </m:sSub>
                            </m:num>
                            <m:den>
                              <m:r>
                                <a:rPr lang="el-GR" i="1">
                                  <a:latin typeface="Cambria Math" panose="02040503050406030204" pitchFamily="18" charset="0"/>
                                </a:rPr>
                                <m:t>𝑅</m:t>
                              </m:r>
                              <m:sSub>
                                <m:sSubPr>
                                  <m:ctrlPr>
                                    <a:rPr lang="el-GR" i="1">
                                      <a:latin typeface="Cambria Math"/>
                                    </a:rPr>
                                  </m:ctrlPr>
                                </m:sSubPr>
                                <m:e>
                                  <m:r>
                                    <m:rPr>
                                      <m:nor/>
                                    </m:rPr>
                                    <a:rPr lang="el-GR" i="1">
                                      <a:latin typeface="Cambria Math" panose="02040503050406030204" pitchFamily="18" charset="0"/>
                                    </a:rPr>
                                    <m:t> </m:t>
                                  </m:r>
                                </m:e>
                                <m:sub>
                                  <m:r>
                                    <a:rPr lang="el-GR">
                                      <a:latin typeface="Cambria Math" panose="02040503050406030204" pitchFamily="18" charset="0"/>
                                    </a:rPr>
                                    <m:t>1</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2</m:t>
                                  </m:r>
                                </m:sub>
                              </m:sSub>
                            </m:den>
                          </m:f>
                          <m:sSub>
                            <m:sSubPr>
                              <m:ctrlPr>
                                <a:rPr lang="el-GR" i="1">
                                  <a:latin typeface="Cambria Math"/>
                                </a:rPr>
                              </m:ctrlPr>
                            </m:sSubPr>
                            <m:e>
                              <m:r>
                                <a:rPr lang="el-GR" i="1">
                                  <a:latin typeface="Cambria Math" panose="02040503050406030204" pitchFamily="18" charset="0"/>
                                </a:rPr>
                                <m:t>𝑉</m:t>
                              </m:r>
                            </m:e>
                            <m:sub>
                              <m:r>
                                <a:rPr lang="el-GR" i="1">
                                  <a:latin typeface="Cambria Math" panose="02040503050406030204" pitchFamily="18" charset="0"/>
                                </a:rPr>
                                <m:t>𝑖𝑛</m:t>
                              </m:r>
                            </m:sub>
                          </m:sSub>
                          <m:r>
                            <a:rPr lang="el-GR">
                              <a:latin typeface="Cambria Math" panose="02040503050406030204" pitchFamily="18" charset="0"/>
                            </a:rPr>
                            <m:t>+</m:t>
                          </m:r>
                          <m:f>
                            <m:fPr>
                              <m:ctrlPr>
                                <a:rPr lang="el-GR" i="1">
                                  <a:latin typeface="Cambria Math"/>
                                </a:rPr>
                              </m:ctrlPr>
                            </m:fPr>
                            <m:num>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1</m:t>
                                  </m:r>
                                </m:sub>
                              </m:sSub>
                            </m:num>
                            <m:den>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1</m:t>
                                  </m:r>
                                </m:sub>
                              </m:sSub>
                              <m:r>
                                <a:rPr lang="el-GR">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𝑅</m:t>
                                  </m:r>
                                </m:e>
                                <m:sub>
                                  <m:r>
                                    <a:rPr lang="el-GR">
                                      <a:latin typeface="Cambria Math" panose="02040503050406030204" pitchFamily="18" charset="0"/>
                                    </a:rPr>
                                    <m:t>2</m:t>
                                  </m:r>
                                </m:sub>
                              </m:sSub>
                            </m:den>
                          </m:f>
                          <m:sSub>
                            <m:sSubPr>
                              <m:ctrlPr>
                                <a:rPr lang="el-GR" i="1">
                                  <a:latin typeface="Cambria Math"/>
                                </a:rPr>
                              </m:ctrlPr>
                            </m:sSubPr>
                            <m:e>
                              <m:r>
                                <a:rPr lang="el-GR" i="1">
                                  <a:latin typeface="Cambria Math" panose="02040503050406030204" pitchFamily="18" charset="0"/>
                                </a:rPr>
                                <m:t>𝑉</m:t>
                              </m:r>
                            </m:e>
                            <m:sub>
                              <m:r>
                                <a:rPr lang="el-GR">
                                  <a:latin typeface="Cambria Math" panose="02040503050406030204" pitchFamily="18" charset="0"/>
                                </a:rPr>
                                <m:t>+</m:t>
                              </m:r>
                            </m:sub>
                          </m:sSub>
                        </m:e>
                      </m:d>
                    </m:oMath>
                  </m:oMathPara>
                </a14:m>
                <a:endParaRPr lang="el-GR" dirty="0"/>
              </a:p>
              <a:p>
                <a:pPr marL="0" indent="0">
                  <a:buNone/>
                </a:pP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3168352"/>
              </a:xfrm>
              <a:blipFill rotWithShape="0">
                <a:blip r:embed="rId2"/>
                <a:stretch>
                  <a:fillRect l="-1111" t="-269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457" y="4365104"/>
            <a:ext cx="3257773" cy="223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109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άθροισης </a:t>
            </a:r>
            <a:r>
              <a:rPr lang="el-GR" sz="3200" b="0" dirty="0" smtClean="0"/>
              <a:t>10/10</a:t>
            </a:r>
            <a:endParaRPr lang="el-GR" dirty="0"/>
          </a:p>
        </p:txBody>
      </p:sp>
      <p:sp>
        <p:nvSpPr>
          <p:cNvPr id="3" name="Θέση περιεχομένου 2"/>
          <p:cNvSpPr>
            <a:spLocks noGrp="1"/>
          </p:cNvSpPr>
          <p:nvPr>
            <p:ph idx="1"/>
          </p:nvPr>
        </p:nvSpPr>
        <p:spPr>
          <a:xfrm>
            <a:off x="457200" y="1196752"/>
            <a:ext cx="8229600" cy="1224136"/>
          </a:xfrm>
        </p:spPr>
        <p:txBody>
          <a:bodyPr/>
          <a:lstStyle/>
          <a:p>
            <a:pPr marL="0" indent="0">
              <a:buNone/>
            </a:pPr>
            <a:r>
              <a:rPr lang="el-GR" b="1" dirty="0" smtClean="0">
                <a:cs typeface="Times New Roman" pitchFamily="18" charset="0"/>
              </a:rPr>
              <a:t>Άσκηση</a:t>
            </a:r>
          </a:p>
          <a:p>
            <a:pPr marL="0" indent="0">
              <a:spcBef>
                <a:spcPts val="1200"/>
              </a:spcBef>
              <a:buNone/>
            </a:pPr>
            <a:r>
              <a:rPr lang="el-GR" dirty="0" smtClean="0">
                <a:cs typeface="Times New Roman" pitchFamily="18" charset="0"/>
              </a:rPr>
              <a:t>Απαιτώντας</a:t>
            </a:r>
            <a:r>
              <a:rPr lang="en-US" dirty="0" smtClean="0">
                <a:cs typeface="Times New Roman" pitchFamily="18" charset="0"/>
              </a:rPr>
              <a:t>:</a:t>
            </a:r>
            <a:endParaRPr lang="el-GR" dirty="0">
              <a:cs typeface="Times New Roman" pitchFamily="18" charset="0"/>
            </a:endParaRP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mc:AlternateContent xmlns:mc="http://schemas.openxmlformats.org/markup-compatibility/2006" xmlns:a14="http://schemas.microsoft.com/office/drawing/2010/main">
        <mc:Choice Requires="a14">
          <p:sp>
            <p:nvSpPr>
              <p:cNvPr id="10" name="Ορθογώνιο 9"/>
              <p:cNvSpPr/>
              <p:nvPr/>
            </p:nvSpPr>
            <p:spPr>
              <a:xfrm>
                <a:off x="2429559" y="1567834"/>
                <a:ext cx="2913490" cy="853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l-GR" sz="2200" i="1">
                              <a:solidFill>
                                <a:prstClr val="black"/>
                              </a:solidFill>
                              <a:latin typeface="Cambria Math"/>
                            </a:rPr>
                          </m:ctrlPr>
                        </m:dPr>
                        <m:e>
                          <m:r>
                            <a:rPr lang="el-GR" sz="2200">
                              <a:solidFill>
                                <a:prstClr val="black"/>
                              </a:solidFill>
                              <a:latin typeface="Cambria Math" panose="02040503050406030204" pitchFamily="18" charset="0"/>
                            </a:rPr>
                            <m:t>1+</m:t>
                          </m:r>
                          <m:f>
                            <m:fPr>
                              <m:ctrlPr>
                                <a:rPr lang="el-GR" sz="2200" i="1">
                                  <a:solidFill>
                                    <a:prstClr val="black"/>
                                  </a:solidFill>
                                  <a:latin typeface="Cambria Math"/>
                                </a:rPr>
                              </m:ctrlPr>
                            </m:fPr>
                            <m:num>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i="1">
                                      <a:solidFill>
                                        <a:prstClr val="black"/>
                                      </a:solidFill>
                                      <a:latin typeface="Cambria Math" panose="02040503050406030204" pitchFamily="18" charset="0"/>
                                    </a:rPr>
                                    <m:t>𝑓</m:t>
                                  </m:r>
                                </m:sub>
                              </m:sSub>
                            </m:num>
                            <m:den>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i="1">
                                      <a:solidFill>
                                        <a:prstClr val="black"/>
                                      </a:solidFill>
                                      <a:latin typeface="Cambria Math" panose="02040503050406030204" pitchFamily="18" charset="0"/>
                                    </a:rPr>
                                    <m:t>𝑖</m:t>
                                  </m:r>
                                </m:sub>
                              </m:sSub>
                            </m:den>
                          </m:f>
                        </m:e>
                      </m:d>
                      <m:f>
                        <m:fPr>
                          <m:ctrlPr>
                            <a:rPr lang="el-GR" sz="2200" i="1">
                              <a:solidFill>
                                <a:prstClr val="black"/>
                              </a:solidFill>
                              <a:latin typeface="Cambria Math"/>
                            </a:rPr>
                          </m:ctrlPr>
                        </m:fPr>
                        <m:num>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2</m:t>
                              </m:r>
                            </m:sub>
                          </m:sSub>
                        </m:num>
                        <m:den>
                          <m:r>
                            <a:rPr lang="el-GR" sz="2200" i="1">
                              <a:solidFill>
                                <a:prstClr val="black"/>
                              </a:solidFill>
                              <a:latin typeface="Cambria Math" panose="02040503050406030204" pitchFamily="18" charset="0"/>
                            </a:rPr>
                            <m:t>𝑅</m:t>
                          </m:r>
                          <m:sSub>
                            <m:sSubPr>
                              <m:ctrlPr>
                                <a:rPr lang="el-GR" sz="2200" i="1">
                                  <a:solidFill>
                                    <a:prstClr val="black"/>
                                  </a:solidFill>
                                  <a:latin typeface="Cambria Math"/>
                                </a:rPr>
                              </m:ctrlPr>
                            </m:sSubPr>
                            <m:e>
                              <m:r>
                                <m:rPr>
                                  <m:nor/>
                                </m:rPr>
                                <a:rPr lang="el-GR" sz="2200" i="1">
                                  <a:solidFill>
                                    <a:prstClr val="black"/>
                                  </a:solidFill>
                                  <a:latin typeface="Cambria Math" panose="02040503050406030204" pitchFamily="18" charset="0"/>
                                </a:rPr>
                                <m:t> </m:t>
                              </m:r>
                            </m:e>
                            <m:sub>
                              <m:r>
                                <a:rPr lang="el-GR" sz="2200">
                                  <a:solidFill>
                                    <a:prstClr val="black"/>
                                  </a:solidFill>
                                  <a:latin typeface="Cambria Math" panose="02040503050406030204" pitchFamily="18" charset="0"/>
                                </a:rPr>
                                <m:t>1</m:t>
                              </m:r>
                            </m:sub>
                          </m:sSub>
                          <m:r>
                            <a:rPr lang="el-GR" sz="2200">
                              <a:solidFill>
                                <a:prstClr val="black"/>
                              </a:solidFill>
                              <a:latin typeface="Cambria Math" panose="02040503050406030204" pitchFamily="18" charset="0"/>
                            </a:rPr>
                            <m:t>+</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2</m:t>
                              </m:r>
                            </m:sub>
                          </m:sSub>
                        </m:den>
                      </m:f>
                      <m:r>
                        <a:rPr lang="el-GR" sz="2200">
                          <a:solidFill>
                            <a:prstClr val="black"/>
                          </a:solidFill>
                          <a:latin typeface="Cambria Math" panose="02040503050406030204" pitchFamily="18" charset="0"/>
                        </a:rPr>
                        <m:t>=1</m:t>
                      </m:r>
                    </m:oMath>
                  </m:oMathPara>
                </a14:m>
                <a:endParaRPr lang="el-GR" sz="2200" dirty="0">
                  <a:solidFill>
                    <a:prstClr val="black"/>
                  </a:solidFill>
                </a:endParaRPr>
              </a:p>
            </p:txBody>
          </p:sp>
        </mc:Choice>
        <mc:Fallback xmlns="">
          <p:sp>
            <p:nvSpPr>
              <p:cNvPr id="10" name="Ορθογώνιο 9"/>
              <p:cNvSpPr>
                <a:spLocks noRot="1" noChangeAspect="1" noMove="1" noResize="1" noEditPoints="1" noAdjustHandles="1" noChangeArrowheads="1" noChangeShapeType="1" noTextEdit="1"/>
              </p:cNvSpPr>
              <p:nvPr/>
            </p:nvSpPr>
            <p:spPr>
              <a:xfrm>
                <a:off x="2429559" y="1567834"/>
                <a:ext cx="2913490" cy="853054"/>
              </a:xfrm>
              <a:prstGeom prst="rect">
                <a:avLst/>
              </a:prstGeo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p:cNvSpPr/>
              <p:nvPr/>
            </p:nvSpPr>
            <p:spPr>
              <a:xfrm>
                <a:off x="2267744" y="2791970"/>
                <a:ext cx="3611053" cy="853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l-GR" sz="2200" i="1">
                              <a:solidFill>
                                <a:prstClr val="black"/>
                              </a:solidFill>
                              <a:latin typeface="Cambria Math"/>
                            </a:rPr>
                          </m:ctrlPr>
                        </m:dPr>
                        <m:e>
                          <m:r>
                            <a:rPr lang="el-GR" sz="2200">
                              <a:solidFill>
                                <a:prstClr val="black"/>
                              </a:solidFill>
                              <a:latin typeface="Cambria Math" panose="02040503050406030204" pitchFamily="18" charset="0"/>
                            </a:rPr>
                            <m:t>1+</m:t>
                          </m:r>
                          <m:f>
                            <m:fPr>
                              <m:ctrlPr>
                                <a:rPr lang="el-GR" sz="2200" i="1">
                                  <a:solidFill>
                                    <a:prstClr val="black"/>
                                  </a:solidFill>
                                  <a:latin typeface="Cambria Math"/>
                                </a:rPr>
                              </m:ctrlPr>
                            </m:fPr>
                            <m:num>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i="1">
                                      <a:solidFill>
                                        <a:prstClr val="black"/>
                                      </a:solidFill>
                                      <a:latin typeface="Cambria Math" panose="02040503050406030204" pitchFamily="18" charset="0"/>
                                    </a:rPr>
                                    <m:t>𝑓</m:t>
                                  </m:r>
                                </m:sub>
                              </m:sSub>
                            </m:num>
                            <m:den>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i="1">
                                      <a:solidFill>
                                        <a:prstClr val="black"/>
                                      </a:solidFill>
                                      <a:latin typeface="Cambria Math" panose="02040503050406030204" pitchFamily="18" charset="0"/>
                                    </a:rPr>
                                    <m:t>𝑖</m:t>
                                  </m:r>
                                </m:sub>
                              </m:sSub>
                            </m:den>
                          </m:f>
                        </m:e>
                      </m:d>
                      <m:f>
                        <m:fPr>
                          <m:ctrlPr>
                            <a:rPr lang="el-GR" sz="2200" i="1">
                              <a:solidFill>
                                <a:prstClr val="black"/>
                              </a:solidFill>
                              <a:latin typeface="Cambria Math"/>
                            </a:rPr>
                          </m:ctrlPr>
                        </m:fPr>
                        <m:num>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1</m:t>
                              </m:r>
                            </m:sub>
                          </m:sSub>
                        </m:num>
                        <m:den>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1</m:t>
                              </m:r>
                            </m:sub>
                          </m:sSub>
                          <m:r>
                            <a:rPr lang="el-GR" sz="2200">
                              <a:solidFill>
                                <a:prstClr val="black"/>
                              </a:solidFill>
                              <a:latin typeface="Cambria Math" panose="02040503050406030204" pitchFamily="18" charset="0"/>
                            </a:rPr>
                            <m:t>+</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2</m:t>
                              </m:r>
                            </m:sub>
                          </m:sSub>
                        </m:den>
                      </m:f>
                      <m:r>
                        <a:rPr lang="el-GR" sz="2200">
                          <a:solidFill>
                            <a:prstClr val="black"/>
                          </a:solidFill>
                          <a:latin typeface="Cambria Math" panose="02040503050406030204" pitchFamily="18" charset="0"/>
                        </a:rPr>
                        <m:t>15=0,05</m:t>
                      </m:r>
                    </m:oMath>
                  </m:oMathPara>
                </a14:m>
                <a:endParaRPr lang="el-GR" sz="2200" dirty="0">
                  <a:solidFill>
                    <a:prstClr val="black"/>
                  </a:solidFill>
                </a:endParaRPr>
              </a:p>
            </p:txBody>
          </p:sp>
        </mc:Choice>
        <mc:Fallback xmlns="">
          <p:sp>
            <p:nvSpPr>
              <p:cNvPr id="12" name="Ορθογώνιο 11"/>
              <p:cNvSpPr>
                <a:spLocks noRot="1" noChangeAspect="1" noMove="1" noResize="1" noEditPoints="1" noAdjustHandles="1" noChangeArrowheads="1" noChangeShapeType="1" noTextEdit="1"/>
              </p:cNvSpPr>
              <p:nvPr/>
            </p:nvSpPr>
            <p:spPr>
              <a:xfrm>
                <a:off x="2267744" y="2791970"/>
                <a:ext cx="3611053" cy="853054"/>
              </a:xfrm>
              <a:prstGeom prst="rect">
                <a:avLst/>
              </a:prstGeom>
              <a:blipFill rotWithShape="0">
                <a:blip r:embed="rId3"/>
                <a:stretch>
                  <a:fillRect/>
                </a:stretch>
              </a:blipFill>
            </p:spPr>
            <p:txBody>
              <a:bodyPr/>
              <a:lstStyle/>
              <a:p>
                <a:r>
                  <a:rPr lang="el-GR">
                    <a:noFill/>
                  </a:rPr>
                  <a:t> </a:t>
                </a:r>
              </a:p>
            </p:txBody>
          </p:sp>
        </mc:Fallback>
      </mc:AlternateContent>
      <p:sp>
        <p:nvSpPr>
          <p:cNvPr id="13" name="Ορθογώνιο 12"/>
          <p:cNvSpPr/>
          <p:nvPr/>
        </p:nvSpPr>
        <p:spPr>
          <a:xfrm>
            <a:off x="323528" y="4077072"/>
            <a:ext cx="3002617" cy="461665"/>
          </a:xfrm>
          <a:prstGeom prst="rect">
            <a:avLst/>
          </a:prstGeom>
        </p:spPr>
        <p:txBody>
          <a:bodyPr wrap="none">
            <a:spAutoFit/>
          </a:bodyPr>
          <a:lstStyle/>
          <a:p>
            <a:r>
              <a:rPr lang="el-GR" sz="2400" dirty="0">
                <a:solidFill>
                  <a:prstClr val="black"/>
                </a:solidFill>
                <a:latin typeface="Calibri"/>
                <a:cs typeface="Times New Roman" pitchFamily="18" charset="0"/>
              </a:rPr>
              <a:t>Προκύπτει εύκολα ότι:</a:t>
            </a:r>
          </a:p>
        </p:txBody>
      </p:sp>
      <mc:AlternateContent xmlns:mc="http://schemas.openxmlformats.org/markup-compatibility/2006" xmlns:a14="http://schemas.microsoft.com/office/drawing/2010/main">
        <mc:Choice Requires="a14">
          <p:sp>
            <p:nvSpPr>
              <p:cNvPr id="16" name="Ορθογώνιο 15"/>
              <p:cNvSpPr/>
              <p:nvPr/>
            </p:nvSpPr>
            <p:spPr>
              <a:xfrm>
                <a:off x="3333230" y="4052672"/>
                <a:ext cx="3381439" cy="491288"/>
              </a:xfrm>
              <a:prstGeom prst="rect">
                <a:avLst/>
              </a:prstGeom>
            </p:spPr>
            <p:txBody>
              <a:bodyPr wrap="none">
                <a:spAutoFit/>
              </a:bodyPr>
              <a:lstStyle/>
              <a:p>
                <a14:m>
                  <m:oMath xmlns:m="http://schemas.openxmlformats.org/officeDocument/2006/math">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2</m:t>
                        </m:r>
                      </m:sub>
                    </m:sSub>
                    <m:r>
                      <a:rPr lang="el-GR" sz="2200">
                        <a:solidFill>
                          <a:prstClr val="black"/>
                        </a:solidFill>
                        <a:latin typeface="Cambria Math" panose="02040503050406030204" pitchFamily="18" charset="0"/>
                      </a:rPr>
                      <m:t>=300</m:t>
                    </m:r>
                    <m:sSub>
                      <m:sSubPr>
                        <m:ctrlPr>
                          <a:rPr lang="el-GR" sz="2200" i="1">
                            <a:solidFill>
                              <a:prstClr val="black"/>
                            </a:solidFill>
                            <a:latin typeface="Cambria Math"/>
                          </a:rPr>
                        </m:ctrlPr>
                      </m:sSubPr>
                      <m:e>
                        <m:r>
                          <a:rPr lang="el-GR" sz="2200" i="1">
                            <a:solidFill>
                              <a:prstClr val="black"/>
                            </a:solidFill>
                            <a:latin typeface="Cambria Math" panose="02040503050406030204" pitchFamily="18" charset="0"/>
                          </a:rPr>
                          <m:t>𝑅</m:t>
                        </m:r>
                      </m:e>
                      <m:sub>
                        <m:r>
                          <a:rPr lang="el-GR" sz="2200">
                            <a:solidFill>
                              <a:prstClr val="black"/>
                            </a:solidFill>
                            <a:latin typeface="Cambria Math" panose="02040503050406030204" pitchFamily="18" charset="0"/>
                          </a:rPr>
                          <m:t>1</m:t>
                        </m:r>
                      </m:sub>
                    </m:sSub>
                  </m:oMath>
                </a14:m>
                <a:r>
                  <a:rPr lang="el-GR" sz="2200" dirty="0" smtClean="0">
                    <a:solidFill>
                      <a:prstClr val="black"/>
                    </a:solidFill>
                  </a:rPr>
                  <a:t>, </a:t>
                </a:r>
                <a14:m>
                  <m:oMath xmlns:m="http://schemas.openxmlformats.org/officeDocument/2006/math">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𝑅</m:t>
                        </m:r>
                      </m:e>
                      <m:sub>
                        <m:r>
                          <a:rPr lang="el-GR" sz="2400" i="1">
                            <a:solidFill>
                              <a:prstClr val="black"/>
                            </a:solidFill>
                            <a:latin typeface="Cambria Math" panose="02040503050406030204" pitchFamily="18" charset="0"/>
                          </a:rPr>
                          <m:t>𝑖</m:t>
                        </m:r>
                      </m:sub>
                    </m:sSub>
                    <m:r>
                      <a:rPr lang="el-GR" sz="2400">
                        <a:solidFill>
                          <a:prstClr val="black"/>
                        </a:solidFill>
                        <a:latin typeface="Cambria Math" panose="02040503050406030204" pitchFamily="18" charset="0"/>
                      </a:rPr>
                      <m:t>=300</m:t>
                    </m:r>
                    <m:sSub>
                      <m:sSubPr>
                        <m:ctrlPr>
                          <a:rPr lang="el-GR" sz="2400" i="1">
                            <a:solidFill>
                              <a:prstClr val="black"/>
                            </a:solidFill>
                            <a:latin typeface="Cambria Math"/>
                          </a:rPr>
                        </m:ctrlPr>
                      </m:sSubPr>
                      <m:e>
                        <m:r>
                          <a:rPr lang="el-GR" sz="2400" i="1">
                            <a:solidFill>
                              <a:prstClr val="black"/>
                            </a:solidFill>
                            <a:latin typeface="Cambria Math" panose="02040503050406030204" pitchFamily="18" charset="0"/>
                          </a:rPr>
                          <m:t>𝑅</m:t>
                        </m:r>
                      </m:e>
                      <m:sub>
                        <m:r>
                          <a:rPr lang="el-GR" sz="2400" i="1">
                            <a:solidFill>
                              <a:prstClr val="black"/>
                            </a:solidFill>
                            <a:latin typeface="Cambria Math" panose="02040503050406030204" pitchFamily="18" charset="0"/>
                          </a:rPr>
                          <m:t>𝑓</m:t>
                        </m:r>
                      </m:sub>
                    </m:sSub>
                  </m:oMath>
                </a14:m>
                <a:r>
                  <a:rPr lang="el-GR" sz="2200" dirty="0" smtClean="0">
                    <a:solidFill>
                      <a:prstClr val="black"/>
                    </a:solidFill>
                  </a:rPr>
                  <a:t> </a:t>
                </a:r>
                <a:endParaRPr lang="el-GR" sz="2200" dirty="0">
                  <a:solidFill>
                    <a:prstClr val="black"/>
                  </a:solidFill>
                </a:endParaRPr>
              </a:p>
            </p:txBody>
          </p:sp>
        </mc:Choice>
        <mc:Fallback xmlns="">
          <p:sp>
            <p:nvSpPr>
              <p:cNvPr id="16" name="Ορθογώνιο 15"/>
              <p:cNvSpPr>
                <a:spLocks noRot="1" noChangeAspect="1" noMove="1" noResize="1" noEditPoints="1" noAdjustHandles="1" noChangeArrowheads="1" noChangeShapeType="1" noTextEdit="1"/>
              </p:cNvSpPr>
              <p:nvPr/>
            </p:nvSpPr>
            <p:spPr>
              <a:xfrm>
                <a:off x="3333230" y="4052672"/>
                <a:ext cx="3381439" cy="491288"/>
              </a:xfrm>
              <a:prstGeom prst="rect">
                <a:avLst/>
              </a:prstGeom>
              <a:blipFill rotWithShape="0">
                <a:blip r:embed="rId4"/>
                <a:stretch>
                  <a:fillRect l="-181" t="-3750" b="-175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p:cNvSpPr/>
              <p:nvPr/>
            </p:nvSpPr>
            <p:spPr>
              <a:xfrm>
                <a:off x="429239" y="4951608"/>
                <a:ext cx="8208912" cy="462884"/>
              </a:xfrm>
              <a:prstGeom prst="rect">
                <a:avLst/>
              </a:prstGeom>
            </p:spPr>
            <p:txBody>
              <a:bodyPr wrap="square">
                <a:spAutoFit/>
              </a:bodyPr>
              <a:lstStyle/>
              <a:p>
                <a:r>
                  <a:rPr lang="el-GR" sz="2400" dirty="0">
                    <a:solidFill>
                      <a:prstClr val="black"/>
                    </a:solidFill>
                    <a:latin typeface="Calibri"/>
                    <a:cs typeface="Times New Roman" pitchFamily="18" charset="0"/>
                  </a:rPr>
                  <a:t>Συνεπώς αν επιλέξουμε</a:t>
                </a:r>
                <a:r>
                  <a:rPr lang="el-GR" sz="2200" dirty="0">
                    <a:solidFill>
                      <a:prstClr val="black"/>
                    </a:solidFill>
                    <a:latin typeface="Calibri"/>
                    <a:cs typeface="Times New Roman" pitchFamily="18" charset="0"/>
                  </a:rPr>
                  <a:t> </a:t>
                </a:r>
                <a14:m>
                  <m:oMath xmlns:m="http://schemas.openxmlformats.org/officeDocument/2006/math">
                    <m:sSub>
                      <m:sSubPr>
                        <m:ctrlPr>
                          <a:rPr lang="el-GR" sz="2200" i="1">
                            <a:solidFill>
                              <a:prstClr val="black"/>
                            </a:solidFill>
                            <a:latin typeface="Cambria Math"/>
                            <a:cs typeface="Times New Roman" pitchFamily="18" charset="0"/>
                          </a:rPr>
                        </m:ctrlPr>
                      </m:sSubPr>
                      <m:e>
                        <m:r>
                          <a:rPr lang="en-US" sz="2200" i="1">
                            <a:solidFill>
                              <a:prstClr val="black"/>
                            </a:solidFill>
                            <a:latin typeface="Cambria Math"/>
                            <a:cs typeface="Times New Roman" pitchFamily="18" charset="0"/>
                          </a:rPr>
                          <m:t>𝑅</m:t>
                        </m:r>
                      </m:e>
                      <m:sub>
                        <m:r>
                          <a:rPr lang="en-US" sz="2200" i="1">
                            <a:solidFill>
                              <a:prstClr val="black"/>
                            </a:solidFill>
                            <a:latin typeface="Cambria Math"/>
                            <a:cs typeface="Times New Roman" pitchFamily="18" charset="0"/>
                          </a:rPr>
                          <m:t>1</m:t>
                        </m:r>
                      </m:sub>
                    </m:sSub>
                    <m:r>
                      <a:rPr lang="en-US" sz="2200" i="1">
                        <a:solidFill>
                          <a:prstClr val="black"/>
                        </a:solidFill>
                        <a:latin typeface="Cambria Math"/>
                        <a:cs typeface="Times New Roman" pitchFamily="18" charset="0"/>
                      </a:rPr>
                      <m:t>=</m:t>
                    </m:r>
                    <m:sSub>
                      <m:sSubPr>
                        <m:ctrlPr>
                          <a:rPr lang="en-US" sz="2200" i="1">
                            <a:solidFill>
                              <a:prstClr val="black"/>
                            </a:solidFill>
                            <a:latin typeface="Cambria Math"/>
                            <a:cs typeface="Times New Roman" pitchFamily="18" charset="0"/>
                          </a:rPr>
                        </m:ctrlPr>
                      </m:sSubPr>
                      <m:e>
                        <m:r>
                          <a:rPr lang="en-US" sz="2200" i="1">
                            <a:solidFill>
                              <a:prstClr val="black"/>
                            </a:solidFill>
                            <a:latin typeface="Cambria Math"/>
                            <a:cs typeface="Times New Roman" pitchFamily="18" charset="0"/>
                          </a:rPr>
                          <m:t>𝑅</m:t>
                        </m:r>
                      </m:e>
                      <m:sub>
                        <m:r>
                          <a:rPr lang="en-US" sz="2200" i="1">
                            <a:solidFill>
                              <a:prstClr val="black"/>
                            </a:solidFill>
                            <a:latin typeface="Cambria Math"/>
                            <a:cs typeface="Times New Roman" pitchFamily="18" charset="0"/>
                          </a:rPr>
                          <m:t>𝑓</m:t>
                        </m:r>
                      </m:sub>
                    </m:sSub>
                    <m:r>
                      <a:rPr lang="en-US" sz="2200" i="1">
                        <a:solidFill>
                          <a:prstClr val="black"/>
                        </a:solidFill>
                        <a:latin typeface="Cambria Math"/>
                        <a:cs typeface="Times New Roman" pitchFamily="18" charset="0"/>
                      </a:rPr>
                      <m:t>=1</m:t>
                    </m:r>
                    <m:r>
                      <a:rPr lang="en-US" sz="2200" i="1">
                        <a:solidFill>
                          <a:prstClr val="black"/>
                        </a:solidFill>
                        <a:latin typeface="Cambria Math"/>
                        <a:cs typeface="Times New Roman" pitchFamily="18" charset="0"/>
                      </a:rPr>
                      <m:t>𝑘</m:t>
                    </m:r>
                    <m:r>
                      <m:rPr>
                        <m:sty m:val="p"/>
                      </m:rPr>
                      <a:rPr lang="el-GR" sz="2200">
                        <a:solidFill>
                          <a:prstClr val="black"/>
                        </a:solidFill>
                        <a:latin typeface="Cambria Math"/>
                        <a:cs typeface="Times New Roman" pitchFamily="18" charset="0"/>
                      </a:rPr>
                      <m:t>Ω</m:t>
                    </m:r>
                  </m:oMath>
                </a14:m>
                <a:r>
                  <a:rPr lang="en-US" sz="2200" dirty="0">
                    <a:solidFill>
                      <a:prstClr val="black"/>
                    </a:solidFill>
                    <a:latin typeface="Calibri"/>
                    <a:cs typeface="Times New Roman" pitchFamily="18" charset="0"/>
                  </a:rPr>
                  <a:t> </a:t>
                </a:r>
                <a:r>
                  <a:rPr lang="el-GR" sz="2400" dirty="0">
                    <a:solidFill>
                      <a:prstClr val="black"/>
                    </a:solidFill>
                    <a:latin typeface="Calibri"/>
                    <a:cs typeface="Times New Roman" pitchFamily="18" charset="0"/>
                  </a:rPr>
                  <a:t>τότε</a:t>
                </a:r>
                <a:r>
                  <a:rPr lang="el-GR" sz="2200" dirty="0">
                    <a:solidFill>
                      <a:prstClr val="black"/>
                    </a:solidFill>
                    <a:latin typeface="Calibri"/>
                    <a:cs typeface="Times New Roman" pitchFamily="18" charset="0"/>
                  </a:rPr>
                  <a:t> </a:t>
                </a:r>
                <a14:m>
                  <m:oMath xmlns:m="http://schemas.openxmlformats.org/officeDocument/2006/math">
                    <m:sSub>
                      <m:sSubPr>
                        <m:ctrlPr>
                          <a:rPr lang="el-GR" sz="2200" i="1">
                            <a:solidFill>
                              <a:prstClr val="black"/>
                            </a:solidFill>
                            <a:latin typeface="Cambria Math"/>
                            <a:cs typeface="Times New Roman" pitchFamily="18" charset="0"/>
                          </a:rPr>
                        </m:ctrlPr>
                      </m:sSubPr>
                      <m:e>
                        <m:r>
                          <a:rPr lang="en-US" sz="2200" i="1">
                            <a:solidFill>
                              <a:prstClr val="black"/>
                            </a:solidFill>
                            <a:latin typeface="Cambria Math"/>
                            <a:cs typeface="Times New Roman" pitchFamily="18" charset="0"/>
                          </a:rPr>
                          <m:t>𝑅</m:t>
                        </m:r>
                      </m:e>
                      <m:sub>
                        <m:r>
                          <a:rPr lang="en-US" sz="2200" i="1">
                            <a:solidFill>
                              <a:prstClr val="black"/>
                            </a:solidFill>
                            <a:latin typeface="Cambria Math"/>
                            <a:cs typeface="Times New Roman" pitchFamily="18" charset="0"/>
                          </a:rPr>
                          <m:t>2</m:t>
                        </m:r>
                      </m:sub>
                    </m:sSub>
                    <m:r>
                      <a:rPr lang="en-US" sz="2200" i="1">
                        <a:solidFill>
                          <a:prstClr val="black"/>
                        </a:solidFill>
                        <a:latin typeface="Cambria Math"/>
                        <a:cs typeface="Times New Roman" pitchFamily="18" charset="0"/>
                      </a:rPr>
                      <m:t>=</m:t>
                    </m:r>
                    <m:sSub>
                      <m:sSubPr>
                        <m:ctrlPr>
                          <a:rPr lang="en-US" sz="2200" i="1">
                            <a:solidFill>
                              <a:prstClr val="black"/>
                            </a:solidFill>
                            <a:latin typeface="Cambria Math"/>
                            <a:cs typeface="Times New Roman" pitchFamily="18" charset="0"/>
                          </a:rPr>
                        </m:ctrlPr>
                      </m:sSubPr>
                      <m:e>
                        <m:r>
                          <a:rPr lang="en-US" sz="2200" i="1">
                            <a:solidFill>
                              <a:prstClr val="black"/>
                            </a:solidFill>
                            <a:latin typeface="Cambria Math"/>
                            <a:cs typeface="Times New Roman" pitchFamily="18" charset="0"/>
                          </a:rPr>
                          <m:t>𝑅</m:t>
                        </m:r>
                      </m:e>
                      <m:sub>
                        <m:r>
                          <a:rPr lang="en-US" sz="2200" i="1">
                            <a:solidFill>
                              <a:prstClr val="black"/>
                            </a:solidFill>
                            <a:latin typeface="Cambria Math"/>
                            <a:cs typeface="Times New Roman" pitchFamily="18" charset="0"/>
                          </a:rPr>
                          <m:t>𝑖</m:t>
                        </m:r>
                      </m:sub>
                    </m:sSub>
                    <m:r>
                      <a:rPr lang="en-US" sz="2200" i="1">
                        <a:solidFill>
                          <a:prstClr val="black"/>
                        </a:solidFill>
                        <a:latin typeface="Cambria Math"/>
                        <a:cs typeface="Times New Roman" pitchFamily="18" charset="0"/>
                      </a:rPr>
                      <m:t>=300</m:t>
                    </m:r>
                    <m:r>
                      <a:rPr lang="en-US" sz="2200" i="1">
                        <a:solidFill>
                          <a:prstClr val="black"/>
                        </a:solidFill>
                        <a:latin typeface="Cambria Math"/>
                        <a:cs typeface="Times New Roman" pitchFamily="18" charset="0"/>
                      </a:rPr>
                      <m:t>𝑘</m:t>
                    </m:r>
                    <m:r>
                      <m:rPr>
                        <m:sty m:val="p"/>
                      </m:rPr>
                      <a:rPr lang="el-GR" sz="2200">
                        <a:solidFill>
                          <a:prstClr val="black"/>
                        </a:solidFill>
                        <a:latin typeface="Cambria Math"/>
                        <a:cs typeface="Times New Roman" pitchFamily="18" charset="0"/>
                      </a:rPr>
                      <m:t>Ω</m:t>
                    </m:r>
                  </m:oMath>
                </a14:m>
                <a:r>
                  <a:rPr lang="en-US" sz="2200" dirty="0">
                    <a:solidFill>
                      <a:prstClr val="black"/>
                    </a:solidFill>
                    <a:latin typeface="Calibri"/>
                    <a:cs typeface="Times New Roman" pitchFamily="18" charset="0"/>
                  </a:rPr>
                  <a:t>.</a:t>
                </a:r>
                <a:endParaRPr lang="el-GR" sz="2200" dirty="0">
                  <a:solidFill>
                    <a:prstClr val="black"/>
                  </a:solidFill>
                  <a:latin typeface="Calibri"/>
                  <a:cs typeface="Times New Roman" pitchFamily="18" charset="0"/>
                </a:endParaRPr>
              </a:p>
            </p:txBody>
          </p:sp>
        </mc:Choice>
        <mc:Fallback xmlns="">
          <p:sp>
            <p:nvSpPr>
              <p:cNvPr id="17" name="Ορθογώνιο 16"/>
              <p:cNvSpPr>
                <a:spLocks noRot="1" noChangeAspect="1" noMove="1" noResize="1" noEditPoints="1" noAdjustHandles="1" noChangeArrowheads="1" noChangeShapeType="1" noTextEdit="1"/>
              </p:cNvSpPr>
              <p:nvPr/>
            </p:nvSpPr>
            <p:spPr>
              <a:xfrm>
                <a:off x="429239" y="4951608"/>
                <a:ext cx="8208912" cy="462884"/>
              </a:xfrm>
              <a:prstGeom prst="rect">
                <a:avLst/>
              </a:prstGeom>
              <a:blipFill rotWithShape="0">
                <a:blip r:embed="rId5"/>
                <a:stretch>
                  <a:fillRect l="-1114" t="-14474" b="-25000"/>
                </a:stretch>
              </a:blipFill>
            </p:spPr>
            <p:txBody>
              <a:bodyPr/>
              <a:lstStyle/>
              <a:p>
                <a:r>
                  <a:rPr lang="el-GR">
                    <a:noFill/>
                  </a:rPr>
                  <a:t> </a:t>
                </a:r>
              </a:p>
            </p:txBody>
          </p:sp>
        </mc:Fallback>
      </mc:AlternateContent>
    </p:spTree>
    <p:extLst>
      <p:ext uri="{BB962C8B-B14F-4D97-AF65-F5344CB8AC3E}">
        <p14:creationId xmlns:p14="http://schemas.microsoft.com/office/powerpoint/2010/main" val="1687111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Παντελής Ασβεστάς 2014. </a:t>
            </a:r>
            <a:r>
              <a:rPr lang="el-GR" sz="2000" dirty="0"/>
              <a:t>Παντελής Ασβεστάς. </a:t>
            </a:r>
            <a:r>
              <a:rPr lang="el-GR" sz="2000" dirty="0" smtClean="0"/>
              <a:t>«Ιατρικά Ηλεκτρονικά. Ενότητα 3</a:t>
            </a:r>
            <a:r>
              <a:rPr lang="en-US" sz="2000" dirty="0" smtClean="0"/>
              <a:t>:</a:t>
            </a:r>
            <a:r>
              <a:rPr lang="el-GR" sz="2000" dirty="0" smtClean="0"/>
              <a:t> </a:t>
            </a:r>
            <a:r>
              <a:rPr lang="el-GR" sz="2000" dirty="0"/>
              <a:t>Ενισχυτικές Διατάξεις».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47887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Αναστρέφων ενισχυτής </a:t>
            </a:r>
            <a:r>
              <a:rPr lang="el-GR" sz="3200" b="0" dirty="0" smtClean="0"/>
              <a:t>2/8</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91264" cy="3456384"/>
              </a:xfrm>
            </p:spPr>
            <p:txBody>
              <a:bodyPr>
                <a:normAutofit lnSpcReduction="10000"/>
              </a:bodyPr>
              <a:lstStyle/>
              <a:p>
                <a:pPr lvl="1"/>
                <a:r>
                  <a:rPr lang="el-GR" dirty="0"/>
                  <a:t>Το ρεύμα που διαρρέει την αντίσταση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𝑖</m:t>
                        </m:r>
                      </m:sub>
                    </m:sSub>
                    <m:r>
                      <a:rPr lang="el-GR" i="1">
                        <a:latin typeface="Cambria Math"/>
                      </a:rPr>
                      <m:t> </m:t>
                    </m:r>
                  </m:oMath>
                </a14:m>
                <a:r>
                  <a:rPr lang="el-GR" dirty="0"/>
                  <a:t>είναι </a:t>
                </a:r>
                <a14:m>
                  <m:oMath xmlns:m="http://schemas.openxmlformats.org/officeDocument/2006/math">
                    <m:r>
                      <a:rPr lang="en-US" i="1">
                        <a:latin typeface="Cambria Math"/>
                      </a:rPr>
                      <m:t>𝑖</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𝑣</m:t>
                            </m:r>
                          </m:e>
                          <m:sub>
                            <m:r>
                              <a:rPr lang="en-US" i="1">
                                <a:latin typeface="Cambria Math"/>
                              </a:rPr>
                              <m:t>𝑖𝑛</m:t>
                            </m:r>
                          </m:sub>
                        </m:sSub>
                      </m:num>
                      <m:den>
                        <m:sSub>
                          <m:sSubPr>
                            <m:ctrlPr>
                              <a:rPr lang="en-US" i="1">
                                <a:latin typeface="Cambria Math"/>
                              </a:rPr>
                            </m:ctrlPr>
                          </m:sSubPr>
                          <m:e>
                            <m:r>
                              <a:rPr lang="en-US" i="1">
                                <a:latin typeface="Cambria Math"/>
                              </a:rPr>
                              <m:t>𝑅</m:t>
                            </m:r>
                          </m:e>
                          <m:sub>
                            <m:r>
                              <a:rPr lang="en-US" i="1">
                                <a:latin typeface="Cambria Math"/>
                              </a:rPr>
                              <m:t>𝑖</m:t>
                            </m:r>
                          </m:sub>
                        </m:sSub>
                      </m:den>
                    </m:f>
                  </m:oMath>
                </a14:m>
                <a:r>
                  <a:rPr lang="el-GR" dirty="0" smtClean="0"/>
                  <a:t>,</a:t>
                </a:r>
                <a:endParaRPr lang="en-US" dirty="0"/>
              </a:p>
              <a:p>
                <a:pPr lvl="1"/>
                <a:r>
                  <a:rPr lang="el-GR" dirty="0"/>
                  <a:t>Καθώς σε έναν ιδανικό Τ.Ε. το ρεύμα στους ακροδέκτες εισόδου θεωρείται μηδέν, το ρεύμα από την αντίσταση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𝑖</m:t>
                        </m:r>
                      </m:sub>
                    </m:sSub>
                    <m:r>
                      <a:rPr lang="el-GR" i="1">
                        <a:latin typeface="Cambria Math"/>
                      </a:rPr>
                      <m:t> </m:t>
                    </m:r>
                  </m:oMath>
                </a14:m>
                <a:r>
                  <a:rPr lang="el-GR" dirty="0"/>
                  <a:t>περνάει εξ ολοκλήρου στην αντίσταση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𝑓</m:t>
                        </m:r>
                      </m:sub>
                    </m:sSub>
                    <m:r>
                      <a:rPr lang="el-GR" i="1">
                        <a:latin typeface="Cambria Math"/>
                      </a:rPr>
                      <m:t> </m:t>
                    </m:r>
                  </m:oMath>
                </a14:m>
                <a:r>
                  <a:rPr lang="el-GR" dirty="0"/>
                  <a:t>και άρα </a:t>
                </a:r>
                <a14:m>
                  <m:oMath xmlns:m="http://schemas.openxmlformats.org/officeDocument/2006/math">
                    <m:r>
                      <a:rPr lang="en-US" i="1">
                        <a:latin typeface="Cambria Math"/>
                      </a:rPr>
                      <m:t>𝑖</m:t>
                    </m:r>
                    <m:r>
                      <a:rPr lang="en-US" i="1">
                        <a:latin typeface="Cambria Math"/>
                      </a:rPr>
                      <m:t>=</m:t>
                    </m:r>
                    <m:f>
                      <m:fPr>
                        <m:ctrlPr>
                          <a:rPr lang="en-US" i="1">
                            <a:latin typeface="Cambria Math"/>
                          </a:rPr>
                        </m:ctrlPr>
                      </m:fPr>
                      <m:num>
                        <m:sSub>
                          <m:sSubPr>
                            <m:ctrlPr>
                              <a:rPr lang="en-US" i="1">
                                <a:latin typeface="Cambria Math"/>
                              </a:rPr>
                            </m:ctrlPr>
                          </m:sSubPr>
                          <m:e>
                            <m:r>
                              <a:rPr lang="el-GR" i="1">
                                <a:latin typeface="Cambria Math"/>
                              </a:rPr>
                              <m:t>−</m:t>
                            </m:r>
                            <m:r>
                              <a:rPr lang="en-US" i="1">
                                <a:latin typeface="Cambria Math"/>
                              </a:rPr>
                              <m:t>𝑣</m:t>
                            </m:r>
                          </m:e>
                          <m:sub>
                            <m:r>
                              <a:rPr lang="en-US" i="1">
                                <a:latin typeface="Cambria Math"/>
                              </a:rPr>
                              <m:t>𝑜𝑢𝑡</m:t>
                            </m:r>
                          </m:sub>
                        </m:sSub>
                      </m:num>
                      <m:den>
                        <m:sSub>
                          <m:sSubPr>
                            <m:ctrlPr>
                              <a:rPr lang="en-US" i="1">
                                <a:latin typeface="Cambria Math"/>
                              </a:rPr>
                            </m:ctrlPr>
                          </m:sSubPr>
                          <m:e>
                            <m:r>
                              <a:rPr lang="en-US" i="1">
                                <a:latin typeface="Cambria Math"/>
                              </a:rPr>
                              <m:t>𝑅</m:t>
                            </m:r>
                          </m:e>
                          <m:sub>
                            <m:r>
                              <a:rPr lang="en-US" i="1">
                                <a:latin typeface="Cambria Math"/>
                              </a:rPr>
                              <m:t>𝑓</m:t>
                            </m:r>
                          </m:sub>
                        </m:sSub>
                      </m:den>
                    </m:f>
                  </m:oMath>
                </a14:m>
                <a:r>
                  <a:rPr lang="el-GR" dirty="0" smtClean="0"/>
                  <a:t>,</a:t>
                </a:r>
                <a:endParaRPr lang="el-GR" dirty="0"/>
              </a:p>
              <a:p>
                <a:pPr lvl="1">
                  <a:spcAft>
                    <a:spcPts val="1200"/>
                  </a:spcAft>
                </a:pPr>
                <a:r>
                  <a:rPr lang="el-GR" dirty="0"/>
                  <a:t>Εξισώνοντας τις δύο εκφράσεις για το ρεύμα, προκύπτει εύκολα ότι</a:t>
                </a:r>
                <a:r>
                  <a:rPr lang="el-GR" dirty="0" smtClean="0"/>
                  <a:t>: </a:t>
                </a:r>
                <a14:m>
                  <m:oMath xmlns:m="http://schemas.openxmlformats.org/officeDocument/2006/math">
                    <m:sSub>
                      <m:sSubPr>
                        <m:ctrlPr>
                          <a:rPr lang="el-GR" sz="2600" b="1" i="1" smtClean="0">
                            <a:solidFill>
                              <a:schemeClr val="tx1"/>
                            </a:solidFill>
                            <a:latin typeface="Cambria Math"/>
                          </a:rPr>
                        </m:ctrlPr>
                      </m:sSubPr>
                      <m:e>
                        <m:r>
                          <a:rPr lang="en-US" sz="2600" b="1" i="0">
                            <a:solidFill>
                              <a:schemeClr val="tx1"/>
                            </a:solidFill>
                            <a:latin typeface="Cambria Math"/>
                          </a:rPr>
                          <m:t>𝐀</m:t>
                        </m:r>
                      </m:e>
                      <m:sub>
                        <m:r>
                          <a:rPr lang="en-US" sz="2600" b="1" i="0">
                            <a:solidFill>
                              <a:schemeClr val="tx1"/>
                            </a:solidFill>
                            <a:latin typeface="Cambria Math"/>
                          </a:rPr>
                          <m:t>𝐜𝐥</m:t>
                        </m:r>
                      </m:sub>
                    </m:sSub>
                    <m:r>
                      <a:rPr lang="en-US" sz="2600" b="1" i="0">
                        <a:solidFill>
                          <a:schemeClr val="tx1"/>
                        </a:solidFill>
                        <a:latin typeface="Cambria Math"/>
                        <a:ea typeface="Cambria Math"/>
                      </a:rPr>
                      <m:t>≡</m:t>
                    </m:r>
                    <m:f>
                      <m:fPr>
                        <m:ctrlPr>
                          <a:rPr lang="en-US" sz="2600" b="1" i="1">
                            <a:solidFill>
                              <a:schemeClr val="tx1"/>
                            </a:solidFill>
                            <a:latin typeface="Cambria Math"/>
                          </a:rPr>
                        </m:ctrlPr>
                      </m:fPr>
                      <m:num>
                        <m:sSub>
                          <m:sSubPr>
                            <m:ctrlPr>
                              <a:rPr lang="en-US" sz="2600" b="1" i="1">
                                <a:solidFill>
                                  <a:schemeClr val="tx1"/>
                                </a:solidFill>
                                <a:latin typeface="Cambria Math"/>
                              </a:rPr>
                            </m:ctrlPr>
                          </m:sSubPr>
                          <m:e>
                            <m:r>
                              <a:rPr lang="en-US" sz="2600" b="1" i="0">
                                <a:solidFill>
                                  <a:schemeClr val="tx1"/>
                                </a:solidFill>
                                <a:latin typeface="Cambria Math"/>
                              </a:rPr>
                              <m:t>𝐯</m:t>
                            </m:r>
                          </m:e>
                          <m:sub>
                            <m:r>
                              <a:rPr lang="en-US" sz="2600" b="1" i="0">
                                <a:solidFill>
                                  <a:schemeClr val="tx1"/>
                                </a:solidFill>
                                <a:latin typeface="Cambria Math"/>
                              </a:rPr>
                              <m:t>𝐨𝐮𝐭</m:t>
                            </m:r>
                          </m:sub>
                        </m:sSub>
                      </m:num>
                      <m:den>
                        <m:sSub>
                          <m:sSubPr>
                            <m:ctrlPr>
                              <a:rPr lang="en-US" sz="2600" b="1" i="1">
                                <a:solidFill>
                                  <a:schemeClr val="tx1"/>
                                </a:solidFill>
                                <a:latin typeface="Cambria Math"/>
                              </a:rPr>
                            </m:ctrlPr>
                          </m:sSubPr>
                          <m:e>
                            <m:r>
                              <a:rPr lang="en-US" sz="2600" b="1" i="0">
                                <a:solidFill>
                                  <a:schemeClr val="tx1"/>
                                </a:solidFill>
                                <a:latin typeface="Cambria Math"/>
                              </a:rPr>
                              <m:t>𝐯</m:t>
                            </m:r>
                          </m:e>
                          <m:sub>
                            <m:r>
                              <a:rPr lang="en-US" sz="2600" b="1" i="0">
                                <a:solidFill>
                                  <a:schemeClr val="tx1"/>
                                </a:solidFill>
                                <a:latin typeface="Cambria Math"/>
                              </a:rPr>
                              <m:t>𝐢𝐧</m:t>
                            </m:r>
                          </m:sub>
                        </m:sSub>
                      </m:den>
                    </m:f>
                    <m:r>
                      <a:rPr lang="el-GR" sz="2600" b="1" i="0">
                        <a:solidFill>
                          <a:schemeClr val="tx1"/>
                        </a:solidFill>
                        <a:latin typeface="Cambria Math"/>
                      </a:rPr>
                      <m:t>=−</m:t>
                    </m:r>
                    <m:f>
                      <m:fPr>
                        <m:ctrlPr>
                          <a:rPr lang="el-GR" sz="2600" b="1" i="1">
                            <a:solidFill>
                              <a:schemeClr val="tx1"/>
                            </a:solidFill>
                            <a:latin typeface="Cambria Math"/>
                          </a:rPr>
                        </m:ctrlPr>
                      </m:fPr>
                      <m:num>
                        <m:sSub>
                          <m:sSubPr>
                            <m:ctrlPr>
                              <a:rPr lang="el-GR" sz="2600" b="1" i="1">
                                <a:solidFill>
                                  <a:schemeClr val="tx1"/>
                                </a:solidFill>
                                <a:latin typeface="Cambria Math"/>
                              </a:rPr>
                            </m:ctrlPr>
                          </m:sSubPr>
                          <m:e>
                            <m:r>
                              <a:rPr lang="en-US" sz="2600" b="1" i="0">
                                <a:solidFill>
                                  <a:schemeClr val="tx1"/>
                                </a:solidFill>
                                <a:latin typeface="Cambria Math"/>
                              </a:rPr>
                              <m:t>𝐑</m:t>
                            </m:r>
                          </m:e>
                          <m:sub>
                            <m:r>
                              <a:rPr lang="en-US" sz="2600" b="1" i="0">
                                <a:solidFill>
                                  <a:schemeClr val="tx1"/>
                                </a:solidFill>
                                <a:latin typeface="Cambria Math"/>
                              </a:rPr>
                              <m:t>𝐟</m:t>
                            </m:r>
                          </m:sub>
                        </m:sSub>
                      </m:num>
                      <m:den>
                        <m:sSub>
                          <m:sSubPr>
                            <m:ctrlPr>
                              <a:rPr lang="el-GR" sz="2600" b="1" i="1">
                                <a:solidFill>
                                  <a:schemeClr val="tx1"/>
                                </a:solidFill>
                                <a:latin typeface="Cambria Math"/>
                              </a:rPr>
                            </m:ctrlPr>
                          </m:sSubPr>
                          <m:e>
                            <m:r>
                              <a:rPr lang="en-US" sz="2600" b="1" i="0">
                                <a:solidFill>
                                  <a:schemeClr val="tx1"/>
                                </a:solidFill>
                                <a:latin typeface="Cambria Math"/>
                              </a:rPr>
                              <m:t>𝐑</m:t>
                            </m:r>
                          </m:e>
                          <m:sub>
                            <m:r>
                              <a:rPr lang="en-US" sz="2600" b="1" i="0">
                                <a:solidFill>
                                  <a:schemeClr val="tx1"/>
                                </a:solidFill>
                                <a:latin typeface="Cambria Math"/>
                              </a:rPr>
                              <m:t>𝐢</m:t>
                            </m:r>
                          </m:sub>
                        </m:sSub>
                      </m:den>
                    </m:f>
                  </m:oMath>
                </a14:m>
                <a:r>
                  <a:rPr lang="el-GR" sz="2600" dirty="0" smtClean="0">
                    <a:solidFill>
                      <a:schemeClr val="tx1"/>
                    </a:solidFill>
                  </a:rPr>
                  <a:t>.</a:t>
                </a:r>
                <a:endParaRPr lang="el-GR" sz="2600" dirty="0">
                  <a:solidFill>
                    <a:schemeClr val="tx1"/>
                  </a:solidFill>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91264" cy="3456384"/>
              </a:xfrm>
              <a:blipFill rotWithShape="1">
                <a:blip r:embed="rId2"/>
                <a:stretch>
                  <a:fillRect r="-102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grpSp>
        <p:nvGrpSpPr>
          <p:cNvPr id="23" name="Ομάδα 22"/>
          <p:cNvGrpSpPr/>
          <p:nvPr/>
        </p:nvGrpSpPr>
        <p:grpSpPr>
          <a:xfrm>
            <a:off x="2744770" y="4311965"/>
            <a:ext cx="4676462" cy="2355307"/>
            <a:chOff x="2195736" y="3882005"/>
            <a:chExt cx="4676462" cy="2355307"/>
          </a:xfrm>
        </p:grpSpPr>
        <p:grpSp>
          <p:nvGrpSpPr>
            <p:cNvPr id="11" name="Ομάδα 10"/>
            <p:cNvGrpSpPr/>
            <p:nvPr/>
          </p:nvGrpSpPr>
          <p:grpSpPr>
            <a:xfrm>
              <a:off x="2195736" y="3882005"/>
              <a:ext cx="4676462" cy="2355307"/>
              <a:chOff x="131237" y="2780928"/>
              <a:chExt cx="4676462" cy="2355307"/>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52936"/>
                <a:ext cx="3780000" cy="228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Box 12"/>
                  <p:cNvSpPr txBox="1"/>
                  <p:nvPr/>
                </p:nvSpPr>
                <p:spPr>
                  <a:xfrm>
                    <a:off x="131237" y="407707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1237" y="4077072"/>
                    <a:ext cx="552331" cy="369332"/>
                  </a:xfrm>
                  <a:prstGeom prst="rect">
                    <a:avLst/>
                  </a:prstGeom>
                  <a:blipFill rotWithShape="1">
                    <a:blip r:embed="rId4"/>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39952" y="3707740"/>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139952" y="3707740"/>
                    <a:ext cx="667747"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368773" y="3429000"/>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368773" y="3429000"/>
                    <a:ext cx="466923" cy="369332"/>
                  </a:xfrm>
                  <a:prstGeom prst="rect">
                    <a:avLst/>
                  </a:prstGeom>
                  <a:blipFill rotWithShape="1">
                    <a:blip r:embed="rId6"/>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843808" y="2780928"/>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843808" y="2780928"/>
                    <a:ext cx="493404" cy="391582"/>
                  </a:xfrm>
                  <a:prstGeom prst="rect">
                    <a:avLst/>
                  </a:prstGeom>
                  <a:blipFill rotWithShape="1">
                    <a:blip r:embed="rId7"/>
                    <a:stretch>
                      <a:fillRect b="-9375"/>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7" name="TextBox 16"/>
                <p:cNvSpPr txBox="1"/>
                <p:nvPr/>
              </p:nvSpPr>
              <p:spPr>
                <a:xfrm>
                  <a:off x="3899378" y="5363924"/>
                  <a:ext cx="5286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0</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899378" y="5363924"/>
                  <a:ext cx="528606" cy="369332"/>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067944" y="4869160"/>
                  <a:ext cx="5286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0</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67944" y="4869160"/>
                  <a:ext cx="528606" cy="369332"/>
                </a:xfrm>
                <a:prstGeom prst="rect">
                  <a:avLst/>
                </a:prstGeom>
                <a:blipFill rotWithShape="1">
                  <a:blip r:embed="rId9"/>
                  <a:stretch>
                    <a:fillRect/>
                  </a:stretch>
                </a:blipFill>
              </p:spPr>
              <p:txBody>
                <a:bodyPr/>
                <a:lstStyle/>
                <a:p>
                  <a:r>
                    <a:rPr lang="el-GR">
                      <a:noFill/>
                    </a:rPr>
                    <a:t> </a:t>
                  </a:r>
                </a:p>
              </p:txBody>
            </p:sp>
          </mc:Fallback>
        </mc:AlternateContent>
        <p:cxnSp>
          <p:nvCxnSpPr>
            <p:cNvPr id="19" name="Ευθύγραμμο βέλος σύνδεσης 18"/>
            <p:cNvCxnSpPr/>
            <p:nvPr/>
          </p:nvCxnSpPr>
          <p:spPr>
            <a:xfrm>
              <a:off x="3347864" y="5095662"/>
              <a:ext cx="5523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459112" y="5075892"/>
                  <a:ext cx="329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𝑖</m:t>
                        </m:r>
                      </m:oMath>
                    </m:oMathPara>
                  </a14:m>
                  <a:endParaRPr lang="el-GR"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459112" y="5075892"/>
                  <a:ext cx="329834" cy="369332"/>
                </a:xfrm>
                <a:prstGeom prst="rect">
                  <a:avLst/>
                </a:prstGeom>
                <a:blipFill rotWithShape="1">
                  <a:blip r:embed="rId10"/>
                  <a:stretch>
                    <a:fillRect/>
                  </a:stretch>
                </a:blipFill>
              </p:spPr>
              <p:txBody>
                <a:bodyPr/>
                <a:lstStyle/>
                <a:p>
                  <a:r>
                    <a:rPr lang="el-GR">
                      <a:noFill/>
                    </a:rPr>
                    <a:t> </a:t>
                  </a:r>
                </a:p>
              </p:txBody>
            </p:sp>
          </mc:Fallback>
        </mc:AlternateContent>
        <p:cxnSp>
          <p:nvCxnSpPr>
            <p:cNvPr id="21" name="Ευθύγραμμο βέλος σύνδεσης 20"/>
            <p:cNvCxnSpPr/>
            <p:nvPr/>
          </p:nvCxnSpPr>
          <p:spPr>
            <a:xfrm>
              <a:off x="4163681" y="4149080"/>
              <a:ext cx="5523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03280" y="4149080"/>
                  <a:ext cx="329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𝑖</m:t>
                        </m:r>
                      </m:oMath>
                    </m:oMathPara>
                  </a14:m>
                  <a:endParaRPr lang="el-GR" dirty="0">
                    <a:solidFill>
                      <a:prstClr val="black"/>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303280" y="4149080"/>
                  <a:ext cx="329834" cy="369332"/>
                </a:xfrm>
                <a:prstGeom prst="rect">
                  <a:avLst/>
                </a:prstGeom>
                <a:blipFill rotWithShape="1">
                  <a:blip r:embed="rId11"/>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077111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80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Αναστρέφων ενισχυτής </a:t>
            </a:r>
            <a:r>
              <a:rPr lang="el-GR" sz="3200" b="0" dirty="0"/>
              <a:t>3</a:t>
            </a:r>
            <a:r>
              <a:rPr lang="el-GR" sz="3200" b="0" dirty="0" smtClean="0"/>
              <a:t>/8</a:t>
            </a:r>
            <a:endParaRPr lang="el-GR" dirty="0"/>
          </a:p>
        </p:txBody>
      </p:sp>
      <p:sp>
        <p:nvSpPr>
          <p:cNvPr id="3" name="Θέση περιεχομένου 2"/>
          <p:cNvSpPr>
            <a:spLocks noGrp="1"/>
          </p:cNvSpPr>
          <p:nvPr>
            <p:ph idx="1"/>
          </p:nvPr>
        </p:nvSpPr>
        <p:spPr>
          <a:xfrm>
            <a:off x="457200" y="1052144"/>
            <a:ext cx="8229600" cy="2232248"/>
          </a:xfrm>
        </p:spPr>
        <p:txBody>
          <a:bodyPr/>
          <a:lstStyle/>
          <a:p>
            <a:pPr>
              <a:lnSpc>
                <a:spcPct val="110000"/>
              </a:lnSpc>
            </a:pPr>
            <a:r>
              <a:rPr lang="el-GR" dirty="0"/>
              <a:t>Επομένως το κέρδος τάσης καθορίζεται αποκλειστικά από τον λόγο των δύο </a:t>
            </a:r>
            <a:r>
              <a:rPr lang="el-GR" dirty="0" smtClean="0"/>
              <a:t>αντιστάσεων,</a:t>
            </a:r>
            <a:endParaRPr lang="el-GR" dirty="0"/>
          </a:p>
          <a:p>
            <a:pPr>
              <a:lnSpc>
                <a:spcPct val="110000"/>
              </a:lnSpc>
            </a:pPr>
            <a:r>
              <a:rPr lang="el-GR" dirty="0"/>
              <a:t>Το ‘-’ στην έκφραση του κέρδους υποδηλώνει διαφορά φάσης 180° ανάμεσα στην είσοδο και στην </a:t>
            </a:r>
            <a:r>
              <a:rPr lang="el-GR" dirty="0" smtClean="0"/>
              <a:t>έξοδο.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753" y="2824864"/>
            <a:ext cx="6196632" cy="288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Ορθογώνιο 5"/>
              <p:cNvSpPr/>
              <p:nvPr/>
            </p:nvSpPr>
            <p:spPr>
              <a:xfrm>
                <a:off x="323528" y="5724233"/>
                <a:ext cx="8535264" cy="1015663"/>
              </a:xfrm>
              <a:prstGeom prst="rect">
                <a:avLst/>
              </a:prstGeom>
            </p:spPr>
            <p:txBody>
              <a:bodyPr wrap="square">
                <a:spAutoFit/>
              </a:bodyPr>
              <a:lstStyle/>
              <a:p>
                <a:r>
                  <a:rPr lang="el-GR" sz="2000" dirty="0">
                    <a:solidFill>
                      <a:prstClr val="black"/>
                    </a:solidFill>
                    <a:latin typeface="Calibri"/>
                    <a:cs typeface="Calibri" pitchFamily="34" charset="0"/>
                  </a:rPr>
                  <a:t>Παράδειγμα αναστρέφοντος ενισχυτή με κέρδος τάσης -10. Παρατηρείται διαφορά φάσης 180</a:t>
                </a:r>
                <a14:m>
                  <m:oMath xmlns:m="http://schemas.openxmlformats.org/officeDocument/2006/math">
                    <m:r>
                      <a:rPr lang="el-GR" sz="2000" i="1">
                        <a:solidFill>
                          <a:prstClr val="black"/>
                        </a:solidFill>
                        <a:latin typeface="Cambria Math"/>
                        <a:ea typeface="Cambria Math"/>
                        <a:cs typeface="Calibri" pitchFamily="34" charset="0"/>
                      </a:rPr>
                      <m:t>°</m:t>
                    </m:r>
                  </m:oMath>
                </a14:m>
                <a:r>
                  <a:rPr lang="el-GR" sz="2000" dirty="0">
                    <a:solidFill>
                      <a:prstClr val="black"/>
                    </a:solidFill>
                    <a:latin typeface="Calibri"/>
                    <a:cs typeface="Calibri" pitchFamily="34" charset="0"/>
                  </a:rPr>
                  <a:t> μεταξύ τάσης εισόδου (κόκκινο χρώμα) και τάσης εξόδου (πράσινο χρώμα).</a:t>
                </a:r>
              </a:p>
            </p:txBody>
          </p:sp>
        </mc:Choice>
        <mc:Fallback xmlns="">
          <p:sp>
            <p:nvSpPr>
              <p:cNvPr id="6" name="Ορθογώνιο 5"/>
              <p:cNvSpPr>
                <a:spLocks noRot="1" noChangeAspect="1" noMove="1" noResize="1" noEditPoints="1" noAdjustHandles="1" noChangeArrowheads="1" noChangeShapeType="1" noTextEdit="1"/>
              </p:cNvSpPr>
              <p:nvPr/>
            </p:nvSpPr>
            <p:spPr>
              <a:xfrm>
                <a:off x="323528" y="5724233"/>
                <a:ext cx="8535264" cy="1015663"/>
              </a:xfrm>
              <a:prstGeom prst="rect">
                <a:avLst/>
              </a:prstGeom>
              <a:blipFill rotWithShape="1">
                <a:blip r:embed="rId3"/>
                <a:stretch>
                  <a:fillRect l="-714" t="-2994" b="-9581"/>
                </a:stretch>
              </a:blipFill>
            </p:spPr>
            <p:txBody>
              <a:bodyPr/>
              <a:lstStyle/>
              <a:p>
                <a:r>
                  <a:rPr lang="el-GR">
                    <a:noFill/>
                  </a:rPr>
                  <a:t> </a:t>
                </a:r>
              </a:p>
            </p:txBody>
          </p:sp>
        </mc:Fallback>
      </mc:AlternateContent>
    </p:spTree>
    <p:extLst>
      <p:ext uri="{BB962C8B-B14F-4D97-AF65-F5344CB8AC3E}">
        <p14:creationId xmlns:p14="http://schemas.microsoft.com/office/powerpoint/2010/main" val="1206670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Αναστρέφων ενισχυτής </a:t>
            </a:r>
            <a:r>
              <a:rPr lang="el-GR" sz="3200" b="0" dirty="0" smtClean="0"/>
              <a:t>4/8</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4176464"/>
              </a:xfrm>
            </p:spPr>
            <p:txBody>
              <a:bodyPr>
                <a:normAutofit lnSpcReduction="10000"/>
              </a:bodyPr>
              <a:lstStyle/>
              <a:p>
                <a:pPr>
                  <a:spcBef>
                    <a:spcPts val="1800"/>
                  </a:spcBef>
                </a:pPr>
                <a:r>
                  <a:rPr lang="el-GR" dirty="0"/>
                  <a:t>Ένα μειονέκτημα του αναστρέφοντος ενισχυτή είναι ότι είναι δύσκολο το κέρδος τάσης να είναι σχετικά υψηλό (π.χ. 100)</a:t>
                </a:r>
                <a:r>
                  <a:rPr lang="en-US" dirty="0"/>
                  <a:t> </a:t>
                </a:r>
                <a:r>
                  <a:rPr lang="el-GR" dirty="0"/>
                  <a:t>και ταυτόχρονα η αντίσταση εισόδου να έχει μεγάλη </a:t>
                </a:r>
                <a:r>
                  <a:rPr lang="el-GR" dirty="0" smtClean="0"/>
                  <a:t>τιμή</a:t>
                </a:r>
                <a:r>
                  <a:rPr lang="en-US" dirty="0" smtClean="0"/>
                  <a:t>.</a:t>
                </a:r>
                <a:endParaRPr lang="el-GR" dirty="0"/>
              </a:p>
              <a:p>
                <a:pPr>
                  <a:spcBef>
                    <a:spcPts val="1800"/>
                  </a:spcBef>
                </a:pPr>
                <a:r>
                  <a:rPr lang="en-US" dirty="0"/>
                  <a:t>E</a:t>
                </a:r>
                <a:r>
                  <a:rPr lang="el-GR" dirty="0"/>
                  <a:t>ξ ορισμού</a:t>
                </a:r>
                <a:r>
                  <a:rPr lang="en-US" dirty="0"/>
                  <a:t>,</a:t>
                </a:r>
                <a:r>
                  <a:rPr lang="el-GR" dirty="0"/>
                  <a:t> η αντίσταση εισόδου</a:t>
                </a:r>
                <a:r>
                  <a:rPr lang="en-US" dirty="0"/>
                  <a:t>, </a:t>
                </a:r>
                <a14:m>
                  <m:oMath xmlns:m="http://schemas.openxmlformats.org/officeDocument/2006/math">
                    <m:sSub>
                      <m:sSubPr>
                        <m:ctrlPr>
                          <a:rPr lang="el-GR" i="1">
                            <a:latin typeface="Cambria Math"/>
                          </a:rPr>
                        </m:ctrlPr>
                      </m:sSubPr>
                      <m:e>
                        <m:r>
                          <a:rPr lang="en-US" i="1">
                            <a:latin typeface="Cambria Math"/>
                          </a:rPr>
                          <m:t>𝑖</m:t>
                        </m:r>
                      </m:e>
                      <m:sub>
                        <m:r>
                          <a:rPr lang="en-US" i="1">
                            <a:latin typeface="Cambria Math"/>
                          </a:rPr>
                          <m:t>𝑖𝑛</m:t>
                        </m:r>
                      </m:sub>
                    </m:sSub>
                  </m:oMath>
                </a14:m>
                <a:r>
                  <a:rPr lang="en-US" dirty="0"/>
                  <a:t>,</a:t>
                </a:r>
                <a:r>
                  <a:rPr lang="el-GR" dirty="0"/>
                  <a:t>  είναι ο λόγος της τάσης</a:t>
                </a:r>
                <a:r>
                  <a:rPr lang="en-US" dirty="0"/>
                  <a:t> </a:t>
                </a:r>
                <a14:m>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𝑖𝑛</m:t>
                        </m:r>
                      </m:sub>
                    </m:sSub>
                  </m:oMath>
                </a14:m>
                <a:r>
                  <a:rPr lang="el-GR" dirty="0"/>
                  <a:t> της πηγής εισόδου προς το ρεύμα </a:t>
                </a:r>
                <a14:m>
                  <m:oMath xmlns:m="http://schemas.openxmlformats.org/officeDocument/2006/math">
                    <m:sSub>
                      <m:sSubPr>
                        <m:ctrlPr>
                          <a:rPr lang="el-GR" i="1">
                            <a:latin typeface="Cambria Math"/>
                          </a:rPr>
                        </m:ctrlPr>
                      </m:sSubPr>
                      <m:e>
                        <m:r>
                          <a:rPr lang="en-US" i="1">
                            <a:latin typeface="Cambria Math"/>
                          </a:rPr>
                          <m:t>𝑖</m:t>
                        </m:r>
                      </m:e>
                      <m:sub>
                        <m:r>
                          <a:rPr lang="en-US" i="1">
                            <a:latin typeface="Cambria Math"/>
                          </a:rPr>
                          <m:t>𝑖𝑛</m:t>
                        </m:r>
                      </m:sub>
                    </m:sSub>
                    <m:r>
                      <a:rPr lang="en-US">
                        <a:latin typeface="Cambria Math"/>
                      </a:rPr>
                      <m:t> </m:t>
                    </m:r>
                  </m:oMath>
                </a14:m>
                <a:r>
                  <a:rPr lang="el-GR" dirty="0"/>
                  <a:t>που δίνει η πηγή εισόδου στο </a:t>
                </a:r>
                <a:r>
                  <a:rPr lang="el-GR" dirty="0" smtClean="0"/>
                  <a:t>κύκλωμα</a:t>
                </a:r>
                <a:r>
                  <a:rPr lang="en-US" dirty="0" smtClean="0"/>
                  <a:t>.</a:t>
                </a:r>
                <a:endParaRPr lang="el-GR" dirty="0"/>
              </a:p>
              <a:p>
                <a:pPr>
                  <a:spcBef>
                    <a:spcPts val="1800"/>
                  </a:spcBef>
                </a:pPr>
                <a:r>
                  <a:rPr lang="el-GR" dirty="0"/>
                  <a:t>Πρακτικά, στο συγκεκριμένο κύκλωμα το ρεύμα</a:t>
                </a:r>
                <a:r>
                  <a:rPr lang="en-US" dirty="0"/>
                  <a:t> </a:t>
                </a:r>
                <a14:m>
                  <m:oMath xmlns:m="http://schemas.openxmlformats.org/officeDocument/2006/math">
                    <m:sSub>
                      <m:sSubPr>
                        <m:ctrlPr>
                          <a:rPr lang="el-GR" i="1">
                            <a:latin typeface="Cambria Math"/>
                          </a:rPr>
                        </m:ctrlPr>
                      </m:sSubPr>
                      <m:e>
                        <m:r>
                          <a:rPr lang="en-US" i="1">
                            <a:latin typeface="Cambria Math"/>
                          </a:rPr>
                          <m:t>𝑖</m:t>
                        </m:r>
                      </m:e>
                      <m:sub>
                        <m:r>
                          <a:rPr lang="en-US" i="1">
                            <a:latin typeface="Cambria Math"/>
                          </a:rPr>
                          <m:t>𝑖𝑛</m:t>
                        </m:r>
                      </m:sub>
                    </m:sSub>
                  </m:oMath>
                </a14:m>
                <a:r>
                  <a:rPr lang="el-GR" dirty="0"/>
                  <a:t> που δίνει η πηγή εισόδου ισούται με το ρεύμα που διαρρέει την αντίσταση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𝑖</m:t>
                        </m:r>
                      </m:sub>
                    </m:sSub>
                  </m:oMath>
                </a14:m>
                <a:r>
                  <a:rPr lang="el-GR" dirty="0"/>
                  <a:t> και επομένως </a:t>
                </a:r>
                <a:r>
                  <a:rPr lang="el-GR" b="1" dirty="0"/>
                  <a:t>η αντίσταση εισόδου είναι η </a:t>
                </a:r>
                <a14:m>
                  <m:oMath xmlns:m="http://schemas.openxmlformats.org/officeDocument/2006/math">
                    <m:sSub>
                      <m:sSubPr>
                        <m:ctrlPr>
                          <a:rPr lang="el-GR" b="1" i="1">
                            <a:latin typeface="Cambria Math"/>
                          </a:rPr>
                        </m:ctrlPr>
                      </m:sSubPr>
                      <m:e>
                        <m:r>
                          <a:rPr lang="en-US" b="1" i="1">
                            <a:latin typeface="Cambria Math"/>
                          </a:rPr>
                          <m:t>𝑹</m:t>
                        </m:r>
                      </m:e>
                      <m:sub>
                        <m:r>
                          <a:rPr lang="en-US" b="1" i="1">
                            <a:latin typeface="Cambria Math"/>
                          </a:rPr>
                          <m:t>𝒊</m:t>
                        </m:r>
                      </m:sub>
                    </m:sSub>
                  </m:oMath>
                </a14:m>
                <a:r>
                  <a:rPr lang="el-GR"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4176464"/>
              </a:xfrm>
              <a:blipFill rotWithShape="1">
                <a:blip r:embed="rId2"/>
                <a:stretch>
                  <a:fillRect l="-963" t="-1168" r="-59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876165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Αναστρέφων ενισχυτής </a:t>
            </a:r>
            <a:r>
              <a:rPr lang="el-GR" sz="3200" b="0" dirty="0" smtClean="0"/>
              <a:t>5/8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grpSp>
        <p:nvGrpSpPr>
          <p:cNvPr id="13" name="Ομάδα 12"/>
          <p:cNvGrpSpPr/>
          <p:nvPr/>
        </p:nvGrpSpPr>
        <p:grpSpPr>
          <a:xfrm>
            <a:off x="1619672" y="1743170"/>
            <a:ext cx="6120680" cy="3456384"/>
            <a:chOff x="2051720" y="2348880"/>
            <a:chExt cx="4676462" cy="2355307"/>
          </a:xfrm>
        </p:grpSpPr>
        <p:grpSp>
          <p:nvGrpSpPr>
            <p:cNvPr id="5" name="Ομάδα 4"/>
            <p:cNvGrpSpPr/>
            <p:nvPr/>
          </p:nvGrpSpPr>
          <p:grpSpPr>
            <a:xfrm>
              <a:off x="2051720" y="2348880"/>
              <a:ext cx="4676462" cy="2355307"/>
              <a:chOff x="131237" y="2780928"/>
              <a:chExt cx="4676462" cy="235530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2936"/>
                <a:ext cx="3780000" cy="228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131237" y="407707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1237" y="4077072"/>
                    <a:ext cx="552331" cy="369332"/>
                  </a:xfrm>
                  <a:prstGeom prst="rect">
                    <a:avLst/>
                  </a:prstGeom>
                  <a:blipFill rotWithShape="1">
                    <a:blip r:embed="rId4"/>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139952" y="3707740"/>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139952" y="3707740"/>
                    <a:ext cx="667747"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68773" y="3429000"/>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368773" y="3429000"/>
                    <a:ext cx="466923" cy="369332"/>
                  </a:xfrm>
                  <a:prstGeom prst="rect">
                    <a:avLst/>
                  </a:prstGeom>
                  <a:blipFill rotWithShape="1">
                    <a:blip r:embed="rId6"/>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43808" y="2780928"/>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843808" y="2780928"/>
                    <a:ext cx="493404" cy="391582"/>
                  </a:xfrm>
                  <a:prstGeom prst="rect">
                    <a:avLst/>
                  </a:prstGeom>
                  <a:blipFill rotWithShape="1">
                    <a:blip r:embed="rId7"/>
                    <a:stretch>
                      <a:fillRect b="-9375"/>
                    </a:stretch>
                  </a:blipFill>
                </p:spPr>
                <p:txBody>
                  <a:bodyPr/>
                  <a:lstStyle/>
                  <a:p>
                    <a:r>
                      <a:rPr lang="el-GR">
                        <a:noFill/>
                      </a:rPr>
                      <a:t> </a:t>
                    </a:r>
                  </a:p>
                </p:txBody>
              </p:sp>
            </mc:Fallback>
          </mc:AlternateContent>
        </p:grpSp>
        <p:cxnSp>
          <p:nvCxnSpPr>
            <p:cNvPr id="11" name="Ευθύγραμμο βέλος σύνδεσης 10"/>
            <p:cNvCxnSpPr/>
            <p:nvPr/>
          </p:nvCxnSpPr>
          <p:spPr>
            <a:xfrm>
              <a:off x="2987824" y="3562537"/>
              <a:ext cx="5523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915816" y="3480051"/>
                  <a:ext cx="5032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𝑖</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915816" y="3480051"/>
                  <a:ext cx="503279" cy="369332"/>
                </a:xfrm>
                <a:prstGeom prst="rect">
                  <a:avLst/>
                </a:prstGeom>
                <a:blipFill rotWithShape="0">
                  <a:blip r:embed="rId8"/>
                  <a:stretch>
                    <a:fillRect b="-3333"/>
                  </a:stretch>
                </a:blipFill>
              </p:spPr>
              <p:txBody>
                <a:bodyPr/>
                <a:lstStyle/>
                <a:p>
                  <a:r>
                    <a:rPr lang="el-GR">
                      <a:noFill/>
                    </a:rPr>
                    <a:t> </a:t>
                  </a:r>
                </a:p>
              </p:txBody>
            </p:sp>
          </mc:Fallback>
        </mc:AlternateContent>
      </p:grpSp>
    </p:spTree>
    <p:extLst>
      <p:ext uri="{BB962C8B-B14F-4D97-AF65-F5344CB8AC3E}">
        <p14:creationId xmlns:p14="http://schemas.microsoft.com/office/powerpoint/2010/main" val="168001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Αναστρέφων ενισχυτής </a:t>
            </a:r>
            <a:r>
              <a:rPr lang="el-GR" sz="3200" b="0" dirty="0"/>
              <a:t>6</a:t>
            </a:r>
            <a:r>
              <a:rPr lang="el-GR" sz="3200" b="0" dirty="0" smtClean="0"/>
              <a:t>/8</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1944216"/>
              </a:xfrm>
            </p:spPr>
            <p:txBody>
              <a:bodyPr/>
              <a:lstStyle/>
              <a:p>
                <a:r>
                  <a:rPr lang="el-GR" dirty="0"/>
                  <a:t>Συνεπώς, εάν για παράδειγμα απαιτείται αντίσταση εισόδου </a:t>
                </a:r>
                <a:r>
                  <a:rPr lang="en-US" dirty="0"/>
                  <a:t>1</a:t>
                </a:r>
                <a:r>
                  <a:rPr lang="el-GR" dirty="0"/>
                  <a:t>0</a:t>
                </a:r>
                <a:r>
                  <a:rPr lang="en-US" dirty="0"/>
                  <a:t>M</a:t>
                </a:r>
                <a:r>
                  <a:rPr lang="el-GR" dirty="0"/>
                  <a:t>Ω</a:t>
                </a:r>
                <a:r>
                  <a:rPr lang="en-US" dirty="0"/>
                  <a:t> </a:t>
                </a:r>
                <a:r>
                  <a:rPr lang="el-GR" dirty="0"/>
                  <a:t>κέρδος τάσης κλειστού βρόχου -100</a:t>
                </a:r>
                <a:r>
                  <a:rPr lang="en-US" dirty="0"/>
                  <a:t>, </a:t>
                </a:r>
                <a:r>
                  <a:rPr lang="el-GR" dirty="0"/>
                  <a:t>τότε πρέπει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𝑖</m:t>
                        </m:r>
                      </m:sub>
                    </m:sSub>
                    <m:r>
                      <a:rPr lang="el-GR" i="1">
                        <a:latin typeface="Cambria Math"/>
                      </a:rPr>
                      <m:t>=10</m:t>
                    </m:r>
                    <m:r>
                      <m:rPr>
                        <m:sty m:val="p"/>
                      </m:rPr>
                      <a:rPr lang="en-US">
                        <a:latin typeface="Cambria Math"/>
                      </a:rPr>
                      <m:t>M</m:t>
                    </m:r>
                    <m:r>
                      <m:rPr>
                        <m:sty m:val="p"/>
                      </m:rPr>
                      <a:rPr lang="el-GR">
                        <a:latin typeface="Cambria Math"/>
                      </a:rPr>
                      <m:t>Ω</m:t>
                    </m:r>
                  </m:oMath>
                </a14:m>
                <a:r>
                  <a:rPr lang="el-GR" dirty="0"/>
                  <a:t> και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𝑓</m:t>
                        </m:r>
                      </m:sub>
                    </m:sSub>
                    <m:r>
                      <a:rPr lang="el-GR" i="1">
                        <a:latin typeface="Cambria Math"/>
                      </a:rPr>
                      <m:t>=1</m:t>
                    </m:r>
                    <m:r>
                      <m:rPr>
                        <m:sty m:val="p"/>
                      </m:rPr>
                      <a:rPr lang="en-US">
                        <a:latin typeface="Cambria Math"/>
                      </a:rPr>
                      <m:t>G</m:t>
                    </m:r>
                    <m:r>
                      <m:rPr>
                        <m:sty m:val="p"/>
                      </m:rPr>
                      <a:rPr lang="el-GR">
                        <a:latin typeface="Cambria Math"/>
                      </a:rPr>
                      <m:t>Ω</m:t>
                    </m:r>
                  </m:oMath>
                </a14:m>
                <a:r>
                  <a:rPr lang="el-GR" dirty="0"/>
                  <a:t>, η οποία είναι πρακτικά δύσκολο να βρεθεί στο </a:t>
                </a:r>
                <a:r>
                  <a:rPr lang="el-GR" dirty="0" smtClean="0"/>
                  <a:t>εμπόριο</a:t>
                </a:r>
                <a:r>
                  <a:rPr lang="en-US" dirty="0" smtClean="0"/>
                  <a: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1944216"/>
              </a:xfrm>
              <a:blipFill rotWithShape="1">
                <a:blip r:embed="rId2"/>
                <a:stretch>
                  <a:fillRect l="-963" t="-125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grpSp>
        <p:nvGrpSpPr>
          <p:cNvPr id="13" name="Ομάδα 12"/>
          <p:cNvGrpSpPr/>
          <p:nvPr/>
        </p:nvGrpSpPr>
        <p:grpSpPr>
          <a:xfrm>
            <a:off x="1979712" y="3312368"/>
            <a:ext cx="5328592" cy="2780928"/>
            <a:chOff x="2195736" y="3882005"/>
            <a:chExt cx="4676462" cy="2355307"/>
          </a:xfrm>
        </p:grpSpPr>
        <p:grpSp>
          <p:nvGrpSpPr>
            <p:cNvPr id="5" name="Ομάδα 4"/>
            <p:cNvGrpSpPr/>
            <p:nvPr/>
          </p:nvGrpSpPr>
          <p:grpSpPr>
            <a:xfrm>
              <a:off x="2195736" y="3882005"/>
              <a:ext cx="4676462" cy="2355307"/>
              <a:chOff x="131237" y="2780928"/>
              <a:chExt cx="4676462" cy="2355307"/>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52936"/>
                <a:ext cx="3780000" cy="228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131237" y="407707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1237" y="4077072"/>
                    <a:ext cx="552331" cy="369332"/>
                  </a:xfrm>
                  <a:prstGeom prst="rect">
                    <a:avLst/>
                  </a:prstGeom>
                  <a:blipFill rotWithShape="1">
                    <a:blip r:embed="rId4"/>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139952" y="3707740"/>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139952" y="3707740"/>
                    <a:ext cx="667747"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68773" y="3429000"/>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𝑖</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368773" y="3429000"/>
                    <a:ext cx="466923" cy="369332"/>
                  </a:xfrm>
                  <a:prstGeom prst="rect">
                    <a:avLst/>
                  </a:prstGeom>
                  <a:blipFill rotWithShape="1">
                    <a:blip r:embed="rId6"/>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43808" y="2780928"/>
                    <a:ext cx="49340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𝑓</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843808" y="2780928"/>
                    <a:ext cx="493404" cy="391582"/>
                  </a:xfrm>
                  <a:prstGeom prst="rect">
                    <a:avLst/>
                  </a:prstGeom>
                  <a:blipFill rotWithShape="1">
                    <a:blip r:embed="rId7"/>
                    <a:stretch>
                      <a:fillRect b="-9375"/>
                    </a:stretch>
                  </a:blipFill>
                </p:spPr>
                <p:txBody>
                  <a:bodyPr/>
                  <a:lstStyle/>
                  <a:p>
                    <a:r>
                      <a:rPr lang="el-GR">
                        <a:noFill/>
                      </a:rPr>
                      <a:t> </a:t>
                    </a:r>
                  </a:p>
                </p:txBody>
              </p:sp>
            </mc:Fallback>
          </mc:AlternateContent>
        </p:grpSp>
        <p:cxnSp>
          <p:nvCxnSpPr>
            <p:cNvPr id="11" name="Ευθύγραμμο βέλος σύνδεσης 10"/>
            <p:cNvCxnSpPr/>
            <p:nvPr/>
          </p:nvCxnSpPr>
          <p:spPr>
            <a:xfrm>
              <a:off x="3131840" y="5095662"/>
              <a:ext cx="5523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059832" y="5013176"/>
                  <a:ext cx="5032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𝑖</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059832" y="5013176"/>
                  <a:ext cx="503279" cy="369332"/>
                </a:xfrm>
                <a:prstGeom prst="rect">
                  <a:avLst/>
                </a:prstGeom>
                <a:blipFill rotWithShape="1">
                  <a:blip r:embed="rId8"/>
                  <a:stretch>
                    <a:fillRect b="-1639"/>
                  </a:stretch>
                </a:blipFill>
              </p:spPr>
              <p:txBody>
                <a:bodyPr/>
                <a:lstStyle/>
                <a:p>
                  <a:r>
                    <a:rPr lang="el-GR">
                      <a:noFill/>
                    </a:rPr>
                    <a:t> </a:t>
                  </a:r>
                </a:p>
              </p:txBody>
            </p:sp>
          </mc:Fallback>
        </mc:AlternateContent>
      </p:grpSp>
    </p:spTree>
    <p:extLst>
      <p:ext uri="{BB962C8B-B14F-4D97-AF65-F5344CB8AC3E}">
        <p14:creationId xmlns:p14="http://schemas.microsoft.com/office/powerpoint/2010/main" val="29322339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new">
  <a:themeElements>
    <a:clrScheme name="Προσαρμοσμένο 1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6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new</Template>
  <TotalTime>3</TotalTime>
  <Words>3778</Words>
  <Application>Microsoft Office PowerPoint</Application>
  <PresentationFormat>Προβολή στην οθόνη (4:3)</PresentationFormat>
  <Paragraphs>373</Paragraphs>
  <Slides>52</Slides>
  <Notes>7</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52</vt:i4>
      </vt:variant>
    </vt:vector>
  </HeadingPairs>
  <TitlesOfParts>
    <vt:vector size="56" baseType="lpstr">
      <vt:lpstr>template new</vt:lpstr>
      <vt:lpstr>OC_template_updated</vt:lpstr>
      <vt:lpstr>1_OC_template_updated</vt:lpstr>
      <vt:lpstr>Equation</vt:lpstr>
      <vt:lpstr>Ιατρικά Ηλεκτρονικά (Θ)</vt:lpstr>
      <vt:lpstr>Κυκλώματα ενίσχυσης 1/2</vt:lpstr>
      <vt:lpstr>Κυκλώματα ενίσχυσης 2/2</vt:lpstr>
      <vt:lpstr>Αναστρέφων ενισχυτής 1/8</vt:lpstr>
      <vt:lpstr>Αναστρέφων ενισχυτής 2/8</vt:lpstr>
      <vt:lpstr>Αναστρέφων ενισχυτής 3/8</vt:lpstr>
      <vt:lpstr>Αναστρέφων ενισχυτής 4/8</vt:lpstr>
      <vt:lpstr>Αναστρέφων ενισχυτής 5/8</vt:lpstr>
      <vt:lpstr>Αναστρέφων ενισχυτής 6/8</vt:lpstr>
      <vt:lpstr>Αναστρέφων ενισχυτής 7/8</vt:lpstr>
      <vt:lpstr>Αναστρέφων ενισχυτής 8/8</vt:lpstr>
      <vt:lpstr>Μη αναστρέφων ενισχυτής 1/10</vt:lpstr>
      <vt:lpstr>Μη αναστρέφων ενισχυτής 2/10</vt:lpstr>
      <vt:lpstr>Μη αναστρέφων ενισχυτής 3/10</vt:lpstr>
      <vt:lpstr>Μη αναστρέφων ενισχυτής 4/10</vt:lpstr>
      <vt:lpstr>Μη αναστρέφων ενισχυτής 5/10</vt:lpstr>
      <vt:lpstr>Μη αναστρέφων ενισχυτής 6/10</vt:lpstr>
      <vt:lpstr>Μη αναστρέφων ενισχυτής 7/10</vt:lpstr>
      <vt:lpstr>Μη αναστρέφων ενισχυτής 8/10</vt:lpstr>
      <vt:lpstr>Μη αναστρέφων ενισχυτής 9/10</vt:lpstr>
      <vt:lpstr>Μη αναστρέφων ενισχυτής 10/10</vt:lpstr>
      <vt:lpstr>Τελεστικός ενισχυτής 1/14</vt:lpstr>
      <vt:lpstr>Τελεστικός ενισχυτής 2/14</vt:lpstr>
      <vt:lpstr>Τελεστικός ενισχυτής 3/14</vt:lpstr>
      <vt:lpstr>Τελεστικός ενισχυτής 4/14</vt:lpstr>
      <vt:lpstr>Τελεστικός ενισχυτής 5/14</vt:lpstr>
      <vt:lpstr>Τελεστικός ενισχυτής 6/14</vt:lpstr>
      <vt:lpstr>Τελεστικός ενισχυτής 7/14</vt:lpstr>
      <vt:lpstr>Τελεστικός ενισχυτής 8/14</vt:lpstr>
      <vt:lpstr>Τελεστικός ενισχυτής 9/14</vt:lpstr>
      <vt:lpstr>Τελεστικός ενισχυτής 10/14</vt:lpstr>
      <vt:lpstr>Τελεστικός ενισχυτής 11/14</vt:lpstr>
      <vt:lpstr>Τελεστικός ενισχυτής 12/14</vt:lpstr>
      <vt:lpstr>Τελεστικός ενισχυτής 13/14</vt:lpstr>
      <vt:lpstr>Τελεστικός ενισχυτής 14/14</vt:lpstr>
      <vt:lpstr>Κυκλώματα άθροισης 1/10</vt:lpstr>
      <vt:lpstr>Κυκλώματα άθροισης 2/10</vt:lpstr>
      <vt:lpstr>Κυκλώματα άθροισης 3/10</vt:lpstr>
      <vt:lpstr>Κυκλώματα άθροισης 4/10</vt:lpstr>
      <vt:lpstr>Κυκλώματα άθροισης 5/10</vt:lpstr>
      <vt:lpstr>Κυκλώματα άθροισης 6/10</vt:lpstr>
      <vt:lpstr>Κυκλώματα άθροισης 7/10</vt:lpstr>
      <vt:lpstr>Κυκλώματα άθροισης 8/10</vt:lpstr>
      <vt:lpstr>Κυκλώματα άθροισης 9/10</vt:lpstr>
      <vt:lpstr>Κυκλώματα άθροισης 10/10</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Ιατρικά Ηλεκτρονικά - Θ</dc:title>
  <dc:creator>opencourses@teiath.gr</dc:creator>
  <cp:lastModifiedBy>fkaram2</cp:lastModifiedBy>
  <cp:revision>7</cp:revision>
  <dcterms:created xsi:type="dcterms:W3CDTF">2014-11-21T10:57:48Z</dcterms:created>
  <dcterms:modified xsi:type="dcterms:W3CDTF">2015-07-20T12:22:37Z</dcterms:modified>
</cp:coreProperties>
</file>