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73"/>
  </p:notesMasterIdLst>
  <p:handoutMasterIdLst>
    <p:handoutMasterId r:id="rId74"/>
  </p:handoutMasterIdLst>
  <p:sldIdLst>
    <p:sldId id="256"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327" r:id="rId27"/>
    <p:sldId id="328" r:id="rId28"/>
    <p:sldId id="329"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6" r:id="rId64"/>
    <p:sldId id="325" r:id="rId65"/>
    <p:sldId id="257" r:id="rId66"/>
    <p:sldId id="262" r:id="rId67"/>
    <p:sldId id="264" r:id="rId68"/>
    <p:sldId id="267" r:id="rId69"/>
    <p:sldId id="268" r:id="rId70"/>
    <p:sldId id="266" r:id="rId71"/>
    <p:sldId id="261"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144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EE096C-BBF7-48E8-9EFE-2888E9BBFBB6}" type="slidenum">
              <a:rPr lang="el-GR" altLang="el-GR" sz="1300">
                <a:solidFill>
                  <a:prstClr val="black"/>
                </a:solidFill>
                <a:latin typeface="Arial" pitchFamily="34" charset="0"/>
              </a:rPr>
              <a:pPr eaLnBrk="1" hangingPunct="1">
                <a:spcBef>
                  <a:spcPct val="0"/>
                </a:spcBef>
              </a:pPr>
              <a:t>21</a:t>
            </a:fld>
            <a:endParaRPr lang="el-GR" altLang="el-GR" sz="1300">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246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47F4B7-A125-41FB-9D09-39A7D6E0D8EA}" type="slidenum">
              <a:rPr lang="el-GR" altLang="el-GR" sz="1300">
                <a:solidFill>
                  <a:prstClr val="black"/>
                </a:solidFill>
                <a:latin typeface="Arial" pitchFamily="34" charset="0"/>
              </a:rPr>
              <a:pPr eaLnBrk="1" hangingPunct="1">
                <a:spcBef>
                  <a:spcPct val="0"/>
                </a:spcBef>
              </a:pPr>
              <a:t>22</a:t>
            </a:fld>
            <a:endParaRPr lang="el-GR" altLang="el-GR" sz="1300">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24365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96951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2556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1055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0586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2347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108108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56110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17917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094278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F791C3-AEE1-44A4-989D-C9982362214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7326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lnSpc>
                <a:spcPct val="110000"/>
              </a:lnSpc>
              <a:spcBef>
                <a:spcPts val="1200"/>
              </a:spcBef>
              <a:defRPr sz="2200"/>
            </a:lvl3pPr>
            <a:lvl4pPr>
              <a:lnSpc>
                <a:spcPct val="110000"/>
              </a:lnSpc>
              <a:spcBef>
                <a:spcPts val="1200"/>
              </a:spcBef>
              <a:defRPr sz="2200"/>
            </a:lvl4pPr>
            <a:lvl5pPr>
              <a:lnSpc>
                <a:spcPct val="110000"/>
              </a:lnSpc>
              <a:spcBef>
                <a:spcPts val="1200"/>
              </a:spcBef>
              <a:defRPr sz="22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7E34D3-05C8-4E8F-9A1C-E6D9038267C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84216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446A4B-9FD2-41BA-87AE-1A3DD9D9DEE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5981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BEA9A1-CF2C-4FB3-8D67-AED4F6225AB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20359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8A4C54-7A0B-483A-8FBD-562E551A665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6579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8C29EF6-FDF6-427B-8BBE-9E9781647FF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47302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BF24AF-1AA8-45A7-9633-662743B370D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88185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CC2E5C-09E1-4D07-B1DF-0539E311577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06038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E26BC5-0E75-4E62-A971-4C01178B491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6729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11EF5C-B7BC-4C10-8CBC-F224075B9B9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87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9366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charset="0"/>
                <a:cs typeface="+mn-cs"/>
              </a:defRPr>
            </a:lvl1pPr>
          </a:lstStyle>
          <a:p>
            <a:pPr>
              <a:defRPr/>
            </a:pPr>
            <a:fld id="{D2B9FB12-0F25-479C-9638-0E42D231A24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40231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File:Bezier_1_big.gif" TargetMode="External"/><Relationship Id="rId2" Type="http://schemas.openxmlformats.org/officeDocument/2006/relationships/image" Target="../media/image6.gif"/><Relationship Id="rId1" Type="http://schemas.openxmlformats.org/officeDocument/2006/relationships/slideLayout" Target="../slideLayouts/slideLayout22.xml"/><Relationship Id="rId4" Type="http://schemas.openxmlformats.org/officeDocument/2006/relationships/hyperlink" Target="https://commons.wikimedia.org/w/index.php?title=User:Twirlip&amp;action=edit&amp;redlink=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Bezier_2_big.gif" TargetMode="External"/><Relationship Id="rId2" Type="http://schemas.openxmlformats.org/officeDocument/2006/relationships/image" Target="../media/image7.gif"/><Relationship Id="rId1" Type="http://schemas.openxmlformats.org/officeDocument/2006/relationships/slideLayout" Target="../slideLayouts/slideLayout22.xml"/><Relationship Id="rId4" Type="http://schemas.openxmlformats.org/officeDocument/2006/relationships/hyperlink" Target="https://commons.wikimedia.org/w/index.php?title=User:Twirlip&amp;action=edit&amp;redlink=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Bezier_3_big.gif" TargetMode="External"/><Relationship Id="rId2" Type="http://schemas.openxmlformats.org/officeDocument/2006/relationships/image" Target="../media/image8.gif"/><Relationship Id="rId1" Type="http://schemas.openxmlformats.org/officeDocument/2006/relationships/slideLayout" Target="../slideLayouts/slideLayout22.xml"/><Relationship Id="rId4" Type="http://schemas.openxmlformats.org/officeDocument/2006/relationships/hyperlink" Target="https://commons.wikimedia.org/w/index.php?title=User:Twirlip&amp;action=edit&amp;redlink=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Bezier_4_big.gif" TargetMode="External"/><Relationship Id="rId2" Type="http://schemas.openxmlformats.org/officeDocument/2006/relationships/image" Target="../media/image9.gif"/><Relationship Id="rId1" Type="http://schemas.openxmlformats.org/officeDocument/2006/relationships/slideLayout" Target="../slideLayouts/slideLayout22.xml"/><Relationship Id="rId4" Type="http://schemas.openxmlformats.org/officeDocument/2006/relationships/hyperlink" Target="https://commons.wikimedia.org/w/index.php?title=User:Twirlip&amp;action=edit&amp;redlink=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File:BezierCurve.gif" TargetMode="External"/><Relationship Id="rId2" Type="http://schemas.openxmlformats.org/officeDocument/2006/relationships/image" Target="../media/image10.gif"/><Relationship Id="rId1" Type="http://schemas.openxmlformats.org/officeDocument/2006/relationships/slideLayout" Target="../slideLayouts/slideLayout22.xml"/><Relationship Id="rId5" Type="http://schemas.openxmlformats.org/officeDocument/2006/relationships/hyperlink" Target="http://creativecommons.org/licenses/by-sa/3.0/" TargetMode="External"/><Relationship Id="rId4" Type="http://schemas.openxmlformats.org/officeDocument/2006/relationships/hyperlink" Target="https://en.wikipedia.org/wiki/User:Sam_Derbyshi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File:Surface_modelling.svg" TargetMode="External"/><Relationship Id="rId1" Type="http://schemas.openxmlformats.org/officeDocument/2006/relationships/slideLayout" Target="../slideLayouts/slideLayout22.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Vladsinger" TargetMode="External"/><Relationship Id="rId4" Type="http://schemas.openxmlformats.org/officeDocument/2006/relationships/hyperlink" Target="http://commons.wikimedia.org/wiki/File:Surface_modelling.sv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http://el.wikipedia.org/wiki/%CE%A0%CF%81%CE%BF%CE%BF%CF%80%CF%84%CE%B9%CE%BA%CE%AE_(%CF%83%CF%87%CE%AD%CE%B4%CE%B9%CE%BF)" TargetMode="External"/><Relationship Id="rId2" Type="http://schemas.openxmlformats.org/officeDocument/2006/relationships/hyperlink" Target="http://el.wiktionary.org/wiki/%CE%BA%CE%B1%CF%81%CE%AD" TargetMode="Externa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8" Type="http://schemas.openxmlformats.org/officeDocument/2006/relationships/hyperlink" Target="http://el.wikipedia.org/wiki/%CE%9F%CF%81%CE%B9%CE%B6%CF%8C%CE%BD%CF%84%CE%B9%CE%B5%CF%82_%CF%83%CF%85%CE%BD%CF%84%CE%B5%CF%84%CE%B1%CE%B3%CE%BC%CE%AD%CE%BD%CE%B5%CF%82" TargetMode="External"/><Relationship Id="rId3" Type="http://schemas.openxmlformats.org/officeDocument/2006/relationships/hyperlink" Target="http://el.wikipedia.org/wiki/%CE%A0%CE%BF%CE%BB%CE%B9%CE%BA%CF%8C_%CF%83%CF%8D%CF%83%CF%84%CE%B7%CE%BC%CE%B1_%CF%83%CF%85%CE%BD%CF%84%CE%B5%CF%84%CE%B1%CE%B3%CE%BC%CE%AD%CE%BD%CF%89%CE%BD" TargetMode="External"/><Relationship Id="rId7" Type="http://schemas.openxmlformats.org/officeDocument/2006/relationships/hyperlink" Target="http://el.wikipedia.org/wiki/%CE%93%CE%B5%CF%89%CE%B3%CF%81%CE%B1%CF%86%CE%B9%CE%BA%CE%AD%CF%82_%CF%83%CF%85%CE%BD%CF%84%CE%B5%CF%84%CE%B1%CE%B3%CE%BC%CE%AD%CE%BD%CE%B5%CF%82" TargetMode="External"/><Relationship Id="rId2" Type="http://schemas.openxmlformats.org/officeDocument/2006/relationships/hyperlink" Target="http://el.wikipedia.org/wiki/%CE%9A%CE%B1%CF%81%CF%84%CE%B5%CF%83%CE%B9%CE%B1%CE%BD%CF%8C_%CF%83%CF%8D%CF%83%CF%84%CE%B7%CE%BC%CE%B1_%CF%83%CF%85%CE%BD%CF%84%CE%B5%CF%84%CE%B1%CE%B3%CE%BC%CE%AD%CE%BD%CF%89%CE%BD" TargetMode="External"/><Relationship Id="rId1" Type="http://schemas.openxmlformats.org/officeDocument/2006/relationships/slideLayout" Target="../slideLayouts/slideLayout22.xml"/><Relationship Id="rId6" Type="http://schemas.openxmlformats.org/officeDocument/2006/relationships/hyperlink" Target="http://el.wikipedia.org/w/index.php?title=%CE%9A%CE%B1%CE%BC%CF%80%CF%85%CE%BB%CF%8C%CE%B3%CF%81%CE%B1%CE%BC%CE%BC%CE%BF_%CF%83%CF%8D%CF%83%CF%84%CE%B7%CE%BC%CE%B1_%CF%83%CF%85%CE%BD%CF%84%CE%B5%CF%84%CE%B1%CE%B3%CE%BC%CE%AD%CE%BD%CF%89%CE%BD&amp;action=edit&amp;redlink=1" TargetMode="External"/><Relationship Id="rId5" Type="http://schemas.openxmlformats.org/officeDocument/2006/relationships/hyperlink" Target="http://el.wikipedia.org/wiki/%CE%A0%CE%B1%CF%81%CE%B1%CE%BC%CE%B5%CF%84%CF%81%CE%B9%CE%BA%CF%8C_%CF%83%CF%8D%CF%83%CF%84%CE%B7%CE%BC%CE%B1_%CF%83%CF%85%CE%BD%CF%84%CE%B5%CF%84%CE%B1%CE%B3%CE%BC%CE%AD%CE%BD%CF%89%CE%BD" TargetMode="External"/><Relationship Id="rId4" Type="http://schemas.openxmlformats.org/officeDocument/2006/relationships/hyperlink" Target="http://el.wikipedia.org/w/index.php?title=%CE%A3%CF%86%CE%B1%CE%B9%CF%81%CE%B9%CE%BA%CF%8C_%CF%83%CF%8D%CF%83%CF%84%CE%B7%CE%BC%CE%B1_%CF%83%CF%85%CE%BD%CF%84%CE%B5%CF%84%CE%B1%CE%B3%CE%BC%CE%AD%CE%BD%CF%89%CE%BD&amp;action=edit&amp;redlink=1" TargetMode="External"/><Relationship Id="rId9" Type="http://schemas.openxmlformats.org/officeDocument/2006/relationships/hyperlink" Target="http://el.wikipedia.org/wiki/%CE%9F%CF%85%CF%81%CE%AC%CE%BD%CE%B9%CE%B5%CF%82_%CF%83%CF%85%CE%BD%CF%84%CE%B5%CF%84%CE%B1%CE%B3%CE%BC%CE%AD%CE%BD%CE%B5%CF%8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commons.wikimedia.org/wiki/File:Cartesian-coordinate-system.svg" TargetMode="External"/><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hyperlink" Target="http://commons.wikimedia.org/wiki/User:Johnuni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l.wikipedia.org/wiki/%CE%95%CF%85%CE%B8%CE%B5%CE%AF%CE%B1" TargetMode="External"/><Relationship Id="rId2" Type="http://schemas.openxmlformats.org/officeDocument/2006/relationships/hyperlink" Target="http://el.wikipedia.org/wiki/%CE%A0%CF%81%CE%BF%CF%83%CE%B1%CE%BD%CE%B1%CF%84%CE%BF%CE%BB%CE%B9%CF%83%CE%BC%CF%8C%CF%82" TargetMode="Externa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http://el.wikipedia.org/w/index.php?title=%CE%9F%CF%81%CE%B8%CE%AE_%CF%80%CF%81%CE%BF%CE%B2%CE%BF%CE%BB%CE%AE&amp;action=edit&amp;redlink=1" TargetMode="External"/><Relationship Id="rId2" Type="http://schemas.openxmlformats.org/officeDocument/2006/relationships/hyperlink" Target="http://el.wikipedia.org/wiki/%CE%91%CF%80%CF%8C%CF%83%CF%84%CE%B1%CF%83%CE%B7_(%CE%B3%CE%B5%CF%89%CE%BC%CE%B5%CF%84%CF%81%CE%AF%CE%B1)" TargetMode="Externa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Coord_system_CA_0.svg" TargetMode="External"/><Relationship Id="rId2" Type="http://schemas.openxmlformats.org/officeDocument/2006/relationships/image" Target="../media/image16.png"/><Relationship Id="rId1" Type="http://schemas.openxmlformats.org/officeDocument/2006/relationships/slideLayout" Target="../slideLayouts/slideLayout22.xml"/><Relationship Id="rId4" Type="http://schemas.openxmlformats.org/officeDocument/2006/relationships/hyperlink" Target="http://commons.wikimedia.org/wiki/User:Jorge_Stolf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l.wikipedia.org/wiki/%CE%98%CE%AE%CF%84%CE%B1" TargetMode="External"/><Relationship Id="rId2" Type="http://schemas.openxmlformats.org/officeDocument/2006/relationships/hyperlink" Target="http://el.wikipedia.org/wiki/%CE%9C%CE%B1%CE%B8%CE%B7%CE%BC%CE%B1%CF%84%CE%B9%CE%BA%CE%AC" TargetMode="Externa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B%C3%A9zier_curve"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r>
              <a:rPr lang="el-GR" sz="4000" b="1" dirty="0" smtClean="0">
                <a:solidFill>
                  <a:schemeClr val="tx1"/>
                </a:solidFill>
                <a:latin typeface="+mn-lt"/>
              </a:rPr>
              <a:t> (Ε) </a:t>
            </a:r>
            <a:endParaRPr lang="el-GR" sz="4000" b="1" dirty="0">
              <a:solidFill>
                <a:schemeClr val="tx1"/>
              </a:solidFill>
              <a:latin typeface="+mn-lt"/>
            </a:endParaRPr>
          </a:p>
        </p:txBody>
      </p:sp>
      <p:sp>
        <p:nvSpPr>
          <p:cNvPr id="3" name="Υπότιτλος 2"/>
          <p:cNvSpPr>
            <a:spLocks noGrp="1"/>
          </p:cNvSpPr>
          <p:nvPr>
            <p:ph type="subTitle" idx="1"/>
          </p:nvPr>
        </p:nvSpPr>
        <p:spPr>
          <a:xfrm>
            <a:off x="0" y="2924944"/>
            <a:ext cx="9144000" cy="692497"/>
          </a:xfrm>
        </p:spPr>
        <p:txBody>
          <a:bodyPr>
            <a:normAutofit/>
          </a:bodyPr>
          <a:lstStyle/>
          <a:p>
            <a:pPr>
              <a:spcBef>
                <a:spcPts val="0"/>
              </a:spcBef>
              <a:spcAft>
                <a:spcPts val="1800"/>
              </a:spcAft>
            </a:pPr>
            <a:r>
              <a:rPr lang="el-GR" sz="2600" b="1" dirty="0" smtClean="0"/>
              <a:t>Ενότητα </a:t>
            </a:r>
            <a:r>
              <a:rPr lang="en-US" sz="2600" b="1" dirty="0" smtClean="0"/>
              <a:t>8.1</a:t>
            </a:r>
            <a:r>
              <a:rPr lang="el-GR" sz="2600" dirty="0" smtClean="0"/>
              <a:t>:</a:t>
            </a:r>
            <a:r>
              <a:rPr lang="en-US" sz="2600" dirty="0" smtClean="0"/>
              <a:t> </a:t>
            </a:r>
            <a:r>
              <a:rPr lang="el-GR" sz="2600" dirty="0" smtClean="0"/>
              <a:t>Αρχές </a:t>
            </a:r>
            <a:r>
              <a:rPr lang="en-US" sz="2600" dirty="0" err="1" smtClean="0"/>
              <a:t>Casd</a:t>
            </a:r>
            <a:r>
              <a:rPr lang="en-US" sz="2600" dirty="0"/>
              <a:t> </a:t>
            </a:r>
            <a:r>
              <a:rPr lang="en-US" sz="2600" dirty="0" smtClean="0"/>
              <a:t>– </a:t>
            </a:r>
            <a:r>
              <a:rPr lang="el-GR" sz="2600" dirty="0" smtClean="0"/>
              <a:t>Παρουσίαση </a:t>
            </a:r>
            <a:r>
              <a:rPr lang="en-US" sz="2600" dirty="0" smtClean="0"/>
              <a:t>Rhinoceros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Ορθογώνιο 12"/>
          <p:cNvSpPr/>
          <p:nvPr/>
        </p:nvSpPr>
        <p:spPr>
          <a:xfrm>
            <a:off x="4621213" y="3881438"/>
            <a:ext cx="4572000" cy="1014412"/>
          </a:xfrm>
          <a:prstGeom prst="rect">
            <a:avLst/>
          </a:prstGeom>
        </p:spPr>
        <p:txBody>
          <a:bodyPr>
            <a:spAutoFit/>
          </a:bodyPr>
          <a:lstStyle/>
          <a:p>
            <a:pPr algn="ctr">
              <a:defRPr/>
            </a:pPr>
            <a:r>
              <a:rPr lang="el-GR" sz="2000" dirty="0">
                <a:latin typeface="+mn-lt"/>
                <a:cs typeface="Arial" charset="0"/>
              </a:rPr>
              <a:t>Επιμέλεια σημειώσεων CASD (</a:t>
            </a:r>
            <a:r>
              <a:rPr lang="el-GR" sz="2000" dirty="0" err="1">
                <a:latin typeface="+mn-lt"/>
                <a:cs typeface="Arial" charset="0"/>
              </a:rPr>
              <a:t>Rhinoceros</a:t>
            </a:r>
            <a:r>
              <a:rPr lang="el-GR" sz="2000" dirty="0">
                <a:latin typeface="+mn-lt"/>
                <a:cs typeface="Arial" charset="0"/>
              </a:rPr>
              <a:t>)</a:t>
            </a:r>
          </a:p>
          <a:p>
            <a:pPr algn="ctr">
              <a:defRPr/>
            </a:pPr>
            <a:r>
              <a:rPr lang="el-GR" sz="2000" dirty="0">
                <a:latin typeface="+mn-lt"/>
                <a:cs typeface="Arial" charset="0"/>
              </a:rPr>
              <a:t>Αναστάσιος Μισθός,</a:t>
            </a:r>
          </a:p>
          <a:p>
            <a:pPr algn="ctr">
              <a:defRPr/>
            </a:pPr>
            <a:r>
              <a:rPr lang="el-GR" sz="2000" dirty="0">
                <a:latin typeface="+mn-lt"/>
                <a:cs typeface="Arial" charset="0"/>
              </a:rPr>
              <a:t>Τεχνολόγος Ναυπηγός-Μηχανικός</a:t>
            </a:r>
          </a:p>
        </p:txBody>
      </p:sp>
      <p:sp>
        <p:nvSpPr>
          <p:cNvPr id="14" name="Ορθογώνιο 13"/>
          <p:cNvSpPr/>
          <p:nvPr/>
        </p:nvSpPr>
        <p:spPr>
          <a:xfrm>
            <a:off x="34925" y="3573463"/>
            <a:ext cx="4586288" cy="1630362"/>
          </a:xfrm>
          <a:prstGeom prst="rect">
            <a:avLst/>
          </a:prstGeom>
        </p:spPr>
        <p:txBody>
          <a:bodyPr>
            <a:spAutoFit/>
          </a:bodyPr>
          <a:lstStyle/>
          <a:p>
            <a:pPr algn="ctr">
              <a:defRPr/>
            </a:pPr>
            <a:r>
              <a:rPr lang="el-GR" altLang="el-GR" sz="2000" dirty="0">
                <a:solidFill>
                  <a:prstClr val="black"/>
                </a:solidFill>
                <a:latin typeface="Calibri"/>
                <a:cs typeface="+mn-cs"/>
              </a:rPr>
              <a:t>Γεώργιος Κ. </a:t>
            </a:r>
            <a:r>
              <a:rPr lang="el-GR" altLang="el-GR" sz="2000" dirty="0" err="1">
                <a:solidFill>
                  <a:prstClr val="black"/>
                </a:solidFill>
                <a:latin typeface="Calibri"/>
                <a:cs typeface="+mn-cs"/>
              </a:rPr>
              <a:t>Χατζηκωνσταντής</a:t>
            </a:r>
            <a:endParaRPr lang="el-GR" altLang="el-GR" sz="2000" dirty="0">
              <a:solidFill>
                <a:prstClr val="black"/>
              </a:solidFill>
              <a:latin typeface="Calibri"/>
              <a:cs typeface="+mn-cs"/>
            </a:endParaRPr>
          </a:p>
          <a:p>
            <a:pPr algn="ctr">
              <a:defRPr/>
            </a:pPr>
            <a:r>
              <a:rPr lang="el-GR" altLang="el-GR" sz="2000" dirty="0">
                <a:solidFill>
                  <a:prstClr val="black"/>
                </a:solidFill>
                <a:latin typeface="Calibri"/>
                <a:cs typeface="+mn-cs"/>
              </a:rPr>
              <a:t>Επίκουρος Καθηγητής </a:t>
            </a:r>
          </a:p>
          <a:p>
            <a:pPr algn="ctr">
              <a:defRPr/>
            </a:pPr>
            <a:r>
              <a:rPr lang="el-GR" altLang="el-GR" sz="2000" dirty="0" err="1">
                <a:solidFill>
                  <a:prstClr val="black"/>
                </a:solidFill>
                <a:latin typeface="Calibri"/>
                <a:cs typeface="+mn-cs"/>
              </a:rPr>
              <a:t>Διπλ</a:t>
            </a:r>
            <a:r>
              <a:rPr lang="el-GR" altLang="el-GR" sz="2000" dirty="0">
                <a:solidFill>
                  <a:prstClr val="black"/>
                </a:solidFill>
                <a:latin typeface="Calibri"/>
                <a:cs typeface="+mn-cs"/>
              </a:rPr>
              <a:t>. Ναυπηγός Μηχανολόγος Μηχανικός </a:t>
            </a:r>
          </a:p>
          <a:p>
            <a:pPr algn="ctr">
              <a:defRPr/>
            </a:pPr>
            <a:r>
              <a:rPr lang="el-GR" altLang="el-GR" sz="2000" dirty="0" err="1">
                <a:solidFill>
                  <a:prstClr val="black"/>
                </a:solidFill>
                <a:latin typeface="Calibri"/>
                <a:cs typeface="+mn-cs"/>
              </a:rPr>
              <a:t>M.Sc</a:t>
            </a:r>
            <a:r>
              <a:rPr lang="el-GR" altLang="el-GR" sz="2000" dirty="0">
                <a:solidFill>
                  <a:prstClr val="black"/>
                </a:solidFill>
                <a:latin typeface="Calibri"/>
                <a:cs typeface="+mn-cs"/>
              </a:rPr>
              <a:t>. ‘’Διασφάλιση Ποιότητας’’, Τμήμα Ναυπηγικών Μηχανικών ΤΕ</a:t>
            </a:r>
            <a:endParaRPr lang="el-GR" sz="2000" dirty="0">
              <a:latin typeface="Arial" charset="0"/>
              <a:cs typeface="Arial" charset="0"/>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Θέση περιεχομένου"/>
          <p:cNvSpPr>
            <a:spLocks noGrp="1"/>
          </p:cNvSpPr>
          <p:nvPr>
            <p:ph idx="1"/>
          </p:nvPr>
        </p:nvSpPr>
        <p:spPr/>
        <p:txBody>
          <a:bodyPr/>
          <a:lstStyle/>
          <a:p>
            <a:pPr eaLnBrk="1" hangingPunct="1"/>
            <a:r>
              <a:rPr lang="el-GR" altLang="el-GR" smtClean="0"/>
              <a:t>Στα μαθηματικά, το περίγραμμα μιας καμπύλης spline είναι μια αρκετά ομαλή λειτουργία ενός πολυωνύμου που ελέγχεται με πολλούς τρόπους και διαθέτει έναν υψηλό βαθμό ομαλότητας στα σημεία όπου μέρη του πολυώνυμου  έρχονται σε επαφή με ένα άλλο (και που είναι γνωστά ως κόμβοι) .</a:t>
            </a:r>
          </a:p>
          <a:p>
            <a:pPr eaLnBrk="1" hangingPunct="1"/>
            <a:endParaRPr lang="el-GR" altLang="el-GR" smtClean="0"/>
          </a:p>
        </p:txBody>
      </p:sp>
      <p:sp>
        <p:nvSpPr>
          <p:cNvPr id="2253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E9FA88B5-7A6D-4B8B-83B0-6EC3065E6433}" type="slidenum">
              <a:rPr lang="el-GR" altLang="el-GR" sz="1200" smtClean="0">
                <a:solidFill>
                  <a:prstClr val="black"/>
                </a:solidFill>
                <a:latin typeface="Arial" pitchFamily="34" charset="0"/>
                <a:cs typeface="Arial" pitchFamily="34" charset="0"/>
              </a:rPr>
              <a:pPr eaLnBrk="1" hangingPunct="1">
                <a:spcBef>
                  <a:spcPct val="0"/>
                </a:spcBef>
                <a:buFontTx/>
                <a:buNone/>
              </a:pPr>
              <a:t>9</a:t>
            </a:fld>
            <a:endParaRPr lang="el-GR" altLang="el-GR" sz="1200" smtClean="0">
              <a:solidFill>
                <a:prstClr val="black"/>
              </a:solidFill>
              <a:latin typeface="Arial" pitchFamily="34" charset="0"/>
              <a:cs typeface="Arial" pitchFamily="34" charset="0"/>
            </a:endParaRPr>
          </a:p>
        </p:txBody>
      </p:sp>
      <p:sp>
        <p:nvSpPr>
          <p:cNvPr id="22532" name="Τίτλος 2"/>
          <p:cNvSpPr>
            <a:spLocks noGrp="1"/>
          </p:cNvSpPr>
          <p:nvPr>
            <p:ph type="title"/>
          </p:nvPr>
        </p:nvSpPr>
        <p:spPr/>
        <p:txBody>
          <a:bodyPr/>
          <a:lstStyle/>
          <a:p>
            <a:pPr eaLnBrk="1" hangingPunct="1"/>
            <a:r>
              <a:rPr lang="en-US" altLang="el-GR" dirty="0" smtClean="0">
                <a:solidFill>
                  <a:schemeClr val="tx1"/>
                </a:solidFill>
              </a:rPr>
              <a:t>Spline</a:t>
            </a:r>
            <a:endParaRPr lang="el-GR" altLang="el-GR" dirty="0" smtClean="0">
              <a:solidFill>
                <a:schemeClr val="tx1"/>
              </a:solidFill>
            </a:endParaRPr>
          </a:p>
        </p:txBody>
      </p:sp>
    </p:spTree>
    <p:extLst>
      <p:ext uri="{BB962C8B-B14F-4D97-AF65-F5344CB8AC3E}">
        <p14:creationId xmlns:p14="http://schemas.microsoft.com/office/powerpoint/2010/main" val="3562682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 Θέση περιεχομένου"/>
          <p:cNvSpPr>
            <a:spLocks noGrp="1"/>
          </p:cNvSpPr>
          <p:nvPr>
            <p:ph idx="1"/>
          </p:nvPr>
        </p:nvSpPr>
        <p:spPr/>
        <p:txBody>
          <a:bodyPr/>
          <a:lstStyle/>
          <a:p>
            <a:pPr eaLnBrk="1" hangingPunct="1"/>
            <a:r>
              <a:rPr lang="el-GR" altLang="el-GR" smtClean="0"/>
              <a:t>Το προηγούμενο παράδειγμα έδειξε μια κυβική (βαθμός 3) καμπύλη, η οποία είναι ένας από τους πιο συχνά χρησιμοποιούμενους τύπους. Ο βαθμός αναφέρεται στ</a:t>
            </a:r>
            <a:r>
              <a:rPr lang="en-US" altLang="el-GR" smtClean="0"/>
              <a:t>o</a:t>
            </a:r>
            <a:r>
              <a:rPr lang="el-GR" altLang="el-GR" smtClean="0"/>
              <a:t>ν υψηλότερο εκθέτη και στις λειτουργίες ανάμειξης του πολυωνύμου ( με ένα άλλο )  που χρησιμοποιείται για τις καμπύλες Bézier. Μία καμπύλη Bézier μπορεί να έχει διαφορετικό βαθμό. Ο βαθμός 1 καμπύλης είναι μια απλή γραμμή και έχει δύο σημεία ελέγχου. Ο βαθμός 2 καμπύλης είναι ένα τόξο και έχει τρία σημεία ελέγχου. Όσο υψηλότερος είναι ο βαθμός, τόσο περισσότερα σημεία ελέγχου και η μεγαλύτερη πολυπλοκότητα στο σχήμα. Αλλά είναι επίσης και πιο πολύ δύσχρηστο, γιατί κάθε σημείο ελέγχου εξακολουθεί να επηρεάζει το σύνολο της καμπύλης.</a:t>
            </a:r>
          </a:p>
          <a:p>
            <a:pPr eaLnBrk="1" hangingPunct="1"/>
            <a:endParaRPr lang="el-GR" altLang="el-GR" smtClean="0"/>
          </a:p>
        </p:txBody>
      </p:sp>
      <p:sp>
        <p:nvSpPr>
          <p:cNvPr id="235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2EB2D28-2E60-40C4-AD0F-BAC13657F96A}" type="slidenum">
              <a:rPr lang="el-GR" altLang="el-GR" sz="1200" smtClean="0">
                <a:solidFill>
                  <a:prstClr val="black"/>
                </a:solidFill>
                <a:latin typeface="Arial" pitchFamily="34" charset="0"/>
                <a:cs typeface="Arial" pitchFamily="34" charset="0"/>
              </a:rPr>
              <a:pPr eaLnBrk="1" hangingPunct="1">
                <a:spcBef>
                  <a:spcPct val="0"/>
                </a:spcBef>
                <a:buFontTx/>
                <a:buNone/>
              </a:pPr>
              <a:t>10</a:t>
            </a:fld>
            <a:endParaRPr lang="el-GR" altLang="el-GR" sz="1200" smtClean="0">
              <a:solidFill>
                <a:prstClr val="black"/>
              </a:solidFill>
              <a:latin typeface="Arial" pitchFamily="34" charset="0"/>
              <a:cs typeface="Arial" pitchFamily="34" charset="0"/>
            </a:endParaRPr>
          </a:p>
        </p:txBody>
      </p:sp>
      <p:sp>
        <p:nvSpPr>
          <p:cNvPr id="23556" name="Τίτλος 4"/>
          <p:cNvSpPr>
            <a:spLocks noGrp="1"/>
          </p:cNvSpPr>
          <p:nvPr>
            <p:ph type="title"/>
          </p:nvPr>
        </p:nvSpPr>
        <p:spPr/>
        <p:txBody>
          <a:bodyPr/>
          <a:lstStyle/>
          <a:p>
            <a:pPr eaLnBrk="1" hangingPunct="1"/>
            <a:r>
              <a:rPr lang="el-GR" altLang="el-GR" dirty="0" smtClean="0">
                <a:solidFill>
                  <a:schemeClr val="tx1"/>
                </a:solidFill>
              </a:rPr>
              <a:t>Βαθμός </a:t>
            </a:r>
            <a:r>
              <a:rPr lang="en-US" altLang="el-GR" dirty="0" smtClean="0">
                <a:solidFill>
                  <a:schemeClr val="tx1"/>
                </a:solidFill>
              </a:rPr>
              <a:t>spline Curve </a:t>
            </a:r>
            <a:endParaRPr lang="el-GR" altLang="el-GR" dirty="0" smtClean="0">
              <a:solidFill>
                <a:schemeClr val="tx1"/>
              </a:solidFill>
            </a:endParaRPr>
          </a:p>
        </p:txBody>
      </p:sp>
    </p:spTree>
    <p:extLst>
      <p:ext uri="{BB962C8B-B14F-4D97-AF65-F5344CB8AC3E}">
        <p14:creationId xmlns:p14="http://schemas.microsoft.com/office/powerpoint/2010/main" val="1621327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dirty="0" smtClean="0">
                <a:solidFill>
                  <a:schemeClr val="tx1"/>
                </a:solidFill>
              </a:rPr>
              <a:t>Κινητική Απεικόνιση Γραμμικής Καμπύλης Bézier</a:t>
            </a:r>
            <a:endParaRPr lang="el-GR" dirty="0">
              <a:solidFill>
                <a:schemeClr val="tx1"/>
              </a:solidFill>
            </a:endParaRPr>
          </a:p>
        </p:txBody>
      </p:sp>
      <p:pic>
        <p:nvPicPr>
          <p:cNvPr id="24579" name="Picture 2" descr="File:Bezier 1 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276475"/>
            <a:ext cx="6911975" cy="2881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8E855EF3-73BA-43CE-9827-66E5BFA4BA78}" type="slidenum">
              <a:rPr lang="el-GR" altLang="el-GR" sz="1200" smtClean="0">
                <a:solidFill>
                  <a:prstClr val="black"/>
                </a:solidFill>
                <a:latin typeface="Arial" pitchFamily="34" charset="0"/>
                <a:cs typeface="Arial" pitchFamily="34" charset="0"/>
              </a:rPr>
              <a:pPr eaLnBrk="1" hangingPunct="1">
                <a:spcBef>
                  <a:spcPct val="0"/>
                </a:spcBef>
                <a:buFontTx/>
                <a:buNone/>
              </a:pPr>
              <a:t>11</a:t>
            </a:fld>
            <a:endParaRPr lang="el-GR" altLang="el-GR" sz="1200" smtClean="0">
              <a:solidFill>
                <a:prstClr val="black"/>
              </a:solidFill>
              <a:latin typeface="Arial" pitchFamily="34" charset="0"/>
              <a:cs typeface="Arial" pitchFamily="34" charset="0"/>
            </a:endParaRPr>
          </a:p>
        </p:txBody>
      </p:sp>
      <p:sp>
        <p:nvSpPr>
          <p:cNvPr id="7" name="Rectangle 6"/>
          <p:cNvSpPr/>
          <p:nvPr/>
        </p:nvSpPr>
        <p:spPr>
          <a:xfrm>
            <a:off x="1995488" y="5445125"/>
            <a:ext cx="5153025" cy="277813"/>
          </a:xfrm>
          <a:prstGeom prst="rect">
            <a:avLst/>
          </a:prstGeom>
        </p:spPr>
        <p:txBody>
          <a:bodyPr>
            <a:spAutoFit/>
          </a:bodyPr>
          <a:lstStyle/>
          <a:p>
            <a:pPr algn="ctr">
              <a:defRPr/>
            </a:pPr>
            <a:r>
              <a:rPr lang="en-US" sz="1200" dirty="0">
                <a:solidFill>
                  <a:prstClr val="black">
                    <a:lumMod val="65000"/>
                    <a:lumOff val="35000"/>
                  </a:prstClr>
                </a:solidFill>
                <a:latin typeface="Calibri"/>
                <a:cs typeface="Arial" pitchFamily="34" charset="0"/>
              </a:rPr>
              <a:t>“</a:t>
            </a:r>
            <a:r>
              <a:rPr lang="en-US" sz="1200" dirty="0">
                <a:solidFill>
                  <a:prstClr val="black"/>
                </a:solidFill>
                <a:latin typeface="Calibri"/>
                <a:cs typeface="Arial" pitchFamily="34" charset="0"/>
                <a:hlinkClick r:id="rId3"/>
              </a:rPr>
              <a:t>Bezier 1 big</a:t>
            </a:r>
            <a:r>
              <a:rPr lang="en-US" sz="1200" dirty="0">
                <a:solidFill>
                  <a:prstClr val="black">
                    <a:lumMod val="65000"/>
                    <a:lumOff val="35000"/>
                  </a:prstClr>
                </a:solidFill>
                <a:latin typeface="Calibri"/>
                <a:cs typeface="Arial" pitchFamily="34" charset="0"/>
              </a:rPr>
              <a:t>”, </a:t>
            </a:r>
            <a:r>
              <a:rPr lang="el-GR" sz="1200" dirty="0">
                <a:solidFill>
                  <a:prstClr val="black">
                    <a:lumMod val="65000"/>
                    <a:lumOff val="35000"/>
                  </a:prstClr>
                </a:solidFill>
                <a:latin typeface="Calibri"/>
                <a:cs typeface="Arial" pitchFamily="34" charset="0"/>
              </a:rPr>
              <a:t>από</a:t>
            </a:r>
            <a:r>
              <a:rPr lang="en-US" sz="1200" dirty="0">
                <a:solidFill>
                  <a:prstClr val="black">
                    <a:lumMod val="65000"/>
                    <a:lumOff val="35000"/>
                  </a:prstClr>
                </a:solidFill>
                <a:latin typeface="Calibri"/>
                <a:cs typeface="Arial" pitchFamily="34" charset="0"/>
              </a:rPr>
              <a:t> </a:t>
            </a:r>
            <a:r>
              <a:rPr lang="en-US" sz="1200" dirty="0" err="1">
                <a:solidFill>
                  <a:prstClr val="black"/>
                </a:solidFill>
                <a:latin typeface="Calibri"/>
                <a:cs typeface="Arial" pitchFamily="34" charset="0"/>
                <a:hlinkClick r:id="rId4" tooltip="User:Twirlip (page does not exist)"/>
              </a:rPr>
              <a:t>Twirlip</a:t>
            </a:r>
            <a:r>
              <a:rPr lang="el-GR" sz="1200" dirty="0">
                <a:solidFill>
                  <a:prstClr val="black">
                    <a:lumMod val="65000"/>
                    <a:lumOff val="35000"/>
                  </a:prstClr>
                </a:solidFill>
                <a:latin typeface="Calibri"/>
                <a:cs typeface="Arial" pitchFamily="34" charset="0"/>
              </a:rPr>
              <a:t> διαθέσιμο ως κοινό κτήμα</a:t>
            </a:r>
            <a:endParaRPr lang="en-US" sz="1200" dirty="0">
              <a:solidFill>
                <a:prstClr val="black">
                  <a:lumMod val="65000"/>
                  <a:lumOff val="35000"/>
                </a:prstClr>
              </a:solidFill>
              <a:latin typeface="Calibri"/>
              <a:cs typeface="Arial" pitchFamily="34" charset="0"/>
            </a:endParaRPr>
          </a:p>
        </p:txBody>
      </p:sp>
    </p:spTree>
    <p:extLst>
      <p:ext uri="{BB962C8B-B14F-4D97-AF65-F5344CB8AC3E}">
        <p14:creationId xmlns:p14="http://schemas.microsoft.com/office/powerpoint/2010/main" val="1521787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dirty="0" smtClean="0">
                <a:solidFill>
                  <a:schemeClr val="tx1"/>
                </a:solidFill>
              </a:rPr>
              <a:t>Κινητική Απεικόνιση Τετραγωνικής Καμπύλης Bézier</a:t>
            </a:r>
            <a:endParaRPr lang="el-GR" dirty="0">
              <a:solidFill>
                <a:schemeClr val="tx1"/>
              </a:solidFill>
            </a:endParaRPr>
          </a:p>
        </p:txBody>
      </p:sp>
      <p:pic>
        <p:nvPicPr>
          <p:cNvPr id="25603" name="Picture 2" descr="File:Bezier 2 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63" y="2216150"/>
            <a:ext cx="6365875" cy="2652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889F4AC9-FB82-449C-8265-D60B9C4470F5}" type="slidenum">
              <a:rPr lang="el-GR" altLang="el-GR" sz="1200" smtClean="0">
                <a:solidFill>
                  <a:prstClr val="black"/>
                </a:solidFill>
                <a:latin typeface="Arial" pitchFamily="34" charset="0"/>
                <a:cs typeface="Arial" pitchFamily="34" charset="0"/>
              </a:rPr>
              <a:pPr eaLnBrk="1" hangingPunct="1">
                <a:spcBef>
                  <a:spcPct val="0"/>
                </a:spcBef>
                <a:buFontTx/>
                <a:buNone/>
              </a:pPr>
              <a:t>12</a:t>
            </a:fld>
            <a:endParaRPr lang="el-GR" altLang="el-GR" sz="1200" smtClean="0">
              <a:solidFill>
                <a:prstClr val="black"/>
              </a:solidFill>
              <a:latin typeface="Arial" pitchFamily="34" charset="0"/>
              <a:cs typeface="Arial" pitchFamily="34" charset="0"/>
            </a:endParaRPr>
          </a:p>
        </p:txBody>
      </p:sp>
      <p:sp>
        <p:nvSpPr>
          <p:cNvPr id="7" name="Rectangle 6"/>
          <p:cNvSpPr/>
          <p:nvPr/>
        </p:nvSpPr>
        <p:spPr>
          <a:xfrm>
            <a:off x="2124075" y="5229225"/>
            <a:ext cx="5151438" cy="276225"/>
          </a:xfrm>
          <a:prstGeom prst="rect">
            <a:avLst/>
          </a:prstGeom>
        </p:spPr>
        <p:txBody>
          <a:bodyPr>
            <a:spAutoFit/>
          </a:bodyPr>
          <a:lstStyle/>
          <a:p>
            <a:pPr algn="ctr">
              <a:defRPr/>
            </a:pPr>
            <a:r>
              <a:rPr lang="en-US" sz="1200" dirty="0">
                <a:solidFill>
                  <a:prstClr val="black">
                    <a:lumMod val="65000"/>
                    <a:lumOff val="35000"/>
                  </a:prstClr>
                </a:solidFill>
                <a:latin typeface="Calibri"/>
                <a:cs typeface="Arial" pitchFamily="34" charset="0"/>
              </a:rPr>
              <a:t>“</a:t>
            </a:r>
            <a:r>
              <a:rPr lang="en-US" sz="1200" dirty="0">
                <a:solidFill>
                  <a:prstClr val="black"/>
                </a:solidFill>
                <a:latin typeface="Calibri"/>
                <a:cs typeface="Arial" pitchFamily="34" charset="0"/>
                <a:hlinkClick r:id="rId3"/>
              </a:rPr>
              <a:t>Bezier 2 big</a:t>
            </a:r>
            <a:r>
              <a:rPr lang="en-US" sz="1200" dirty="0">
                <a:solidFill>
                  <a:prstClr val="black">
                    <a:lumMod val="65000"/>
                    <a:lumOff val="35000"/>
                  </a:prstClr>
                </a:solidFill>
                <a:latin typeface="Calibri"/>
                <a:cs typeface="Arial" pitchFamily="34" charset="0"/>
              </a:rPr>
              <a:t>”, </a:t>
            </a:r>
            <a:r>
              <a:rPr lang="el-GR" sz="1200" dirty="0">
                <a:solidFill>
                  <a:prstClr val="black">
                    <a:lumMod val="65000"/>
                    <a:lumOff val="35000"/>
                  </a:prstClr>
                </a:solidFill>
                <a:latin typeface="Calibri"/>
                <a:cs typeface="Arial" pitchFamily="34" charset="0"/>
              </a:rPr>
              <a:t>από</a:t>
            </a:r>
            <a:r>
              <a:rPr lang="en-US" sz="1200" dirty="0">
                <a:solidFill>
                  <a:prstClr val="black">
                    <a:lumMod val="65000"/>
                    <a:lumOff val="35000"/>
                  </a:prstClr>
                </a:solidFill>
                <a:latin typeface="Calibri"/>
                <a:cs typeface="Arial" pitchFamily="34" charset="0"/>
              </a:rPr>
              <a:t> </a:t>
            </a:r>
            <a:r>
              <a:rPr lang="en-US" sz="1200" dirty="0">
                <a:solidFill>
                  <a:prstClr val="black"/>
                </a:solidFill>
                <a:latin typeface="Calibri"/>
                <a:cs typeface="Arial" pitchFamily="34" charset="0"/>
                <a:hlinkClick r:id="rId4" tooltip="User:Twirlip (page does not exist)"/>
              </a:rPr>
              <a:t> </a:t>
            </a:r>
            <a:r>
              <a:rPr lang="en-US" sz="1200" dirty="0" err="1">
                <a:solidFill>
                  <a:prstClr val="black"/>
                </a:solidFill>
                <a:latin typeface="Calibri"/>
                <a:cs typeface="Arial" pitchFamily="34" charset="0"/>
                <a:hlinkClick r:id="rId4" tooltip="User:Twirlip (page does not exist)"/>
              </a:rPr>
              <a:t>Twirlip</a:t>
            </a:r>
            <a:r>
              <a:rPr lang="el-GR" sz="1200" dirty="0">
                <a:solidFill>
                  <a:prstClr val="black">
                    <a:lumMod val="65000"/>
                    <a:lumOff val="35000"/>
                  </a:prstClr>
                </a:solidFill>
                <a:latin typeface="Calibri"/>
                <a:cs typeface="Arial" pitchFamily="34" charset="0"/>
              </a:rPr>
              <a:t> διαθέσιμο ως κοινό κτήμα</a:t>
            </a:r>
            <a:endParaRPr lang="en-US" sz="1200" dirty="0">
              <a:solidFill>
                <a:prstClr val="black">
                  <a:lumMod val="65000"/>
                  <a:lumOff val="35000"/>
                </a:prstClr>
              </a:solidFill>
              <a:latin typeface="Calibri"/>
              <a:cs typeface="Arial" pitchFamily="34" charset="0"/>
            </a:endParaRPr>
          </a:p>
        </p:txBody>
      </p:sp>
    </p:spTree>
    <p:extLst>
      <p:ext uri="{BB962C8B-B14F-4D97-AF65-F5344CB8AC3E}">
        <p14:creationId xmlns:p14="http://schemas.microsoft.com/office/powerpoint/2010/main" val="1257823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dirty="0" smtClean="0">
                <a:solidFill>
                  <a:schemeClr val="tx1"/>
                </a:solidFill>
              </a:rPr>
              <a:t>Κινητική Απεικόνιση Κυβικής Καμπύλης Bézier</a:t>
            </a:r>
            <a:endParaRPr lang="el-GR" dirty="0">
              <a:solidFill>
                <a:schemeClr val="tx1"/>
              </a:solidFill>
            </a:endParaRPr>
          </a:p>
        </p:txBody>
      </p:sp>
      <p:pic>
        <p:nvPicPr>
          <p:cNvPr id="26627" name="Picture 2" descr="File:Bezier 3 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133600"/>
            <a:ext cx="7086600" cy="2951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1CF30EEB-83F4-410A-9E55-DAD9281C4D2F}" type="slidenum">
              <a:rPr lang="el-GR" altLang="el-GR" sz="1200" smtClean="0">
                <a:solidFill>
                  <a:prstClr val="black"/>
                </a:solidFill>
                <a:latin typeface="Arial" pitchFamily="34" charset="0"/>
                <a:cs typeface="Arial" pitchFamily="34" charset="0"/>
              </a:rPr>
              <a:pPr eaLnBrk="1" hangingPunct="1">
                <a:spcBef>
                  <a:spcPct val="0"/>
                </a:spcBef>
                <a:buFontTx/>
                <a:buNone/>
              </a:pPr>
              <a:t>13</a:t>
            </a:fld>
            <a:endParaRPr lang="el-GR" altLang="el-GR" sz="1200" smtClean="0">
              <a:solidFill>
                <a:prstClr val="black"/>
              </a:solidFill>
              <a:latin typeface="Arial" pitchFamily="34" charset="0"/>
              <a:cs typeface="Arial" pitchFamily="34" charset="0"/>
            </a:endParaRPr>
          </a:p>
        </p:txBody>
      </p:sp>
      <p:sp>
        <p:nvSpPr>
          <p:cNvPr id="7" name="Rectangle 6"/>
          <p:cNvSpPr/>
          <p:nvPr/>
        </p:nvSpPr>
        <p:spPr>
          <a:xfrm>
            <a:off x="2130425" y="5468938"/>
            <a:ext cx="5151438" cy="277812"/>
          </a:xfrm>
          <a:prstGeom prst="rect">
            <a:avLst/>
          </a:prstGeom>
        </p:spPr>
        <p:txBody>
          <a:bodyPr>
            <a:spAutoFit/>
          </a:bodyPr>
          <a:lstStyle/>
          <a:p>
            <a:pPr algn="ctr">
              <a:defRPr/>
            </a:pPr>
            <a:r>
              <a:rPr lang="en-US" sz="1200" dirty="0">
                <a:solidFill>
                  <a:prstClr val="black">
                    <a:lumMod val="65000"/>
                    <a:lumOff val="35000"/>
                  </a:prstClr>
                </a:solidFill>
                <a:latin typeface="Calibri"/>
                <a:cs typeface="Arial" pitchFamily="34" charset="0"/>
              </a:rPr>
              <a:t>“</a:t>
            </a:r>
            <a:r>
              <a:rPr lang="en-US" sz="1200" dirty="0">
                <a:solidFill>
                  <a:prstClr val="black"/>
                </a:solidFill>
                <a:latin typeface="Calibri"/>
                <a:cs typeface="Arial" pitchFamily="34" charset="0"/>
                <a:hlinkClick r:id="rId3"/>
              </a:rPr>
              <a:t>Bezier 3 big</a:t>
            </a:r>
            <a:r>
              <a:rPr lang="en-US" sz="1200" dirty="0">
                <a:solidFill>
                  <a:prstClr val="black">
                    <a:lumMod val="65000"/>
                    <a:lumOff val="35000"/>
                  </a:prstClr>
                </a:solidFill>
                <a:latin typeface="Calibri"/>
                <a:cs typeface="Arial" pitchFamily="34" charset="0"/>
              </a:rPr>
              <a:t>”, </a:t>
            </a:r>
            <a:r>
              <a:rPr lang="el-GR" sz="1200" dirty="0">
                <a:solidFill>
                  <a:prstClr val="black">
                    <a:lumMod val="65000"/>
                    <a:lumOff val="35000"/>
                  </a:prstClr>
                </a:solidFill>
                <a:latin typeface="Calibri"/>
                <a:cs typeface="Arial" pitchFamily="34" charset="0"/>
              </a:rPr>
              <a:t>από</a:t>
            </a:r>
            <a:r>
              <a:rPr lang="en-US" sz="1200" dirty="0">
                <a:solidFill>
                  <a:prstClr val="black">
                    <a:lumMod val="65000"/>
                    <a:lumOff val="35000"/>
                  </a:prstClr>
                </a:solidFill>
                <a:latin typeface="Calibri"/>
                <a:cs typeface="Arial" pitchFamily="34" charset="0"/>
              </a:rPr>
              <a:t> </a:t>
            </a:r>
            <a:r>
              <a:rPr lang="en-US" sz="1200" dirty="0">
                <a:solidFill>
                  <a:prstClr val="black"/>
                </a:solidFill>
                <a:latin typeface="Calibri"/>
                <a:cs typeface="Arial" pitchFamily="34" charset="0"/>
                <a:hlinkClick r:id="rId4" tooltip="User:Twirlip (page does not exist)"/>
              </a:rPr>
              <a:t> </a:t>
            </a:r>
            <a:r>
              <a:rPr lang="en-US" sz="1200" dirty="0" err="1">
                <a:solidFill>
                  <a:prstClr val="black"/>
                </a:solidFill>
                <a:latin typeface="Calibri"/>
                <a:cs typeface="Arial" pitchFamily="34" charset="0"/>
                <a:hlinkClick r:id="rId4" tooltip="User:Twirlip (page does not exist)"/>
              </a:rPr>
              <a:t>Twirlip</a:t>
            </a:r>
            <a:r>
              <a:rPr lang="el-GR" sz="1200" dirty="0">
                <a:solidFill>
                  <a:prstClr val="black">
                    <a:lumMod val="65000"/>
                    <a:lumOff val="35000"/>
                  </a:prstClr>
                </a:solidFill>
                <a:latin typeface="Calibri"/>
                <a:cs typeface="Arial" pitchFamily="34" charset="0"/>
              </a:rPr>
              <a:t> διαθέσιμο ως κοινό κτήμα</a:t>
            </a:r>
            <a:endParaRPr lang="en-US" sz="1200" dirty="0">
              <a:solidFill>
                <a:prstClr val="black">
                  <a:lumMod val="65000"/>
                  <a:lumOff val="35000"/>
                </a:prstClr>
              </a:solidFill>
              <a:latin typeface="Calibri"/>
              <a:cs typeface="Arial" pitchFamily="34" charset="0"/>
            </a:endParaRPr>
          </a:p>
        </p:txBody>
      </p:sp>
    </p:spTree>
    <p:extLst>
      <p:ext uri="{BB962C8B-B14F-4D97-AF65-F5344CB8AC3E}">
        <p14:creationId xmlns:p14="http://schemas.microsoft.com/office/powerpoint/2010/main" val="2176793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dirty="0" smtClean="0">
                <a:solidFill>
                  <a:schemeClr val="tx1"/>
                </a:solidFill>
              </a:rPr>
              <a:t>Κινητική Απεικόνιση Καμπύλης Bézier Τετάρτου Βαθμού</a:t>
            </a:r>
            <a:endParaRPr lang="el-GR" dirty="0">
              <a:solidFill>
                <a:schemeClr val="tx1"/>
              </a:solidFill>
            </a:endParaRPr>
          </a:p>
        </p:txBody>
      </p:sp>
      <p:pic>
        <p:nvPicPr>
          <p:cNvPr id="27651" name="Picture 2" descr="File:Bezier 4 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2060575"/>
            <a:ext cx="7080250" cy="2951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6D3471C1-283F-453C-A2FB-01890884AF57}" type="slidenum">
              <a:rPr lang="el-GR" altLang="el-GR" sz="1200" smtClean="0">
                <a:solidFill>
                  <a:prstClr val="black"/>
                </a:solidFill>
                <a:latin typeface="Arial" pitchFamily="34" charset="0"/>
                <a:cs typeface="Arial" pitchFamily="34" charset="0"/>
              </a:rPr>
              <a:pPr eaLnBrk="1" hangingPunct="1">
                <a:spcBef>
                  <a:spcPct val="0"/>
                </a:spcBef>
                <a:buFontTx/>
                <a:buNone/>
              </a:pPr>
              <a:t>14</a:t>
            </a:fld>
            <a:endParaRPr lang="el-GR" altLang="el-GR" sz="1200" smtClean="0">
              <a:solidFill>
                <a:prstClr val="black"/>
              </a:solidFill>
              <a:latin typeface="Arial" pitchFamily="34" charset="0"/>
              <a:cs typeface="Arial" pitchFamily="34" charset="0"/>
            </a:endParaRPr>
          </a:p>
        </p:txBody>
      </p:sp>
      <p:sp>
        <p:nvSpPr>
          <p:cNvPr id="7" name="Rectangle 6"/>
          <p:cNvSpPr/>
          <p:nvPr/>
        </p:nvSpPr>
        <p:spPr>
          <a:xfrm>
            <a:off x="2135188" y="5300663"/>
            <a:ext cx="5151437" cy="277812"/>
          </a:xfrm>
          <a:prstGeom prst="rect">
            <a:avLst/>
          </a:prstGeom>
        </p:spPr>
        <p:txBody>
          <a:bodyPr>
            <a:spAutoFit/>
          </a:bodyPr>
          <a:lstStyle/>
          <a:p>
            <a:pPr algn="ctr">
              <a:defRPr/>
            </a:pPr>
            <a:r>
              <a:rPr lang="en-US" sz="1200" dirty="0">
                <a:solidFill>
                  <a:prstClr val="black">
                    <a:lumMod val="65000"/>
                    <a:lumOff val="35000"/>
                  </a:prstClr>
                </a:solidFill>
                <a:latin typeface="Calibri"/>
                <a:cs typeface="Arial" pitchFamily="34" charset="0"/>
              </a:rPr>
              <a:t>“</a:t>
            </a:r>
            <a:r>
              <a:rPr lang="en-US" sz="1200" dirty="0">
                <a:solidFill>
                  <a:prstClr val="black"/>
                </a:solidFill>
                <a:latin typeface="Calibri"/>
                <a:cs typeface="Arial" pitchFamily="34" charset="0"/>
                <a:hlinkClick r:id="rId3"/>
              </a:rPr>
              <a:t>Bezier 4 big</a:t>
            </a:r>
            <a:r>
              <a:rPr lang="en-US" sz="1200" dirty="0">
                <a:solidFill>
                  <a:prstClr val="black">
                    <a:lumMod val="65000"/>
                    <a:lumOff val="35000"/>
                  </a:prstClr>
                </a:solidFill>
                <a:latin typeface="Calibri"/>
                <a:cs typeface="Arial" pitchFamily="34" charset="0"/>
              </a:rPr>
              <a:t>”, </a:t>
            </a:r>
            <a:r>
              <a:rPr lang="el-GR" sz="1200" dirty="0">
                <a:solidFill>
                  <a:prstClr val="black">
                    <a:lumMod val="65000"/>
                    <a:lumOff val="35000"/>
                  </a:prstClr>
                </a:solidFill>
                <a:latin typeface="Calibri"/>
                <a:cs typeface="Arial" pitchFamily="34" charset="0"/>
              </a:rPr>
              <a:t>από</a:t>
            </a:r>
            <a:r>
              <a:rPr lang="en-US" sz="1200" dirty="0">
                <a:solidFill>
                  <a:prstClr val="black">
                    <a:lumMod val="65000"/>
                    <a:lumOff val="35000"/>
                  </a:prstClr>
                </a:solidFill>
                <a:latin typeface="Calibri"/>
                <a:cs typeface="Arial" pitchFamily="34" charset="0"/>
              </a:rPr>
              <a:t> </a:t>
            </a:r>
            <a:r>
              <a:rPr lang="en-US" sz="1200" dirty="0">
                <a:solidFill>
                  <a:prstClr val="black"/>
                </a:solidFill>
                <a:latin typeface="Calibri"/>
                <a:cs typeface="Arial" pitchFamily="34" charset="0"/>
                <a:hlinkClick r:id="rId4" tooltip="User:Twirlip (page does not exist)"/>
              </a:rPr>
              <a:t> </a:t>
            </a:r>
            <a:r>
              <a:rPr lang="en-US" sz="1200" dirty="0" err="1">
                <a:solidFill>
                  <a:prstClr val="black"/>
                </a:solidFill>
                <a:latin typeface="Calibri"/>
                <a:cs typeface="Arial" pitchFamily="34" charset="0"/>
                <a:hlinkClick r:id="rId4" tooltip="User:Twirlip (page does not exist)"/>
              </a:rPr>
              <a:t>Twirlip</a:t>
            </a:r>
            <a:r>
              <a:rPr lang="el-GR" sz="1200" dirty="0">
                <a:solidFill>
                  <a:prstClr val="black">
                    <a:lumMod val="65000"/>
                    <a:lumOff val="35000"/>
                  </a:prstClr>
                </a:solidFill>
                <a:latin typeface="Calibri"/>
                <a:cs typeface="Arial" pitchFamily="34" charset="0"/>
              </a:rPr>
              <a:t> διαθέσιμο ως κοινό κτήμα</a:t>
            </a:r>
            <a:endParaRPr lang="en-US" sz="1200" dirty="0">
              <a:solidFill>
                <a:prstClr val="black">
                  <a:lumMod val="65000"/>
                  <a:lumOff val="35000"/>
                </a:prstClr>
              </a:solidFill>
              <a:latin typeface="Calibri"/>
              <a:cs typeface="Arial" pitchFamily="34" charset="0"/>
            </a:endParaRPr>
          </a:p>
        </p:txBody>
      </p:sp>
    </p:spTree>
    <p:extLst>
      <p:ext uri="{BB962C8B-B14F-4D97-AF65-F5344CB8AC3E}">
        <p14:creationId xmlns:p14="http://schemas.microsoft.com/office/powerpoint/2010/main" val="4028463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dirty="0" smtClean="0">
                <a:solidFill>
                  <a:schemeClr val="tx1"/>
                </a:solidFill>
              </a:rPr>
              <a:t>Κινητική Απεικόνιση Καμπύλης </a:t>
            </a:r>
            <a:r>
              <a:rPr lang="el-GR" dirty="0" err="1" smtClean="0">
                <a:solidFill>
                  <a:schemeClr val="tx1"/>
                </a:solidFill>
              </a:rPr>
              <a:t>Bézier</a:t>
            </a:r>
            <a:r>
              <a:rPr lang="el-GR" dirty="0" smtClean="0">
                <a:solidFill>
                  <a:schemeClr val="tx1"/>
                </a:solidFill>
              </a:rPr>
              <a:t> Πέμπτου Βαθμού</a:t>
            </a:r>
            <a:endParaRPr lang="el-GR" dirty="0">
              <a:solidFill>
                <a:schemeClr val="tx1"/>
              </a:solidFill>
            </a:endParaRPr>
          </a:p>
        </p:txBody>
      </p:sp>
      <p:pic>
        <p:nvPicPr>
          <p:cNvPr id="28675" name="Picture 2" descr="File:BezierCurv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1857375"/>
            <a:ext cx="4505325" cy="3600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6EF54D5A-3655-4972-AE38-BCCA30867E3E}" type="slidenum">
              <a:rPr lang="el-GR" altLang="el-GR" sz="1200" smtClean="0">
                <a:solidFill>
                  <a:prstClr val="black"/>
                </a:solidFill>
                <a:latin typeface="Arial" pitchFamily="34" charset="0"/>
                <a:cs typeface="Arial" pitchFamily="34" charset="0"/>
              </a:rPr>
              <a:pPr eaLnBrk="1" hangingPunct="1">
                <a:spcBef>
                  <a:spcPct val="0"/>
                </a:spcBef>
                <a:buFontTx/>
                <a:buNone/>
              </a:pPr>
              <a:t>15</a:t>
            </a:fld>
            <a:endParaRPr lang="el-GR" altLang="el-GR" sz="1200" smtClean="0">
              <a:solidFill>
                <a:prstClr val="black"/>
              </a:solidFill>
              <a:latin typeface="Arial" pitchFamily="34" charset="0"/>
              <a:cs typeface="Arial" pitchFamily="34" charset="0"/>
            </a:endParaRPr>
          </a:p>
        </p:txBody>
      </p:sp>
      <p:sp>
        <p:nvSpPr>
          <p:cNvPr id="7" name="Rectangle 6"/>
          <p:cNvSpPr/>
          <p:nvPr/>
        </p:nvSpPr>
        <p:spPr>
          <a:xfrm>
            <a:off x="1995488" y="5732463"/>
            <a:ext cx="5153025" cy="277812"/>
          </a:xfrm>
          <a:prstGeom prst="rect">
            <a:avLst/>
          </a:prstGeom>
        </p:spPr>
        <p:txBody>
          <a:bodyPr>
            <a:spAutoFit/>
          </a:bodyPr>
          <a:lstStyle/>
          <a:p>
            <a:pPr algn="ctr">
              <a:defRPr/>
            </a:pPr>
            <a:r>
              <a:rPr lang="en-US" sz="1200" dirty="0">
                <a:solidFill>
                  <a:prstClr val="black">
                    <a:lumMod val="65000"/>
                    <a:lumOff val="35000"/>
                  </a:prstClr>
                </a:solidFill>
                <a:latin typeface="Calibri"/>
                <a:cs typeface="Arial" pitchFamily="34" charset="0"/>
              </a:rPr>
              <a:t>“</a:t>
            </a:r>
            <a:r>
              <a:rPr lang="en-US" sz="1200" dirty="0" err="1">
                <a:solidFill>
                  <a:prstClr val="black"/>
                </a:solidFill>
                <a:latin typeface="Calibri"/>
                <a:cs typeface="Arial" pitchFamily="34" charset="0"/>
                <a:hlinkClick r:id="rId3"/>
              </a:rPr>
              <a:t>BezierCurve</a:t>
            </a:r>
            <a:r>
              <a:rPr lang="en-US" sz="1200" dirty="0">
                <a:solidFill>
                  <a:prstClr val="black">
                    <a:lumMod val="65000"/>
                    <a:lumOff val="35000"/>
                  </a:prstClr>
                </a:solidFill>
                <a:latin typeface="Calibri"/>
                <a:cs typeface="Arial" pitchFamily="34" charset="0"/>
              </a:rPr>
              <a:t>”, </a:t>
            </a:r>
            <a:r>
              <a:rPr lang="el-GR" sz="1200" dirty="0">
                <a:solidFill>
                  <a:prstClr val="black">
                    <a:lumMod val="65000"/>
                    <a:lumOff val="35000"/>
                  </a:prstClr>
                </a:solidFill>
                <a:latin typeface="Calibri"/>
                <a:cs typeface="Arial" pitchFamily="34" charset="0"/>
              </a:rPr>
              <a:t>από</a:t>
            </a:r>
            <a:r>
              <a:rPr lang="en-US" sz="1200" dirty="0">
                <a:solidFill>
                  <a:prstClr val="black">
                    <a:lumMod val="65000"/>
                    <a:lumOff val="35000"/>
                  </a:prstClr>
                </a:solidFill>
                <a:latin typeface="Calibri"/>
                <a:cs typeface="Arial" pitchFamily="34" charset="0"/>
              </a:rPr>
              <a:t> </a:t>
            </a:r>
            <a:r>
              <a:rPr lang="en-US" sz="1200" dirty="0">
                <a:solidFill>
                  <a:prstClr val="black"/>
                </a:solidFill>
                <a:latin typeface="Calibri"/>
                <a:cs typeface="Arial" pitchFamily="34" charset="0"/>
                <a:hlinkClick r:id="rId4" tooltip="User:Sam Derbyshire"/>
              </a:rPr>
              <a:t> Sam Derbyshire</a:t>
            </a:r>
            <a:r>
              <a:rPr lang="el-GR" sz="1200" dirty="0">
                <a:solidFill>
                  <a:prstClr val="black">
                    <a:lumMod val="65000"/>
                    <a:lumOff val="35000"/>
                  </a:prstClr>
                </a:solidFill>
                <a:latin typeface="Calibri"/>
                <a:cs typeface="Arial" pitchFamily="34" charset="0"/>
              </a:rPr>
              <a:t> διαθέσιμο με άδεια </a:t>
            </a:r>
            <a:r>
              <a:rPr lang="en-US" sz="1200" dirty="0">
                <a:solidFill>
                  <a:prstClr val="black"/>
                </a:solidFill>
                <a:latin typeface="Calibri"/>
                <a:cs typeface="Arial" pitchFamily="34" charset="0"/>
                <a:hlinkClick r:id="rId5"/>
              </a:rPr>
              <a:t>CC BY-SA 3.0</a:t>
            </a:r>
            <a:r>
              <a:rPr lang="el-GR" sz="1200" dirty="0">
                <a:solidFill>
                  <a:prstClr val="black">
                    <a:lumMod val="65000"/>
                    <a:lumOff val="35000"/>
                  </a:prstClr>
                </a:solidFill>
                <a:latin typeface="Calibri"/>
                <a:cs typeface="Arial" pitchFamily="34" charset="0"/>
              </a:rPr>
              <a:t> </a:t>
            </a:r>
            <a:endParaRPr lang="en-US" sz="1200" dirty="0">
              <a:solidFill>
                <a:prstClr val="black">
                  <a:lumMod val="65000"/>
                  <a:lumOff val="35000"/>
                </a:prstClr>
              </a:solidFill>
              <a:latin typeface="Calibri"/>
              <a:cs typeface="Arial" pitchFamily="34" charset="0"/>
            </a:endParaRPr>
          </a:p>
        </p:txBody>
      </p:sp>
    </p:spTree>
    <p:extLst>
      <p:ext uri="{BB962C8B-B14F-4D97-AF65-F5344CB8AC3E}">
        <p14:creationId xmlns:p14="http://schemas.microsoft.com/office/powerpoint/2010/main" val="2636154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 Θέση περιεχομένου"/>
          <p:cNvSpPr>
            <a:spLocks noGrp="1"/>
          </p:cNvSpPr>
          <p:nvPr>
            <p:ph idx="1"/>
          </p:nvPr>
        </p:nvSpPr>
        <p:spPr/>
        <p:txBody>
          <a:bodyPr/>
          <a:lstStyle/>
          <a:p>
            <a:pPr eaLnBrk="1" hangingPunct="1"/>
            <a:r>
              <a:rPr lang="el-GR" altLang="el-GR" smtClean="0"/>
              <a:t>Μια  B-</a:t>
            </a:r>
            <a:r>
              <a:rPr lang="en-US" altLang="el-GR" smtClean="0"/>
              <a:t>Spline</a:t>
            </a:r>
            <a:r>
              <a:rPr lang="el-GR" altLang="el-GR" smtClean="0"/>
              <a:t> αποτελείται από πολλαπλά τόξα (καμπύλες ) Bézier και παρέχει ένα ενιαίο μηχανισμό που θα καθορίσει τη συνέχεια των ενώσεων. </a:t>
            </a:r>
          </a:p>
          <a:p>
            <a:pPr eaLnBrk="1" hangingPunct="1"/>
            <a:endParaRPr lang="el-GR" altLang="el-GR" smtClean="0"/>
          </a:p>
        </p:txBody>
      </p:sp>
      <p:pic>
        <p:nvPicPr>
          <p:cNvPr id="29699" name="3 - Εικόνα" descr="Surface modelling.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2492375"/>
            <a:ext cx="44989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5705BCBC-94DA-4E9A-B56E-2976FDB3D8AC}" type="slidenum">
              <a:rPr lang="el-GR" altLang="el-GR" sz="1200" smtClean="0">
                <a:solidFill>
                  <a:prstClr val="black"/>
                </a:solidFill>
                <a:latin typeface="Arial" pitchFamily="34" charset="0"/>
                <a:cs typeface="Arial" pitchFamily="34" charset="0"/>
              </a:rPr>
              <a:pPr eaLnBrk="1" hangingPunct="1">
                <a:spcBef>
                  <a:spcPct val="0"/>
                </a:spcBef>
                <a:buFontTx/>
                <a:buNone/>
              </a:pPr>
              <a:t>16</a:t>
            </a:fld>
            <a:endParaRPr lang="el-GR" altLang="el-GR" sz="1200" smtClean="0">
              <a:solidFill>
                <a:prstClr val="black"/>
              </a:solidFill>
              <a:latin typeface="Arial" pitchFamily="34" charset="0"/>
              <a:cs typeface="Arial" pitchFamily="34" charset="0"/>
            </a:endParaRPr>
          </a:p>
        </p:txBody>
      </p:sp>
      <p:sp>
        <p:nvSpPr>
          <p:cNvPr id="6" name="Rectangle 6"/>
          <p:cNvSpPr/>
          <p:nvPr/>
        </p:nvSpPr>
        <p:spPr>
          <a:xfrm>
            <a:off x="1995488" y="5888038"/>
            <a:ext cx="5153025" cy="277812"/>
          </a:xfrm>
          <a:prstGeom prst="rect">
            <a:avLst/>
          </a:prstGeom>
        </p:spPr>
        <p:txBody>
          <a:bodyPr>
            <a:spAutoFit/>
          </a:bodyPr>
          <a:lstStyle/>
          <a:p>
            <a:pPr algn="ctr">
              <a:defRPr/>
            </a:pPr>
            <a:r>
              <a:rPr lang="en-US" sz="1200" dirty="0">
                <a:solidFill>
                  <a:prstClr val="black">
                    <a:lumMod val="65000"/>
                    <a:lumOff val="35000"/>
                  </a:prstClr>
                </a:solidFill>
                <a:latin typeface="Calibri"/>
                <a:cs typeface="Arial" pitchFamily="34" charset="0"/>
              </a:rPr>
              <a:t>“</a:t>
            </a:r>
            <a:r>
              <a:rPr lang="en-US" sz="1200" dirty="0">
                <a:solidFill>
                  <a:prstClr val="black"/>
                </a:solidFill>
                <a:latin typeface="Calibri"/>
                <a:cs typeface="Arial" pitchFamily="34" charset="0"/>
                <a:hlinkClick r:id="rId4"/>
              </a:rPr>
              <a:t>Surface modelling</a:t>
            </a:r>
            <a:r>
              <a:rPr lang="en-US" sz="1200" dirty="0">
                <a:solidFill>
                  <a:prstClr val="black">
                    <a:lumMod val="65000"/>
                    <a:lumOff val="35000"/>
                  </a:prstClr>
                </a:solidFill>
                <a:latin typeface="Calibri"/>
                <a:cs typeface="Arial" pitchFamily="34" charset="0"/>
              </a:rPr>
              <a:t>”, </a:t>
            </a:r>
            <a:r>
              <a:rPr lang="el-GR" sz="1200" dirty="0">
                <a:solidFill>
                  <a:prstClr val="black">
                    <a:lumMod val="65000"/>
                    <a:lumOff val="35000"/>
                  </a:prstClr>
                </a:solidFill>
                <a:latin typeface="Calibri"/>
                <a:cs typeface="Arial" pitchFamily="34" charset="0"/>
              </a:rPr>
              <a:t>από</a:t>
            </a:r>
            <a:r>
              <a:rPr lang="en-US" sz="1200" dirty="0">
                <a:solidFill>
                  <a:prstClr val="black">
                    <a:lumMod val="65000"/>
                    <a:lumOff val="35000"/>
                  </a:prstClr>
                </a:solidFill>
                <a:latin typeface="Calibri"/>
                <a:cs typeface="Arial" pitchFamily="34" charset="0"/>
              </a:rPr>
              <a:t> </a:t>
            </a:r>
            <a:r>
              <a:rPr lang="en-US" sz="1200" dirty="0" err="1">
                <a:solidFill>
                  <a:prstClr val="black"/>
                </a:solidFill>
                <a:latin typeface="Calibri"/>
                <a:cs typeface="Arial" pitchFamily="34" charset="0"/>
                <a:hlinkClick r:id="rId5" tooltip="User:Vladsinger"/>
              </a:rPr>
              <a:t>Vladsinger</a:t>
            </a:r>
            <a:r>
              <a:rPr lang="el-GR" sz="1200" dirty="0">
                <a:solidFill>
                  <a:prstClr val="black"/>
                </a:solidFill>
                <a:latin typeface="Calibri"/>
                <a:cs typeface="Arial" pitchFamily="34" charset="0"/>
              </a:rPr>
              <a:t> </a:t>
            </a:r>
            <a:r>
              <a:rPr lang="el-GR" sz="1200" dirty="0">
                <a:solidFill>
                  <a:prstClr val="black">
                    <a:lumMod val="65000"/>
                    <a:lumOff val="35000"/>
                  </a:prstClr>
                </a:solidFill>
                <a:latin typeface="Calibri"/>
                <a:cs typeface="Arial" pitchFamily="34" charset="0"/>
              </a:rPr>
              <a:t>διαθέσιμο με άδεια </a:t>
            </a:r>
            <a:r>
              <a:rPr lang="en-US" sz="1200" dirty="0">
                <a:solidFill>
                  <a:prstClr val="black"/>
                </a:solidFill>
                <a:latin typeface="Calibri"/>
                <a:cs typeface="Arial" pitchFamily="34" charset="0"/>
                <a:hlinkClick r:id="rId6"/>
              </a:rPr>
              <a:t>CC BY-SA 3.0</a:t>
            </a:r>
            <a:r>
              <a:rPr lang="el-GR" sz="1200" dirty="0">
                <a:solidFill>
                  <a:prstClr val="black">
                    <a:lumMod val="65000"/>
                    <a:lumOff val="35000"/>
                  </a:prstClr>
                </a:solidFill>
                <a:latin typeface="Calibri"/>
                <a:cs typeface="Arial" pitchFamily="34" charset="0"/>
              </a:rPr>
              <a:t> </a:t>
            </a:r>
            <a:endParaRPr lang="en-US" sz="1200" dirty="0">
              <a:solidFill>
                <a:prstClr val="black">
                  <a:lumMod val="65000"/>
                  <a:lumOff val="35000"/>
                </a:prstClr>
              </a:solidFill>
              <a:latin typeface="Calibri"/>
              <a:cs typeface="Arial" pitchFamily="34" charset="0"/>
            </a:endParaRPr>
          </a:p>
        </p:txBody>
      </p:sp>
      <p:sp>
        <p:nvSpPr>
          <p:cNvPr id="29702" name="Τίτλος 3"/>
          <p:cNvSpPr>
            <a:spLocks noGrp="1"/>
          </p:cNvSpPr>
          <p:nvPr>
            <p:ph type="title"/>
          </p:nvPr>
        </p:nvSpPr>
        <p:spPr/>
        <p:txBody>
          <a:bodyPr/>
          <a:lstStyle/>
          <a:p>
            <a:pPr eaLnBrk="1" hangingPunct="1"/>
            <a:r>
              <a:rPr lang="en-US" altLang="el-GR" dirty="0" smtClean="0">
                <a:solidFill>
                  <a:schemeClr val="tx1"/>
                </a:solidFill>
              </a:rPr>
              <a:t>B-Splines</a:t>
            </a:r>
            <a:r>
              <a:rPr lang="el-GR" altLang="el-GR" dirty="0" smtClean="0">
                <a:solidFill>
                  <a:schemeClr val="tx1"/>
                </a:solidFill>
              </a:rPr>
              <a:t> </a:t>
            </a:r>
            <a:r>
              <a:rPr lang="el-GR" altLang="el-GR" sz="3200" b="0" dirty="0" smtClean="0">
                <a:solidFill>
                  <a:schemeClr val="tx1"/>
                </a:solidFill>
              </a:rPr>
              <a:t>1/2</a:t>
            </a:r>
            <a:r>
              <a:rPr lang="en-US" altLang="el-GR" dirty="0" smtClean="0">
                <a:solidFill>
                  <a:schemeClr val="tx1"/>
                </a:solidFill>
              </a:rPr>
              <a:t> </a:t>
            </a:r>
            <a:endParaRPr lang="el-GR" altLang="el-GR" dirty="0" smtClean="0">
              <a:solidFill>
                <a:schemeClr val="tx1"/>
              </a:solidFill>
            </a:endParaRPr>
          </a:p>
        </p:txBody>
      </p:sp>
    </p:spTree>
    <p:extLst>
      <p:ext uri="{BB962C8B-B14F-4D97-AF65-F5344CB8AC3E}">
        <p14:creationId xmlns:p14="http://schemas.microsoft.com/office/powerpoint/2010/main" val="4112056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pPr eaLnBrk="1" hangingPunct="1"/>
            <a:r>
              <a:rPr lang="en-US" altLang="el-GR" dirty="0" smtClean="0">
                <a:solidFill>
                  <a:schemeClr val="tx1"/>
                </a:solidFill>
              </a:rPr>
              <a:t>B-Splines</a:t>
            </a:r>
            <a:r>
              <a:rPr lang="el-GR" altLang="el-GR" dirty="0" smtClean="0">
                <a:solidFill>
                  <a:schemeClr val="tx1"/>
                </a:solidFill>
              </a:rPr>
              <a:t> </a:t>
            </a:r>
            <a:r>
              <a:rPr lang="el-GR" altLang="el-GR" sz="3200" b="0" dirty="0" smtClean="0">
                <a:solidFill>
                  <a:schemeClr val="tx1"/>
                </a:solidFill>
              </a:rPr>
              <a:t>2/2</a:t>
            </a:r>
            <a:r>
              <a:rPr lang="en-US" altLang="el-GR" dirty="0" smtClean="0">
                <a:solidFill>
                  <a:schemeClr val="tx1"/>
                </a:solidFill>
              </a:rPr>
              <a:t> </a:t>
            </a:r>
            <a:endParaRPr lang="el-GR" altLang="el-GR" dirty="0" smtClean="0">
              <a:solidFill>
                <a:schemeClr val="tx1"/>
              </a:solidFill>
            </a:endParaRPr>
          </a:p>
        </p:txBody>
      </p:sp>
      <p:sp>
        <p:nvSpPr>
          <p:cNvPr id="30723" name="2 - Θέση περιεχομένου"/>
          <p:cNvSpPr>
            <a:spLocks noGrp="1"/>
          </p:cNvSpPr>
          <p:nvPr>
            <p:ph idx="1"/>
          </p:nvPr>
        </p:nvSpPr>
        <p:spPr>
          <a:xfrm>
            <a:off x="395288" y="1196975"/>
            <a:ext cx="5915025" cy="3240088"/>
          </a:xfrm>
        </p:spPr>
        <p:txBody>
          <a:bodyPr/>
          <a:lstStyle/>
          <a:p>
            <a:pPr marL="0" indent="0" eaLnBrk="1" hangingPunct="1">
              <a:buFont typeface="Arial" pitchFamily="34" charset="0"/>
              <a:buNone/>
            </a:pPr>
            <a:r>
              <a:rPr lang="el-GR" altLang="el-GR" smtClean="0"/>
              <a:t>Σκεφτείτε δύο κυβικές καμπύλες Bézier - που έχουν συνολικά 8 σημεία ελέγχου (4 ανά καμπύλη). </a:t>
            </a:r>
            <a:endParaRPr lang="en-US" altLang="el-GR" smtClean="0"/>
          </a:p>
          <a:p>
            <a:pPr marL="0" indent="0" eaLnBrk="1" hangingPunct="1">
              <a:buFont typeface="Arial" pitchFamily="34" charset="0"/>
              <a:buNone/>
            </a:pPr>
            <a:r>
              <a:rPr lang="el-GR" altLang="el-GR" smtClean="0"/>
              <a:t>Αφήνει  το τελευταίο σημείο της πρώτης (πράσινο) καμπύλης που ισούται με το πρώτο σημείο της δεύτερης (βιολετί) καμπύλης να ενωθούν μεταξύ τους - αυτό μας σώζει 1 σημείο αφήνοντας μας με 7 συνολικά σημεία ελέγχου.</a:t>
            </a:r>
          </a:p>
        </p:txBody>
      </p:sp>
      <p:grpSp>
        <p:nvGrpSpPr>
          <p:cNvPr id="30724" name="Ομάδα 4"/>
          <p:cNvGrpSpPr>
            <a:grpSpLocks/>
          </p:cNvGrpSpPr>
          <p:nvPr/>
        </p:nvGrpSpPr>
        <p:grpSpPr bwMode="auto">
          <a:xfrm>
            <a:off x="5945188" y="1498600"/>
            <a:ext cx="3133725" cy="2184400"/>
            <a:chOff x="2357438" y="857250"/>
            <a:chExt cx="4214812" cy="2571750"/>
          </a:xfrm>
        </p:grpSpPr>
        <p:pic>
          <p:nvPicPr>
            <p:cNvPr id="30728" name="5 - Εικόνα" descr="Influence of knot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857250"/>
              <a:ext cx="4214812"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9" name="Text Box 3"/>
            <p:cNvSpPr txBox="1">
              <a:spLocks noChangeArrowheads="1"/>
            </p:cNvSpPr>
            <p:nvPr/>
          </p:nvSpPr>
          <p:spPr bwMode="auto">
            <a:xfrm>
              <a:off x="2786063" y="2571750"/>
              <a:ext cx="280987" cy="365125"/>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l-GR" altLang="el-GR" sz="1600" smtClean="0">
                  <a:solidFill>
                    <a:prstClr val="black"/>
                  </a:solidFill>
                  <a:cs typeface="Arial" pitchFamily="34" charset="0"/>
                </a:rPr>
                <a:t>1</a:t>
              </a:r>
              <a:endParaRPr lang="el-GR" altLang="el-GR" sz="1800" smtClean="0">
                <a:solidFill>
                  <a:prstClr val="black"/>
                </a:solidFill>
                <a:latin typeface="Arial" pitchFamily="34" charset="0"/>
                <a:cs typeface="Arial" pitchFamily="34" charset="0"/>
              </a:endParaRPr>
            </a:p>
          </p:txBody>
        </p:sp>
        <p:sp>
          <p:nvSpPr>
            <p:cNvPr id="30730" name="Text Box 4"/>
            <p:cNvSpPr txBox="1">
              <a:spLocks noChangeArrowheads="1"/>
            </p:cNvSpPr>
            <p:nvPr/>
          </p:nvSpPr>
          <p:spPr bwMode="auto">
            <a:xfrm>
              <a:off x="4429125" y="2428875"/>
              <a:ext cx="288925" cy="366713"/>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l-GR" altLang="el-GR" sz="1600" smtClean="0">
                  <a:solidFill>
                    <a:prstClr val="black"/>
                  </a:solidFill>
                  <a:cs typeface="Arial" pitchFamily="34" charset="0"/>
                </a:rPr>
                <a:t>2</a:t>
              </a:r>
              <a:endParaRPr lang="el-GR" altLang="el-GR" sz="1800" smtClean="0">
                <a:solidFill>
                  <a:prstClr val="black"/>
                </a:solidFill>
                <a:latin typeface="Arial" pitchFamily="34" charset="0"/>
                <a:cs typeface="Arial" pitchFamily="34" charset="0"/>
              </a:endParaRPr>
            </a:p>
          </p:txBody>
        </p:sp>
        <p:sp>
          <p:nvSpPr>
            <p:cNvPr id="30731" name="Text Box 5"/>
            <p:cNvSpPr txBox="1">
              <a:spLocks noChangeArrowheads="1"/>
            </p:cNvSpPr>
            <p:nvPr/>
          </p:nvSpPr>
          <p:spPr bwMode="auto">
            <a:xfrm>
              <a:off x="5000625" y="1357313"/>
              <a:ext cx="328613" cy="374650"/>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l-GR" altLang="el-GR" sz="1600" smtClean="0">
                  <a:solidFill>
                    <a:prstClr val="black"/>
                  </a:solidFill>
                  <a:cs typeface="Arial" pitchFamily="34" charset="0"/>
                </a:rPr>
                <a:t>3</a:t>
              </a:r>
              <a:endParaRPr lang="el-GR" altLang="el-GR" sz="1800" smtClean="0">
                <a:solidFill>
                  <a:prstClr val="black"/>
                </a:solidFill>
                <a:latin typeface="Arial" pitchFamily="34" charset="0"/>
                <a:cs typeface="Arial" pitchFamily="34" charset="0"/>
              </a:endParaRPr>
            </a:p>
          </p:txBody>
        </p:sp>
        <p:sp>
          <p:nvSpPr>
            <p:cNvPr id="30732" name="Text Box 6"/>
            <p:cNvSpPr txBox="1">
              <a:spLocks noChangeArrowheads="1"/>
            </p:cNvSpPr>
            <p:nvPr/>
          </p:nvSpPr>
          <p:spPr bwMode="auto">
            <a:xfrm>
              <a:off x="6000750" y="2857500"/>
              <a:ext cx="312738" cy="365125"/>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l-GR" altLang="el-GR" sz="1600" smtClean="0">
                  <a:solidFill>
                    <a:prstClr val="black"/>
                  </a:solidFill>
                  <a:cs typeface="Arial" pitchFamily="34" charset="0"/>
                </a:rPr>
                <a:t>4</a:t>
              </a:r>
              <a:endParaRPr lang="el-GR" altLang="el-GR" sz="1800" smtClean="0">
                <a:solidFill>
                  <a:prstClr val="black"/>
                </a:solidFill>
                <a:latin typeface="Arial" pitchFamily="34" charset="0"/>
                <a:cs typeface="Arial" pitchFamily="34" charset="0"/>
              </a:endParaRPr>
            </a:p>
          </p:txBody>
        </p:sp>
      </p:grpSp>
      <p:sp>
        <p:nvSpPr>
          <p:cNvPr id="3072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04C7975D-6B64-42F5-A4CD-97D0E7FD5E86}" type="slidenum">
              <a:rPr lang="el-GR" altLang="el-GR" sz="1200" smtClean="0">
                <a:solidFill>
                  <a:prstClr val="black"/>
                </a:solidFill>
                <a:latin typeface="Arial" pitchFamily="34" charset="0"/>
                <a:cs typeface="Arial" pitchFamily="34" charset="0"/>
              </a:rPr>
              <a:pPr eaLnBrk="1" hangingPunct="1">
                <a:spcBef>
                  <a:spcPct val="0"/>
                </a:spcBef>
                <a:buFontTx/>
                <a:buNone/>
              </a:pPr>
              <a:t>17</a:t>
            </a:fld>
            <a:endParaRPr lang="el-GR" altLang="el-GR" sz="1200" smtClean="0">
              <a:solidFill>
                <a:prstClr val="black"/>
              </a:solidFill>
              <a:latin typeface="Arial" pitchFamily="34" charset="0"/>
              <a:cs typeface="Arial" pitchFamily="34" charset="0"/>
            </a:endParaRPr>
          </a:p>
        </p:txBody>
      </p:sp>
      <p:sp>
        <p:nvSpPr>
          <p:cNvPr id="30726" name="Ορθογώνιο 6"/>
          <p:cNvSpPr>
            <a:spLocks noChangeArrowheads="1"/>
          </p:cNvSpPr>
          <p:nvPr/>
        </p:nvSpPr>
        <p:spPr bwMode="auto">
          <a:xfrm>
            <a:off x="6472238" y="3683000"/>
            <a:ext cx="24495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ts val="1200"/>
              </a:spcBef>
              <a:buFontTx/>
              <a:buNone/>
            </a:pPr>
            <a:r>
              <a:rPr lang="el-GR" altLang="el-GR" sz="1600" smtClean="0">
                <a:solidFill>
                  <a:srgbClr val="000000"/>
                </a:solidFill>
                <a:cs typeface="Arial" pitchFamily="34" charset="0"/>
              </a:rPr>
              <a:t>B-</a:t>
            </a:r>
            <a:r>
              <a:rPr lang="en-US" altLang="el-GR" sz="1600" smtClean="0">
                <a:solidFill>
                  <a:srgbClr val="000000"/>
                </a:solidFill>
                <a:cs typeface="Arial" pitchFamily="34" charset="0"/>
              </a:rPr>
              <a:t>Splines</a:t>
            </a:r>
            <a:r>
              <a:rPr lang="el-GR" altLang="el-GR" sz="1600" smtClean="0">
                <a:solidFill>
                  <a:srgbClr val="000000"/>
                </a:solidFill>
                <a:cs typeface="Arial" pitchFamily="34" charset="0"/>
              </a:rPr>
              <a:t> </a:t>
            </a:r>
            <a:r>
              <a:rPr lang="en-US" altLang="el-GR" sz="1600" smtClean="0">
                <a:solidFill>
                  <a:srgbClr val="000000"/>
                </a:solidFill>
                <a:cs typeface="Arial" pitchFamily="34" charset="0"/>
              </a:rPr>
              <a:t> </a:t>
            </a:r>
            <a:r>
              <a:rPr lang="el-GR" altLang="el-GR" sz="1600" smtClean="0">
                <a:solidFill>
                  <a:srgbClr val="000000"/>
                </a:solidFill>
                <a:cs typeface="Arial" pitchFamily="34" charset="0"/>
              </a:rPr>
              <a:t>αποτελούνται από τόξα Bézier</a:t>
            </a:r>
            <a:endParaRPr lang="en-US" altLang="el-GR" sz="1600" smtClean="0">
              <a:solidFill>
                <a:srgbClr val="000000"/>
              </a:solidFill>
              <a:cs typeface="Arial" pitchFamily="34" charset="0"/>
            </a:endParaRPr>
          </a:p>
        </p:txBody>
      </p:sp>
      <p:sp>
        <p:nvSpPr>
          <p:cNvPr id="30727" name="Ορθογώνιο 7"/>
          <p:cNvSpPr>
            <a:spLocks noChangeArrowheads="1"/>
          </p:cNvSpPr>
          <p:nvPr/>
        </p:nvSpPr>
        <p:spPr bwMode="auto">
          <a:xfrm>
            <a:off x="400050" y="4508500"/>
            <a:ext cx="86074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ts val="1200"/>
              </a:spcBef>
              <a:buFontTx/>
              <a:buNone/>
            </a:pPr>
            <a:r>
              <a:rPr lang="el-GR" altLang="el-GR" sz="2200" smtClean="0">
                <a:solidFill>
                  <a:srgbClr val="000000"/>
                </a:solidFill>
                <a:cs typeface="Arial" pitchFamily="34" charset="0"/>
              </a:rPr>
              <a:t>Η τρίτη (μπλε) καμπύλη και η τέταρτη (κίτρινη)  καμπύλη τελειώνει  ακριβώς όπως στην προηγούμενη περίπτωση, αλλά στο σημείο ένωσης έχουν επίσης την ίδια κατεύθυνση της εφαπτομένης στο σημείο σύνδεσης. Υπάρχουν δύο εξωτερικές συνθήκες και μόνο 6 σημεία ελέγχου που είναι απαραίτητα για να περιγράψουν τις καμπύλες. </a:t>
            </a:r>
          </a:p>
        </p:txBody>
      </p:sp>
    </p:spTree>
    <p:extLst>
      <p:ext uri="{BB962C8B-B14F-4D97-AF65-F5344CB8AC3E}">
        <p14:creationId xmlns:p14="http://schemas.microsoft.com/office/powerpoint/2010/main" val="2557350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 Θέση περιεχομένου"/>
          <p:cNvSpPr>
            <a:spLocks noGrp="1"/>
          </p:cNvSpPr>
          <p:nvPr>
            <p:ph idx="1"/>
          </p:nvPr>
        </p:nvSpPr>
        <p:spPr>
          <a:xfrm>
            <a:off x="457200" y="1341438"/>
            <a:ext cx="8229600" cy="5256212"/>
          </a:xfrm>
        </p:spPr>
        <p:txBody>
          <a:bodyPr/>
          <a:lstStyle/>
          <a:p>
            <a:pPr eaLnBrk="1" hangingPunct="1"/>
            <a:r>
              <a:rPr lang="el-GR" altLang="el-GR" smtClean="0"/>
              <a:t>Η Φωτορεαλιστική Απεικόνιση (Rendering) είναι η διαδικασία ρεαλιστικής απόδοσης των χαρακτηριστικών ενός μοντέλου με τη χρήση χρωμάτων, υφών, φωτισμού και σκιάσεων. Ο απαιτούμενος χρόνος ολοκλήρωσης του μοντέλου αυξάνεται όσο αυξάνεται και η περιπλοκότητα του.</a:t>
            </a:r>
          </a:p>
          <a:p>
            <a:pPr eaLnBrk="1" hangingPunct="1"/>
            <a:r>
              <a:rPr lang="el-GR" altLang="el-GR" smtClean="0"/>
              <a:t>Το πρόγραμμα που είναι υπεύθυνο για να παράγει την τελική φωτορεαλιστικά απεικονισμένη σκηνή ονομάζεται renderer. Η διαδικασία παραγωγής της τελικής φωτορεαλιστικής απεικονισμένης σκηνής αποτελεί μια αρκετά σύνθετη διαδικασία μιας και οι παράμετροι που πρέπει να ληφθούν υπόψη προκειμένου να παραχθεί ένα ικανοποιητικό αποτέλεσμα που να προσεγγίζει αρκετά ρεαλιστικά την πραγματικότητα είναι πολλές.</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5C860540-3AAA-41A4-A2AC-92FF780B9869}" type="slidenum">
              <a:rPr lang="el-GR" altLang="el-GR" sz="1200" smtClean="0">
                <a:solidFill>
                  <a:prstClr val="black"/>
                </a:solidFill>
                <a:latin typeface="Arial" pitchFamily="34" charset="0"/>
                <a:cs typeface="Arial" pitchFamily="34" charset="0"/>
              </a:rPr>
              <a:pPr eaLnBrk="1" hangingPunct="1">
                <a:spcBef>
                  <a:spcPct val="0"/>
                </a:spcBef>
                <a:buFontTx/>
                <a:buNone/>
              </a:pPr>
              <a:t>18</a:t>
            </a:fld>
            <a:endParaRPr lang="el-GR" altLang="el-GR" sz="1200" smtClean="0">
              <a:solidFill>
                <a:prstClr val="black"/>
              </a:solidFill>
              <a:latin typeface="Arial" pitchFamily="34" charset="0"/>
              <a:cs typeface="Arial" pitchFamily="34" charset="0"/>
            </a:endParaRPr>
          </a:p>
        </p:txBody>
      </p:sp>
      <p:sp>
        <p:nvSpPr>
          <p:cNvPr id="5" name="Τίτλος 4"/>
          <p:cNvSpPr>
            <a:spLocks noGrp="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dirty="0" err="1">
                <a:solidFill>
                  <a:schemeClr val="tx1"/>
                </a:solidFill>
              </a:rPr>
              <a:t>Φωτορεαλιστική</a:t>
            </a:r>
            <a:r>
              <a:rPr lang="el-GR" dirty="0">
                <a:solidFill>
                  <a:schemeClr val="tx1"/>
                </a:solidFill>
              </a:rPr>
              <a:t> Απεικόνιση (</a:t>
            </a:r>
            <a:r>
              <a:rPr lang="el-GR" dirty="0" err="1">
                <a:solidFill>
                  <a:schemeClr val="tx1"/>
                </a:solidFill>
              </a:rPr>
              <a:t>Rendering</a:t>
            </a:r>
            <a:r>
              <a:rPr lang="el-GR" dirty="0" smtClean="0">
                <a:solidFill>
                  <a:schemeClr val="tx1"/>
                </a:solidFill>
              </a:rPr>
              <a:t>) </a:t>
            </a:r>
            <a:r>
              <a:rPr lang="el-GR" sz="3300" b="0" dirty="0" smtClean="0">
                <a:solidFill>
                  <a:schemeClr val="tx1"/>
                </a:solidFill>
              </a:rPr>
              <a:t>(παρέχεται </a:t>
            </a:r>
            <a:r>
              <a:rPr lang="el-GR" sz="3300" b="0" dirty="0">
                <a:solidFill>
                  <a:schemeClr val="tx1"/>
                </a:solidFill>
              </a:rPr>
              <a:t>με το </a:t>
            </a:r>
            <a:r>
              <a:rPr lang="el-GR" sz="3300" b="0" dirty="0" err="1" smtClean="0">
                <a:solidFill>
                  <a:schemeClr val="tx1"/>
                </a:solidFill>
              </a:rPr>
              <a:t>Rhinoceros</a:t>
            </a:r>
            <a:r>
              <a:rPr lang="el-GR" sz="3300" b="0" dirty="0" smtClean="0">
                <a:solidFill>
                  <a:schemeClr val="tx1"/>
                </a:solidFill>
              </a:rPr>
              <a:t>) 1/3</a:t>
            </a:r>
            <a:endParaRPr lang="el-GR" sz="3300" b="0" dirty="0">
              <a:solidFill>
                <a:schemeClr val="tx1"/>
              </a:solidFill>
            </a:endParaRPr>
          </a:p>
        </p:txBody>
      </p:sp>
    </p:spTree>
    <p:extLst>
      <p:ext uri="{BB962C8B-B14F-4D97-AF65-F5344CB8AC3E}">
        <p14:creationId xmlns:p14="http://schemas.microsoft.com/office/powerpoint/2010/main" val="1002069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rtlCol="0">
            <a:normAutofit lnSpcReduction="10000"/>
          </a:bodyPr>
          <a:lstStyle/>
          <a:p>
            <a:pPr eaLnBrk="1" fontAlgn="auto" hangingPunct="1">
              <a:spcAft>
                <a:spcPts val="0"/>
              </a:spcAft>
              <a:defRPr/>
            </a:pPr>
            <a:r>
              <a:rPr lang="el-GR" b="1" dirty="0" smtClean="0"/>
              <a:t>Γιατί </a:t>
            </a:r>
            <a:r>
              <a:rPr lang="en-US" b="1" dirty="0" smtClean="0"/>
              <a:t>Rhino</a:t>
            </a:r>
            <a:r>
              <a:rPr lang="en-US" b="1" dirty="0" smtClean="0">
                <a:solidFill>
                  <a:srgbClr val="C00000"/>
                </a:solidFill>
              </a:rPr>
              <a:t>ceros</a:t>
            </a:r>
            <a:endParaRPr lang="el-GR" b="1" dirty="0" smtClean="0">
              <a:solidFill>
                <a:srgbClr val="C00000"/>
              </a:solidFill>
            </a:endParaRPr>
          </a:p>
          <a:p>
            <a:pPr eaLnBrk="1" fontAlgn="auto" hangingPunct="1">
              <a:lnSpc>
                <a:spcPct val="120000"/>
              </a:lnSpc>
              <a:spcAft>
                <a:spcPts val="0"/>
              </a:spcAft>
              <a:defRPr/>
            </a:pPr>
            <a:r>
              <a:rPr lang="el-GR" dirty="0"/>
              <a:t>Ο Θρύλος </a:t>
            </a:r>
            <a:r>
              <a:rPr lang="en-US" b="1" dirty="0"/>
              <a:t>Rhino</a:t>
            </a:r>
            <a:r>
              <a:rPr lang="en-US" b="1" dirty="0">
                <a:solidFill>
                  <a:srgbClr val="C00000"/>
                </a:solidFill>
              </a:rPr>
              <a:t>ceros</a:t>
            </a:r>
            <a:r>
              <a:rPr lang="el-GR" dirty="0"/>
              <a:t/>
            </a:r>
            <a:br>
              <a:rPr lang="el-GR" dirty="0"/>
            </a:br>
            <a:r>
              <a:rPr lang="el-GR" dirty="0" smtClean="0"/>
              <a:t>Οι </a:t>
            </a:r>
            <a:r>
              <a:rPr lang="el-GR" dirty="0"/>
              <a:t>προγραμματιστές , του λογισμικού αυτού ,άρχισαν να  αποκαλούν αυτό το πρόγραμμα </a:t>
            </a:r>
            <a:r>
              <a:rPr lang="el-GR" b="1" dirty="0"/>
              <a:t>"Rhino"</a:t>
            </a:r>
            <a:r>
              <a:rPr lang="el-GR" dirty="0"/>
              <a:t> ως </a:t>
            </a:r>
            <a:r>
              <a:rPr lang="el-GR" dirty="0" smtClean="0"/>
              <a:t>όνομα πρωτότυπο, νωρίς </a:t>
            </a:r>
            <a:r>
              <a:rPr lang="el-GR" dirty="0"/>
              <a:t>,στη διαδικασία της ανάπτυξης. Τα λογότυπα </a:t>
            </a:r>
            <a:r>
              <a:rPr lang="el-GR" b="1" dirty="0"/>
              <a:t>Rhino</a:t>
            </a:r>
            <a:r>
              <a:rPr lang="el-GR" b="1" dirty="0">
                <a:solidFill>
                  <a:srgbClr val="FF0000"/>
                </a:solidFill>
              </a:rPr>
              <a:t>ceros</a:t>
            </a:r>
            <a:r>
              <a:rPr lang="el-GR" b="1" dirty="0"/>
              <a:t> </a:t>
            </a:r>
            <a:r>
              <a:rPr lang="el-GR" dirty="0"/>
              <a:t> </a:t>
            </a:r>
            <a:r>
              <a:rPr lang="el-GR" dirty="0" smtClean="0"/>
              <a:t>και </a:t>
            </a:r>
            <a:r>
              <a:rPr lang="el-GR" dirty="0"/>
              <a:t>οι εικόνες άρχισαν συσσωρεύονται στο γραφείο.  Από τη στιγμή που το προϊόν βρέθηκε </a:t>
            </a:r>
            <a:r>
              <a:rPr lang="el-GR" dirty="0" smtClean="0"/>
              <a:t>σε </a:t>
            </a:r>
            <a:r>
              <a:rPr lang="el-GR" b="1" dirty="0"/>
              <a:t>beta </a:t>
            </a:r>
            <a:r>
              <a:rPr lang="el-GR" dirty="0"/>
              <a:t> δοκιμαστική έκδοση, το όνομα είχε ήδη κολλήσει.</a:t>
            </a:r>
            <a:endParaRPr lang="el-GR" b="1" dirty="0"/>
          </a:p>
          <a:p>
            <a:pPr eaLnBrk="1" fontAlgn="auto" hangingPunct="1">
              <a:lnSpc>
                <a:spcPct val="120000"/>
              </a:lnSpc>
              <a:spcAft>
                <a:spcPts val="0"/>
              </a:spcAft>
              <a:defRPr/>
            </a:pPr>
            <a:r>
              <a:rPr lang="el-GR" dirty="0" smtClean="0"/>
              <a:t>Το </a:t>
            </a:r>
            <a:r>
              <a:rPr lang="en-US" b="1" dirty="0"/>
              <a:t>Rhino</a:t>
            </a:r>
            <a:r>
              <a:rPr lang="en-US" b="1" dirty="0">
                <a:solidFill>
                  <a:srgbClr val="C00000"/>
                </a:solidFill>
              </a:rPr>
              <a:t>ceros</a:t>
            </a:r>
            <a:r>
              <a:rPr lang="en-US" dirty="0"/>
              <a:t> </a:t>
            </a:r>
            <a:r>
              <a:rPr lang="el-GR" dirty="0"/>
              <a:t>είναι ένα σχεδιαστικό </a:t>
            </a:r>
            <a:r>
              <a:rPr lang="el-GR" b="1" dirty="0"/>
              <a:t>3</a:t>
            </a:r>
            <a:r>
              <a:rPr lang="en-US" b="1" dirty="0"/>
              <a:t>D</a:t>
            </a:r>
            <a:r>
              <a:rPr lang="el-GR" dirty="0"/>
              <a:t> πρόγραμμα  ελεύθερης  μοντελοποίησης με το οποίο μπορείτε, χρησιμοποιώντας  το,  να δημιουργήσετε οτιδήποτε, από μια βαλβίδα καρδιάς  μέχρι το  κύτος ενός  πλοίου και από ένα ποντίκι </a:t>
            </a:r>
            <a:r>
              <a:rPr lang="el-GR" dirty="0" smtClean="0"/>
              <a:t>μέχρι </a:t>
            </a:r>
            <a:r>
              <a:rPr lang="el-GR" dirty="0"/>
              <a:t>ένα τέρας.</a:t>
            </a:r>
          </a:p>
          <a:p>
            <a:pPr eaLnBrk="1" fontAlgn="auto" hangingPunct="1">
              <a:spcAft>
                <a:spcPts val="0"/>
              </a:spcAft>
              <a:defRPr/>
            </a:pPr>
            <a:endParaRPr lang="el-GR" dirty="0"/>
          </a:p>
        </p:txBody>
      </p:sp>
      <p:sp>
        <p:nvSpPr>
          <p:cNvPr id="14339" name="Τίτλος 3"/>
          <p:cNvSpPr>
            <a:spLocks noGrp="1"/>
          </p:cNvSpPr>
          <p:nvPr>
            <p:ph type="title"/>
          </p:nvPr>
        </p:nvSpPr>
        <p:spPr/>
        <p:txBody>
          <a:bodyPr/>
          <a:lstStyle/>
          <a:p>
            <a:pPr eaLnBrk="1" hangingPunct="1"/>
            <a:r>
              <a:rPr lang="el-GR" altLang="el-GR" dirty="0" smtClean="0">
                <a:solidFill>
                  <a:schemeClr val="tx1"/>
                </a:solidFill>
              </a:rPr>
              <a:t>Εισαγωγή</a:t>
            </a:r>
          </a:p>
        </p:txBody>
      </p:sp>
      <p:sp>
        <p:nvSpPr>
          <p:cNvPr id="14340"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DC03E1A2-68D5-4C67-A233-1B224F2BBF8F}" type="slidenum">
              <a:rPr lang="el-GR" altLang="el-GR" sz="1200" smtClean="0">
                <a:solidFill>
                  <a:prstClr val="black"/>
                </a:solidFill>
                <a:latin typeface="Arial" pitchFamily="34" charset="0"/>
                <a:cs typeface="Arial" pitchFamily="34" charset="0"/>
              </a:rPr>
              <a:pPr eaLnBrk="1" hangingPunct="1">
                <a:spcBef>
                  <a:spcPct val="0"/>
                </a:spcBef>
                <a:buFontTx/>
                <a:buNone/>
              </a:pPr>
              <a:t>1</a:t>
            </a:fld>
            <a:endParaRPr lang="el-GR" altLang="el-GR" sz="12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12688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 Θέση περιεχομένου"/>
          <p:cNvSpPr>
            <a:spLocks noGrp="1"/>
          </p:cNvSpPr>
          <p:nvPr>
            <p:ph idx="1"/>
          </p:nvPr>
        </p:nvSpPr>
        <p:spPr>
          <a:xfrm>
            <a:off x="457200" y="1341438"/>
            <a:ext cx="8229600" cy="4895850"/>
          </a:xfrm>
        </p:spPr>
        <p:txBody>
          <a:bodyPr/>
          <a:lstStyle/>
          <a:p>
            <a:pPr eaLnBrk="1" hangingPunct="1"/>
            <a:r>
              <a:rPr lang="el-GR" altLang="el-GR" smtClean="0"/>
              <a:t>Η διαδικασία της φωτορεαλιστικής απεικόνισης μπορεί να διαρκέσει κλάσματα του δευτερολέπτου ως και μία ολόκληρη μέρα προκειμένου να παραχθεί μία ενιαία εικόνα ανά </a:t>
            </a:r>
            <a:r>
              <a:rPr lang="el-GR" altLang="el-GR" smtClean="0">
                <a:hlinkClick r:id="rId2"/>
              </a:rPr>
              <a:t>καρέ</a:t>
            </a:r>
            <a:r>
              <a:rPr lang="el-GR" altLang="el-GR" smtClean="0"/>
              <a:t>. Τα τρισδιάστατα μοντέλα πρέπει να δημιουργηθούν και να τοποθετηθούν μέσα σε κάποιο σκηνικό ( Θαλάσσιο τοπίο ) συμπληρώνοντας όλες τις λεπτομέρειες όπως οι επενδύσεις των διαφόρων επιφανειών, η θέση της κάμερας, τα ειδικά εφέ (κυματισμός, αίσθηση κίνησης κ.α.) . Το τελικό αποτέλεσμα είναι σε μία πλατφόρμα τρισδιάστατη με εικόνες με βάθος, φως και σκίαση και πολλαπλή </a:t>
            </a:r>
            <a:r>
              <a:rPr lang="el-GR" altLang="el-GR" smtClean="0">
                <a:hlinkClick r:id="rId3"/>
              </a:rPr>
              <a:t>προοπτική</a:t>
            </a:r>
            <a:r>
              <a:rPr lang="el-GR" altLang="el-GR" smtClean="0"/>
              <a:t>.</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64D387DD-BF93-4AF5-8165-6B40A548D8FA}" type="slidenum">
              <a:rPr lang="el-GR" altLang="el-GR" sz="1200" smtClean="0">
                <a:solidFill>
                  <a:prstClr val="black"/>
                </a:solidFill>
                <a:latin typeface="Arial" pitchFamily="34" charset="0"/>
                <a:cs typeface="Arial" pitchFamily="34" charset="0"/>
              </a:rPr>
              <a:pPr eaLnBrk="1" hangingPunct="1">
                <a:spcBef>
                  <a:spcPct val="0"/>
                </a:spcBef>
                <a:buFontTx/>
                <a:buNone/>
              </a:pPr>
              <a:t>19</a:t>
            </a:fld>
            <a:endParaRPr lang="el-GR" altLang="el-GR" sz="1200" smtClean="0">
              <a:solidFill>
                <a:prstClr val="black"/>
              </a:solidFill>
              <a:latin typeface="Arial" pitchFamily="34" charset="0"/>
              <a:cs typeface="Arial" pitchFamily="34" charset="0"/>
            </a:endParaRPr>
          </a:p>
        </p:txBody>
      </p:sp>
      <p:sp>
        <p:nvSpPr>
          <p:cNvPr id="5" name="Τίτλος 4"/>
          <p:cNvSpPr>
            <a:spLocks noGrp="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dirty="0" err="1">
                <a:solidFill>
                  <a:schemeClr val="tx1"/>
                </a:solidFill>
              </a:rPr>
              <a:t>Φωτορεαλιστική</a:t>
            </a:r>
            <a:r>
              <a:rPr lang="el-GR" dirty="0">
                <a:solidFill>
                  <a:schemeClr val="tx1"/>
                </a:solidFill>
              </a:rPr>
              <a:t> Απεικόνιση (</a:t>
            </a:r>
            <a:r>
              <a:rPr lang="el-GR" dirty="0" err="1">
                <a:solidFill>
                  <a:schemeClr val="tx1"/>
                </a:solidFill>
              </a:rPr>
              <a:t>Rendering</a:t>
            </a:r>
            <a:r>
              <a:rPr lang="el-GR" dirty="0" smtClean="0">
                <a:solidFill>
                  <a:schemeClr val="tx1"/>
                </a:solidFill>
              </a:rPr>
              <a:t>) </a:t>
            </a:r>
            <a:r>
              <a:rPr lang="el-GR" sz="3300" b="0" dirty="0" smtClean="0">
                <a:solidFill>
                  <a:schemeClr val="tx1"/>
                </a:solidFill>
              </a:rPr>
              <a:t>(παρέχεται </a:t>
            </a:r>
            <a:r>
              <a:rPr lang="el-GR" sz="3300" b="0" dirty="0">
                <a:solidFill>
                  <a:schemeClr val="tx1"/>
                </a:solidFill>
              </a:rPr>
              <a:t>με το </a:t>
            </a:r>
            <a:r>
              <a:rPr lang="el-GR" sz="3300" b="0" dirty="0" err="1" smtClean="0">
                <a:solidFill>
                  <a:schemeClr val="tx1"/>
                </a:solidFill>
              </a:rPr>
              <a:t>Rhinoceros</a:t>
            </a:r>
            <a:r>
              <a:rPr lang="el-GR" sz="3300" b="0" dirty="0" smtClean="0">
                <a:solidFill>
                  <a:schemeClr val="tx1"/>
                </a:solidFill>
              </a:rPr>
              <a:t>) 2/3</a:t>
            </a:r>
            <a:endParaRPr lang="el-GR" sz="3300" b="0" dirty="0">
              <a:solidFill>
                <a:schemeClr val="tx1"/>
              </a:solidFill>
            </a:endParaRPr>
          </a:p>
        </p:txBody>
      </p:sp>
    </p:spTree>
    <p:extLst>
      <p:ext uri="{BB962C8B-B14F-4D97-AF65-F5344CB8AC3E}">
        <p14:creationId xmlns:p14="http://schemas.microsoft.com/office/powerpoint/2010/main" val="3516194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 Θέση περιεχομένου"/>
          <p:cNvSpPr>
            <a:spLocks noGrp="1"/>
          </p:cNvSpPr>
          <p:nvPr>
            <p:ph idx="1"/>
          </p:nvPr>
        </p:nvSpPr>
        <p:spPr>
          <a:xfrm>
            <a:off x="457200" y="1341438"/>
            <a:ext cx="8229600" cy="4895850"/>
          </a:xfrm>
        </p:spPr>
        <p:txBody>
          <a:bodyPr/>
          <a:lstStyle/>
          <a:p>
            <a:pPr eaLnBrk="1" hangingPunct="1"/>
            <a:r>
              <a:rPr lang="el-GR" altLang="el-GR" smtClean="0"/>
              <a:t>Με τη βοήθεια διαφόρων λογισμικών στην αγορά για τη δημιουργία τρισδιάστατων εικόνων, που κυμαίνονται από τα φθηνότερα ως τα πιο επαγγελματικά, ο δημιουργός έχει το πλεονέκτημα ότι με 3D Animation μπορεί να κάνει ευκολότερα τις αλλαγές που χρειάζονται, να χρησιμοποιήσει μία μεγάλη γκάμα οπτικής τεχνοτροπίας και βεβαίως να περιορίσει τις εργατικές ώρες. Ενώ στα δισδιάστατα κινούμενα σχέδια η "ζωγραφιά" ή η κίνηση γίνεται σε επίπεδη επιφάνεια με οριζόντιες και κάθετες γραμμές, στα τρισδιάστατα το εικονικό περιβάλλον ελέγχεται από τον υπολογιστή και το αποτέλεσμα είναι εφικτό με την προϋπόθεση ότι ο προγραμματιστής έχει δώσει τις σωστές εντολές στο πρόγραμμά του.</a:t>
            </a:r>
          </a:p>
          <a:p>
            <a:pPr eaLnBrk="1" hangingPunct="1"/>
            <a:endParaRPr lang="el-GR" altLang="el-GR" smtClean="0"/>
          </a:p>
        </p:txBody>
      </p:sp>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98491549-19F0-4A85-8E3A-F74840E23F98}" type="slidenum">
              <a:rPr lang="el-GR" altLang="el-GR" sz="1200" smtClean="0">
                <a:solidFill>
                  <a:prstClr val="black"/>
                </a:solidFill>
                <a:latin typeface="Arial" pitchFamily="34" charset="0"/>
                <a:cs typeface="Arial" pitchFamily="34" charset="0"/>
              </a:rPr>
              <a:pPr eaLnBrk="1" hangingPunct="1">
                <a:spcBef>
                  <a:spcPct val="0"/>
                </a:spcBef>
                <a:buFontTx/>
                <a:buNone/>
              </a:pPr>
              <a:t>20</a:t>
            </a:fld>
            <a:endParaRPr lang="el-GR" altLang="el-GR" sz="1200" smtClean="0">
              <a:solidFill>
                <a:prstClr val="black"/>
              </a:solidFill>
              <a:latin typeface="Arial" pitchFamily="34" charset="0"/>
              <a:cs typeface="Arial" pitchFamily="34" charset="0"/>
            </a:endParaRPr>
          </a:p>
        </p:txBody>
      </p:sp>
      <p:sp>
        <p:nvSpPr>
          <p:cNvPr id="5" name="Τίτλος 4"/>
          <p:cNvSpPr>
            <a:spLocks noGrp="1"/>
          </p:cNvSpPr>
          <p:nvPr>
            <p:ph type="title"/>
          </p:nvPr>
        </p:nvSpPr>
        <p:spPr>
          <a:xfrm>
            <a:off x="468313" y="115888"/>
            <a:ext cx="8229600" cy="1009650"/>
          </a:xfrm>
        </p:spPr>
        <p:txBody>
          <a:bodyPr rtlCol="0">
            <a:normAutofit fontScale="90000"/>
          </a:bodyPr>
          <a:lstStyle/>
          <a:p>
            <a:pPr eaLnBrk="1" fontAlgn="auto" hangingPunct="1">
              <a:spcAft>
                <a:spcPts val="0"/>
              </a:spcAft>
              <a:defRPr/>
            </a:pPr>
            <a:r>
              <a:rPr lang="el-GR" dirty="0" err="1">
                <a:solidFill>
                  <a:schemeClr val="tx1"/>
                </a:solidFill>
              </a:rPr>
              <a:t>Φωτορεαλιστική</a:t>
            </a:r>
            <a:r>
              <a:rPr lang="el-GR" dirty="0">
                <a:solidFill>
                  <a:schemeClr val="tx1"/>
                </a:solidFill>
              </a:rPr>
              <a:t> Απεικόνιση (</a:t>
            </a:r>
            <a:r>
              <a:rPr lang="el-GR" dirty="0" err="1">
                <a:solidFill>
                  <a:schemeClr val="tx1"/>
                </a:solidFill>
              </a:rPr>
              <a:t>Rendering</a:t>
            </a:r>
            <a:r>
              <a:rPr lang="el-GR" dirty="0" smtClean="0">
                <a:solidFill>
                  <a:schemeClr val="tx1"/>
                </a:solidFill>
              </a:rPr>
              <a:t>) </a:t>
            </a:r>
            <a:r>
              <a:rPr lang="el-GR" sz="3300" b="0" dirty="0" smtClean="0">
                <a:solidFill>
                  <a:schemeClr val="tx1"/>
                </a:solidFill>
              </a:rPr>
              <a:t>(παρέχεται </a:t>
            </a:r>
            <a:r>
              <a:rPr lang="el-GR" sz="3300" b="0" dirty="0">
                <a:solidFill>
                  <a:schemeClr val="tx1"/>
                </a:solidFill>
              </a:rPr>
              <a:t>με το </a:t>
            </a:r>
            <a:r>
              <a:rPr lang="el-GR" sz="3300" b="0" dirty="0" err="1" smtClean="0">
                <a:solidFill>
                  <a:schemeClr val="tx1"/>
                </a:solidFill>
              </a:rPr>
              <a:t>Rhinoceros</a:t>
            </a:r>
            <a:r>
              <a:rPr lang="el-GR" sz="3300" b="0" dirty="0" smtClean="0">
                <a:solidFill>
                  <a:schemeClr val="tx1"/>
                </a:solidFill>
              </a:rPr>
              <a:t>) 3/3</a:t>
            </a:r>
            <a:endParaRPr lang="el-GR" sz="3300" b="0" dirty="0">
              <a:solidFill>
                <a:schemeClr val="tx1"/>
              </a:solidFill>
            </a:endParaRPr>
          </a:p>
        </p:txBody>
      </p:sp>
    </p:spTree>
    <p:extLst>
      <p:ext uri="{BB962C8B-B14F-4D97-AF65-F5344CB8AC3E}">
        <p14:creationId xmlns:p14="http://schemas.microsoft.com/office/powerpoint/2010/main" val="2604760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3 - Θέση περιεχομένου"/>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712913" y="1916113"/>
            <a:ext cx="5954712" cy="3363912"/>
          </a:xfrm>
          <a:ln>
            <a:solidFill>
              <a:schemeClr val="tx1"/>
            </a:solidFill>
            <a:miter lim="800000"/>
            <a:headEnd/>
            <a:tailEnd/>
          </a:ln>
        </p:spPr>
      </p:pic>
      <p:sp>
        <p:nvSpPr>
          <p:cNvPr id="34819"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BED534C9-9F25-494B-ACCF-1FEAF47B43B8}" type="slidenum">
              <a:rPr lang="el-GR" altLang="el-GR" sz="1200" smtClean="0">
                <a:solidFill>
                  <a:prstClr val="black"/>
                </a:solidFill>
                <a:latin typeface="Arial" pitchFamily="34" charset="0"/>
                <a:cs typeface="Arial" pitchFamily="34" charset="0"/>
              </a:rPr>
              <a:pPr eaLnBrk="1" hangingPunct="1">
                <a:spcBef>
                  <a:spcPct val="0"/>
                </a:spcBef>
                <a:buFontTx/>
                <a:buNone/>
              </a:pPr>
              <a:t>21</a:t>
            </a:fld>
            <a:endParaRPr lang="el-GR" altLang="el-GR" sz="1200" smtClean="0">
              <a:solidFill>
                <a:prstClr val="black"/>
              </a:solidFill>
              <a:latin typeface="Arial" pitchFamily="34" charset="0"/>
              <a:cs typeface="Arial" pitchFamily="34" charset="0"/>
            </a:endParaRPr>
          </a:p>
        </p:txBody>
      </p:sp>
      <p:sp>
        <p:nvSpPr>
          <p:cNvPr id="34820" name="Τίτλος 1"/>
          <p:cNvSpPr>
            <a:spLocks noGrp="1"/>
          </p:cNvSpPr>
          <p:nvPr>
            <p:ph type="title"/>
          </p:nvPr>
        </p:nvSpPr>
        <p:spPr/>
        <p:txBody>
          <a:bodyPr/>
          <a:lstStyle/>
          <a:p>
            <a:pPr eaLnBrk="1" hangingPunct="1"/>
            <a:r>
              <a:rPr lang="el-GR" altLang="el-GR" dirty="0" smtClean="0">
                <a:solidFill>
                  <a:schemeClr val="tx1"/>
                </a:solidFill>
              </a:rPr>
              <a:t>Επιβατηγό πλοίο αναψυχής</a:t>
            </a:r>
          </a:p>
        </p:txBody>
      </p:sp>
    </p:spTree>
    <p:extLst>
      <p:ext uri="{BB962C8B-B14F-4D97-AF65-F5344CB8AC3E}">
        <p14:creationId xmlns:p14="http://schemas.microsoft.com/office/powerpoint/2010/main" val="1613890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3 - Θέση περιεχομένου"/>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508000" y="1328738"/>
            <a:ext cx="8128000" cy="4775200"/>
          </a:xfrm>
          <a:ln>
            <a:solidFill>
              <a:schemeClr val="tx1"/>
            </a:solidFill>
            <a:miter lim="800000"/>
            <a:headEnd/>
            <a:tailEnd/>
          </a:ln>
        </p:spPr>
      </p:pic>
      <p:sp>
        <p:nvSpPr>
          <p:cNvPr id="35843"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44AC422B-4EC8-4CAF-9628-47A00E0D0402}" type="slidenum">
              <a:rPr lang="el-GR" altLang="el-GR" sz="1200" smtClean="0">
                <a:solidFill>
                  <a:prstClr val="black"/>
                </a:solidFill>
                <a:latin typeface="Arial" pitchFamily="34" charset="0"/>
                <a:cs typeface="Arial" pitchFamily="34" charset="0"/>
              </a:rPr>
              <a:pPr eaLnBrk="1" hangingPunct="1">
                <a:spcBef>
                  <a:spcPct val="0"/>
                </a:spcBef>
                <a:buFontTx/>
                <a:buNone/>
              </a:pPr>
              <a:t>22</a:t>
            </a:fld>
            <a:endParaRPr lang="el-GR" altLang="el-GR" sz="1200" smtClean="0">
              <a:solidFill>
                <a:prstClr val="black"/>
              </a:solidFill>
              <a:latin typeface="Arial" pitchFamily="34" charset="0"/>
              <a:cs typeface="Arial" pitchFamily="34" charset="0"/>
            </a:endParaRPr>
          </a:p>
        </p:txBody>
      </p:sp>
      <p:sp>
        <p:nvSpPr>
          <p:cNvPr id="35844" name="Τίτλος 1"/>
          <p:cNvSpPr>
            <a:spLocks noGrp="1"/>
          </p:cNvSpPr>
          <p:nvPr>
            <p:ph type="title"/>
          </p:nvPr>
        </p:nvSpPr>
        <p:spPr/>
        <p:txBody>
          <a:bodyPr/>
          <a:lstStyle/>
          <a:p>
            <a:pPr eaLnBrk="1" hangingPunct="1"/>
            <a:r>
              <a:rPr lang="el-GR" altLang="el-GR" dirty="0" smtClean="0">
                <a:solidFill>
                  <a:schemeClr val="tx1"/>
                </a:solidFill>
              </a:rPr>
              <a:t>Ιστιοφόρο</a:t>
            </a:r>
          </a:p>
        </p:txBody>
      </p:sp>
    </p:spTree>
    <p:extLst>
      <p:ext uri="{BB962C8B-B14F-4D97-AF65-F5344CB8AC3E}">
        <p14:creationId xmlns:p14="http://schemas.microsoft.com/office/powerpoint/2010/main" val="4221305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 Θέση περιεχομένου"/>
          <p:cNvSpPr>
            <a:spLocks noGrp="1"/>
          </p:cNvSpPr>
          <p:nvPr>
            <p:ph idx="1"/>
          </p:nvPr>
        </p:nvSpPr>
        <p:spPr/>
        <p:txBody>
          <a:bodyPr>
            <a:noAutofit/>
          </a:bodyPr>
          <a:lstStyle/>
          <a:p>
            <a:pPr eaLnBrk="1" hangingPunct="1"/>
            <a:r>
              <a:rPr lang="el-GR" altLang="el-GR" dirty="0" smtClean="0"/>
              <a:t>Πριν ξεκινήσετε, κάποιες  γενικές υποδείξεις για την σωστή λειτουργία του Προγράμματος και κατά συνέπια του Εργαστηρίου. </a:t>
            </a:r>
          </a:p>
          <a:p>
            <a:pPr eaLnBrk="1" hangingPunct="1"/>
            <a:r>
              <a:rPr lang="el-GR" altLang="el-GR" dirty="0" smtClean="0"/>
              <a:t>Από </a:t>
            </a:r>
            <a:r>
              <a:rPr lang="el-GR" altLang="el-GR" dirty="0" smtClean="0"/>
              <a:t>τη  βασική επιφάνεια εργασίας του υπολογιστή σας επιλέξτε το εικονίδιο </a:t>
            </a:r>
            <a:r>
              <a:rPr lang="en-US" altLang="el-GR" b="1" dirty="0" smtClean="0"/>
              <a:t>Computer</a:t>
            </a:r>
            <a:r>
              <a:rPr lang="el-GR" altLang="el-GR" b="1" dirty="0" smtClean="0"/>
              <a:t>*</a:t>
            </a:r>
            <a:r>
              <a:rPr lang="el-GR" altLang="el-GR" dirty="0" smtClean="0"/>
              <a:t> ( </a:t>
            </a:r>
            <a:r>
              <a:rPr lang="el-GR" altLang="el-GR" b="1" dirty="0" smtClean="0"/>
              <a:t>Υπολογιστής</a:t>
            </a:r>
            <a:r>
              <a:rPr lang="el-GR" altLang="el-GR" dirty="0" smtClean="0"/>
              <a:t> ) και από το νέο παράθυρο επιλέξτε τον φάκελο </a:t>
            </a:r>
            <a:r>
              <a:rPr lang="en-US" altLang="el-GR" b="1" dirty="0" smtClean="0"/>
              <a:t>Student Files</a:t>
            </a:r>
            <a:r>
              <a:rPr lang="el-GR" altLang="el-GR" dirty="0" smtClean="0"/>
              <a:t>.</a:t>
            </a:r>
          </a:p>
          <a:p>
            <a:pPr eaLnBrk="1" hangingPunct="1"/>
            <a:r>
              <a:rPr lang="el-GR" altLang="el-GR" dirty="0" smtClean="0"/>
              <a:t>Στον </a:t>
            </a:r>
            <a:r>
              <a:rPr lang="el-GR" altLang="el-GR" dirty="0" smtClean="0"/>
              <a:t>φάκελο αυτό δημιουργήστε έναν νέο φάκελο με το ονοματεπώνυμο σας.</a:t>
            </a:r>
          </a:p>
          <a:p>
            <a:pPr eaLnBrk="1" hangingPunct="1"/>
            <a:r>
              <a:rPr lang="el-GR" altLang="el-GR" dirty="0" smtClean="0"/>
              <a:t>Σε </a:t>
            </a:r>
            <a:r>
              <a:rPr lang="el-GR" altLang="el-GR" dirty="0" smtClean="0"/>
              <a:t>αυτόν θα αποθηκεύετε κατά διαστήματα τμήματα της Εργασίας σας στο </a:t>
            </a:r>
            <a:r>
              <a:rPr lang="en-US" altLang="el-GR" b="1" dirty="0" smtClean="0"/>
              <a:t>Rhinoceros</a:t>
            </a:r>
            <a:r>
              <a:rPr lang="en-US" altLang="el-GR" dirty="0" smtClean="0"/>
              <a:t> </a:t>
            </a:r>
            <a:r>
              <a:rPr lang="el-GR" altLang="el-GR" dirty="0" smtClean="0"/>
              <a:t>. </a:t>
            </a:r>
          </a:p>
        </p:txBody>
      </p:sp>
      <p:sp>
        <p:nvSpPr>
          <p:cNvPr id="2" name="Τίτλος 1"/>
          <p:cNvSpPr>
            <a:spLocks noGrp="1"/>
          </p:cNvSpPr>
          <p:nvPr>
            <p:ph type="title"/>
          </p:nvPr>
        </p:nvSpPr>
        <p:spPr/>
        <p:txBody>
          <a:bodyPr/>
          <a:lstStyle/>
          <a:p>
            <a:r>
              <a:rPr lang="el-GR" dirty="0" smtClean="0">
                <a:solidFill>
                  <a:schemeClr val="tx1"/>
                </a:solidFill>
              </a:rPr>
              <a:t>Υποδείξεις</a:t>
            </a:r>
            <a:r>
              <a:rPr lang="en-US" dirty="0" smtClean="0">
                <a:solidFill>
                  <a:schemeClr val="tx1"/>
                </a:solidFill>
              </a:rPr>
              <a:t> </a:t>
            </a:r>
            <a:r>
              <a:rPr lang="en-US" sz="3200" b="0" dirty="0" smtClean="0">
                <a:solidFill>
                  <a:schemeClr val="tx1"/>
                </a:solidFill>
              </a:rPr>
              <a:t>1/3</a:t>
            </a:r>
            <a:endParaRPr lang="el-GR" sz="3200" b="0" dirty="0">
              <a:solidFill>
                <a:schemeClr val="tx1"/>
              </a:solidFill>
            </a:endParaRP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4162844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 Θέση περιεχομένου"/>
          <p:cNvSpPr>
            <a:spLocks noGrp="1"/>
          </p:cNvSpPr>
          <p:nvPr>
            <p:ph idx="1"/>
          </p:nvPr>
        </p:nvSpPr>
        <p:spPr>
          <a:xfrm>
            <a:off x="457200" y="1196975"/>
            <a:ext cx="8507288" cy="5544393"/>
          </a:xfrm>
        </p:spPr>
        <p:txBody>
          <a:bodyPr>
            <a:noAutofit/>
          </a:bodyPr>
          <a:lstStyle/>
          <a:p>
            <a:pPr eaLnBrk="1" hangingPunct="1"/>
            <a:r>
              <a:rPr lang="el-GR" altLang="el-GR" dirty="0" smtClean="0"/>
              <a:t>Πρέπει </a:t>
            </a:r>
            <a:r>
              <a:rPr lang="el-GR" altLang="el-GR" dirty="0" smtClean="0"/>
              <a:t>εδώ να τονιστεί πως ο υπολογιστής μετά από πάροδο κάποιων λεπτών αδράνειας σβήνει ή αλλιώς μεταβαίνει σε κατάσταση υπολειτουργίας </a:t>
            </a:r>
            <a:r>
              <a:rPr lang="el-GR" altLang="el-GR" dirty="0" smtClean="0"/>
              <a:t>(μαύρη οθόνη) </a:t>
            </a:r>
            <a:r>
              <a:rPr lang="el-GR" altLang="el-GR" dirty="0" smtClean="0"/>
              <a:t>οπότε κατά την επαναλειτουργία του θα διαπιστώσει κανείς πως έχει χάσει μέρος της δουλειάς του ή και ολόκληρη εκτός εάν την έχει σώσει </a:t>
            </a:r>
            <a:r>
              <a:rPr lang="el-GR" altLang="el-GR" dirty="0" smtClean="0"/>
              <a:t>(</a:t>
            </a:r>
            <a:r>
              <a:rPr lang="en-US" altLang="el-GR" b="1" dirty="0" smtClean="0"/>
              <a:t>Save</a:t>
            </a:r>
            <a:r>
              <a:rPr lang="en-US" altLang="el-GR" dirty="0" smtClean="0"/>
              <a:t> </a:t>
            </a:r>
            <a:r>
              <a:rPr lang="el-GR" altLang="el-GR" dirty="0" smtClean="0"/>
              <a:t>ή </a:t>
            </a:r>
            <a:r>
              <a:rPr lang="en-US" altLang="el-GR" b="1" dirty="0" smtClean="0"/>
              <a:t>Save </a:t>
            </a:r>
            <a:r>
              <a:rPr lang="en-US" altLang="el-GR" b="1" dirty="0" smtClean="0"/>
              <a:t>as</a:t>
            </a:r>
            <a:r>
              <a:rPr lang="el-GR" altLang="el-GR" dirty="0" smtClean="0"/>
              <a:t>) </a:t>
            </a:r>
            <a:r>
              <a:rPr lang="el-GR" altLang="el-GR" dirty="0" smtClean="0"/>
              <a:t>φυσικά στον φάκελο με το Ονοματεπώνυμό του.</a:t>
            </a:r>
          </a:p>
          <a:p>
            <a:pPr eaLnBrk="1" hangingPunct="1"/>
            <a:r>
              <a:rPr lang="el-GR" altLang="el-GR" dirty="0" smtClean="0"/>
              <a:t> </a:t>
            </a:r>
            <a:r>
              <a:rPr lang="el-GR" altLang="el-GR" dirty="0" smtClean="0"/>
              <a:t>Βασική </a:t>
            </a:r>
            <a:r>
              <a:rPr lang="el-GR" altLang="el-GR" dirty="0" smtClean="0"/>
              <a:t>προϋπόθεση στο να έχετε πάντα τα δεδομένα σας </a:t>
            </a:r>
            <a:r>
              <a:rPr lang="el-GR" altLang="el-GR" dirty="0" smtClean="0"/>
              <a:t>(Εργασία) </a:t>
            </a:r>
            <a:r>
              <a:rPr lang="el-GR" altLang="el-GR" dirty="0" smtClean="0"/>
              <a:t>είναι </a:t>
            </a:r>
            <a:r>
              <a:rPr lang="el-GR" altLang="el-GR" b="1" dirty="0" smtClean="0"/>
              <a:t>κάθε φορά</a:t>
            </a:r>
            <a:r>
              <a:rPr lang="el-GR" altLang="el-GR" dirty="0" smtClean="0"/>
              <a:t> να  χρησιμοποιείτε </a:t>
            </a:r>
            <a:r>
              <a:rPr lang="el-GR" altLang="el-GR" b="1" dirty="0" smtClean="0"/>
              <a:t>τον ίδιο</a:t>
            </a:r>
            <a:r>
              <a:rPr lang="el-GR" altLang="el-GR" dirty="0" smtClean="0"/>
              <a:t> Υπολογιστή! </a:t>
            </a:r>
          </a:p>
          <a:p>
            <a:pPr eaLnBrk="1" hangingPunct="1"/>
            <a:r>
              <a:rPr lang="el-GR" altLang="el-GR" dirty="0" smtClean="0"/>
              <a:t> </a:t>
            </a:r>
            <a:r>
              <a:rPr lang="el-GR" altLang="el-GR" dirty="0" smtClean="0"/>
              <a:t>Κάτι </a:t>
            </a:r>
            <a:r>
              <a:rPr lang="el-GR" altLang="el-GR" dirty="0" smtClean="0"/>
              <a:t>που θα σας διευκόλυνε , σε περίπτωση που θέλετε να συμπληρώσετε κάτι στην εργασία σας στο σπίτι και εφόσον έχετε εγκατεστημένο το πρόγραμμα </a:t>
            </a:r>
            <a:r>
              <a:rPr lang="en-US" altLang="el-GR" b="1" dirty="0" smtClean="0"/>
              <a:t>Rhinoceros </a:t>
            </a:r>
            <a:r>
              <a:rPr lang="el-GR" altLang="el-GR" dirty="0" smtClean="0"/>
              <a:t>θα ήταν η μεταφορά των δεδομένων σας είτε με </a:t>
            </a:r>
            <a:r>
              <a:rPr lang="en-US" altLang="el-GR" b="1" dirty="0" err="1" smtClean="0"/>
              <a:t>usb</a:t>
            </a:r>
            <a:r>
              <a:rPr lang="en-US" altLang="el-GR" b="1" dirty="0" smtClean="0"/>
              <a:t> stick</a:t>
            </a:r>
            <a:r>
              <a:rPr lang="en-US" altLang="el-GR" dirty="0" smtClean="0"/>
              <a:t> </a:t>
            </a:r>
            <a:r>
              <a:rPr lang="el-GR" altLang="el-GR" dirty="0" smtClean="0"/>
              <a:t>ή στέλνοντας </a:t>
            </a:r>
            <a:r>
              <a:rPr lang="en-US" altLang="el-GR" b="1" dirty="0" smtClean="0"/>
              <a:t>e</a:t>
            </a:r>
            <a:r>
              <a:rPr lang="el-GR" altLang="el-GR" b="1" dirty="0" smtClean="0"/>
              <a:t>-</a:t>
            </a:r>
            <a:r>
              <a:rPr lang="en-US" altLang="el-GR" b="1" dirty="0" smtClean="0"/>
              <a:t>mail</a:t>
            </a:r>
            <a:r>
              <a:rPr lang="el-GR" altLang="el-GR" dirty="0" smtClean="0"/>
              <a:t> </a:t>
            </a:r>
            <a:r>
              <a:rPr lang="el-GR" altLang="el-GR" dirty="0" smtClean="0"/>
              <a:t>(με </a:t>
            </a:r>
            <a:r>
              <a:rPr lang="el-GR" altLang="el-GR" dirty="0" smtClean="0"/>
              <a:t>την εργασία σας </a:t>
            </a:r>
            <a:r>
              <a:rPr lang="el-GR" altLang="el-GR" dirty="0" smtClean="0"/>
              <a:t>επισυναπτόμενη) </a:t>
            </a:r>
            <a:r>
              <a:rPr lang="el-GR" altLang="el-GR" dirty="0" smtClean="0"/>
              <a:t>στον εαυτό σας οπότε μπορείτε να ανακτήσετε τα δεδομένα σας σε οποιονδήποτε </a:t>
            </a:r>
            <a:r>
              <a:rPr lang="el-GR" altLang="el-GR" dirty="0" smtClean="0"/>
              <a:t>Υπολογιστή!!</a:t>
            </a:r>
          </a:p>
          <a:p>
            <a:pPr eaLnBrk="1" hangingPunct="1">
              <a:buFont typeface="Arial" charset="0"/>
              <a:buNone/>
            </a:pPr>
            <a:endParaRPr lang="el-GR" altLang="el-GR" dirty="0" smtClean="0"/>
          </a:p>
          <a:p>
            <a:pPr eaLnBrk="1" hangingPunct="1"/>
            <a:endParaRPr lang="el-GR" altLang="el-GR" dirty="0" smtClean="0"/>
          </a:p>
        </p:txBody>
      </p:sp>
      <p:sp>
        <p:nvSpPr>
          <p:cNvPr id="2" name="Τίτλος 1"/>
          <p:cNvSpPr>
            <a:spLocks noGrp="1"/>
          </p:cNvSpPr>
          <p:nvPr>
            <p:ph type="title"/>
          </p:nvPr>
        </p:nvSpPr>
        <p:spPr/>
        <p:txBody>
          <a:bodyPr/>
          <a:lstStyle/>
          <a:p>
            <a:r>
              <a:rPr lang="el-GR" dirty="0" smtClean="0">
                <a:solidFill>
                  <a:schemeClr val="tx1"/>
                </a:solidFill>
              </a:rPr>
              <a:t>Υποδείξεις</a:t>
            </a:r>
            <a:r>
              <a:rPr lang="en-US" dirty="0" smtClean="0">
                <a:solidFill>
                  <a:schemeClr val="tx1"/>
                </a:solidFill>
              </a:rPr>
              <a:t> </a:t>
            </a:r>
            <a:r>
              <a:rPr lang="en-US" sz="3200" b="0" dirty="0">
                <a:solidFill>
                  <a:schemeClr val="tx1"/>
                </a:solidFill>
              </a:rPr>
              <a:t>2</a:t>
            </a:r>
            <a:r>
              <a:rPr lang="en-US" sz="3200" b="0" dirty="0" smtClean="0">
                <a:solidFill>
                  <a:schemeClr val="tx1"/>
                </a:solidFill>
              </a:rPr>
              <a:t>/3</a:t>
            </a:r>
            <a:endParaRPr lang="el-GR" sz="3200" b="0" dirty="0">
              <a:solidFill>
                <a:schemeClr val="tx1"/>
              </a:solidFill>
            </a:endParaRP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312211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 Θέση περιεχομένου"/>
          <p:cNvSpPr>
            <a:spLocks noGrp="1"/>
          </p:cNvSpPr>
          <p:nvPr>
            <p:ph idx="1"/>
          </p:nvPr>
        </p:nvSpPr>
        <p:spPr>
          <a:xfrm>
            <a:off x="457200" y="1196975"/>
            <a:ext cx="8291264" cy="5040313"/>
          </a:xfrm>
        </p:spPr>
        <p:txBody>
          <a:bodyPr>
            <a:noAutofit/>
          </a:bodyPr>
          <a:lstStyle/>
          <a:p>
            <a:pPr eaLnBrk="1" hangingPunct="1"/>
            <a:r>
              <a:rPr lang="el-GR" altLang="el-GR" dirty="0" smtClean="0"/>
              <a:t>Η ολοκληρωμένη εργασία σας  και το τελικό ΤΕΣΤ,</a:t>
            </a:r>
            <a:r>
              <a:rPr lang="en-US" altLang="el-GR" dirty="0" smtClean="0"/>
              <a:t> </a:t>
            </a:r>
            <a:r>
              <a:rPr lang="el-GR" altLang="el-GR" dirty="0" smtClean="0"/>
              <a:t>στο </a:t>
            </a:r>
            <a:r>
              <a:rPr lang="en-US" altLang="el-GR" b="1" dirty="0" smtClean="0"/>
              <a:t>Rhinoceros</a:t>
            </a:r>
            <a:r>
              <a:rPr lang="el-GR" altLang="el-GR" dirty="0" smtClean="0"/>
              <a:t>,</a:t>
            </a:r>
            <a:r>
              <a:rPr lang="en-US" altLang="el-GR" dirty="0" smtClean="0"/>
              <a:t> </a:t>
            </a:r>
            <a:r>
              <a:rPr lang="el-GR" altLang="el-GR" dirty="0" smtClean="0"/>
              <a:t>θα αποστέλλεται με </a:t>
            </a:r>
            <a:r>
              <a:rPr lang="en-US" altLang="el-GR" b="1" dirty="0" smtClean="0"/>
              <a:t>e</a:t>
            </a:r>
            <a:r>
              <a:rPr lang="el-GR" altLang="el-GR" b="1" dirty="0" smtClean="0"/>
              <a:t>-</a:t>
            </a:r>
            <a:r>
              <a:rPr lang="en-US" altLang="el-GR" b="1" dirty="0" smtClean="0"/>
              <a:t>mail </a:t>
            </a:r>
            <a:r>
              <a:rPr lang="el-GR" altLang="el-GR" dirty="0" smtClean="0"/>
              <a:t>στον εκάστοτε διδάσκοντα της Ομάδας σας. Τα αντίστοιχα </a:t>
            </a:r>
            <a:r>
              <a:rPr lang="en-US" altLang="el-GR" b="1" dirty="0" smtClean="0"/>
              <a:t>e</a:t>
            </a:r>
            <a:r>
              <a:rPr lang="el-GR" altLang="el-GR" b="1" dirty="0" smtClean="0"/>
              <a:t>-</a:t>
            </a:r>
            <a:r>
              <a:rPr lang="en-US" altLang="el-GR" b="1" dirty="0" smtClean="0"/>
              <a:t>mail</a:t>
            </a:r>
            <a:r>
              <a:rPr lang="en-US" altLang="el-GR" dirty="0" smtClean="0"/>
              <a:t> </a:t>
            </a:r>
            <a:r>
              <a:rPr lang="el-GR" altLang="el-GR" dirty="0" smtClean="0"/>
              <a:t>θα τα βρείτε είτε από τους Υπεύθυνους είτε στην ιστοσελίδα του Τμήματος και στην υποκατηγορία  Προσωπικό του Τμήματος.</a:t>
            </a:r>
          </a:p>
          <a:p>
            <a:pPr marL="0" indent="0" eaLnBrk="1" hangingPunct="1">
              <a:buFont typeface="Arial" charset="0"/>
              <a:buNone/>
            </a:pPr>
            <a:r>
              <a:rPr lang="el-GR" altLang="el-GR" b="1" dirty="0" smtClean="0"/>
              <a:t>*</a:t>
            </a:r>
            <a:r>
              <a:rPr lang="el-GR" altLang="el-GR" dirty="0" smtClean="0"/>
              <a:t>Εάν για κάποιο λόγο στην βασική Επιφάνεια εργασίας δεν υπάρχει το εικονίδιο </a:t>
            </a:r>
            <a:r>
              <a:rPr lang="en-US" altLang="el-GR" b="1" dirty="0" smtClean="0"/>
              <a:t>Computer</a:t>
            </a:r>
            <a:r>
              <a:rPr lang="en-US" altLang="el-GR" dirty="0" smtClean="0"/>
              <a:t> </a:t>
            </a:r>
            <a:r>
              <a:rPr lang="el-GR" altLang="el-GR" dirty="0" smtClean="0"/>
              <a:t>ή </a:t>
            </a:r>
            <a:r>
              <a:rPr lang="el-GR" altLang="el-GR" b="1" dirty="0" smtClean="0"/>
              <a:t>Υπολογιστής</a:t>
            </a:r>
            <a:r>
              <a:rPr lang="el-GR" altLang="el-GR" dirty="0" smtClean="0"/>
              <a:t> θα το αναζητήσετε στο </a:t>
            </a:r>
            <a:r>
              <a:rPr lang="en-US" altLang="el-GR" b="1" dirty="0" smtClean="0"/>
              <a:t>menu</a:t>
            </a:r>
            <a:r>
              <a:rPr lang="el-GR" altLang="el-GR" b="1" dirty="0" smtClean="0"/>
              <a:t> Έναρξης</a:t>
            </a:r>
            <a:r>
              <a:rPr lang="el-GR" altLang="el-GR" dirty="0" smtClean="0"/>
              <a:t>.</a:t>
            </a:r>
          </a:p>
          <a:p>
            <a:pPr eaLnBrk="1" hangingPunct="1"/>
            <a:endParaRPr lang="el-GR" altLang="el-GR" dirty="0" smtClean="0"/>
          </a:p>
        </p:txBody>
      </p:sp>
      <p:sp>
        <p:nvSpPr>
          <p:cNvPr id="2" name="Τίτλος 1"/>
          <p:cNvSpPr>
            <a:spLocks noGrp="1"/>
          </p:cNvSpPr>
          <p:nvPr>
            <p:ph type="title"/>
          </p:nvPr>
        </p:nvSpPr>
        <p:spPr/>
        <p:txBody>
          <a:bodyPr/>
          <a:lstStyle/>
          <a:p>
            <a:r>
              <a:rPr lang="el-GR" dirty="0" smtClean="0">
                <a:solidFill>
                  <a:schemeClr val="tx1"/>
                </a:solidFill>
              </a:rPr>
              <a:t>Υποδείξεις</a:t>
            </a:r>
            <a:r>
              <a:rPr lang="en-US" dirty="0" smtClean="0">
                <a:solidFill>
                  <a:schemeClr val="tx1"/>
                </a:solidFill>
              </a:rPr>
              <a:t> </a:t>
            </a:r>
            <a:r>
              <a:rPr lang="en-US" sz="3200" b="0" dirty="0">
                <a:solidFill>
                  <a:schemeClr val="tx1"/>
                </a:solidFill>
              </a:rPr>
              <a:t>3</a:t>
            </a:r>
            <a:r>
              <a:rPr lang="en-US" sz="3200" b="0" dirty="0" smtClean="0">
                <a:solidFill>
                  <a:schemeClr val="tx1"/>
                </a:solidFill>
              </a:rPr>
              <a:t>/3</a:t>
            </a:r>
            <a:endParaRPr lang="el-GR" sz="3200" b="0" dirty="0">
              <a:solidFill>
                <a:schemeClr val="tx1"/>
              </a:solidFill>
            </a:endParaRP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799108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975"/>
            <a:ext cx="8435975" cy="5472113"/>
          </a:xfrm>
        </p:spPr>
        <p:txBody>
          <a:bodyPr rtlCol="0">
            <a:normAutofit lnSpcReduction="10000"/>
          </a:bodyPr>
          <a:lstStyle/>
          <a:p>
            <a:pPr eaLnBrk="1" fontAlgn="auto" hangingPunct="1">
              <a:spcAft>
                <a:spcPts val="0"/>
              </a:spcAft>
              <a:defRPr/>
            </a:pPr>
            <a:r>
              <a:rPr lang="el-GR" dirty="0" smtClean="0"/>
              <a:t>Για να ξεκινήσουμε να σχεδιάζουμε στο περιβάλλον του </a:t>
            </a:r>
            <a:r>
              <a:rPr lang="en-US" dirty="0" smtClean="0"/>
              <a:t>Rhinoceros </a:t>
            </a:r>
            <a:r>
              <a:rPr lang="el-GR" dirty="0" smtClean="0"/>
              <a:t>θα πρέπει να κάνουμε κάποιες παραδοχές.</a:t>
            </a:r>
          </a:p>
          <a:p>
            <a:pPr eaLnBrk="1" fontAlgn="auto" hangingPunct="1">
              <a:spcAft>
                <a:spcPts val="0"/>
              </a:spcAft>
              <a:defRPr/>
            </a:pPr>
            <a:r>
              <a:rPr lang="el-GR" dirty="0" smtClean="0"/>
              <a:t>Θα πρέπει, αφού επιλέξουμε το επίπεδο στο οποίο θα ξεκινήσουμε να σχεδιάζουμε, να ακολουθήσουμε τον τρόπο σχεδίασης που εφαρμόσαμε στο χέρι.</a:t>
            </a:r>
          </a:p>
          <a:p>
            <a:pPr eaLnBrk="1" fontAlgn="auto" hangingPunct="1">
              <a:spcAft>
                <a:spcPts val="0"/>
              </a:spcAft>
              <a:defRPr/>
            </a:pPr>
            <a:r>
              <a:rPr lang="el-GR" dirty="0" smtClean="0"/>
              <a:t>Στη σχεδίαση στο χέρι λοιπόν για να σχεδιάσουμε, π.χ. ένα Νομέα στο </a:t>
            </a:r>
            <a:r>
              <a:rPr lang="en-US" b="1" dirty="0" smtClean="0"/>
              <a:t>Body Plan</a:t>
            </a:r>
            <a:r>
              <a:rPr lang="el-GR" dirty="0" smtClean="0"/>
              <a:t> , χρειαζόμασταν κάποια από τα σημεία του και κατόπιν να τα ενώσουμε με την πρέπουσα καμπύλη. Τα σημεία αυτά δεν ήταν άλλο από τις αποστάσεις τους από ένα σύστημα αξόνων που είναι από την μία το ίχνος του οριζόντιου επιπέδου ή Βασικού επιπέδου κατασκευής που εμείς το γνωρίζουμε ως </a:t>
            </a:r>
            <a:r>
              <a:rPr lang="en-US" b="1" dirty="0" smtClean="0"/>
              <a:t>Base Line</a:t>
            </a:r>
            <a:r>
              <a:rPr lang="el-GR" dirty="0" smtClean="0"/>
              <a:t> ( </a:t>
            </a:r>
            <a:r>
              <a:rPr lang="en-US" b="1" dirty="0" smtClean="0"/>
              <a:t>BL </a:t>
            </a:r>
            <a:r>
              <a:rPr lang="el-GR" dirty="0" smtClean="0"/>
              <a:t>) και από την άλλη το ίχνος του διαμήκους επιπέδου συμμετρίας γνωστού ως </a:t>
            </a:r>
            <a:r>
              <a:rPr lang="en-US" b="1" dirty="0" smtClean="0"/>
              <a:t>Centre Line</a:t>
            </a:r>
            <a:r>
              <a:rPr lang="el-GR" dirty="0" smtClean="0"/>
              <a:t> ( </a:t>
            </a:r>
            <a:r>
              <a:rPr lang="en-US" b="1" dirty="0" smtClean="0"/>
              <a:t>CL</a:t>
            </a:r>
            <a:r>
              <a:rPr lang="el-GR" dirty="0" smtClean="0"/>
              <a:t> ). Άρα οι πίνακες που χρησιμοποιήσατε ( </a:t>
            </a:r>
            <a:r>
              <a:rPr lang="en-US" dirty="0" smtClean="0"/>
              <a:t>Offsets</a:t>
            </a:r>
            <a:r>
              <a:rPr lang="el-GR" dirty="0" smtClean="0"/>
              <a:t> ) δεν είναι τίποτε άλλο από συντεταγμένες των σημείων αυτών.</a:t>
            </a:r>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FFB3EDFF-C626-4725-93A9-856EBE7E9A07}" type="slidenum">
              <a:rPr lang="el-GR" altLang="el-GR" sz="1200" smtClean="0">
                <a:solidFill>
                  <a:prstClr val="black"/>
                </a:solidFill>
                <a:latin typeface="Arial" pitchFamily="34" charset="0"/>
                <a:cs typeface="Arial" pitchFamily="34" charset="0"/>
              </a:rPr>
              <a:pPr eaLnBrk="1" hangingPunct="1">
                <a:spcBef>
                  <a:spcPct val="0"/>
                </a:spcBef>
                <a:buFontTx/>
                <a:buNone/>
              </a:pPr>
              <a:t>26</a:t>
            </a:fld>
            <a:endParaRPr lang="el-GR" altLang="el-GR" sz="1200" smtClean="0">
              <a:solidFill>
                <a:prstClr val="black"/>
              </a:solidFill>
              <a:latin typeface="Arial" pitchFamily="34" charset="0"/>
              <a:cs typeface="Arial" pitchFamily="34" charset="0"/>
            </a:endParaRPr>
          </a:p>
        </p:txBody>
      </p:sp>
      <p:sp>
        <p:nvSpPr>
          <p:cNvPr id="36868" name="Τίτλος 4"/>
          <p:cNvSpPr>
            <a:spLocks noGrp="1"/>
          </p:cNvSpPr>
          <p:nvPr>
            <p:ph type="title"/>
          </p:nvPr>
        </p:nvSpPr>
        <p:spPr/>
        <p:txBody>
          <a:bodyPr/>
          <a:lstStyle/>
          <a:p>
            <a:pPr eaLnBrk="1" hangingPunct="1"/>
            <a:r>
              <a:rPr lang="el-GR" altLang="el-GR" dirty="0" smtClean="0">
                <a:solidFill>
                  <a:schemeClr val="tx1"/>
                </a:solidFill>
              </a:rPr>
              <a:t>Βασικές αρχές σχεδίασης</a:t>
            </a:r>
          </a:p>
        </p:txBody>
      </p:sp>
    </p:spTree>
    <p:extLst>
      <p:ext uri="{BB962C8B-B14F-4D97-AF65-F5344CB8AC3E}">
        <p14:creationId xmlns:p14="http://schemas.microsoft.com/office/powerpoint/2010/main" val="772131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 Θέση περιεχομένου"/>
          <p:cNvSpPr>
            <a:spLocks noGrp="1"/>
          </p:cNvSpPr>
          <p:nvPr>
            <p:ph idx="1"/>
          </p:nvPr>
        </p:nvSpPr>
        <p:spPr/>
        <p:txBody>
          <a:bodyPr/>
          <a:lstStyle/>
          <a:p>
            <a:pPr eaLnBrk="1" hangingPunct="1"/>
            <a:r>
              <a:rPr lang="el-GR" altLang="el-GR" smtClean="0"/>
              <a:t> </a:t>
            </a:r>
            <a:r>
              <a:rPr lang="el-GR" altLang="el-GR" b="1" smtClean="0"/>
              <a:t>Σύστημα  συντεταγμένων</a:t>
            </a:r>
            <a:r>
              <a:rPr lang="el-GR" altLang="el-GR" smtClean="0"/>
              <a:t> είναι το σύνολο των παραδοχών και ορισμών που οριοθετούν ένα χώρο και αποσκοπούν στην περιγραφή της θέσης ενός αντικειμένου στο χώρο αυτό με αριθμητικές τιμές. Στην ουσία, ένα σύστημα συντεταγμένων είναι πάντα σχετικό ως προς κάποιο σταθερό σημείο και οριοθετείται με συγκεκριμένες παραδοχές που επιτρέπουν την υλοποίηση του.</a:t>
            </a:r>
          </a:p>
        </p:txBody>
      </p:sp>
      <p:sp>
        <p:nvSpPr>
          <p:cNvPr id="3789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CFB36867-CC78-400A-8061-7E23285F2ABF}" type="slidenum">
              <a:rPr lang="el-GR" altLang="el-GR" sz="1200" smtClean="0">
                <a:solidFill>
                  <a:prstClr val="black"/>
                </a:solidFill>
                <a:latin typeface="Arial" pitchFamily="34" charset="0"/>
                <a:cs typeface="Arial" pitchFamily="34" charset="0"/>
              </a:rPr>
              <a:pPr eaLnBrk="1" hangingPunct="1">
                <a:spcBef>
                  <a:spcPct val="0"/>
                </a:spcBef>
                <a:buFontTx/>
                <a:buNone/>
              </a:pPr>
              <a:t>27</a:t>
            </a:fld>
            <a:endParaRPr lang="el-GR" altLang="el-GR" sz="1200" smtClean="0">
              <a:solidFill>
                <a:prstClr val="black"/>
              </a:solidFill>
              <a:latin typeface="Arial" pitchFamily="34" charset="0"/>
              <a:cs typeface="Arial" pitchFamily="34" charset="0"/>
            </a:endParaRPr>
          </a:p>
        </p:txBody>
      </p:sp>
      <p:sp>
        <p:nvSpPr>
          <p:cNvPr id="37892" name="Τίτλος 3"/>
          <p:cNvSpPr>
            <a:spLocks noGrp="1"/>
          </p:cNvSpPr>
          <p:nvPr>
            <p:ph type="title"/>
          </p:nvPr>
        </p:nvSpPr>
        <p:spPr/>
        <p:txBody>
          <a:bodyPr/>
          <a:lstStyle/>
          <a:p>
            <a:pPr eaLnBrk="1" hangingPunct="1"/>
            <a:r>
              <a:rPr lang="el-GR" altLang="el-GR" dirty="0" smtClean="0">
                <a:solidFill>
                  <a:schemeClr val="tx1"/>
                </a:solidFill>
              </a:rPr>
              <a:t>Συστήματα αναφοράς </a:t>
            </a:r>
            <a:r>
              <a:rPr lang="el-GR" altLang="el-GR" sz="3200" b="0" dirty="0" smtClean="0">
                <a:solidFill>
                  <a:schemeClr val="tx1"/>
                </a:solidFill>
              </a:rPr>
              <a:t>1</a:t>
            </a:r>
            <a:r>
              <a:rPr lang="en-US" altLang="el-GR" sz="3200" b="0" dirty="0" smtClean="0">
                <a:solidFill>
                  <a:schemeClr val="tx1"/>
                </a:solidFill>
              </a:rPr>
              <a:t>/</a:t>
            </a:r>
            <a:r>
              <a:rPr lang="el-GR" altLang="el-GR" sz="3200" b="0" dirty="0" smtClean="0">
                <a:solidFill>
                  <a:schemeClr val="tx1"/>
                </a:solidFill>
              </a:rPr>
              <a:t>2</a:t>
            </a:r>
            <a:endParaRPr lang="el-GR" altLang="el-GR" sz="3200" b="0" dirty="0" smtClean="0">
              <a:solidFill>
                <a:schemeClr val="tx1"/>
              </a:solidFill>
            </a:endParaRPr>
          </a:p>
        </p:txBody>
      </p:sp>
    </p:spTree>
    <p:extLst>
      <p:ext uri="{BB962C8B-B14F-4D97-AF65-F5344CB8AC3E}">
        <p14:creationId xmlns:p14="http://schemas.microsoft.com/office/powerpoint/2010/main" val="1047551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 Θέση περιεχομένου"/>
          <p:cNvSpPr>
            <a:spLocks noGrp="1"/>
          </p:cNvSpPr>
          <p:nvPr>
            <p:ph idx="1"/>
          </p:nvPr>
        </p:nvSpPr>
        <p:spPr/>
        <p:txBody>
          <a:bodyPr/>
          <a:lstStyle/>
          <a:p>
            <a:pPr eaLnBrk="1" hangingPunct="1"/>
            <a:r>
              <a:rPr lang="el-GR" altLang="el-GR" smtClean="0"/>
              <a:t>Τα διάφορα είδη </a:t>
            </a:r>
            <a:r>
              <a:rPr lang="el-GR" altLang="el-GR" b="1" smtClean="0"/>
              <a:t>Συστημάτων συντεταγμένων</a:t>
            </a:r>
            <a:r>
              <a:rPr lang="el-GR" altLang="el-GR" smtClean="0"/>
              <a:t> είναι:</a:t>
            </a:r>
          </a:p>
          <a:p>
            <a:pPr eaLnBrk="1" hangingPunct="1"/>
            <a:r>
              <a:rPr lang="el-GR" altLang="el-GR" b="1" smtClean="0">
                <a:hlinkClick r:id="rId2" tooltip="Καρτεσιανό σύστημα συντεταγμένων"/>
              </a:rPr>
              <a:t>Καρτεσιανό σύστημα συντεταγμένων</a:t>
            </a:r>
            <a:r>
              <a:rPr lang="el-GR" altLang="el-GR" b="1" smtClean="0"/>
              <a:t>.</a:t>
            </a:r>
          </a:p>
          <a:p>
            <a:pPr eaLnBrk="1" hangingPunct="1"/>
            <a:r>
              <a:rPr lang="el-GR" altLang="el-GR" b="1" smtClean="0">
                <a:hlinkClick r:id="rId3" tooltip="Πολικό σύστημα συντεταγμένων"/>
              </a:rPr>
              <a:t>Πολικό σύστημα συντεταγμένων</a:t>
            </a:r>
            <a:r>
              <a:rPr lang="el-GR" altLang="el-GR" b="1" smtClean="0"/>
              <a:t>.</a:t>
            </a:r>
          </a:p>
          <a:p>
            <a:pPr eaLnBrk="1" hangingPunct="1"/>
            <a:r>
              <a:rPr lang="el-GR" altLang="el-GR" b="1" smtClean="0">
                <a:hlinkClick r:id="rId4" tooltip="Σφαιρικό σύστημα συντεταγμένων (δεν έχει γραφτεί ακόμα)"/>
              </a:rPr>
              <a:t>Σφαιρικό σύστημα συντεταγμένων</a:t>
            </a:r>
            <a:r>
              <a:rPr lang="el-GR" altLang="el-GR" b="1" smtClean="0"/>
              <a:t>.</a:t>
            </a:r>
          </a:p>
          <a:p>
            <a:pPr eaLnBrk="1" hangingPunct="1"/>
            <a:r>
              <a:rPr lang="el-GR" altLang="el-GR" b="1" smtClean="0">
                <a:hlinkClick r:id="rId5" tooltip="Παραμετρικό σύστημα συντεταγμένων"/>
              </a:rPr>
              <a:t>Παραμετρικό σύστημα συντεταγμένων</a:t>
            </a:r>
            <a:r>
              <a:rPr lang="el-GR" altLang="el-GR" b="1" smtClean="0"/>
              <a:t>.</a:t>
            </a:r>
          </a:p>
          <a:p>
            <a:pPr eaLnBrk="1" hangingPunct="1"/>
            <a:r>
              <a:rPr lang="el-GR" altLang="el-GR" b="1" smtClean="0">
                <a:hlinkClick r:id="rId6" tooltip="Καμπυλόγραμμο σύστημα συντεταγμένων (δεν έχει γραφτεί ακόμα)"/>
              </a:rPr>
              <a:t>Καμπυλόγραμμο σύστημα συντεταγμένων</a:t>
            </a:r>
            <a:r>
              <a:rPr lang="el-GR" altLang="el-GR" b="1" smtClean="0"/>
              <a:t>.</a:t>
            </a:r>
          </a:p>
          <a:p>
            <a:pPr eaLnBrk="1" hangingPunct="1"/>
            <a:r>
              <a:rPr lang="el-GR" altLang="el-GR" b="1" smtClean="0">
                <a:hlinkClick r:id="rId7" tooltip="Γεωγραφικές συντεταγμένες"/>
              </a:rPr>
              <a:t>Γεωγραφικές συντεταγμένες</a:t>
            </a:r>
            <a:r>
              <a:rPr lang="el-GR" altLang="el-GR" b="1" smtClean="0"/>
              <a:t>.</a:t>
            </a:r>
          </a:p>
          <a:p>
            <a:pPr eaLnBrk="1" hangingPunct="1"/>
            <a:r>
              <a:rPr lang="el-GR" altLang="el-GR" b="1" smtClean="0">
                <a:hlinkClick r:id="rId8" tooltip="Οριζόντιες συντεταγμένες"/>
              </a:rPr>
              <a:t>Οριζόντιες συντεταγμένες</a:t>
            </a:r>
            <a:r>
              <a:rPr lang="el-GR" altLang="el-GR" b="1" smtClean="0"/>
              <a:t>.</a:t>
            </a:r>
          </a:p>
          <a:p>
            <a:pPr eaLnBrk="1" hangingPunct="1"/>
            <a:r>
              <a:rPr lang="el-GR" altLang="el-GR" b="1" smtClean="0">
                <a:hlinkClick r:id="rId9" tooltip="Ουράνιες συντεταγμένες"/>
              </a:rPr>
              <a:t>Ουράνιες συντεταγμένες</a:t>
            </a:r>
            <a:r>
              <a:rPr lang="el-GR" altLang="el-GR" b="1" smtClean="0"/>
              <a:t>.</a:t>
            </a:r>
          </a:p>
          <a:p>
            <a:pPr eaLnBrk="1" hangingPunct="1"/>
            <a:endParaRPr lang="el-GR" altLang="el-GR" smtClean="0"/>
          </a:p>
        </p:txBody>
      </p:sp>
      <p:sp>
        <p:nvSpPr>
          <p:cNvPr id="38915"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30F03F9A-19B6-4F9B-A890-4665D59D4B9A}" type="slidenum">
              <a:rPr lang="el-GR" altLang="el-GR" sz="1200" smtClean="0">
                <a:solidFill>
                  <a:prstClr val="black"/>
                </a:solidFill>
                <a:latin typeface="Arial" pitchFamily="34" charset="0"/>
                <a:cs typeface="Arial" pitchFamily="34" charset="0"/>
              </a:rPr>
              <a:pPr eaLnBrk="1" hangingPunct="1">
                <a:spcBef>
                  <a:spcPct val="0"/>
                </a:spcBef>
                <a:buFontTx/>
                <a:buNone/>
              </a:pPr>
              <a:t>28</a:t>
            </a:fld>
            <a:endParaRPr lang="el-GR" altLang="el-GR" sz="1200" smtClean="0">
              <a:solidFill>
                <a:prstClr val="black"/>
              </a:solidFill>
              <a:latin typeface="Arial" pitchFamily="34" charset="0"/>
              <a:cs typeface="Arial" pitchFamily="34" charset="0"/>
            </a:endParaRPr>
          </a:p>
        </p:txBody>
      </p:sp>
      <p:sp>
        <p:nvSpPr>
          <p:cNvPr id="38916" name="Τίτλος 3"/>
          <p:cNvSpPr>
            <a:spLocks noGrp="1"/>
          </p:cNvSpPr>
          <p:nvPr>
            <p:ph type="title"/>
          </p:nvPr>
        </p:nvSpPr>
        <p:spPr/>
        <p:txBody>
          <a:bodyPr/>
          <a:lstStyle/>
          <a:p>
            <a:pPr eaLnBrk="1" hangingPunct="1"/>
            <a:r>
              <a:rPr lang="el-GR" altLang="el-GR" dirty="0" smtClean="0">
                <a:solidFill>
                  <a:schemeClr val="tx1"/>
                </a:solidFill>
              </a:rPr>
              <a:t>Συστήματα αναφοράς </a:t>
            </a:r>
            <a:r>
              <a:rPr lang="el-GR" altLang="el-GR" sz="3200" b="0" dirty="0" smtClean="0">
                <a:solidFill>
                  <a:schemeClr val="tx1"/>
                </a:solidFill>
              </a:rPr>
              <a:t>2</a:t>
            </a:r>
            <a:r>
              <a:rPr lang="en-US" altLang="el-GR" sz="3200" b="0" dirty="0" smtClean="0">
                <a:solidFill>
                  <a:schemeClr val="tx1"/>
                </a:solidFill>
              </a:rPr>
              <a:t>/</a:t>
            </a:r>
            <a:r>
              <a:rPr lang="el-GR" altLang="el-GR" sz="3200" b="0" dirty="0" smtClean="0">
                <a:solidFill>
                  <a:schemeClr val="tx1"/>
                </a:solidFill>
              </a:rPr>
              <a:t>2</a:t>
            </a:r>
            <a:endParaRPr lang="el-GR" altLang="el-GR" sz="3200" b="0" dirty="0" smtClean="0">
              <a:solidFill>
                <a:schemeClr val="tx1"/>
              </a:solidFill>
            </a:endParaRPr>
          </a:p>
        </p:txBody>
      </p:sp>
    </p:spTree>
    <p:extLst>
      <p:ext uri="{BB962C8B-B14F-4D97-AF65-F5344CB8AC3E}">
        <p14:creationId xmlns:p14="http://schemas.microsoft.com/office/powerpoint/2010/main" val="210562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Θέση περιεχομένου"/>
          <p:cNvSpPr>
            <a:spLocks noGrp="1"/>
          </p:cNvSpPr>
          <p:nvPr>
            <p:ph idx="1"/>
          </p:nvPr>
        </p:nvSpPr>
        <p:spPr/>
        <p:txBody>
          <a:bodyPr/>
          <a:lstStyle/>
          <a:p>
            <a:pPr eaLnBrk="1" hangingPunct="1"/>
            <a:r>
              <a:rPr lang="el-GR" altLang="el-GR" smtClean="0"/>
              <a:t>Διαβάζοντας κάτω από το λογότυπο </a:t>
            </a:r>
            <a:r>
              <a:rPr lang="en-US" altLang="el-GR" b="1" smtClean="0"/>
              <a:t>Rhino</a:t>
            </a:r>
            <a:r>
              <a:rPr lang="en-US" altLang="el-GR" b="1" smtClean="0">
                <a:solidFill>
                  <a:srgbClr val="FF0000"/>
                </a:solidFill>
              </a:rPr>
              <a:t>ceros</a:t>
            </a:r>
            <a:r>
              <a:rPr lang="el-GR" altLang="el-GR" b="1" i="1" smtClean="0"/>
              <a:t>  </a:t>
            </a:r>
            <a:r>
              <a:rPr lang="el-GR" altLang="el-GR" smtClean="0"/>
              <a:t>θα διακρίνετε τη φράση :</a:t>
            </a:r>
          </a:p>
          <a:p>
            <a:pPr eaLnBrk="1" hangingPunct="1"/>
            <a:r>
              <a:rPr lang="el-GR" altLang="el-GR" smtClean="0"/>
              <a:t> </a:t>
            </a:r>
            <a:r>
              <a:rPr lang="en-US" altLang="el-GR" b="1" smtClean="0"/>
              <a:t>NURBS</a:t>
            </a:r>
            <a:r>
              <a:rPr lang="en-US" altLang="el-GR" smtClean="0"/>
              <a:t> modeling for windows. ( </a:t>
            </a:r>
            <a:r>
              <a:rPr lang="en-US" altLang="el-GR" b="1" smtClean="0"/>
              <a:t>N</a:t>
            </a:r>
            <a:r>
              <a:rPr lang="en-US" altLang="el-GR" smtClean="0"/>
              <a:t>on-</a:t>
            </a:r>
            <a:r>
              <a:rPr lang="en-US" altLang="el-GR" b="1" smtClean="0"/>
              <a:t>U</a:t>
            </a:r>
            <a:r>
              <a:rPr lang="en-US" altLang="el-GR" smtClean="0"/>
              <a:t>niform </a:t>
            </a:r>
            <a:r>
              <a:rPr lang="en-US" altLang="el-GR" b="1" smtClean="0"/>
              <a:t>R</a:t>
            </a:r>
            <a:r>
              <a:rPr lang="en-US" altLang="el-GR" smtClean="0"/>
              <a:t>ational </a:t>
            </a:r>
            <a:r>
              <a:rPr lang="en-US" altLang="el-GR" b="1" smtClean="0"/>
              <a:t>B</a:t>
            </a:r>
            <a:r>
              <a:rPr lang="en-US" altLang="el-GR" smtClean="0"/>
              <a:t>-</a:t>
            </a:r>
            <a:r>
              <a:rPr lang="en-US" altLang="el-GR" b="1" smtClean="0"/>
              <a:t>S</a:t>
            </a:r>
            <a:r>
              <a:rPr lang="en-US" altLang="el-GR" smtClean="0"/>
              <a:t>pline ).</a:t>
            </a:r>
            <a:endParaRPr lang="el-GR" altLang="el-GR" smtClean="0"/>
          </a:p>
          <a:p>
            <a:pPr eaLnBrk="1" hangingPunct="1"/>
            <a:endParaRPr lang="el-GR" altLang="el-GR" smtClean="0"/>
          </a:p>
        </p:txBody>
      </p:sp>
      <p:sp>
        <p:nvSpPr>
          <p:cNvPr id="15363" name="Τίτλος 1"/>
          <p:cNvSpPr>
            <a:spLocks noGrp="1"/>
          </p:cNvSpPr>
          <p:nvPr>
            <p:ph type="title"/>
          </p:nvPr>
        </p:nvSpPr>
        <p:spPr/>
        <p:txBody>
          <a:bodyPr/>
          <a:lstStyle/>
          <a:p>
            <a:pPr eaLnBrk="1" hangingPunct="1"/>
            <a:r>
              <a:rPr lang="el-GR" altLang="el-GR" dirty="0" smtClean="0">
                <a:solidFill>
                  <a:schemeClr val="tx1"/>
                </a:solidFill>
              </a:rPr>
              <a:t>Σχετικά</a:t>
            </a:r>
          </a:p>
        </p:txBody>
      </p:sp>
      <p:sp>
        <p:nvSpPr>
          <p:cNvPr id="15364"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836C8E43-94CE-4CDE-AA7A-40FE11FE3F08}" type="slidenum">
              <a:rPr lang="el-GR" altLang="el-GR" sz="1200" smtClean="0">
                <a:solidFill>
                  <a:prstClr val="black"/>
                </a:solidFill>
                <a:latin typeface="Arial" pitchFamily="34" charset="0"/>
                <a:cs typeface="Arial" pitchFamily="34" charset="0"/>
              </a:rPr>
              <a:pPr eaLnBrk="1" hangingPunct="1">
                <a:spcBef>
                  <a:spcPct val="0"/>
                </a:spcBef>
                <a:buFontTx/>
                <a:buNone/>
              </a:pPr>
              <a:t>2</a:t>
            </a:fld>
            <a:endParaRPr lang="el-GR" altLang="el-GR" sz="12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91832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ECBE7539-8800-47D3-B193-EC096663519A}" type="slidenum">
              <a:rPr lang="el-GR" altLang="el-GR" sz="1200" smtClean="0">
                <a:solidFill>
                  <a:prstClr val="black"/>
                </a:solidFill>
                <a:latin typeface="Arial" pitchFamily="34" charset="0"/>
                <a:cs typeface="Arial" pitchFamily="34" charset="0"/>
              </a:rPr>
              <a:pPr eaLnBrk="1" hangingPunct="1">
                <a:spcBef>
                  <a:spcPct val="0"/>
                </a:spcBef>
                <a:buFontTx/>
                <a:buNone/>
              </a:pPr>
              <a:t>29</a:t>
            </a:fld>
            <a:endParaRPr lang="el-GR" altLang="el-GR" sz="1200" smtClean="0">
              <a:solidFill>
                <a:prstClr val="black"/>
              </a:solidFill>
              <a:latin typeface="Arial" pitchFamily="34" charset="0"/>
              <a:cs typeface="Arial" pitchFamily="34" charset="0"/>
            </a:endParaRPr>
          </a:p>
        </p:txBody>
      </p:sp>
      <p:sp>
        <p:nvSpPr>
          <p:cNvPr id="4" name="Τίτλος 3"/>
          <p:cNvSpPr>
            <a:spLocks noGrp="1"/>
          </p:cNvSpPr>
          <p:nvPr>
            <p:ph type="title"/>
          </p:nvPr>
        </p:nvSpPr>
        <p:spPr>
          <a:xfrm>
            <a:off x="0" y="115888"/>
            <a:ext cx="9144000" cy="909637"/>
          </a:xfrm>
        </p:spPr>
        <p:txBody>
          <a:bodyPr rtlCol="0">
            <a:normAutofit fontScale="90000"/>
          </a:bodyPr>
          <a:lstStyle/>
          <a:p>
            <a:pPr eaLnBrk="1" fontAlgn="auto" hangingPunct="1">
              <a:spcAft>
                <a:spcPts val="0"/>
              </a:spcAft>
              <a:defRPr/>
            </a:pPr>
            <a:r>
              <a:rPr lang="el-GR" dirty="0">
                <a:solidFill>
                  <a:schemeClr val="tx1"/>
                </a:solidFill>
              </a:rPr>
              <a:t>Καρτεσιανές συντεταγμένες στο </a:t>
            </a:r>
            <a:r>
              <a:rPr lang="el-GR" dirty="0" smtClean="0">
                <a:solidFill>
                  <a:schemeClr val="tx1"/>
                </a:solidFill>
              </a:rPr>
              <a:t>επίπεδο</a:t>
            </a:r>
            <a:r>
              <a:rPr lang="el-GR" dirty="0">
                <a:solidFill>
                  <a:schemeClr val="tx1"/>
                </a:solidFill>
              </a:rPr>
              <a:t> </a:t>
            </a:r>
            <a:r>
              <a:rPr lang="el-GR" sz="3300" b="0" dirty="0" smtClean="0">
                <a:solidFill>
                  <a:schemeClr val="tx1"/>
                </a:solidFill>
              </a:rPr>
              <a:t>1/3</a:t>
            </a:r>
            <a:endParaRPr lang="el-GR" sz="3300" b="0" dirty="0">
              <a:solidFill>
                <a:schemeClr val="tx1"/>
              </a:solidFill>
            </a:endParaRPr>
          </a:p>
        </p:txBody>
      </p:sp>
      <p:pic>
        <p:nvPicPr>
          <p:cNvPr id="39940" name="Picture 2" descr="File:Cartesian-coordinate-syste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1484313"/>
            <a:ext cx="4105275" cy="410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1995488" y="5746750"/>
            <a:ext cx="5153025" cy="276225"/>
          </a:xfrm>
          <a:prstGeom prst="rect">
            <a:avLst/>
          </a:prstGeom>
        </p:spPr>
        <p:txBody>
          <a:bodyPr>
            <a:spAutoFit/>
          </a:bodyPr>
          <a:lstStyle/>
          <a:p>
            <a:pPr algn="ctr">
              <a:defRPr/>
            </a:pPr>
            <a:r>
              <a:rPr lang="en-US" sz="1200" dirty="0">
                <a:solidFill>
                  <a:prstClr val="black">
                    <a:lumMod val="65000"/>
                    <a:lumOff val="35000"/>
                  </a:prstClr>
                </a:solidFill>
                <a:latin typeface="Calibri"/>
                <a:cs typeface="Arial" pitchFamily="34" charset="0"/>
              </a:rPr>
              <a:t>“</a:t>
            </a:r>
            <a:r>
              <a:rPr lang="en-US" sz="1200" dirty="0">
                <a:solidFill>
                  <a:prstClr val="black"/>
                </a:solidFill>
                <a:latin typeface="Calibri"/>
                <a:cs typeface="Arial" pitchFamily="34" charset="0"/>
                <a:hlinkClick r:id="rId3"/>
              </a:rPr>
              <a:t>Cartesian-coordinate-system</a:t>
            </a:r>
            <a:r>
              <a:rPr lang="en-US" sz="1200" dirty="0">
                <a:solidFill>
                  <a:prstClr val="black">
                    <a:lumMod val="65000"/>
                    <a:lumOff val="35000"/>
                  </a:prstClr>
                </a:solidFill>
                <a:latin typeface="Calibri"/>
                <a:cs typeface="Arial" pitchFamily="34" charset="0"/>
              </a:rPr>
              <a:t>”, </a:t>
            </a:r>
            <a:r>
              <a:rPr lang="el-GR" sz="1200" dirty="0">
                <a:solidFill>
                  <a:prstClr val="black">
                    <a:lumMod val="65000"/>
                    <a:lumOff val="35000"/>
                  </a:prstClr>
                </a:solidFill>
                <a:latin typeface="Calibri"/>
                <a:cs typeface="Arial" pitchFamily="34" charset="0"/>
              </a:rPr>
              <a:t>από</a:t>
            </a:r>
            <a:r>
              <a:rPr lang="en-US" sz="1200" dirty="0">
                <a:solidFill>
                  <a:prstClr val="black">
                    <a:lumMod val="65000"/>
                    <a:lumOff val="35000"/>
                  </a:prstClr>
                </a:solidFill>
                <a:latin typeface="Calibri"/>
                <a:cs typeface="Arial" pitchFamily="34" charset="0"/>
              </a:rPr>
              <a:t> </a:t>
            </a:r>
            <a:r>
              <a:rPr lang="en-US" sz="1200" dirty="0" err="1">
                <a:solidFill>
                  <a:prstClr val="black"/>
                </a:solidFill>
                <a:latin typeface="Calibri"/>
                <a:cs typeface="Arial" pitchFamily="34" charset="0"/>
                <a:hlinkClick r:id="rId4" tooltip="User:Johnuniq"/>
              </a:rPr>
              <a:t>Johnuniq</a:t>
            </a:r>
            <a:r>
              <a:rPr lang="el-GR" sz="1200" dirty="0">
                <a:solidFill>
                  <a:prstClr val="black"/>
                </a:solidFill>
                <a:latin typeface="Calibri"/>
                <a:cs typeface="Arial" pitchFamily="34" charset="0"/>
              </a:rPr>
              <a:t> </a:t>
            </a:r>
            <a:r>
              <a:rPr lang="el-GR" sz="1200" dirty="0">
                <a:solidFill>
                  <a:prstClr val="black">
                    <a:lumMod val="65000"/>
                    <a:lumOff val="35000"/>
                  </a:prstClr>
                </a:solidFill>
                <a:latin typeface="Calibri"/>
                <a:cs typeface="Arial" pitchFamily="34" charset="0"/>
              </a:rPr>
              <a:t>διαθέσιμο ως κοινό κτήμα</a:t>
            </a:r>
            <a:endParaRPr lang="en-US" sz="1200" dirty="0">
              <a:solidFill>
                <a:prstClr val="black">
                  <a:lumMod val="65000"/>
                  <a:lumOff val="35000"/>
                </a:prstClr>
              </a:solidFill>
              <a:latin typeface="Calibri"/>
              <a:cs typeface="Arial" pitchFamily="34" charset="0"/>
            </a:endParaRPr>
          </a:p>
        </p:txBody>
      </p:sp>
    </p:spTree>
    <p:extLst>
      <p:ext uri="{BB962C8B-B14F-4D97-AF65-F5344CB8AC3E}">
        <p14:creationId xmlns:p14="http://schemas.microsoft.com/office/powerpoint/2010/main" val="3801332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eaLnBrk="1" fontAlgn="auto" hangingPunct="1">
              <a:spcAft>
                <a:spcPts val="0"/>
              </a:spcAft>
              <a:defRPr/>
            </a:pPr>
            <a:r>
              <a:rPr lang="el-GR" dirty="0">
                <a:solidFill>
                  <a:prstClr val="black"/>
                </a:solidFill>
              </a:rPr>
              <a:t>Καρτεσιανές συντεταγμένες στο επίπεδο </a:t>
            </a:r>
            <a:r>
              <a:rPr lang="el-GR" sz="3300" b="0" dirty="0" smtClean="0">
                <a:solidFill>
                  <a:prstClr val="black"/>
                </a:solidFill>
              </a:rPr>
              <a:t>2/3</a:t>
            </a:r>
            <a:endParaRPr lang="el-GR" dirty="0">
              <a:solidFill>
                <a:schemeClr val="tx1"/>
              </a:solidFill>
            </a:endParaRPr>
          </a:p>
        </p:txBody>
      </p:sp>
      <p:sp>
        <p:nvSpPr>
          <p:cNvPr id="40963" name="2 - Θέση περιεχομένου"/>
          <p:cNvSpPr>
            <a:spLocks noGrp="1"/>
          </p:cNvSpPr>
          <p:nvPr>
            <p:ph idx="1"/>
          </p:nvPr>
        </p:nvSpPr>
        <p:spPr/>
        <p:txBody>
          <a:bodyPr/>
          <a:lstStyle/>
          <a:p>
            <a:pPr eaLnBrk="1" hangingPunct="1"/>
            <a:r>
              <a:rPr lang="el-GR" altLang="el-GR" smtClean="0"/>
              <a:t>Καρτεσιανό σύστημα συντεταγμένων.</a:t>
            </a:r>
            <a:br>
              <a:rPr lang="el-GR" altLang="el-GR" smtClean="0"/>
            </a:br>
            <a:r>
              <a:rPr lang="el-GR" altLang="el-GR" smtClean="0"/>
              <a:t>x = </a:t>
            </a:r>
            <a:r>
              <a:rPr lang="el-GR" altLang="el-GR" b="1" smtClean="0"/>
              <a:t>άξονας τετμημένων</a:t>
            </a:r>
            <a:r>
              <a:rPr lang="el-GR" altLang="el-GR" smtClean="0"/>
              <a:t>,</a:t>
            </a:r>
            <a:br>
              <a:rPr lang="el-GR" altLang="el-GR" smtClean="0"/>
            </a:br>
            <a:r>
              <a:rPr lang="el-GR" altLang="el-GR" smtClean="0"/>
              <a:t>y = </a:t>
            </a:r>
            <a:r>
              <a:rPr lang="el-GR" altLang="el-GR" b="1" smtClean="0"/>
              <a:t>άξονας τεταγμένων.</a:t>
            </a:r>
            <a:endParaRPr lang="el-GR" altLang="el-GR" smtClean="0"/>
          </a:p>
          <a:p>
            <a:pPr eaLnBrk="1" hangingPunct="1"/>
            <a:r>
              <a:rPr lang="el-GR" altLang="el-GR" smtClean="0"/>
              <a:t>Το καρτεσιανό σύστημα συντεταγμένων στο επίπεδο αποτελείται από δύο </a:t>
            </a:r>
            <a:r>
              <a:rPr lang="el-GR" altLang="el-GR" b="1" smtClean="0">
                <a:hlinkClick r:id="rId2" tooltip="Προσανατολισμός"/>
              </a:rPr>
              <a:t>προσανατολισμένες</a:t>
            </a:r>
            <a:r>
              <a:rPr lang="el-GR" altLang="el-GR" b="1" smtClean="0"/>
              <a:t> </a:t>
            </a:r>
            <a:r>
              <a:rPr lang="el-GR" altLang="el-GR" b="1" smtClean="0">
                <a:hlinkClick r:id="rId3" tooltip="Ευθεία"/>
              </a:rPr>
              <a:t>ευθείες</a:t>
            </a:r>
            <a:r>
              <a:rPr lang="el-GR" altLang="el-GR" b="1" smtClean="0"/>
              <a:t>, </a:t>
            </a:r>
            <a:r>
              <a:rPr lang="el-GR" altLang="el-GR" smtClean="0"/>
              <a:t>κάθετες μεταξύ τους, οι οποίες καλούνται συμβατικά </a:t>
            </a:r>
            <a:r>
              <a:rPr lang="el-GR" altLang="el-GR" b="1" smtClean="0"/>
              <a:t>άξονας τετμημένων</a:t>
            </a:r>
            <a:r>
              <a:rPr lang="el-GR" altLang="el-GR" smtClean="0"/>
              <a:t> (οριζόντιος άξονας) και </a:t>
            </a:r>
            <a:r>
              <a:rPr lang="el-GR" altLang="el-GR" b="1" smtClean="0"/>
              <a:t>άξονας τεταγμένων</a:t>
            </a:r>
            <a:r>
              <a:rPr lang="el-GR" altLang="el-GR" smtClean="0"/>
              <a:t> (κατακόρυφος άξονας) και συμβολίζονται αντίστοιχα με x και y. Το σημείο όπου τέμνονται λέγεται </a:t>
            </a:r>
            <a:r>
              <a:rPr lang="el-GR" altLang="el-GR" b="1" smtClean="0"/>
              <a:t>αρχή του συστήματος συντεταγμένων</a:t>
            </a:r>
            <a:r>
              <a:rPr lang="el-GR" altLang="el-GR" smtClean="0"/>
              <a:t>.</a:t>
            </a:r>
          </a:p>
        </p:txBody>
      </p:sp>
      <p:sp>
        <p:nvSpPr>
          <p:cNvPr id="4096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48D6A5D1-C3D9-4DE8-8AA7-92055CC7433E}" type="slidenum">
              <a:rPr lang="el-GR" altLang="el-GR" sz="1200" smtClean="0">
                <a:solidFill>
                  <a:prstClr val="black"/>
                </a:solidFill>
                <a:latin typeface="Arial" pitchFamily="34" charset="0"/>
                <a:cs typeface="Arial" pitchFamily="34" charset="0"/>
              </a:rPr>
              <a:pPr eaLnBrk="1" hangingPunct="1">
                <a:spcBef>
                  <a:spcPct val="0"/>
                </a:spcBef>
                <a:buFontTx/>
                <a:buNone/>
              </a:pPr>
              <a:t>30</a:t>
            </a:fld>
            <a:endParaRPr lang="el-GR" altLang="el-GR" sz="12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59139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eaLnBrk="1" fontAlgn="auto" hangingPunct="1">
              <a:spcAft>
                <a:spcPts val="0"/>
              </a:spcAft>
              <a:defRPr/>
            </a:pPr>
            <a:r>
              <a:rPr lang="el-GR" dirty="0">
                <a:solidFill>
                  <a:prstClr val="black"/>
                </a:solidFill>
              </a:rPr>
              <a:t>Καρτεσιανές συντεταγμένες στο επίπεδο </a:t>
            </a:r>
            <a:r>
              <a:rPr lang="el-GR" sz="3300" b="0" dirty="0" smtClean="0">
                <a:solidFill>
                  <a:prstClr val="black"/>
                </a:solidFill>
              </a:rPr>
              <a:t>3/3</a:t>
            </a:r>
            <a:endParaRPr lang="el-GR" dirty="0">
              <a:solidFill>
                <a:schemeClr val="tx1"/>
              </a:solidFill>
            </a:endParaRPr>
          </a:p>
        </p:txBody>
      </p:sp>
      <p:sp>
        <p:nvSpPr>
          <p:cNvPr id="41987" name="2 - Θέση περιεχομένου"/>
          <p:cNvSpPr>
            <a:spLocks noGrp="1"/>
          </p:cNvSpPr>
          <p:nvPr>
            <p:ph idx="1"/>
          </p:nvPr>
        </p:nvSpPr>
        <p:spPr/>
        <p:txBody>
          <a:bodyPr/>
          <a:lstStyle/>
          <a:p>
            <a:pPr eaLnBrk="1" hangingPunct="1"/>
            <a:r>
              <a:rPr lang="el-GR" altLang="el-GR" smtClean="0"/>
              <a:t>Ένα σημείο πάνω στο καρτεσιανό επίπεδο προσδιορίζεται μοναδικά από ένα ζεύγος αριθμών, την τετμημένη και την τεταγμένη. Η τετμημένη είναι η απόσταση του σημείου από τον άξονα y και η τεταγμένη είναι η απόσταση του σημείου από τον άξονα x. Η τετμημένη και η τεταγμένη αποτελούν τις συντεταγμένες του σημείου. Με αυτή τη σύμβαση, η αρχή των αξόνων ταυτίζεται με το σημείο (0,0).</a:t>
            </a:r>
          </a:p>
          <a:p>
            <a:pPr eaLnBrk="1" hangingPunct="1"/>
            <a:r>
              <a:rPr lang="el-GR" altLang="el-GR" smtClean="0"/>
              <a:t>Επιπλέον ορίζεται</a:t>
            </a:r>
            <a:r>
              <a:rPr lang="el-GR" altLang="el-GR" b="1" smtClean="0"/>
              <a:t> </a:t>
            </a:r>
            <a:r>
              <a:rPr lang="el-GR" altLang="el-GR" b="1" smtClean="0">
                <a:hlinkClick r:id="rId2" tooltip="Απόσταση (γεωμετρία)"/>
              </a:rPr>
              <a:t>απόσταση</a:t>
            </a:r>
            <a:r>
              <a:rPr lang="el-GR" altLang="el-GR" b="1" smtClean="0"/>
              <a:t> </a:t>
            </a:r>
            <a:r>
              <a:rPr lang="el-GR" altLang="el-GR" smtClean="0"/>
              <a:t>ίση με 1, σύμφωνα με την οποία αριθμούνται οι άξονες. Οι συντεταγμένες (x</a:t>
            </a:r>
            <a:r>
              <a:rPr lang="el-GR" altLang="el-GR" baseline="-25000" smtClean="0"/>
              <a:t>P</a:t>
            </a:r>
            <a:r>
              <a:rPr lang="el-GR" altLang="el-GR" smtClean="0"/>
              <a:t>,y</a:t>
            </a:r>
            <a:r>
              <a:rPr lang="el-GR" altLang="el-GR" baseline="-25000" smtClean="0"/>
              <a:t>P</a:t>
            </a:r>
            <a:r>
              <a:rPr lang="el-GR" altLang="el-GR" smtClean="0"/>
              <a:t>) ενός σημείου P δηλώνουν τη θέση του P κατά την </a:t>
            </a:r>
            <a:r>
              <a:rPr lang="el-GR" altLang="el-GR" b="1" smtClean="0">
                <a:hlinkClick r:id="rId3" tooltip="Ορθή προβολή (δεν έχει γραφτεί ακόμα)"/>
              </a:rPr>
              <a:t>ορθή προβολή</a:t>
            </a:r>
            <a:r>
              <a:rPr lang="el-GR" altLang="el-GR" b="1" smtClean="0"/>
              <a:t> </a:t>
            </a:r>
            <a:r>
              <a:rPr lang="el-GR" altLang="el-GR" smtClean="0"/>
              <a:t>του στους άξονες τετμημένων και τεταγμένων αντίστοιχα.</a:t>
            </a:r>
          </a:p>
          <a:p>
            <a:pPr eaLnBrk="1" hangingPunct="1"/>
            <a:endParaRPr lang="el-GR" altLang="el-GR" smtClean="0"/>
          </a:p>
        </p:txBody>
      </p:sp>
      <p:sp>
        <p:nvSpPr>
          <p:cNvPr id="4198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8DE61605-44E8-427B-A160-1D3DA938D9F1}" type="slidenum">
              <a:rPr lang="el-GR" altLang="el-GR" sz="1200" smtClean="0">
                <a:solidFill>
                  <a:prstClr val="black"/>
                </a:solidFill>
                <a:latin typeface="Arial" pitchFamily="34" charset="0"/>
                <a:cs typeface="Arial" pitchFamily="34" charset="0"/>
              </a:rPr>
              <a:pPr eaLnBrk="1" hangingPunct="1">
                <a:spcBef>
                  <a:spcPct val="0"/>
                </a:spcBef>
                <a:buFontTx/>
                <a:buNone/>
              </a:pPr>
              <a:t>31</a:t>
            </a:fld>
            <a:endParaRPr lang="el-GR" altLang="el-GR" sz="12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98143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589C836F-E344-4943-BD8B-588EB062B2C1}" type="slidenum">
              <a:rPr lang="el-GR" altLang="el-GR" sz="1200" smtClean="0">
                <a:solidFill>
                  <a:prstClr val="black"/>
                </a:solidFill>
                <a:latin typeface="Arial" pitchFamily="34" charset="0"/>
                <a:cs typeface="Arial" pitchFamily="34" charset="0"/>
              </a:rPr>
              <a:pPr eaLnBrk="1" hangingPunct="1">
                <a:spcBef>
                  <a:spcPct val="0"/>
                </a:spcBef>
                <a:buFontTx/>
                <a:buNone/>
              </a:pPr>
              <a:t>32</a:t>
            </a:fld>
            <a:endParaRPr lang="el-GR" altLang="el-GR" sz="1200" smtClean="0">
              <a:solidFill>
                <a:prstClr val="black"/>
              </a:solidFill>
              <a:latin typeface="Arial" pitchFamily="34" charset="0"/>
              <a:cs typeface="Arial" pitchFamily="34" charset="0"/>
            </a:endParaRPr>
          </a:p>
        </p:txBody>
      </p:sp>
      <p:sp>
        <p:nvSpPr>
          <p:cNvPr id="4" name="Τίτλος 3"/>
          <p:cNvSpPr>
            <a:spLocks noGrp="1"/>
          </p:cNvSpPr>
          <p:nvPr>
            <p:ph type="title"/>
          </p:nvPr>
        </p:nvSpPr>
        <p:spPr>
          <a:xfrm>
            <a:off x="0" y="115888"/>
            <a:ext cx="9032875" cy="909637"/>
          </a:xfrm>
        </p:spPr>
        <p:txBody>
          <a:bodyPr rtlCol="0">
            <a:normAutofit/>
          </a:bodyPr>
          <a:lstStyle/>
          <a:p>
            <a:pPr eaLnBrk="1" fontAlgn="auto" hangingPunct="1">
              <a:spcAft>
                <a:spcPts val="0"/>
              </a:spcAft>
              <a:defRPr/>
            </a:pPr>
            <a:r>
              <a:rPr lang="el-GR" dirty="0">
                <a:solidFill>
                  <a:schemeClr val="tx1"/>
                </a:solidFill>
              </a:rPr>
              <a:t>Καρτεσιανές συντεταγμένες στο </a:t>
            </a:r>
            <a:r>
              <a:rPr lang="el-GR" dirty="0" smtClean="0">
                <a:solidFill>
                  <a:schemeClr val="tx1"/>
                </a:solidFill>
              </a:rPr>
              <a:t>χώρο </a:t>
            </a:r>
            <a:r>
              <a:rPr lang="el-GR" sz="3200" b="0" dirty="0" smtClean="0">
                <a:solidFill>
                  <a:schemeClr val="tx1"/>
                </a:solidFill>
              </a:rPr>
              <a:t>1/2</a:t>
            </a:r>
            <a:endParaRPr lang="el-GR" sz="3200" b="0" dirty="0">
              <a:solidFill>
                <a:schemeClr val="tx1"/>
              </a:solidFill>
            </a:endParaRPr>
          </a:p>
        </p:txBody>
      </p:sp>
      <p:sp>
        <p:nvSpPr>
          <p:cNvPr id="43012" name="Θέση περιεχομένου 4"/>
          <p:cNvSpPr>
            <a:spLocks noGrp="1"/>
          </p:cNvSpPr>
          <p:nvPr>
            <p:ph idx="1"/>
          </p:nvPr>
        </p:nvSpPr>
        <p:spPr/>
        <p:txBody>
          <a:bodyPr/>
          <a:lstStyle/>
          <a:p>
            <a:pPr eaLnBrk="1" hangingPunct="1"/>
            <a:r>
              <a:rPr lang="el-GR" altLang="el-GR" smtClean="0"/>
              <a:t>Καρτεσιανό σύστημα συντεταγμένων στις τρεις διαστάσεις. Κάθε σημείο P στο χώρο μπορεί να παρασταθεί με μία τριάδα αριθμών (x,y,z), κάθε μία εκ των οποίων αντιστοιχεί στην κάθετη απόσταση του σημείου από τον αντίστοιχο άξονα.</a:t>
            </a:r>
          </a:p>
          <a:p>
            <a:pPr eaLnBrk="1" hangingPunct="1"/>
            <a:r>
              <a:rPr lang="el-GR" altLang="el-GR" smtClean="0"/>
              <a:t>Εντελώς αντίστοιχα επιχειρήματα ισχύουν και στην περίπτωση των τριών ή και ανώτερων διαστάσεων. Στις τρεις διαστάσεις, εκτός από τους άξονες x και y ορίζουμε και έναν τρίτο άξονα z, κάθετο στο επίπεδο που ορίζουν οι δύο πρώτοι. Έτσι κάθε σημείο στο χώρο μπορεί να παρασταθεί από μία μοναδική τριάδα αριθμών (x,y,z), με κάθε συντεταγμένη να αντιστοιχεί στην κάθετη απόσταση του σημείου από κάθε έναν από τους τρεις άξονες αντίστοιχα.</a:t>
            </a:r>
          </a:p>
        </p:txBody>
      </p:sp>
    </p:spTree>
    <p:extLst>
      <p:ext uri="{BB962C8B-B14F-4D97-AF65-F5344CB8AC3E}">
        <p14:creationId xmlns:p14="http://schemas.microsoft.com/office/powerpoint/2010/main" val="1432903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6B522F34-4B2B-4693-BCAE-6CB31F0735C0}" type="slidenum">
              <a:rPr lang="el-GR" altLang="el-GR" sz="1200" smtClean="0">
                <a:solidFill>
                  <a:prstClr val="black"/>
                </a:solidFill>
                <a:latin typeface="Arial" pitchFamily="34" charset="0"/>
                <a:cs typeface="Arial" pitchFamily="34" charset="0"/>
              </a:rPr>
              <a:pPr eaLnBrk="1" hangingPunct="1">
                <a:spcBef>
                  <a:spcPct val="0"/>
                </a:spcBef>
                <a:buFontTx/>
                <a:buNone/>
              </a:pPr>
              <a:t>33</a:t>
            </a:fld>
            <a:endParaRPr lang="el-GR" altLang="el-GR" sz="1200" smtClean="0">
              <a:solidFill>
                <a:prstClr val="black"/>
              </a:solidFill>
              <a:latin typeface="Arial" pitchFamily="34" charset="0"/>
              <a:cs typeface="Arial" pitchFamily="34" charset="0"/>
            </a:endParaRPr>
          </a:p>
        </p:txBody>
      </p:sp>
      <p:sp>
        <p:nvSpPr>
          <p:cNvPr id="4" name="Τίτλος 3"/>
          <p:cNvSpPr>
            <a:spLocks noGrp="1"/>
          </p:cNvSpPr>
          <p:nvPr>
            <p:ph type="title"/>
          </p:nvPr>
        </p:nvSpPr>
        <p:spPr>
          <a:xfrm>
            <a:off x="0" y="115888"/>
            <a:ext cx="9032875" cy="909637"/>
          </a:xfrm>
        </p:spPr>
        <p:txBody>
          <a:bodyPr rtlCol="0">
            <a:normAutofit/>
          </a:bodyPr>
          <a:lstStyle/>
          <a:p>
            <a:pPr eaLnBrk="1" fontAlgn="auto" hangingPunct="1">
              <a:spcAft>
                <a:spcPts val="0"/>
              </a:spcAft>
              <a:defRPr/>
            </a:pPr>
            <a:r>
              <a:rPr lang="el-GR" dirty="0">
                <a:solidFill>
                  <a:prstClr val="black"/>
                </a:solidFill>
              </a:rPr>
              <a:t>Καρτεσιανές συντεταγμένες στο χώρο </a:t>
            </a:r>
            <a:r>
              <a:rPr lang="el-GR" sz="3200" b="0" dirty="0" smtClean="0">
                <a:solidFill>
                  <a:prstClr val="black"/>
                </a:solidFill>
              </a:rPr>
              <a:t>2/2</a:t>
            </a:r>
            <a:endParaRPr lang="el-GR" sz="3300" b="0" dirty="0">
              <a:solidFill>
                <a:schemeClr val="tx1"/>
              </a:solidFill>
            </a:endParaRPr>
          </a:p>
        </p:txBody>
      </p:sp>
      <p:pic>
        <p:nvPicPr>
          <p:cNvPr id="44036" name="Picture 2" descr="File:Coord system CA 0.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052513"/>
            <a:ext cx="54737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p:nvPr/>
        </p:nvSpPr>
        <p:spPr>
          <a:xfrm>
            <a:off x="1995488" y="6392863"/>
            <a:ext cx="5153025" cy="276225"/>
          </a:xfrm>
          <a:prstGeom prst="rect">
            <a:avLst/>
          </a:prstGeom>
        </p:spPr>
        <p:txBody>
          <a:bodyPr>
            <a:spAutoFit/>
          </a:bodyPr>
          <a:lstStyle/>
          <a:p>
            <a:pPr algn="ctr">
              <a:defRPr/>
            </a:pPr>
            <a:r>
              <a:rPr lang="en-US" sz="1200" dirty="0">
                <a:solidFill>
                  <a:prstClr val="black">
                    <a:lumMod val="65000"/>
                    <a:lumOff val="35000"/>
                  </a:prstClr>
                </a:solidFill>
                <a:latin typeface="Calibri"/>
                <a:cs typeface="Arial" pitchFamily="34" charset="0"/>
              </a:rPr>
              <a:t>“</a:t>
            </a:r>
            <a:r>
              <a:rPr lang="en-US" sz="1200" dirty="0">
                <a:solidFill>
                  <a:prstClr val="black"/>
                </a:solidFill>
                <a:latin typeface="Calibri"/>
                <a:cs typeface="Arial" pitchFamily="34" charset="0"/>
                <a:hlinkClick r:id="rId3"/>
              </a:rPr>
              <a:t>Coord system CA 0</a:t>
            </a:r>
            <a:r>
              <a:rPr lang="en-US" sz="1200" dirty="0">
                <a:solidFill>
                  <a:prstClr val="black">
                    <a:lumMod val="65000"/>
                    <a:lumOff val="35000"/>
                  </a:prstClr>
                </a:solidFill>
                <a:latin typeface="Calibri"/>
                <a:cs typeface="Arial" pitchFamily="34" charset="0"/>
              </a:rPr>
              <a:t>”, </a:t>
            </a:r>
            <a:r>
              <a:rPr lang="el-GR" sz="1200" dirty="0">
                <a:solidFill>
                  <a:prstClr val="black">
                    <a:lumMod val="65000"/>
                    <a:lumOff val="35000"/>
                  </a:prstClr>
                </a:solidFill>
                <a:latin typeface="Calibri"/>
                <a:cs typeface="Arial" pitchFamily="34" charset="0"/>
              </a:rPr>
              <a:t>από</a:t>
            </a:r>
            <a:r>
              <a:rPr lang="en-US" sz="1200" dirty="0">
                <a:solidFill>
                  <a:prstClr val="black">
                    <a:lumMod val="65000"/>
                    <a:lumOff val="35000"/>
                  </a:prstClr>
                </a:solidFill>
                <a:latin typeface="Calibri"/>
                <a:cs typeface="Arial" pitchFamily="34" charset="0"/>
              </a:rPr>
              <a:t> </a:t>
            </a:r>
            <a:r>
              <a:rPr lang="en-US" sz="1200" dirty="0">
                <a:solidFill>
                  <a:prstClr val="black"/>
                </a:solidFill>
                <a:latin typeface="Calibri"/>
                <a:cs typeface="Arial" pitchFamily="34" charset="0"/>
                <a:hlinkClick r:id="rId4" tooltip="User:Jorge Stolfi"/>
              </a:rPr>
              <a:t>Jorge </a:t>
            </a:r>
            <a:r>
              <a:rPr lang="en-US" sz="1200" dirty="0" err="1">
                <a:solidFill>
                  <a:prstClr val="black"/>
                </a:solidFill>
                <a:latin typeface="Calibri"/>
                <a:cs typeface="Arial" pitchFamily="34" charset="0"/>
                <a:hlinkClick r:id="rId4" tooltip="User:Jorge Stolfi"/>
              </a:rPr>
              <a:t>Stolfi</a:t>
            </a:r>
            <a:r>
              <a:rPr lang="el-GR" sz="1200" dirty="0">
                <a:solidFill>
                  <a:prstClr val="black"/>
                </a:solidFill>
                <a:latin typeface="Calibri"/>
                <a:cs typeface="Arial" pitchFamily="34" charset="0"/>
              </a:rPr>
              <a:t> </a:t>
            </a:r>
            <a:r>
              <a:rPr lang="el-GR" sz="1200" dirty="0">
                <a:solidFill>
                  <a:prstClr val="black">
                    <a:lumMod val="65000"/>
                    <a:lumOff val="35000"/>
                  </a:prstClr>
                </a:solidFill>
                <a:latin typeface="Calibri"/>
                <a:cs typeface="Arial" pitchFamily="34" charset="0"/>
              </a:rPr>
              <a:t>διαθέσιμο ως κοινό κτήμα</a:t>
            </a:r>
            <a:endParaRPr lang="en-US" sz="1200" dirty="0">
              <a:solidFill>
                <a:prstClr val="black">
                  <a:lumMod val="65000"/>
                  <a:lumOff val="35000"/>
                </a:prstClr>
              </a:solidFill>
              <a:latin typeface="Calibri"/>
              <a:cs typeface="Arial" pitchFamily="34" charset="0"/>
            </a:endParaRPr>
          </a:p>
        </p:txBody>
      </p:sp>
    </p:spTree>
    <p:extLst>
      <p:ext uri="{BB962C8B-B14F-4D97-AF65-F5344CB8AC3E}">
        <p14:creationId xmlns:p14="http://schemas.microsoft.com/office/powerpoint/2010/main" val="2119638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 Θέση περιεχομένου"/>
          <p:cNvSpPr>
            <a:spLocks noGrp="1"/>
          </p:cNvSpPr>
          <p:nvPr>
            <p:ph idx="1"/>
          </p:nvPr>
        </p:nvSpPr>
        <p:spPr>
          <a:xfrm>
            <a:off x="457200" y="1196975"/>
            <a:ext cx="8507413" cy="5472113"/>
          </a:xfrm>
        </p:spPr>
        <p:txBody>
          <a:bodyPr/>
          <a:lstStyle/>
          <a:p>
            <a:pPr eaLnBrk="1" hangingPunct="1"/>
            <a:r>
              <a:rPr lang="el-GR" altLang="el-GR" smtClean="0"/>
              <a:t>Στα </a:t>
            </a:r>
            <a:r>
              <a:rPr lang="el-GR" altLang="el-GR" b="1" smtClean="0">
                <a:hlinkClick r:id="rId2" tooltip="Μαθηματικά"/>
              </a:rPr>
              <a:t>μαθηματικά</a:t>
            </a:r>
            <a:r>
              <a:rPr lang="el-GR" altLang="el-GR" smtClean="0"/>
              <a:t>, το </a:t>
            </a:r>
            <a:r>
              <a:rPr lang="el-GR" altLang="el-GR" b="1" smtClean="0"/>
              <a:t>πολικό σύστημα συντεταγμένων</a:t>
            </a:r>
            <a:r>
              <a:rPr lang="el-GR" altLang="el-GR" smtClean="0"/>
              <a:t> είναι ένα δισδιάστατο σύστημα συντεταγμένων στο οποίο η θέση οποιουδήποτε σημείου σε ένα επίπεδο καθορίζεται από την απόσταση του σημείου αυτού από ένα αυθαίρετα επιλεγμένο σημείο αναφοράς και τη γωνία από μία αυθαίρετα επιλεγμένη κατεύθυνση.</a:t>
            </a:r>
          </a:p>
          <a:p>
            <a:pPr eaLnBrk="1" hangingPunct="1"/>
            <a:r>
              <a:rPr lang="el-GR" altLang="el-GR" smtClean="0"/>
              <a:t>Η απόσταση ενός σημείου από το αυθαίρετα επιλεγμένο σημείο αναφοράς (για το οποίο είθισται να επιλέγεται η αρχή των αξόνων) ονομάζεται </a:t>
            </a:r>
            <a:r>
              <a:rPr lang="el-GR" altLang="el-GR" b="1" smtClean="0"/>
              <a:t>ακτινική συντεταγμένη</a:t>
            </a:r>
            <a:r>
              <a:rPr lang="el-GR" altLang="el-GR" smtClean="0"/>
              <a:t> ή απλώς </a:t>
            </a:r>
            <a:r>
              <a:rPr lang="el-GR" altLang="el-GR" b="1" smtClean="0"/>
              <a:t>ακτίνα</a:t>
            </a:r>
            <a:r>
              <a:rPr lang="el-GR" altLang="el-GR" smtClean="0"/>
              <a:t> και συμβολίζεται συνήθως με το λατινικό </a:t>
            </a:r>
            <a:r>
              <a:rPr lang="el-GR" altLang="el-GR" b="1" smtClean="0"/>
              <a:t>r</a:t>
            </a:r>
            <a:r>
              <a:rPr lang="el-GR" altLang="el-GR" smtClean="0"/>
              <a:t> (από την αγγλική λέξη </a:t>
            </a:r>
            <a:r>
              <a:rPr lang="el-GR" altLang="el-GR" b="1" smtClean="0"/>
              <a:t>radius</a:t>
            </a:r>
            <a:r>
              <a:rPr lang="el-GR" altLang="el-GR" smtClean="0"/>
              <a:t>, «ακτίνα»), ενώ η γωνία που σχηματίζει η ακτίνα του σημείου με μία αυθαίρετα επιλεγμένη διεύθυνση (συνήθως ένας από τους δύο κύριους άξονες συντεταγμένων) ονομάζεται </a:t>
            </a:r>
            <a:r>
              <a:rPr lang="el-GR" altLang="el-GR" b="1" smtClean="0"/>
              <a:t>γωνιακή συντεταγμένη</a:t>
            </a:r>
            <a:r>
              <a:rPr lang="el-GR" altLang="el-GR" smtClean="0"/>
              <a:t> ή </a:t>
            </a:r>
            <a:r>
              <a:rPr lang="el-GR" altLang="el-GR" b="1" smtClean="0"/>
              <a:t>αζιμούθιο</a:t>
            </a:r>
            <a:r>
              <a:rPr lang="el-GR" altLang="el-GR" smtClean="0"/>
              <a:t> και συμβολίζεται συνήθως με το ελληνικό πεζό γράμμα </a:t>
            </a:r>
            <a:r>
              <a:rPr lang="el-GR" altLang="el-GR" b="1" smtClean="0">
                <a:hlinkClick r:id="rId3" tooltip="Θήτα"/>
              </a:rPr>
              <a:t>θ</a:t>
            </a:r>
            <a:r>
              <a:rPr lang="el-GR" altLang="el-GR" smtClean="0"/>
              <a:t>.</a:t>
            </a:r>
          </a:p>
        </p:txBody>
      </p:sp>
      <p:sp>
        <p:nvSpPr>
          <p:cNvPr id="450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4B223FD-8030-40D1-88DF-255C889B71FC}" type="slidenum">
              <a:rPr lang="el-GR" altLang="el-GR" sz="1200" smtClean="0">
                <a:solidFill>
                  <a:prstClr val="black"/>
                </a:solidFill>
                <a:latin typeface="Arial" pitchFamily="34" charset="0"/>
                <a:cs typeface="Arial" pitchFamily="34" charset="0"/>
              </a:rPr>
              <a:pPr eaLnBrk="1" hangingPunct="1">
                <a:spcBef>
                  <a:spcPct val="0"/>
                </a:spcBef>
                <a:buFontTx/>
                <a:buNone/>
              </a:pPr>
              <a:t>34</a:t>
            </a:fld>
            <a:endParaRPr lang="el-GR" altLang="el-GR" sz="1200" smtClean="0">
              <a:solidFill>
                <a:prstClr val="black"/>
              </a:solidFill>
              <a:latin typeface="Arial" pitchFamily="34" charset="0"/>
              <a:cs typeface="Arial" pitchFamily="34" charset="0"/>
            </a:endParaRPr>
          </a:p>
        </p:txBody>
      </p:sp>
      <p:sp>
        <p:nvSpPr>
          <p:cNvPr id="45060" name="Τίτλος 4"/>
          <p:cNvSpPr>
            <a:spLocks noGrp="1"/>
          </p:cNvSpPr>
          <p:nvPr>
            <p:ph type="title"/>
          </p:nvPr>
        </p:nvSpPr>
        <p:spPr/>
        <p:txBody>
          <a:bodyPr/>
          <a:lstStyle/>
          <a:p>
            <a:pPr eaLnBrk="1" hangingPunct="1"/>
            <a:r>
              <a:rPr lang="el-GR" altLang="el-GR" dirty="0" smtClean="0">
                <a:solidFill>
                  <a:schemeClr val="tx1"/>
                </a:solidFill>
              </a:rPr>
              <a:t>Πολικό σύστημα συντεταγμένων</a:t>
            </a:r>
          </a:p>
        </p:txBody>
      </p:sp>
    </p:spTree>
    <p:extLst>
      <p:ext uri="{BB962C8B-B14F-4D97-AF65-F5344CB8AC3E}">
        <p14:creationId xmlns:p14="http://schemas.microsoft.com/office/powerpoint/2010/main" val="2354998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3 - Θέση περιεχομένου"/>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500563" y="3284538"/>
            <a:ext cx="3778250" cy="2952750"/>
          </a:xfrm>
        </p:spPr>
      </p:pic>
      <p:sp>
        <p:nvSpPr>
          <p:cNvPr id="28677" name="Rectangle 3"/>
          <p:cNvSpPr>
            <a:spLocks noRot="1" noChangeAspect="1" noMove="1" noResize="1" noEditPoints="1" noAdjustHandles="1" noChangeArrowheads="1" noChangeShapeType="1" noTextEdit="1"/>
          </p:cNvSpPr>
          <p:nvPr/>
        </p:nvSpPr>
        <p:spPr bwMode="auto">
          <a:xfrm>
            <a:off x="464344" y="1412776"/>
            <a:ext cx="8215312" cy="2975623"/>
          </a:xfrm>
          <a:prstGeom prst="rect">
            <a:avLst/>
          </a:prstGeom>
          <a:blipFill rotWithShape="1">
            <a:blip r:embed="rId3"/>
            <a:stretch>
              <a:fillRect l="-816" t="-615" r="-1484" b="-2049"/>
            </a:stretch>
          </a:blipFill>
          <a:ln>
            <a:noFill/>
          </a:ln>
          <a:extLst/>
        </p:spPr>
        <p:txBody>
          <a:bodyPr/>
          <a:lstStyle/>
          <a:p>
            <a:pPr>
              <a:defRPr/>
            </a:pPr>
            <a:r>
              <a:rPr lang="el-GR">
                <a:noFill/>
                <a:cs typeface="Arial" pitchFamily="34" charset="0"/>
              </a:rPr>
              <a:t> </a:t>
            </a:r>
          </a:p>
        </p:txBody>
      </p:sp>
      <p:sp>
        <p:nvSpPr>
          <p:cNvPr id="46084" name="Rectangle 4"/>
          <p:cNvSpPr>
            <a:spLocks noChangeArrowheads="1"/>
          </p:cNvSpPr>
          <p:nvPr/>
        </p:nvSpPr>
        <p:spPr bwMode="auto">
          <a:xfrm>
            <a:off x="0" y="663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smtClean="0">
              <a:solidFill>
                <a:prstClr val="black"/>
              </a:solidFill>
              <a:latin typeface="Arial" pitchFamily="34" charset="0"/>
              <a:cs typeface="Arial" pitchFamily="34" charset="0"/>
            </a:endParaRPr>
          </a:p>
        </p:txBody>
      </p:sp>
      <p:sp>
        <p:nvSpPr>
          <p:cNvPr id="4608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smtClean="0">
              <a:solidFill>
                <a:prstClr val="black"/>
              </a:solidFill>
              <a:cs typeface="Arial" pitchFamily="34" charset="0"/>
            </a:endParaRPr>
          </a:p>
        </p:txBody>
      </p:sp>
      <p:sp>
        <p:nvSpPr>
          <p:cNvPr id="46086" name="Rectangle 8"/>
          <p:cNvSpPr>
            <a:spLocks noChangeArrowheads="1"/>
          </p:cNvSpPr>
          <p:nvPr/>
        </p:nvSpPr>
        <p:spPr bwMode="auto">
          <a:xfrm>
            <a:off x="0" y="663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smtClean="0">
              <a:solidFill>
                <a:prstClr val="black"/>
              </a:solidFill>
              <a:latin typeface="Arial" pitchFamily="34" charset="0"/>
              <a:cs typeface="Arial" pitchFamily="34" charset="0"/>
            </a:endParaRPr>
          </a:p>
        </p:txBody>
      </p:sp>
      <p:sp>
        <p:nvSpPr>
          <p:cNvPr id="46087"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ABDAE4B-8B7D-4693-BD06-9C4C93AAD7CD}" type="slidenum">
              <a:rPr lang="el-GR" altLang="el-GR" sz="1200" smtClean="0">
                <a:solidFill>
                  <a:prstClr val="black"/>
                </a:solidFill>
                <a:latin typeface="Arial" pitchFamily="34" charset="0"/>
                <a:cs typeface="Arial" pitchFamily="34" charset="0"/>
              </a:rPr>
              <a:pPr eaLnBrk="1" hangingPunct="1">
                <a:spcBef>
                  <a:spcPct val="0"/>
                </a:spcBef>
                <a:buFontTx/>
                <a:buNone/>
              </a:pPr>
              <a:t>35</a:t>
            </a:fld>
            <a:endParaRPr lang="el-GR" altLang="el-GR" sz="1200" smtClean="0">
              <a:solidFill>
                <a:prstClr val="black"/>
              </a:solidFill>
              <a:latin typeface="Arial" pitchFamily="34" charset="0"/>
              <a:cs typeface="Arial" pitchFamily="34" charset="0"/>
            </a:endParaRPr>
          </a:p>
        </p:txBody>
      </p:sp>
      <p:sp>
        <p:nvSpPr>
          <p:cNvPr id="46088" name="Τίτλος 3"/>
          <p:cNvSpPr>
            <a:spLocks noGrp="1"/>
          </p:cNvSpPr>
          <p:nvPr>
            <p:ph type="title"/>
          </p:nvPr>
        </p:nvSpPr>
        <p:spPr>
          <a:xfrm>
            <a:off x="0" y="115888"/>
            <a:ext cx="9144000" cy="909637"/>
          </a:xfrm>
        </p:spPr>
        <p:txBody>
          <a:bodyPr/>
          <a:lstStyle/>
          <a:p>
            <a:pPr eaLnBrk="1" hangingPunct="1"/>
            <a:r>
              <a:rPr lang="el-GR" altLang="el-GR" dirty="0" smtClean="0">
                <a:solidFill>
                  <a:schemeClr val="tx1"/>
                </a:solidFill>
              </a:rPr>
              <a:t>Σχέση με τις καρτεσιανές συντεταγμένες</a:t>
            </a:r>
          </a:p>
        </p:txBody>
      </p:sp>
    </p:spTree>
    <p:extLst>
      <p:ext uri="{BB962C8B-B14F-4D97-AF65-F5344CB8AC3E}">
        <p14:creationId xmlns:p14="http://schemas.microsoft.com/office/powerpoint/2010/main" val="3696908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 Θέση περιεχομένου"/>
          <p:cNvSpPr>
            <a:spLocks noGrp="1"/>
          </p:cNvSpPr>
          <p:nvPr>
            <p:ph idx="1"/>
          </p:nvPr>
        </p:nvSpPr>
        <p:spPr/>
        <p:txBody>
          <a:bodyPr/>
          <a:lstStyle/>
          <a:p>
            <a:pPr eaLnBrk="1" hangingPunct="1"/>
            <a:r>
              <a:rPr lang="el-GR" altLang="el-GR" smtClean="0"/>
              <a:t>Κάθε σημείο της καμπύλης που θα σχεδιάσετε θα αποτελείται από ένα ζεύγος ( καρτεσιανών ) συντεταγμένων που θα ανταποκρίνεται </a:t>
            </a:r>
            <a:r>
              <a:rPr lang="el-GR" altLang="el-GR" b="1" smtClean="0"/>
              <a:t>πάντα</a:t>
            </a:r>
            <a:r>
              <a:rPr lang="el-GR" altLang="el-GR" smtClean="0"/>
              <a:t> στους άξονες του επιπέδου στο οποίο σχεδιάζετε.</a:t>
            </a:r>
          </a:p>
          <a:p>
            <a:pPr eaLnBrk="1" hangingPunct="1"/>
            <a:r>
              <a:rPr lang="el-GR" altLang="el-GR" smtClean="0"/>
              <a:t>Με λίγα λόγια ο άξονας των </a:t>
            </a:r>
            <a:r>
              <a:rPr lang="el-GR" altLang="el-GR" b="1" smtClean="0"/>
              <a:t>Χ </a:t>
            </a:r>
            <a:r>
              <a:rPr lang="el-GR" altLang="el-GR" smtClean="0"/>
              <a:t>( εμφανίζεται στα επίπεδα </a:t>
            </a:r>
            <a:r>
              <a:rPr lang="en-US" altLang="el-GR" b="1" smtClean="0"/>
              <a:t>Top</a:t>
            </a:r>
            <a:r>
              <a:rPr lang="en-US" altLang="el-GR" smtClean="0"/>
              <a:t> </a:t>
            </a:r>
            <a:r>
              <a:rPr lang="el-GR" altLang="el-GR" smtClean="0"/>
              <a:t>και </a:t>
            </a:r>
            <a:r>
              <a:rPr lang="en-US" altLang="el-GR" b="1" smtClean="0"/>
              <a:t>Front</a:t>
            </a:r>
            <a:r>
              <a:rPr lang="el-GR" altLang="el-GR" smtClean="0"/>
              <a:t> ) θα περιέχει τις διάφορες.</a:t>
            </a:r>
          </a:p>
          <a:p>
            <a:pPr eaLnBrk="1" hangingPunct="1"/>
            <a:r>
              <a:rPr lang="el-GR" altLang="el-GR" smtClean="0"/>
              <a:t>αποστάσεις του πλοίου ως προς το διάμηκες με αρχή τον Νομέα </a:t>
            </a:r>
            <a:r>
              <a:rPr lang="el-GR" altLang="el-GR" b="1" smtClean="0"/>
              <a:t>0 </a:t>
            </a:r>
            <a:r>
              <a:rPr lang="el-GR" altLang="el-GR" smtClean="0"/>
              <a:t>οπού</a:t>
            </a:r>
            <a:r>
              <a:rPr lang="el-GR" altLang="el-GR" b="1" smtClean="0"/>
              <a:t>  </a:t>
            </a:r>
            <a:r>
              <a:rPr lang="el-GR" altLang="el-GR" smtClean="0"/>
              <a:t>είναι και η Πρυμναία Κάθετος.</a:t>
            </a:r>
          </a:p>
          <a:p>
            <a:pPr eaLnBrk="1" hangingPunct="1"/>
            <a:r>
              <a:rPr lang="el-GR" altLang="el-GR" smtClean="0"/>
              <a:t>(</a:t>
            </a:r>
            <a:r>
              <a:rPr lang="en-US" altLang="el-GR" b="1" smtClean="0"/>
              <a:t>After Perpendicular</a:t>
            </a:r>
            <a:r>
              <a:rPr lang="en-US" altLang="el-GR" smtClean="0"/>
              <a:t> </a:t>
            </a:r>
            <a:r>
              <a:rPr lang="el-GR" altLang="el-GR" smtClean="0"/>
              <a:t>ή </a:t>
            </a:r>
            <a:r>
              <a:rPr lang="en-US" altLang="el-GR" b="1" smtClean="0"/>
              <a:t>APP</a:t>
            </a:r>
            <a:r>
              <a:rPr lang="el-GR" altLang="el-GR" smtClean="0"/>
              <a:t> ) και με θετικές τιμές δεξιά από αυτόν και αρνητικές αριστερά.</a:t>
            </a:r>
          </a:p>
        </p:txBody>
      </p:sp>
      <p:sp>
        <p:nvSpPr>
          <p:cNvPr id="47107"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9235EFD3-3D25-4753-AB0C-1DECFDAB728D}" type="slidenum">
              <a:rPr lang="el-GR" altLang="el-GR" sz="1200" smtClean="0">
                <a:solidFill>
                  <a:prstClr val="black"/>
                </a:solidFill>
                <a:latin typeface="Arial" pitchFamily="34" charset="0"/>
                <a:cs typeface="Arial" pitchFamily="34" charset="0"/>
              </a:rPr>
              <a:pPr eaLnBrk="1" hangingPunct="1">
                <a:spcBef>
                  <a:spcPct val="0"/>
                </a:spcBef>
                <a:buFontTx/>
                <a:buNone/>
              </a:pPr>
              <a:t>36</a:t>
            </a:fld>
            <a:endParaRPr lang="el-GR" altLang="el-GR" sz="1200" smtClean="0">
              <a:solidFill>
                <a:prstClr val="black"/>
              </a:solidFill>
              <a:latin typeface="Arial" pitchFamily="34" charset="0"/>
              <a:cs typeface="Arial" pitchFamily="34" charset="0"/>
            </a:endParaRPr>
          </a:p>
        </p:txBody>
      </p:sp>
      <p:sp>
        <p:nvSpPr>
          <p:cNvPr id="47108" name="Τίτλος 3"/>
          <p:cNvSpPr>
            <a:spLocks noGrp="1"/>
          </p:cNvSpPr>
          <p:nvPr>
            <p:ph type="title"/>
          </p:nvPr>
        </p:nvSpPr>
        <p:spPr/>
        <p:txBody>
          <a:bodyPr/>
          <a:lstStyle/>
          <a:p>
            <a:pPr eaLnBrk="1" hangingPunct="1"/>
            <a:r>
              <a:rPr lang="el-GR" altLang="el-GR" dirty="0" smtClean="0">
                <a:solidFill>
                  <a:schemeClr val="tx1"/>
                </a:solidFill>
              </a:rPr>
              <a:t>Συμπέρασμα</a:t>
            </a:r>
            <a:r>
              <a:rPr lang="en-US" altLang="el-GR" dirty="0" smtClean="0">
                <a:solidFill>
                  <a:schemeClr val="tx1"/>
                </a:solidFill>
              </a:rPr>
              <a:t> </a:t>
            </a:r>
            <a:r>
              <a:rPr lang="el-GR" altLang="el-GR" sz="3200" b="0" dirty="0" smtClean="0">
                <a:solidFill>
                  <a:schemeClr val="tx1"/>
                </a:solidFill>
              </a:rPr>
              <a:t>1/4</a:t>
            </a:r>
          </a:p>
        </p:txBody>
      </p:sp>
    </p:spTree>
    <p:extLst>
      <p:ext uri="{BB962C8B-B14F-4D97-AF65-F5344CB8AC3E}">
        <p14:creationId xmlns:p14="http://schemas.microsoft.com/office/powerpoint/2010/main" val="783824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Ομάδα 4"/>
          <p:cNvGrpSpPr>
            <a:grpSpLocks/>
          </p:cNvGrpSpPr>
          <p:nvPr/>
        </p:nvGrpSpPr>
        <p:grpSpPr bwMode="auto">
          <a:xfrm>
            <a:off x="465138" y="1844675"/>
            <a:ext cx="8213725" cy="2500313"/>
            <a:chOff x="500063" y="3429000"/>
            <a:chExt cx="8215312" cy="2500313"/>
          </a:xfrm>
        </p:grpSpPr>
        <p:pic>
          <p:nvPicPr>
            <p:cNvPr id="48134" name="3 - Εικόνα" descr="C:\Users\Tassos\Desktop\2013-07-20_10433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429000"/>
              <a:ext cx="8215312" cy="2500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48135" name="AutoShape 2"/>
            <p:cNvCxnSpPr>
              <a:cxnSpLocks noChangeShapeType="1"/>
            </p:cNvCxnSpPr>
            <p:nvPr/>
          </p:nvCxnSpPr>
          <p:spPr bwMode="auto">
            <a:xfrm rot="5400000" flipH="1" flipV="1">
              <a:off x="713582" y="3929856"/>
              <a:ext cx="571500"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136" name="AutoShape 3"/>
            <p:cNvCxnSpPr>
              <a:cxnSpLocks noChangeShapeType="1"/>
            </p:cNvCxnSpPr>
            <p:nvPr/>
          </p:nvCxnSpPr>
          <p:spPr bwMode="auto">
            <a:xfrm>
              <a:off x="1000125" y="4214813"/>
              <a:ext cx="1643063"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8137" name="Text Box 4"/>
            <p:cNvSpPr txBox="1">
              <a:spLocks noChangeArrowheads="1"/>
            </p:cNvSpPr>
            <p:nvPr/>
          </p:nvSpPr>
          <p:spPr bwMode="auto">
            <a:xfrm>
              <a:off x="1143124" y="3571875"/>
              <a:ext cx="258813" cy="282575"/>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n-US" altLang="el-GR" sz="1100" b="1" smtClean="0">
                  <a:solidFill>
                    <a:prstClr val="black"/>
                  </a:solidFill>
                  <a:cs typeface="Arial" pitchFamily="34" charset="0"/>
                </a:rPr>
                <a:t>Y</a:t>
              </a:r>
              <a:endParaRPr lang="el-GR" altLang="el-GR" sz="1800" smtClean="0">
                <a:solidFill>
                  <a:prstClr val="black"/>
                </a:solidFill>
                <a:latin typeface="Arial" pitchFamily="34" charset="0"/>
                <a:cs typeface="Arial" pitchFamily="34" charset="0"/>
              </a:endParaRPr>
            </a:p>
          </p:txBody>
        </p:sp>
        <p:sp>
          <p:nvSpPr>
            <p:cNvPr id="48138" name="Text Box 5"/>
            <p:cNvSpPr txBox="1">
              <a:spLocks noChangeArrowheads="1"/>
            </p:cNvSpPr>
            <p:nvPr/>
          </p:nvSpPr>
          <p:spPr bwMode="auto">
            <a:xfrm>
              <a:off x="2786505" y="4071938"/>
              <a:ext cx="266752" cy="26670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l-GR" altLang="el-GR" sz="1100" b="1" smtClean="0">
                  <a:solidFill>
                    <a:prstClr val="black"/>
                  </a:solidFill>
                  <a:cs typeface="Arial" pitchFamily="34" charset="0"/>
                </a:rPr>
                <a:t>Χ</a:t>
              </a:r>
              <a:endParaRPr lang="el-GR" altLang="el-GR" sz="1800" smtClean="0">
                <a:solidFill>
                  <a:prstClr val="black"/>
                </a:solidFill>
                <a:latin typeface="Arial" pitchFamily="34" charset="0"/>
                <a:cs typeface="Arial" pitchFamily="34" charset="0"/>
              </a:endParaRPr>
            </a:p>
          </p:txBody>
        </p:sp>
      </p:grpSp>
      <p:sp>
        <p:nvSpPr>
          <p:cNvPr id="48131" name="Rectangle 6"/>
          <p:cNvSpPr>
            <a:spLocks noChangeArrowheads="1"/>
          </p:cNvSpPr>
          <p:nvPr/>
        </p:nvSpPr>
        <p:spPr bwMode="auto">
          <a:xfrm>
            <a:off x="428625" y="4700588"/>
            <a:ext cx="86090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l-GR" altLang="el-GR" sz="2000" smtClean="0">
                <a:solidFill>
                  <a:prstClr val="black"/>
                </a:solidFill>
                <a:ea typeface="Calibri" pitchFamily="34" charset="0"/>
                <a:cs typeface="Times New Roman" pitchFamily="18" charset="0"/>
              </a:rPr>
              <a:t>Δηλαδή όπου </a:t>
            </a:r>
            <a:r>
              <a:rPr lang="el-GR" altLang="el-GR" sz="2000" b="1" smtClean="0">
                <a:solidFill>
                  <a:prstClr val="black"/>
                </a:solidFill>
                <a:ea typeface="Calibri" pitchFamily="34" charset="0"/>
                <a:cs typeface="Times New Roman" pitchFamily="18" charset="0"/>
              </a:rPr>
              <a:t>Χ</a:t>
            </a:r>
            <a:r>
              <a:rPr lang="el-GR" altLang="el-GR" sz="2000" smtClean="0">
                <a:solidFill>
                  <a:prstClr val="black"/>
                </a:solidFill>
                <a:ea typeface="Calibri" pitchFamily="34" charset="0"/>
                <a:cs typeface="Times New Roman" pitchFamily="18" charset="0"/>
              </a:rPr>
              <a:t> = ισαπόσταση Νομέων  π.χ. Τιμή  </a:t>
            </a:r>
            <a:r>
              <a:rPr lang="el-GR" altLang="el-GR" sz="2000" b="1" smtClean="0">
                <a:solidFill>
                  <a:prstClr val="black"/>
                </a:solidFill>
                <a:ea typeface="Calibri" pitchFamily="34" charset="0"/>
                <a:cs typeface="Times New Roman" pitchFamily="18" charset="0"/>
              </a:rPr>
              <a:t>Χ</a:t>
            </a:r>
            <a:r>
              <a:rPr lang="el-GR" altLang="el-GR" sz="2000" smtClean="0">
                <a:solidFill>
                  <a:prstClr val="black"/>
                </a:solidFill>
                <a:ea typeface="Calibri" pitchFamily="34" charset="0"/>
                <a:cs typeface="Times New Roman" pitchFamily="18" charset="0"/>
              </a:rPr>
              <a:t> Νομέα </a:t>
            </a:r>
            <a:r>
              <a:rPr lang="el-GR" altLang="el-GR" sz="2000" b="1" smtClean="0">
                <a:solidFill>
                  <a:prstClr val="black"/>
                </a:solidFill>
                <a:ea typeface="Calibri" pitchFamily="34" charset="0"/>
                <a:cs typeface="Times New Roman" pitchFamily="18" charset="0"/>
              </a:rPr>
              <a:t>6</a:t>
            </a:r>
            <a:r>
              <a:rPr lang="el-GR" altLang="el-GR" sz="2000" smtClean="0">
                <a:solidFill>
                  <a:prstClr val="black"/>
                </a:solidFill>
                <a:ea typeface="Calibri" pitchFamily="34" charset="0"/>
                <a:cs typeface="Times New Roman" pitchFamily="18" charset="0"/>
              </a:rPr>
              <a:t> = 6 </a:t>
            </a:r>
            <a:r>
              <a:rPr lang="en-US" altLang="el-GR" sz="2000" smtClean="0">
                <a:solidFill>
                  <a:prstClr val="black"/>
                </a:solidFill>
                <a:ea typeface="Calibri" pitchFamily="34" charset="0"/>
                <a:cs typeface="Times New Roman" pitchFamily="18" charset="0"/>
              </a:rPr>
              <a:t>x</a:t>
            </a:r>
            <a:r>
              <a:rPr lang="el-GR" altLang="el-GR" sz="2000" smtClean="0">
                <a:solidFill>
                  <a:prstClr val="black"/>
                </a:solidFill>
                <a:ea typeface="Calibri" pitchFamily="34" charset="0"/>
                <a:cs typeface="Times New Roman" pitchFamily="18" charset="0"/>
              </a:rPr>
              <a:t> (ισαπόσταση).</a:t>
            </a:r>
          </a:p>
        </p:txBody>
      </p:sp>
      <p:sp>
        <p:nvSpPr>
          <p:cNvPr id="48132"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C191FCF2-A59F-4BB4-B91D-26663B3961DE}" type="slidenum">
              <a:rPr lang="el-GR" altLang="el-GR" sz="1200" smtClean="0">
                <a:solidFill>
                  <a:prstClr val="black"/>
                </a:solidFill>
                <a:latin typeface="Arial" pitchFamily="34" charset="0"/>
                <a:cs typeface="Arial" pitchFamily="34" charset="0"/>
              </a:rPr>
              <a:pPr eaLnBrk="1" hangingPunct="1">
                <a:spcBef>
                  <a:spcPct val="0"/>
                </a:spcBef>
                <a:buFontTx/>
                <a:buNone/>
              </a:pPr>
              <a:t>37</a:t>
            </a:fld>
            <a:endParaRPr lang="el-GR" altLang="el-GR" sz="1200" smtClean="0">
              <a:solidFill>
                <a:prstClr val="black"/>
              </a:solidFill>
              <a:latin typeface="Arial" pitchFamily="34" charset="0"/>
              <a:cs typeface="Arial" pitchFamily="34" charset="0"/>
            </a:endParaRPr>
          </a:p>
        </p:txBody>
      </p:sp>
      <p:sp>
        <p:nvSpPr>
          <p:cNvPr id="48133" name="Τίτλος 3"/>
          <p:cNvSpPr>
            <a:spLocks noGrp="1"/>
          </p:cNvSpPr>
          <p:nvPr>
            <p:ph type="title"/>
          </p:nvPr>
        </p:nvSpPr>
        <p:spPr/>
        <p:txBody>
          <a:bodyPr/>
          <a:lstStyle/>
          <a:p>
            <a:pPr eaLnBrk="1" hangingPunct="1"/>
            <a:r>
              <a:rPr lang="el-GR" altLang="el-GR" dirty="0">
                <a:solidFill>
                  <a:prstClr val="black"/>
                </a:solidFill>
              </a:rPr>
              <a:t>Συμπέρασμα</a:t>
            </a:r>
            <a:r>
              <a:rPr lang="en-US" altLang="el-GR" dirty="0">
                <a:solidFill>
                  <a:prstClr val="black"/>
                </a:solidFill>
              </a:rPr>
              <a:t> </a:t>
            </a:r>
            <a:r>
              <a:rPr lang="el-GR" altLang="el-GR" sz="3200" b="0" dirty="0" smtClean="0">
                <a:solidFill>
                  <a:prstClr val="black"/>
                </a:solidFill>
              </a:rPr>
              <a:t>2/4</a:t>
            </a:r>
            <a:endParaRPr lang="el-GR" altLang="el-GR" sz="3200" b="0" dirty="0" smtClean="0">
              <a:solidFill>
                <a:schemeClr val="tx1"/>
              </a:solidFill>
            </a:endParaRPr>
          </a:p>
        </p:txBody>
      </p:sp>
    </p:spTree>
    <p:extLst>
      <p:ext uri="{BB962C8B-B14F-4D97-AF65-F5344CB8AC3E}">
        <p14:creationId xmlns:p14="http://schemas.microsoft.com/office/powerpoint/2010/main" val="937646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Ομάδα 4"/>
          <p:cNvGrpSpPr>
            <a:grpSpLocks/>
          </p:cNvGrpSpPr>
          <p:nvPr/>
        </p:nvGrpSpPr>
        <p:grpSpPr bwMode="auto">
          <a:xfrm>
            <a:off x="500063" y="1481138"/>
            <a:ext cx="8286750" cy="3286125"/>
            <a:chOff x="500063" y="642938"/>
            <a:chExt cx="8286750" cy="3286125"/>
          </a:xfrm>
        </p:grpSpPr>
        <p:pic>
          <p:nvPicPr>
            <p:cNvPr id="49158" name="13 - Εικόνα" descr="C:\Users\Tassos\Desktop\2013-07-16_21145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642938"/>
              <a:ext cx="8286750" cy="3286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49159" name="AutoShape 3"/>
            <p:cNvCxnSpPr>
              <a:cxnSpLocks noChangeShapeType="1"/>
            </p:cNvCxnSpPr>
            <p:nvPr/>
          </p:nvCxnSpPr>
          <p:spPr bwMode="auto">
            <a:xfrm rot="5400000" flipH="1" flipV="1">
              <a:off x="822325" y="1035050"/>
              <a:ext cx="6429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9160" name="AutoShape 5"/>
            <p:cNvCxnSpPr>
              <a:cxnSpLocks noChangeShapeType="1"/>
            </p:cNvCxnSpPr>
            <p:nvPr/>
          </p:nvCxnSpPr>
          <p:spPr bwMode="auto">
            <a:xfrm>
              <a:off x="1143000" y="1357313"/>
              <a:ext cx="1143000"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9161" name="Text Box 7"/>
            <p:cNvSpPr txBox="1">
              <a:spLocks noChangeArrowheads="1"/>
            </p:cNvSpPr>
            <p:nvPr/>
          </p:nvSpPr>
          <p:spPr bwMode="auto">
            <a:xfrm>
              <a:off x="1285875" y="785813"/>
              <a:ext cx="285750" cy="28575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n-US" altLang="el-GR" sz="1100" b="1" smtClean="0">
                  <a:solidFill>
                    <a:prstClr val="black"/>
                  </a:solidFill>
                  <a:cs typeface="Arial" pitchFamily="34" charset="0"/>
                </a:rPr>
                <a:t>Z</a:t>
              </a:r>
              <a:endParaRPr lang="el-GR" altLang="el-GR" sz="1800" smtClean="0">
                <a:solidFill>
                  <a:prstClr val="black"/>
                </a:solidFill>
                <a:latin typeface="Arial" pitchFamily="34" charset="0"/>
                <a:cs typeface="Arial" pitchFamily="34" charset="0"/>
              </a:endParaRPr>
            </a:p>
          </p:txBody>
        </p:sp>
        <p:sp>
          <p:nvSpPr>
            <p:cNvPr id="49162" name="Text Box 8"/>
            <p:cNvSpPr txBox="1">
              <a:spLocks noChangeArrowheads="1"/>
            </p:cNvSpPr>
            <p:nvPr/>
          </p:nvSpPr>
          <p:spPr bwMode="auto">
            <a:xfrm>
              <a:off x="2428875" y="1214438"/>
              <a:ext cx="274638" cy="26670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n-US" altLang="el-GR" sz="1100" b="1" smtClean="0">
                  <a:solidFill>
                    <a:prstClr val="black"/>
                  </a:solidFill>
                  <a:cs typeface="Arial" pitchFamily="34" charset="0"/>
                </a:rPr>
                <a:t>X</a:t>
              </a:r>
              <a:endParaRPr lang="el-GR" altLang="el-GR" sz="1800" smtClean="0">
                <a:solidFill>
                  <a:prstClr val="black"/>
                </a:solidFill>
                <a:latin typeface="Arial" pitchFamily="34" charset="0"/>
                <a:cs typeface="Arial" pitchFamily="34" charset="0"/>
              </a:endParaRPr>
            </a:p>
          </p:txBody>
        </p:sp>
      </p:grpSp>
      <p:sp>
        <p:nvSpPr>
          <p:cNvPr id="49155" name="Rectangle 9"/>
          <p:cNvSpPr>
            <a:spLocks noChangeArrowheads="1"/>
          </p:cNvSpPr>
          <p:nvPr/>
        </p:nvSpPr>
        <p:spPr bwMode="auto">
          <a:xfrm>
            <a:off x="500063" y="5013325"/>
            <a:ext cx="86439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50000"/>
              </a:lnSpc>
              <a:spcBef>
                <a:spcPct val="0"/>
              </a:spcBef>
              <a:buFontTx/>
              <a:buNone/>
            </a:pPr>
            <a:r>
              <a:rPr lang="el-GR" altLang="el-GR" sz="2000" smtClean="0">
                <a:solidFill>
                  <a:prstClr val="black"/>
                </a:solidFill>
                <a:ea typeface="Times New Roman" pitchFamily="18" charset="0"/>
                <a:cs typeface="Calibri" pitchFamily="34" charset="0"/>
              </a:rPr>
              <a:t>Ο άξονας των </a:t>
            </a:r>
            <a:r>
              <a:rPr lang="el-GR" altLang="el-GR" sz="2000" b="1" smtClean="0">
                <a:solidFill>
                  <a:prstClr val="black"/>
                </a:solidFill>
                <a:ea typeface="Times New Roman" pitchFamily="18" charset="0"/>
                <a:cs typeface="Calibri" pitchFamily="34" charset="0"/>
              </a:rPr>
              <a:t>Ζ</a:t>
            </a:r>
            <a:r>
              <a:rPr lang="el-GR" altLang="el-GR" sz="2000" smtClean="0">
                <a:solidFill>
                  <a:prstClr val="black"/>
                </a:solidFill>
                <a:ea typeface="Times New Roman" pitchFamily="18" charset="0"/>
                <a:cs typeface="Calibri" pitchFamily="34" charset="0"/>
              </a:rPr>
              <a:t> εμφανίζεται στα επίπεδα </a:t>
            </a:r>
            <a:r>
              <a:rPr lang="en-US" altLang="el-GR" sz="2000" b="1" smtClean="0">
                <a:solidFill>
                  <a:prstClr val="black"/>
                </a:solidFill>
                <a:ea typeface="Times New Roman" pitchFamily="18" charset="0"/>
                <a:cs typeface="Calibri" pitchFamily="34" charset="0"/>
              </a:rPr>
              <a:t>Front</a:t>
            </a:r>
            <a:r>
              <a:rPr lang="el-GR" altLang="el-GR" sz="2000" smtClean="0">
                <a:solidFill>
                  <a:prstClr val="black"/>
                </a:solidFill>
                <a:ea typeface="Times New Roman" pitchFamily="18" charset="0"/>
                <a:cs typeface="Calibri" pitchFamily="34" charset="0"/>
              </a:rPr>
              <a:t> και </a:t>
            </a:r>
            <a:r>
              <a:rPr lang="en-US" altLang="el-GR" sz="2000" b="1" smtClean="0">
                <a:solidFill>
                  <a:prstClr val="black"/>
                </a:solidFill>
                <a:ea typeface="Times New Roman" pitchFamily="18" charset="0"/>
                <a:cs typeface="Calibri" pitchFamily="34" charset="0"/>
              </a:rPr>
              <a:t>Right </a:t>
            </a:r>
            <a:r>
              <a:rPr lang="el-GR" altLang="el-GR" sz="2000" smtClean="0">
                <a:solidFill>
                  <a:prstClr val="black"/>
                </a:solidFill>
                <a:ea typeface="Times New Roman" pitchFamily="18" charset="0"/>
                <a:cs typeface="Calibri" pitchFamily="34" charset="0"/>
              </a:rPr>
              <a:t>.</a:t>
            </a:r>
            <a:endParaRPr lang="en-US" altLang="el-GR" sz="2000" smtClean="0">
              <a:solidFill>
                <a:prstClr val="black"/>
              </a:solidFill>
              <a:ea typeface="Times New Roman" pitchFamily="18" charset="0"/>
              <a:cs typeface="Calibri" pitchFamily="34" charset="0"/>
            </a:endParaRPr>
          </a:p>
          <a:p>
            <a:pPr>
              <a:lnSpc>
                <a:spcPct val="150000"/>
              </a:lnSpc>
              <a:spcBef>
                <a:spcPct val="0"/>
              </a:spcBef>
              <a:buFontTx/>
              <a:buNone/>
            </a:pPr>
            <a:r>
              <a:rPr lang="el-GR" altLang="el-GR" sz="2000" smtClean="0">
                <a:solidFill>
                  <a:prstClr val="black"/>
                </a:solidFill>
                <a:ea typeface="Times New Roman" pitchFamily="18" charset="0"/>
                <a:cs typeface="Calibri" pitchFamily="34" charset="0"/>
              </a:rPr>
              <a:t>Όπου</a:t>
            </a:r>
            <a:r>
              <a:rPr lang="en-US" altLang="el-GR" sz="2000" smtClean="0">
                <a:solidFill>
                  <a:prstClr val="black"/>
                </a:solidFill>
                <a:ea typeface="Times New Roman" pitchFamily="18" charset="0"/>
                <a:cs typeface="Calibri" pitchFamily="34" charset="0"/>
              </a:rPr>
              <a:t> </a:t>
            </a:r>
            <a:r>
              <a:rPr lang="el-GR" altLang="el-GR" sz="2000" b="1" smtClean="0">
                <a:solidFill>
                  <a:prstClr val="black"/>
                </a:solidFill>
                <a:ea typeface="Times New Roman" pitchFamily="18" charset="0"/>
                <a:cs typeface="Calibri" pitchFamily="34" charset="0"/>
              </a:rPr>
              <a:t>Ζ</a:t>
            </a:r>
            <a:r>
              <a:rPr lang="en-US" altLang="el-GR" sz="2000" smtClean="0">
                <a:solidFill>
                  <a:prstClr val="black"/>
                </a:solidFill>
                <a:ea typeface="Times New Roman" pitchFamily="18" charset="0"/>
                <a:cs typeface="Calibri" pitchFamily="34" charset="0"/>
              </a:rPr>
              <a:t> = </a:t>
            </a:r>
            <a:r>
              <a:rPr lang="el-GR" altLang="el-GR" sz="2000" smtClean="0">
                <a:solidFill>
                  <a:prstClr val="black"/>
                </a:solidFill>
                <a:ea typeface="Times New Roman" pitchFamily="18" charset="0"/>
                <a:cs typeface="Calibri" pitchFamily="34" charset="0"/>
              </a:rPr>
              <a:t>τα</a:t>
            </a:r>
            <a:r>
              <a:rPr lang="en-US" altLang="el-GR" sz="2000" smtClean="0">
                <a:solidFill>
                  <a:prstClr val="black"/>
                </a:solidFill>
                <a:ea typeface="Times New Roman" pitchFamily="18" charset="0"/>
                <a:cs typeface="Calibri" pitchFamily="34" charset="0"/>
              </a:rPr>
              <a:t> </a:t>
            </a:r>
            <a:r>
              <a:rPr lang="el-GR" altLang="el-GR" sz="2000" smtClean="0">
                <a:solidFill>
                  <a:prstClr val="black"/>
                </a:solidFill>
                <a:ea typeface="Times New Roman" pitchFamily="18" charset="0"/>
                <a:cs typeface="Calibri" pitchFamily="34" charset="0"/>
              </a:rPr>
              <a:t>ύψη</a:t>
            </a:r>
            <a:r>
              <a:rPr lang="en-US" altLang="el-GR" sz="2000" smtClean="0">
                <a:solidFill>
                  <a:prstClr val="black"/>
                </a:solidFill>
                <a:ea typeface="Times New Roman" pitchFamily="18" charset="0"/>
                <a:cs typeface="Calibri" pitchFamily="34" charset="0"/>
              </a:rPr>
              <a:t> </a:t>
            </a:r>
            <a:r>
              <a:rPr lang="el-GR" altLang="el-GR" sz="2000" smtClean="0">
                <a:solidFill>
                  <a:prstClr val="black"/>
                </a:solidFill>
                <a:ea typeface="Times New Roman" pitchFamily="18" charset="0"/>
                <a:cs typeface="Calibri" pitchFamily="34" charset="0"/>
              </a:rPr>
              <a:t>από</a:t>
            </a:r>
            <a:r>
              <a:rPr lang="en-US" altLang="el-GR" sz="2000" smtClean="0">
                <a:solidFill>
                  <a:prstClr val="black"/>
                </a:solidFill>
                <a:ea typeface="Times New Roman" pitchFamily="18" charset="0"/>
                <a:cs typeface="Calibri" pitchFamily="34" charset="0"/>
              </a:rPr>
              <a:t> </a:t>
            </a:r>
            <a:r>
              <a:rPr lang="el-GR" altLang="el-GR" sz="2000" smtClean="0">
                <a:solidFill>
                  <a:prstClr val="black"/>
                </a:solidFill>
                <a:ea typeface="Times New Roman" pitchFamily="18" charset="0"/>
                <a:cs typeface="Calibri" pitchFamily="34" charset="0"/>
              </a:rPr>
              <a:t>την</a:t>
            </a:r>
            <a:r>
              <a:rPr lang="en-US" altLang="el-GR" sz="2000" smtClean="0">
                <a:solidFill>
                  <a:prstClr val="black"/>
                </a:solidFill>
                <a:ea typeface="Times New Roman" pitchFamily="18" charset="0"/>
                <a:cs typeface="Calibri" pitchFamily="34" charset="0"/>
              </a:rPr>
              <a:t> </a:t>
            </a:r>
            <a:r>
              <a:rPr lang="en-US" altLang="el-GR" sz="2000" b="1" smtClean="0">
                <a:solidFill>
                  <a:prstClr val="black"/>
                </a:solidFill>
                <a:ea typeface="Times New Roman" pitchFamily="18" charset="0"/>
                <a:cs typeface="Calibri" pitchFamily="34" charset="0"/>
              </a:rPr>
              <a:t>Base Line</a:t>
            </a:r>
            <a:r>
              <a:rPr lang="en-US" altLang="el-GR" sz="2000" smtClean="0">
                <a:solidFill>
                  <a:prstClr val="black"/>
                </a:solidFill>
                <a:ea typeface="Times New Roman" pitchFamily="18" charset="0"/>
                <a:cs typeface="Calibri" pitchFamily="34" charset="0"/>
              </a:rPr>
              <a:t> (</a:t>
            </a:r>
            <a:r>
              <a:rPr lang="el-GR" altLang="el-GR" sz="2000" smtClean="0">
                <a:solidFill>
                  <a:prstClr val="black"/>
                </a:solidFill>
                <a:ea typeface="Times New Roman" pitchFamily="18" charset="0"/>
                <a:cs typeface="Calibri" pitchFamily="34" charset="0"/>
              </a:rPr>
              <a:t>βλέπε</a:t>
            </a:r>
            <a:r>
              <a:rPr lang="en-US" altLang="el-GR" sz="2000" smtClean="0">
                <a:solidFill>
                  <a:prstClr val="black"/>
                </a:solidFill>
                <a:ea typeface="Times New Roman" pitchFamily="18" charset="0"/>
                <a:cs typeface="Calibri" pitchFamily="34" charset="0"/>
              </a:rPr>
              <a:t> </a:t>
            </a:r>
            <a:r>
              <a:rPr lang="el-GR" altLang="el-GR" sz="2000" smtClean="0">
                <a:solidFill>
                  <a:prstClr val="black"/>
                </a:solidFill>
                <a:ea typeface="Times New Roman" pitchFamily="18" charset="0"/>
                <a:cs typeface="Calibri" pitchFamily="34" charset="0"/>
              </a:rPr>
              <a:t>πίνακα</a:t>
            </a:r>
            <a:r>
              <a:rPr lang="en-US" altLang="el-GR" sz="2000" smtClean="0">
                <a:solidFill>
                  <a:prstClr val="black"/>
                </a:solidFill>
                <a:ea typeface="Times New Roman" pitchFamily="18" charset="0"/>
                <a:cs typeface="Calibri" pitchFamily="34" charset="0"/>
              </a:rPr>
              <a:t> </a:t>
            </a:r>
            <a:r>
              <a:rPr lang="en-US" altLang="el-GR" sz="2000" b="1" smtClean="0">
                <a:solidFill>
                  <a:prstClr val="black"/>
                </a:solidFill>
                <a:ea typeface="Times New Roman" pitchFamily="18" charset="0"/>
                <a:cs typeface="Calibri" pitchFamily="34" charset="0"/>
              </a:rPr>
              <a:t>HEIGHTS ABOVE BASE LINE</a:t>
            </a:r>
            <a:r>
              <a:rPr lang="en-US" altLang="el-GR" sz="2000" smtClean="0">
                <a:solidFill>
                  <a:prstClr val="black"/>
                </a:solidFill>
                <a:ea typeface="Times New Roman" pitchFamily="18" charset="0"/>
                <a:cs typeface="Calibri" pitchFamily="34" charset="0"/>
              </a:rPr>
              <a:t>).</a:t>
            </a:r>
          </a:p>
        </p:txBody>
      </p:sp>
      <p:sp>
        <p:nvSpPr>
          <p:cNvPr id="49156" name="Τίτλος 1"/>
          <p:cNvSpPr>
            <a:spLocks noGrp="1"/>
          </p:cNvSpPr>
          <p:nvPr>
            <p:ph type="title"/>
          </p:nvPr>
        </p:nvSpPr>
        <p:spPr/>
        <p:txBody>
          <a:bodyPr/>
          <a:lstStyle/>
          <a:p>
            <a:pPr eaLnBrk="1" hangingPunct="1"/>
            <a:r>
              <a:rPr lang="el-GR" altLang="el-GR" dirty="0">
                <a:solidFill>
                  <a:prstClr val="black"/>
                </a:solidFill>
              </a:rPr>
              <a:t>Συμπέρασμα</a:t>
            </a:r>
            <a:r>
              <a:rPr lang="en-US" altLang="el-GR" dirty="0">
                <a:solidFill>
                  <a:prstClr val="black"/>
                </a:solidFill>
              </a:rPr>
              <a:t> </a:t>
            </a:r>
            <a:r>
              <a:rPr lang="el-GR" altLang="el-GR" sz="3200" b="0" dirty="0" smtClean="0">
                <a:solidFill>
                  <a:prstClr val="black"/>
                </a:solidFill>
              </a:rPr>
              <a:t>3/4</a:t>
            </a:r>
            <a:endParaRPr lang="el-GR" altLang="el-GR" dirty="0" smtClean="0">
              <a:solidFill>
                <a:schemeClr val="tx1"/>
              </a:solidFill>
            </a:endParaRPr>
          </a:p>
        </p:txBody>
      </p:sp>
      <p:sp>
        <p:nvSpPr>
          <p:cNvPr id="4915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B60AC4C4-1898-47CE-8519-422EDECD582A}" type="slidenum">
              <a:rPr lang="el-GR" altLang="el-GR" sz="1200" smtClean="0">
                <a:solidFill>
                  <a:prstClr val="black"/>
                </a:solidFill>
                <a:latin typeface="Arial" pitchFamily="34" charset="0"/>
                <a:cs typeface="Arial" pitchFamily="34" charset="0"/>
              </a:rPr>
              <a:pPr eaLnBrk="1" hangingPunct="1">
                <a:spcBef>
                  <a:spcPct val="0"/>
                </a:spcBef>
                <a:buFontTx/>
                <a:buNone/>
              </a:pPr>
              <a:t>38</a:t>
            </a:fld>
            <a:endParaRPr lang="el-GR" altLang="el-GR" sz="12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12575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n-US" altLang="el-GR" dirty="0" smtClean="0">
                <a:solidFill>
                  <a:schemeClr val="tx1"/>
                </a:solidFill>
              </a:rPr>
              <a:t>NURBS</a:t>
            </a:r>
            <a:endParaRPr lang="el-GR" altLang="el-GR" dirty="0" smtClean="0">
              <a:solidFill>
                <a:schemeClr val="tx1"/>
              </a:solidFill>
            </a:endParaRPr>
          </a:p>
        </p:txBody>
      </p:sp>
      <p:sp>
        <p:nvSpPr>
          <p:cNvPr id="16387" name="2 - Θέση περιεχομένου"/>
          <p:cNvSpPr>
            <a:spLocks noGrp="1"/>
          </p:cNvSpPr>
          <p:nvPr>
            <p:ph idx="1"/>
          </p:nvPr>
        </p:nvSpPr>
        <p:spPr>
          <a:xfrm>
            <a:off x="457200" y="1196975"/>
            <a:ext cx="8435975" cy="5472113"/>
          </a:xfrm>
        </p:spPr>
        <p:txBody>
          <a:bodyPr/>
          <a:lstStyle/>
          <a:p>
            <a:pPr eaLnBrk="1" hangingPunct="1"/>
            <a:r>
              <a:rPr lang="en-US" altLang="el-GR" b="1" smtClean="0"/>
              <a:t>NU</a:t>
            </a:r>
            <a:r>
              <a:rPr lang="el-GR" altLang="el-GR" b="1" smtClean="0"/>
              <a:t>RBS</a:t>
            </a:r>
            <a:r>
              <a:rPr lang="el-GR" altLang="el-GR" smtClean="0"/>
              <a:t>, ( ανομοιόμορφη ή και ομοιόμορφη ορθολογική Β-</a:t>
            </a:r>
            <a:r>
              <a:rPr lang="en-US" altLang="el-GR" smtClean="0"/>
              <a:t>spline</a:t>
            </a:r>
            <a:r>
              <a:rPr lang="el-GR" altLang="el-GR" smtClean="0"/>
              <a:t> ), είναι  μια μαθηματική παρουσίαση τρισδιάστατης γεωμετρίας που μπορεί ακριβώς να περιγράψει οποιαδήποτε μορφή από μια απλή 2</a:t>
            </a:r>
            <a:r>
              <a:rPr lang="en-US" altLang="el-GR" smtClean="0"/>
              <a:t>D</a:t>
            </a:r>
            <a:r>
              <a:rPr lang="el-GR" altLang="el-GR" smtClean="0"/>
              <a:t>  γραμμή, έναν κύκλο, ένα τόξο, ή μια καμπύλη μέχρι την πιο σύνθετη τρισδιάστατη λειτουργική επιφάνεια ή στερεό ελεύθερης-μορφής. Λόγω της ευελιξίας και της ακρίβειάς τους, τα μοντέλα NURBS μπορούν να χρησιμοποιηθούν σε οποιαδήποτε διαδικασία από την απεικόνιση και κίνηση μέχρι την κατασκευή.</a:t>
            </a:r>
          </a:p>
          <a:p>
            <a:pPr eaLnBrk="1" hangingPunct="1"/>
            <a:r>
              <a:rPr lang="el-GR" altLang="el-GR" smtClean="0"/>
              <a:t>Είναι ένα μαθηματικό μοντέλο που χρησιμοποιείται ευρέως  σε γραφικά Ηλεκτρονικών Υπολογιστών για την δημιουργία και παρουσίαση καμπυλών και επιφανειών  προσφέροντας μεγάλη ευελιξία και ακρίβεια στο χειρισμό τους είτε αναλυτικά (επιφάνειες και καμπύλες που διέπονται από κάποια  μαθηματική συνάρτηση ) είτε διαμορφώνοντας τες  ελεύθερα.</a:t>
            </a:r>
          </a:p>
        </p:txBody>
      </p:sp>
      <p:sp>
        <p:nvSpPr>
          <p:cNvPr id="1638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D2F8C4E3-6EA1-40E2-BD0F-DE44B9FE5EE7}" type="slidenum">
              <a:rPr lang="el-GR" altLang="el-GR" sz="1200" smtClean="0">
                <a:solidFill>
                  <a:prstClr val="black"/>
                </a:solidFill>
                <a:latin typeface="Arial" pitchFamily="34" charset="0"/>
                <a:cs typeface="Arial" pitchFamily="34" charset="0"/>
              </a:rPr>
              <a:pPr eaLnBrk="1" hangingPunct="1">
                <a:spcBef>
                  <a:spcPct val="0"/>
                </a:spcBef>
                <a:buFontTx/>
                <a:buNone/>
              </a:pPr>
              <a:t>3</a:t>
            </a:fld>
            <a:endParaRPr lang="el-GR" altLang="el-GR" sz="12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26236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a:spLocks noGrp="1"/>
          </p:cNvSpPr>
          <p:nvPr>
            <p:ph type="title"/>
          </p:nvPr>
        </p:nvSpPr>
        <p:spPr/>
        <p:txBody>
          <a:bodyPr/>
          <a:lstStyle/>
          <a:p>
            <a:pPr eaLnBrk="1" hangingPunct="1"/>
            <a:r>
              <a:rPr lang="el-GR" altLang="el-GR" dirty="0">
                <a:solidFill>
                  <a:prstClr val="black"/>
                </a:solidFill>
              </a:rPr>
              <a:t>Συμπέρασμα</a:t>
            </a:r>
            <a:r>
              <a:rPr lang="en-US" altLang="el-GR" dirty="0">
                <a:solidFill>
                  <a:prstClr val="black"/>
                </a:solidFill>
              </a:rPr>
              <a:t> </a:t>
            </a:r>
            <a:r>
              <a:rPr lang="el-GR" altLang="el-GR" sz="3200" b="0" dirty="0" smtClean="0">
                <a:solidFill>
                  <a:prstClr val="black"/>
                </a:solidFill>
              </a:rPr>
              <a:t>4/4</a:t>
            </a:r>
            <a:endParaRPr lang="el-GR" altLang="el-GR" dirty="0" smtClean="0">
              <a:solidFill>
                <a:schemeClr val="tx1"/>
              </a:solidFill>
            </a:endParaRPr>
          </a:p>
        </p:txBody>
      </p:sp>
      <p:pic>
        <p:nvPicPr>
          <p:cNvPr id="50179" name="3 - Θέση περιεχομένου" descr="C:\Users\Tassos\Desktop\2013-07-20_102430.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854075" y="1412875"/>
            <a:ext cx="4184650" cy="5040313"/>
          </a:xfrm>
        </p:spPr>
      </p:pic>
      <p:cxnSp>
        <p:nvCxnSpPr>
          <p:cNvPr id="50180" name="AutoShape 3"/>
          <p:cNvCxnSpPr>
            <a:cxnSpLocks noChangeShapeType="1"/>
          </p:cNvCxnSpPr>
          <p:nvPr/>
        </p:nvCxnSpPr>
        <p:spPr bwMode="auto">
          <a:xfrm rot="5400000" flipH="1" flipV="1">
            <a:off x="-158750" y="1033463"/>
            <a:ext cx="779463"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181" name="AutoShape 5"/>
          <p:cNvCxnSpPr>
            <a:cxnSpLocks noChangeShapeType="1"/>
          </p:cNvCxnSpPr>
          <p:nvPr/>
        </p:nvCxnSpPr>
        <p:spPr bwMode="auto">
          <a:xfrm>
            <a:off x="231775" y="1430338"/>
            <a:ext cx="1643063"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182" name="Text Box 7"/>
          <p:cNvSpPr txBox="1">
            <a:spLocks noChangeArrowheads="1"/>
          </p:cNvSpPr>
          <p:nvPr/>
        </p:nvSpPr>
        <p:spPr bwMode="auto">
          <a:xfrm>
            <a:off x="374650" y="644525"/>
            <a:ext cx="260350" cy="274638"/>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n-US" altLang="el-GR" sz="1100" b="1" smtClean="0">
                <a:solidFill>
                  <a:prstClr val="black"/>
                </a:solidFill>
                <a:cs typeface="Arial" pitchFamily="34" charset="0"/>
              </a:rPr>
              <a:t>Z</a:t>
            </a:r>
            <a:endParaRPr lang="el-GR" altLang="el-GR" sz="1800" smtClean="0">
              <a:solidFill>
                <a:prstClr val="black"/>
              </a:solidFill>
              <a:latin typeface="Arial" pitchFamily="34" charset="0"/>
              <a:cs typeface="Arial" pitchFamily="34" charset="0"/>
            </a:endParaRPr>
          </a:p>
        </p:txBody>
      </p:sp>
      <p:sp>
        <p:nvSpPr>
          <p:cNvPr id="50183" name="Text Box 9"/>
          <p:cNvSpPr txBox="1">
            <a:spLocks noChangeArrowheads="1"/>
          </p:cNvSpPr>
          <p:nvPr/>
        </p:nvSpPr>
        <p:spPr bwMode="auto">
          <a:xfrm>
            <a:off x="2017713" y="1287463"/>
            <a:ext cx="266700" cy="280987"/>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000"/>
              </a:spcAft>
              <a:buFontTx/>
              <a:buNone/>
            </a:pPr>
            <a:r>
              <a:rPr lang="en-US" altLang="el-GR" sz="1100" b="1" smtClean="0">
                <a:solidFill>
                  <a:prstClr val="black"/>
                </a:solidFill>
                <a:cs typeface="Arial" pitchFamily="34" charset="0"/>
              </a:rPr>
              <a:t>Y</a:t>
            </a:r>
            <a:endParaRPr lang="el-GR" altLang="el-GR" sz="1800" smtClean="0">
              <a:solidFill>
                <a:prstClr val="black"/>
              </a:solidFill>
              <a:latin typeface="Arial" pitchFamily="34" charset="0"/>
              <a:cs typeface="Arial" pitchFamily="34" charset="0"/>
            </a:endParaRPr>
          </a:p>
        </p:txBody>
      </p:sp>
      <p:sp>
        <p:nvSpPr>
          <p:cNvPr id="50184" name="Rectangle 10"/>
          <p:cNvSpPr>
            <a:spLocks noChangeArrowheads="1"/>
          </p:cNvSpPr>
          <p:nvPr/>
        </p:nvSpPr>
        <p:spPr bwMode="auto">
          <a:xfrm>
            <a:off x="5148263" y="4292600"/>
            <a:ext cx="39957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2000"/>
              </a:lnSpc>
              <a:spcBef>
                <a:spcPts val="1200"/>
              </a:spcBef>
              <a:buFontTx/>
              <a:buNone/>
            </a:pPr>
            <a:r>
              <a:rPr lang="el-GR" altLang="el-GR" sz="2000" smtClean="0">
                <a:solidFill>
                  <a:prstClr val="black"/>
                </a:solidFill>
                <a:ea typeface="Times New Roman" pitchFamily="18" charset="0"/>
                <a:cs typeface="Calibri" pitchFamily="34" charset="0"/>
              </a:rPr>
              <a:t>Ο άξονας των  </a:t>
            </a:r>
            <a:r>
              <a:rPr lang="el-GR" altLang="el-GR" sz="2000" b="1" smtClean="0">
                <a:solidFill>
                  <a:prstClr val="black"/>
                </a:solidFill>
                <a:ea typeface="Times New Roman" pitchFamily="18" charset="0"/>
                <a:cs typeface="Calibri" pitchFamily="34" charset="0"/>
              </a:rPr>
              <a:t>Υ </a:t>
            </a:r>
            <a:r>
              <a:rPr lang="el-GR" altLang="el-GR" sz="2000" smtClean="0">
                <a:solidFill>
                  <a:prstClr val="black"/>
                </a:solidFill>
                <a:ea typeface="Times New Roman" pitchFamily="18" charset="0"/>
                <a:cs typeface="Calibri" pitchFamily="34" charset="0"/>
              </a:rPr>
              <a:t>εμφανίζεται στα επίπεδα</a:t>
            </a:r>
            <a:r>
              <a:rPr lang="el-GR" altLang="el-GR" sz="2000" b="1" smtClean="0">
                <a:solidFill>
                  <a:prstClr val="black"/>
                </a:solidFill>
                <a:ea typeface="Times New Roman" pitchFamily="18" charset="0"/>
                <a:cs typeface="Calibri" pitchFamily="34" charset="0"/>
              </a:rPr>
              <a:t> </a:t>
            </a:r>
            <a:r>
              <a:rPr lang="en-US" altLang="el-GR" sz="2000" b="1" smtClean="0">
                <a:solidFill>
                  <a:prstClr val="black"/>
                </a:solidFill>
                <a:ea typeface="Times New Roman" pitchFamily="18" charset="0"/>
                <a:cs typeface="Calibri" pitchFamily="34" charset="0"/>
              </a:rPr>
              <a:t>Top </a:t>
            </a:r>
            <a:r>
              <a:rPr lang="el-GR" altLang="el-GR" sz="2000" b="1" smtClean="0">
                <a:solidFill>
                  <a:prstClr val="black"/>
                </a:solidFill>
                <a:ea typeface="Times New Roman" pitchFamily="18" charset="0"/>
                <a:cs typeface="Calibri" pitchFamily="34" charset="0"/>
              </a:rPr>
              <a:t>και </a:t>
            </a:r>
            <a:r>
              <a:rPr lang="en-US" altLang="el-GR" sz="2000" b="1" smtClean="0">
                <a:solidFill>
                  <a:prstClr val="black"/>
                </a:solidFill>
                <a:ea typeface="Times New Roman" pitchFamily="18" charset="0"/>
                <a:cs typeface="Calibri" pitchFamily="34" charset="0"/>
              </a:rPr>
              <a:t>Right </a:t>
            </a:r>
            <a:r>
              <a:rPr lang="el-GR" altLang="el-GR" sz="2000" smtClean="0">
                <a:solidFill>
                  <a:prstClr val="black"/>
                </a:solidFill>
                <a:ea typeface="Times New Roman" pitchFamily="18" charset="0"/>
                <a:cs typeface="Calibri" pitchFamily="34" charset="0"/>
              </a:rPr>
              <a:t>.</a:t>
            </a:r>
            <a:endParaRPr lang="en-US" altLang="el-GR" sz="2000" smtClean="0">
              <a:solidFill>
                <a:prstClr val="black"/>
              </a:solidFill>
              <a:ea typeface="Times New Roman" pitchFamily="18" charset="0"/>
              <a:cs typeface="Calibri" pitchFamily="34" charset="0"/>
            </a:endParaRPr>
          </a:p>
          <a:p>
            <a:pPr>
              <a:lnSpc>
                <a:spcPct val="112000"/>
              </a:lnSpc>
              <a:spcBef>
                <a:spcPts val="1200"/>
              </a:spcBef>
              <a:buFontTx/>
              <a:buNone/>
            </a:pPr>
            <a:r>
              <a:rPr lang="el-GR" altLang="el-GR" sz="2000" smtClean="0">
                <a:solidFill>
                  <a:prstClr val="black"/>
                </a:solidFill>
                <a:ea typeface="Times New Roman" pitchFamily="18" charset="0"/>
                <a:cs typeface="Calibri" pitchFamily="34" charset="0"/>
              </a:rPr>
              <a:t>Όπου </a:t>
            </a:r>
            <a:r>
              <a:rPr lang="el-GR" altLang="el-GR" sz="2000" b="1" smtClean="0">
                <a:solidFill>
                  <a:prstClr val="black"/>
                </a:solidFill>
                <a:ea typeface="Times New Roman" pitchFamily="18" charset="0"/>
                <a:cs typeface="Calibri" pitchFamily="34" charset="0"/>
              </a:rPr>
              <a:t>Υ</a:t>
            </a:r>
            <a:r>
              <a:rPr lang="el-GR" altLang="el-GR" sz="2000" smtClean="0">
                <a:solidFill>
                  <a:prstClr val="black"/>
                </a:solidFill>
                <a:ea typeface="Times New Roman" pitchFamily="18" charset="0"/>
                <a:cs typeface="Calibri" pitchFamily="34" charset="0"/>
              </a:rPr>
              <a:t> = απόσταση από την </a:t>
            </a:r>
            <a:r>
              <a:rPr lang="en-US" altLang="el-GR" sz="2000" b="1" smtClean="0">
                <a:solidFill>
                  <a:prstClr val="black"/>
                </a:solidFill>
                <a:ea typeface="Times New Roman" pitchFamily="18" charset="0"/>
                <a:cs typeface="Calibri" pitchFamily="34" charset="0"/>
              </a:rPr>
              <a:t>Centre Line</a:t>
            </a:r>
            <a:r>
              <a:rPr lang="el-GR" altLang="el-GR" sz="2000" smtClean="0">
                <a:solidFill>
                  <a:prstClr val="black"/>
                </a:solidFill>
                <a:ea typeface="Times New Roman" pitchFamily="18" charset="0"/>
                <a:cs typeface="Calibri" pitchFamily="34" charset="0"/>
              </a:rPr>
              <a:t>  ( βλέπε πίνακα </a:t>
            </a:r>
            <a:r>
              <a:rPr lang="en-US" altLang="el-GR" sz="2000" b="1" smtClean="0">
                <a:solidFill>
                  <a:prstClr val="black"/>
                </a:solidFill>
                <a:ea typeface="Times New Roman" pitchFamily="18" charset="0"/>
                <a:cs typeface="Calibri" pitchFamily="34" charset="0"/>
              </a:rPr>
              <a:t>HALF BREADTHS</a:t>
            </a:r>
            <a:r>
              <a:rPr lang="en-US" altLang="el-GR" sz="2000" smtClean="0">
                <a:solidFill>
                  <a:prstClr val="black"/>
                </a:solidFill>
                <a:ea typeface="Times New Roman" pitchFamily="18" charset="0"/>
                <a:cs typeface="Calibri" pitchFamily="34" charset="0"/>
              </a:rPr>
              <a:t> </a:t>
            </a:r>
            <a:r>
              <a:rPr lang="el-GR" altLang="el-GR" sz="2000" smtClean="0">
                <a:solidFill>
                  <a:prstClr val="black"/>
                </a:solidFill>
                <a:ea typeface="Times New Roman" pitchFamily="18" charset="0"/>
                <a:cs typeface="Calibri" pitchFamily="34" charset="0"/>
              </a:rPr>
              <a:t>).</a:t>
            </a:r>
          </a:p>
        </p:txBody>
      </p:sp>
      <p:sp>
        <p:nvSpPr>
          <p:cNvPr id="50185"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9E9A84D5-9FEB-4E42-9BCB-E9C2CB447E24}" type="slidenum">
              <a:rPr lang="el-GR" altLang="el-GR" sz="1200" smtClean="0">
                <a:solidFill>
                  <a:prstClr val="black"/>
                </a:solidFill>
                <a:latin typeface="Arial" pitchFamily="34" charset="0"/>
                <a:cs typeface="Arial" pitchFamily="34" charset="0"/>
              </a:rPr>
              <a:pPr eaLnBrk="1" hangingPunct="1">
                <a:spcBef>
                  <a:spcPct val="0"/>
                </a:spcBef>
                <a:buFontTx/>
                <a:buNone/>
              </a:pPr>
              <a:t>39</a:t>
            </a:fld>
            <a:endParaRPr lang="el-GR" altLang="el-GR" sz="12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8551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 Θέση περιεχομένου"/>
          <p:cNvSpPr>
            <a:spLocks noGrp="1"/>
          </p:cNvSpPr>
          <p:nvPr>
            <p:ph idx="1"/>
          </p:nvPr>
        </p:nvSpPr>
        <p:spPr>
          <a:xfrm>
            <a:off x="323528" y="980728"/>
            <a:ext cx="8229600" cy="5040313"/>
          </a:xfrm>
        </p:spPr>
        <p:txBody>
          <a:bodyPr>
            <a:normAutofit/>
          </a:bodyPr>
          <a:lstStyle/>
          <a:p>
            <a:pPr eaLnBrk="1" hangingPunct="1"/>
            <a:r>
              <a:rPr lang="el-GR" altLang="el-GR" dirty="0" smtClean="0"/>
              <a:t>Με το άνοιγμα της Εφαρμογής εμφανίζεται η παρακάτω οθόνη</a:t>
            </a:r>
            <a:r>
              <a:rPr lang="el-GR" altLang="el-GR" dirty="0"/>
              <a:t>.</a:t>
            </a:r>
            <a:endParaRPr lang="el-GR" altLang="el-GR" dirty="0" smtClean="0"/>
          </a:p>
        </p:txBody>
      </p:sp>
      <p:pic>
        <p:nvPicPr>
          <p:cNvPr id="47107" name="3 - Εικόνα" descr="E:\Personal\Ναυπηγική\Rhinoceros\photos for Rhino\2013-06-30_165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07" y="1412776"/>
            <a:ext cx="78581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Τίτλος 2"/>
          <p:cNvSpPr>
            <a:spLocks noGrp="1"/>
          </p:cNvSpPr>
          <p:nvPr>
            <p:ph type="title"/>
          </p:nvPr>
        </p:nvSpPr>
        <p:spPr/>
        <p:txBody>
          <a:bodyPr/>
          <a:lstStyle/>
          <a:p>
            <a:r>
              <a:rPr lang="el-GR" dirty="0">
                <a:solidFill>
                  <a:schemeClr val="tx1"/>
                </a:solidFill>
              </a:rPr>
              <a:t>Το Περιβάλλον του </a:t>
            </a:r>
            <a:r>
              <a:rPr lang="en-US" dirty="0" smtClean="0">
                <a:solidFill>
                  <a:schemeClr val="tx1"/>
                </a:solidFill>
              </a:rPr>
              <a:t>Rhinoceros</a:t>
            </a:r>
            <a:r>
              <a:rPr lang="el-GR" dirty="0" smtClean="0">
                <a:solidFill>
                  <a:schemeClr val="tx1"/>
                </a:solidFill>
              </a:rPr>
              <a:t> </a:t>
            </a:r>
            <a:r>
              <a:rPr lang="el-GR" sz="3200" b="0" dirty="0" smtClean="0">
                <a:solidFill>
                  <a:schemeClr val="tx1"/>
                </a:solidFill>
              </a:rPr>
              <a:t>1/9</a:t>
            </a:r>
            <a:endParaRPr lang="el-GR" sz="3200" b="0" dirty="0">
              <a:solidFill>
                <a:schemeClr val="tx1"/>
              </a:solidFill>
            </a:endParaRPr>
          </a:p>
        </p:txBody>
      </p:sp>
      <p:sp>
        <p:nvSpPr>
          <p:cNvPr id="4" name="Θέση αριθμού διαφάνειας 3"/>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1768442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solidFill>
                  <a:prstClr val="black"/>
                </a:solidFill>
              </a:rPr>
              <a:t>Το Περιβάλλον του </a:t>
            </a:r>
            <a:r>
              <a:rPr lang="en-US" dirty="0">
                <a:solidFill>
                  <a:prstClr val="black"/>
                </a:solidFill>
              </a:rPr>
              <a:t>Rhinoceros</a:t>
            </a:r>
            <a:r>
              <a:rPr lang="el-GR" dirty="0">
                <a:solidFill>
                  <a:prstClr val="black"/>
                </a:solidFill>
              </a:rPr>
              <a:t> </a:t>
            </a:r>
            <a:r>
              <a:rPr lang="el-GR" sz="3200" b="0" dirty="0" smtClean="0">
                <a:solidFill>
                  <a:prstClr val="black"/>
                </a:solidFill>
              </a:rPr>
              <a:t>2/9</a:t>
            </a:r>
            <a:endParaRPr lang="el-GR" dirty="0"/>
          </a:p>
        </p:txBody>
      </p:sp>
      <p:pic>
        <p:nvPicPr>
          <p:cNvPr id="48130" name="3 - Θέση περιεχομένου" descr="E:\Personal\Ναυπηγική\Rhinoceros\photos for Rhino\01.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716016" y="1340768"/>
            <a:ext cx="3981450" cy="4781550"/>
          </a:xfrm>
        </p:spPr>
      </p:pic>
      <p:sp>
        <p:nvSpPr>
          <p:cNvPr id="5" name="Θέση αριθμού διαφάνειας 4"/>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41</a:t>
            </a:fld>
            <a:endParaRPr lang="el-GR">
              <a:solidFill>
                <a:prstClr val="black"/>
              </a:solidFill>
            </a:endParaRPr>
          </a:p>
        </p:txBody>
      </p:sp>
      <p:sp>
        <p:nvSpPr>
          <p:cNvPr id="4" name="Ορθογώνιο 3"/>
          <p:cNvSpPr/>
          <p:nvPr/>
        </p:nvSpPr>
        <p:spPr>
          <a:xfrm>
            <a:off x="323528" y="1196752"/>
            <a:ext cx="4572000" cy="1569660"/>
          </a:xfrm>
          <a:prstGeom prst="rect">
            <a:avLst/>
          </a:prstGeom>
        </p:spPr>
        <p:txBody>
          <a:bodyPr>
            <a:spAutoFit/>
          </a:bodyPr>
          <a:lstStyle/>
          <a:p>
            <a:r>
              <a:rPr lang="el-GR" sz="2400" dirty="0">
                <a:latin typeface="+mn-lt"/>
              </a:rPr>
              <a:t>Και από το </a:t>
            </a:r>
            <a:r>
              <a:rPr lang="el-GR" sz="2400" dirty="0" err="1">
                <a:latin typeface="+mn-lt"/>
              </a:rPr>
              <a:t>Startup</a:t>
            </a:r>
            <a:r>
              <a:rPr lang="el-GR" sz="2400" dirty="0">
                <a:latin typeface="+mn-lt"/>
              </a:rPr>
              <a:t> </a:t>
            </a:r>
            <a:r>
              <a:rPr lang="el-GR" sz="2400" dirty="0" err="1" smtClean="0">
                <a:latin typeface="+mn-lt"/>
              </a:rPr>
              <a:t>Template</a:t>
            </a:r>
            <a:r>
              <a:rPr lang="el-GR" sz="2400" dirty="0" smtClean="0">
                <a:latin typeface="+mn-lt"/>
              </a:rPr>
              <a:t>,</a:t>
            </a:r>
            <a:r>
              <a:rPr lang="en-US" sz="2400" dirty="0" smtClean="0">
                <a:latin typeface="+mn-lt"/>
              </a:rPr>
              <a:t> </a:t>
            </a:r>
            <a:r>
              <a:rPr lang="el-GR" sz="2400" dirty="0" smtClean="0">
                <a:latin typeface="+mn-lt"/>
              </a:rPr>
              <a:t>παράθυρο </a:t>
            </a:r>
            <a:r>
              <a:rPr lang="el-GR" sz="2400" dirty="0">
                <a:latin typeface="+mn-lt"/>
              </a:rPr>
              <a:t>Βασικών ρυθμίσεων του </a:t>
            </a:r>
            <a:r>
              <a:rPr lang="el-GR" sz="2400" dirty="0" err="1">
                <a:latin typeface="+mn-lt"/>
              </a:rPr>
              <a:t>Rhino</a:t>
            </a:r>
            <a:r>
              <a:rPr lang="el-GR" sz="2400" dirty="0">
                <a:latin typeface="+mn-lt"/>
              </a:rPr>
              <a:t>, μας ζητείται να </a:t>
            </a:r>
            <a:r>
              <a:rPr lang="el-GR" sz="2400" dirty="0" smtClean="0">
                <a:latin typeface="+mn-lt"/>
              </a:rPr>
              <a:t>επιλέξουμε</a:t>
            </a:r>
            <a:r>
              <a:rPr lang="en-US" sz="2400" dirty="0" smtClean="0">
                <a:latin typeface="+mn-lt"/>
              </a:rPr>
              <a:t>…</a:t>
            </a:r>
            <a:endParaRPr lang="el-GR" sz="2400" dirty="0">
              <a:latin typeface="+mn-lt"/>
            </a:endParaRPr>
          </a:p>
        </p:txBody>
      </p:sp>
    </p:spTree>
    <p:extLst>
      <p:ext uri="{BB962C8B-B14F-4D97-AF65-F5344CB8AC3E}">
        <p14:creationId xmlns:p14="http://schemas.microsoft.com/office/powerpoint/2010/main" val="2744379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3 - Θέση περιεχομένου" descr="E:\Personal\Ναυπηγική\Rhinoceros\photos for Rhino\02.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004048" y="1323435"/>
            <a:ext cx="3981450" cy="4781550"/>
          </a:xfrm>
        </p:spPr>
      </p:pic>
      <p:sp>
        <p:nvSpPr>
          <p:cNvPr id="6" name="5 - Βέλος προς τα επάνω"/>
          <p:cNvSpPr/>
          <p:nvPr/>
        </p:nvSpPr>
        <p:spPr>
          <a:xfrm>
            <a:off x="7668344" y="5949280"/>
            <a:ext cx="214313" cy="642938"/>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42</a:t>
            </a:fld>
            <a:endParaRPr lang="el-GR">
              <a:solidFill>
                <a:prstClr val="black"/>
              </a:solidFill>
            </a:endParaRPr>
          </a:p>
        </p:txBody>
      </p:sp>
      <p:sp>
        <p:nvSpPr>
          <p:cNvPr id="4" name="Τίτλος 3"/>
          <p:cNvSpPr>
            <a:spLocks noGrp="1"/>
          </p:cNvSpPr>
          <p:nvPr>
            <p:ph type="title"/>
          </p:nvPr>
        </p:nvSpPr>
        <p:spPr/>
        <p:txBody>
          <a:bodyPr/>
          <a:lstStyle/>
          <a:p>
            <a:r>
              <a:rPr lang="el-GR" dirty="0">
                <a:solidFill>
                  <a:prstClr val="black"/>
                </a:solidFill>
              </a:rPr>
              <a:t>Το Περιβάλλον του </a:t>
            </a:r>
            <a:r>
              <a:rPr lang="en-US" dirty="0">
                <a:solidFill>
                  <a:prstClr val="black"/>
                </a:solidFill>
              </a:rPr>
              <a:t>Rhinoceros</a:t>
            </a:r>
            <a:r>
              <a:rPr lang="el-GR" dirty="0">
                <a:solidFill>
                  <a:prstClr val="black"/>
                </a:solidFill>
              </a:rPr>
              <a:t> </a:t>
            </a:r>
            <a:r>
              <a:rPr lang="el-GR" sz="3200" b="0" dirty="0" smtClean="0">
                <a:solidFill>
                  <a:prstClr val="black"/>
                </a:solidFill>
              </a:rPr>
              <a:t>3/9</a:t>
            </a:r>
            <a:endParaRPr lang="el-GR" dirty="0"/>
          </a:p>
        </p:txBody>
      </p:sp>
      <p:sp>
        <p:nvSpPr>
          <p:cNvPr id="5" name="Ορθογώνιο 4"/>
          <p:cNvSpPr/>
          <p:nvPr/>
        </p:nvSpPr>
        <p:spPr>
          <a:xfrm>
            <a:off x="323528" y="1484784"/>
            <a:ext cx="4392488" cy="3508653"/>
          </a:xfrm>
          <a:prstGeom prst="rect">
            <a:avLst/>
          </a:prstGeom>
        </p:spPr>
        <p:txBody>
          <a:bodyPr wrap="square">
            <a:spAutoFit/>
          </a:bodyPr>
          <a:lstStyle/>
          <a:p>
            <a:r>
              <a:rPr lang="en-US" sz="2200" dirty="0" smtClean="0">
                <a:latin typeface="+mn-lt"/>
              </a:rPr>
              <a:t>…</a:t>
            </a:r>
            <a:r>
              <a:rPr lang="el-GR" sz="2200" dirty="0" smtClean="0">
                <a:latin typeface="+mn-lt"/>
              </a:rPr>
              <a:t>το </a:t>
            </a:r>
            <a:r>
              <a:rPr lang="el-GR" sz="2200" dirty="0">
                <a:latin typeface="+mn-lt"/>
              </a:rPr>
              <a:t>μέγεθος του αντικειμένου που θα σχεδιάσουμε καθώς επίσης και τις μονάδες που θα χρησιμοποιήσουμε. Για την περίπτωσή μας το αντικείμενο μας είναι μεγάλο και οι μονάδες που θα χρησιμοποιήσουμε είναι μέτρα επιλέγουμε </a:t>
            </a:r>
            <a:r>
              <a:rPr lang="en-US" sz="2200" dirty="0">
                <a:latin typeface="+mn-lt"/>
              </a:rPr>
              <a:t>Large Objects</a:t>
            </a:r>
            <a:r>
              <a:rPr lang="el-GR" sz="2200" dirty="0">
                <a:latin typeface="+mn-lt"/>
              </a:rPr>
              <a:t>-</a:t>
            </a:r>
            <a:r>
              <a:rPr lang="en-US" sz="2200" dirty="0">
                <a:latin typeface="+mn-lt"/>
              </a:rPr>
              <a:t>Meters </a:t>
            </a:r>
            <a:r>
              <a:rPr lang="el-GR" sz="2200" dirty="0">
                <a:latin typeface="+mn-lt"/>
              </a:rPr>
              <a:t>και </a:t>
            </a:r>
            <a:r>
              <a:rPr lang="el-GR" sz="2200" dirty="0" smtClean="0">
                <a:latin typeface="+mn-lt"/>
              </a:rPr>
              <a:t>πατάμε </a:t>
            </a:r>
            <a:r>
              <a:rPr lang="el-GR" altLang="el-GR" sz="2400" b="1" dirty="0">
                <a:latin typeface="Calibri" pitchFamily="34" charset="0"/>
              </a:rPr>
              <a:t>το </a:t>
            </a:r>
            <a:r>
              <a:rPr lang="en-US" altLang="el-GR" sz="2400" b="1" dirty="0">
                <a:latin typeface="Calibri" pitchFamily="34" charset="0"/>
              </a:rPr>
              <a:t>Open</a:t>
            </a:r>
            <a:r>
              <a:rPr lang="el-GR" altLang="el-GR" sz="2400" b="1" dirty="0" smtClean="0">
                <a:latin typeface="Calibri" pitchFamily="34" charset="0"/>
              </a:rPr>
              <a:t>.</a:t>
            </a:r>
            <a:r>
              <a:rPr lang="el-GR" sz="2200" dirty="0">
                <a:latin typeface="+mn-lt"/>
              </a:rPr>
              <a:t/>
            </a:r>
            <a:br>
              <a:rPr lang="el-GR" sz="2200" dirty="0">
                <a:latin typeface="+mn-lt"/>
              </a:rPr>
            </a:br>
            <a:endParaRPr lang="el-GR" sz="2200" dirty="0">
              <a:latin typeface="+mn-lt"/>
            </a:endParaRPr>
          </a:p>
        </p:txBody>
      </p:sp>
    </p:spTree>
    <p:extLst>
      <p:ext uri="{BB962C8B-B14F-4D97-AF65-F5344CB8AC3E}">
        <p14:creationId xmlns:p14="http://schemas.microsoft.com/office/powerpoint/2010/main" val="187261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3 - Θέση περιεχομένου" descr="C:\Users\Tassos\Desktop\2013-07-04_230710.gif"/>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124744"/>
            <a:ext cx="8229600" cy="4496276"/>
          </a:xfrm>
        </p:spPr>
      </p:pic>
      <p:sp>
        <p:nvSpPr>
          <p:cNvPr id="50179" name="4 - Ορθογώνιο"/>
          <p:cNvSpPr>
            <a:spLocks noChangeArrowheads="1"/>
          </p:cNvSpPr>
          <p:nvPr/>
        </p:nvSpPr>
        <p:spPr bwMode="auto">
          <a:xfrm>
            <a:off x="500062" y="5673417"/>
            <a:ext cx="8143875"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ts val="600"/>
              </a:spcBef>
            </a:pPr>
            <a:r>
              <a:rPr lang="el-GR" altLang="el-GR" sz="2200" dirty="0">
                <a:latin typeface="Calibri" pitchFamily="34" charset="0"/>
              </a:rPr>
              <a:t>Η νέα οθόνη του </a:t>
            </a:r>
            <a:r>
              <a:rPr lang="el-GR" altLang="el-GR" sz="2200" dirty="0" err="1">
                <a:latin typeface="Calibri" pitchFamily="34" charset="0"/>
              </a:rPr>
              <a:t>Rhino</a:t>
            </a:r>
            <a:r>
              <a:rPr lang="el-GR" altLang="el-GR" sz="2200" dirty="0">
                <a:latin typeface="Calibri" pitchFamily="34" charset="0"/>
              </a:rPr>
              <a:t> είναι </a:t>
            </a:r>
            <a:r>
              <a:rPr lang="el-GR" altLang="el-GR" sz="2200" dirty="0" smtClean="0">
                <a:latin typeface="Calibri" pitchFamily="34" charset="0"/>
              </a:rPr>
              <a:t>η οθόνη </a:t>
            </a:r>
            <a:r>
              <a:rPr lang="el-GR" altLang="el-GR" sz="2200" dirty="0">
                <a:latin typeface="Calibri" pitchFamily="34" charset="0"/>
              </a:rPr>
              <a:t>των τριών επιπέδων, </a:t>
            </a:r>
            <a:r>
              <a:rPr lang="en-US" altLang="el-GR" sz="2200" dirty="0">
                <a:latin typeface="Calibri" pitchFamily="34" charset="0"/>
              </a:rPr>
              <a:t>Top</a:t>
            </a:r>
            <a:r>
              <a:rPr lang="el-GR" altLang="el-GR" sz="2200" dirty="0">
                <a:latin typeface="Calibri" pitchFamily="34" charset="0"/>
              </a:rPr>
              <a:t> , </a:t>
            </a:r>
            <a:r>
              <a:rPr lang="en-US" altLang="el-GR" sz="2200" dirty="0">
                <a:latin typeface="Calibri" pitchFamily="34" charset="0"/>
              </a:rPr>
              <a:t>Front</a:t>
            </a:r>
            <a:r>
              <a:rPr lang="el-GR" altLang="el-GR" sz="2200" dirty="0">
                <a:latin typeface="Calibri" pitchFamily="34" charset="0"/>
              </a:rPr>
              <a:t>, </a:t>
            </a:r>
            <a:r>
              <a:rPr lang="en-US" altLang="el-GR" sz="2200" dirty="0">
                <a:latin typeface="Calibri" pitchFamily="34" charset="0"/>
              </a:rPr>
              <a:t>Right </a:t>
            </a:r>
            <a:r>
              <a:rPr lang="el-GR" altLang="el-GR" sz="2200" dirty="0">
                <a:latin typeface="Calibri" pitchFamily="34" charset="0"/>
              </a:rPr>
              <a:t>και </a:t>
            </a:r>
            <a:r>
              <a:rPr lang="en-US" altLang="el-GR" sz="2200" dirty="0">
                <a:latin typeface="Calibri" pitchFamily="34" charset="0"/>
              </a:rPr>
              <a:t>Perspective</a:t>
            </a:r>
            <a:r>
              <a:rPr lang="el-GR" altLang="el-GR" sz="2200" dirty="0">
                <a:latin typeface="Calibri" pitchFamily="34" charset="0"/>
              </a:rPr>
              <a:t> </a:t>
            </a:r>
            <a:r>
              <a:rPr lang="el-GR" altLang="el-GR" sz="2200" dirty="0" smtClean="0">
                <a:latin typeface="Calibri" pitchFamily="34" charset="0"/>
              </a:rPr>
              <a:t>(προοπτικό </a:t>
            </a:r>
            <a:r>
              <a:rPr lang="el-GR" altLang="el-GR" sz="2200" dirty="0">
                <a:latin typeface="Calibri" pitchFamily="34" charset="0"/>
              </a:rPr>
              <a:t>). </a:t>
            </a:r>
            <a:endParaRPr lang="en-US" altLang="el-GR" sz="2200" dirty="0">
              <a:latin typeface="Calibri" pitchFamily="34" charset="0"/>
            </a:endParaRPr>
          </a:p>
          <a:p>
            <a:pPr>
              <a:spcBef>
                <a:spcPts val="600"/>
              </a:spcBef>
            </a:pPr>
            <a:r>
              <a:rPr lang="el-GR" altLang="el-GR" sz="2200" dirty="0" smtClean="0">
                <a:latin typeface="Calibri" pitchFamily="34" charset="0"/>
              </a:rPr>
              <a:t>Ας </a:t>
            </a:r>
            <a:r>
              <a:rPr lang="el-GR" altLang="el-GR" sz="2200" dirty="0">
                <a:latin typeface="Calibri" pitchFamily="34" charset="0"/>
              </a:rPr>
              <a:t>εξετάσουμε κάθε επίπεδο </a:t>
            </a:r>
            <a:r>
              <a:rPr lang="el-GR" altLang="el-GR" sz="2200" dirty="0" smtClean="0">
                <a:latin typeface="Calibri" pitchFamily="34" charset="0"/>
              </a:rPr>
              <a:t>ξεχωριστά.</a:t>
            </a:r>
            <a:endParaRPr lang="el-GR" altLang="el-GR" sz="22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43</a:t>
            </a:fld>
            <a:endParaRPr lang="el-GR" dirty="0">
              <a:solidFill>
                <a:prstClr val="black"/>
              </a:solidFill>
            </a:endParaRPr>
          </a:p>
        </p:txBody>
      </p:sp>
      <p:sp>
        <p:nvSpPr>
          <p:cNvPr id="4" name="Τίτλος 3"/>
          <p:cNvSpPr>
            <a:spLocks noGrp="1"/>
          </p:cNvSpPr>
          <p:nvPr>
            <p:ph type="title"/>
          </p:nvPr>
        </p:nvSpPr>
        <p:spPr/>
        <p:txBody>
          <a:bodyPr/>
          <a:lstStyle/>
          <a:p>
            <a:r>
              <a:rPr lang="el-GR" dirty="0">
                <a:solidFill>
                  <a:prstClr val="black"/>
                </a:solidFill>
              </a:rPr>
              <a:t>Το Περιβάλλον του </a:t>
            </a:r>
            <a:r>
              <a:rPr lang="en-US" dirty="0">
                <a:solidFill>
                  <a:prstClr val="black"/>
                </a:solidFill>
              </a:rPr>
              <a:t>Rhinoceros</a:t>
            </a:r>
            <a:r>
              <a:rPr lang="el-GR" dirty="0">
                <a:solidFill>
                  <a:prstClr val="black"/>
                </a:solidFill>
              </a:rPr>
              <a:t> </a:t>
            </a:r>
            <a:r>
              <a:rPr lang="el-GR" sz="3200" b="0" dirty="0" smtClean="0">
                <a:solidFill>
                  <a:prstClr val="black"/>
                </a:solidFill>
              </a:rPr>
              <a:t>4/9</a:t>
            </a:r>
            <a:endParaRPr lang="el-GR" dirty="0"/>
          </a:p>
        </p:txBody>
      </p:sp>
    </p:spTree>
    <p:extLst>
      <p:ext uri="{BB962C8B-B14F-4D97-AF65-F5344CB8AC3E}">
        <p14:creationId xmlns:p14="http://schemas.microsoft.com/office/powerpoint/2010/main" val="3236377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Το Περιβάλλον του </a:t>
            </a:r>
            <a:r>
              <a:rPr lang="en-US" dirty="0">
                <a:solidFill>
                  <a:prstClr val="black"/>
                </a:solidFill>
              </a:rPr>
              <a:t>Rhinoceros</a:t>
            </a:r>
            <a:r>
              <a:rPr lang="el-GR" dirty="0">
                <a:solidFill>
                  <a:prstClr val="black"/>
                </a:solidFill>
              </a:rPr>
              <a:t> </a:t>
            </a:r>
            <a:r>
              <a:rPr lang="el-GR" sz="3200" b="0" dirty="0" smtClean="0">
                <a:solidFill>
                  <a:prstClr val="black"/>
                </a:solidFill>
              </a:rPr>
              <a:t>5/9</a:t>
            </a:r>
            <a:endParaRPr lang="el-GR" dirty="0"/>
          </a:p>
        </p:txBody>
      </p:sp>
      <p:pic>
        <p:nvPicPr>
          <p:cNvPr id="51201" name="3 - Θέση περιεχομένου" descr="E:\Personal\Ναυπηγική\Rhinoceros\2012-07-08_192237.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23728" y="1268760"/>
            <a:ext cx="4886377" cy="3960440"/>
          </a:xfrm>
        </p:spPr>
      </p:pic>
      <p:sp>
        <p:nvSpPr>
          <p:cNvPr id="51202" name="4 - Ορθογώνιο"/>
          <p:cNvSpPr>
            <a:spLocks noChangeArrowheads="1"/>
          </p:cNvSpPr>
          <p:nvPr/>
        </p:nvSpPr>
        <p:spPr bwMode="auto">
          <a:xfrm>
            <a:off x="476390" y="5301208"/>
            <a:ext cx="82867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l-GR" sz="2200" b="1" dirty="0">
                <a:latin typeface="Calibri" pitchFamily="34" charset="0"/>
              </a:rPr>
              <a:t>Top</a:t>
            </a:r>
            <a:r>
              <a:rPr lang="en-US" altLang="el-GR" sz="2200" dirty="0">
                <a:latin typeface="Calibri" pitchFamily="34" charset="0"/>
              </a:rPr>
              <a:t> </a:t>
            </a:r>
            <a:r>
              <a:rPr lang="el-GR" altLang="el-GR" sz="2200" b="1" dirty="0">
                <a:latin typeface="Calibri" pitchFamily="34" charset="0"/>
              </a:rPr>
              <a:t>= Κάτοψη</a:t>
            </a:r>
            <a:r>
              <a:rPr lang="el-GR" altLang="el-GR" sz="2200" dirty="0">
                <a:latin typeface="Calibri" pitchFamily="34" charset="0"/>
              </a:rPr>
              <a:t> και όπως φαίνεται στη κάτω αριστερή γωνία οι άξονες που χρησιμοποιούνται στο επίπεδο αυτό είναι ο </a:t>
            </a:r>
            <a:r>
              <a:rPr lang="en-US" altLang="el-GR" sz="2200" b="1" dirty="0">
                <a:latin typeface="Calibri" pitchFamily="34" charset="0"/>
              </a:rPr>
              <a:t>X</a:t>
            </a:r>
            <a:r>
              <a:rPr lang="el-GR" altLang="el-GR" sz="2200" dirty="0">
                <a:latin typeface="Calibri" pitchFamily="34" charset="0"/>
              </a:rPr>
              <a:t>  και ο </a:t>
            </a:r>
            <a:r>
              <a:rPr lang="el-GR" altLang="el-GR" sz="2200" b="1" dirty="0">
                <a:latin typeface="Calibri" pitchFamily="34" charset="0"/>
              </a:rPr>
              <a:t>Υ </a:t>
            </a:r>
            <a:r>
              <a:rPr lang="el-GR" altLang="el-GR" sz="2200" dirty="0">
                <a:latin typeface="Calibri" pitchFamily="34" charset="0"/>
              </a:rPr>
              <a:t>δηλαδή στο επίπεδο αυτό σχεδιάζουμε το </a:t>
            </a:r>
            <a:r>
              <a:rPr lang="en-US" altLang="el-GR" sz="2200" b="1" dirty="0">
                <a:latin typeface="Calibri" pitchFamily="34" charset="0"/>
              </a:rPr>
              <a:t>Half Breadth </a:t>
            </a:r>
            <a:r>
              <a:rPr lang="en-US" altLang="el-GR" sz="2200" b="1" dirty="0" smtClean="0">
                <a:latin typeface="Calibri" pitchFamily="34" charset="0"/>
              </a:rPr>
              <a:t>Plan</a:t>
            </a:r>
            <a:r>
              <a:rPr lang="el-GR" altLang="el-GR" sz="2200" dirty="0" smtClean="0">
                <a:latin typeface="Calibri" pitchFamily="34" charset="0"/>
              </a:rPr>
              <a:t>.</a:t>
            </a:r>
            <a:endParaRPr lang="el-GR" altLang="el-GR" sz="22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1121365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Το Περιβάλλον του </a:t>
            </a:r>
            <a:r>
              <a:rPr lang="en-US" dirty="0">
                <a:solidFill>
                  <a:prstClr val="black"/>
                </a:solidFill>
              </a:rPr>
              <a:t>Rhinoceros</a:t>
            </a:r>
            <a:r>
              <a:rPr lang="el-GR" dirty="0">
                <a:solidFill>
                  <a:prstClr val="black"/>
                </a:solidFill>
              </a:rPr>
              <a:t> </a:t>
            </a:r>
            <a:r>
              <a:rPr lang="el-GR" sz="3200" b="0" dirty="0">
                <a:solidFill>
                  <a:prstClr val="black"/>
                </a:solidFill>
              </a:rPr>
              <a:t>6</a:t>
            </a:r>
            <a:r>
              <a:rPr lang="el-GR" sz="3200" b="0" dirty="0" smtClean="0">
                <a:solidFill>
                  <a:prstClr val="black"/>
                </a:solidFill>
              </a:rPr>
              <a:t>/9</a:t>
            </a:r>
            <a:endParaRPr lang="el-GR" dirty="0"/>
          </a:p>
        </p:txBody>
      </p:sp>
      <p:pic>
        <p:nvPicPr>
          <p:cNvPr id="52225" name="3 - Θέση περιεχομένου" descr="E:\Personal\Ναυπηγική\Rhinoceros\2012-07-08_192312.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67744" y="1484784"/>
            <a:ext cx="4752381" cy="3904762"/>
          </a:xfrm>
        </p:spPr>
      </p:pic>
      <p:sp>
        <p:nvSpPr>
          <p:cNvPr id="1025" name="Rectangle 1"/>
          <p:cNvSpPr>
            <a:spLocks noChangeArrowheads="1"/>
          </p:cNvSpPr>
          <p:nvPr/>
        </p:nvSpPr>
        <p:spPr bwMode="auto">
          <a:xfrm>
            <a:off x="683568" y="5589240"/>
            <a:ext cx="7715250" cy="769441"/>
          </a:xfrm>
          <a:prstGeom prst="rect">
            <a:avLst/>
          </a:prstGeom>
          <a:noFill/>
          <a:ln w="9525">
            <a:noFill/>
            <a:miter lim="800000"/>
            <a:headEnd/>
            <a:tailEnd/>
          </a:ln>
          <a:effectLst/>
        </p:spPr>
        <p:txBody>
          <a:bodyPr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l-GR" sz="2200" b="1" dirty="0">
                <a:latin typeface="Calibri" pitchFamily="34" charset="0"/>
                <a:ea typeface="Calibri" pitchFamily="34" charset="0"/>
                <a:cs typeface="Times New Roman" pitchFamily="18" charset="0"/>
              </a:rPr>
              <a:t>Front</a:t>
            </a:r>
            <a:r>
              <a:rPr lang="el-GR" altLang="el-GR" sz="2200" b="1" dirty="0">
                <a:latin typeface="Calibri" pitchFamily="34" charset="0"/>
                <a:ea typeface="Calibri" pitchFamily="34" charset="0"/>
                <a:cs typeface="Times New Roman" pitchFamily="18" charset="0"/>
              </a:rPr>
              <a:t> = Πλάγια όψη </a:t>
            </a:r>
            <a:r>
              <a:rPr lang="el-GR" altLang="el-GR" sz="2200" dirty="0">
                <a:latin typeface="Calibri" pitchFamily="34" charset="0"/>
                <a:ea typeface="Calibri" pitchFamily="34" charset="0"/>
                <a:cs typeface="Times New Roman" pitchFamily="18" charset="0"/>
              </a:rPr>
              <a:t> και οι άξονες αυτού του επιπέδου είναι οι </a:t>
            </a:r>
            <a:r>
              <a:rPr lang="en-US" altLang="el-GR" sz="2200" b="1" dirty="0">
                <a:latin typeface="Calibri" pitchFamily="34" charset="0"/>
                <a:ea typeface="Calibri" pitchFamily="34" charset="0"/>
                <a:cs typeface="Times New Roman" pitchFamily="18" charset="0"/>
              </a:rPr>
              <a:t>X</a:t>
            </a:r>
            <a:r>
              <a:rPr lang="en-US" altLang="el-GR" sz="2200" dirty="0">
                <a:latin typeface="Calibri" pitchFamily="34" charset="0"/>
                <a:ea typeface="Calibri" pitchFamily="34" charset="0"/>
                <a:cs typeface="Times New Roman" pitchFamily="18" charset="0"/>
              </a:rPr>
              <a:t> </a:t>
            </a:r>
            <a:r>
              <a:rPr lang="el-GR" altLang="el-GR" sz="2200" dirty="0">
                <a:latin typeface="Calibri" pitchFamily="34" charset="0"/>
                <a:ea typeface="Calibri" pitchFamily="34" charset="0"/>
                <a:cs typeface="Times New Roman" pitchFamily="18" charset="0"/>
              </a:rPr>
              <a:t>και </a:t>
            </a:r>
            <a:r>
              <a:rPr lang="el-GR" altLang="el-GR" sz="2200" b="1" dirty="0">
                <a:latin typeface="Calibri" pitchFamily="34" charset="0"/>
                <a:ea typeface="Calibri" pitchFamily="34" charset="0"/>
                <a:cs typeface="Times New Roman" pitchFamily="18" charset="0"/>
              </a:rPr>
              <a:t>Ζ</a:t>
            </a:r>
            <a:r>
              <a:rPr lang="el-GR" altLang="el-GR" sz="2200" dirty="0">
                <a:latin typeface="Calibri" pitchFamily="34" charset="0"/>
                <a:ea typeface="Calibri" pitchFamily="34" charset="0"/>
                <a:cs typeface="Times New Roman" pitchFamily="18" charset="0"/>
              </a:rPr>
              <a:t> και στο επίπεδο αυτό σχεδιάζουμε το </a:t>
            </a:r>
            <a:r>
              <a:rPr lang="en-US" altLang="el-GR" sz="2200" b="1" dirty="0">
                <a:latin typeface="Calibri" pitchFamily="34" charset="0"/>
                <a:ea typeface="Calibri" pitchFamily="34" charset="0"/>
                <a:cs typeface="Times New Roman" pitchFamily="18" charset="0"/>
              </a:rPr>
              <a:t>Sheer Plan</a:t>
            </a:r>
            <a:r>
              <a:rPr lang="el-GR" altLang="el-GR" sz="2200" dirty="0" smtClean="0">
                <a:latin typeface="Calibri" pitchFamily="34" charset="0"/>
                <a:ea typeface="Calibri" pitchFamily="34" charset="0"/>
                <a:cs typeface="Times New Roman" pitchFamily="18" charset="0"/>
              </a:rPr>
              <a:t>.</a:t>
            </a:r>
            <a:endParaRPr lang="el-GR" altLang="el-GR" sz="2200" dirty="0">
              <a:latin typeface="Calibri" pitchFamily="34" charset="0"/>
              <a:ea typeface="Calibri" pitchFamily="34" charset="0"/>
              <a:cs typeface="Times New Roman" pitchFamily="18" charset="0"/>
            </a:endParaRP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2247737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Το Περιβάλλον του </a:t>
            </a:r>
            <a:r>
              <a:rPr lang="en-US" dirty="0">
                <a:solidFill>
                  <a:prstClr val="black"/>
                </a:solidFill>
              </a:rPr>
              <a:t>Rhinoceros</a:t>
            </a:r>
            <a:r>
              <a:rPr lang="el-GR" dirty="0">
                <a:solidFill>
                  <a:prstClr val="black"/>
                </a:solidFill>
              </a:rPr>
              <a:t> </a:t>
            </a:r>
            <a:r>
              <a:rPr lang="el-GR" sz="3200" b="0" dirty="0" smtClean="0">
                <a:solidFill>
                  <a:prstClr val="black"/>
                </a:solidFill>
              </a:rPr>
              <a:t>7/9</a:t>
            </a:r>
            <a:endParaRPr lang="el-GR" dirty="0"/>
          </a:p>
        </p:txBody>
      </p:sp>
      <p:pic>
        <p:nvPicPr>
          <p:cNvPr id="53249" name="3 - Θέση περιεχομένου" descr="E:\Personal\Ναυπηγική\Rhinoceros\2012-07-08_192330.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86285" y="1556792"/>
            <a:ext cx="4771429" cy="3895238"/>
          </a:xfrm>
        </p:spPr>
      </p:pic>
      <p:sp>
        <p:nvSpPr>
          <p:cNvPr id="53250" name="4 - Ορθογώνιο"/>
          <p:cNvSpPr>
            <a:spLocks noChangeArrowheads="1"/>
          </p:cNvSpPr>
          <p:nvPr/>
        </p:nvSpPr>
        <p:spPr bwMode="auto">
          <a:xfrm>
            <a:off x="511901" y="5683895"/>
            <a:ext cx="7715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l-GR" sz="2200" b="1" dirty="0">
                <a:latin typeface="Calibri" pitchFamily="34" charset="0"/>
              </a:rPr>
              <a:t>Right</a:t>
            </a:r>
            <a:r>
              <a:rPr lang="el-GR" altLang="el-GR" sz="2200" b="1" dirty="0">
                <a:latin typeface="Calibri" pitchFamily="34" charset="0"/>
              </a:rPr>
              <a:t> = </a:t>
            </a:r>
            <a:r>
              <a:rPr lang="el-GR" altLang="el-GR" sz="2200" b="1" dirty="0" err="1">
                <a:latin typeface="Calibri" pitchFamily="34" charset="0"/>
              </a:rPr>
              <a:t>Πρόοψη</a:t>
            </a:r>
            <a:r>
              <a:rPr lang="el-GR" altLang="el-GR" sz="2200" dirty="0">
                <a:latin typeface="Calibri" pitchFamily="34" charset="0"/>
              </a:rPr>
              <a:t>, οι άξονες εδώ είναι οι </a:t>
            </a:r>
            <a:r>
              <a:rPr lang="el-GR" altLang="el-GR" sz="2200" b="1" dirty="0">
                <a:latin typeface="Calibri" pitchFamily="34" charset="0"/>
              </a:rPr>
              <a:t>Υ</a:t>
            </a:r>
            <a:r>
              <a:rPr lang="el-GR" altLang="el-GR" sz="2200" dirty="0">
                <a:latin typeface="Calibri" pitchFamily="34" charset="0"/>
              </a:rPr>
              <a:t> και </a:t>
            </a:r>
            <a:r>
              <a:rPr lang="el-GR" altLang="el-GR" sz="2200" b="1" dirty="0">
                <a:latin typeface="Calibri" pitchFamily="34" charset="0"/>
              </a:rPr>
              <a:t>Ζ</a:t>
            </a:r>
            <a:r>
              <a:rPr lang="el-GR" altLang="el-GR" sz="2200" dirty="0">
                <a:latin typeface="Calibri" pitchFamily="34" charset="0"/>
              </a:rPr>
              <a:t> και στο επίπεδο αυτό σχεδιάζουμε το </a:t>
            </a:r>
            <a:r>
              <a:rPr lang="en-US" altLang="el-GR" sz="2200" b="1" dirty="0">
                <a:latin typeface="Calibri" pitchFamily="34" charset="0"/>
              </a:rPr>
              <a:t>Body Plan </a:t>
            </a:r>
            <a:r>
              <a:rPr lang="el-GR" altLang="el-GR" sz="2200" dirty="0">
                <a:latin typeface="Calibri" pitchFamily="34" charset="0"/>
              </a:rPr>
              <a:t>και </a:t>
            </a:r>
            <a:r>
              <a:rPr lang="el-GR" altLang="el-GR" sz="2200" dirty="0" smtClean="0">
                <a:latin typeface="Calibri" pitchFamily="34" charset="0"/>
              </a:rPr>
              <a:t>τέλος.</a:t>
            </a:r>
            <a:endParaRPr lang="el-GR" altLang="el-GR" sz="22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1234590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Το Περιβάλλον του </a:t>
            </a:r>
            <a:r>
              <a:rPr lang="en-US" dirty="0">
                <a:solidFill>
                  <a:prstClr val="black"/>
                </a:solidFill>
              </a:rPr>
              <a:t>Rhinoceros</a:t>
            </a:r>
            <a:r>
              <a:rPr lang="el-GR" dirty="0">
                <a:solidFill>
                  <a:prstClr val="black"/>
                </a:solidFill>
              </a:rPr>
              <a:t> </a:t>
            </a:r>
            <a:r>
              <a:rPr lang="el-GR" sz="3200" b="0" dirty="0" smtClean="0">
                <a:solidFill>
                  <a:prstClr val="black"/>
                </a:solidFill>
              </a:rPr>
              <a:t>8/9</a:t>
            </a:r>
            <a:endParaRPr lang="el-GR" dirty="0"/>
          </a:p>
        </p:txBody>
      </p:sp>
      <p:pic>
        <p:nvPicPr>
          <p:cNvPr id="54273" name="3 - Θέση περιεχομένου" descr="E:\Personal\Ναυπηγική\Rhinoceros\2012-07-08_192254.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95810" y="1124744"/>
            <a:ext cx="4752381" cy="3904762"/>
          </a:xfrm>
        </p:spPr>
      </p:pic>
      <p:sp>
        <p:nvSpPr>
          <p:cNvPr id="54274" name="4 - Ορθογώνιο"/>
          <p:cNvSpPr>
            <a:spLocks noChangeArrowheads="1"/>
          </p:cNvSpPr>
          <p:nvPr/>
        </p:nvSpPr>
        <p:spPr bwMode="auto">
          <a:xfrm>
            <a:off x="535005" y="5074135"/>
            <a:ext cx="807243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l-GR" altLang="el-GR" sz="2200" dirty="0">
                <a:latin typeface="Calibri" pitchFamily="34" charset="0"/>
              </a:rPr>
              <a:t>το </a:t>
            </a:r>
            <a:r>
              <a:rPr lang="en-US" altLang="el-GR" sz="2200" b="1" dirty="0">
                <a:latin typeface="Calibri" pitchFamily="34" charset="0"/>
              </a:rPr>
              <a:t>Perspective</a:t>
            </a:r>
            <a:r>
              <a:rPr lang="el-GR" altLang="el-GR" sz="2200" b="1" dirty="0">
                <a:latin typeface="Calibri" pitchFamily="34" charset="0"/>
              </a:rPr>
              <a:t> = προοπτικό </a:t>
            </a:r>
            <a:r>
              <a:rPr lang="el-GR" altLang="el-GR" sz="2200" dirty="0">
                <a:latin typeface="Calibri" pitchFamily="34" charset="0"/>
              </a:rPr>
              <a:t>και όπως φαίνεται εδώ συνυπάρχουν και οι τρείς άξονες </a:t>
            </a:r>
            <a:r>
              <a:rPr lang="el-GR" altLang="el-GR" sz="2200" b="1" dirty="0">
                <a:latin typeface="Calibri" pitchFamily="34" charset="0"/>
              </a:rPr>
              <a:t>Χ</a:t>
            </a:r>
            <a:r>
              <a:rPr lang="el-GR" altLang="el-GR" sz="2200" dirty="0">
                <a:latin typeface="Calibri" pitchFamily="34" charset="0"/>
              </a:rPr>
              <a:t>, </a:t>
            </a:r>
            <a:r>
              <a:rPr lang="el-GR" altLang="el-GR" sz="2200" b="1" dirty="0">
                <a:latin typeface="Calibri" pitchFamily="34" charset="0"/>
              </a:rPr>
              <a:t>Υ</a:t>
            </a:r>
            <a:r>
              <a:rPr lang="el-GR" altLang="el-GR" sz="2200" dirty="0">
                <a:latin typeface="Calibri" pitchFamily="34" charset="0"/>
              </a:rPr>
              <a:t> και</a:t>
            </a:r>
            <a:r>
              <a:rPr lang="el-GR" altLang="el-GR" sz="2200" b="1" dirty="0">
                <a:latin typeface="Calibri" pitchFamily="34" charset="0"/>
              </a:rPr>
              <a:t> Ζ</a:t>
            </a:r>
            <a:r>
              <a:rPr lang="el-GR" altLang="el-GR" sz="2200" dirty="0">
                <a:latin typeface="Calibri" pitchFamily="34" charset="0"/>
              </a:rPr>
              <a:t> και στην οθόνη αυτή έχουμε τη δυνατότητα να έχουμε την εικόνα του αντικειμένου μας στον χώρο όπως επίσης με την κατάλληλη εντολή να το περιστρέψουμε για μια πιο ολοκληρωμένη οπτική του άποψη.</a:t>
            </a: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418835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Το Περιβάλλον του </a:t>
            </a:r>
            <a:r>
              <a:rPr lang="en-US" dirty="0">
                <a:solidFill>
                  <a:prstClr val="black"/>
                </a:solidFill>
              </a:rPr>
              <a:t>Rhinoceros</a:t>
            </a:r>
            <a:r>
              <a:rPr lang="el-GR" dirty="0">
                <a:solidFill>
                  <a:prstClr val="black"/>
                </a:solidFill>
              </a:rPr>
              <a:t> </a:t>
            </a:r>
            <a:r>
              <a:rPr lang="el-GR" sz="3200" b="0" dirty="0" smtClean="0">
                <a:solidFill>
                  <a:prstClr val="black"/>
                </a:solidFill>
              </a:rPr>
              <a:t>9/9</a:t>
            </a:r>
            <a:endParaRPr lang="el-GR" dirty="0"/>
          </a:p>
        </p:txBody>
      </p:sp>
      <p:sp>
        <p:nvSpPr>
          <p:cNvPr id="55297" name="2 - Θέση περιεχομένου"/>
          <p:cNvSpPr>
            <a:spLocks noGrp="1"/>
          </p:cNvSpPr>
          <p:nvPr>
            <p:ph idx="1"/>
          </p:nvPr>
        </p:nvSpPr>
        <p:spPr/>
        <p:txBody>
          <a:bodyPr>
            <a:normAutofit/>
          </a:bodyPr>
          <a:lstStyle/>
          <a:p>
            <a:pPr marL="0" indent="0" eaLnBrk="1" hangingPunct="1">
              <a:buNone/>
            </a:pPr>
            <a:r>
              <a:rPr lang="el-GR" altLang="el-GR" dirty="0" smtClean="0"/>
              <a:t>Για να εργαστούμε στο κάθε επίπεδο ξεχωριστά αρκεί να κάνουμε </a:t>
            </a:r>
            <a:r>
              <a:rPr lang="el-GR" altLang="el-GR" b="1" dirty="0" smtClean="0"/>
              <a:t>διπλό κλικ</a:t>
            </a:r>
            <a:r>
              <a:rPr lang="el-GR" altLang="el-GR" dirty="0" smtClean="0"/>
              <a:t> στην ονομασία του και αυτομάτως η οθόνη μας θα γεμίσει </a:t>
            </a:r>
            <a:r>
              <a:rPr lang="el-GR" altLang="el-GR" b="1" dirty="0" smtClean="0"/>
              <a:t>πλήρως </a:t>
            </a:r>
            <a:r>
              <a:rPr lang="el-GR" altLang="el-GR" dirty="0" smtClean="0"/>
              <a:t>με το επίπεδο αυτό. Με τον ίδιο τρόπο επιστρέφουμε στις αρχικές τέσσερεις.</a:t>
            </a:r>
          </a:p>
        </p:txBody>
      </p:sp>
      <p:pic>
        <p:nvPicPr>
          <p:cNvPr id="55298" name="3 - Εικόνα" descr="E:\Personal\Ναυπηγική\Rhinoceros\Αντίγραφο.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51281"/>
            <a:ext cx="1000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AutoShape 2"/>
          <p:cNvSpPr>
            <a:spLocks noChangeArrowheads="1"/>
          </p:cNvSpPr>
          <p:nvPr/>
        </p:nvSpPr>
        <p:spPr bwMode="auto">
          <a:xfrm>
            <a:off x="1613967" y="3294156"/>
            <a:ext cx="785813" cy="142875"/>
          </a:xfrm>
          <a:prstGeom prst="leftArrow">
            <a:avLst>
              <a:gd name="adj1" fmla="val 50000"/>
              <a:gd name="adj2" fmla="val 139028"/>
            </a:avLst>
          </a:prstGeom>
          <a:solidFill>
            <a:srgbClr val="C00000"/>
          </a:solidFill>
          <a:ln w="9525">
            <a:solidFill>
              <a:srgbClr val="000000"/>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el-GR" altLang="el-GR">
              <a:latin typeface="Calibri" pitchFamily="34" charset="0"/>
            </a:endParaRPr>
          </a:p>
        </p:txBody>
      </p:sp>
      <p:sp>
        <p:nvSpPr>
          <p:cNvPr id="55300" name="5 - Ορθογώνιο"/>
          <p:cNvSpPr>
            <a:spLocks noChangeArrowheads="1"/>
          </p:cNvSpPr>
          <p:nvPr/>
        </p:nvSpPr>
        <p:spPr bwMode="auto">
          <a:xfrm>
            <a:off x="467544" y="4581128"/>
            <a:ext cx="80648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l-GR" altLang="el-GR" sz="2200" dirty="0">
                <a:latin typeface="Calibri" pitchFamily="34" charset="0"/>
              </a:rPr>
              <a:t>Ότι σχεδιάζουμε σε ένα επίπεδο αυτό στιγμιαία μεταφέρεται και στα άλλα, αυτή άλλωστε είναι και η έννοια του τρισδιάστατου </a:t>
            </a:r>
            <a:r>
              <a:rPr lang="el-GR" altLang="el-GR" sz="2200" dirty="0" smtClean="0">
                <a:latin typeface="Calibri" pitchFamily="34" charset="0"/>
              </a:rPr>
              <a:t>(3</a:t>
            </a:r>
            <a:r>
              <a:rPr lang="en-US" altLang="el-GR" sz="2200" dirty="0" smtClean="0">
                <a:latin typeface="Calibri" pitchFamily="34" charset="0"/>
              </a:rPr>
              <a:t>D</a:t>
            </a:r>
            <a:r>
              <a:rPr lang="el-GR" altLang="el-GR" sz="2200" dirty="0" smtClean="0">
                <a:latin typeface="Calibri" pitchFamily="34" charset="0"/>
              </a:rPr>
              <a:t>).</a:t>
            </a:r>
            <a:endParaRPr lang="el-GR" altLang="el-GR" sz="22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281665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 Θέση περιεχομένου"/>
          <p:cNvSpPr>
            <a:spLocks noGrp="1"/>
          </p:cNvSpPr>
          <p:nvPr>
            <p:ph idx="1"/>
          </p:nvPr>
        </p:nvSpPr>
        <p:spPr/>
        <p:txBody>
          <a:bodyPr/>
          <a:lstStyle/>
          <a:p>
            <a:pPr eaLnBrk="1" hangingPunct="1"/>
            <a:r>
              <a:rPr lang="el-GR" altLang="el-GR" smtClean="0"/>
              <a:t>Η Ανάπτυξη των NURBS ξεκίνησε το 1950 από μηχανικούς οι οποίοι είχαν ανάγκη από μια μαθηματική ακριβή αναπαράσταση της ελεύθερης μορφής επιφανειών, όπως αυτές που χρησιμοποιούνται στα ύφαλα των πλοίων, στην αεροδιαστημική στις εξωτερικές επιφάνειες, και στα αμαξώματα, και που θα μπορούσαν να αποδοθούν με ακρίβεια όταν αυτό είναι απαραίτητο. Πριν ,παραστάσεις αυτού του είδους της επιφάνειας υπήρχαν μόνο ως ένα ενιαίο φυσικό μοντέλο που δημιουργήθηκε από έναν σχεδιαστή.</a:t>
            </a:r>
          </a:p>
          <a:p>
            <a:pPr eaLnBrk="1" hangingPunct="1"/>
            <a:r>
              <a:rPr lang="el-GR" altLang="el-GR" smtClean="0"/>
              <a:t>Οι πρωτοπόροι αυτής της εξέλιξης ήταν ο Pierre Bézier ο οποίος εργάστηκε ως μηχανικός στη Renault, και ο Paul de Casteljau ο οποίος εργαζόταν στη Citroën, επίσης στη Γαλλία. </a:t>
            </a:r>
          </a:p>
        </p:txBody>
      </p:sp>
      <p:sp>
        <p:nvSpPr>
          <p:cNvPr id="174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2836A52F-EE37-46C2-99C0-7B119AF99F7B}" type="slidenum">
              <a:rPr lang="el-GR" altLang="el-GR" sz="1200" smtClean="0">
                <a:solidFill>
                  <a:prstClr val="black"/>
                </a:solidFill>
                <a:latin typeface="Arial" pitchFamily="34" charset="0"/>
                <a:cs typeface="Arial" pitchFamily="34" charset="0"/>
              </a:rPr>
              <a:pPr eaLnBrk="1" hangingPunct="1">
                <a:spcBef>
                  <a:spcPct val="0"/>
                </a:spcBef>
                <a:buFontTx/>
                <a:buNone/>
              </a:pPr>
              <a:t>4</a:t>
            </a:fld>
            <a:endParaRPr lang="el-GR" altLang="el-GR" sz="1200" smtClean="0">
              <a:solidFill>
                <a:prstClr val="black"/>
              </a:solidFill>
              <a:latin typeface="Arial" pitchFamily="34" charset="0"/>
              <a:cs typeface="Arial" pitchFamily="34" charset="0"/>
            </a:endParaRPr>
          </a:p>
        </p:txBody>
      </p:sp>
      <p:sp>
        <p:nvSpPr>
          <p:cNvPr id="17412" name="Τίτλος 4"/>
          <p:cNvSpPr>
            <a:spLocks noGrp="1"/>
          </p:cNvSpPr>
          <p:nvPr>
            <p:ph type="title"/>
          </p:nvPr>
        </p:nvSpPr>
        <p:spPr/>
        <p:txBody>
          <a:bodyPr/>
          <a:lstStyle/>
          <a:p>
            <a:pPr eaLnBrk="1" hangingPunct="1"/>
            <a:r>
              <a:rPr lang="el-GR" altLang="el-GR" dirty="0" smtClean="0">
                <a:solidFill>
                  <a:schemeClr val="tx1"/>
                </a:solidFill>
              </a:rPr>
              <a:t>Ιστορία </a:t>
            </a:r>
            <a:r>
              <a:rPr lang="el-GR" altLang="el-GR" sz="3200" b="0" dirty="0" smtClean="0">
                <a:solidFill>
                  <a:schemeClr val="tx1"/>
                </a:solidFill>
              </a:rPr>
              <a:t>1/2</a:t>
            </a:r>
          </a:p>
        </p:txBody>
      </p:sp>
    </p:spTree>
    <p:extLst>
      <p:ext uri="{BB962C8B-B14F-4D97-AF65-F5344CB8AC3E}">
        <p14:creationId xmlns:p14="http://schemas.microsoft.com/office/powerpoint/2010/main" val="1519529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 Θέση περιεχομένου"/>
          <p:cNvSpPr>
            <a:spLocks noGrp="1"/>
          </p:cNvSpPr>
          <p:nvPr>
            <p:ph idx="1"/>
          </p:nvPr>
        </p:nvSpPr>
        <p:spPr/>
        <p:txBody>
          <a:bodyPr>
            <a:normAutofit/>
          </a:bodyPr>
          <a:lstStyle/>
          <a:p>
            <a:pPr marL="0" indent="0" eaLnBrk="1" hangingPunct="1">
              <a:buNone/>
            </a:pPr>
            <a:r>
              <a:rPr lang="el-GR" altLang="el-GR" dirty="0" smtClean="0"/>
              <a:t>Το</a:t>
            </a:r>
            <a:r>
              <a:rPr lang="el-GR" altLang="el-GR" b="1" dirty="0" smtClean="0"/>
              <a:t> </a:t>
            </a:r>
            <a:r>
              <a:rPr lang="en-US" altLang="el-GR" b="1" dirty="0" smtClean="0"/>
              <a:t>Rhino</a:t>
            </a:r>
            <a:r>
              <a:rPr lang="el-GR" altLang="el-GR" dirty="0" smtClean="0"/>
              <a:t>, όπως άλλωστε και όλα τα Σχεδιαστικά Προγράμματα, έχει έναν μεγάλο αριθμό</a:t>
            </a:r>
            <a:r>
              <a:rPr lang="el-GR" altLang="el-GR" dirty="0"/>
              <a:t> </a:t>
            </a:r>
            <a:r>
              <a:rPr lang="el-GR" altLang="el-GR" dirty="0" smtClean="0"/>
              <a:t>εργαλειοθηκών οι περισσότερες των οποίων θα σας είναι, πιθανόν , γνώριμες ή ομοιάζουσες με</a:t>
            </a:r>
            <a:r>
              <a:rPr lang="el-GR" altLang="el-GR" dirty="0"/>
              <a:t> </a:t>
            </a:r>
            <a:r>
              <a:rPr lang="el-GR" altLang="el-GR" dirty="0" smtClean="0"/>
              <a:t>Εργαλειοθήκες άλλων συναφών προγραμμάτων όπως π.χ. του </a:t>
            </a:r>
            <a:r>
              <a:rPr lang="en-US" altLang="el-GR" b="1" dirty="0" err="1" smtClean="0"/>
              <a:t>Autocad</a:t>
            </a:r>
            <a:r>
              <a:rPr lang="el-GR" altLang="el-GR" dirty="0" smtClean="0"/>
              <a:t>, </a:t>
            </a:r>
            <a:r>
              <a:rPr lang="en-US" altLang="el-GR" b="1" dirty="0" err="1" smtClean="0"/>
              <a:t>nanoCAD</a:t>
            </a:r>
            <a:r>
              <a:rPr lang="el-GR" altLang="el-GR" dirty="0" smtClean="0"/>
              <a:t>, </a:t>
            </a:r>
            <a:r>
              <a:rPr lang="en-US" altLang="el-GR" b="1" dirty="0" err="1" smtClean="0"/>
              <a:t>DELFTShip</a:t>
            </a:r>
            <a:r>
              <a:rPr lang="el-GR" altLang="el-GR" b="1" dirty="0"/>
              <a:t> </a:t>
            </a:r>
            <a:r>
              <a:rPr lang="el-GR" altLang="el-GR" dirty="0" smtClean="0"/>
              <a:t>κ.α.</a:t>
            </a:r>
          </a:p>
          <a:p>
            <a:pPr marL="0" indent="0" eaLnBrk="1" hangingPunct="1">
              <a:buNone/>
            </a:pPr>
            <a:r>
              <a:rPr lang="el-GR" altLang="el-GR" dirty="0" smtClean="0"/>
              <a:t>Στην Βασική Εργαλειοθήκη που εμφανίζεται εδώ:</a:t>
            </a:r>
          </a:p>
        </p:txBody>
      </p:sp>
      <p:pic>
        <p:nvPicPr>
          <p:cNvPr id="56323" name="3 - Εικόνα" descr="C:\Users\Tassos\Desktop\2013-07-16_1306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786485"/>
            <a:ext cx="79295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AutoShape 2"/>
          <p:cNvSpPr>
            <a:spLocks noChangeArrowheads="1"/>
          </p:cNvSpPr>
          <p:nvPr/>
        </p:nvSpPr>
        <p:spPr bwMode="auto">
          <a:xfrm>
            <a:off x="5929313" y="4297660"/>
            <a:ext cx="161925" cy="571500"/>
          </a:xfrm>
          <a:prstGeom prst="upArrow">
            <a:avLst>
              <a:gd name="adj1" fmla="val 50000"/>
              <a:gd name="adj2" fmla="val 65343"/>
            </a:avLst>
          </a:prstGeom>
          <a:solidFill>
            <a:srgbClr val="C00000"/>
          </a:solidFill>
          <a:ln w="9525">
            <a:solidFill>
              <a:srgbClr val="000000"/>
            </a:solidFill>
            <a:miter lim="800000"/>
            <a:headEnd/>
            <a:tailEnd/>
          </a:ln>
        </p:spPr>
        <p:txBody>
          <a:bodyPr vert="eaVert"/>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el-GR" altLang="el-GR">
              <a:latin typeface="Calibri" pitchFamily="34" charset="0"/>
            </a:endParaRPr>
          </a:p>
        </p:txBody>
      </p:sp>
      <p:sp>
        <p:nvSpPr>
          <p:cNvPr id="56325" name="5 - Ορθογώνιο"/>
          <p:cNvSpPr>
            <a:spLocks noChangeArrowheads="1"/>
          </p:cNvSpPr>
          <p:nvPr/>
        </p:nvSpPr>
        <p:spPr bwMode="auto">
          <a:xfrm>
            <a:off x="571499" y="5267325"/>
            <a:ext cx="79295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l-GR" altLang="el-GR" sz="2200" dirty="0">
                <a:latin typeface="Calibri" pitchFamily="34" charset="0"/>
              </a:rPr>
              <a:t>Στην εντολή </a:t>
            </a:r>
            <a:r>
              <a:rPr lang="en-US" altLang="el-GR" sz="2200" b="1" dirty="0">
                <a:latin typeface="Calibri" pitchFamily="34" charset="0"/>
              </a:rPr>
              <a:t>Tools</a:t>
            </a:r>
            <a:r>
              <a:rPr lang="el-GR" altLang="el-GR" sz="2200" dirty="0">
                <a:latin typeface="Calibri" pitchFamily="34" charset="0"/>
              </a:rPr>
              <a:t>  και την επιλογή </a:t>
            </a:r>
            <a:r>
              <a:rPr lang="en-US" altLang="el-GR" sz="2200" b="1" dirty="0">
                <a:latin typeface="Calibri" pitchFamily="34" charset="0"/>
              </a:rPr>
              <a:t>Toolbar Layout</a:t>
            </a:r>
            <a:r>
              <a:rPr lang="en-US" altLang="el-GR" sz="2200" dirty="0">
                <a:latin typeface="Calibri" pitchFamily="34" charset="0"/>
              </a:rPr>
              <a:t> </a:t>
            </a:r>
            <a:r>
              <a:rPr lang="el-GR" altLang="el-GR" sz="2200" dirty="0">
                <a:latin typeface="Calibri" pitchFamily="34" charset="0"/>
              </a:rPr>
              <a:t>μπορείτε από το νέο </a:t>
            </a:r>
            <a:r>
              <a:rPr lang="el-GR" altLang="el-GR" sz="2200" dirty="0" smtClean="0">
                <a:latin typeface="Calibri" pitchFamily="34" charset="0"/>
              </a:rPr>
              <a:t>παράθυρο.</a:t>
            </a:r>
            <a:endParaRPr lang="el-GR" altLang="el-GR" sz="22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49</a:t>
            </a:fld>
            <a:endParaRPr lang="el-GR">
              <a:solidFill>
                <a:prstClr val="black"/>
              </a:solidFill>
            </a:endParaRPr>
          </a:p>
        </p:txBody>
      </p:sp>
      <p:sp>
        <p:nvSpPr>
          <p:cNvPr id="4" name="Τίτλος 3"/>
          <p:cNvSpPr>
            <a:spLocks noGrp="1"/>
          </p:cNvSpPr>
          <p:nvPr>
            <p:ph type="title"/>
          </p:nvPr>
        </p:nvSpPr>
        <p:spPr/>
        <p:txBody>
          <a:bodyPr/>
          <a:lstStyle/>
          <a:p>
            <a:r>
              <a:rPr lang="el-GR" dirty="0">
                <a:solidFill>
                  <a:schemeClr val="tx1"/>
                </a:solidFill>
              </a:rPr>
              <a:t>Εργαλειοθήκες του </a:t>
            </a:r>
            <a:r>
              <a:rPr lang="en-US" dirty="0" smtClean="0">
                <a:solidFill>
                  <a:schemeClr val="tx1"/>
                </a:solidFill>
              </a:rPr>
              <a:t>Rhinoceros</a:t>
            </a:r>
            <a:r>
              <a:rPr lang="el-GR" dirty="0" smtClean="0">
                <a:solidFill>
                  <a:schemeClr val="tx1"/>
                </a:solidFill>
              </a:rPr>
              <a:t> </a:t>
            </a:r>
            <a:r>
              <a:rPr lang="el-GR" sz="3200" b="0" dirty="0" smtClean="0">
                <a:solidFill>
                  <a:schemeClr val="tx1"/>
                </a:solidFill>
              </a:rPr>
              <a:t>1/4</a:t>
            </a:r>
            <a:endParaRPr lang="el-GR" sz="3200" b="0" dirty="0">
              <a:solidFill>
                <a:schemeClr val="tx1"/>
              </a:solidFill>
            </a:endParaRPr>
          </a:p>
        </p:txBody>
      </p:sp>
    </p:spTree>
    <p:extLst>
      <p:ext uri="{BB962C8B-B14F-4D97-AF65-F5344CB8AC3E}">
        <p14:creationId xmlns:p14="http://schemas.microsoft.com/office/powerpoint/2010/main" val="2884083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Εργαλειοθήκες του </a:t>
            </a:r>
            <a:r>
              <a:rPr lang="en-US" dirty="0">
                <a:solidFill>
                  <a:prstClr val="black"/>
                </a:solidFill>
              </a:rPr>
              <a:t>Rhinoceros</a:t>
            </a:r>
            <a:r>
              <a:rPr lang="el-GR" dirty="0">
                <a:solidFill>
                  <a:prstClr val="black"/>
                </a:solidFill>
              </a:rPr>
              <a:t> </a:t>
            </a:r>
            <a:r>
              <a:rPr lang="el-GR" sz="3200" b="0" dirty="0" smtClean="0">
                <a:solidFill>
                  <a:prstClr val="black"/>
                </a:solidFill>
              </a:rPr>
              <a:t>2/4</a:t>
            </a:r>
            <a:endParaRPr lang="el-GR" dirty="0"/>
          </a:p>
        </p:txBody>
      </p:sp>
      <p:pic>
        <p:nvPicPr>
          <p:cNvPr id="57345" name="3 - Θέση περιεχομένου" descr="C:\Users\Tassos\Desktop\2013-07-16_131056.gif"/>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436096" y="1268760"/>
            <a:ext cx="2971800" cy="4800600"/>
          </a:xfrm>
        </p:spPr>
      </p:pic>
      <p:sp>
        <p:nvSpPr>
          <p:cNvPr id="57346" name="4 - Ορθογώνιο"/>
          <p:cNvSpPr>
            <a:spLocks noChangeArrowheads="1"/>
          </p:cNvSpPr>
          <p:nvPr/>
        </p:nvSpPr>
        <p:spPr bwMode="auto">
          <a:xfrm>
            <a:off x="467544" y="6093296"/>
            <a:ext cx="7715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l-GR" altLang="el-GR" sz="2200" dirty="0">
                <a:latin typeface="Calibri" pitchFamily="34" charset="0"/>
              </a:rPr>
              <a:t>να επιλέξετε την Εργαλειοθήκη που επιθυμείτε .</a:t>
            </a: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2412814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Εργαλειοθήκες του </a:t>
            </a:r>
            <a:r>
              <a:rPr lang="en-US" dirty="0">
                <a:solidFill>
                  <a:prstClr val="black"/>
                </a:solidFill>
              </a:rPr>
              <a:t>Rhinoceros</a:t>
            </a:r>
            <a:r>
              <a:rPr lang="el-GR" dirty="0">
                <a:solidFill>
                  <a:prstClr val="black"/>
                </a:solidFill>
              </a:rPr>
              <a:t> </a:t>
            </a:r>
            <a:r>
              <a:rPr lang="el-GR" sz="3200" b="0" dirty="0" smtClean="0">
                <a:solidFill>
                  <a:prstClr val="black"/>
                </a:solidFill>
              </a:rPr>
              <a:t>3/4</a:t>
            </a:r>
            <a:endParaRPr lang="el-GR" dirty="0"/>
          </a:p>
        </p:txBody>
      </p:sp>
      <p:sp>
        <p:nvSpPr>
          <p:cNvPr id="58369" name="2 - Θέση περιεχομένου"/>
          <p:cNvSpPr>
            <a:spLocks noGrp="1"/>
          </p:cNvSpPr>
          <p:nvPr>
            <p:ph idx="1"/>
          </p:nvPr>
        </p:nvSpPr>
        <p:spPr>
          <a:xfrm>
            <a:off x="457200" y="1052737"/>
            <a:ext cx="8229600" cy="1728192"/>
          </a:xfrm>
        </p:spPr>
        <p:txBody>
          <a:bodyPr>
            <a:normAutofit/>
          </a:bodyPr>
          <a:lstStyle/>
          <a:p>
            <a:pPr marL="0" indent="0" eaLnBrk="1" hangingPunct="1">
              <a:buNone/>
            </a:pPr>
            <a:r>
              <a:rPr lang="el-GR" altLang="el-GR" dirty="0" smtClean="0"/>
              <a:t>Από τις πλέον χρήσιμες  η επιλεγμένη στο πιο πάνω παράθυρο </a:t>
            </a:r>
            <a:r>
              <a:rPr lang="en-US" altLang="el-GR" b="1" dirty="0" smtClean="0"/>
              <a:t>Standard</a:t>
            </a:r>
            <a:r>
              <a:rPr lang="en-US" altLang="el-GR" dirty="0" smtClean="0"/>
              <a:t> </a:t>
            </a:r>
            <a:r>
              <a:rPr lang="el-GR" altLang="el-GR" dirty="0" smtClean="0"/>
              <a:t>που είναι η κάτωθι</a:t>
            </a:r>
            <a:r>
              <a:rPr lang="el-GR" altLang="el-GR" dirty="0"/>
              <a:t> </a:t>
            </a:r>
            <a:r>
              <a:rPr lang="el-GR" altLang="el-GR" dirty="0" smtClean="0"/>
              <a:t>οριζόντια:</a:t>
            </a:r>
          </a:p>
          <a:p>
            <a:pPr marL="0" indent="0" eaLnBrk="1" hangingPunct="1">
              <a:buNone/>
            </a:pPr>
            <a:endParaRPr lang="en-US" altLang="el-GR" dirty="0" smtClean="0"/>
          </a:p>
          <a:p>
            <a:pPr marL="0" indent="0" eaLnBrk="1" hangingPunct="1">
              <a:buNone/>
            </a:pPr>
            <a:endParaRPr lang="el-GR" altLang="el-GR" dirty="0" smtClean="0"/>
          </a:p>
        </p:txBody>
      </p:sp>
      <p:pic>
        <p:nvPicPr>
          <p:cNvPr id="58370" name="3 - Εικόνα" descr="C:\Users\Tassos\Desktop\2013-07-16_13065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00271"/>
            <a:ext cx="8286750" cy="357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8371" name="4 - Εικόνα" descr="C:\Users\Tassos\Desktop\2013-07-16_1308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650" y="2218485"/>
            <a:ext cx="335558" cy="45948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8372" name="5 - Εικόνα" descr="C:\Users\Tassos\Desktop\2013-07-16_13083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218485"/>
            <a:ext cx="346333" cy="45948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51</a:t>
            </a:fld>
            <a:endParaRPr lang="el-GR">
              <a:solidFill>
                <a:prstClr val="black"/>
              </a:solidFill>
            </a:endParaRPr>
          </a:p>
        </p:txBody>
      </p:sp>
      <p:sp>
        <p:nvSpPr>
          <p:cNvPr id="4" name="Ορθογώνιο 3"/>
          <p:cNvSpPr/>
          <p:nvPr/>
        </p:nvSpPr>
        <p:spPr>
          <a:xfrm>
            <a:off x="529681" y="2492896"/>
            <a:ext cx="4878288" cy="837152"/>
          </a:xfrm>
          <a:prstGeom prst="rect">
            <a:avLst/>
          </a:prstGeom>
        </p:spPr>
        <p:txBody>
          <a:bodyPr wrap="square">
            <a:spAutoFit/>
          </a:bodyPr>
          <a:lstStyle/>
          <a:p>
            <a:pPr lvl="0">
              <a:lnSpc>
                <a:spcPct val="110000"/>
              </a:lnSpc>
              <a:spcBef>
                <a:spcPts val="1200"/>
              </a:spcBef>
            </a:pPr>
            <a:r>
              <a:rPr lang="el-GR" altLang="el-GR" sz="2200" dirty="0">
                <a:solidFill>
                  <a:prstClr val="black"/>
                </a:solidFill>
                <a:latin typeface="Calibri"/>
              </a:rPr>
              <a:t>Όπως οι </a:t>
            </a:r>
            <a:r>
              <a:rPr lang="en-US" altLang="el-GR" sz="2200" b="1" dirty="0">
                <a:solidFill>
                  <a:prstClr val="black"/>
                </a:solidFill>
                <a:latin typeface="Calibri"/>
              </a:rPr>
              <a:t>Main</a:t>
            </a:r>
            <a:r>
              <a:rPr lang="el-GR" altLang="el-GR" sz="2200" b="1" dirty="0">
                <a:solidFill>
                  <a:prstClr val="black"/>
                </a:solidFill>
                <a:latin typeface="Calibri"/>
              </a:rPr>
              <a:t>1</a:t>
            </a:r>
            <a:r>
              <a:rPr lang="el-GR" altLang="el-GR" sz="2200" dirty="0">
                <a:solidFill>
                  <a:prstClr val="black"/>
                </a:solidFill>
                <a:latin typeface="Calibri"/>
              </a:rPr>
              <a:t> και </a:t>
            </a:r>
            <a:r>
              <a:rPr lang="en-US" altLang="el-GR" sz="2200" b="1" dirty="0">
                <a:solidFill>
                  <a:prstClr val="black"/>
                </a:solidFill>
                <a:latin typeface="Calibri"/>
              </a:rPr>
              <a:t>Main</a:t>
            </a:r>
            <a:r>
              <a:rPr lang="el-GR" altLang="el-GR" sz="2200" b="1" dirty="0">
                <a:solidFill>
                  <a:prstClr val="black"/>
                </a:solidFill>
                <a:latin typeface="Calibri"/>
              </a:rPr>
              <a:t>2</a:t>
            </a:r>
            <a:r>
              <a:rPr lang="el-GR" altLang="el-GR" sz="2200" dirty="0">
                <a:solidFill>
                  <a:prstClr val="black"/>
                </a:solidFill>
                <a:latin typeface="Calibri"/>
              </a:rPr>
              <a:t> με τα πλέον χρήσιμα εργαλεία και εντολές: </a:t>
            </a:r>
          </a:p>
        </p:txBody>
      </p:sp>
    </p:spTree>
    <p:extLst>
      <p:ext uri="{BB962C8B-B14F-4D97-AF65-F5344CB8AC3E}">
        <p14:creationId xmlns:p14="http://schemas.microsoft.com/office/powerpoint/2010/main" val="3015638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Εργαλειοθήκες του </a:t>
            </a:r>
            <a:r>
              <a:rPr lang="en-US" dirty="0">
                <a:solidFill>
                  <a:prstClr val="black"/>
                </a:solidFill>
              </a:rPr>
              <a:t>Rhinoceros</a:t>
            </a:r>
            <a:r>
              <a:rPr lang="el-GR" dirty="0">
                <a:solidFill>
                  <a:prstClr val="black"/>
                </a:solidFill>
              </a:rPr>
              <a:t> </a:t>
            </a:r>
            <a:r>
              <a:rPr lang="el-GR" sz="3200" b="0" dirty="0" smtClean="0">
                <a:solidFill>
                  <a:prstClr val="black"/>
                </a:solidFill>
              </a:rPr>
              <a:t>4/4</a:t>
            </a:r>
            <a:endParaRPr lang="el-GR" dirty="0"/>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None/>
              <a:defRPr/>
            </a:pPr>
            <a:r>
              <a:rPr lang="el-GR" dirty="0" smtClean="0"/>
              <a:t>Στη  βάση επίσης της οθόνης η Εργαλειοθήκη με τις εντολές </a:t>
            </a:r>
            <a:r>
              <a:rPr lang="en-US" b="1" dirty="0" smtClean="0"/>
              <a:t>Ortho</a:t>
            </a:r>
            <a:r>
              <a:rPr lang="el-GR" dirty="0" smtClean="0"/>
              <a:t> , </a:t>
            </a:r>
            <a:r>
              <a:rPr lang="en-US" b="1" dirty="0" smtClean="0"/>
              <a:t>Snap</a:t>
            </a:r>
            <a:r>
              <a:rPr lang="en-US" dirty="0" smtClean="0"/>
              <a:t> </a:t>
            </a:r>
            <a:r>
              <a:rPr lang="el-GR" dirty="0" smtClean="0"/>
              <a:t>και </a:t>
            </a:r>
            <a:r>
              <a:rPr lang="en-US" b="1" dirty="0" smtClean="0"/>
              <a:t>Osnap</a:t>
            </a:r>
            <a:r>
              <a:rPr lang="en-US" dirty="0" smtClean="0"/>
              <a:t> </a:t>
            </a:r>
            <a:r>
              <a:rPr lang="el-GR" dirty="0" smtClean="0"/>
              <a:t>δηλαδή με</a:t>
            </a:r>
            <a:r>
              <a:rPr lang="el-GR" dirty="0"/>
              <a:t> </a:t>
            </a:r>
            <a:r>
              <a:rPr lang="el-GR" dirty="0" smtClean="0"/>
              <a:t>τα </a:t>
            </a:r>
            <a:r>
              <a:rPr lang="el-GR" b="1" dirty="0" smtClean="0"/>
              <a:t>σημεία</a:t>
            </a:r>
            <a:r>
              <a:rPr lang="el-GR" dirty="0" smtClean="0"/>
              <a:t> </a:t>
            </a:r>
            <a:r>
              <a:rPr lang="el-GR" b="1" dirty="0" smtClean="0"/>
              <a:t>Έλξης </a:t>
            </a:r>
            <a:r>
              <a:rPr lang="el-GR" dirty="0" smtClean="0"/>
              <a:t>( σε νέα εργαλειοθήκη ακριβώς από πάνω) και που επεξηγούνται παρακάτω</a:t>
            </a:r>
            <a:r>
              <a:rPr lang="el-GR" dirty="0"/>
              <a:t> </a:t>
            </a:r>
            <a:r>
              <a:rPr lang="el-GR" dirty="0" smtClean="0"/>
              <a:t>στο κεφάλαιο </a:t>
            </a:r>
            <a:r>
              <a:rPr lang="el-GR" b="1" dirty="0" smtClean="0"/>
              <a:t>Εντολές και Εργαλεία.</a:t>
            </a:r>
            <a:endParaRPr lang="el-GR" dirty="0"/>
          </a:p>
        </p:txBody>
      </p:sp>
      <p:pic>
        <p:nvPicPr>
          <p:cNvPr id="59394" name="3 - Εικόνα" descr="C:\Users\Tassos\Desktop\2013-07-16_13113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784351"/>
            <a:ext cx="79295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3" name="Rectangle 1"/>
          <p:cNvSpPr>
            <a:spLocks noChangeArrowheads="1"/>
          </p:cNvSpPr>
          <p:nvPr/>
        </p:nvSpPr>
        <p:spPr bwMode="auto">
          <a:xfrm>
            <a:off x="401512" y="3284984"/>
            <a:ext cx="8316640" cy="769441"/>
          </a:xfrm>
          <a:prstGeom prst="rect">
            <a:avLst/>
          </a:prstGeom>
          <a:noFill/>
          <a:ln w="9525">
            <a:noFill/>
            <a:miter lim="800000"/>
            <a:headEnd/>
            <a:tailEnd/>
          </a:ln>
          <a:effectLst/>
        </p:spPr>
        <p:txBody>
          <a:bodyPr wrap="squar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l-GR" altLang="el-GR" sz="2200" dirty="0" smtClean="0">
                <a:latin typeface="Calibri" pitchFamily="34" charset="0"/>
                <a:ea typeface="Calibri" pitchFamily="34" charset="0"/>
                <a:cs typeface="Times New Roman" pitchFamily="18" charset="0"/>
              </a:rPr>
              <a:t>Επίσης </a:t>
            </a:r>
            <a:r>
              <a:rPr lang="el-GR" altLang="el-GR" sz="2200" dirty="0">
                <a:latin typeface="Calibri" pitchFamily="34" charset="0"/>
                <a:ea typeface="Calibri" pitchFamily="34" charset="0"/>
                <a:cs typeface="Times New Roman" pitchFamily="18" charset="0"/>
              </a:rPr>
              <a:t>κάτω από την Βασική οριζόντια εργαλειοθήκη του προγράμματος η εξίσου σημαντική γραμμή των Εντολών </a:t>
            </a:r>
            <a:r>
              <a:rPr lang="el-GR" altLang="el-GR" sz="2200" dirty="0" smtClean="0">
                <a:latin typeface="Calibri" pitchFamily="34" charset="0"/>
                <a:ea typeface="Calibri" pitchFamily="34" charset="0"/>
                <a:cs typeface="Times New Roman" pitchFamily="18" charset="0"/>
              </a:rPr>
              <a:t>(</a:t>
            </a:r>
            <a:r>
              <a:rPr lang="en-US" altLang="el-GR" sz="2200" b="1" dirty="0" smtClean="0">
                <a:latin typeface="Calibri" pitchFamily="34" charset="0"/>
                <a:ea typeface="Calibri" pitchFamily="34" charset="0"/>
                <a:cs typeface="Times New Roman" pitchFamily="18" charset="0"/>
              </a:rPr>
              <a:t>Command</a:t>
            </a:r>
            <a:r>
              <a:rPr lang="el-GR" altLang="el-GR" sz="2200" dirty="0" smtClean="0">
                <a:latin typeface="Calibri" pitchFamily="34" charset="0"/>
                <a:ea typeface="Calibri" pitchFamily="34" charset="0"/>
                <a:cs typeface="Times New Roman" pitchFamily="18" charset="0"/>
              </a:rPr>
              <a:t>).</a:t>
            </a:r>
            <a:endParaRPr lang="el-GR" altLang="el-GR" sz="2200" dirty="0">
              <a:latin typeface="Calibri" pitchFamily="34" charset="0"/>
              <a:ea typeface="Calibri" pitchFamily="34" charset="0"/>
              <a:cs typeface="Times New Roman" pitchFamily="18" charset="0"/>
            </a:endParaRPr>
          </a:p>
        </p:txBody>
      </p:sp>
      <p:pic>
        <p:nvPicPr>
          <p:cNvPr id="59396" name="5 - Εικόνα" descr="C:\Users\Tassos\Desktop\2013-07-16_15181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12" y="4221088"/>
            <a:ext cx="78581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AutoShape 2"/>
          <p:cNvSpPr>
            <a:spLocks noChangeArrowheads="1"/>
          </p:cNvSpPr>
          <p:nvPr/>
        </p:nvSpPr>
        <p:spPr bwMode="auto">
          <a:xfrm>
            <a:off x="1547664" y="4938638"/>
            <a:ext cx="857250" cy="207963"/>
          </a:xfrm>
          <a:prstGeom prst="leftArrow">
            <a:avLst>
              <a:gd name="adj1" fmla="val 50000"/>
              <a:gd name="adj2" fmla="val 138072"/>
            </a:avLst>
          </a:prstGeom>
          <a:solidFill>
            <a:srgbClr val="C00000"/>
          </a:solidFill>
          <a:ln w="9525">
            <a:solidFill>
              <a:srgbClr val="000000"/>
            </a:solidFill>
            <a:miter lim="800000"/>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el-GR" altLang="el-GR">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756317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rtlCol="0">
            <a:normAutofit/>
          </a:bodyPr>
          <a:lstStyle/>
          <a:p>
            <a:pPr marL="0" indent="0" eaLnBrk="1" fontAlgn="auto" hangingPunct="1">
              <a:spcAft>
                <a:spcPts val="0"/>
              </a:spcAft>
              <a:buNone/>
              <a:defRPr/>
            </a:pPr>
            <a:r>
              <a:rPr lang="el-GR" sz="2400" dirty="0" smtClean="0"/>
              <a:t>Οι εντολές στο </a:t>
            </a:r>
            <a:r>
              <a:rPr lang="en-US" sz="2400" dirty="0" smtClean="0"/>
              <a:t>RHINO </a:t>
            </a:r>
            <a:r>
              <a:rPr lang="el-GR" sz="2400" dirty="0" smtClean="0"/>
              <a:t>ενεργοποιούνται είτε από τα αντίστοιχα εικονίδια στις διάφορες στήλες (μπάρες),κάθετες ή οριζόντιες, εντολών είτε πληκτρολογώντας την εντολή στην</a:t>
            </a:r>
            <a:r>
              <a:rPr lang="el-GR" sz="2400" dirty="0"/>
              <a:t> </a:t>
            </a:r>
            <a:r>
              <a:rPr lang="el-GR" sz="2400" dirty="0" smtClean="0"/>
              <a:t>θέση </a:t>
            </a:r>
            <a:r>
              <a:rPr lang="en-US" sz="2400" dirty="0" smtClean="0"/>
              <a:t>Command </a:t>
            </a:r>
            <a:r>
              <a:rPr lang="el-GR" sz="2400" dirty="0" smtClean="0"/>
              <a:t>κάτω από την Κύρια οριζόντια στήλη εντολών του προγράμματος. Με τον</a:t>
            </a:r>
            <a:r>
              <a:rPr lang="el-GR" sz="2400" dirty="0"/>
              <a:t> </a:t>
            </a:r>
            <a:r>
              <a:rPr lang="el-GR" sz="2400" dirty="0" smtClean="0"/>
              <a:t>ένα ή άλλο τρόπο βασική προϋπόθεση για την σωστή εκτέλεσή της είναι να ακολουθούμε</a:t>
            </a:r>
            <a:r>
              <a:rPr lang="el-GR" sz="2400" dirty="0"/>
              <a:t> </a:t>
            </a:r>
            <a:r>
              <a:rPr lang="el-GR" sz="2400" dirty="0" smtClean="0"/>
              <a:t>ΠΙΣΤΑ τις οδηγίες που εμφανίζονται στο </a:t>
            </a:r>
            <a:r>
              <a:rPr lang="en-US" sz="2400" dirty="0" smtClean="0"/>
              <a:t>Command</a:t>
            </a:r>
            <a:r>
              <a:rPr lang="el-GR" sz="2400" dirty="0" smtClean="0"/>
              <a:t> κατά την διάρκεια εκτέλεσής της. Ακολουθούν κάποιες από τις πλέον χρήσιμες εντολές του </a:t>
            </a:r>
            <a:r>
              <a:rPr lang="en-US" sz="2400" dirty="0" smtClean="0"/>
              <a:t>RHINO </a:t>
            </a:r>
            <a:r>
              <a:rPr lang="el-GR" sz="2400" dirty="0" smtClean="0"/>
              <a:t>σε τυχαία σειρά.</a:t>
            </a:r>
            <a:endParaRPr lang="el-GR" sz="2400" dirty="0"/>
          </a:p>
        </p:txBody>
      </p:sp>
      <p:sp>
        <p:nvSpPr>
          <p:cNvPr id="4" name="Θέση αριθμού διαφάνειας 3"/>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53</a:t>
            </a:fld>
            <a:endParaRPr lang="el-GR">
              <a:solidFill>
                <a:prstClr val="black"/>
              </a:solidFill>
            </a:endParaRPr>
          </a:p>
        </p:txBody>
      </p:sp>
      <p:sp>
        <p:nvSpPr>
          <p:cNvPr id="5" name="Τίτλος 4"/>
          <p:cNvSpPr>
            <a:spLocks noGrp="1"/>
          </p:cNvSpPr>
          <p:nvPr>
            <p:ph type="title"/>
          </p:nvPr>
        </p:nvSpPr>
        <p:spPr/>
        <p:txBody>
          <a:bodyPr/>
          <a:lstStyle/>
          <a:p>
            <a:r>
              <a:rPr lang="el-GR" dirty="0">
                <a:solidFill>
                  <a:schemeClr val="tx1"/>
                </a:solidFill>
              </a:rPr>
              <a:t>Εντολές και </a:t>
            </a:r>
            <a:r>
              <a:rPr lang="el-GR" dirty="0" smtClean="0">
                <a:solidFill>
                  <a:schemeClr val="tx1"/>
                </a:solidFill>
              </a:rPr>
              <a:t>Εργαλεία </a:t>
            </a:r>
            <a:r>
              <a:rPr lang="el-GR" sz="3200" b="0" dirty="0" smtClean="0">
                <a:solidFill>
                  <a:schemeClr val="tx1"/>
                </a:solidFill>
              </a:rPr>
              <a:t>1/6</a:t>
            </a:r>
            <a:endParaRPr lang="el-GR" sz="3200" b="0" dirty="0">
              <a:solidFill>
                <a:schemeClr val="tx1"/>
              </a:solidFill>
            </a:endParaRPr>
          </a:p>
        </p:txBody>
      </p:sp>
    </p:spTree>
    <p:extLst>
      <p:ext uri="{BB962C8B-B14F-4D97-AF65-F5344CB8AC3E}">
        <p14:creationId xmlns:p14="http://schemas.microsoft.com/office/powerpoint/2010/main" val="3847413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Εντολές και Εργαλεία </a:t>
            </a:r>
            <a:r>
              <a:rPr lang="el-GR" sz="3200" b="0" dirty="0" smtClean="0">
                <a:solidFill>
                  <a:prstClr val="black"/>
                </a:solidFill>
              </a:rPr>
              <a:t>2/6</a:t>
            </a:r>
            <a:endParaRPr lang="el-GR" dirty="0"/>
          </a:p>
        </p:txBody>
      </p:sp>
      <p:pic>
        <p:nvPicPr>
          <p:cNvPr id="61441" name="Picture 2" descr="C:\Users\Tassos\Desktop\2013-07-25_214837.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27584" y="1124744"/>
            <a:ext cx="7591588" cy="5616401"/>
          </a:xfrm>
        </p:spPr>
      </p:pic>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3580017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Εντολές και Εργαλεία </a:t>
            </a:r>
            <a:r>
              <a:rPr lang="el-GR" sz="3200" b="0" dirty="0" smtClean="0">
                <a:solidFill>
                  <a:prstClr val="black"/>
                </a:solidFill>
              </a:rPr>
              <a:t>3/6</a:t>
            </a:r>
            <a:endParaRPr lang="el-GR" dirty="0"/>
          </a:p>
        </p:txBody>
      </p:sp>
      <p:pic>
        <p:nvPicPr>
          <p:cNvPr id="62465" name="Picture 2" descr="C:\Users\Tassos\Desktop\2013-07-25_215031.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81363" y="1052736"/>
            <a:ext cx="7786687" cy="3765764"/>
          </a:xfrm>
        </p:spPr>
      </p:pic>
      <p:pic>
        <p:nvPicPr>
          <p:cNvPr id="62466" name="Picture 3" descr="C:\Users\Tassos\Desktop\2013-07-25_21525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869160"/>
            <a:ext cx="778668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3943480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Εντολές και Εργαλεία </a:t>
            </a:r>
            <a:r>
              <a:rPr lang="el-GR" sz="3200" b="0" dirty="0" smtClean="0">
                <a:solidFill>
                  <a:prstClr val="black"/>
                </a:solidFill>
              </a:rPr>
              <a:t>4/6</a:t>
            </a:r>
            <a:endParaRPr lang="el-GR" dirty="0"/>
          </a:p>
        </p:txBody>
      </p:sp>
      <p:pic>
        <p:nvPicPr>
          <p:cNvPr id="63489" name="Picture 3" descr="C:\Users\Tassos\Desktop\2013-07-25_215725.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71600" y="1196975"/>
            <a:ext cx="7271873" cy="5544393"/>
          </a:xfrm>
        </p:spPr>
      </p:pic>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1682927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Εντολές και Εργαλεία </a:t>
            </a:r>
            <a:r>
              <a:rPr lang="el-GR" sz="3200" b="0" dirty="0" smtClean="0">
                <a:solidFill>
                  <a:prstClr val="black"/>
                </a:solidFill>
              </a:rPr>
              <a:t>5/6</a:t>
            </a:r>
            <a:endParaRPr lang="el-GR" dirty="0"/>
          </a:p>
        </p:txBody>
      </p:sp>
      <p:pic>
        <p:nvPicPr>
          <p:cNvPr id="64513" name="Picture 2" descr="C:\Users\Tassos\Desktop\2013-07-25_220026.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39552" y="1268760"/>
            <a:ext cx="8229600" cy="4016939"/>
          </a:xfrm>
        </p:spPr>
      </p:pic>
      <p:pic>
        <p:nvPicPr>
          <p:cNvPr id="64514" name="Picture 3" descr="C:\Users\Tassos\Desktop\2013-07-25_22005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373216"/>
            <a:ext cx="8208912" cy="10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3582362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Εντολές και Εργαλεία </a:t>
            </a:r>
            <a:r>
              <a:rPr lang="el-GR" sz="3200" b="0" dirty="0" smtClean="0">
                <a:solidFill>
                  <a:prstClr val="black"/>
                </a:solidFill>
              </a:rPr>
              <a:t>6/6</a:t>
            </a:r>
            <a:endParaRPr lang="el-GR" dirty="0"/>
          </a:p>
        </p:txBody>
      </p:sp>
      <p:sp>
        <p:nvSpPr>
          <p:cNvPr id="65537" name="2 - Θέση περιεχομένου"/>
          <p:cNvSpPr>
            <a:spLocks noGrp="1"/>
          </p:cNvSpPr>
          <p:nvPr>
            <p:ph idx="1"/>
          </p:nvPr>
        </p:nvSpPr>
        <p:spPr>
          <a:xfrm>
            <a:off x="457200" y="1196975"/>
            <a:ext cx="8435280" cy="5616401"/>
          </a:xfrm>
        </p:spPr>
        <p:txBody>
          <a:bodyPr>
            <a:noAutofit/>
          </a:bodyPr>
          <a:lstStyle/>
          <a:p>
            <a:pPr marL="0" indent="0" eaLnBrk="1" hangingPunct="1">
              <a:buNone/>
            </a:pPr>
            <a:r>
              <a:rPr lang="el-GR" altLang="el-GR" sz="2000" b="1" dirty="0" smtClean="0"/>
              <a:t>*</a:t>
            </a:r>
            <a:r>
              <a:rPr lang="el-GR" altLang="el-GR" sz="2000" dirty="0" smtClean="0"/>
              <a:t>Θεωρώ συνετό ,για να μην επικαλεστώ το άκρως απαραίτητο, να σχεδιάζουμε με σημεία</a:t>
            </a:r>
            <a:r>
              <a:rPr lang="el-GR" altLang="el-GR" sz="2000" dirty="0"/>
              <a:t> </a:t>
            </a:r>
            <a:r>
              <a:rPr lang="el-GR" altLang="el-GR" sz="2000" dirty="0" smtClean="0"/>
              <a:t>(συντεταγμένες) τις καμπύλες μας για τον λόγο του ότι εάν χρειαστεί να διορθώσουμε τις</a:t>
            </a:r>
            <a:r>
              <a:rPr lang="el-GR" altLang="el-GR" sz="2000" dirty="0"/>
              <a:t> </a:t>
            </a:r>
            <a:r>
              <a:rPr lang="el-GR" altLang="el-GR" sz="2000" dirty="0" smtClean="0"/>
              <a:t>καμπύλες είναι εύκολο να διαγράψουμε τυχόν Σημεία-Λάθη και να τις επαναπροσδιορίσουμε . </a:t>
            </a:r>
          </a:p>
          <a:p>
            <a:pPr marL="0" indent="0" eaLnBrk="1" hangingPunct="1">
              <a:buNone/>
            </a:pPr>
            <a:r>
              <a:rPr lang="el-GR" altLang="el-GR" sz="2000" b="1" dirty="0" smtClean="0"/>
              <a:t>**</a:t>
            </a:r>
            <a:r>
              <a:rPr lang="el-GR" altLang="el-GR" sz="2000" dirty="0" smtClean="0"/>
              <a:t>Εάν για κάποιο λόγο ή από λάθος χρησιμοποιήσουμε το εικονίδιο αυτό στα άλλα επίπεδα</a:t>
            </a:r>
            <a:r>
              <a:rPr lang="el-GR" altLang="el-GR" sz="2000" dirty="0"/>
              <a:t> </a:t>
            </a:r>
            <a:r>
              <a:rPr lang="el-GR" altLang="el-GR" sz="2000" dirty="0" smtClean="0"/>
              <a:t>(</a:t>
            </a:r>
            <a:r>
              <a:rPr lang="en-US" altLang="el-GR" sz="2000" dirty="0" smtClean="0"/>
              <a:t>Front</a:t>
            </a:r>
            <a:r>
              <a:rPr lang="el-GR" altLang="el-GR" sz="2000" dirty="0" smtClean="0"/>
              <a:t>, </a:t>
            </a:r>
            <a:r>
              <a:rPr lang="en-US" altLang="el-GR" sz="2000" dirty="0" smtClean="0"/>
              <a:t>Right </a:t>
            </a:r>
            <a:r>
              <a:rPr lang="el-GR" altLang="el-GR" sz="2000" dirty="0" smtClean="0"/>
              <a:t>και </a:t>
            </a:r>
            <a:r>
              <a:rPr lang="en-US" altLang="el-GR" sz="2000" dirty="0" smtClean="0"/>
              <a:t>Top</a:t>
            </a:r>
            <a:r>
              <a:rPr lang="el-GR" altLang="el-GR" sz="2000" dirty="0" smtClean="0"/>
              <a:t>) θα έχει σαν αποτέλεσμα την παραμόρφωση του επιπέδου μας. Ο τρόπος</a:t>
            </a:r>
            <a:r>
              <a:rPr lang="el-GR" altLang="el-GR" sz="2000" dirty="0"/>
              <a:t> </a:t>
            </a:r>
            <a:r>
              <a:rPr lang="el-GR" altLang="el-GR" sz="2000" dirty="0" smtClean="0"/>
              <a:t>επαναφοράς του επιπέδου μας στην σωστή αρχική του κατάσταση και μορφή είναι : Επιλέγουμε</a:t>
            </a:r>
            <a:r>
              <a:rPr lang="el-GR" altLang="el-GR" sz="2000" dirty="0"/>
              <a:t> </a:t>
            </a:r>
            <a:r>
              <a:rPr lang="el-GR" altLang="el-GR" sz="2000" dirty="0" smtClean="0"/>
              <a:t>την εντολή </a:t>
            </a:r>
            <a:r>
              <a:rPr lang="en-US" altLang="el-GR" sz="2000" dirty="0" smtClean="0"/>
              <a:t>View </a:t>
            </a:r>
            <a:r>
              <a:rPr lang="el-GR" altLang="el-GR" sz="2000" dirty="0" smtClean="0"/>
              <a:t>(από την βασική οριζόντια στήλη εντολών του προγράμματος) και στο νέο</a:t>
            </a:r>
            <a:r>
              <a:rPr lang="el-GR" altLang="el-GR" sz="2000" dirty="0"/>
              <a:t> </a:t>
            </a:r>
            <a:r>
              <a:rPr lang="el-GR" altLang="el-GR" sz="2000" dirty="0" smtClean="0"/>
              <a:t>παράθυρο επιλέγουμε </a:t>
            </a:r>
            <a:r>
              <a:rPr lang="en-US" altLang="el-GR" sz="2000" dirty="0" smtClean="0"/>
              <a:t>Set View </a:t>
            </a:r>
            <a:r>
              <a:rPr lang="el-GR" altLang="el-GR" sz="2000" dirty="0" smtClean="0"/>
              <a:t>και κάνουμε κλικ στο επίπεδο που θέλουμε να επαναφέρουμε</a:t>
            </a:r>
            <a:r>
              <a:rPr lang="el-GR" altLang="el-GR" sz="2000" dirty="0"/>
              <a:t> </a:t>
            </a:r>
            <a:r>
              <a:rPr lang="en-US" altLang="el-GR" sz="2000" dirty="0" smtClean="0"/>
              <a:t>-</a:t>
            </a:r>
            <a:r>
              <a:rPr lang="el-GR" altLang="el-GR" sz="2000" dirty="0" smtClean="0"/>
              <a:t> διορθώσουμε.</a:t>
            </a:r>
          </a:p>
          <a:p>
            <a:pPr marL="0" indent="0" eaLnBrk="1" hangingPunct="1">
              <a:buNone/>
            </a:pPr>
            <a:r>
              <a:rPr lang="el-GR" altLang="el-GR" sz="2000" b="1" dirty="0" smtClean="0"/>
              <a:t>***</a:t>
            </a:r>
            <a:r>
              <a:rPr lang="el-GR" altLang="el-GR" sz="2000" dirty="0" smtClean="0"/>
              <a:t>Εάν για κάποιο λόγο το αντικείμενό σας είτε μικρύνει, μετά την χρήση αυτής της εντολής,</a:t>
            </a:r>
            <a:r>
              <a:rPr lang="el-GR" altLang="el-GR" sz="2000" dirty="0"/>
              <a:t> </a:t>
            </a:r>
            <a:r>
              <a:rPr lang="el-GR" altLang="el-GR" sz="2000" dirty="0" smtClean="0"/>
              <a:t>είτε εξαφανιστεί σημαίνει ότι στον χώρο και μάλιστα περιμετρικά του παράθυρου σχεδίασης</a:t>
            </a:r>
            <a:r>
              <a:rPr lang="el-GR" altLang="el-GR" sz="2000" dirty="0"/>
              <a:t> </a:t>
            </a:r>
            <a:r>
              <a:rPr lang="el-GR" altLang="el-GR" sz="2000" dirty="0" smtClean="0"/>
              <a:t>βρίσκεται κάποιο “ ξεχασμένο “ σημείο και με την διαγραφή του οποίου θα λυθεί το πρόβλημά</a:t>
            </a:r>
            <a:r>
              <a:rPr lang="el-GR" altLang="el-GR" sz="2000" dirty="0"/>
              <a:t> </a:t>
            </a:r>
            <a:r>
              <a:rPr lang="el-GR" altLang="el-GR" sz="2000" dirty="0" smtClean="0"/>
              <a:t>σας.</a:t>
            </a: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172404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 Θέση περιεχομένου"/>
          <p:cNvSpPr>
            <a:spLocks noGrp="1"/>
          </p:cNvSpPr>
          <p:nvPr>
            <p:ph idx="1"/>
          </p:nvPr>
        </p:nvSpPr>
        <p:spPr/>
        <p:txBody>
          <a:bodyPr/>
          <a:lstStyle/>
          <a:p>
            <a:pPr eaLnBrk="1" hangingPunct="1"/>
            <a:r>
              <a:rPr lang="el-GR" altLang="el-GR" smtClean="0"/>
              <a:t>Ο Bézier λειτούργησε σχεδόν παράλληλα με τον de Casteljau, χωρίς να μάθει για το έργο του άλλου. Αλλά επειδή ο Bézier δημοσίευσε τα αποτελέσματα του έργου του πρώτος, τα περισσότερα  γραφικά υπολογιστών του σήμερα αναγνωρίζουν </a:t>
            </a:r>
            <a:r>
              <a:rPr lang="en-US" altLang="el-GR" smtClean="0"/>
              <a:t>splines</a:t>
            </a:r>
            <a:r>
              <a:rPr lang="el-GR" altLang="el-GR" smtClean="0"/>
              <a:t> – οι οποίες αντιπροσωπεύονται με τα σημεία ελέγχου που βρίσκονται στην ίδια την καμπύλη - ως καμπύλες Bézier, ενώ το όνομά de Casteljau είναι μόνο γνωστό και χρησιμοποιείται για τους αλγορίθμους που αναπτύχθηκαν για την  αξιολόγηση παραμετρικών επιφανειών. Στη δεκαετία του 1960 κατέστη σαφές ότι μια ( </a:t>
            </a:r>
            <a:r>
              <a:rPr lang="en-US" altLang="el-GR" smtClean="0"/>
              <a:t>NURBS</a:t>
            </a:r>
            <a:r>
              <a:rPr lang="el-GR" altLang="el-GR" smtClean="0"/>
              <a:t> ) μη-ομοιόμορφη, ορθολογική B-καμπύλη είναι μια γενίκευση των καμπυλών Bézier. Στην αρχή οι πρώτες NURBS χρησιμοποιήθηκαν στα πακέτα CAD εταιρειών αυτοκινήτων. Αργότερα έγιναν μέρος των τυποποιημένων πακέτων γραφικών των υπολογιστών.</a:t>
            </a:r>
          </a:p>
        </p:txBody>
      </p:sp>
      <p:sp>
        <p:nvSpPr>
          <p:cNvPr id="184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DD8097D7-1E69-4DB8-B9EF-D69BF7C002DB}" type="slidenum">
              <a:rPr lang="el-GR" altLang="el-GR" sz="1200" smtClean="0">
                <a:solidFill>
                  <a:prstClr val="black"/>
                </a:solidFill>
                <a:latin typeface="Arial" pitchFamily="34" charset="0"/>
                <a:cs typeface="Arial" pitchFamily="34" charset="0"/>
              </a:rPr>
              <a:pPr eaLnBrk="1" hangingPunct="1">
                <a:spcBef>
                  <a:spcPct val="0"/>
                </a:spcBef>
                <a:buFontTx/>
                <a:buNone/>
              </a:pPr>
              <a:t>5</a:t>
            </a:fld>
            <a:endParaRPr lang="el-GR" altLang="el-GR" sz="1200" smtClean="0">
              <a:solidFill>
                <a:prstClr val="black"/>
              </a:solidFill>
              <a:latin typeface="Arial" pitchFamily="34" charset="0"/>
              <a:cs typeface="Arial" pitchFamily="34" charset="0"/>
            </a:endParaRPr>
          </a:p>
        </p:txBody>
      </p:sp>
      <p:sp>
        <p:nvSpPr>
          <p:cNvPr id="18436" name="Τίτλος 4"/>
          <p:cNvSpPr>
            <a:spLocks noGrp="1"/>
          </p:cNvSpPr>
          <p:nvPr>
            <p:ph type="title"/>
          </p:nvPr>
        </p:nvSpPr>
        <p:spPr/>
        <p:txBody>
          <a:bodyPr/>
          <a:lstStyle/>
          <a:p>
            <a:pPr eaLnBrk="1" hangingPunct="1"/>
            <a:r>
              <a:rPr lang="el-GR" altLang="el-GR" dirty="0" smtClean="0">
                <a:solidFill>
                  <a:schemeClr val="tx1"/>
                </a:solidFill>
              </a:rPr>
              <a:t>Ιστορία </a:t>
            </a:r>
            <a:r>
              <a:rPr lang="el-GR" altLang="el-GR" sz="3200" b="0" dirty="0" smtClean="0">
                <a:solidFill>
                  <a:schemeClr val="tx1"/>
                </a:solidFill>
              </a:rPr>
              <a:t>2/2</a:t>
            </a:r>
          </a:p>
        </p:txBody>
      </p:sp>
    </p:spTree>
    <p:extLst>
      <p:ext uri="{BB962C8B-B14F-4D97-AF65-F5344CB8AC3E}">
        <p14:creationId xmlns:p14="http://schemas.microsoft.com/office/powerpoint/2010/main" val="829322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 Θέση περιεχομένου"/>
          <p:cNvSpPr>
            <a:spLocks noGrp="1"/>
          </p:cNvSpPr>
          <p:nvPr>
            <p:ph idx="1"/>
          </p:nvPr>
        </p:nvSpPr>
        <p:spPr/>
        <p:txBody>
          <a:bodyPr>
            <a:normAutofit/>
          </a:bodyPr>
          <a:lstStyle/>
          <a:p>
            <a:pPr marL="0" indent="0" eaLnBrk="1" hangingPunct="1">
              <a:buNone/>
            </a:pPr>
            <a:r>
              <a:rPr lang="el-GR" altLang="el-GR" dirty="0" smtClean="0"/>
              <a:t>Στη κάτω πλευρά της οθόνης υπάρχει μια ακόμη οριζόντια στήλη εργαλείων-εντολών του </a:t>
            </a:r>
            <a:r>
              <a:rPr lang="en-US" altLang="el-GR" dirty="0" smtClean="0"/>
              <a:t>Rhino</a:t>
            </a:r>
            <a:r>
              <a:rPr lang="el-GR" altLang="el-GR" dirty="0" smtClean="0"/>
              <a:t> που καθορίζουν την λειτουργία και τα χαρακτηριστικά των βασικών εντολών της σχεδίασης</a:t>
            </a:r>
            <a:r>
              <a:rPr lang="el-GR" altLang="el-GR" dirty="0"/>
              <a:t> </a:t>
            </a:r>
            <a:r>
              <a:rPr lang="el-GR" altLang="el-GR" dirty="0" smtClean="0"/>
              <a:t>όπως π.χ. μια προς σχεδίαση καμπύλη από πού θα ξεκινήσει ,από πού θα περάσει, αν θα τμήσει</a:t>
            </a:r>
            <a:r>
              <a:rPr lang="el-GR" altLang="el-GR" dirty="0"/>
              <a:t> </a:t>
            </a:r>
            <a:r>
              <a:rPr lang="el-GR" altLang="el-GR" dirty="0" smtClean="0"/>
              <a:t>κάποιο ευθύγραμμο τμήμα που και πως</a:t>
            </a:r>
            <a:r>
              <a:rPr lang="el-GR" altLang="el-GR" dirty="0"/>
              <a:t>.</a:t>
            </a:r>
            <a:endParaRPr lang="el-GR" altLang="el-GR" dirty="0" smtClean="0"/>
          </a:p>
          <a:p>
            <a:pPr marL="0" indent="0" eaLnBrk="1" hangingPunct="1">
              <a:buNone/>
            </a:pPr>
            <a:endParaRPr lang="el-GR" altLang="el-GR" dirty="0" smtClean="0"/>
          </a:p>
        </p:txBody>
      </p:sp>
      <p:pic>
        <p:nvPicPr>
          <p:cNvPr id="66563" name="5 - Εικόνα" descr="E:\Personal\Ναυπηγική\Rhinoceros\2012-07-06_0040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0" y="3221976"/>
            <a:ext cx="9073008" cy="56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6 - Ορθογώνιο"/>
          <p:cNvSpPr>
            <a:spLocks noChangeArrowheads="1"/>
          </p:cNvSpPr>
          <p:nvPr/>
        </p:nvSpPr>
        <p:spPr bwMode="auto">
          <a:xfrm>
            <a:off x="428624" y="4005064"/>
            <a:ext cx="81438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l-GR" altLang="el-GR" sz="2200" dirty="0" smtClean="0">
                <a:latin typeface="Calibri" pitchFamily="34" charset="0"/>
              </a:rPr>
              <a:t>Η </a:t>
            </a:r>
            <a:r>
              <a:rPr lang="el-GR" altLang="el-GR" sz="2200" dirty="0">
                <a:latin typeface="Calibri" pitchFamily="34" charset="0"/>
              </a:rPr>
              <a:t>στήλη αυτή ονομάζεται στήλη ή μπάρα </a:t>
            </a:r>
            <a:r>
              <a:rPr lang="el-GR" altLang="el-GR" sz="2200" b="1" dirty="0">
                <a:latin typeface="Calibri" pitchFamily="34" charset="0"/>
              </a:rPr>
              <a:t>Σημείων Έλξης</a:t>
            </a:r>
            <a:r>
              <a:rPr lang="el-GR" altLang="el-GR" sz="2200" dirty="0">
                <a:latin typeface="Calibri" pitchFamily="34" charset="0"/>
              </a:rPr>
              <a:t> και έχει κύριες Εντολές τις </a:t>
            </a:r>
            <a:r>
              <a:rPr lang="en-US" altLang="el-GR" sz="2200" b="1" dirty="0">
                <a:latin typeface="Calibri" pitchFamily="34" charset="0"/>
              </a:rPr>
              <a:t>Snap</a:t>
            </a:r>
            <a:r>
              <a:rPr lang="el-GR" altLang="el-GR" sz="2200" dirty="0">
                <a:latin typeface="Calibri" pitchFamily="34" charset="0"/>
              </a:rPr>
              <a:t>, </a:t>
            </a:r>
            <a:r>
              <a:rPr lang="en-US" altLang="el-GR" sz="2200" b="1" dirty="0">
                <a:latin typeface="Calibri" pitchFamily="34" charset="0"/>
              </a:rPr>
              <a:t>Ortho</a:t>
            </a:r>
            <a:r>
              <a:rPr lang="el-GR" altLang="el-GR" sz="2200" dirty="0">
                <a:latin typeface="Calibri" pitchFamily="34" charset="0"/>
              </a:rPr>
              <a:t>,</a:t>
            </a:r>
            <a:r>
              <a:rPr lang="en-US" altLang="el-GR" sz="2200" b="1" dirty="0">
                <a:latin typeface="Calibri" pitchFamily="34" charset="0"/>
              </a:rPr>
              <a:t>Planar</a:t>
            </a:r>
            <a:r>
              <a:rPr lang="en-US" altLang="el-GR" sz="2200" dirty="0">
                <a:latin typeface="Calibri" pitchFamily="34" charset="0"/>
              </a:rPr>
              <a:t> </a:t>
            </a:r>
            <a:r>
              <a:rPr lang="el-GR" altLang="el-GR" sz="2200" dirty="0">
                <a:latin typeface="Calibri" pitchFamily="34" charset="0"/>
              </a:rPr>
              <a:t>και </a:t>
            </a:r>
            <a:r>
              <a:rPr lang="en-US" altLang="el-GR" sz="2200" b="1" dirty="0" err="1">
                <a:latin typeface="Calibri" pitchFamily="34" charset="0"/>
              </a:rPr>
              <a:t>Osnap</a:t>
            </a:r>
            <a:r>
              <a:rPr lang="en-US" altLang="el-GR" sz="2200" dirty="0">
                <a:latin typeface="Calibri" pitchFamily="34" charset="0"/>
              </a:rPr>
              <a:t> </a:t>
            </a:r>
            <a:r>
              <a:rPr lang="el-GR" altLang="el-GR" sz="2200" dirty="0">
                <a:latin typeface="Calibri" pitchFamily="34" charset="0"/>
              </a:rPr>
              <a:t>εκ των οποίων θα γνωρίσουμε και θα χρησιμοποιήσουμε κυρίως τις </a:t>
            </a:r>
            <a:r>
              <a:rPr lang="en-US" altLang="el-GR" sz="2200" b="1" dirty="0" err="1">
                <a:latin typeface="Calibri" pitchFamily="34" charset="0"/>
              </a:rPr>
              <a:t>Osnap</a:t>
            </a:r>
            <a:r>
              <a:rPr lang="en-US" altLang="el-GR" sz="2200" dirty="0">
                <a:latin typeface="Calibri" pitchFamily="34" charset="0"/>
              </a:rPr>
              <a:t> </a:t>
            </a:r>
            <a:r>
              <a:rPr lang="el-GR" altLang="el-GR" sz="2200" dirty="0">
                <a:latin typeface="Calibri" pitchFamily="34" charset="0"/>
              </a:rPr>
              <a:t>και </a:t>
            </a:r>
            <a:r>
              <a:rPr lang="en-US" altLang="el-GR" sz="2200" b="1" dirty="0">
                <a:latin typeface="Calibri" pitchFamily="34" charset="0"/>
              </a:rPr>
              <a:t>Ortho</a:t>
            </a:r>
            <a:r>
              <a:rPr lang="el-GR" altLang="el-GR" sz="2200" dirty="0">
                <a:latin typeface="Calibri" pitchFamily="34" charset="0"/>
              </a:rPr>
              <a:t>. </a:t>
            </a:r>
          </a:p>
        </p:txBody>
      </p:sp>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59</a:t>
            </a:fld>
            <a:endParaRPr lang="el-GR">
              <a:solidFill>
                <a:prstClr val="black"/>
              </a:solidFill>
            </a:endParaRPr>
          </a:p>
        </p:txBody>
      </p:sp>
      <p:sp>
        <p:nvSpPr>
          <p:cNvPr id="4" name="Τίτλος 3"/>
          <p:cNvSpPr>
            <a:spLocks noGrp="1"/>
          </p:cNvSpPr>
          <p:nvPr>
            <p:ph type="title"/>
          </p:nvPr>
        </p:nvSpPr>
        <p:spPr/>
        <p:txBody>
          <a:bodyPr/>
          <a:lstStyle/>
          <a:p>
            <a:r>
              <a:rPr lang="el-GR" dirty="0">
                <a:solidFill>
                  <a:schemeClr val="tx1"/>
                </a:solidFill>
              </a:rPr>
              <a:t> Λίγα ακόμα για το </a:t>
            </a:r>
            <a:r>
              <a:rPr lang="el-GR" dirty="0" err="1" smtClean="0">
                <a:solidFill>
                  <a:schemeClr val="tx1"/>
                </a:solidFill>
              </a:rPr>
              <a:t>Rhinoceros</a:t>
            </a:r>
            <a:r>
              <a:rPr lang="el-GR" dirty="0" smtClean="0">
                <a:solidFill>
                  <a:schemeClr val="tx1"/>
                </a:solidFill>
              </a:rPr>
              <a:t> </a:t>
            </a:r>
            <a:r>
              <a:rPr lang="el-GR" sz="3200" b="0" dirty="0" smtClean="0">
                <a:solidFill>
                  <a:schemeClr val="tx1"/>
                </a:solidFill>
              </a:rPr>
              <a:t>1/2</a:t>
            </a:r>
            <a:endParaRPr lang="el-GR" sz="3200" b="0" dirty="0">
              <a:solidFill>
                <a:schemeClr val="tx1"/>
              </a:solidFill>
            </a:endParaRPr>
          </a:p>
        </p:txBody>
      </p:sp>
    </p:spTree>
    <p:extLst>
      <p:ext uri="{BB962C8B-B14F-4D97-AF65-F5344CB8AC3E}">
        <p14:creationId xmlns:p14="http://schemas.microsoft.com/office/powerpoint/2010/main" val="787287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817E34D3-05C8-4E8F-9A1C-E6D9038267C7}" type="slidenum">
              <a:rPr lang="el-GR" smtClean="0">
                <a:solidFill>
                  <a:prstClr val="black"/>
                </a:solidFill>
              </a:rPr>
              <a:pPr>
                <a:defRPr/>
              </a:pPr>
              <a:t>60</a:t>
            </a:fld>
            <a:endParaRPr lang="el-GR">
              <a:solidFill>
                <a:prstClr val="black"/>
              </a:solidFill>
            </a:endParaRPr>
          </a:p>
        </p:txBody>
      </p:sp>
      <p:sp>
        <p:nvSpPr>
          <p:cNvPr id="4" name="Τίτλος 3"/>
          <p:cNvSpPr>
            <a:spLocks noGrp="1"/>
          </p:cNvSpPr>
          <p:nvPr>
            <p:ph type="title"/>
          </p:nvPr>
        </p:nvSpPr>
        <p:spPr/>
        <p:txBody>
          <a:bodyPr/>
          <a:lstStyle/>
          <a:p>
            <a:r>
              <a:rPr lang="el-GR" dirty="0">
                <a:solidFill>
                  <a:prstClr val="black"/>
                </a:solidFill>
              </a:rPr>
              <a:t> Λίγα ακόμα για το </a:t>
            </a:r>
            <a:r>
              <a:rPr lang="el-GR" dirty="0" err="1">
                <a:solidFill>
                  <a:prstClr val="black"/>
                </a:solidFill>
              </a:rPr>
              <a:t>Rhinoceros</a:t>
            </a:r>
            <a:r>
              <a:rPr lang="el-GR" dirty="0">
                <a:solidFill>
                  <a:prstClr val="black"/>
                </a:solidFill>
              </a:rPr>
              <a:t> </a:t>
            </a:r>
            <a:r>
              <a:rPr lang="el-GR" sz="3200" b="0" dirty="0" smtClean="0">
                <a:solidFill>
                  <a:prstClr val="black"/>
                </a:solidFill>
              </a:rPr>
              <a:t>2/2</a:t>
            </a:r>
            <a:endParaRPr lang="el-GR" dirty="0">
              <a:solidFill>
                <a:schemeClr val="tx1"/>
              </a:solidFill>
            </a:endParaRPr>
          </a:p>
        </p:txBody>
      </p:sp>
      <p:sp>
        <p:nvSpPr>
          <p:cNvPr id="2" name="Θέση περιεχομένου 1"/>
          <p:cNvSpPr>
            <a:spLocks noGrp="1"/>
          </p:cNvSpPr>
          <p:nvPr>
            <p:ph idx="1"/>
          </p:nvPr>
        </p:nvSpPr>
        <p:spPr>
          <a:xfrm>
            <a:off x="457200" y="1196975"/>
            <a:ext cx="8363272" cy="5616401"/>
          </a:xfrm>
        </p:spPr>
        <p:txBody>
          <a:bodyPr>
            <a:normAutofit fontScale="92500" lnSpcReduction="10000"/>
          </a:bodyPr>
          <a:lstStyle/>
          <a:p>
            <a:pPr marL="0" indent="0">
              <a:buNone/>
            </a:pPr>
            <a:r>
              <a:rPr lang="el-GR" altLang="el-GR" sz="2400" dirty="0">
                <a:latin typeface="Calibri" pitchFamily="34" charset="0"/>
              </a:rPr>
              <a:t>Με το που θα επιλέξουμε την εντολή </a:t>
            </a:r>
            <a:r>
              <a:rPr lang="en-US" altLang="el-GR" sz="2400" b="1" dirty="0" err="1">
                <a:latin typeface="Calibri" pitchFamily="34" charset="0"/>
              </a:rPr>
              <a:t>Osnap</a:t>
            </a:r>
            <a:r>
              <a:rPr lang="en-US" altLang="el-GR" sz="2400" dirty="0">
                <a:latin typeface="Calibri" pitchFamily="34" charset="0"/>
              </a:rPr>
              <a:t> </a:t>
            </a:r>
            <a:r>
              <a:rPr lang="el-GR" altLang="el-GR" sz="2400" dirty="0">
                <a:latin typeface="Calibri" pitchFamily="34" charset="0"/>
              </a:rPr>
              <a:t>η στήλη μας θα επεκταθεί προς τα πάνω φανερώνοντας μια νέα σειρά επιλογών με επιλογές (κάνουμε τσεκ στα αντίστοιχα τετραγωνάκια): </a:t>
            </a:r>
            <a:r>
              <a:rPr lang="en-US" altLang="el-GR" sz="2400" b="1" dirty="0">
                <a:latin typeface="Calibri" pitchFamily="34" charset="0"/>
              </a:rPr>
              <a:t>End</a:t>
            </a:r>
            <a:r>
              <a:rPr lang="en-US" altLang="el-GR" sz="2400" dirty="0">
                <a:latin typeface="Calibri" pitchFamily="34" charset="0"/>
              </a:rPr>
              <a:t> </a:t>
            </a:r>
            <a:r>
              <a:rPr lang="el-GR" altLang="el-GR" sz="2400" dirty="0">
                <a:latin typeface="Calibri" pitchFamily="34" charset="0"/>
              </a:rPr>
              <a:t>για το αν η σχεδίασή μας ξεκινήσει από το τέλος…,</a:t>
            </a:r>
            <a:r>
              <a:rPr lang="en-US" altLang="el-GR" sz="2400" b="1" dirty="0">
                <a:latin typeface="Calibri" pitchFamily="34" charset="0"/>
              </a:rPr>
              <a:t>Near</a:t>
            </a:r>
            <a:r>
              <a:rPr lang="en-US" altLang="el-GR" sz="2400" dirty="0">
                <a:latin typeface="Calibri" pitchFamily="34" charset="0"/>
              </a:rPr>
              <a:t> </a:t>
            </a:r>
            <a:r>
              <a:rPr lang="el-GR" altLang="el-GR" sz="2400" dirty="0">
                <a:latin typeface="Calibri" pitchFamily="34" charset="0"/>
              </a:rPr>
              <a:t>αν θα περάσει κοντά από…,</a:t>
            </a:r>
            <a:r>
              <a:rPr lang="en-US" altLang="el-GR" sz="2400" b="1" dirty="0">
                <a:latin typeface="Calibri" pitchFamily="34" charset="0"/>
              </a:rPr>
              <a:t>Point</a:t>
            </a:r>
            <a:r>
              <a:rPr lang="en-US" altLang="el-GR" sz="2400" dirty="0">
                <a:latin typeface="Calibri" pitchFamily="34" charset="0"/>
              </a:rPr>
              <a:t> </a:t>
            </a:r>
            <a:r>
              <a:rPr lang="el-GR" altLang="el-GR" sz="2400" dirty="0">
                <a:latin typeface="Calibri" pitchFamily="34" charset="0"/>
              </a:rPr>
              <a:t>αν θα περάσει από σημεία, </a:t>
            </a:r>
            <a:r>
              <a:rPr lang="en-US" altLang="el-GR" sz="2400" b="1" dirty="0">
                <a:latin typeface="Calibri" pitchFamily="34" charset="0"/>
              </a:rPr>
              <a:t>Mid</a:t>
            </a:r>
            <a:r>
              <a:rPr lang="en-US" altLang="el-GR" sz="2400" dirty="0">
                <a:latin typeface="Calibri" pitchFamily="34" charset="0"/>
              </a:rPr>
              <a:t> </a:t>
            </a:r>
            <a:r>
              <a:rPr lang="el-GR" altLang="el-GR" sz="2400" dirty="0">
                <a:latin typeface="Calibri" pitchFamily="34" charset="0"/>
              </a:rPr>
              <a:t>από το μέσον…,</a:t>
            </a:r>
            <a:r>
              <a:rPr lang="en-US" altLang="el-GR" sz="2400" b="1" dirty="0">
                <a:latin typeface="Calibri" pitchFamily="34" charset="0"/>
              </a:rPr>
              <a:t>Cen</a:t>
            </a:r>
            <a:r>
              <a:rPr lang="en-US" altLang="el-GR" sz="2400" dirty="0">
                <a:latin typeface="Calibri" pitchFamily="34" charset="0"/>
              </a:rPr>
              <a:t> </a:t>
            </a:r>
            <a:r>
              <a:rPr lang="el-GR" altLang="el-GR" sz="2400" dirty="0">
                <a:latin typeface="Calibri" pitchFamily="34" charset="0"/>
              </a:rPr>
              <a:t>από το κέντρο…,</a:t>
            </a:r>
            <a:r>
              <a:rPr lang="en-US" altLang="el-GR" sz="2400" b="1" dirty="0" err="1">
                <a:latin typeface="Calibri" pitchFamily="34" charset="0"/>
              </a:rPr>
              <a:t>Int</a:t>
            </a:r>
            <a:r>
              <a:rPr lang="en-US" altLang="el-GR" sz="2400" dirty="0">
                <a:latin typeface="Calibri" pitchFamily="34" charset="0"/>
              </a:rPr>
              <a:t> </a:t>
            </a:r>
            <a:r>
              <a:rPr lang="el-GR" altLang="el-GR" sz="2400" dirty="0">
                <a:latin typeface="Calibri" pitchFamily="34" charset="0"/>
              </a:rPr>
              <a:t>από την τομή…,</a:t>
            </a:r>
            <a:r>
              <a:rPr lang="en-US" altLang="el-GR" sz="2400" b="1" dirty="0" err="1">
                <a:latin typeface="Calibri" pitchFamily="34" charset="0"/>
              </a:rPr>
              <a:t>Perp</a:t>
            </a:r>
            <a:r>
              <a:rPr lang="en-US" altLang="el-GR" sz="2400" dirty="0">
                <a:latin typeface="Calibri" pitchFamily="34" charset="0"/>
              </a:rPr>
              <a:t> </a:t>
            </a:r>
            <a:r>
              <a:rPr lang="el-GR" altLang="el-GR" sz="2400" dirty="0">
                <a:latin typeface="Calibri" pitchFamily="34" charset="0"/>
              </a:rPr>
              <a:t>κάθετα…,</a:t>
            </a:r>
            <a:r>
              <a:rPr lang="en-US" altLang="el-GR" sz="2400" b="1" dirty="0">
                <a:latin typeface="Calibri" pitchFamily="34" charset="0"/>
              </a:rPr>
              <a:t>Tan</a:t>
            </a:r>
            <a:r>
              <a:rPr lang="en-US" altLang="el-GR" sz="2400" dirty="0">
                <a:latin typeface="Calibri" pitchFamily="34" charset="0"/>
              </a:rPr>
              <a:t> </a:t>
            </a:r>
            <a:r>
              <a:rPr lang="el-GR" altLang="el-GR" sz="2400" dirty="0" err="1">
                <a:latin typeface="Calibri" pitchFamily="34" charset="0"/>
              </a:rPr>
              <a:t>εφαπτομενικά</a:t>
            </a:r>
            <a:r>
              <a:rPr lang="el-GR" altLang="el-GR" sz="2400" dirty="0">
                <a:latin typeface="Calibri" pitchFamily="34" charset="0"/>
              </a:rPr>
              <a:t> κλπ. Όσο για την επιλογή </a:t>
            </a:r>
            <a:r>
              <a:rPr lang="en-US" altLang="el-GR" sz="2400" b="1" dirty="0">
                <a:latin typeface="Calibri" pitchFamily="34" charset="0"/>
              </a:rPr>
              <a:t>Ortho </a:t>
            </a:r>
            <a:r>
              <a:rPr lang="el-GR" altLang="el-GR" sz="2400" dirty="0">
                <a:latin typeface="Calibri" pitchFamily="34" charset="0"/>
              </a:rPr>
              <a:t>η σχεδίαση γίνεται κάθετα ή οριζόντια!</a:t>
            </a:r>
          </a:p>
          <a:p>
            <a:pPr marL="0" indent="0">
              <a:buNone/>
            </a:pPr>
            <a:r>
              <a:rPr lang="el-GR" altLang="el-GR" sz="2400" dirty="0" smtClean="0">
                <a:latin typeface="Calibri" pitchFamily="34" charset="0"/>
              </a:rPr>
              <a:t>Στην </a:t>
            </a:r>
            <a:r>
              <a:rPr lang="el-GR" altLang="el-GR" sz="2400" dirty="0">
                <a:latin typeface="Calibri" pitchFamily="34" charset="0"/>
              </a:rPr>
              <a:t>βασική οριζόντια στήλη επάνω υπάρχει η εντολή </a:t>
            </a:r>
            <a:r>
              <a:rPr lang="en-US" altLang="el-GR" sz="2400" b="1" dirty="0">
                <a:latin typeface="Calibri" pitchFamily="34" charset="0"/>
              </a:rPr>
              <a:t>Tools </a:t>
            </a:r>
            <a:r>
              <a:rPr lang="el-GR" altLang="el-GR" sz="2400" dirty="0">
                <a:latin typeface="Calibri" pitchFamily="34" charset="0"/>
              </a:rPr>
              <a:t>από την οποία μπορούμε να επιλέξουμε το </a:t>
            </a:r>
            <a:r>
              <a:rPr lang="en-US" altLang="el-GR" sz="2400" b="1" dirty="0">
                <a:latin typeface="Calibri" pitchFamily="34" charset="0"/>
              </a:rPr>
              <a:t>Calculator</a:t>
            </a:r>
            <a:r>
              <a:rPr lang="en-US" altLang="el-GR" sz="2400" dirty="0">
                <a:latin typeface="Calibri" pitchFamily="34" charset="0"/>
              </a:rPr>
              <a:t> </a:t>
            </a:r>
            <a:r>
              <a:rPr lang="el-GR" altLang="el-GR" sz="2400" dirty="0">
                <a:latin typeface="Calibri" pitchFamily="34" charset="0"/>
              </a:rPr>
              <a:t>για να εμφανίσουμε το κομπιουτεράκι στην επιφάνεια εργασίας του </a:t>
            </a:r>
            <a:r>
              <a:rPr lang="en-US" altLang="el-GR" sz="2400" dirty="0">
                <a:latin typeface="Calibri" pitchFamily="34" charset="0"/>
              </a:rPr>
              <a:t>Rhino</a:t>
            </a:r>
            <a:r>
              <a:rPr lang="el-GR" altLang="el-GR" sz="2400" dirty="0">
                <a:latin typeface="Calibri" pitchFamily="34" charset="0"/>
              </a:rPr>
              <a:t>για τυχόν πράξεις κατά την διάρκεια της σχεδίασης.</a:t>
            </a:r>
          </a:p>
          <a:p>
            <a:pPr marL="0" indent="0">
              <a:buNone/>
            </a:pPr>
            <a:r>
              <a:rPr lang="el-GR" altLang="el-GR" sz="2400" dirty="0" smtClean="0">
                <a:latin typeface="Calibri" pitchFamily="34" charset="0"/>
              </a:rPr>
              <a:t>Τέλος </a:t>
            </a:r>
            <a:r>
              <a:rPr lang="el-GR" altLang="el-GR" sz="2400" dirty="0">
                <a:latin typeface="Calibri" pitchFamily="34" charset="0"/>
              </a:rPr>
              <a:t>από την ίδια στήλη και από την επιλογή </a:t>
            </a:r>
            <a:r>
              <a:rPr lang="en-US" altLang="el-GR" sz="2400" b="1" dirty="0">
                <a:latin typeface="Calibri" pitchFamily="34" charset="0"/>
              </a:rPr>
              <a:t>Dimension</a:t>
            </a:r>
            <a:r>
              <a:rPr lang="en-US" altLang="el-GR" sz="2400" dirty="0">
                <a:latin typeface="Calibri" pitchFamily="34" charset="0"/>
              </a:rPr>
              <a:t> </a:t>
            </a:r>
            <a:r>
              <a:rPr lang="el-GR" altLang="el-GR" sz="2400" dirty="0">
                <a:latin typeface="Calibri" pitchFamily="34" charset="0"/>
              </a:rPr>
              <a:t>και επιλέγοντας το </a:t>
            </a:r>
            <a:r>
              <a:rPr lang="en-US" altLang="el-GR" sz="2400" b="1" dirty="0">
                <a:latin typeface="Calibri" pitchFamily="34" charset="0"/>
              </a:rPr>
              <a:t>Linear</a:t>
            </a:r>
            <a:r>
              <a:rPr lang="en-US" altLang="el-GR" sz="2400" dirty="0">
                <a:latin typeface="Calibri" pitchFamily="34" charset="0"/>
              </a:rPr>
              <a:t> </a:t>
            </a:r>
            <a:r>
              <a:rPr lang="en-US" altLang="el-GR" sz="2400" b="1" dirty="0">
                <a:latin typeface="Calibri" pitchFamily="34" charset="0"/>
              </a:rPr>
              <a:t>Dimension</a:t>
            </a:r>
            <a:r>
              <a:rPr lang="en-US" altLang="el-GR" sz="2400" dirty="0">
                <a:latin typeface="Calibri" pitchFamily="34" charset="0"/>
              </a:rPr>
              <a:t> </a:t>
            </a:r>
            <a:r>
              <a:rPr lang="el-GR" altLang="el-GR" sz="2400" dirty="0">
                <a:latin typeface="Calibri" pitchFamily="34" charset="0"/>
              </a:rPr>
              <a:t>μπορούμε να μετρήσουμε ή και να </a:t>
            </a:r>
            <a:r>
              <a:rPr lang="el-GR" altLang="el-GR" sz="2400" dirty="0" err="1">
                <a:latin typeface="Calibri" pitchFamily="34" charset="0"/>
              </a:rPr>
              <a:t>διαστασιολογήσουμε</a:t>
            </a:r>
            <a:r>
              <a:rPr lang="el-GR" altLang="el-GR" sz="2400" dirty="0">
                <a:latin typeface="Calibri" pitchFamily="34" charset="0"/>
              </a:rPr>
              <a:t> μια απόσταση  ή ένα μέγεθος αφού πρώτα έχουμε επιλέξει την αρχή και το τέλος του με την βοήθεια του </a:t>
            </a:r>
            <a:r>
              <a:rPr lang="en-US" altLang="el-GR" sz="2400" b="1" dirty="0" err="1">
                <a:latin typeface="Calibri" pitchFamily="34" charset="0"/>
              </a:rPr>
              <a:t>Osnap</a:t>
            </a:r>
            <a:r>
              <a:rPr lang="el-GR" altLang="el-GR" sz="2400" dirty="0">
                <a:latin typeface="Calibri" pitchFamily="34" charset="0"/>
              </a:rPr>
              <a:t>.</a:t>
            </a:r>
          </a:p>
          <a:p>
            <a:pPr marL="0" indent="0">
              <a:buNone/>
            </a:pPr>
            <a:endParaRPr lang="el-GR" dirty="0"/>
          </a:p>
        </p:txBody>
      </p:sp>
    </p:spTree>
    <p:extLst>
      <p:ext uri="{BB962C8B-B14F-4D97-AF65-F5344CB8AC3E}">
        <p14:creationId xmlns:p14="http://schemas.microsoft.com/office/powerpoint/2010/main" val="2822111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6758880" y="6237312"/>
            <a:ext cx="2133600" cy="365125"/>
          </a:xfrm>
        </p:spPr>
        <p:txBody>
          <a:bodyPr/>
          <a:lstStyle/>
          <a:p>
            <a:pPr>
              <a:defRPr/>
            </a:pPr>
            <a:fld id="{817E34D3-05C8-4E8F-9A1C-E6D9038267C7}" type="slidenum">
              <a:rPr lang="el-GR" smtClean="0">
                <a:solidFill>
                  <a:prstClr val="black"/>
                </a:solidFill>
              </a:rPr>
              <a:pPr>
                <a:defRPr/>
              </a:pPr>
              <a:t>61</a:t>
            </a:fld>
            <a:endParaRPr lang="el-GR">
              <a:solidFill>
                <a:prstClr val="black"/>
              </a:solidFill>
            </a:endParaRPr>
          </a:p>
        </p:txBody>
      </p:sp>
      <p:sp>
        <p:nvSpPr>
          <p:cNvPr id="5" name="Τίτλος 4"/>
          <p:cNvSpPr>
            <a:spLocks noGrp="1"/>
          </p:cNvSpPr>
          <p:nvPr>
            <p:ph type="title"/>
          </p:nvPr>
        </p:nvSpPr>
        <p:spPr/>
        <p:txBody>
          <a:bodyPr/>
          <a:lstStyle/>
          <a:p>
            <a:r>
              <a:rPr lang="el-GR" dirty="0">
                <a:solidFill>
                  <a:schemeClr val="tx1"/>
                </a:solidFill>
              </a:rPr>
              <a:t>Κάτι σαν </a:t>
            </a:r>
            <a:r>
              <a:rPr lang="el-GR" dirty="0" smtClean="0">
                <a:solidFill>
                  <a:schemeClr val="tx1"/>
                </a:solidFill>
              </a:rPr>
              <a:t>Επίλογος</a:t>
            </a:r>
            <a:endParaRPr lang="el-GR" dirty="0">
              <a:solidFill>
                <a:schemeClr val="tx1"/>
              </a:solidFill>
            </a:endParaRPr>
          </a:p>
        </p:txBody>
      </p:sp>
      <p:sp>
        <p:nvSpPr>
          <p:cNvPr id="6" name="Θέση περιεχομένου 5"/>
          <p:cNvSpPr>
            <a:spLocks noGrp="1"/>
          </p:cNvSpPr>
          <p:nvPr>
            <p:ph idx="1"/>
          </p:nvPr>
        </p:nvSpPr>
        <p:spPr>
          <a:xfrm>
            <a:off x="216024" y="980729"/>
            <a:ext cx="8927976" cy="5760640"/>
          </a:xfrm>
        </p:spPr>
        <p:txBody>
          <a:bodyPr>
            <a:noAutofit/>
          </a:bodyPr>
          <a:lstStyle/>
          <a:p>
            <a:pPr marL="0" indent="0">
              <a:buNone/>
            </a:pPr>
            <a:r>
              <a:rPr lang="el-GR" sz="1800" dirty="0"/>
              <a:t>Οι δυνατότητες του </a:t>
            </a:r>
            <a:r>
              <a:rPr lang="el-GR" sz="1800" dirty="0" err="1"/>
              <a:t>Rhinoceros</a:t>
            </a:r>
            <a:r>
              <a:rPr lang="el-GR" sz="1800" dirty="0"/>
              <a:t> όμως δεν σταματούν εδώ. Περισσότερα για το εν λόγω πρόγραμμα θα διδαχθείτε σε άλλα μαθήματα ειδικότητος </a:t>
            </a:r>
            <a:r>
              <a:rPr lang="el-GR" sz="1800" dirty="0" smtClean="0"/>
              <a:t>μεταγενέστερων εξαμήνων </a:t>
            </a:r>
            <a:r>
              <a:rPr lang="el-GR" sz="1800" dirty="0"/>
              <a:t>.  </a:t>
            </a:r>
          </a:p>
          <a:p>
            <a:pPr marL="0" indent="0">
              <a:buNone/>
            </a:pPr>
            <a:r>
              <a:rPr lang="el-GR" sz="1800" dirty="0"/>
              <a:t>Σαν ολοκλήρωση του φυλλαδίου θα μπορούσαν να </a:t>
            </a:r>
            <a:r>
              <a:rPr lang="el-GR" sz="1800" dirty="0" smtClean="0"/>
              <a:t>αναφερθούν, για </a:t>
            </a:r>
            <a:r>
              <a:rPr lang="el-GR" sz="1800" dirty="0"/>
              <a:t>τους γνώστες του Microsoft Office Excel, οι δυνατότητες του να δημιουργήσει κάποιος σε αυτό πίνακες με τις συντεταγμένες Χ,Υ,Ζ ενός στοιχείου π.χ. ενός Νομέα , μιας Ισάλου, του Καταστρώματος ,του Παραπέτου κλπ. να τους μετατρέψει </a:t>
            </a:r>
            <a:r>
              <a:rPr lang="el-GR" sz="1800" dirty="0" smtClean="0"/>
              <a:t>(</a:t>
            </a:r>
            <a:r>
              <a:rPr lang="el-GR" sz="1800" dirty="0" err="1" smtClean="0"/>
              <a:t>Copy</a:t>
            </a:r>
            <a:r>
              <a:rPr lang="el-GR" sz="1800" dirty="0" smtClean="0"/>
              <a:t> </a:t>
            </a:r>
            <a:r>
              <a:rPr lang="el-GR" sz="1800" dirty="0"/>
              <a:t>και </a:t>
            </a:r>
            <a:r>
              <a:rPr lang="el-GR" sz="1800" dirty="0" err="1" smtClean="0"/>
              <a:t>Paste</a:t>
            </a:r>
            <a:r>
              <a:rPr lang="el-GR" sz="1800" dirty="0" smtClean="0"/>
              <a:t>) </a:t>
            </a:r>
            <a:r>
              <a:rPr lang="el-GR" sz="1800" dirty="0"/>
              <a:t>στο </a:t>
            </a:r>
            <a:r>
              <a:rPr lang="el-GR" sz="1800" dirty="0" err="1"/>
              <a:t>Notepad</a:t>
            </a:r>
            <a:r>
              <a:rPr lang="el-GR" sz="1800" dirty="0"/>
              <a:t> του Υπολογιστή σε συντεταγμένες χωρίς κενά μεταξύ τους και με τον ίδιο ακριβώς τρόπο να τις μεταφέρει στην αντίστοιχη εντολή του </a:t>
            </a:r>
            <a:r>
              <a:rPr lang="el-GR" sz="1800" dirty="0" err="1"/>
              <a:t>Rhinoceros</a:t>
            </a:r>
            <a:r>
              <a:rPr lang="el-GR" sz="1800" dirty="0"/>
              <a:t> και να την εκτελέσει στο επίπεδο </a:t>
            </a:r>
            <a:r>
              <a:rPr lang="el-GR" sz="1800" dirty="0" err="1"/>
              <a:t>Perspective</a:t>
            </a:r>
            <a:r>
              <a:rPr lang="el-GR" sz="1800" dirty="0"/>
              <a:t> έχοντας μια τρισδιάστατη άποψη της σχεδίασης. Με τον τρόπο αυτό απλοποιείται ακόμα περισσότερο η εργασία στο </a:t>
            </a:r>
            <a:r>
              <a:rPr lang="el-GR" sz="1800" dirty="0" err="1"/>
              <a:t>Rhinoceros</a:t>
            </a:r>
            <a:r>
              <a:rPr lang="el-GR" sz="1800" dirty="0"/>
              <a:t> όσον αφορά την σχεδίαση των Ναυπηγικών Γραμμών ενός Πλοίου. </a:t>
            </a:r>
            <a:endParaRPr lang="el-GR" sz="1800" dirty="0" smtClean="0"/>
          </a:p>
          <a:p>
            <a:pPr marL="0" indent="0">
              <a:buNone/>
            </a:pPr>
            <a:r>
              <a:rPr lang="el-GR" sz="1800" dirty="0" smtClean="0"/>
              <a:t>Ως </a:t>
            </a:r>
            <a:r>
              <a:rPr lang="el-GR" sz="1800" dirty="0"/>
              <a:t>γόνοι πιο παλαιάς Σχολής Ναυπηγών , διατηρούμε μέσα μας το ρομαντισμό της εποχής μας. Η σχεδίαση  στο χέρι πάντα θα μας συναρπάζει και θα διογκώνει το συναίσθημα της προσωπικής δημιουργίας σε κάθε νέο μας έργο. Όμως αυτό δεν μας εμποδίζει να συγχρονιζόμαστε με τους ρυθμούς και τις  μεθόδους του σήμερα . </a:t>
            </a:r>
          </a:p>
          <a:p>
            <a:pPr marL="0" indent="0">
              <a:buNone/>
            </a:pPr>
            <a:r>
              <a:rPr lang="el-GR" sz="1800" dirty="0"/>
              <a:t>Ελπίζουμε η προσπάθειά μας να σας παρέχουμε ένα επεξηγηματικό φυλλάδιο του εν λόγω προγράμματος να σας βοηθήσει στις μετέπειτα εργασίες σας και </a:t>
            </a:r>
            <a:r>
              <a:rPr lang="el-GR" sz="1800" dirty="0" smtClean="0"/>
              <a:t>εφαρμογές του. </a:t>
            </a:r>
          </a:p>
          <a:p>
            <a:pPr marL="0" indent="0" algn="r">
              <a:buNone/>
            </a:pPr>
            <a:r>
              <a:rPr lang="el-GR" sz="1800" dirty="0" smtClean="0"/>
              <a:t>Τάσος Μισθός - Γιώργος </a:t>
            </a:r>
            <a:r>
              <a:rPr lang="el-GR" sz="1800" dirty="0" err="1" smtClean="0"/>
              <a:t>Χατζηκωνσταντής</a:t>
            </a:r>
            <a:endParaRPr lang="el-GR" sz="1800" dirty="0"/>
          </a:p>
        </p:txBody>
      </p:sp>
    </p:spTree>
    <p:extLst>
      <p:ext uri="{BB962C8B-B14F-4D97-AF65-F5344CB8AC3E}">
        <p14:creationId xmlns:p14="http://schemas.microsoft.com/office/powerpoint/2010/main" val="2302123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smtClean="0"/>
              <a:t>casd</a:t>
            </a:r>
            <a:r>
              <a:rPr lang="en-US" sz="2000" dirty="0" smtClean="0"/>
              <a:t> (</a:t>
            </a:r>
            <a:r>
              <a:rPr lang="el-GR" sz="2000" dirty="0" smtClean="0"/>
              <a:t>Ε). Ενότητα </a:t>
            </a:r>
            <a:r>
              <a:rPr lang="en-US" sz="2000" dirty="0" smtClean="0"/>
              <a:t>8.1: </a:t>
            </a:r>
            <a:r>
              <a:rPr lang="el-GR" sz="2000" dirty="0"/>
              <a:t>Αρχές </a:t>
            </a:r>
            <a:r>
              <a:rPr lang="en-US" sz="2000" dirty="0" err="1"/>
              <a:t>Casd</a:t>
            </a:r>
            <a:r>
              <a:rPr lang="en-US" sz="2000" dirty="0"/>
              <a:t> – </a:t>
            </a:r>
            <a:r>
              <a:rPr lang="el-GR" sz="2000" dirty="0"/>
              <a:t>Παρουσίαση </a:t>
            </a:r>
            <a:r>
              <a:rPr lang="en-US" sz="2000" dirty="0"/>
              <a:t>Rhinoceros </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063801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79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 Θέση περιεχομένου"/>
          <p:cNvSpPr>
            <a:spLocks noGrp="1"/>
          </p:cNvSpPr>
          <p:nvPr>
            <p:ph idx="1"/>
          </p:nvPr>
        </p:nvSpPr>
        <p:spPr/>
        <p:txBody>
          <a:bodyPr/>
          <a:lstStyle/>
          <a:p>
            <a:pPr eaLnBrk="1" hangingPunct="1"/>
            <a:r>
              <a:rPr lang="el-GR" altLang="el-GR" smtClean="0"/>
              <a:t>Οι </a:t>
            </a:r>
            <a:r>
              <a:rPr lang="en-US" altLang="el-GR" b="1" smtClean="0"/>
              <a:t>NURBS</a:t>
            </a:r>
            <a:r>
              <a:rPr lang="en-US" altLang="el-GR" smtClean="0"/>
              <a:t> </a:t>
            </a:r>
            <a:r>
              <a:rPr lang="el-GR" altLang="el-GR" smtClean="0"/>
              <a:t>χρησιμοποιούνται συνήθως σε “πακέτα“ </a:t>
            </a:r>
            <a:r>
              <a:rPr lang="en-US" altLang="el-GR" b="1" smtClean="0"/>
              <a:t>CAD</a:t>
            </a:r>
            <a:r>
              <a:rPr lang="el-GR" altLang="el-GR" smtClean="0"/>
              <a:t>, </a:t>
            </a:r>
            <a:r>
              <a:rPr lang="en-US" altLang="el-GR" b="1" smtClean="0"/>
              <a:t>CAM</a:t>
            </a:r>
            <a:r>
              <a:rPr lang="el-GR" altLang="el-GR" smtClean="0"/>
              <a:t> (</a:t>
            </a:r>
            <a:r>
              <a:rPr lang="en-US" altLang="el-GR" b="1" smtClean="0"/>
              <a:t>M</a:t>
            </a:r>
            <a:r>
              <a:rPr lang="en-US" altLang="el-GR" smtClean="0"/>
              <a:t>anufacturing</a:t>
            </a:r>
            <a:r>
              <a:rPr lang="el-GR" altLang="el-GR" smtClean="0"/>
              <a:t>) και </a:t>
            </a:r>
            <a:r>
              <a:rPr lang="en-US" altLang="el-GR" b="1" smtClean="0"/>
              <a:t>CAE </a:t>
            </a:r>
            <a:r>
              <a:rPr lang="el-GR" altLang="el-GR" smtClean="0"/>
              <a:t>( </a:t>
            </a:r>
            <a:r>
              <a:rPr lang="en-US" altLang="el-GR" b="1" smtClean="0"/>
              <a:t>E</a:t>
            </a:r>
            <a:r>
              <a:rPr lang="en-US" altLang="el-GR" smtClean="0"/>
              <a:t>ngineering</a:t>
            </a:r>
            <a:r>
              <a:rPr lang="el-GR" altLang="el-GR" smtClean="0"/>
              <a:t>) καθώς και σε “πακέτα”  λογισμικού </a:t>
            </a:r>
            <a:r>
              <a:rPr lang="el-GR" altLang="el-GR" b="1" smtClean="0"/>
              <a:t>3</a:t>
            </a:r>
            <a:r>
              <a:rPr lang="en-US" altLang="el-GR" b="1" smtClean="0"/>
              <a:t>D</a:t>
            </a:r>
            <a:r>
              <a:rPr lang="el-GR" altLang="el-GR" smtClean="0"/>
              <a:t>. Συνεργάζονται αποτελεσματικά με τα διάφορα προγράμματα σχεδίασης για Ηλεκτρονικούς Υπολογιστές και ταυτόχρονα επιτρέπουν , εύκολα, την ανθρώπινη παρέμβαση.</a:t>
            </a:r>
          </a:p>
        </p:txBody>
      </p:sp>
      <p:sp>
        <p:nvSpPr>
          <p:cNvPr id="19459"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65850542-F243-4E2C-9EED-2E0CBA6C28E2}" type="slidenum">
              <a:rPr lang="el-GR" altLang="el-GR" sz="1200" smtClean="0">
                <a:solidFill>
                  <a:prstClr val="black"/>
                </a:solidFill>
                <a:latin typeface="Arial" pitchFamily="34" charset="0"/>
                <a:cs typeface="Arial" pitchFamily="34" charset="0"/>
              </a:rPr>
              <a:pPr eaLnBrk="1" hangingPunct="1">
                <a:spcBef>
                  <a:spcPct val="0"/>
                </a:spcBef>
                <a:buFontTx/>
                <a:buNone/>
              </a:pPr>
              <a:t>6</a:t>
            </a:fld>
            <a:endParaRPr lang="el-GR" altLang="el-GR" sz="1200" smtClean="0">
              <a:solidFill>
                <a:prstClr val="black"/>
              </a:solidFill>
              <a:latin typeface="Arial" pitchFamily="34" charset="0"/>
              <a:cs typeface="Arial" pitchFamily="34" charset="0"/>
            </a:endParaRPr>
          </a:p>
        </p:txBody>
      </p:sp>
      <p:sp>
        <p:nvSpPr>
          <p:cNvPr id="19460" name="Τίτλος 3"/>
          <p:cNvSpPr>
            <a:spLocks noGrp="1"/>
          </p:cNvSpPr>
          <p:nvPr>
            <p:ph type="title"/>
          </p:nvPr>
        </p:nvSpPr>
        <p:spPr/>
        <p:txBody>
          <a:bodyPr/>
          <a:lstStyle/>
          <a:p>
            <a:pPr eaLnBrk="1" hangingPunct="1"/>
            <a:r>
              <a:rPr lang="el-GR" altLang="el-GR" dirty="0" smtClean="0">
                <a:solidFill>
                  <a:schemeClr val="tx1"/>
                </a:solidFill>
              </a:rPr>
              <a:t>Χρήση</a:t>
            </a:r>
          </a:p>
        </p:txBody>
      </p:sp>
    </p:spTree>
    <p:extLst>
      <p:ext uri="{BB962C8B-B14F-4D97-AF65-F5344CB8AC3E}">
        <p14:creationId xmlns:p14="http://schemas.microsoft.com/office/powerpoint/2010/main" val="160173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 Θέση περιεχομένου"/>
          <p:cNvSpPr>
            <a:spLocks noGrp="1"/>
          </p:cNvSpPr>
          <p:nvPr>
            <p:ph idx="1"/>
          </p:nvPr>
        </p:nvSpPr>
        <p:spPr>
          <a:xfrm>
            <a:off x="457200" y="1196975"/>
            <a:ext cx="8229600" cy="2232025"/>
          </a:xfrm>
        </p:spPr>
        <p:txBody>
          <a:bodyPr/>
          <a:lstStyle/>
          <a:p>
            <a:pPr eaLnBrk="1" hangingPunct="1"/>
            <a:r>
              <a:rPr lang="el-GR" altLang="el-GR" smtClean="0"/>
              <a:t>Πριν εξηγήσουμε τι είναι NURBS, θα εστιάσουμε στην </a:t>
            </a:r>
            <a:r>
              <a:rPr lang="el-GR" altLang="el-GR" b="1" smtClean="0">
                <a:hlinkClick r:id="rId2"/>
              </a:rPr>
              <a:t>καμπύλη Bézier</a:t>
            </a:r>
            <a:r>
              <a:rPr lang="el-GR" altLang="el-GR" smtClean="0"/>
              <a:t>, γιατί NURBS είναι μια γενίκευση της καμπύλης Bézier. Η παρακάτω εικόνα δείχνει μια απλή </a:t>
            </a:r>
            <a:r>
              <a:rPr lang="el-GR" altLang="el-GR" b="1" smtClean="0"/>
              <a:t>καμπύλη Bézier</a:t>
            </a:r>
            <a:r>
              <a:rPr lang="el-GR" altLang="el-GR" smtClean="0"/>
              <a:t> (C), </a:t>
            </a:r>
            <a:r>
              <a:rPr lang="el-GR" altLang="el-GR" b="1" smtClean="0"/>
              <a:t>τα σημεία ελέγχου</a:t>
            </a:r>
            <a:r>
              <a:rPr lang="el-GR" altLang="el-GR" smtClean="0"/>
              <a:t> (1), (2), (3), (4), και το </a:t>
            </a:r>
            <a:r>
              <a:rPr lang="el-GR" altLang="el-GR" b="1" smtClean="0"/>
              <a:t>πολύγωνο ελέγχου</a:t>
            </a:r>
            <a:r>
              <a:rPr lang="el-GR" altLang="el-GR" smtClean="0"/>
              <a:t> (P). Τα σημεία ελέγχου που ονομάζονται επίσης ως κόμβοι ελέγχου. </a:t>
            </a:r>
            <a:endParaRPr lang="en-US" altLang="el-GR" smtClean="0"/>
          </a:p>
          <a:p>
            <a:pPr eaLnBrk="1" hangingPunct="1"/>
            <a:endParaRPr lang="en-US" altLang="el-GR" smtClean="0"/>
          </a:p>
          <a:p>
            <a:pPr eaLnBrk="1" hangingPunct="1"/>
            <a:endParaRPr lang="en-US" altLang="el-GR" smtClean="0"/>
          </a:p>
          <a:p>
            <a:pPr eaLnBrk="1" hangingPunct="1"/>
            <a:endParaRPr lang="el-GR" altLang="el-GR" smtClean="0"/>
          </a:p>
          <a:p>
            <a:pPr eaLnBrk="1" hangingPunct="1"/>
            <a:endParaRPr lang="el-GR" altLang="el-GR" smtClean="0"/>
          </a:p>
        </p:txBody>
      </p:sp>
      <p:pic>
        <p:nvPicPr>
          <p:cNvPr id="20483" name="3 - Εικόνα" descr="Control polygon and control points of a Bézier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3230563"/>
            <a:ext cx="4429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E0E2F0FD-AC65-4C1E-8D22-44304035F475}" type="slidenum">
              <a:rPr lang="el-GR" altLang="el-GR" sz="1200" smtClean="0">
                <a:solidFill>
                  <a:prstClr val="black"/>
                </a:solidFill>
                <a:latin typeface="Arial" pitchFamily="34" charset="0"/>
                <a:cs typeface="Arial" pitchFamily="34" charset="0"/>
              </a:rPr>
              <a:pPr eaLnBrk="1" hangingPunct="1">
                <a:spcBef>
                  <a:spcPct val="0"/>
                </a:spcBef>
                <a:buFontTx/>
                <a:buNone/>
              </a:pPr>
              <a:t>7</a:t>
            </a:fld>
            <a:endParaRPr lang="el-GR" altLang="el-GR" sz="1200" smtClean="0">
              <a:solidFill>
                <a:prstClr val="black"/>
              </a:solidFill>
              <a:latin typeface="Arial" pitchFamily="34" charset="0"/>
              <a:cs typeface="Arial" pitchFamily="34" charset="0"/>
            </a:endParaRPr>
          </a:p>
        </p:txBody>
      </p:sp>
      <p:sp>
        <p:nvSpPr>
          <p:cNvPr id="20485" name="Τίτλος 4"/>
          <p:cNvSpPr>
            <a:spLocks noGrp="1"/>
          </p:cNvSpPr>
          <p:nvPr>
            <p:ph type="title"/>
          </p:nvPr>
        </p:nvSpPr>
        <p:spPr/>
        <p:txBody>
          <a:bodyPr/>
          <a:lstStyle/>
          <a:p>
            <a:pPr eaLnBrk="1" hangingPunct="1"/>
            <a:r>
              <a:rPr lang="el-GR" altLang="el-GR" dirty="0" smtClean="0">
                <a:solidFill>
                  <a:schemeClr val="tx1"/>
                </a:solidFill>
              </a:rPr>
              <a:t>Καμπύλες </a:t>
            </a:r>
            <a:r>
              <a:rPr lang="en-US" altLang="el-GR" dirty="0" err="1" smtClean="0">
                <a:solidFill>
                  <a:schemeClr val="tx1"/>
                </a:solidFill>
              </a:rPr>
              <a:t>Bézier</a:t>
            </a:r>
            <a:r>
              <a:rPr lang="el-GR" altLang="el-GR" dirty="0" smtClean="0">
                <a:solidFill>
                  <a:schemeClr val="tx1"/>
                </a:solidFill>
              </a:rPr>
              <a:t> </a:t>
            </a:r>
            <a:r>
              <a:rPr lang="el-GR" altLang="el-GR" sz="3200" b="0" dirty="0" smtClean="0">
                <a:solidFill>
                  <a:schemeClr val="tx1"/>
                </a:solidFill>
              </a:rPr>
              <a:t>1/2</a:t>
            </a:r>
            <a:r>
              <a:rPr lang="en-US" altLang="el-GR" dirty="0" smtClean="0">
                <a:solidFill>
                  <a:schemeClr val="tx1"/>
                </a:solidFill>
              </a:rPr>
              <a:t> </a:t>
            </a:r>
            <a:endParaRPr lang="el-GR" altLang="el-GR" dirty="0" smtClean="0">
              <a:solidFill>
                <a:schemeClr val="tx1"/>
              </a:solidFill>
            </a:endParaRPr>
          </a:p>
        </p:txBody>
      </p:sp>
      <p:sp>
        <p:nvSpPr>
          <p:cNvPr id="20486" name="Ορθογώνιο 5"/>
          <p:cNvSpPr>
            <a:spLocks noChangeArrowheads="1"/>
          </p:cNvSpPr>
          <p:nvPr/>
        </p:nvSpPr>
        <p:spPr bwMode="auto">
          <a:xfrm>
            <a:off x="539750" y="5589588"/>
            <a:ext cx="84248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ts val="1200"/>
              </a:spcBef>
            </a:pPr>
            <a:r>
              <a:rPr lang="el-GR" altLang="el-GR" sz="2200" smtClean="0">
                <a:solidFill>
                  <a:srgbClr val="000000"/>
                </a:solidFill>
                <a:cs typeface="Arial" pitchFamily="34" charset="0"/>
              </a:rPr>
              <a:t>Ένα κυβικό τόξο (καμπύλη) Bézier (C) με το πολύγωνο ελέγχου (P). </a:t>
            </a:r>
          </a:p>
        </p:txBody>
      </p:sp>
    </p:spTree>
    <p:extLst>
      <p:ext uri="{BB962C8B-B14F-4D97-AF65-F5344CB8AC3E}">
        <p14:creationId xmlns:p14="http://schemas.microsoft.com/office/powerpoint/2010/main" val="3831663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l-GR" altLang="el-GR" dirty="0" smtClean="0">
                <a:solidFill>
                  <a:schemeClr val="tx1"/>
                </a:solidFill>
              </a:rPr>
              <a:t>Καμπύλες </a:t>
            </a:r>
            <a:r>
              <a:rPr lang="en-US" altLang="el-GR" dirty="0" err="1" smtClean="0">
                <a:solidFill>
                  <a:schemeClr val="tx1"/>
                </a:solidFill>
              </a:rPr>
              <a:t>Bézier</a:t>
            </a:r>
            <a:r>
              <a:rPr lang="el-GR" altLang="el-GR" dirty="0" smtClean="0">
                <a:solidFill>
                  <a:schemeClr val="tx1"/>
                </a:solidFill>
              </a:rPr>
              <a:t> </a:t>
            </a:r>
            <a:r>
              <a:rPr lang="el-GR" altLang="el-GR" sz="3200" b="0" dirty="0" smtClean="0">
                <a:solidFill>
                  <a:schemeClr val="tx1"/>
                </a:solidFill>
              </a:rPr>
              <a:t>2/2</a:t>
            </a:r>
            <a:r>
              <a:rPr lang="en-US" altLang="el-GR" dirty="0" smtClean="0">
                <a:solidFill>
                  <a:schemeClr val="tx1"/>
                </a:solidFill>
              </a:rPr>
              <a:t> </a:t>
            </a:r>
            <a:endParaRPr lang="el-GR" altLang="el-GR" dirty="0" smtClean="0">
              <a:solidFill>
                <a:schemeClr val="tx1"/>
              </a:solidFill>
            </a:endParaRPr>
          </a:p>
        </p:txBody>
      </p:sp>
      <p:sp>
        <p:nvSpPr>
          <p:cNvPr id="21507" name="1 - Τίτλος"/>
          <p:cNvSpPr>
            <a:spLocks noGrp="1"/>
          </p:cNvSpPr>
          <p:nvPr>
            <p:ph idx="1"/>
          </p:nvPr>
        </p:nvSpPr>
        <p:spPr/>
        <p:txBody>
          <a:bodyPr/>
          <a:lstStyle/>
          <a:p>
            <a:pPr eaLnBrk="1" hangingPunct="1"/>
            <a:r>
              <a:rPr lang="el-GR" altLang="el-GR" smtClean="0"/>
              <a:t>Κάθε σημείο σε μια καμπύλη Bézier (και σε πολλά άλλα είδη των καμπυλών) υπολογίζεται ως ένα άθροισμα όλων των σημείων ελέγχου. Αυτό σημαίνει ότι κάθε σημείο ( της καμπύλης) επηρεάζεται από κάθε σημείο ελέγχου. Το πρώτο σημείο ελέγχου έχει μέγιστη επίδραση στην αρχή της καμπύλης, το δεύτερο φτάνει στη μέγιστη επίδρασή του κατά το πρώτο ήμισυ της καμπύλης, κλπ.</a:t>
            </a:r>
          </a:p>
          <a:p>
            <a:pPr eaLnBrk="1" hangingPunct="1"/>
            <a:endParaRPr lang="el-GR" altLang="el-GR" smtClean="0"/>
          </a:p>
        </p:txBody>
      </p:sp>
      <p:sp>
        <p:nvSpPr>
          <p:cNvPr id="21508"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14F43799-5C55-4CD6-AFE5-737F2888D89B}" type="slidenum">
              <a:rPr lang="el-GR" altLang="el-GR" sz="1200" smtClean="0">
                <a:solidFill>
                  <a:prstClr val="black"/>
                </a:solidFill>
                <a:latin typeface="Arial" pitchFamily="34" charset="0"/>
                <a:cs typeface="Arial" pitchFamily="34" charset="0"/>
              </a:rPr>
              <a:pPr eaLnBrk="1" hangingPunct="1">
                <a:spcBef>
                  <a:spcPct val="0"/>
                </a:spcBef>
                <a:buFontTx/>
                <a:buNone/>
              </a:pPr>
              <a:t>8</a:t>
            </a:fld>
            <a:endParaRPr lang="el-GR" altLang="el-GR" sz="12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683161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pmlatenew">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104</TotalTime>
  <Words>4090</Words>
  <Application>Microsoft Office PowerPoint</Application>
  <PresentationFormat>Προβολή στην οθόνη (4:3)</PresentationFormat>
  <Paragraphs>312</Paragraphs>
  <Slides>69</Slides>
  <Notes>9</Notes>
  <HiddenSlides>0</HiddenSlides>
  <MMClips>0</MMClips>
  <ScaleCrop>false</ScaleCrop>
  <HeadingPairs>
    <vt:vector size="4" baseType="variant">
      <vt:variant>
        <vt:lpstr>Θέμα</vt:lpstr>
      </vt:variant>
      <vt:variant>
        <vt:i4>3</vt:i4>
      </vt:variant>
      <vt:variant>
        <vt:lpstr>Τίτλοι διαφανειών</vt:lpstr>
      </vt:variant>
      <vt:variant>
        <vt:i4>69</vt:i4>
      </vt:variant>
    </vt:vector>
  </HeadingPairs>
  <TitlesOfParts>
    <vt:vector size="72" baseType="lpstr">
      <vt:lpstr>template</vt:lpstr>
      <vt:lpstr>OC_template_updated</vt:lpstr>
      <vt:lpstr>tepmlatenew</vt:lpstr>
      <vt:lpstr>Ναυπηγικό σχέδιο και αρχές casd (Ε) </vt:lpstr>
      <vt:lpstr>Εισαγωγή</vt:lpstr>
      <vt:lpstr>Σχετικά</vt:lpstr>
      <vt:lpstr>NURBS</vt:lpstr>
      <vt:lpstr>Ιστορία 1/2</vt:lpstr>
      <vt:lpstr>Ιστορία 2/2</vt:lpstr>
      <vt:lpstr>Χρήση</vt:lpstr>
      <vt:lpstr>Καμπύλες Bézier 1/2 </vt:lpstr>
      <vt:lpstr>Καμπύλες Bézier 2/2 </vt:lpstr>
      <vt:lpstr>Spline</vt:lpstr>
      <vt:lpstr>Βαθμός spline Curve </vt:lpstr>
      <vt:lpstr>Κινητική Απεικόνιση Γραμμικής Καμπύλης Bézier</vt:lpstr>
      <vt:lpstr>Κινητική Απεικόνιση Τετραγωνικής Καμπύλης Bézier</vt:lpstr>
      <vt:lpstr>Κινητική Απεικόνιση Κυβικής Καμπύλης Bézier</vt:lpstr>
      <vt:lpstr>Κινητική Απεικόνιση Καμπύλης Bézier Τετάρτου Βαθμού</vt:lpstr>
      <vt:lpstr>Κινητική Απεικόνιση Καμπύλης Bézier Πέμπτου Βαθμού</vt:lpstr>
      <vt:lpstr>B-Splines 1/2 </vt:lpstr>
      <vt:lpstr>B-Splines 2/2 </vt:lpstr>
      <vt:lpstr>Φωτορεαλιστική Απεικόνιση (Rendering) (παρέχεται με το Rhinoceros) 1/3</vt:lpstr>
      <vt:lpstr>Φωτορεαλιστική Απεικόνιση (Rendering) (παρέχεται με το Rhinoceros) 2/3</vt:lpstr>
      <vt:lpstr>Φωτορεαλιστική Απεικόνιση (Rendering) (παρέχεται με το Rhinoceros) 3/3</vt:lpstr>
      <vt:lpstr>Επιβατηγό πλοίο αναψυχής</vt:lpstr>
      <vt:lpstr>Ιστιοφόρο</vt:lpstr>
      <vt:lpstr>Υποδείξεις 1/3</vt:lpstr>
      <vt:lpstr>Υποδείξεις 2/3</vt:lpstr>
      <vt:lpstr>Υποδείξεις 3/3</vt:lpstr>
      <vt:lpstr>Βασικές αρχές σχεδίασης</vt:lpstr>
      <vt:lpstr>Συστήματα αναφοράς 1/2</vt:lpstr>
      <vt:lpstr>Συστήματα αναφοράς 2/2</vt:lpstr>
      <vt:lpstr>Καρτεσιανές συντεταγμένες στο επίπεδο 1/3</vt:lpstr>
      <vt:lpstr>Καρτεσιανές συντεταγμένες στο επίπεδο 2/3</vt:lpstr>
      <vt:lpstr>Καρτεσιανές συντεταγμένες στο επίπεδο 3/3</vt:lpstr>
      <vt:lpstr>Καρτεσιανές συντεταγμένες στο χώρο 1/2</vt:lpstr>
      <vt:lpstr>Καρτεσιανές συντεταγμένες στο χώρο 2/2</vt:lpstr>
      <vt:lpstr>Πολικό σύστημα συντεταγμένων</vt:lpstr>
      <vt:lpstr>Σχέση με τις καρτεσιανές συντεταγμένες</vt:lpstr>
      <vt:lpstr>Συμπέρασμα 1/4</vt:lpstr>
      <vt:lpstr>Συμπέρασμα 2/4</vt:lpstr>
      <vt:lpstr>Συμπέρασμα 3/4</vt:lpstr>
      <vt:lpstr>Συμπέρασμα 4/4</vt:lpstr>
      <vt:lpstr>Το Περιβάλλον του Rhinoceros 1/9</vt:lpstr>
      <vt:lpstr>Το Περιβάλλον του Rhinoceros 2/9</vt:lpstr>
      <vt:lpstr>Το Περιβάλλον του Rhinoceros 3/9</vt:lpstr>
      <vt:lpstr>Το Περιβάλλον του Rhinoceros 4/9</vt:lpstr>
      <vt:lpstr>Το Περιβάλλον του Rhinoceros 5/9</vt:lpstr>
      <vt:lpstr>Το Περιβάλλον του Rhinoceros 6/9</vt:lpstr>
      <vt:lpstr>Το Περιβάλλον του Rhinoceros 7/9</vt:lpstr>
      <vt:lpstr>Το Περιβάλλον του Rhinoceros 8/9</vt:lpstr>
      <vt:lpstr>Το Περιβάλλον του Rhinoceros 9/9</vt:lpstr>
      <vt:lpstr>Εργαλειοθήκες του Rhinoceros 1/4</vt:lpstr>
      <vt:lpstr>Εργαλειοθήκες του Rhinoceros 2/4</vt:lpstr>
      <vt:lpstr>Εργαλειοθήκες του Rhinoceros 3/4</vt:lpstr>
      <vt:lpstr>Εργαλειοθήκες του Rhinoceros 4/4</vt:lpstr>
      <vt:lpstr>Εντολές και Εργαλεία 1/6</vt:lpstr>
      <vt:lpstr>Εντολές και Εργαλεία 2/6</vt:lpstr>
      <vt:lpstr>Εντολές και Εργαλεία 3/6</vt:lpstr>
      <vt:lpstr>Εντολές και Εργαλεία 4/6</vt:lpstr>
      <vt:lpstr>Εντολές και Εργαλεία 5/6</vt:lpstr>
      <vt:lpstr>Εντολές και Εργαλεία 6/6</vt:lpstr>
      <vt:lpstr> Λίγα ακόμα για το Rhinoceros 1/2</vt:lpstr>
      <vt:lpstr> Λίγα ακόμα για το Rhinoceros 2/2</vt:lpstr>
      <vt:lpstr>Κάτι σαν Επίλογος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 (Ε)</dc:title>
  <dc:creator>opencourses@teiath.gr</dc:creator>
  <cp:lastModifiedBy>fkaram2</cp:lastModifiedBy>
  <cp:revision>12</cp:revision>
  <dcterms:created xsi:type="dcterms:W3CDTF">2015-06-08T10:20:25Z</dcterms:created>
  <dcterms:modified xsi:type="dcterms:W3CDTF">2015-06-08T12:59:14Z</dcterms:modified>
</cp:coreProperties>
</file>