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57" r:id="rId18"/>
    <p:sldId id="262" r:id="rId19"/>
    <p:sldId id="264" r:id="rId20"/>
    <p:sldId id="267" r:id="rId21"/>
    <p:sldId id="268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7F688C-D4FD-4A4E-A0DD-46643454BEFB}" type="slidenum">
              <a:rPr lang="el-GR" altLang="el-GR" smtClean="0"/>
              <a:pPr eaLnBrk="1" hangingPunct="1"/>
              <a:t>10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6FB777-60D0-404A-9002-6E97653F10BE}" type="slidenum">
              <a:rPr lang="el-GR" altLang="el-GR" smtClean="0"/>
              <a:pPr eaLnBrk="1" hangingPunct="1"/>
              <a:t>11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7A93B-E40C-4582-81EA-9E19BFB3F863}" type="slidenum">
              <a:rPr lang="el-GR" altLang="el-GR" smtClean="0"/>
              <a:pPr eaLnBrk="1" hangingPunct="1"/>
              <a:t>12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97F1E-2AB0-4231-819C-73F74203E7F4}" type="slidenum">
              <a:rPr lang="el-GR" altLang="el-GR" smtClean="0"/>
              <a:pPr eaLnBrk="1" hangingPunct="1"/>
              <a:t>13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CCE2D3-59B3-4125-8E34-5EBCDFA3513D}" type="slidenum">
              <a:rPr lang="el-GR" altLang="el-GR" smtClean="0"/>
              <a:pPr eaLnBrk="1" hangingPunct="1"/>
              <a:t>14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8D9C8-450E-4750-965F-CAF79012925C}" type="slidenum">
              <a:rPr lang="el-GR" altLang="el-GR" smtClean="0"/>
              <a:pPr eaLnBrk="1" hangingPunct="1"/>
              <a:t>2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4EF319-1F0C-4066-A549-A777968144C8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A91CFC-99F6-416E-A8B8-4C015F5DF25C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3D4E4-E951-4957-81A4-672F1F0C6F4C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D4A8B5-221B-410A-BC4F-89ADCF6EDF17}" type="slidenum">
              <a:rPr lang="el-GR" altLang="el-GR" smtClean="0"/>
              <a:pPr eaLnBrk="1" hangingPunct="1"/>
              <a:t>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3A2BC-7DEB-45BD-BEE4-F77F6617CA45}" type="slidenum">
              <a:rPr lang="el-GR" altLang="el-GR" smtClean="0"/>
              <a:pPr eaLnBrk="1" hangingPunct="1"/>
              <a:t>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alt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6DBA87-F54D-431F-B2D8-1F4EBEE5E78D}" type="slidenum">
              <a:rPr lang="el-GR" altLang="el-GR" smtClean="0"/>
              <a:pPr eaLnBrk="1" hangingPunct="1"/>
              <a:t>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502" indent="-2948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9233" indent="-23584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926" indent="-23584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620" indent="-23584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431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6006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7699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9393" indent="-23584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246A7-B380-4BBF-BEFB-B79D04EB4181}" type="slidenum">
              <a:rPr lang="el-GR" altLang="el-GR" smtClean="0"/>
              <a:pPr eaLnBrk="1" hangingPunct="1"/>
              <a:t>9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c/Compatibility_testing_concerning_RBCs_2014-02-01_00-42.jp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/index.php?title=User:Luigi_Albert_Maria&amp;action=edit&amp;redlink=1" TargetMode="External"/><Relationship Id="rId5" Type="http://schemas.openxmlformats.org/officeDocument/2006/relationships/hyperlink" Target="http://commons.wikimedia.org/wiki/File:Compatibility_testing_concerning_RBCs_2014-02-01_00-42.jpg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/>
              <a:t>: Έλεγχος Συμβατότητας (Διασταύρωση)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r>
              <a:rPr lang="el-GR" sz="2200" dirty="0" smtClean="0"/>
              <a:t> – Βασίλειος </a:t>
            </a:r>
            <a:r>
              <a:rPr lang="el-GR" sz="2200" dirty="0" err="1" smtClean="0"/>
              <a:t>Μπίρτσας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Αποτελέσματα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Σε περίπτωση θετικού αποτελέσματος,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ή συγκόλληση, στην </a:t>
            </a:r>
            <a:r>
              <a:rPr lang="el-GR" altLang="el-GR" dirty="0" err="1" smtClean="0"/>
              <a:t>α΄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β΄</a:t>
            </a:r>
            <a:r>
              <a:rPr lang="el-GR" altLang="el-GR" dirty="0" smtClean="0"/>
              <a:t> φάση έχουμε ασυμβατότητα και σταματάμε τη διαδικασία.</a:t>
            </a:r>
          </a:p>
          <a:p>
            <a:pPr eaLnBrk="1" hangingPunct="1"/>
            <a:r>
              <a:rPr lang="el-GR" altLang="el-GR" dirty="0" smtClean="0"/>
              <a:t>Σε αντίθετη περίπτωση - μη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ούτε συγκόλληση - συνεχίζουμε στην επόμενη φάση.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9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γ΄ φάση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Στην περίπτωση μη </a:t>
            </a:r>
            <a:r>
              <a:rPr lang="el-GR" dirty="0" err="1" smtClean="0"/>
              <a:t>αιμόλυσης</a:t>
            </a:r>
            <a:r>
              <a:rPr lang="el-GR" dirty="0" smtClean="0"/>
              <a:t>/συγκόλλησης στην </a:t>
            </a:r>
            <a:r>
              <a:rPr lang="el-GR" dirty="0" err="1" smtClean="0"/>
              <a:t>α΄και</a:t>
            </a:r>
            <a:r>
              <a:rPr lang="el-GR" dirty="0" smtClean="0"/>
              <a:t> </a:t>
            </a:r>
            <a:r>
              <a:rPr lang="el-GR" dirty="0" err="1" smtClean="0"/>
              <a:t>β΄φάση</a:t>
            </a:r>
            <a:r>
              <a:rPr lang="el-GR" dirty="0" smtClean="0"/>
              <a:t> συνεχίζουμε με το σωληνάριο #2.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Πλένεται το περιεχόμενο του σωληναρίου #2 με 0,9%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l-GR" dirty="0" smtClean="0"/>
              <a:t>τρείς φορές, ώστε να απομακρυνθούν τα ελεύθερα μόρια σφαιρίνης.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Προστίθενται δύο σταγόνες </a:t>
            </a:r>
            <a:r>
              <a:rPr lang="el-GR" dirty="0" err="1" smtClean="0"/>
              <a:t>αντισφαιρινικού</a:t>
            </a:r>
            <a:r>
              <a:rPr lang="el-GR" dirty="0" smtClean="0"/>
              <a:t> ορού, ανάμιξη.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1΄ σε 1000 στροφές.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Αποτελέσματα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περίπτωση θετικού αποτελέσματος,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συγκόλληση, στην τελευταία φάση έχουμε ασυμβατότητα και  ο προς διασταύρωση ασκός απορρίπτεται για το συγκεκριμένο ασθενή</a:t>
            </a:r>
            <a:r>
              <a:rPr lang="en-US" dirty="0" smtClean="0"/>
              <a:t> </a:t>
            </a:r>
            <a:r>
              <a:rPr lang="el-GR" dirty="0" smtClean="0"/>
              <a:t>και προχωρούμε σε νέα διασταύρωση.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αντίθετη περίπτωση - μη </a:t>
            </a:r>
            <a:r>
              <a:rPr lang="el-GR" dirty="0" err="1" smtClean="0"/>
              <a:t>αιμόλυση</a:t>
            </a:r>
            <a:r>
              <a:rPr lang="el-GR" dirty="0" smtClean="0"/>
              <a:t> ούτε συγκόλληση – ο  διασταυρωμένος ασκός είναι συμβατός, σημαίνεται κατάλληλα, υπογράφεται και είναι έτοιμος για διάθεση στον ασθενή.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Πάντα τα αρνητικά αποτελέσματα επιβεβαιώνονται στο μικροσκόπιο.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Συμπεράσματα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 1</a:t>
            </a:r>
            <a:r>
              <a:rPr lang="el-GR" baseline="30000" dirty="0" smtClean="0"/>
              <a:t>η</a:t>
            </a:r>
            <a:r>
              <a:rPr lang="el-GR" dirty="0" smtClean="0"/>
              <a:t> φάση ελέγχουμε πλήρη αντισώματα σε 20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 (</a:t>
            </a:r>
            <a:r>
              <a:rPr lang="el-GR" dirty="0" err="1" smtClean="0"/>
              <a:t>ψυχροσυγκολλητίνες</a:t>
            </a:r>
            <a:r>
              <a:rPr lang="el-GR" dirty="0" smtClean="0"/>
              <a:t>) είναι </a:t>
            </a:r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l-GR" dirty="0" smtClean="0"/>
              <a:t>και στρέφονται εναντίον αντιγόνων συστημάτων ΑΒΟ, </a:t>
            </a:r>
            <a:r>
              <a:rPr lang="en-US" dirty="0" smtClean="0"/>
              <a:t>MNSs, P, Le</a:t>
            </a:r>
            <a:r>
              <a:rPr lang="el-GR" dirty="0" smtClean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 2</a:t>
            </a:r>
            <a:r>
              <a:rPr lang="el-GR" baseline="30000" dirty="0" smtClean="0"/>
              <a:t>η</a:t>
            </a:r>
            <a:r>
              <a:rPr lang="el-GR" dirty="0" smtClean="0"/>
              <a:t> φάση (</a:t>
            </a:r>
            <a:r>
              <a:rPr lang="el-GR" dirty="0" err="1" smtClean="0"/>
              <a:t>λευκωματίνη</a:t>
            </a:r>
            <a:r>
              <a:rPr lang="el-GR" dirty="0" smtClean="0"/>
              <a:t>) ελέγχουμε πλήρη ή ατελή αντισώματα θερμού τύπου (37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C)</a:t>
            </a:r>
            <a:r>
              <a:rPr lang="el-GR" dirty="0" smtClean="0"/>
              <a:t> </a:t>
            </a:r>
            <a:r>
              <a:rPr lang="en-US" dirty="0" err="1" smtClean="0"/>
              <a:t>Kell</a:t>
            </a:r>
            <a:r>
              <a:rPr lang="en-US" dirty="0" smtClean="0"/>
              <a:t>, Le, Rh</a:t>
            </a:r>
            <a:r>
              <a:rPr lang="el-GR" dirty="0" smtClean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Στη 3</a:t>
            </a:r>
            <a:r>
              <a:rPr lang="el-GR" baseline="30000" dirty="0" smtClean="0"/>
              <a:t>η</a:t>
            </a:r>
            <a:r>
              <a:rPr lang="el-GR" dirty="0" smtClean="0"/>
              <a:t> φάση (</a:t>
            </a:r>
            <a:r>
              <a:rPr lang="el-GR" dirty="0" err="1" smtClean="0"/>
              <a:t>αντισφαιρινικός</a:t>
            </a:r>
            <a:r>
              <a:rPr lang="el-GR" dirty="0" smtClean="0"/>
              <a:t> ορός) ελέγχουμε παρουσία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el-GR" dirty="0" smtClean="0"/>
              <a:t>αντισωμάτων </a:t>
            </a:r>
            <a:r>
              <a:rPr lang="en-US" dirty="0" smtClean="0"/>
              <a:t>Rh, </a:t>
            </a:r>
            <a:r>
              <a:rPr lang="en-US" dirty="0" err="1" smtClean="0"/>
              <a:t>Kell</a:t>
            </a:r>
            <a:r>
              <a:rPr lang="en-US" dirty="0" smtClean="0"/>
              <a:t>, </a:t>
            </a:r>
            <a:r>
              <a:rPr lang="en-US" dirty="0" err="1" smtClean="0"/>
              <a:t>Fy</a:t>
            </a:r>
            <a:r>
              <a:rPr lang="en-US" dirty="0" smtClean="0"/>
              <a:t>, </a:t>
            </a:r>
            <a:r>
              <a:rPr lang="en-US" dirty="0" err="1" smtClean="0"/>
              <a:t>Jk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8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Σημεία προσοχής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Ορός διαχωρισμένος από πρόσφατο δείγμα και όχι </a:t>
            </a:r>
            <a:r>
              <a:rPr lang="el-GR" altLang="el-GR" dirty="0" err="1" smtClean="0"/>
              <a:t>αιμολυμένος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Σχολαστικό πλύσιμο ερυθρών για απομάκρυνση ελεύθερων αντισωμάτων του ορού.</a:t>
            </a:r>
          </a:p>
          <a:p>
            <a:pPr eaLnBrk="1" hangingPunct="1"/>
            <a:r>
              <a:rPr lang="el-GR" altLang="el-GR" dirty="0" smtClean="0"/>
              <a:t>Όριο χρήσης </a:t>
            </a:r>
            <a:r>
              <a:rPr lang="el-GR" altLang="el-GR" dirty="0" err="1" smtClean="0"/>
              <a:t>αντισφαιρινικού</a:t>
            </a:r>
            <a:r>
              <a:rPr lang="el-GR" altLang="el-GR" dirty="0" smtClean="0"/>
              <a:t> ορού και </a:t>
            </a:r>
            <a:r>
              <a:rPr lang="el-GR" altLang="el-GR" dirty="0" err="1" smtClean="0"/>
              <a:t>λευκωματίνης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Ψευδής συγκόλληση (</a:t>
            </a:r>
            <a:r>
              <a:rPr lang="en-US" altLang="el-GR" dirty="0" err="1" smtClean="0"/>
              <a:t>rouleaux</a:t>
            </a:r>
            <a:r>
              <a:rPr lang="en-US" altLang="el-GR" dirty="0" smtClean="0"/>
              <a:t>)</a:t>
            </a:r>
            <a:r>
              <a:rPr lang="el-GR" altLang="el-GR" smtClean="0"/>
              <a:t>.</a:t>
            </a: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9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Παρατηρήσεις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el-GR" dirty="0" smtClean="0"/>
              <a:t>Η διασταύρωση δεν εξασφαλίζει: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Την επιβίωση 100% των ερυθρών </a:t>
            </a:r>
            <a:r>
              <a:rPr lang="en-US" dirty="0" smtClean="0"/>
              <a:t>in vivo</a:t>
            </a:r>
            <a:r>
              <a:rPr lang="el-GR" dirty="0" smtClean="0"/>
              <a:t>, μετά από τη μετάγγιση.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Την </a:t>
            </a:r>
            <a:r>
              <a:rPr lang="el-GR" dirty="0" err="1" smtClean="0"/>
              <a:t>αλλοανοσοποίηση</a:t>
            </a:r>
            <a:r>
              <a:rPr lang="el-GR" dirty="0" smtClean="0"/>
              <a:t> του ασθενούς.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Την ανίχνευση των αντισωμάτων που υπάρχουν στον ορό του ασθενούς με τα ερυθρά του δότη.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Την αποκάλυψη πιθανών λαθών στον καθορισμό του συστήματος ΑΒΟ και </a:t>
            </a:r>
            <a:r>
              <a:rPr lang="en-US" dirty="0" smtClean="0"/>
              <a:t>Rh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13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Ενότητα 12</a:t>
            </a:r>
            <a:r>
              <a:rPr lang="en-US" sz="2000" dirty="0" smtClean="0"/>
              <a:t>:</a:t>
            </a:r>
            <a:r>
              <a:rPr lang="el-GR" sz="2000" dirty="0"/>
              <a:t> Έλεγχος Συμβατότητας (Διασταύρωση)».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Περιεχόμενο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Αρχή μεθόδου.</a:t>
            </a:r>
          </a:p>
          <a:p>
            <a:pPr eaLnBrk="1" hangingPunct="1"/>
            <a:r>
              <a:rPr lang="el-GR" altLang="el-GR" dirty="0" smtClean="0"/>
              <a:t>Υλικά και όργανα.</a:t>
            </a:r>
          </a:p>
          <a:p>
            <a:pPr eaLnBrk="1" hangingPunct="1"/>
            <a:r>
              <a:rPr lang="el-GR" altLang="el-GR" dirty="0" smtClean="0"/>
              <a:t>Διαδικασία.</a:t>
            </a:r>
          </a:p>
          <a:p>
            <a:pPr eaLnBrk="1" hangingPunct="1"/>
            <a:r>
              <a:rPr lang="el-GR" altLang="el-GR" dirty="0" smtClean="0"/>
              <a:t>Αποτελέσματα.</a:t>
            </a:r>
          </a:p>
          <a:p>
            <a:pPr eaLnBrk="1" hangingPunct="1"/>
            <a:r>
              <a:rPr lang="el-GR" altLang="el-GR" dirty="0" smtClean="0"/>
              <a:t>Συμπεράσματα.</a:t>
            </a:r>
          </a:p>
          <a:p>
            <a:pPr eaLnBrk="1" hangingPunct="1"/>
            <a:r>
              <a:rPr lang="el-GR" altLang="el-GR" dirty="0" smtClean="0"/>
              <a:t>Σημεία Προσοχής.</a:t>
            </a:r>
          </a:p>
          <a:p>
            <a:pPr eaLnBrk="1" hangingPunct="1"/>
            <a:r>
              <a:rPr lang="el-GR" altLang="el-GR" dirty="0" smtClean="0"/>
              <a:t>Παρατηρήσεις.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4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Αρχή μεθόδου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Διασταύρωση ή έλεγχος συμβατότητας πραγματοποιείται για την ανίχνευση αντισωμάτων (πλήρων ή ατελών) στον ασθενή/δέκτη που θα στραφούν κατά των ερυθρών του δότη καταστρέφοντάς τα.</a:t>
            </a:r>
          </a:p>
          <a:p>
            <a:pPr eaLnBrk="1" hangingPunct="1"/>
            <a:r>
              <a:rPr lang="el-GR" altLang="el-GR" dirty="0" smtClean="0"/>
              <a:t>Ο </a:t>
            </a:r>
            <a:r>
              <a:rPr lang="en-US" altLang="el-GR" dirty="0" smtClean="0"/>
              <a:t>in vitro </a:t>
            </a:r>
            <a:r>
              <a:rPr lang="el-GR" altLang="el-GR" dirty="0" smtClean="0"/>
              <a:t>έλεγχος περιλαμβάνει διάφορα υποστρώματα σε διάφορες θερμοκρασίες.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28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Υλικά και όργανα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Ορός δέκτη.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Εναιώρημα ερυθρών δότη.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Διάλυμα βόειου </a:t>
            </a:r>
            <a:r>
              <a:rPr lang="el-GR" dirty="0" err="1" smtClean="0"/>
              <a:t>λευκωματίνης</a:t>
            </a:r>
            <a:r>
              <a:rPr lang="el-GR" dirty="0" smtClean="0"/>
              <a:t> 22% ή 30%.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Πολυδύναμος </a:t>
            </a:r>
            <a:r>
              <a:rPr lang="el-GR" dirty="0" err="1" smtClean="0"/>
              <a:t>αντισφαιρινικός</a:t>
            </a:r>
            <a:r>
              <a:rPr lang="el-GR" dirty="0" smtClean="0"/>
              <a:t> ορός.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Φυσιολογικός ορός (Φ.Ο.).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Σωληνάρια </a:t>
            </a:r>
            <a:r>
              <a:rPr lang="el-GR" dirty="0" err="1" smtClean="0"/>
              <a:t>αιμόλυσης</a:t>
            </a:r>
            <a:r>
              <a:rPr lang="el-GR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Σιφώνια </a:t>
            </a:r>
            <a:r>
              <a:rPr lang="en-US" dirty="0" smtClean="0"/>
              <a:t>Pasteur</a:t>
            </a:r>
            <a:r>
              <a:rPr lang="el-GR" dirty="0" smtClean="0"/>
              <a:t>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Φυγόκεντρος.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Υδατόλουτρο</a:t>
            </a:r>
            <a:r>
              <a:rPr lang="el-GR" dirty="0" smtClean="0"/>
              <a:t> ή επωαστικός θάλαμος.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7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Συνδυασμοί κατά ΑΒΟ</a:t>
            </a:r>
          </a:p>
        </p:txBody>
      </p:sp>
      <p:pic>
        <p:nvPicPr>
          <p:cNvPr id="6147" name="Picture 5" descr="File:Compatibility testing concerning RBCs 2014-02-01 00-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484784"/>
            <a:ext cx="7620000" cy="4229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70249" y="5877272"/>
            <a:ext cx="38163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Compatibility testing concerning RBCs 2014-02-01 00-42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action="ppaction://hlinkfile" tooltip="User:Luigi Albert Maria (page does not exist)"/>
              </a:rPr>
              <a:t>Luigi Albert Maria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l-GR" dirty="0" smtClean="0"/>
              <a:t>Η διαδικασία διασταύρωσης περιλαμβάνει δύο σωληνάρια και πραγματοποιείται σε τρεις φάσεις. Η πρώτη και δεύτερη ξεκινούν ταυτόχρονα, με τα σωληνάρια #1 και #2 αντίστοιχα ενώ η τρίτη συνεχίζει με το 2</a:t>
            </a:r>
            <a:r>
              <a:rPr lang="el-GR" baseline="30000" dirty="0" smtClean="0"/>
              <a:t>ο</a:t>
            </a:r>
            <a:r>
              <a:rPr lang="el-GR" dirty="0" smtClean="0"/>
              <a:t> σωληνάριο όταν οι προηγούμενες φάσεις είναι αρνητικές. Ο ορός μας έτσι ελέγχεται σε διαφορετικές θερμοκρασίες και υποστρώματα, ενισχύοντας τις πιθανότητες ανίχνευσης αντισωμάτων.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Σημεία προσοχής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Πριν ξεκινήσουμε τη διαδικασία, γίνεται επανέλεγχος για τα συστήματα ΑΒΟ και </a:t>
            </a:r>
            <a:r>
              <a:rPr lang="en-US" dirty="0" smtClean="0"/>
              <a:t>Rh </a:t>
            </a:r>
            <a:r>
              <a:rPr lang="el-GR" dirty="0" smtClean="0"/>
              <a:t>του δότη (ασκός) και δέκτη.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Επιλέγουμε ασκό αίματος ίδιου συστήματος κατά ΑΒΟ και </a:t>
            </a:r>
            <a:r>
              <a:rPr lang="en-US" dirty="0" smtClean="0"/>
              <a:t>Rh </a:t>
            </a:r>
            <a:r>
              <a:rPr lang="el-GR" dirty="0" smtClean="0"/>
              <a:t>με αυτό του δέκτη/ασθενούς.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Σε δύο σωληνάρια σημειώνουμε τον κωδικό του δείγματος και αριθμούμε (#1, #2).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0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α΄ φάση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Στο σωληνάριο #1 προστίθενται τρεις σταγόνες ορού δέκτη και μία σταγόνα εναιωρήματος ερυθρών από τον ασκό, ανάμιξη.</a:t>
            </a:r>
          </a:p>
          <a:p>
            <a:pPr eaLnBrk="1" hangingPunct="1"/>
            <a:r>
              <a:rPr lang="el-GR" altLang="el-GR" dirty="0" smtClean="0"/>
              <a:t>Παραμονή 15΄ - 30΄ σε θερμοκρασία δωματίου.</a:t>
            </a:r>
          </a:p>
          <a:p>
            <a:pPr eaLnBrk="1" hangingPunct="1"/>
            <a:r>
              <a:rPr lang="el-GR" altLang="el-GR" dirty="0" err="1" smtClean="0"/>
              <a:t>Φυγοκέντρηση</a:t>
            </a:r>
            <a:r>
              <a:rPr lang="el-GR" altLang="el-GR" dirty="0" smtClean="0"/>
              <a:t> 1΄ σε 1000 στροφές.</a:t>
            </a:r>
          </a:p>
          <a:p>
            <a:pPr eaLnBrk="1" hangingPunct="1"/>
            <a:r>
              <a:rPr lang="el-GR" altLang="el-GR" dirty="0" smtClean="0"/>
              <a:t>Έλεγχος για </a:t>
            </a:r>
            <a:r>
              <a:rPr lang="el-GR" altLang="el-GR" dirty="0" err="1" smtClean="0"/>
              <a:t>αιμόλυση</a:t>
            </a:r>
            <a:r>
              <a:rPr lang="el-GR" alt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74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Διαδικασία - β΄ φάση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Στο σωληνάριο #2 προστίθενται τρεις σταγόνες ορού δέκτη και μία σταγόνα εναιωρήματος ερυθρών από τον ασκό, ανάμιξη.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Προστίθενται τρεις σταγόνες </a:t>
            </a:r>
            <a:r>
              <a:rPr lang="el-GR" dirty="0" err="1" smtClean="0"/>
              <a:t>λευκωματίνης</a:t>
            </a:r>
            <a:r>
              <a:rPr lang="el-GR" dirty="0" smtClean="0"/>
              <a:t> 22% ή 30%, ανάμιξη.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Παραμονή 30΄- 60΄ σε 37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err="1" smtClean="0"/>
              <a:t>Φυγοκέντρηση</a:t>
            </a:r>
            <a:r>
              <a:rPr lang="el-GR" dirty="0" smtClean="0"/>
              <a:t> 1΄ σε 1000 στροφές.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 συγκόλληση.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8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10</TotalTime>
  <Words>1294</Words>
  <Application>Microsoft Office PowerPoint</Application>
  <PresentationFormat>Προβολή στην οθόνη (4:3)</PresentationFormat>
  <Paragraphs>160</Paragraphs>
  <Slides>22</Slides>
  <Notes>20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24" baseType="lpstr">
      <vt:lpstr>OC_template</vt:lpstr>
      <vt:lpstr>OC_template_updated</vt:lpstr>
      <vt:lpstr>Αιμοδοσία (E)</vt:lpstr>
      <vt:lpstr>Περιεχόμενο</vt:lpstr>
      <vt:lpstr>Αρχή μεθόδου</vt:lpstr>
      <vt:lpstr>Υλικά και όργανα</vt:lpstr>
      <vt:lpstr>Συνδυασμοί κατά ΑΒΟ</vt:lpstr>
      <vt:lpstr>Διαδικασία</vt:lpstr>
      <vt:lpstr>Σημεία προσοχής 1/2</vt:lpstr>
      <vt:lpstr>Διαδικασία - α΄ φάση</vt:lpstr>
      <vt:lpstr>Διαδικασία - β΄ φάση</vt:lpstr>
      <vt:lpstr>Αποτελέσματα 1/2</vt:lpstr>
      <vt:lpstr>Διαδικασία - γ΄ φάση</vt:lpstr>
      <vt:lpstr>Αποτελέσματα 2/2</vt:lpstr>
      <vt:lpstr>Συμπεράσματα</vt:lpstr>
      <vt:lpstr>Σημεία προσοχής 2/2</vt:lpstr>
      <vt:lpstr>Παρατηρήσεις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5</cp:revision>
  <dcterms:created xsi:type="dcterms:W3CDTF">2015-02-18T12:41:29Z</dcterms:created>
  <dcterms:modified xsi:type="dcterms:W3CDTF">2015-03-02T09:28:39Z</dcterms:modified>
</cp:coreProperties>
</file>