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31" r:id="rId1"/>
    <p:sldMasterId id="2147485042" r:id="rId2"/>
    <p:sldMasterId id="2147485053" r:id="rId3"/>
  </p:sldMasterIdLst>
  <p:notesMasterIdLst>
    <p:notesMasterId r:id="rId22"/>
  </p:notesMasterIdLst>
  <p:handoutMasterIdLst>
    <p:handoutMasterId r:id="rId23"/>
  </p:handoutMasterIdLst>
  <p:sldIdLst>
    <p:sldId id="527" r:id="rId4"/>
    <p:sldId id="516" r:id="rId5"/>
    <p:sldId id="526" r:id="rId6"/>
    <p:sldId id="517" r:id="rId7"/>
    <p:sldId id="518" r:id="rId8"/>
    <p:sldId id="519" r:id="rId9"/>
    <p:sldId id="520" r:id="rId10"/>
    <p:sldId id="521" r:id="rId11"/>
    <p:sldId id="522" r:id="rId12"/>
    <p:sldId id="523" r:id="rId13"/>
    <p:sldId id="524" r:id="rId14"/>
    <p:sldId id="525" r:id="rId15"/>
    <p:sldId id="528" r:id="rId16"/>
    <p:sldId id="529" r:id="rId17"/>
    <p:sldId id="530" r:id="rId18"/>
    <p:sldId id="531" r:id="rId19"/>
    <p:sldId id="532" r:id="rId20"/>
    <p:sldId id="533" r:id="rId21"/>
  </p:sldIdLst>
  <p:sldSz cx="9144000" cy="6858000" type="screen4x3"/>
  <p:notesSz cx="6797675" cy="99266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6488"/>
    <a:srgbClr val="FFFFCC"/>
    <a:srgbClr val="FF9900"/>
    <a:srgbClr val="1C1C5A"/>
    <a:srgbClr val="009900"/>
    <a:srgbClr val="0033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60" autoAdjust="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F9F1A03-017D-4469-B4DD-AACBA1E57871}" type="datetimeFigureOut">
              <a:rPr lang="en-US"/>
              <a:pPr>
                <a:defRPr/>
              </a:pPr>
              <a:t>7/13/2015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4064" tIns="47032" rIns="94064" bIns="4703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85A974E-8913-4FEF-8CDF-215B94B704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7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87" y="0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9CECA6-9824-466E-BDAC-AE9260BDF5F4}" type="datetimeFigureOut">
              <a:rPr lang="en-GB"/>
              <a:pPr>
                <a:defRPr/>
              </a:pPr>
              <a:t>13/07/2015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3" y="4714817"/>
            <a:ext cx="5437530" cy="4467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87" y="9427956"/>
            <a:ext cx="2945964" cy="497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A0E17-D458-4748-8B36-4ACBDB4364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5422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71" indent="-179171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081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042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40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25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31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61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12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741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938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76200"/>
            <a:ext cx="7658100" cy="838200"/>
          </a:xfrm>
        </p:spPr>
        <p:txBody>
          <a:bodyPr/>
          <a:lstStyle>
            <a:lvl1pPr>
              <a:defRPr sz="3600" b="1" cap="none" baseline="0">
                <a:solidFill>
                  <a:srgbClr val="800000"/>
                </a:solidFill>
                <a:latin typeface="Calibri" panose="020F0502020204030204" pitchFamily="34" charset="0"/>
              </a:defRPr>
            </a:lvl1pPr>
          </a:lstStyle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b="0">
                <a:latin typeface="Calibri" panose="020F05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42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52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673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35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875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332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674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2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223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880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0" lang="el-GR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Στυλ κύριου τίτλου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Στυλ υποδείγματος κειμένου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Δεύτερου επιπέδου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Τρίτου επιπέδου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Τέταρτου επιπέδου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l-GR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Πέμπτου επιπέδου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0E6395C-60A2-494F-AA10-AEBFFB47AEC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32" r:id="rId1"/>
    <p:sldLayoutId id="2147485033" r:id="rId2"/>
    <p:sldLayoutId id="2147485034" r:id="rId3"/>
    <p:sldLayoutId id="2147485035" r:id="rId4"/>
    <p:sldLayoutId id="2147485036" r:id="rId5"/>
    <p:sldLayoutId id="2147485041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rgbClr val="800000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121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43" r:id="rId1"/>
    <p:sldLayoutId id="2147485044" r:id="rId2"/>
    <p:sldLayoutId id="2147485045" r:id="rId3"/>
    <p:sldLayoutId id="2147485046" r:id="rId4"/>
    <p:sldLayoutId id="2147485047" r:id="rId5"/>
    <p:sldLayoutId id="2147485048" r:id="rId6"/>
    <p:sldLayoutId id="2147485049" r:id="rId7"/>
    <p:sldLayoutId id="2147485050" r:id="rId8"/>
    <p:sldLayoutId id="2147485051" r:id="rId9"/>
    <p:sldLayoutId id="214748505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1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54" r:id="rId1"/>
    <p:sldLayoutId id="2147485055" r:id="rId2"/>
    <p:sldLayoutId id="2147485056" r:id="rId3"/>
    <p:sldLayoutId id="2147485057" r:id="rId4"/>
    <p:sldLayoutId id="2147485058" r:id="rId5"/>
    <p:sldLayoutId id="2147485059" r:id="rId6"/>
    <p:sldLayoutId id="2147485060" r:id="rId7"/>
    <p:sldLayoutId id="2147485061" r:id="rId8"/>
    <p:sldLayoutId id="2147485062" r:id="rId9"/>
    <p:sldLayoutId id="2147485063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Ανάλυση Συστημάτων Μακροχρόνιας Φροντίδας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Autofit/>
          </a:bodyPr>
          <a:lstStyle/>
          <a:p>
            <a:pPr>
              <a:buClr>
                <a:srgbClr val="800000"/>
              </a:buClr>
            </a:pPr>
            <a:r>
              <a:rPr lang="el-GR" sz="2000" b="1" dirty="0" smtClean="0"/>
              <a:t>Ενότητα </a:t>
            </a:r>
            <a:r>
              <a:rPr lang="el-GR" sz="2000" b="1" dirty="0"/>
              <a:t>1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b="1" dirty="0"/>
              <a:t>Εισαγωγή. Μακροχρόνια φροντίδα ή</a:t>
            </a:r>
            <a:r>
              <a:rPr lang="el-GR" sz="2000" b="1" dirty="0" smtClean="0"/>
              <a:t> </a:t>
            </a:r>
            <a:r>
              <a:rPr lang="el-GR" sz="2000" b="1" dirty="0"/>
              <a:t>αναγκαιότητα ή πολυτέλεια;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 dirty="0" smtClean="0"/>
              <a:t>Γιώργος Πιερράκος</a:t>
            </a:r>
            <a:endParaRPr lang="el-GR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Διοίκησης Επιχειρήσεων</a:t>
            </a:r>
          </a:p>
          <a:p>
            <a:pPr>
              <a:spcBef>
                <a:spcPts val="0"/>
              </a:spcBef>
            </a:pPr>
            <a:endParaRPr lang="el-GR" sz="1200" dirty="0" smtClean="0"/>
          </a:p>
          <a:p>
            <a:pPr>
              <a:spcBef>
                <a:spcPts val="0"/>
              </a:spcBef>
            </a:pPr>
            <a:r>
              <a:rPr lang="el-GR" sz="2000" dirty="0"/>
              <a:t>Κατεύθυνση </a:t>
            </a:r>
            <a:r>
              <a:rPr lang="el-GR" sz="2000" dirty="0" smtClean="0"/>
              <a:t>Διοίκησης </a:t>
            </a:r>
            <a:r>
              <a:rPr lang="el-GR" sz="2000" dirty="0"/>
              <a:t>Μονάδων Υγείας και Πρόνοιας </a:t>
            </a:r>
          </a:p>
          <a:p>
            <a:pPr>
              <a:spcBef>
                <a:spcPts val="0"/>
              </a:spcBef>
            </a:pP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  <a:cs typeface="+mn-cs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  <a:cs typeface="+mn-cs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58013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66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</a:rPr>
              <a:t>Παροχή συντονισμένης διατομεακής φροντίδας,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</a:rPr>
              <a:t>Παροχή των υπηρεσιών στη χρήση τρεχόντων δεδομένων της </a:t>
            </a: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</a:rPr>
              <a:t>ασθένειας,</a:t>
            </a:r>
            <a:endParaRPr lang="el-GR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</a:rPr>
              <a:t> Ανάγκη δραστηριοποίησης και κινητοποίηση όλων των πόρων της Τοπικής </a:t>
            </a: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</a:rPr>
              <a:t>Κοινωνίας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l-GR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9400" y="4876800"/>
            <a:ext cx="5943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</a:pPr>
            <a: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Wingdings"/>
              </a:rPr>
              <a:t> </a:t>
            </a:r>
            <a:r>
              <a:rPr lang="el-GR" sz="2000" b="1" dirty="0" smtClean="0">
                <a:solidFill>
                  <a:schemeClr val="bg1"/>
                </a:solidFill>
                <a:latin typeface="Calibri" pitchFamily="34" charset="0"/>
              </a:rPr>
              <a:t>Τα προηγμένα Συστήματα Υγείας επικεντρώνουν πλέον τις προσπάθειες τους στην ανάπτυξη δικτύων μακροχρόνιας φροντίδας Υγείας και με την κινητοποίηση των πόρων της τοπικής κοινωνίας. </a:t>
            </a: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800000"/>
                </a:solidFill>
              </a:rPr>
              <a:t>Μοντέλα Διοίκησης Μακροχρόνιας </a:t>
            </a:r>
            <a:r>
              <a:rPr lang="el-GR" dirty="0" smtClean="0">
                <a:solidFill>
                  <a:srgbClr val="800000"/>
                </a:solidFill>
              </a:rPr>
              <a:t>Φροντίδας</a:t>
            </a:r>
            <a:endParaRPr lang="el-GR" sz="3200" b="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Το σύστημα Υγείας στην Ελλάδα είναι Νοσοκομειοκεντρικό.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Οι προσπάθειες είναι αποσπασματικές και ασυντόνιστες.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Η φροντίδα συγχέεται με τη νοσηλεία.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Δεν καλύπτει ευρύ φάσμα πληθυσμού.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Η Τοπική Αυτοδιοίκηση συμμετέχει αλλά με προβλήματα. </a:t>
            </a: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Μακροχρόνια Φροντίδα υγείας στην </a:t>
            </a:r>
            <a:r>
              <a:rPr lang="el-GR" dirty="0" smtClean="0"/>
              <a:t>Ελλάδα</a:t>
            </a:r>
            <a:endParaRPr 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Εξατομικευμένες Υπηρεσίες,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Απλό στη λειτουργία του και στα κριτήρια ένταξης,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Ενίσχυση με πόρους,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Τεχνολογική υποστήριξη,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Δίκαιη κατανομή των πόρων,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Διασφάλιση της Ποιότητας μέσω εξειδίκευσης κατάρτισης και προσδιορισμό πρωτοκόλλων. </a:t>
            </a: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Πολιτικές αρχές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02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378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Γεώργιος Πιερράκος 2015. Γεώργιος Πιερράκος. «Ανάλυση Συστημάτων Μακροχρόνιας Φροντίδας (Θ). Ενότητα 1: Εισαγωγή. Μακροχρόνια φροντίδα ή αναγκαιότητα ή πολυτέλεια</a:t>
            </a:r>
            <a:r>
              <a:rPr lang="el-GR" sz="2000" dirty="0" smtClean="0"/>
              <a:t>;». Έκδοση: 1.0. Αθήνα 2015.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69375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  <a:cs typeface="+mn-cs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  <a:cs typeface="+mn-cs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  <a:cs typeface="+mn-cs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  <a:cs typeface="+mn-cs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  <a:cs typeface="+mn-cs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  <a:cs typeface="+mn-cs"/>
              </a:rPr>
              <a:t>.</a:t>
            </a:r>
            <a:endParaRPr lang="el-GR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32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  <a:cs typeface="+mn-cs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3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4692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Εισαγωγή: Μακροχρόνια φροντίδα η αναγκαιότητα ή πολυτέλεια; </a:t>
            </a: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Το κοινωνικό περιβάλλον και οι εξελίξεις στα Συστήματα Υγείας και Κοινωνικής </a:t>
            </a:r>
            <a:r>
              <a:rPr lang="el-GR" sz="5100" dirty="0" smtClean="0">
                <a:solidFill>
                  <a:srgbClr val="266488"/>
                </a:solidFill>
              </a:rPr>
              <a:t>φροντίδας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Ο ρόλος της Πρωτοβάθμιας Φροντίδας Υγείας στο Σύστημα </a:t>
            </a:r>
            <a:r>
              <a:rPr lang="el-GR" sz="5100" dirty="0" smtClean="0">
                <a:solidFill>
                  <a:srgbClr val="266488"/>
                </a:solidFill>
              </a:rPr>
              <a:t>Υγείας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Κατ’ οίκον Φροντίδα: Βασικές αρχές </a:t>
            </a:r>
            <a:r>
              <a:rPr lang="el-GR" sz="5100" dirty="0" smtClean="0">
                <a:solidFill>
                  <a:srgbClr val="266488"/>
                </a:solidFill>
              </a:rPr>
              <a:t>λειτουργίας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Δικτύωση Μακροχρόνιας </a:t>
            </a:r>
            <a:r>
              <a:rPr lang="el-GR" sz="5100" dirty="0" smtClean="0">
                <a:solidFill>
                  <a:srgbClr val="266488"/>
                </a:solidFill>
              </a:rPr>
              <a:t>φροντίδας</a:t>
            </a:r>
            <a:r>
              <a:rPr lang="en-US" sz="5100" dirty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800000"/>
                </a:solidFill>
              </a:rPr>
              <a:t>Π</a:t>
            </a:r>
            <a:r>
              <a:rPr lang="el-GR" cap="none" dirty="0" smtClean="0">
                <a:solidFill>
                  <a:srgbClr val="800000"/>
                </a:solidFill>
              </a:rPr>
              <a:t>εριεχόμενο μαθήματος </a:t>
            </a:r>
            <a:r>
              <a:rPr lang="el-GR" sz="3200" b="0" cap="none" dirty="0" smtClean="0">
                <a:solidFill>
                  <a:srgbClr val="800000"/>
                </a:solidFill>
              </a:rPr>
              <a:t>1/2</a:t>
            </a:r>
            <a:endParaRPr lang="el-GR" sz="3200" b="0" dirty="0">
              <a:solidFill>
                <a:srgbClr val="8000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822960" y="1100628"/>
            <a:ext cx="7863840" cy="3579849"/>
          </a:xfrm>
        </p:spPr>
        <p:txBody>
          <a:bodyPr>
            <a:normAutofit fontScale="47500" lnSpcReduction="20000"/>
          </a:bodyPr>
          <a:lstStyle/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 smtClean="0">
                <a:solidFill>
                  <a:srgbClr val="266488"/>
                </a:solidFill>
              </a:rPr>
              <a:t>Ο </a:t>
            </a:r>
            <a:r>
              <a:rPr lang="el-GR" sz="5100" dirty="0">
                <a:solidFill>
                  <a:srgbClr val="266488"/>
                </a:solidFill>
              </a:rPr>
              <a:t>ρόλος του Επαγγελματία Υγείας στην </a:t>
            </a:r>
            <a:r>
              <a:rPr lang="el-GR" sz="5100" dirty="0" err="1">
                <a:solidFill>
                  <a:srgbClr val="266488"/>
                </a:solidFill>
              </a:rPr>
              <a:t>Αυτοφροντίδα</a:t>
            </a:r>
            <a:r>
              <a:rPr lang="el-GR" sz="5100" dirty="0">
                <a:solidFill>
                  <a:srgbClr val="266488"/>
                </a:solidFill>
              </a:rPr>
              <a:t> </a:t>
            </a:r>
            <a:r>
              <a:rPr lang="el-GR" sz="5100" dirty="0" smtClean="0">
                <a:solidFill>
                  <a:srgbClr val="266488"/>
                </a:solidFill>
              </a:rPr>
              <a:t>ασθενούς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n-US" sz="5100" dirty="0">
                <a:solidFill>
                  <a:srgbClr val="266488"/>
                </a:solidFill>
              </a:rPr>
              <a:t>Hospice </a:t>
            </a:r>
            <a:r>
              <a:rPr lang="el-GR" sz="5100" dirty="0">
                <a:solidFill>
                  <a:srgbClr val="266488"/>
                </a:solidFill>
              </a:rPr>
              <a:t>ανακουφιστική </a:t>
            </a:r>
            <a:r>
              <a:rPr lang="el-GR" sz="5100" dirty="0" smtClean="0">
                <a:solidFill>
                  <a:srgbClr val="266488"/>
                </a:solidFill>
              </a:rPr>
              <a:t>φροντίδα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Τοπική κοινωνία και ο ρόλος της Τοπικής </a:t>
            </a:r>
            <a:r>
              <a:rPr lang="el-GR" sz="5100" dirty="0" smtClean="0">
                <a:solidFill>
                  <a:srgbClr val="266488"/>
                </a:solidFill>
              </a:rPr>
              <a:t>Αυτοδιοίκησης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Επιλεγμένα παραδείγματα Ευρωπαϊκών χωρών  (Ηνωμένο Βασίλειο, Ιρλανδία, Σουηδία και Γερμανία) και η Ελληνική </a:t>
            </a:r>
            <a:r>
              <a:rPr lang="el-GR" sz="5100" dirty="0" smtClean="0">
                <a:solidFill>
                  <a:srgbClr val="266488"/>
                </a:solidFill>
              </a:rPr>
              <a:t>περίπτωση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Νέα τεχνολογία ως εργαλείο στην </a:t>
            </a:r>
            <a:r>
              <a:rPr lang="el-GR" sz="5100" dirty="0" err="1">
                <a:solidFill>
                  <a:srgbClr val="266488"/>
                </a:solidFill>
              </a:rPr>
              <a:t>κ</a:t>
            </a:r>
            <a:r>
              <a:rPr lang="el-GR" sz="5100" dirty="0" err="1" smtClean="0">
                <a:solidFill>
                  <a:srgbClr val="266488"/>
                </a:solidFill>
              </a:rPr>
              <a:t>ατ΄οίκον</a:t>
            </a:r>
            <a:r>
              <a:rPr lang="el-GR" sz="5100" dirty="0" smtClean="0">
                <a:solidFill>
                  <a:srgbClr val="266488"/>
                </a:solidFill>
              </a:rPr>
              <a:t> Φροντίδα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pPr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5100" dirty="0">
                <a:solidFill>
                  <a:srgbClr val="266488"/>
                </a:solidFill>
              </a:rPr>
              <a:t>Βασικές Αρχές </a:t>
            </a:r>
            <a:r>
              <a:rPr lang="el-GR" sz="5100" dirty="0" smtClean="0">
                <a:solidFill>
                  <a:srgbClr val="266488"/>
                </a:solidFill>
              </a:rPr>
              <a:t>Πολιτικής</a:t>
            </a:r>
            <a:r>
              <a:rPr lang="en-US" sz="5100" dirty="0" smtClean="0">
                <a:solidFill>
                  <a:srgbClr val="266488"/>
                </a:solidFill>
              </a:rPr>
              <a:t>.</a:t>
            </a:r>
            <a:endParaRPr lang="el-GR" sz="5100" dirty="0">
              <a:solidFill>
                <a:srgbClr val="266488"/>
              </a:solidFill>
            </a:endParaRPr>
          </a:p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800000"/>
                </a:solidFill>
              </a:rPr>
              <a:t>Π</a:t>
            </a:r>
            <a:r>
              <a:rPr lang="el-GR" cap="none" dirty="0" smtClean="0">
                <a:solidFill>
                  <a:srgbClr val="800000"/>
                </a:solidFill>
              </a:rPr>
              <a:t>εριεχόμενο μαθήματος </a:t>
            </a:r>
            <a:r>
              <a:rPr lang="el-GR" sz="3200" b="0" cap="none" dirty="0" smtClean="0">
                <a:solidFill>
                  <a:srgbClr val="800000"/>
                </a:solidFill>
              </a:rPr>
              <a:t>2/2</a:t>
            </a:r>
            <a:endParaRPr lang="el-GR" sz="3200" b="0" dirty="0">
              <a:solidFill>
                <a:srgbClr val="8000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41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lvl="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266488"/>
                </a:solidFill>
              </a:rPr>
              <a:t>Σήμερα στα συστήματα Υγείας υπάρχουν ολοένα και αυξανόμενες απαιτήσεις για εξατομικευμένες υπηρεσίες παροχής υπηρεσιών υγείας. </a:t>
            </a:r>
          </a:p>
          <a:p>
            <a:pPr lvl="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266488"/>
                </a:solidFill>
              </a:rPr>
              <a:t>Ο προσανατολισμός των συστημάτων υγείας στηρίζεται στον ανθρωποκεντρικό σχεδιασμό. </a:t>
            </a:r>
          </a:p>
          <a:p>
            <a:pPr marL="0" indent="0">
              <a:spcBef>
                <a:spcPts val="600"/>
              </a:spcBef>
              <a:buClr>
                <a:srgbClr val="C00000"/>
              </a:buClr>
              <a:buNone/>
            </a:pPr>
            <a:endParaRPr lang="el-GR" sz="3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cap="none" dirty="0" smtClean="0">
                <a:solidFill>
                  <a:srgbClr val="800000"/>
                </a:solidFill>
              </a:rPr>
              <a:t>Βασικές διαπιστώσεις </a:t>
            </a:r>
            <a:r>
              <a:rPr lang="el-GR" sz="3200" b="0" cap="none" dirty="0" smtClean="0">
                <a:solidFill>
                  <a:srgbClr val="800000"/>
                </a:solidFill>
              </a:rPr>
              <a:t>1/2</a:t>
            </a:r>
            <a:endParaRPr lang="el-GR" sz="3200" b="0" cap="none" dirty="0">
              <a:solidFill>
                <a:srgbClr val="800000"/>
              </a:solidFill>
            </a:endParaRPr>
          </a:p>
        </p:txBody>
      </p:sp>
      <p:sp>
        <p:nvSpPr>
          <p:cNvPr id="6" name="Rectangle 3"/>
          <p:cNvSpPr/>
          <p:nvPr/>
        </p:nvSpPr>
        <p:spPr>
          <a:xfrm>
            <a:off x="3552645" y="5092172"/>
            <a:ext cx="4953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l-G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Wingdings"/>
              </a:rPr>
              <a:t> </a:t>
            </a:r>
            <a:r>
              <a:rPr lang="el-GR" dirty="0" smtClean="0">
                <a:solidFill>
                  <a:schemeClr val="bg1"/>
                </a:solidFill>
                <a:latin typeface="Calibri" pitchFamily="34" charset="0"/>
              </a:rPr>
              <a:t>Στόχοι</a:t>
            </a:r>
            <a:r>
              <a:rPr lang="el-GR" dirty="0">
                <a:solidFill>
                  <a:schemeClr val="bg1"/>
                </a:solidFill>
                <a:latin typeface="Calibri" pitchFamily="34" charset="0"/>
              </a:rPr>
              <a:t>: </a:t>
            </a:r>
            <a:endParaRPr lang="el-GR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l-GR" dirty="0" smtClean="0">
                <a:solidFill>
                  <a:schemeClr val="bg1"/>
                </a:solidFill>
                <a:latin typeface="Calibri" pitchFamily="34" charset="0"/>
              </a:rPr>
              <a:t>α) η </a:t>
            </a:r>
            <a:r>
              <a:rPr lang="el-GR" dirty="0">
                <a:solidFill>
                  <a:schemeClr val="bg1"/>
                </a:solidFill>
                <a:latin typeface="Calibri" pitchFamily="34" charset="0"/>
              </a:rPr>
              <a:t>αύξηση της προσβασιμότητας, </a:t>
            </a:r>
            <a:endParaRPr lang="el-GR" dirty="0" smtClean="0">
              <a:solidFill>
                <a:schemeClr val="bg1"/>
              </a:solidFill>
              <a:latin typeface="Calibri" pitchFamily="34" charset="0"/>
            </a:endParaRP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l-GR" dirty="0" smtClean="0">
                <a:solidFill>
                  <a:schemeClr val="bg1"/>
                </a:solidFill>
                <a:latin typeface="Calibri" pitchFamily="34" charset="0"/>
              </a:rPr>
              <a:t>β</a:t>
            </a:r>
            <a:r>
              <a:rPr lang="el-GR" dirty="0">
                <a:solidFill>
                  <a:schemeClr val="bg1"/>
                </a:solidFill>
                <a:latin typeface="Calibri" pitchFamily="34" charset="0"/>
              </a:rPr>
              <a:t>) ο έλεγχος της ροής του χρήματος, 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l-GR" dirty="0" smtClean="0">
                <a:solidFill>
                  <a:schemeClr val="bg1"/>
                </a:solidFill>
                <a:latin typeface="Calibri" pitchFamily="34" charset="0"/>
              </a:rPr>
              <a:t>γ) ο </a:t>
            </a:r>
            <a:r>
              <a:rPr lang="el-GR" dirty="0">
                <a:solidFill>
                  <a:schemeClr val="bg1"/>
                </a:solidFill>
                <a:latin typeface="Calibri" pitchFamily="34" charset="0"/>
              </a:rPr>
              <a:t>ακριβής προσδιορισμός του κόστους και </a:t>
            </a:r>
          </a:p>
          <a:p>
            <a:pPr>
              <a:spcBef>
                <a:spcPts val="0"/>
              </a:spcBef>
              <a:buClr>
                <a:srgbClr val="C00000"/>
              </a:buClr>
            </a:pPr>
            <a:r>
              <a:rPr lang="el-GR" dirty="0" smtClean="0">
                <a:solidFill>
                  <a:schemeClr val="bg1"/>
                </a:solidFill>
                <a:latin typeface="Calibri" pitchFamily="34" charset="0"/>
              </a:rPr>
              <a:t>δ</a:t>
            </a:r>
            <a:r>
              <a:rPr lang="el-GR" dirty="0">
                <a:solidFill>
                  <a:schemeClr val="bg1"/>
                </a:solidFill>
                <a:latin typeface="Calibri" pitchFamily="34" charset="0"/>
              </a:rPr>
              <a:t>) η διασφάλισης της ποιότητας των παρεχόμενων υπηρεσιών.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Η  χρόνια νόσος αποτελεί μία από τις σημαντικότερες προκλήσεις που αντιμετωπίζουν τα συστήματα υγειονομικής περίθαλψης.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Πολλοί άνθρωποι με χρόνιες ασθένειες επιβιώνουν για μεγάλο χρονικό διάστημα, αλλά χρειάζονται συνεχή φροντίδα. </a:t>
            </a: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cap="none" dirty="0" smtClean="0">
                <a:solidFill>
                  <a:srgbClr val="800000"/>
                </a:solidFill>
              </a:rPr>
              <a:t>Βασικές διαπιστώσεις </a:t>
            </a:r>
            <a:r>
              <a:rPr lang="el-GR" sz="3200" b="0" dirty="0">
                <a:solidFill>
                  <a:srgbClr val="800000"/>
                </a:solidFill>
              </a:rPr>
              <a:t>2</a:t>
            </a:r>
            <a:r>
              <a:rPr lang="el-GR" sz="3200" b="0" cap="none" dirty="0" smtClean="0">
                <a:solidFill>
                  <a:srgbClr val="800000"/>
                </a:solidFill>
              </a:rPr>
              <a:t>/2</a:t>
            </a:r>
            <a:endParaRPr lang="el-GR" sz="3200" b="0" cap="none" dirty="0">
              <a:solidFill>
                <a:srgbClr val="8000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lvl="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rgbClr val="266488"/>
                </a:solidFill>
              </a:rPr>
              <a:t>Παγκόσμιος Οργανισμός Υγείας (</a:t>
            </a:r>
            <a:r>
              <a:rPr lang="en-US" sz="2800" dirty="0">
                <a:solidFill>
                  <a:srgbClr val="266488"/>
                </a:solidFill>
              </a:rPr>
              <a:t>WHO</a:t>
            </a:r>
            <a:r>
              <a:rPr lang="el-GR" sz="2800" dirty="0">
                <a:solidFill>
                  <a:srgbClr val="266488"/>
                </a:solidFill>
              </a:rPr>
              <a:t>): ορίζονται οι χρόνιες ασθένειες ως, «ασθένειες μεγάλης διάρκειας και γενικά με αργή εξέλιξη». </a:t>
            </a:r>
          </a:p>
          <a:p>
            <a:pPr lvl="0">
              <a:buClr>
                <a:srgbClr val="800000"/>
              </a:buClr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rgbClr val="266488"/>
                </a:solidFill>
              </a:rPr>
              <a:t>Κέντρα Πρόληψης και Ελέγχου Νόσων στις ΗΠΑ: «καταστάσεις που δεν έχουν θεραπευτεί, εφόσον αποκτήθηκαν, θεωρούνται χρόνια».</a:t>
            </a:r>
          </a:p>
          <a:p>
            <a:pPr marL="514350" indent="-514350" algn="just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endParaRPr lang="el-GR" sz="28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800000"/>
                </a:solidFill>
              </a:rPr>
              <a:t>Ορισμός της χρόνιας νόσου</a:t>
            </a:r>
            <a:endParaRPr lang="el-GR" dirty="0">
              <a:solidFill>
                <a:srgbClr val="8000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219200"/>
            <a:ext cx="7520940" cy="3461277"/>
          </a:xfrm>
        </p:spPr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Συννοσηρότητα άλλων ασθενειών.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Η οικογένεια του ασθενούς τις περισσότερες δεν είναι σε θέση ή δεν γνωρίζει να παρέχει ορθά στον ασθενή την οποιαδήποτε φροντίδα.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Η ανάγκη πρόσβασης στο Νοσοκομείο δεν είναι απαραίτητη αλλά ορισμένες φορές επιτακτική.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5257800"/>
            <a:ext cx="49530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</a:pPr>
            <a:r>
              <a:rPr lang="el-G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Wingdings"/>
              </a:rPr>
              <a:t>	</a:t>
            </a:r>
            <a:r>
              <a:rPr lang="el-GR" sz="2000" dirty="0" smtClean="0">
                <a:solidFill>
                  <a:schemeClr val="bg1"/>
                </a:solidFill>
                <a:latin typeface="Calibri" pitchFamily="34" charset="0"/>
              </a:rPr>
              <a:t>Η Ιατρική περίθαλψη και η Νοσηλευτική παρέμβαση αναγκαία αλλά υπάρχει και σημαντική ανάγκη για Κοινωνική φροντίδα</a:t>
            </a: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solidFill>
                  <a:srgbClr val="800000"/>
                </a:solidFill>
              </a:rPr>
              <a:t>Ειδικά χαρακτηριστικά για τους ασθενείς με χρόνια </a:t>
            </a:r>
            <a:r>
              <a:rPr lang="el-GR" dirty="0" smtClean="0">
                <a:solidFill>
                  <a:srgbClr val="800000"/>
                </a:solidFill>
              </a:rPr>
              <a:t>νοσήματα</a:t>
            </a:r>
            <a:endParaRPr lang="el-GR" dirty="0">
              <a:solidFill>
                <a:srgbClr val="800000"/>
              </a:solidFill>
            </a:endParaRP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 ίδιος ο ασθενής παίζει καθοριστικό ρόλο στη διαμόρφωση της φροντίδας του.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 ρόλος του επαγγελματία υγείας πολύ σημαντικός στην υποστήριξη του ασθενούς.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Στόχος η ενδυνάμωση του ωφελούμενου αλλά και της οικογένειά του. </a:t>
            </a:r>
          </a:p>
          <a:p>
            <a:pPr marL="514350" indent="-514350">
              <a:spcBef>
                <a:spcPts val="0"/>
              </a:spcBef>
              <a:buClr>
                <a:srgbClr val="C00000"/>
              </a:buClr>
              <a:buFont typeface="Wingdings" pitchFamily="2" charset="2"/>
              <a:buChar char="ü"/>
            </a:pPr>
            <a:r>
              <a:rPr lang="el-GR" sz="28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Ο επαγγελματίας υγείας επωμίζεται ψυχολογικό φορτίο.</a:t>
            </a:r>
          </a:p>
        </p:txBody>
      </p:sp>
      <p:sp>
        <p:nvSpPr>
          <p:cNvPr id="4" name="Rectangle 3"/>
          <p:cNvSpPr/>
          <p:nvPr/>
        </p:nvSpPr>
        <p:spPr>
          <a:xfrm>
            <a:off x="2819400" y="4876800"/>
            <a:ext cx="594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Bef>
                <a:spcPts val="0"/>
              </a:spcBef>
              <a:buClr>
                <a:srgbClr val="C00000"/>
              </a:buClr>
            </a:pPr>
            <a:r>
              <a:rPr lang="el-G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sym typeface="Wingdings"/>
              </a:rPr>
              <a:t> </a:t>
            </a:r>
            <a:r>
              <a:rPr lang="el-GR" sz="2400" dirty="0" smtClean="0">
                <a:solidFill>
                  <a:schemeClr val="bg1"/>
                </a:solidFill>
                <a:latin typeface="Calibri" pitchFamily="34" charset="0"/>
              </a:rPr>
              <a:t>Η αποφόρτιση του Επαγγελματία υγείας των Φροντιστών και των Ασθενών αναπόσπαστο κομμάτι της φροντίδας </a:t>
            </a:r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rgbClr val="800000"/>
                </a:solidFill>
              </a:rPr>
              <a:t>Φροντίδα ασθενούς</a:t>
            </a:r>
            <a:endParaRPr lang="el-GR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Τίτλος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3200" dirty="0" smtClean="0"/>
              <a:t>Ανάγκες-απαιτήσεις- παροχή υπηρεσιών  </a:t>
            </a:r>
            <a:endParaRPr lang="el-GR" sz="3200" dirty="0">
              <a:solidFill>
                <a:srgbClr val="800000"/>
              </a:solidFill>
            </a:endParaRPr>
          </a:p>
        </p:txBody>
      </p:sp>
      <p:grpSp>
        <p:nvGrpSpPr>
          <p:cNvPr id="17" name="Ομάδα 16"/>
          <p:cNvGrpSpPr/>
          <p:nvPr/>
        </p:nvGrpSpPr>
        <p:grpSpPr>
          <a:xfrm>
            <a:off x="381000" y="990600"/>
            <a:ext cx="8382000" cy="5374610"/>
            <a:chOff x="381000" y="990600"/>
            <a:chExt cx="8382000" cy="5374610"/>
          </a:xfrm>
        </p:grpSpPr>
        <p:sp>
          <p:nvSpPr>
            <p:cNvPr id="2" name="Oval 1"/>
            <p:cNvSpPr/>
            <p:nvPr/>
          </p:nvSpPr>
          <p:spPr>
            <a:xfrm>
              <a:off x="381000" y="990600"/>
              <a:ext cx="2448272" cy="172819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latin typeface="Calibri" panose="020F0502020204030204" pitchFamily="34" charset="0"/>
                </a:rPr>
                <a:t>Αυξημένες απαιτήσεις ειδικές καταστάσεις </a:t>
              </a:r>
              <a:endParaRPr lang="el-GR" b="1" dirty="0">
                <a:latin typeface="Calibri" panose="020F0502020204030204" pitchFamily="34" charset="0"/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6124947" y="990600"/>
              <a:ext cx="2448272" cy="1728192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b="1" dirty="0" smtClean="0">
                  <a:latin typeface="Calibri" panose="020F0502020204030204" pitchFamily="34" charset="0"/>
                </a:rPr>
                <a:t>Νοσοκομείο</a:t>
              </a:r>
            </a:p>
            <a:p>
              <a:pPr algn="ctr"/>
              <a:r>
                <a:rPr lang="el-GR" b="1" dirty="0" smtClean="0">
                  <a:latin typeface="Calibri" panose="020F0502020204030204" pitchFamily="34" charset="0"/>
                </a:rPr>
                <a:t>Γιατροί, Νοσηλευτές, Κέντρα Υγείας </a:t>
              </a:r>
            </a:p>
            <a:p>
              <a:pPr algn="ctr"/>
              <a:r>
                <a:rPr lang="el-GR" b="1" dirty="0" smtClean="0">
                  <a:latin typeface="Calibri" panose="020F0502020204030204" pitchFamily="34" charset="0"/>
                </a:rPr>
                <a:t>Επαγγελματίες υγείας  </a:t>
              </a:r>
            </a:p>
          </p:txBody>
        </p:sp>
        <p:sp>
          <p:nvSpPr>
            <p:cNvPr id="4" name="Curved Left Arrow 3"/>
            <p:cNvSpPr/>
            <p:nvPr/>
          </p:nvSpPr>
          <p:spPr>
            <a:xfrm rot="5400000" flipV="1">
              <a:off x="3581890" y="458670"/>
              <a:ext cx="1836204" cy="6480720"/>
            </a:xfrm>
            <a:prstGeom prst="curvedLeftArrow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Striped Right Arrow 5"/>
            <p:cNvSpPr/>
            <p:nvPr/>
          </p:nvSpPr>
          <p:spPr>
            <a:xfrm rot="5400000">
              <a:off x="4013938" y="4779150"/>
              <a:ext cx="900100" cy="720080"/>
            </a:xfrm>
            <a:prstGeom prst="stripedRightArrow">
              <a:avLst/>
            </a:prstGeom>
            <a:solidFill>
              <a:srgbClr val="FF9900"/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 dirty="0"/>
            </a:p>
          </p:txBody>
        </p:sp>
        <p:sp>
          <p:nvSpPr>
            <p:cNvPr id="15" name="Τίτλος 4"/>
            <p:cNvSpPr txBox="1">
              <a:spLocks/>
            </p:cNvSpPr>
            <p:nvPr/>
          </p:nvSpPr>
          <p:spPr>
            <a:xfrm>
              <a:off x="2023492" y="3057622"/>
              <a:ext cx="4953000" cy="64140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600" b="1" kern="1200" cap="none" baseline="0">
                  <a:solidFill>
                    <a:schemeClr val="tx1"/>
                  </a:solidFill>
                  <a:latin typeface="Calibri" panose="020F0502020204030204" pitchFamily="34" charset="0"/>
                  <a:ea typeface="+mj-ea"/>
                  <a:cs typeface="+mj-cs"/>
                </a:defRPr>
              </a:lvl1pPr>
            </a:lstStyle>
            <a:p>
              <a:pPr algn="ctr" fontAlgn="auto">
                <a:spcAft>
                  <a:spcPts val="0"/>
                </a:spcAft>
              </a:pPr>
              <a:r>
                <a:rPr lang="el-GR" sz="2000" dirty="0">
                  <a:solidFill>
                    <a:srgbClr val="800000"/>
                  </a:solidFill>
                </a:rPr>
                <a:t>Πως μπορεί να ανταποκριθεί το Σύστημα Υγείας ;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90600" y="5657324"/>
              <a:ext cx="7772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Υπάρχει ανάγκη για αναδιαμόρφωσης και οργάνωσης υπηρεσιών με προσανατολισμό στην παροχή υπηρεσιών στο σπίτι </a:t>
              </a:r>
            </a:p>
          </p:txBody>
        </p:sp>
      </p:grp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1E4D6A-9385-44B6-9DB1-288DC12A1966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7120</TotalTime>
  <Words>1088</Words>
  <Application>Microsoft Office PowerPoint</Application>
  <PresentationFormat>Προβολή στην οθόνη (4:3)</PresentationFormat>
  <Paragraphs>138</Paragraphs>
  <Slides>18</Slides>
  <Notes>6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18</vt:i4>
      </vt:variant>
    </vt:vector>
  </HeadingPairs>
  <TitlesOfParts>
    <vt:vector size="21" baseType="lpstr">
      <vt:lpstr>Angles</vt:lpstr>
      <vt:lpstr>OC_template_updated</vt:lpstr>
      <vt:lpstr>1_OC_template_updated</vt:lpstr>
      <vt:lpstr>Ανάλυση Συστημάτων Μακροχρόνιας Φροντίδας (Θ)</vt:lpstr>
      <vt:lpstr>Περιεχόμενο μαθήματος 1/2</vt:lpstr>
      <vt:lpstr>Περιεχόμενο μαθήματος 2/2</vt:lpstr>
      <vt:lpstr>Βασικές διαπιστώσεις 1/2</vt:lpstr>
      <vt:lpstr>Βασικές διαπιστώσεις 2/2</vt:lpstr>
      <vt:lpstr>Ορισμός της χρόνιας νόσου</vt:lpstr>
      <vt:lpstr>Ειδικά χαρακτηριστικά για τους ασθενείς με χρόνια νοσήματα</vt:lpstr>
      <vt:lpstr>Φροντίδα ασθενούς</vt:lpstr>
      <vt:lpstr>Ανάγκες-απαιτήσεις- παροχή υπηρεσιών  </vt:lpstr>
      <vt:lpstr>Μοντέλα Διοίκησης Μακροχρόνιας Φροντίδας</vt:lpstr>
      <vt:lpstr>Μακροχρόνια Φροντίδα υγείας στην Ελλάδα</vt:lpstr>
      <vt:lpstr>Πολιτικές αρχές 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opencourses@teiath.gr</dc:creator>
  <cp:lastModifiedBy>fkaram2</cp:lastModifiedBy>
  <cp:revision>523</cp:revision>
  <cp:lastPrinted>2014-11-24T11:26:11Z</cp:lastPrinted>
  <dcterms:created xsi:type="dcterms:W3CDTF">2006-11-13T14:31:32Z</dcterms:created>
  <dcterms:modified xsi:type="dcterms:W3CDTF">2015-07-13T10:32:53Z</dcterms:modified>
</cp:coreProperties>
</file>