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9"/>
  </p:notesMasterIdLst>
  <p:handoutMasterIdLst>
    <p:handoutMasterId r:id="rId30"/>
  </p:handoutMasterIdLst>
  <p:sldIdLst>
    <p:sldId id="256" r:id="rId3"/>
    <p:sldId id="271" r:id="rId4"/>
    <p:sldId id="272" r:id="rId5"/>
    <p:sldId id="273" r:id="rId6"/>
    <p:sldId id="274" r:id="rId7"/>
    <p:sldId id="275" r:id="rId8"/>
    <p:sldId id="277" r:id="rId9"/>
    <p:sldId id="276" r:id="rId10"/>
    <p:sldId id="278" r:id="rId11"/>
    <p:sldId id="279" r:id="rId12"/>
    <p:sldId id="280" r:id="rId13"/>
    <p:sldId id="281" r:id="rId14"/>
    <p:sldId id="282" r:id="rId15"/>
    <p:sldId id="283" r:id="rId16"/>
    <p:sldId id="284" r:id="rId17"/>
    <p:sldId id="285" r:id="rId18"/>
    <p:sldId id="286" r:id="rId19"/>
    <p:sldId id="287" r:id="rId20"/>
    <p:sldId id="288" r:id="rId21"/>
    <p:sldId id="257" r:id="rId22"/>
    <p:sldId id="262" r:id="rId23"/>
    <p:sldId id="264" r:id="rId24"/>
    <p:sldId id="269" r:id="rId25"/>
    <p:sldId id="270" r:id="rId26"/>
    <p:sldId id="266" r:id="rId27"/>
    <p:sldId id="261" r:id="rId28"/>
  </p:sldIdLst>
  <p:sldSz cx="9144000" cy="6858000" type="screen4x3"/>
  <p:notesSz cx="7104063" cy="10234613"/>
  <p:custDataLst>
    <p:tags r:id="rId3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4" autoAdjust="0"/>
    <p:restoredTop sz="94670" autoAdjust="0"/>
  </p:normalViewPr>
  <p:slideViewPr>
    <p:cSldViewPr>
      <p:cViewPr varScale="1">
        <p:scale>
          <a:sx n="81" d="100"/>
          <a:sy n="81" d="100"/>
        </p:scale>
        <p:origin x="-84" y="-696"/>
      </p:cViewPr>
      <p:guideLst>
        <p:guide orient="horz" pos="2160"/>
        <p:guide pos="2880"/>
      </p:guideLst>
    </p:cSldViewPr>
  </p:slideViewPr>
  <p:outlineViewPr>
    <p:cViewPr>
      <p:scale>
        <a:sx n="33" d="100"/>
        <a:sy n="33" d="100"/>
      </p:scale>
      <p:origin x="48" y="2040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196752"/>
            <a:ext cx="7772400" cy="1470025"/>
          </a:xfrm>
        </p:spPr>
        <p:txBody>
          <a:bodyPr>
            <a:normAutofit/>
          </a:bodyPr>
          <a:lstStyle/>
          <a:p>
            <a:pPr lvl="1" algn="ctr"/>
            <a:r>
              <a:rPr lang="el-GR" sz="3600" b="1" dirty="0" smtClean="0">
                <a:solidFill>
                  <a:schemeClr val="tx1"/>
                </a:solidFill>
                <a:latin typeface="+mn-lt"/>
              </a:rPr>
              <a:t>Διεθνείς </a:t>
            </a:r>
            <a:r>
              <a:rPr lang="el-GR" sz="3600" b="1" dirty="0">
                <a:solidFill>
                  <a:schemeClr val="tx1"/>
                </a:solidFill>
                <a:latin typeface="+mn-lt"/>
              </a:rPr>
              <a:t>Σ</a:t>
            </a:r>
            <a:r>
              <a:rPr lang="el-GR" sz="3600" b="1" dirty="0" smtClean="0">
                <a:solidFill>
                  <a:schemeClr val="tx1"/>
                </a:solidFill>
                <a:latin typeface="+mn-lt"/>
              </a:rPr>
              <a:t>υστήματα </a:t>
            </a:r>
            <a:r>
              <a:rPr lang="el-GR" sz="3600" b="1" dirty="0">
                <a:solidFill>
                  <a:schemeClr val="tx1"/>
                </a:solidFill>
                <a:latin typeface="+mn-lt"/>
              </a:rPr>
              <a:t>Κ</a:t>
            </a:r>
            <a:r>
              <a:rPr lang="el-GR" sz="3600" b="1" dirty="0" smtClean="0">
                <a:solidFill>
                  <a:schemeClr val="tx1"/>
                </a:solidFill>
                <a:latin typeface="+mn-lt"/>
              </a:rPr>
              <a:t>ρατήσεων στον Τουρισμό</a:t>
            </a:r>
            <a:endParaRPr lang="el-GR" sz="3600" b="1" dirty="0">
              <a:solidFill>
                <a:schemeClr val="tx1"/>
              </a:solidFill>
              <a:latin typeface="+mn-lt"/>
            </a:endParaRPr>
          </a:p>
        </p:txBody>
      </p:sp>
      <p:sp>
        <p:nvSpPr>
          <p:cNvPr id="3" name="Υπότιτλος 2"/>
          <p:cNvSpPr>
            <a:spLocks noGrp="1"/>
          </p:cNvSpPr>
          <p:nvPr>
            <p:ph type="subTitle" idx="1"/>
          </p:nvPr>
        </p:nvSpPr>
        <p:spPr>
          <a:xfrm>
            <a:off x="0" y="2780928"/>
            <a:ext cx="9144000" cy="2448271"/>
          </a:xfrm>
        </p:spPr>
        <p:txBody>
          <a:bodyPr>
            <a:normAutofit lnSpcReduction="10000"/>
          </a:bodyPr>
          <a:lstStyle/>
          <a:p>
            <a:pPr>
              <a:spcBef>
                <a:spcPts val="0"/>
              </a:spcBef>
              <a:spcAft>
                <a:spcPts val="2400"/>
              </a:spcAft>
            </a:pPr>
            <a:r>
              <a:rPr lang="el-GR" sz="2600" b="1" dirty="0" smtClean="0"/>
              <a:t>Ενότητα </a:t>
            </a:r>
            <a:r>
              <a:rPr lang="en-US" sz="2600" b="1" dirty="0" smtClean="0"/>
              <a:t>2</a:t>
            </a:r>
            <a:r>
              <a:rPr lang="el-GR" sz="2600" dirty="0" smtClean="0"/>
              <a:t>:</a:t>
            </a:r>
            <a:r>
              <a:rPr lang="en-US" sz="2600" dirty="0" smtClean="0"/>
              <a:t> </a:t>
            </a:r>
            <a:r>
              <a:rPr lang="el-GR" sz="2600" dirty="0"/>
              <a:t>Τεχνολογία και Τεχνολογίες Πληροφοριών και </a:t>
            </a:r>
            <a:r>
              <a:rPr lang="el-GR" sz="2600" dirty="0" smtClean="0"/>
              <a:t>Επικοινωνιών </a:t>
            </a:r>
            <a:r>
              <a:rPr lang="en-US" sz="2600" dirty="0" smtClean="0"/>
              <a:t>(</a:t>
            </a:r>
            <a:r>
              <a:rPr lang="el-GR" sz="2600" dirty="0" smtClean="0"/>
              <a:t>ΤΠΕ</a:t>
            </a:r>
            <a:r>
              <a:rPr lang="en-US" sz="2600" dirty="0" smtClean="0"/>
              <a:t>),</a:t>
            </a:r>
            <a:r>
              <a:rPr lang="el-GR" sz="2600" dirty="0" smtClean="0"/>
              <a:t> </a:t>
            </a:r>
            <a:r>
              <a:rPr lang="el-GR" sz="2600" dirty="0"/>
              <a:t>(Information and Communication Technologies, ICT</a:t>
            </a:r>
            <a:r>
              <a:rPr lang="el-GR" sz="2600" dirty="0" smtClean="0"/>
              <a:t>)</a:t>
            </a:r>
            <a:r>
              <a:rPr lang="en-US" sz="2600" dirty="0" smtClean="0"/>
              <a:t>,</a:t>
            </a:r>
            <a:r>
              <a:rPr lang="el-GR" sz="2600" dirty="0" smtClean="0"/>
              <a:t> στον </a:t>
            </a:r>
            <a:r>
              <a:rPr lang="el-GR" sz="2600" dirty="0"/>
              <a:t>τουρισμό</a:t>
            </a:r>
            <a:endParaRPr lang="en-US" sz="2600" dirty="0" smtClean="0"/>
          </a:p>
          <a:p>
            <a:pPr>
              <a:spcBef>
                <a:spcPts val="0"/>
              </a:spcBef>
            </a:pPr>
            <a:r>
              <a:rPr lang="el-GR" sz="2200" dirty="0" smtClean="0"/>
              <a:t>Δρ.Βασιλική 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διείσδυση των ΤΠΕ στον </a:t>
            </a:r>
            <a:r>
              <a:rPr lang="el-GR" dirty="0" smtClean="0"/>
              <a:t/>
            </a:r>
            <a:br>
              <a:rPr lang="el-GR" dirty="0" smtClean="0"/>
            </a:br>
            <a:r>
              <a:rPr lang="el-GR" dirty="0" smtClean="0"/>
              <a:t>τουριστικό </a:t>
            </a:r>
            <a:r>
              <a:rPr lang="el-GR" dirty="0"/>
              <a:t>κλάδο της </a:t>
            </a:r>
            <a:r>
              <a:rPr lang="el-GR" dirty="0" smtClean="0"/>
              <a:t>Ελλάδας </a:t>
            </a:r>
            <a:r>
              <a:rPr lang="el-GR" sz="3000" b="0" dirty="0" smtClean="0"/>
              <a:t>1/7</a:t>
            </a:r>
            <a:endParaRPr lang="el-GR" sz="3000" b="0" dirty="0"/>
          </a:p>
        </p:txBody>
      </p:sp>
      <p:sp>
        <p:nvSpPr>
          <p:cNvPr id="3" name="Θέση περιεχομένου 2"/>
          <p:cNvSpPr>
            <a:spLocks noGrp="1"/>
          </p:cNvSpPr>
          <p:nvPr>
            <p:ph idx="1"/>
          </p:nvPr>
        </p:nvSpPr>
        <p:spPr/>
        <p:txBody>
          <a:bodyPr/>
          <a:lstStyle/>
          <a:p>
            <a:r>
              <a:rPr lang="el-GR" dirty="0"/>
              <a:t>Οι επιχειρήσεις πρέπει να επενδύσουν στις ΤΠΕ όχι βιαστικά, αλλά με μακροχρόνιο σχεδιασμό και ξεκάθαρους στόχους- στρατηγική, και όχι με βλέψεις σε βραχυχρόνιο όφελος. Σημασία έχει η «στρατηγική ετοιμότητα» των επιχειρηματιών για την εφαρμογή ηλεκτρονικών λύσεων που θα αυξήσουν τον κύκλο εργασιών, την κερδοφορία και την ανταγωνιστικότητα των επιχειρήσεών τους (Saban, 2001). </a:t>
            </a:r>
            <a:endParaRPr lang="el-GR" dirty="0" smtClean="0"/>
          </a:p>
          <a:p>
            <a:r>
              <a:rPr lang="el-GR" dirty="0"/>
              <a:t>Στην Ελλάδα,  έχουν δημιουργηθεί επιχειρήσεις δύο </a:t>
            </a:r>
            <a:r>
              <a:rPr lang="el-GR" dirty="0" smtClean="0"/>
              <a:t>ταχυτήτων.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506411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Η διείσδυση των ΤΠΕ στον </a:t>
            </a:r>
            <a:br>
              <a:rPr lang="el-GR" dirty="0">
                <a:solidFill>
                  <a:prstClr val="white"/>
                </a:solidFill>
              </a:rPr>
            </a:br>
            <a:r>
              <a:rPr lang="el-GR" dirty="0">
                <a:solidFill>
                  <a:prstClr val="white"/>
                </a:solidFill>
              </a:rPr>
              <a:t>τουριστικό κλάδο της Ελλάδας </a:t>
            </a:r>
            <a:r>
              <a:rPr lang="el-GR" sz="3000" b="0" dirty="0" smtClean="0">
                <a:solidFill>
                  <a:prstClr val="white"/>
                </a:solidFill>
              </a:rPr>
              <a:t>2/7</a:t>
            </a:r>
            <a:endParaRPr lang="el-GR" dirty="0"/>
          </a:p>
        </p:txBody>
      </p:sp>
      <p:sp>
        <p:nvSpPr>
          <p:cNvPr id="3" name="Θέση περιεχομένου 2"/>
          <p:cNvSpPr>
            <a:spLocks noGrp="1"/>
          </p:cNvSpPr>
          <p:nvPr>
            <p:ph idx="1"/>
          </p:nvPr>
        </p:nvSpPr>
        <p:spPr/>
        <p:txBody>
          <a:bodyPr/>
          <a:lstStyle/>
          <a:p>
            <a:r>
              <a:rPr lang="el-GR" dirty="0"/>
              <a:t>Οι νέες τεχνολογίες θεωρούνται αρκετά ή πολύ χρήσιμες από το 93% των ξενοδοχείων και το 81% των ενοικιαζόμενων </a:t>
            </a:r>
            <a:r>
              <a:rPr lang="el-GR" dirty="0" smtClean="0"/>
              <a:t>δωματίων. </a:t>
            </a:r>
            <a:r>
              <a:rPr lang="el-GR" dirty="0"/>
              <a:t>Επιπρόσθετα, οι επαγγελματίες που χρησιμοποιούν ΤΠΕ θεωρούν ότι ωφελείται η επιχείρηση συνολικά και ότι οι νέες τεχνολογίες συμβάλλουν στην αύξηση της πελατείας, την καλύτερη εξυπηρέτηση των πελατών και την εξοικονόμηση χρόνου. Παρόλα αυτά, υπάρχει μια πολυπληθής ομάδα μικρών και συνήθως οικογενειακών, τουριστικών επιχειρήσεων που έχουν ελάχιστη ή και καμία επαφή με τη σύγχρονη τεχνολογία.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134416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Η διείσδυση των ΤΠΕ στον </a:t>
            </a:r>
            <a:br>
              <a:rPr lang="el-GR" dirty="0">
                <a:solidFill>
                  <a:prstClr val="white"/>
                </a:solidFill>
              </a:rPr>
            </a:br>
            <a:r>
              <a:rPr lang="el-GR" dirty="0">
                <a:solidFill>
                  <a:prstClr val="white"/>
                </a:solidFill>
              </a:rPr>
              <a:t>τουριστικό κλάδο της Ελλάδας </a:t>
            </a:r>
            <a:r>
              <a:rPr lang="el-GR" sz="3000" b="0" dirty="0" smtClean="0">
                <a:solidFill>
                  <a:prstClr val="white"/>
                </a:solidFill>
              </a:rPr>
              <a:t>3/7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pic>
        <p:nvPicPr>
          <p:cNvPr id="3074" name="Picture 2" descr="GRAFHMA_03(Tουρισμός και διείσδυση τεχνολογιών)"/>
          <p:cNvPicPr>
            <a:picLocks noChangeAspect="1" noChangeArrowheads="1"/>
          </p:cNvPicPr>
          <p:nvPr/>
        </p:nvPicPr>
        <p:blipFill>
          <a:blip r:embed="rId2" cstate="print">
            <a:extLst>
              <a:ext uri="{28A0092B-C50C-407E-A947-70E740481C1C}">
                <a14:useLocalDpi xmlns:a14="http://schemas.microsoft.com/office/drawing/2010/main" val="0"/>
              </a:ext>
            </a:extLst>
          </a:blip>
          <a:srcRect t="8371" b="4185"/>
          <a:stretch>
            <a:fillRect/>
          </a:stretch>
        </p:blipFill>
        <p:spPr bwMode="auto">
          <a:xfrm>
            <a:off x="1105166" y="1196752"/>
            <a:ext cx="6933669" cy="49685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395536" y="6165304"/>
            <a:ext cx="9145016" cy="615553"/>
          </a:xfrm>
          <a:prstGeom prst="rect">
            <a:avLst/>
          </a:prstGeom>
        </p:spPr>
        <p:txBody>
          <a:bodyPr wrap="square">
            <a:spAutoFit/>
          </a:bodyPr>
          <a:lstStyle/>
          <a:p>
            <a:r>
              <a:rPr lang="el-GR" sz="2000" dirty="0">
                <a:latin typeface="+mn-lt"/>
              </a:rPr>
              <a:t>Χρήση Διαδικτύου σε τουριστικές επιχειρήσεις ανά μέγεθος και γεωγραφική θέση</a:t>
            </a:r>
          </a:p>
          <a:p>
            <a:r>
              <a:rPr lang="el-GR" sz="1400" dirty="0" smtClean="0">
                <a:latin typeface="+mn-lt"/>
              </a:rPr>
              <a:t>Πηγή</a:t>
            </a:r>
            <a:r>
              <a:rPr lang="el-GR" sz="1400" dirty="0">
                <a:latin typeface="+mn-lt"/>
              </a:rPr>
              <a:t>: Παρατηρητήριο για την ΚτΠ, </a:t>
            </a:r>
            <a:r>
              <a:rPr lang="el-GR" sz="1400" dirty="0" smtClean="0">
                <a:latin typeface="+mn-lt"/>
              </a:rPr>
              <a:t>2008</a:t>
            </a:r>
            <a:endParaRPr lang="el-GR" sz="1400" dirty="0">
              <a:latin typeface="+mn-lt"/>
            </a:endParaRPr>
          </a:p>
        </p:txBody>
      </p:sp>
    </p:spTree>
    <p:extLst>
      <p:ext uri="{BB962C8B-B14F-4D97-AF65-F5344CB8AC3E}">
        <p14:creationId xmlns:p14="http://schemas.microsoft.com/office/powerpoint/2010/main" val="2856465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Η διείσδυση των ΤΠΕ στον </a:t>
            </a:r>
            <a:br>
              <a:rPr lang="el-GR" dirty="0">
                <a:solidFill>
                  <a:prstClr val="white"/>
                </a:solidFill>
              </a:rPr>
            </a:br>
            <a:r>
              <a:rPr lang="el-GR" dirty="0">
                <a:solidFill>
                  <a:prstClr val="white"/>
                </a:solidFill>
              </a:rPr>
              <a:t>τουριστικό κλάδο της Ελλάδας </a:t>
            </a:r>
            <a:r>
              <a:rPr lang="el-GR" sz="3000" b="0" dirty="0" smtClean="0">
                <a:solidFill>
                  <a:prstClr val="white"/>
                </a:solidFill>
              </a:rPr>
              <a:t>4/7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pic>
        <p:nvPicPr>
          <p:cNvPr id="4098" name="Picture 2" descr="PINAKAS_01(Internet &amp; Hot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290" b="29962"/>
          <a:stretch/>
        </p:blipFill>
        <p:spPr bwMode="auto">
          <a:xfrm>
            <a:off x="1566554" y="1196752"/>
            <a:ext cx="6010893" cy="49458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47564" y="6165304"/>
            <a:ext cx="7848872" cy="707886"/>
          </a:xfrm>
          <a:prstGeom prst="rect">
            <a:avLst/>
          </a:prstGeom>
        </p:spPr>
        <p:txBody>
          <a:bodyPr wrap="square">
            <a:spAutoFit/>
          </a:bodyPr>
          <a:lstStyle/>
          <a:p>
            <a:r>
              <a:rPr lang="el-GR" sz="2000" dirty="0">
                <a:latin typeface="+mn-lt"/>
              </a:rPr>
              <a:t>Κατάταξη μεσογειακών προορισμών ανάλογα με την παρουσία τους στο διαδίκτυο (google ή </a:t>
            </a:r>
            <a:r>
              <a:rPr lang="el-GR" sz="2000" dirty="0" smtClean="0">
                <a:latin typeface="+mn-lt"/>
              </a:rPr>
              <a:t>search.travel) </a:t>
            </a:r>
            <a:r>
              <a:rPr lang="el-GR" sz="1400" dirty="0" smtClean="0">
                <a:latin typeface="+mn-lt"/>
              </a:rPr>
              <a:t>Πηγή</a:t>
            </a:r>
            <a:r>
              <a:rPr lang="el-GR" sz="1400" dirty="0">
                <a:latin typeface="+mn-lt"/>
              </a:rPr>
              <a:t>: Παρατηρητήριο για την ΚτΠ, 2009</a:t>
            </a:r>
          </a:p>
        </p:txBody>
      </p:sp>
    </p:spTree>
    <p:extLst>
      <p:ext uri="{BB962C8B-B14F-4D97-AF65-F5344CB8AC3E}">
        <p14:creationId xmlns:p14="http://schemas.microsoft.com/office/powerpoint/2010/main" val="3514988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Η διείσδυση των ΤΠΕ στον </a:t>
            </a:r>
            <a:br>
              <a:rPr lang="el-GR" dirty="0">
                <a:solidFill>
                  <a:prstClr val="white"/>
                </a:solidFill>
              </a:rPr>
            </a:br>
            <a:r>
              <a:rPr lang="el-GR" dirty="0">
                <a:solidFill>
                  <a:prstClr val="white"/>
                </a:solidFill>
              </a:rPr>
              <a:t>τουριστικό κλάδο της Ελλάδας </a:t>
            </a:r>
            <a:r>
              <a:rPr lang="el-GR" sz="3000" b="0" dirty="0" smtClean="0">
                <a:solidFill>
                  <a:prstClr val="white"/>
                </a:solidFill>
              </a:rPr>
              <a:t>5/7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5122" name="Picture 2" descr="DIAGRAMMA_05(Internet &amp; Hotel)"/>
          <p:cNvPicPr>
            <a:picLocks noChangeAspect="1" noChangeArrowheads="1"/>
          </p:cNvPicPr>
          <p:nvPr/>
        </p:nvPicPr>
        <p:blipFill>
          <a:blip r:embed="rId2" cstate="print">
            <a:extLst>
              <a:ext uri="{28A0092B-C50C-407E-A947-70E740481C1C}">
                <a14:useLocalDpi xmlns:a14="http://schemas.microsoft.com/office/drawing/2010/main" val="0"/>
              </a:ext>
            </a:extLst>
          </a:blip>
          <a:srcRect l="2702" t="12067" r="2702" b="12067"/>
          <a:stretch>
            <a:fillRect/>
          </a:stretch>
        </p:blipFill>
        <p:spPr bwMode="auto">
          <a:xfrm>
            <a:off x="1612498" y="1772816"/>
            <a:ext cx="5919005" cy="3600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1612498" y="5517232"/>
            <a:ext cx="5919004" cy="923330"/>
          </a:xfrm>
          <a:prstGeom prst="rect">
            <a:avLst/>
          </a:prstGeom>
        </p:spPr>
        <p:txBody>
          <a:bodyPr wrap="square">
            <a:spAutoFit/>
          </a:bodyPr>
          <a:lstStyle/>
          <a:p>
            <a:r>
              <a:rPr lang="el-GR" sz="2000" dirty="0">
                <a:latin typeface="+mn-lt"/>
              </a:rPr>
              <a:t>Κατάταξη των 5 κορυφαίων μεσογειακών προορισμών ανάλογα με τη δυνατότητα ηλεκτρονικών κρατήσεων</a:t>
            </a:r>
          </a:p>
          <a:p>
            <a:r>
              <a:rPr lang="el-GR" sz="1400" dirty="0">
                <a:latin typeface="+mn-lt"/>
              </a:rPr>
              <a:t>Πηγή:  Eurobank, (2008)</a:t>
            </a:r>
          </a:p>
        </p:txBody>
      </p:sp>
    </p:spTree>
    <p:extLst>
      <p:ext uri="{BB962C8B-B14F-4D97-AF65-F5344CB8AC3E}">
        <p14:creationId xmlns:p14="http://schemas.microsoft.com/office/powerpoint/2010/main" val="1898447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Η διείσδυση των ΤΠΕ στον </a:t>
            </a:r>
            <a:br>
              <a:rPr lang="el-GR" dirty="0">
                <a:solidFill>
                  <a:prstClr val="white"/>
                </a:solidFill>
              </a:rPr>
            </a:br>
            <a:r>
              <a:rPr lang="el-GR" dirty="0">
                <a:solidFill>
                  <a:prstClr val="white"/>
                </a:solidFill>
              </a:rPr>
              <a:t>τουριστικό κλάδο της Ελλάδας </a:t>
            </a:r>
            <a:r>
              <a:rPr lang="el-GR" sz="3000" b="0" dirty="0" smtClean="0">
                <a:solidFill>
                  <a:prstClr val="white"/>
                </a:solidFill>
              </a:rPr>
              <a:t>6/7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
        <p:nvSpPr>
          <p:cNvPr id="5" name="Ορθογώνιο 4"/>
          <p:cNvSpPr/>
          <p:nvPr/>
        </p:nvSpPr>
        <p:spPr>
          <a:xfrm>
            <a:off x="1236943" y="5674022"/>
            <a:ext cx="7200800" cy="923330"/>
          </a:xfrm>
          <a:prstGeom prst="rect">
            <a:avLst/>
          </a:prstGeom>
        </p:spPr>
        <p:txBody>
          <a:bodyPr wrap="square">
            <a:spAutoFit/>
          </a:bodyPr>
          <a:lstStyle/>
          <a:p>
            <a:r>
              <a:rPr lang="el-GR" sz="2000" dirty="0">
                <a:latin typeface="+mn-lt"/>
              </a:rPr>
              <a:t>Κατάταξη μεσογειακών προορισμών ανάλογα με την παρουσία τους στο διαδίκτυο στη μηχανή αναζήτησης </a:t>
            </a:r>
            <a:r>
              <a:rPr lang="en-US" sz="2000" dirty="0">
                <a:latin typeface="+mn-lt"/>
              </a:rPr>
              <a:t>search</a:t>
            </a:r>
            <a:r>
              <a:rPr lang="el-GR" sz="2000" dirty="0">
                <a:latin typeface="+mn-lt"/>
              </a:rPr>
              <a:t>.</a:t>
            </a:r>
            <a:r>
              <a:rPr lang="en-US" sz="2000" dirty="0">
                <a:latin typeface="+mn-lt"/>
              </a:rPr>
              <a:t>travel</a:t>
            </a:r>
            <a:endParaRPr lang="el-GR" sz="2000" dirty="0">
              <a:latin typeface="+mn-lt"/>
            </a:endParaRPr>
          </a:p>
          <a:p>
            <a:r>
              <a:rPr lang="el-GR" sz="1400" dirty="0">
                <a:latin typeface="+mn-lt"/>
              </a:rPr>
              <a:t>Πηγή: </a:t>
            </a:r>
            <a:r>
              <a:rPr lang="el-GR" sz="1400" b="1" dirty="0">
                <a:latin typeface="+mn-lt"/>
              </a:rPr>
              <a:t> </a:t>
            </a:r>
            <a:r>
              <a:rPr lang="el-GR" sz="1400" dirty="0">
                <a:latin typeface="+mn-lt"/>
              </a:rPr>
              <a:t>Eurobank, (2008)</a:t>
            </a:r>
          </a:p>
        </p:txBody>
      </p:sp>
      <p:pic>
        <p:nvPicPr>
          <p:cNvPr id="6146" name="Picture 2" descr="DIAGRAMMA_04(Internet &amp; Hotel)"/>
          <p:cNvPicPr>
            <a:picLocks noChangeAspect="1" noChangeArrowheads="1"/>
          </p:cNvPicPr>
          <p:nvPr/>
        </p:nvPicPr>
        <p:blipFill>
          <a:blip r:embed="rId2" cstate="print">
            <a:extLst>
              <a:ext uri="{28A0092B-C50C-407E-A947-70E740481C1C}">
                <a14:useLocalDpi xmlns:a14="http://schemas.microsoft.com/office/drawing/2010/main" val="0"/>
              </a:ext>
            </a:extLst>
          </a:blip>
          <a:srcRect t="14149" b="4994"/>
          <a:stretch>
            <a:fillRect/>
          </a:stretch>
        </p:blipFill>
        <p:spPr bwMode="auto">
          <a:xfrm>
            <a:off x="1412147" y="1530405"/>
            <a:ext cx="6319706" cy="40588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932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Η διείσδυση των ΤΠΕ στον </a:t>
            </a:r>
            <a:br>
              <a:rPr lang="el-GR" dirty="0">
                <a:solidFill>
                  <a:prstClr val="white"/>
                </a:solidFill>
              </a:rPr>
            </a:br>
            <a:r>
              <a:rPr lang="el-GR" dirty="0">
                <a:solidFill>
                  <a:prstClr val="white"/>
                </a:solidFill>
              </a:rPr>
              <a:t>τουριστικό κλάδο της Ελλάδας </a:t>
            </a:r>
            <a:r>
              <a:rPr lang="el-GR" sz="3000" b="0" dirty="0" smtClean="0">
                <a:solidFill>
                  <a:prstClr val="white"/>
                </a:solidFill>
              </a:rPr>
              <a:t>7/7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pic>
        <p:nvPicPr>
          <p:cNvPr id="7170" name="Picture 2" descr="GRAFHMA_04(Tουρισμός και διείσδυση τεχνολογιών)"/>
          <p:cNvPicPr>
            <a:picLocks noChangeAspect="1" noChangeArrowheads="1"/>
          </p:cNvPicPr>
          <p:nvPr/>
        </p:nvPicPr>
        <p:blipFill rotWithShape="1">
          <a:blip r:embed="rId2">
            <a:extLst>
              <a:ext uri="{28A0092B-C50C-407E-A947-70E740481C1C}">
                <a14:useLocalDpi xmlns:a14="http://schemas.microsoft.com/office/drawing/2010/main" val="0"/>
              </a:ext>
            </a:extLst>
          </a:blip>
          <a:srcRect t="4767" b="8902"/>
          <a:stretch/>
        </p:blipFill>
        <p:spPr bwMode="auto">
          <a:xfrm>
            <a:off x="1222311" y="1268760"/>
            <a:ext cx="6699379" cy="47414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3168352" y="6010183"/>
            <a:ext cx="3203848" cy="615553"/>
          </a:xfrm>
          <a:prstGeom prst="rect">
            <a:avLst/>
          </a:prstGeom>
        </p:spPr>
        <p:txBody>
          <a:bodyPr wrap="square">
            <a:spAutoFit/>
          </a:bodyPr>
          <a:lstStyle/>
          <a:p>
            <a:r>
              <a:rPr lang="el-GR" sz="2000" dirty="0">
                <a:latin typeface="+mn-lt"/>
              </a:rPr>
              <a:t>Προφίλ επιχειρήσεων</a:t>
            </a:r>
          </a:p>
          <a:p>
            <a:r>
              <a:rPr lang="el-GR" sz="1400" dirty="0">
                <a:latin typeface="+mn-lt"/>
              </a:rPr>
              <a:t>Πηγή: Παρατηρητήριο για την ΚτΠ, 2008</a:t>
            </a:r>
          </a:p>
        </p:txBody>
      </p:sp>
    </p:spTree>
    <p:extLst>
      <p:ext uri="{BB962C8B-B14F-4D97-AF65-F5344CB8AC3E}">
        <p14:creationId xmlns:p14="http://schemas.microsoft.com/office/powerpoint/2010/main" val="35209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Όροι </a:t>
            </a:r>
            <a:r>
              <a:rPr lang="el-GR" dirty="0"/>
              <a:t>για την επιτυχή </a:t>
            </a:r>
            <a:r>
              <a:rPr lang="el-GR" dirty="0" smtClean="0"/>
              <a:t/>
            </a:r>
            <a:br>
              <a:rPr lang="el-GR" dirty="0" smtClean="0"/>
            </a:br>
            <a:r>
              <a:rPr lang="el-GR" dirty="0" smtClean="0"/>
              <a:t>χρησιμοποίηση </a:t>
            </a:r>
            <a:r>
              <a:rPr lang="el-GR" dirty="0"/>
              <a:t>του I.C.T.</a:t>
            </a:r>
          </a:p>
        </p:txBody>
      </p:sp>
      <p:sp>
        <p:nvSpPr>
          <p:cNvPr id="3" name="Θέση περιεχομένου 2"/>
          <p:cNvSpPr>
            <a:spLocks noGrp="1"/>
          </p:cNvSpPr>
          <p:nvPr>
            <p:ph idx="1"/>
          </p:nvPr>
        </p:nvSpPr>
        <p:spPr>
          <a:xfrm>
            <a:off x="457200" y="1340768"/>
            <a:ext cx="8363272" cy="5517232"/>
          </a:xfrm>
        </p:spPr>
        <p:txBody>
          <a:bodyPr>
            <a:normAutofit/>
          </a:bodyPr>
          <a:lstStyle/>
          <a:p>
            <a:r>
              <a:rPr lang="el-GR" sz="2300" dirty="0" smtClean="0"/>
              <a:t>Οι </a:t>
            </a:r>
            <a:r>
              <a:rPr lang="el-GR" sz="2300" dirty="0"/>
              <a:t>όροι για την επιτυχή χρησιμοποίηση του </a:t>
            </a:r>
            <a:r>
              <a:rPr lang="en-US" sz="2300" dirty="0"/>
              <a:t>I</a:t>
            </a:r>
            <a:r>
              <a:rPr lang="el-GR" sz="2300" dirty="0"/>
              <a:t>.</a:t>
            </a:r>
            <a:r>
              <a:rPr lang="en-US" sz="2300" dirty="0"/>
              <a:t>C</a:t>
            </a:r>
            <a:r>
              <a:rPr lang="el-GR" sz="2300" dirty="0"/>
              <a:t>.</a:t>
            </a:r>
            <a:r>
              <a:rPr lang="en-US" sz="2300" dirty="0"/>
              <a:t>T</a:t>
            </a:r>
            <a:r>
              <a:rPr lang="el-GR" sz="2300" dirty="0"/>
              <a:t>. στη βιομηχανία του τουρισμού είναι</a:t>
            </a:r>
            <a:r>
              <a:rPr lang="el-GR" sz="2300" dirty="0" smtClean="0"/>
              <a:t>:</a:t>
            </a:r>
            <a:endParaRPr lang="el-GR" sz="2300" dirty="0"/>
          </a:p>
          <a:p>
            <a:pPr lvl="1"/>
            <a:r>
              <a:rPr lang="el-GR" sz="2300" dirty="0"/>
              <a:t>Η κορυφαία διαχείριση των οργανώσεων τουρισμού πρέπει να εκτιμήσει τις ικανότητες I.C.T.s</a:t>
            </a:r>
          </a:p>
          <a:p>
            <a:pPr lvl="1"/>
            <a:r>
              <a:rPr lang="el-GR" sz="2300" dirty="0"/>
              <a:t>Οι οργανώσεις τουρισμού του μέλλοντος θα απαιτείται να έχουν το όραμα και την πείρα I.C.T. </a:t>
            </a:r>
          </a:p>
          <a:p>
            <a:pPr lvl="1"/>
            <a:r>
              <a:rPr lang="el-GR" sz="2300" dirty="0"/>
              <a:t>Η βιομηχανία πρέπει να απευθύνει εκ νέου τα ζητήματα προϊόντων και το μίγμα μάρκετινγκ για να δημιουργήσει την προστιθέμενη αξία στα χρήματα και το χρόνο.</a:t>
            </a:r>
          </a:p>
          <a:p>
            <a:pPr lvl="1"/>
            <a:r>
              <a:rPr lang="el-GR" sz="2300" dirty="0"/>
              <a:t>Η προσεκτική διαχείριση I.C.T. είναι κρίσιμη για τις οργανώσεις τουρισμού προκειμένου να προστατεύσουν τα ενδιαφέροντά τους</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547486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ρόλος </a:t>
            </a:r>
            <a:r>
              <a:rPr lang="el-GR" dirty="0"/>
              <a:t>των Τ.Π.Ε. </a:t>
            </a:r>
            <a:r>
              <a:rPr lang="el-GR" dirty="0" smtClean="0"/>
              <a:t/>
            </a:r>
            <a:br>
              <a:rPr lang="el-GR" dirty="0" smtClean="0"/>
            </a:br>
            <a:r>
              <a:rPr lang="el-GR" dirty="0" smtClean="0"/>
              <a:t>για </a:t>
            </a:r>
            <a:r>
              <a:rPr lang="el-GR" dirty="0"/>
              <a:t>τις </a:t>
            </a:r>
            <a:r>
              <a:rPr lang="el-GR" dirty="0" smtClean="0"/>
              <a:t>αερογραμμές </a:t>
            </a:r>
            <a:r>
              <a:rPr lang="el-GR" sz="3000" b="0" dirty="0" smtClean="0"/>
              <a:t>1/2</a:t>
            </a:r>
            <a:endParaRPr lang="el-GR" sz="3000" b="0" dirty="0"/>
          </a:p>
        </p:txBody>
      </p:sp>
      <p:sp>
        <p:nvSpPr>
          <p:cNvPr id="3" name="Θέση περιεχομένου 2"/>
          <p:cNvSpPr>
            <a:spLocks noGrp="1"/>
          </p:cNvSpPr>
          <p:nvPr>
            <p:ph idx="1"/>
          </p:nvPr>
        </p:nvSpPr>
        <p:spPr>
          <a:xfrm>
            <a:off x="457200" y="1340768"/>
            <a:ext cx="8363272" cy="5400600"/>
          </a:xfrm>
        </p:spPr>
        <p:txBody>
          <a:bodyPr>
            <a:normAutofit/>
          </a:bodyPr>
          <a:lstStyle/>
          <a:p>
            <a:r>
              <a:rPr lang="el-GR" sz="2200" dirty="0"/>
              <a:t>Οι αερογραμμές χρησιμοποιούν I.C.T. για</a:t>
            </a:r>
            <a:r>
              <a:rPr lang="el-GR" sz="2200" dirty="0" smtClean="0"/>
              <a:t>:</a:t>
            </a:r>
            <a:endParaRPr lang="el-GR" sz="2200" dirty="0"/>
          </a:p>
          <a:p>
            <a:pPr lvl="1"/>
            <a:r>
              <a:rPr lang="el-GR" sz="2200" dirty="0"/>
              <a:t>Τακτική </a:t>
            </a:r>
            <a:r>
              <a:rPr lang="el-GR" sz="2200" dirty="0" smtClean="0"/>
              <a:t>διαχείριση.</a:t>
            </a:r>
            <a:endParaRPr lang="el-GR" sz="2200" dirty="0"/>
          </a:p>
          <a:p>
            <a:pPr lvl="1"/>
            <a:r>
              <a:rPr lang="el-GR" sz="2200" dirty="0"/>
              <a:t>Στρατηγική </a:t>
            </a:r>
            <a:r>
              <a:rPr lang="el-GR" sz="2200" dirty="0" smtClean="0"/>
              <a:t>διαχείριση.</a:t>
            </a:r>
            <a:endParaRPr lang="el-GR" sz="2200" dirty="0"/>
          </a:p>
          <a:p>
            <a:pPr lvl="1"/>
            <a:r>
              <a:rPr lang="el-GR" sz="2200" dirty="0"/>
              <a:t>Ανάλυση και πρόβλεψη εισοδήματος </a:t>
            </a:r>
            <a:r>
              <a:rPr lang="el-GR" sz="2200" dirty="0" smtClean="0"/>
              <a:t>επιχείρησης.</a:t>
            </a:r>
            <a:endParaRPr lang="el-GR" sz="2200" dirty="0"/>
          </a:p>
          <a:p>
            <a:pPr lvl="1"/>
            <a:r>
              <a:rPr lang="el-GR" sz="2200" dirty="0"/>
              <a:t>Προγραμματισμό διαδρομών και αξιολόγηση της </a:t>
            </a:r>
            <a:r>
              <a:rPr lang="el-GR" sz="2200" dirty="0" smtClean="0"/>
              <a:t>αγοράς.</a:t>
            </a:r>
            <a:endParaRPr lang="el-GR" sz="2200" dirty="0"/>
          </a:p>
          <a:p>
            <a:pPr lvl="1"/>
            <a:r>
              <a:rPr lang="el-GR" sz="2200" dirty="0"/>
              <a:t>Έλεγχο </a:t>
            </a:r>
            <a:r>
              <a:rPr lang="el-GR" sz="2200" dirty="0" smtClean="0"/>
              <a:t>ανταγωνιστών.</a:t>
            </a:r>
            <a:endParaRPr lang="el-GR" sz="2200" dirty="0"/>
          </a:p>
          <a:p>
            <a:pPr lvl="1"/>
            <a:r>
              <a:rPr lang="el-GR" sz="2200" dirty="0"/>
              <a:t>Στρατηγικές τιμολόγησης και διαχείρισης </a:t>
            </a:r>
            <a:r>
              <a:rPr lang="el-GR" sz="2200" dirty="0" smtClean="0"/>
              <a:t>παραγωγής.</a:t>
            </a:r>
            <a:endParaRPr lang="el-GR" sz="2200" dirty="0"/>
          </a:p>
          <a:p>
            <a:pPr lvl="1"/>
            <a:r>
              <a:rPr lang="el-GR" sz="2200" dirty="0"/>
              <a:t>Διαχείριση του καταλόγου των </a:t>
            </a:r>
            <a:r>
              <a:rPr lang="el-GR" sz="2200" dirty="0" smtClean="0"/>
              <a:t>μεταφορέων.</a:t>
            </a:r>
            <a:endParaRPr lang="el-GR" sz="2200" dirty="0"/>
          </a:p>
          <a:p>
            <a:pPr lvl="1"/>
            <a:r>
              <a:rPr lang="el-GR" sz="2200" dirty="0"/>
              <a:t>Ανάπτυξη των συνεργασιών και των </a:t>
            </a:r>
            <a:r>
              <a:rPr lang="el-GR" sz="2200" dirty="0" smtClean="0"/>
              <a:t>συμμαχιών.</a:t>
            </a:r>
            <a:endParaRPr lang="el-GR" sz="2200" dirty="0"/>
          </a:p>
          <a:p>
            <a:pPr lvl="1"/>
            <a:r>
              <a:rPr lang="el-GR" sz="2200" dirty="0"/>
              <a:t>Διευκόλυνση eProcurement (ηλεκτρονική προμήθεια</a:t>
            </a:r>
            <a:r>
              <a:rPr lang="el-GR" sz="2200" dirty="0" smtClean="0"/>
              <a:t>).</a:t>
            </a:r>
            <a:endParaRPr lang="el-GR" sz="2200" dirty="0"/>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972348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Ο ρόλος των Τ.Π.Ε. </a:t>
            </a:r>
            <a:br>
              <a:rPr lang="el-GR" dirty="0">
                <a:solidFill>
                  <a:prstClr val="white"/>
                </a:solidFill>
              </a:rPr>
            </a:br>
            <a:r>
              <a:rPr lang="el-GR" dirty="0">
                <a:solidFill>
                  <a:prstClr val="white"/>
                </a:solidFill>
              </a:rPr>
              <a:t>για τις αερογραμμές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a:xfrm>
            <a:off x="457200" y="1340768"/>
            <a:ext cx="8291264" cy="5400600"/>
          </a:xfrm>
        </p:spPr>
        <p:txBody>
          <a:bodyPr>
            <a:normAutofit/>
          </a:bodyPr>
          <a:lstStyle/>
          <a:p>
            <a:r>
              <a:rPr lang="el-GR" sz="2200" dirty="0"/>
              <a:t>Τα I.C.T. επιτρέπουν στις αερογραμμές</a:t>
            </a:r>
            <a:r>
              <a:rPr lang="el-GR" sz="2200" dirty="0" smtClean="0"/>
              <a:t>:</a:t>
            </a:r>
            <a:endParaRPr lang="el-GR" sz="2200" dirty="0"/>
          </a:p>
          <a:p>
            <a:pPr lvl="1"/>
            <a:r>
              <a:rPr lang="el-GR" sz="2200" dirty="0"/>
              <a:t>Να μεγιστοποιήσουν τις εσωτερικές </a:t>
            </a:r>
            <a:r>
              <a:rPr lang="el-GR" sz="2200" dirty="0" smtClean="0"/>
              <a:t>αποδοτικότητες.</a:t>
            </a:r>
            <a:endParaRPr lang="el-GR" sz="2200" dirty="0"/>
          </a:p>
          <a:p>
            <a:pPr lvl="1"/>
            <a:r>
              <a:rPr lang="el-GR" sz="2200" dirty="0"/>
              <a:t>Να ενσωματώσουν την εσωτερική τους </a:t>
            </a:r>
            <a:r>
              <a:rPr lang="el-GR" sz="2200" dirty="0" smtClean="0"/>
              <a:t>οργάνωση.</a:t>
            </a:r>
            <a:endParaRPr lang="el-GR" sz="2200" dirty="0"/>
          </a:p>
          <a:p>
            <a:pPr lvl="1"/>
            <a:r>
              <a:rPr lang="el-GR" sz="2200" dirty="0"/>
              <a:t>Να στραφούν προς τα συστήματα πρωτοκόλλου Internet (IP</a:t>
            </a:r>
            <a:r>
              <a:rPr lang="el-GR" sz="2200" dirty="0" smtClean="0"/>
              <a:t>).</a:t>
            </a:r>
            <a:endParaRPr lang="el-GR" sz="2200" dirty="0"/>
          </a:p>
          <a:p>
            <a:pPr lvl="1"/>
            <a:r>
              <a:rPr lang="el-GR" sz="2200" dirty="0"/>
              <a:t>Να έρθουν πιο κοντά στους πελάτες και τους </a:t>
            </a:r>
            <a:r>
              <a:rPr lang="el-GR" sz="2200" dirty="0" smtClean="0"/>
              <a:t>διανομείς.</a:t>
            </a:r>
            <a:endParaRPr lang="el-GR" sz="2200" dirty="0"/>
          </a:p>
          <a:p>
            <a:pPr lvl="1"/>
            <a:r>
              <a:rPr lang="el-GR" sz="2200" dirty="0"/>
              <a:t>Να μειώσουν τις δαπάνες </a:t>
            </a:r>
            <a:r>
              <a:rPr lang="el-GR" sz="2200" dirty="0" smtClean="0"/>
              <a:t>διανομής.</a:t>
            </a:r>
            <a:endParaRPr lang="el-GR" sz="2200" dirty="0"/>
          </a:p>
          <a:p>
            <a:pPr lvl="1"/>
            <a:r>
              <a:rPr lang="el-GR" sz="2200" dirty="0"/>
              <a:t>Να αναπτύξουν τους ιστοχώρους τους ως σημαντικότερο δίαυλο </a:t>
            </a:r>
            <a:r>
              <a:rPr lang="el-GR" sz="2200" dirty="0" smtClean="0"/>
              <a:t>διανομής.</a:t>
            </a:r>
            <a:endParaRPr lang="el-GR" sz="2200" dirty="0"/>
          </a:p>
          <a:p>
            <a:pPr lvl="1"/>
            <a:r>
              <a:rPr lang="el-GR" sz="2200" dirty="0"/>
              <a:t>Να πωλήσουν τα εισιτήριά τους on-line, χρησιμοποιώντας τις υπηρεσίες τους στο </a:t>
            </a:r>
            <a:r>
              <a:rPr lang="el-GR" sz="2200" dirty="0" smtClean="0"/>
              <a:t>Internet.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3649984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Ορισμός, στόχος και εφαρμογές </a:t>
            </a:r>
            <a:r>
              <a:rPr lang="en-US" dirty="0" smtClean="0"/>
              <a:t/>
            </a:r>
            <a:br>
              <a:rPr lang="en-US" dirty="0" smtClean="0"/>
            </a:br>
            <a:r>
              <a:rPr lang="el-GR" dirty="0" smtClean="0"/>
              <a:t>των </a:t>
            </a:r>
            <a:r>
              <a:rPr lang="el-GR" dirty="0"/>
              <a:t>ΤΠΕ </a:t>
            </a:r>
            <a:r>
              <a:rPr lang="el-GR" dirty="0" smtClean="0"/>
              <a:t>στον τουρισμό </a:t>
            </a:r>
            <a:r>
              <a:rPr lang="el-GR" sz="3000" b="0" dirty="0" smtClean="0"/>
              <a:t>1/4</a:t>
            </a:r>
            <a:endParaRPr lang="el-GR" sz="3000" b="0" dirty="0"/>
          </a:p>
        </p:txBody>
      </p:sp>
      <p:sp>
        <p:nvSpPr>
          <p:cNvPr id="3" name="Θέση περιεχομένου 2"/>
          <p:cNvSpPr>
            <a:spLocks noGrp="1"/>
          </p:cNvSpPr>
          <p:nvPr>
            <p:ph idx="1"/>
          </p:nvPr>
        </p:nvSpPr>
        <p:spPr/>
        <p:txBody>
          <a:bodyPr/>
          <a:lstStyle/>
          <a:p>
            <a:r>
              <a:rPr lang="el-GR" dirty="0"/>
              <a:t>Ο όρος "τεχνολογίες επικοινωνίας και πληροφοριών" (ICTs, information and communication technologies), χρησιμοποιείται για να περιγράψει τους ιδιαίτερους τρόπους και τους μηχανισμούς που χρησιμοποιούνται για τη διαχείριση πληροφοριών</a:t>
            </a:r>
            <a:r>
              <a:rPr lang="el-GR" dirty="0" smtClean="0"/>
              <a:t>.</a:t>
            </a:r>
          </a:p>
          <a:p>
            <a:r>
              <a:rPr lang="el-GR" dirty="0" smtClean="0"/>
              <a:t>Αυτός </a:t>
            </a:r>
            <a:r>
              <a:rPr lang="el-GR" dirty="0"/>
              <a:t>ο όρος περιλαμβάνει τις τεχνολογίες υπολογιστών και επικοινωνιών που χρησιμοποιούνται για να αποκτήσουν, να επεξεργαστούν, να αναλύσουν, να αποθηκεύσουν, να ανακτήσουν, να διαδώσουν και να εφαρμόσουν τις πληροφορίες.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422335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«Διεθνείς συστήματα κρατήσεων στον τουρισμό. </a:t>
            </a:r>
            <a:r>
              <a:rPr lang="el-GR" sz="2000" dirty="0" smtClean="0"/>
              <a:t>Ενότητα </a:t>
            </a:r>
            <a:r>
              <a:rPr lang="en-US" sz="2000" dirty="0" smtClean="0"/>
              <a:t>2: </a:t>
            </a:r>
            <a:r>
              <a:rPr lang="el-GR" sz="2000" dirty="0"/>
              <a:t>Τεχνολογία και Τεχνολογίες Πληροφοριών και Επικοινωνιών (ΤΠΕ), (Information and Communication Technologies, ICT), στον τουρισμό».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Ορισμός, στόχος και εφαρμογές </a:t>
            </a:r>
            <a:r>
              <a:rPr lang="en-US" dirty="0">
                <a:solidFill>
                  <a:prstClr val="white"/>
                </a:solidFill>
              </a:rPr>
              <a:t/>
            </a:r>
            <a:br>
              <a:rPr lang="en-US" dirty="0">
                <a:solidFill>
                  <a:prstClr val="white"/>
                </a:solidFill>
              </a:rPr>
            </a:br>
            <a:r>
              <a:rPr lang="el-GR" dirty="0">
                <a:solidFill>
                  <a:prstClr val="white"/>
                </a:solidFill>
              </a:rPr>
              <a:t>των ΤΠΕ στον τουρισμό </a:t>
            </a:r>
            <a:r>
              <a:rPr lang="el-GR" sz="3000" b="0" dirty="0" smtClean="0">
                <a:solidFill>
                  <a:prstClr val="white"/>
                </a:solidFill>
              </a:rPr>
              <a:t>2/4</a:t>
            </a:r>
            <a:endParaRPr lang="el-GR" dirty="0"/>
          </a:p>
        </p:txBody>
      </p:sp>
      <p:sp>
        <p:nvSpPr>
          <p:cNvPr id="3" name="Θέση περιεχομένου 2"/>
          <p:cNvSpPr>
            <a:spLocks noGrp="1"/>
          </p:cNvSpPr>
          <p:nvPr>
            <p:ph idx="1"/>
          </p:nvPr>
        </p:nvSpPr>
        <p:spPr/>
        <p:txBody>
          <a:bodyPr/>
          <a:lstStyle/>
          <a:p>
            <a:r>
              <a:rPr lang="el-GR" dirty="0"/>
              <a:t>Οι νέες τεχνολογίες συνιστούν σημαντικό εργαλείο βελτίωσης της ανταγωνιστικότητας, εξατομίκευσης της ζήτησης, μειωμένου λειτουργικού κόστους και καλύτερης οργάνωσης των επιχειρήσεων στην παγκοσμιοποιημένη τουριστική αγορά</a:t>
            </a:r>
            <a:r>
              <a:rPr lang="el-GR" dirty="0" smtClean="0"/>
              <a:t>.</a:t>
            </a:r>
          </a:p>
          <a:p>
            <a:r>
              <a:rPr lang="el-GR" dirty="0"/>
              <a:t>Στόχος της εφαρμογής των ΤΠΕ, είναι  η προώθηση της απαραίτητης πληροφόρησης, με σκοπό να διευκολύνει την τοπική αυτοδιοίκηση, τους επιχειρηματίες και τα διευθυντικά στελέχη, στη δημιουργία αγοραστικών στόχων μέσα σε συγκεκριμένους κλάδους της τουριστικής βιομηχανίας.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897860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Ορισμός, στόχος και εφαρμογές </a:t>
            </a:r>
            <a:r>
              <a:rPr lang="en-US" dirty="0">
                <a:solidFill>
                  <a:prstClr val="white"/>
                </a:solidFill>
              </a:rPr>
              <a:t/>
            </a:r>
            <a:br>
              <a:rPr lang="en-US" dirty="0">
                <a:solidFill>
                  <a:prstClr val="white"/>
                </a:solidFill>
              </a:rPr>
            </a:br>
            <a:r>
              <a:rPr lang="el-GR" dirty="0">
                <a:solidFill>
                  <a:prstClr val="white"/>
                </a:solidFill>
              </a:rPr>
              <a:t>των ΤΠΕ στον τουρισμό </a:t>
            </a:r>
            <a:r>
              <a:rPr lang="el-GR" sz="3000" b="0" dirty="0" smtClean="0">
                <a:solidFill>
                  <a:prstClr val="white"/>
                </a:solidFill>
              </a:rPr>
              <a:t>3/4</a:t>
            </a:r>
            <a:endParaRPr lang="el-GR" dirty="0"/>
          </a:p>
        </p:txBody>
      </p:sp>
      <p:sp>
        <p:nvSpPr>
          <p:cNvPr id="3" name="Θέση περιεχομένου 2"/>
          <p:cNvSpPr>
            <a:spLocks noGrp="1"/>
          </p:cNvSpPr>
          <p:nvPr>
            <p:ph idx="1"/>
          </p:nvPr>
        </p:nvSpPr>
        <p:spPr/>
        <p:txBody>
          <a:bodyPr>
            <a:noAutofit/>
          </a:bodyPr>
          <a:lstStyle/>
          <a:p>
            <a:r>
              <a:rPr lang="el-GR" dirty="0"/>
              <a:t>Οι εφαρμογές των τεχνολογιών πληροφορίας και επικοινωνίας (Τ.Π.Ε.), υποστηρίζουν όλες τις επαγγελματικές λειτουργίες οι οποίες και είναι κρίσιμες για τη λειτουργία της ταξιδιωτικής βιομηχανίας στο σύνολο</a:t>
            </a:r>
            <a:r>
              <a:rPr lang="el-GR" dirty="0" smtClean="0"/>
              <a:t>.</a:t>
            </a:r>
          </a:p>
          <a:p>
            <a:r>
              <a:rPr lang="el-GR" dirty="0" smtClean="0"/>
              <a:t>Τα </a:t>
            </a:r>
            <a:r>
              <a:rPr lang="el-GR" dirty="0"/>
              <a:t>I.C.T. είναι πολύ σημαντικά για τον τουρισμό γιατί:	</a:t>
            </a:r>
          </a:p>
          <a:p>
            <a:pPr lvl="1"/>
            <a:r>
              <a:rPr lang="el-GR" dirty="0" smtClean="0"/>
              <a:t>Είναι </a:t>
            </a:r>
            <a:r>
              <a:rPr lang="el-GR" dirty="0"/>
              <a:t>η σπονδυλική στήλη ενημέρωσης, επικοινωνίας </a:t>
            </a:r>
            <a:r>
              <a:rPr lang="el-GR" dirty="0" smtClean="0"/>
              <a:t>και </a:t>
            </a:r>
            <a:r>
              <a:rPr lang="el-GR" dirty="0"/>
              <a:t>λειτουργίας του τουρισμού.</a:t>
            </a:r>
          </a:p>
          <a:p>
            <a:pPr lvl="1"/>
            <a:r>
              <a:rPr lang="el-GR" dirty="0"/>
              <a:t>Αποτελούν οδηγό της παγκοσμιοποίησης του τουρισμού.</a:t>
            </a:r>
          </a:p>
          <a:p>
            <a:pPr lvl="1"/>
            <a:r>
              <a:rPr lang="el-GR" dirty="0"/>
              <a:t>Παρέχουν τα αποτελεσματικά εργαλεία στους καταναλωτές για να προσδιορίσουν </a:t>
            </a:r>
            <a:r>
              <a:rPr lang="el-GR" dirty="0" smtClean="0"/>
              <a:t>και </a:t>
            </a:r>
            <a:r>
              <a:rPr lang="el-GR" dirty="0"/>
              <a:t>να αγοράσουν τα κατάλληλα προϊόντα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850979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Ορισμός, στόχος και εφαρμογές </a:t>
            </a:r>
            <a:r>
              <a:rPr lang="en-US" dirty="0">
                <a:solidFill>
                  <a:prstClr val="white"/>
                </a:solidFill>
              </a:rPr>
              <a:t/>
            </a:r>
            <a:br>
              <a:rPr lang="en-US" dirty="0">
                <a:solidFill>
                  <a:prstClr val="white"/>
                </a:solidFill>
              </a:rPr>
            </a:br>
            <a:r>
              <a:rPr lang="el-GR" dirty="0">
                <a:solidFill>
                  <a:prstClr val="white"/>
                </a:solidFill>
              </a:rPr>
              <a:t>των ΤΠΕ στον τουρισμό </a:t>
            </a:r>
            <a:r>
              <a:rPr lang="el-GR" sz="3000" b="0" dirty="0" smtClean="0">
                <a:solidFill>
                  <a:prstClr val="white"/>
                </a:solidFill>
              </a:rPr>
              <a:t>4/4</a:t>
            </a:r>
            <a:endParaRPr lang="el-GR" dirty="0"/>
          </a:p>
        </p:txBody>
      </p:sp>
      <p:sp>
        <p:nvSpPr>
          <p:cNvPr id="3" name="Θέση περιεχομένου 2"/>
          <p:cNvSpPr>
            <a:spLocks noGrp="1"/>
          </p:cNvSpPr>
          <p:nvPr>
            <p:ph idx="1"/>
          </p:nvPr>
        </p:nvSpPr>
        <p:spPr/>
        <p:txBody>
          <a:bodyPr>
            <a:noAutofit/>
          </a:bodyPr>
          <a:lstStyle/>
          <a:p>
            <a:pPr marL="441325" lvl="1"/>
            <a:r>
              <a:rPr lang="el-GR" dirty="0" smtClean="0"/>
              <a:t>Παρέχουν </a:t>
            </a:r>
            <a:r>
              <a:rPr lang="el-GR" dirty="0"/>
              <a:t>αποτελεσματικά εργαλεία στους προμηθευτές για την ανάπτυξη, τη διαχείριση </a:t>
            </a:r>
            <a:r>
              <a:rPr lang="el-GR" dirty="0" smtClean="0"/>
              <a:t>και </a:t>
            </a:r>
            <a:r>
              <a:rPr lang="el-GR" dirty="0"/>
              <a:t>τη διανομή των προϊόντων τους σε μια παγκόσμια κλίμακα.</a:t>
            </a:r>
          </a:p>
          <a:p>
            <a:pPr marL="441325" lvl="1"/>
            <a:r>
              <a:rPr lang="el-GR" dirty="0"/>
              <a:t>Καθορίζουν τη διεπαφή μεταξύ των καταναλωτών </a:t>
            </a:r>
            <a:r>
              <a:rPr lang="el-GR" dirty="0" smtClean="0"/>
              <a:t>και </a:t>
            </a:r>
            <a:r>
              <a:rPr lang="el-GR" dirty="0"/>
              <a:t>των προμηθευτών.</a:t>
            </a:r>
          </a:p>
          <a:p>
            <a:pPr marL="441325" lvl="1"/>
            <a:r>
              <a:rPr lang="el-GR" dirty="0"/>
              <a:t>Επιτρέπουν στη βιομηχανία να αναπτύξει, διαχειριστεί </a:t>
            </a:r>
            <a:r>
              <a:rPr lang="el-GR" dirty="0" smtClean="0"/>
              <a:t>και </a:t>
            </a:r>
            <a:r>
              <a:rPr lang="el-GR" dirty="0"/>
              <a:t>να εμπορευτεί τα κατάλληλα προϊόντα τουρισμού.</a:t>
            </a:r>
          </a:p>
          <a:p>
            <a:pPr marL="441325" lvl="1"/>
            <a:r>
              <a:rPr lang="el-GR" dirty="0"/>
              <a:t>Έχουν ζωτική σπουδαιότητα για την ανταγωνιστικότητα </a:t>
            </a:r>
            <a:r>
              <a:rPr lang="el-GR" dirty="0" smtClean="0"/>
              <a:t>και </a:t>
            </a:r>
            <a:r>
              <a:rPr lang="el-GR" dirty="0"/>
              <a:t>την ευημερία της βιομηχανίας.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924202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Δείκτης </a:t>
            </a:r>
            <a:r>
              <a:rPr lang="el-GR" dirty="0"/>
              <a:t>Τουριστικής Ανταγωνιστικότητας </a:t>
            </a:r>
            <a:r>
              <a:rPr lang="el-GR" dirty="0" smtClean="0"/>
              <a:t/>
            </a:r>
            <a:br>
              <a:rPr lang="el-GR" dirty="0" smtClean="0"/>
            </a:br>
            <a:r>
              <a:rPr lang="en-US" sz="3000" b="0" dirty="0"/>
              <a:t>(Travel and Tourism Competitiveness Index </a:t>
            </a:r>
            <a:r>
              <a:rPr lang="el-GR" sz="3000" b="0" dirty="0" smtClean="0"/>
              <a:t>- </a:t>
            </a:r>
            <a:r>
              <a:rPr lang="en-US" sz="3000" b="0" dirty="0" smtClean="0"/>
              <a:t>TTCI</a:t>
            </a:r>
            <a:r>
              <a:rPr lang="en-US" sz="3000" b="0" dirty="0"/>
              <a:t>)</a:t>
            </a:r>
            <a:endParaRPr lang="el-GR" sz="3000" b="0" dirty="0"/>
          </a:p>
        </p:txBody>
      </p:sp>
      <p:sp>
        <p:nvSpPr>
          <p:cNvPr id="3" name="Θέση περιεχομένου 2"/>
          <p:cNvSpPr>
            <a:spLocks noGrp="1"/>
          </p:cNvSpPr>
          <p:nvPr>
            <p:ph idx="1"/>
          </p:nvPr>
        </p:nvSpPr>
        <p:spPr>
          <a:xfrm>
            <a:off x="457200" y="1340768"/>
            <a:ext cx="8229600" cy="5400600"/>
          </a:xfrm>
        </p:spPr>
        <p:txBody>
          <a:bodyPr>
            <a:normAutofit/>
          </a:bodyPr>
          <a:lstStyle/>
          <a:p>
            <a:r>
              <a:rPr lang="el-GR" dirty="0"/>
              <a:t>Ο δείκτης TTCI, ο οποίος μετριέται ετησίως από το Παγκόσμιο Οικονομικό Forum, απαρτίζεται από 14 δείκτες δομημένους σε 3 ενότητες: </a:t>
            </a:r>
            <a:endParaRPr lang="el-GR" dirty="0" smtClean="0"/>
          </a:p>
          <a:p>
            <a:pPr lvl="1"/>
            <a:r>
              <a:rPr lang="el-GR" dirty="0" smtClean="0"/>
              <a:t>Ρυθμιστικό </a:t>
            </a:r>
            <a:r>
              <a:rPr lang="el-GR" dirty="0"/>
              <a:t>πλαίσιο (regulatory framework), </a:t>
            </a:r>
            <a:endParaRPr lang="el-GR" dirty="0" smtClean="0"/>
          </a:p>
          <a:p>
            <a:pPr lvl="1"/>
            <a:r>
              <a:rPr lang="el-GR" dirty="0" smtClean="0"/>
              <a:t>Επιχειρηματικό  </a:t>
            </a:r>
            <a:r>
              <a:rPr lang="el-GR" dirty="0"/>
              <a:t>περιβάλλον και  υποδομές (business environment and  infrastructure) </a:t>
            </a:r>
            <a:r>
              <a:rPr lang="el-GR" dirty="0" smtClean="0"/>
              <a:t>και </a:t>
            </a:r>
          </a:p>
          <a:p>
            <a:pPr lvl="1"/>
            <a:r>
              <a:rPr lang="el-GR" dirty="0" smtClean="0"/>
              <a:t>Ανθρώπινοι</a:t>
            </a:r>
            <a:r>
              <a:rPr lang="el-GR" dirty="0"/>
              <a:t>, πολιτιστικοί και φυσικοί πόροι (human, cultural and natural resources). </a:t>
            </a:r>
            <a:endParaRPr lang="el-GR" dirty="0" smtClean="0"/>
          </a:p>
          <a:p>
            <a:r>
              <a:rPr lang="el-GR" dirty="0" smtClean="0"/>
              <a:t>Ένας </a:t>
            </a:r>
            <a:r>
              <a:rPr lang="el-GR" dirty="0"/>
              <a:t>από τους υποδείκτες στην ενότητα επιχειρηματικό περιβάλλον και υποδομές, είναι ο </a:t>
            </a:r>
            <a:r>
              <a:rPr lang="el-GR" b="1" dirty="0"/>
              <a:t>δείκτης υποδομών ΤΠΕ  (ICT Infrastructure)</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61876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a:t>
            </a:r>
            <a:r>
              <a:rPr lang="el-GR" dirty="0"/>
              <a:t>θέση της Ελλάδας στο διεθνές </a:t>
            </a:r>
            <a:r>
              <a:rPr lang="el-GR" dirty="0" smtClean="0"/>
              <a:t/>
            </a:r>
            <a:br>
              <a:rPr lang="el-GR" dirty="0" smtClean="0"/>
            </a:br>
            <a:r>
              <a:rPr lang="el-GR" dirty="0" smtClean="0"/>
              <a:t>τουριστικό περιβάλλον </a:t>
            </a:r>
            <a:r>
              <a:rPr lang="el-GR" sz="3000" b="0" dirty="0" smtClean="0"/>
              <a:t>1/2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pic>
        <p:nvPicPr>
          <p:cNvPr id="1026" name="Picture 2" descr="PINAKAS_1(Tουρισμός και διείσδυση τεχνολογιών)"/>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475"/>
          <a:stretch/>
        </p:blipFill>
        <p:spPr bwMode="auto">
          <a:xfrm>
            <a:off x="1043608" y="1358282"/>
            <a:ext cx="7195450" cy="415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1018946" y="5602014"/>
            <a:ext cx="7195450" cy="923330"/>
          </a:xfrm>
          <a:prstGeom prst="rect">
            <a:avLst/>
          </a:prstGeom>
        </p:spPr>
        <p:txBody>
          <a:bodyPr wrap="square">
            <a:spAutoFit/>
          </a:bodyPr>
          <a:lstStyle/>
          <a:p>
            <a:r>
              <a:rPr lang="el-GR" sz="2000" dirty="0">
                <a:latin typeface="+mn-lt"/>
              </a:rPr>
              <a:t>Κατάταξη της Ελλάδας ως προς τις ανταγωνιστικές χώρες σύμφωνα με το δείκτη ΤΤCI και τον υποδείκτη ICT Infrastructure 2009.</a:t>
            </a:r>
          </a:p>
          <a:p>
            <a:r>
              <a:rPr lang="el-GR" sz="1400" dirty="0">
                <a:latin typeface="+mn-lt"/>
              </a:rPr>
              <a:t>Πηγή: Παρατηρητήριο για την ΚτΠ, </a:t>
            </a:r>
            <a:r>
              <a:rPr lang="el-GR" sz="1400" dirty="0" smtClean="0">
                <a:latin typeface="+mn-lt"/>
              </a:rPr>
              <a:t>2009</a:t>
            </a:r>
            <a:endParaRPr lang="el-GR" sz="1400" dirty="0">
              <a:latin typeface="+mn-lt"/>
            </a:endParaRPr>
          </a:p>
        </p:txBody>
      </p:sp>
    </p:spTree>
    <p:extLst>
      <p:ext uri="{BB962C8B-B14F-4D97-AF65-F5344CB8AC3E}">
        <p14:creationId xmlns:p14="http://schemas.microsoft.com/office/powerpoint/2010/main" val="183932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Η θέση της Ελλάδας στο διεθνές </a:t>
            </a:r>
            <a:br>
              <a:rPr lang="el-GR" dirty="0">
                <a:solidFill>
                  <a:prstClr val="white"/>
                </a:solidFill>
              </a:rPr>
            </a:br>
            <a:r>
              <a:rPr lang="el-GR" dirty="0">
                <a:solidFill>
                  <a:prstClr val="white"/>
                </a:solidFill>
              </a:rPr>
              <a:t>τουριστικό περιβάλλον </a:t>
            </a:r>
            <a:r>
              <a:rPr lang="el-GR" sz="3000" b="0" dirty="0" smtClean="0">
                <a:solidFill>
                  <a:prstClr val="white"/>
                </a:solidFill>
              </a:rPr>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pic>
        <p:nvPicPr>
          <p:cNvPr id="2050" name="Picture 2" descr="PINAKAS_02(Internet &amp; Hotel)"/>
          <p:cNvPicPr>
            <a:picLocks noChangeAspect="1" noChangeArrowheads="1"/>
          </p:cNvPicPr>
          <p:nvPr/>
        </p:nvPicPr>
        <p:blipFill>
          <a:blip r:embed="rId2" cstate="print">
            <a:extLst>
              <a:ext uri="{28A0092B-C50C-407E-A947-70E740481C1C}">
                <a14:useLocalDpi xmlns:a14="http://schemas.microsoft.com/office/drawing/2010/main" val="0"/>
              </a:ext>
            </a:extLst>
          </a:blip>
          <a:srcRect t="3253"/>
          <a:stretch>
            <a:fillRect/>
          </a:stretch>
        </p:blipFill>
        <p:spPr bwMode="auto">
          <a:xfrm>
            <a:off x="179512" y="1196751"/>
            <a:ext cx="4293161" cy="566124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4472673" y="5733256"/>
            <a:ext cx="4666860" cy="615553"/>
          </a:xfrm>
          <a:prstGeom prst="rect">
            <a:avLst/>
          </a:prstGeom>
        </p:spPr>
        <p:txBody>
          <a:bodyPr wrap="square">
            <a:spAutoFit/>
          </a:bodyPr>
          <a:lstStyle/>
          <a:p>
            <a:r>
              <a:rPr lang="el-GR" sz="2000" dirty="0">
                <a:latin typeface="+mn-lt"/>
              </a:rPr>
              <a:t>Επενδύσεις σε ΤΠΕ ως ποσοστό % του ΑΕΠ</a:t>
            </a:r>
          </a:p>
          <a:p>
            <a:r>
              <a:rPr lang="el-GR" sz="1400" dirty="0">
                <a:latin typeface="+mn-lt"/>
              </a:rPr>
              <a:t>Πηγή: Παρατηρητήριο για την ΚτΠ, 2009</a:t>
            </a:r>
          </a:p>
        </p:txBody>
      </p:sp>
    </p:spTree>
    <p:extLst>
      <p:ext uri="{BB962C8B-B14F-4D97-AF65-F5344CB8AC3E}">
        <p14:creationId xmlns:p14="http://schemas.microsoft.com/office/powerpoint/2010/main" val="2594819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ΤΠΕ και </a:t>
            </a:r>
            <a:r>
              <a:rPr lang="el-GR" dirty="0"/>
              <a:t>ηλεκτρονικός </a:t>
            </a:r>
            <a:r>
              <a:rPr lang="el-GR" dirty="0" smtClean="0"/>
              <a:t>τουρισμός</a:t>
            </a:r>
            <a:endParaRPr lang="el-GR" dirty="0"/>
          </a:p>
        </p:txBody>
      </p:sp>
      <p:sp>
        <p:nvSpPr>
          <p:cNvPr id="3" name="Θέση περιεχομένου 2"/>
          <p:cNvSpPr>
            <a:spLocks noGrp="1"/>
          </p:cNvSpPr>
          <p:nvPr>
            <p:ph idx="1"/>
          </p:nvPr>
        </p:nvSpPr>
        <p:spPr/>
        <p:txBody>
          <a:bodyPr/>
          <a:lstStyle/>
          <a:p>
            <a:r>
              <a:rPr lang="el-GR" dirty="0"/>
              <a:t>Ο ηλεκτρονικός τουρισμός έχει βελτιωθεί από τη ραγδαία ανάπτυξη του Internet. </a:t>
            </a:r>
            <a:endParaRPr lang="el-GR" dirty="0" smtClean="0"/>
          </a:p>
          <a:p>
            <a:r>
              <a:rPr lang="el-GR" dirty="0"/>
              <a:t>Προκειμένου να εξασφαλιστεί η λειτουργία των επιχειρήσεων σε σύγχρονο επικοινωνιακό περιβάλλον, η επιχείρηση πρέπει να διαθέτει τον απαραίτητο εξοπλισμό (hardware) και τις κατάλληλες εφαρμογές (software) που θα την οδηγήσουν σε αυτοματοποίηση των καθημερινών λειτουργιών της, σε διευρυμένη προβολή του προϊόντος της, σε διάθεση τουριστικών υπηρεσιών εξ αποστάσεως, σε άμεση πρόσβαση στον καταναλωτή κλπ.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2828780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167</TotalTime>
  <Words>1628</Words>
  <Application>Microsoft Office PowerPoint</Application>
  <PresentationFormat>Προβολή στην οθόνη (4:3)</PresentationFormat>
  <Paragraphs>160</Paragraphs>
  <Slides>26</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26</vt:i4>
      </vt:variant>
    </vt:vector>
  </HeadingPairs>
  <TitlesOfParts>
    <vt:vector size="28" baseType="lpstr">
      <vt:lpstr>template</vt:lpstr>
      <vt:lpstr>OC_template_updated</vt:lpstr>
      <vt:lpstr>Διεθνείς Συστήματα Κρατήσεων στον Τουρισμό</vt:lpstr>
      <vt:lpstr>Ορισμός, στόχος και εφαρμογές  των ΤΠΕ στον τουρισμό 1/4</vt:lpstr>
      <vt:lpstr>Ορισμός, στόχος και εφαρμογές  των ΤΠΕ στον τουρισμό 2/4</vt:lpstr>
      <vt:lpstr>Ορισμός, στόχος και εφαρμογές  των ΤΠΕ στον τουρισμό 3/4</vt:lpstr>
      <vt:lpstr>Ορισμός, στόχος και εφαρμογές  των ΤΠΕ στον τουρισμό 4/4</vt:lpstr>
      <vt:lpstr>Δείκτης Τουριστικής Ανταγωνιστικότητας  (Travel and Tourism Competitiveness Index - TTCI)</vt:lpstr>
      <vt:lpstr>Η θέση της Ελλάδας στο διεθνές  τουριστικό περιβάλλον 1/2</vt:lpstr>
      <vt:lpstr>Η θέση της Ελλάδας στο διεθνές  τουριστικό περιβάλλον 2/2</vt:lpstr>
      <vt:lpstr>ΤΠΕ και ηλεκτρονικός τουρισμός</vt:lpstr>
      <vt:lpstr>Η διείσδυση των ΤΠΕ στον  τουριστικό κλάδο της Ελλάδας 1/7</vt:lpstr>
      <vt:lpstr>Η διείσδυση των ΤΠΕ στον  τουριστικό κλάδο της Ελλάδας 2/7</vt:lpstr>
      <vt:lpstr>Η διείσδυση των ΤΠΕ στον  τουριστικό κλάδο της Ελλάδας 3/7</vt:lpstr>
      <vt:lpstr>Η διείσδυση των ΤΠΕ στον  τουριστικό κλάδο της Ελλάδας 4/7</vt:lpstr>
      <vt:lpstr>Η διείσδυση των ΤΠΕ στον  τουριστικό κλάδο της Ελλάδας 5/7</vt:lpstr>
      <vt:lpstr>Η διείσδυση των ΤΠΕ στον  τουριστικό κλάδο της Ελλάδας 6/7</vt:lpstr>
      <vt:lpstr>Η διείσδυση των ΤΠΕ στον  τουριστικό κλάδο της Ελλάδας 7/7</vt:lpstr>
      <vt:lpstr>Όροι για την επιτυχή  χρησιμοποίηση του I.C.T.</vt:lpstr>
      <vt:lpstr>Ο ρόλος των Τ.Π.Ε.  για τις αερογραμμές 1/2</vt:lpstr>
      <vt:lpstr>Ο ρόλος των Τ.Π.Ε.  για τις αερογραμμές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opencourses@teiath.gr</dc:creator>
  <cp:lastModifiedBy>natasakar new</cp:lastModifiedBy>
  <cp:revision>15</cp:revision>
  <dcterms:created xsi:type="dcterms:W3CDTF">2015-04-28T09:52:36Z</dcterms:created>
  <dcterms:modified xsi:type="dcterms:W3CDTF">2015-06-26T08:51:52Z</dcterms:modified>
</cp:coreProperties>
</file>