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9" r:id="rId2"/>
  </p:sldMasterIdLst>
  <p:notesMasterIdLst>
    <p:notesMasterId r:id="rId83"/>
  </p:notesMasterIdLst>
  <p:handoutMasterIdLst>
    <p:handoutMasterId r:id="rId84"/>
  </p:handoutMasterIdLst>
  <p:sldIdLst>
    <p:sldId id="268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  <p:sldId id="358" r:id="rId65"/>
    <p:sldId id="359" r:id="rId66"/>
    <p:sldId id="360" r:id="rId67"/>
    <p:sldId id="361" r:id="rId68"/>
    <p:sldId id="362" r:id="rId69"/>
    <p:sldId id="363" r:id="rId70"/>
    <p:sldId id="364" r:id="rId71"/>
    <p:sldId id="365" r:id="rId72"/>
    <p:sldId id="366" r:id="rId73"/>
    <p:sldId id="367" r:id="rId74"/>
    <p:sldId id="368" r:id="rId75"/>
    <p:sldId id="291" r:id="rId76"/>
    <p:sldId id="292" r:id="rId77"/>
    <p:sldId id="293" r:id="rId78"/>
    <p:sldId id="369" r:id="rId79"/>
    <p:sldId id="370" r:id="rId80"/>
    <p:sldId id="295" r:id="rId81"/>
    <p:sldId id="296" r:id="rId82"/>
  </p:sldIdLst>
  <p:sldSz cx="9144000" cy="6858000" type="screen4x3"/>
  <p:notesSz cx="7104063" cy="10234613"/>
  <p:custDataLst>
    <p:tags r:id="rId8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58" indent="-185758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58" indent="-185758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8AA1A4-C9B5-452C-AF12-52D5C5A1B077}" type="slidenum">
              <a:rPr lang="el-GR" altLang="el-GR"/>
              <a:pPr eaLnBrk="1" hangingPunct="1"/>
              <a:t>6</a:t>
            </a:fld>
            <a:endParaRPr lang="el-GR" altLang="el-G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55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7A6B91-7E43-4B2F-921C-4C9066A2A0BF}" type="slidenum">
              <a:rPr lang="el-GR" altLang="el-GR"/>
              <a:pPr eaLnBrk="1" hangingPunct="1"/>
              <a:t>24</a:t>
            </a:fld>
            <a:endParaRPr lang="el-GR" altLang="el-G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85363A-18E9-46C1-A67C-957D04B1D7DD}" type="slidenum">
              <a:rPr lang="el-GR" altLang="el-GR"/>
              <a:pPr eaLnBrk="1" hangingPunct="1"/>
              <a:t>47</a:t>
            </a:fld>
            <a:endParaRPr lang="el-GR" altLang="el-GR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z="7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C5D853-D3B8-445F-A5A5-E51E9F94F6FF}" type="slidenum">
              <a:rPr lang="el-GR" altLang="el-GR"/>
              <a:pPr eaLnBrk="1" hangingPunct="1"/>
              <a:t>48</a:t>
            </a:fld>
            <a:endParaRPr lang="el-GR" altLang="el-G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z="7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B25BB-827D-4CAA-9B3C-C13871D3DF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90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D468F-9D82-4011-89D0-D99DB8A535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221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665AE-96B2-42F1-AC0F-C0828AAF37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788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7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4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2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6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5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8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1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4.0/deed.en" TargetMode="External"/><Relationship Id="rId5" Type="http://schemas.openxmlformats.org/officeDocument/2006/relationships/hyperlink" Target="https://commons.wikimedia.org/wiki/User:%C3%98yvind_Holmstad" TargetMode="External"/><Relationship Id="rId4" Type="http://schemas.openxmlformats.org/officeDocument/2006/relationships/hyperlink" Target="https://commons.wikimedia.org/wiki/File:Gravid_-_pregnant_woman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Κοινοτική Μαιευτική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- Γυναικολογική Φροντίδα – Αγωγή Υγείας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l-G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59532" y="3284984"/>
            <a:ext cx="8424936" cy="2082142"/>
          </a:xfrm>
        </p:spPr>
        <p:txBody>
          <a:bodyPr>
            <a:normAutofit fontScale="62500" lnSpcReduction="20000"/>
          </a:bodyPr>
          <a:lstStyle/>
          <a:p>
            <a:r>
              <a:rPr lang="el-GR" sz="4000" b="1" dirty="0" smtClean="0">
                <a:solidFill>
                  <a:schemeClr val="tx1"/>
                </a:solidFill>
              </a:rPr>
              <a:t>Ενότητα 11</a:t>
            </a:r>
            <a:r>
              <a:rPr lang="el-GR" sz="4000" dirty="0" smtClean="0">
                <a:solidFill>
                  <a:schemeClr val="tx1"/>
                </a:solidFill>
              </a:rPr>
              <a:t>: </a:t>
            </a:r>
            <a:r>
              <a:rPr lang="el-GR" sz="4000" dirty="0" err="1" smtClean="0"/>
              <a:t>Περιγεννητική</a:t>
            </a:r>
            <a:r>
              <a:rPr lang="en-US" sz="4000" dirty="0" smtClean="0"/>
              <a:t> </a:t>
            </a:r>
            <a:r>
              <a:rPr lang="el-GR" sz="4000" dirty="0" smtClean="0"/>
              <a:t>θλίψη</a:t>
            </a:r>
            <a:r>
              <a:rPr lang="en-US" sz="4000" dirty="0" smtClean="0"/>
              <a:t> </a:t>
            </a:r>
            <a:r>
              <a:rPr lang="el-GR" sz="4000" dirty="0" smtClean="0"/>
              <a:t>μετά</a:t>
            </a:r>
            <a:r>
              <a:rPr lang="en-US" sz="4000" dirty="0" smtClean="0"/>
              <a:t> </a:t>
            </a:r>
            <a:r>
              <a:rPr lang="el-GR" sz="4000" dirty="0" smtClean="0"/>
              <a:t>από</a:t>
            </a:r>
            <a:r>
              <a:rPr lang="en-US" sz="4000" dirty="0" smtClean="0"/>
              <a:t> </a:t>
            </a:r>
            <a:r>
              <a:rPr lang="el-GR" sz="4000" dirty="0" smtClean="0"/>
              <a:t>επιβεβλημένη διακοπή</a:t>
            </a:r>
            <a:r>
              <a:rPr lang="en-US" sz="4000" dirty="0" smtClean="0"/>
              <a:t> </a:t>
            </a:r>
            <a:r>
              <a:rPr lang="el-GR" sz="4000" dirty="0" smtClean="0"/>
              <a:t>κύησης</a:t>
            </a:r>
            <a:endParaRPr lang="en-US" sz="4000" dirty="0" smtClean="0"/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l-GR" sz="3600" dirty="0"/>
              <a:t>Ε. </a:t>
            </a:r>
            <a:r>
              <a:rPr lang="el-GR" sz="3600" dirty="0" err="1"/>
              <a:t>Μανιατέλλη</a:t>
            </a:r>
            <a:r>
              <a:rPr lang="el-GR" sz="3600" dirty="0"/>
              <a:t>, Μαία, </a:t>
            </a:r>
            <a:r>
              <a:rPr lang="el-GR" sz="3600" dirty="0" err="1"/>
              <a:t>MSc</a:t>
            </a:r>
            <a:endParaRPr lang="el-GR" sz="3600" dirty="0"/>
          </a:p>
          <a:p>
            <a:r>
              <a:rPr lang="el-GR" sz="3600" dirty="0" err="1"/>
              <a:t>Αρεταίειο</a:t>
            </a:r>
            <a:r>
              <a:rPr lang="el-GR" sz="3600" dirty="0"/>
              <a:t> Νοσοκομείο, Β΄ Μαιευτική και Γυναικολογική Κλινική  Πανεπιστημίου Αθηνών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3677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686583"/>
              </p:ext>
            </p:extLst>
          </p:nvPr>
        </p:nvGraphicFramePr>
        <p:xfrm>
          <a:off x="491433" y="5590243"/>
          <a:ext cx="923195" cy="863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9" name="Φωτογραφία του Photo Editor" r:id="rId8" imgW="5915851" imgH="5361905" progId="">
                  <p:embed/>
                </p:oleObj>
              </mc:Choice>
              <mc:Fallback>
                <p:oleObj name="Φωτογραφία του Photo Editor" r:id="rId8" imgW="5915851" imgH="536190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33" y="5590243"/>
                        <a:ext cx="923195" cy="8630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0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b="1" dirty="0" smtClean="0">
                <a:latin typeface="Calibri" panose="020F0502020204030204" pitchFamily="34" charset="0"/>
              </a:rPr>
              <a:t>Διαχείριση περιστατικών εκλεκτικής διακοπής κύησης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4978896" cy="4896544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sz="2800" dirty="0" smtClean="0">
                <a:latin typeface="Calibri" panose="020F0502020204030204" pitchFamily="34" charset="0"/>
              </a:rPr>
              <a:t>Λήψη </a:t>
            </a:r>
            <a:r>
              <a:rPr lang="el-GR" sz="2800" dirty="0">
                <a:latin typeface="Calibri" panose="020F0502020204030204" pitchFamily="34" charset="0"/>
              </a:rPr>
              <a:t>της </a:t>
            </a:r>
            <a:r>
              <a:rPr lang="el-GR" sz="2800" dirty="0" smtClean="0">
                <a:latin typeface="Calibri" panose="020F0502020204030204" pitchFamily="34" charset="0"/>
              </a:rPr>
              <a:t>Απόφασης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  <a:endParaRPr lang="el-GR" sz="2800" dirty="0">
              <a:latin typeface="Calibri" panose="020F0502020204030204" pitchFamily="34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sz="2800" dirty="0">
                <a:latin typeface="Calibri" panose="020F0502020204030204" pitchFamily="34" charset="0"/>
              </a:rPr>
              <a:t>Κατά την πραγματοποίηση της διακοπής της κύησης στο 1</a:t>
            </a:r>
            <a:r>
              <a:rPr lang="el-GR" sz="2800" baseline="30000" dirty="0">
                <a:latin typeface="Calibri" panose="020F0502020204030204" pitchFamily="34" charset="0"/>
              </a:rPr>
              <a:t>ο</a:t>
            </a:r>
            <a:r>
              <a:rPr lang="el-GR" sz="2800" dirty="0">
                <a:latin typeface="Calibri" panose="020F0502020204030204" pitchFamily="34" charset="0"/>
              </a:rPr>
              <a:t> και 2</a:t>
            </a:r>
            <a:r>
              <a:rPr lang="el-GR" sz="2800" baseline="30000" dirty="0">
                <a:latin typeface="Calibri" panose="020F0502020204030204" pitchFamily="34" charset="0"/>
              </a:rPr>
              <a:t>ο</a:t>
            </a:r>
            <a:r>
              <a:rPr lang="el-GR" sz="2800" dirty="0">
                <a:latin typeface="Calibri" panose="020F0502020204030204" pitchFamily="34" charset="0"/>
              </a:rPr>
              <a:t> τρίμηνο της </a:t>
            </a:r>
            <a:r>
              <a:rPr lang="el-GR" sz="2800" dirty="0" smtClean="0">
                <a:latin typeface="Calibri" panose="020F0502020204030204" pitchFamily="34" charset="0"/>
              </a:rPr>
              <a:t>κύησης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  <a:endParaRPr lang="el-GR" sz="2800" dirty="0">
              <a:latin typeface="Calibri" panose="020F0502020204030204" pitchFamily="34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sz="2800" dirty="0">
                <a:latin typeface="Calibri" panose="020F0502020204030204" pitchFamily="34" charset="0"/>
              </a:rPr>
              <a:t>Μετά τον τερματισμό της </a:t>
            </a:r>
            <a:r>
              <a:rPr lang="el-GR" sz="2800" dirty="0" smtClean="0">
                <a:latin typeface="Calibri" panose="020F0502020204030204" pitchFamily="34" charset="0"/>
              </a:rPr>
              <a:t>κύησης</a:t>
            </a:r>
            <a:r>
              <a:rPr lang="en-US" sz="2800" dirty="0" smtClean="0">
                <a:latin typeface="Calibri" panose="020F0502020204030204" pitchFamily="34" charset="0"/>
              </a:rPr>
              <a:t>.</a:t>
            </a:r>
            <a:endParaRPr lang="el-GR" sz="28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l-GR" sz="2800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sz="2800" dirty="0">
              <a:latin typeface="Calibri" panose="020F0502020204030204" pitchFamily="34" charset="0"/>
            </a:endParaRPr>
          </a:p>
        </p:txBody>
      </p:sp>
      <p:pic>
        <p:nvPicPr>
          <p:cNvPr id="7" name="Picture 5" descr="fx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60" y="1412776"/>
            <a:ext cx="2587352" cy="3315045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613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3800" dirty="0" err="1" smtClean="0"/>
              <a:t>Decision</a:t>
            </a:r>
            <a:r>
              <a:rPr lang="el-GR" altLang="el-GR" sz="3800" dirty="0" smtClean="0"/>
              <a:t> </a:t>
            </a:r>
            <a:r>
              <a:rPr lang="el-GR" altLang="el-GR" sz="3800" dirty="0" err="1" smtClean="0"/>
              <a:t>Making</a:t>
            </a:r>
            <a:r>
              <a:rPr lang="el-GR" altLang="el-GR" sz="3800" dirty="0" smtClean="0"/>
              <a:t> – a </a:t>
            </a:r>
            <a:r>
              <a:rPr lang="el-GR" altLang="el-GR" sz="3800" dirty="0" err="1" smtClean="0"/>
              <a:t>spectrum</a:t>
            </a:r>
            <a:r>
              <a:rPr lang="el-GR" altLang="el-GR" sz="3800" dirty="0" smtClean="0"/>
              <a:t> </a:t>
            </a:r>
            <a:r>
              <a:rPr lang="el-GR" altLang="el-GR" sz="3800" dirty="0" err="1" smtClean="0"/>
              <a:t>of</a:t>
            </a:r>
            <a:r>
              <a:rPr lang="el-GR" altLang="el-GR" sz="3800" dirty="0" smtClean="0"/>
              <a:t> </a:t>
            </a:r>
            <a:r>
              <a:rPr lang="el-GR" altLang="el-GR" sz="3800" dirty="0" err="1" smtClean="0"/>
              <a:t>methodologies</a:t>
            </a:r>
            <a:endParaRPr lang="el-GR" altLang="el-GR" sz="3800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Paternalism </a:t>
            </a:r>
          </a:p>
          <a:p>
            <a:r>
              <a:rPr lang="el-GR" altLang="el-GR" sz="2400" dirty="0" err="1" smtClean="0"/>
              <a:t>Doctor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leads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patient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follows</a:t>
            </a:r>
            <a:r>
              <a:rPr lang="el-GR" altLang="el-GR" sz="2400" dirty="0" smtClean="0"/>
              <a:t> </a:t>
            </a:r>
          </a:p>
          <a:p>
            <a:r>
              <a:rPr lang="el-GR" altLang="el-GR" sz="2400" dirty="0" err="1" smtClean="0"/>
              <a:t>Shared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Decision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Making</a:t>
            </a:r>
            <a:r>
              <a:rPr lang="el-GR" altLang="el-GR" sz="2400" dirty="0" smtClean="0"/>
              <a:t> </a:t>
            </a:r>
            <a:endParaRPr lang="en-US" altLang="el-GR" sz="2400" dirty="0" smtClean="0"/>
          </a:p>
          <a:p>
            <a:r>
              <a:rPr lang="el-GR" altLang="el-GR" sz="2400" dirty="0" err="1" smtClean="0"/>
              <a:t>Evidence</a:t>
            </a:r>
            <a:r>
              <a:rPr lang="el-GR" altLang="el-GR" sz="2400" dirty="0" smtClean="0"/>
              <a:t>-</a:t>
            </a:r>
            <a:r>
              <a:rPr lang="el-GR" altLang="el-GR" sz="2400" dirty="0" err="1" smtClean="0"/>
              <a:t>based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medicine</a:t>
            </a:r>
            <a:r>
              <a:rPr lang="el-GR" altLang="el-GR" sz="2400" dirty="0" smtClean="0"/>
              <a:t> </a:t>
            </a:r>
          </a:p>
          <a:p>
            <a:r>
              <a:rPr lang="el-GR" altLang="el-GR" sz="2400" dirty="0" err="1" smtClean="0"/>
              <a:t>Informed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Choice</a:t>
            </a:r>
            <a:r>
              <a:rPr lang="el-GR" altLang="el-GR" sz="2400" dirty="0" smtClean="0"/>
              <a:t> </a:t>
            </a:r>
          </a:p>
          <a:p>
            <a:r>
              <a:rPr lang="el-GR" altLang="el-GR" sz="2400" dirty="0" err="1" smtClean="0"/>
              <a:t>Ideally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results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in</a:t>
            </a:r>
            <a:r>
              <a:rPr lang="el-GR" altLang="el-GR" sz="2400" dirty="0" smtClean="0"/>
              <a:t> a </a:t>
            </a:r>
            <a:r>
              <a:rPr lang="el-GR" altLang="el-GR" sz="2400" dirty="0" err="1" smtClean="0"/>
              <a:t>decision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made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and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owned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by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the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woman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who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is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then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supported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by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the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health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professional</a:t>
            </a:r>
            <a:r>
              <a:rPr lang="el-GR" altLang="el-GR" sz="2400" dirty="0" smtClean="0"/>
              <a:t>’ </a:t>
            </a:r>
          </a:p>
          <a:p>
            <a:pPr>
              <a:lnSpc>
                <a:spcPct val="80000"/>
              </a:lnSpc>
            </a:pPr>
            <a:endParaRPr lang="el-GR" altLang="el-GR" sz="2400" dirty="0" smtClean="0"/>
          </a:p>
          <a:p>
            <a:pPr>
              <a:lnSpc>
                <a:spcPct val="80000"/>
              </a:lnSpc>
            </a:pPr>
            <a:endParaRPr lang="el-GR" altLang="el-GR" sz="2400" dirty="0" smtClean="0"/>
          </a:p>
          <a:p>
            <a:pPr marL="0" indent="0" algn="r">
              <a:lnSpc>
                <a:spcPct val="80000"/>
              </a:lnSpc>
              <a:buNone/>
            </a:pPr>
            <a:r>
              <a:rPr lang="el-GR" altLang="el-GR" sz="2000" dirty="0" smtClean="0"/>
              <a:t>(MIDIRS, 2004) </a:t>
            </a:r>
            <a:r>
              <a:rPr lang="el-GR" altLang="el-GR" sz="2000" dirty="0" err="1" smtClean="0"/>
              <a:t>from</a:t>
            </a:r>
            <a:r>
              <a:rPr lang="el-GR" altLang="el-GR" sz="2000" dirty="0" smtClean="0"/>
              <a:t> </a:t>
            </a:r>
            <a:r>
              <a:rPr lang="el-GR" altLang="el-GR" sz="2000" i="1" dirty="0" err="1" smtClean="0"/>
              <a:t>Screening</a:t>
            </a:r>
            <a:r>
              <a:rPr lang="el-GR" altLang="el-GR" sz="2000" i="1" dirty="0" smtClean="0"/>
              <a:t> </a:t>
            </a:r>
            <a:r>
              <a:rPr lang="el-GR" altLang="el-GR" sz="2000" i="1" dirty="0" err="1" smtClean="0"/>
              <a:t>Choices</a:t>
            </a:r>
            <a:r>
              <a:rPr lang="el-GR" altLang="el-GR" sz="2000" i="1" dirty="0" smtClean="0"/>
              <a:t>: A </a:t>
            </a:r>
            <a:r>
              <a:rPr lang="el-GR" altLang="el-GR" sz="2000" i="1" dirty="0" err="1" smtClean="0"/>
              <a:t>learning</a:t>
            </a:r>
            <a:r>
              <a:rPr lang="el-GR" altLang="el-GR" sz="2000" i="1" dirty="0" smtClean="0"/>
              <a:t> </a:t>
            </a:r>
            <a:r>
              <a:rPr lang="el-GR" altLang="el-GR" sz="2000" i="1" dirty="0" err="1" smtClean="0"/>
              <a:t>resource</a:t>
            </a:r>
            <a:r>
              <a:rPr lang="el-GR" altLang="el-GR" sz="2000" i="1" dirty="0" smtClean="0"/>
              <a:t> </a:t>
            </a:r>
            <a:r>
              <a:rPr lang="el-GR" altLang="el-GR" sz="2000" i="1" dirty="0" err="1" smtClean="0"/>
              <a:t>for</a:t>
            </a:r>
            <a:r>
              <a:rPr lang="el-GR" altLang="el-GR" sz="2000" i="1" dirty="0" smtClean="0"/>
              <a:t> </a:t>
            </a:r>
            <a:r>
              <a:rPr lang="el-GR" altLang="el-GR" sz="2000" i="1" dirty="0" err="1" smtClean="0"/>
              <a:t>health</a:t>
            </a:r>
            <a:r>
              <a:rPr lang="el-GR" altLang="el-GR" sz="2000" i="1" dirty="0" smtClean="0"/>
              <a:t> </a:t>
            </a:r>
            <a:r>
              <a:rPr lang="el-GR" altLang="el-GR" sz="2000" i="1" dirty="0" err="1" smtClean="0"/>
              <a:t>professionals</a:t>
            </a:r>
            <a:r>
              <a:rPr lang="el-GR" altLang="el-GR" sz="2000" i="1" dirty="0" smtClean="0"/>
              <a:t> </a:t>
            </a:r>
            <a:r>
              <a:rPr lang="el-GR" altLang="el-GR" sz="2000" i="1" dirty="0" err="1" smtClean="0"/>
              <a:t>offering</a:t>
            </a:r>
            <a:r>
              <a:rPr lang="el-GR" altLang="el-GR" sz="2000" i="1" dirty="0" smtClean="0"/>
              <a:t> </a:t>
            </a:r>
            <a:r>
              <a:rPr lang="el-GR" altLang="el-GR" sz="2000" i="1" dirty="0" err="1" smtClean="0"/>
              <a:t>antenatal</a:t>
            </a:r>
            <a:r>
              <a:rPr lang="el-GR" altLang="el-GR" sz="2000" i="1" dirty="0" smtClean="0"/>
              <a:t> </a:t>
            </a:r>
            <a:r>
              <a:rPr lang="el-GR" altLang="el-GR" sz="2000" i="1" dirty="0" err="1" smtClean="0"/>
              <a:t>and</a:t>
            </a:r>
            <a:r>
              <a:rPr lang="el-GR" altLang="el-GR" sz="2000" i="1" dirty="0" smtClean="0"/>
              <a:t> </a:t>
            </a:r>
            <a:r>
              <a:rPr lang="el-GR" altLang="el-GR" sz="2000" i="1" dirty="0" err="1" smtClean="0"/>
              <a:t>newborn</a:t>
            </a:r>
            <a:r>
              <a:rPr lang="el-GR" altLang="el-GR" sz="2000" i="1" dirty="0" smtClean="0"/>
              <a:t> </a:t>
            </a:r>
            <a:r>
              <a:rPr lang="el-GR" altLang="el-GR" sz="2000" i="1" dirty="0" err="1" smtClean="0"/>
              <a:t>care</a:t>
            </a:r>
            <a:r>
              <a:rPr lang="el-GR" altLang="el-GR" sz="2000" dirty="0" smtClean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3600" b="1" dirty="0" err="1" smtClean="0"/>
              <a:t>Supporting</a:t>
            </a:r>
            <a:r>
              <a:rPr lang="el-GR" altLang="el-GR" sz="3600" b="1" dirty="0" smtClean="0"/>
              <a:t> </a:t>
            </a:r>
            <a:r>
              <a:rPr lang="el-GR" altLang="el-GR" sz="3600" b="1" dirty="0" err="1" smtClean="0"/>
              <a:t>parents</a:t>
            </a:r>
            <a:r>
              <a:rPr lang="el-GR" altLang="el-GR" sz="3600" b="1" dirty="0" smtClean="0"/>
              <a:t>’ </a:t>
            </a:r>
            <a:r>
              <a:rPr lang="el-GR" altLang="el-GR" sz="3600" b="1" dirty="0" err="1" smtClean="0"/>
              <a:t>decision</a:t>
            </a:r>
            <a:r>
              <a:rPr lang="el-GR" altLang="el-GR" sz="3600" b="1" dirty="0" smtClean="0"/>
              <a:t> </a:t>
            </a:r>
            <a:r>
              <a:rPr lang="el-GR" altLang="el-GR" sz="3600" b="1" dirty="0" err="1" smtClean="0"/>
              <a:t>making</a:t>
            </a:r>
            <a:r>
              <a:rPr lang="en-US" altLang="el-GR" sz="3600" b="1" dirty="0" smtClean="0"/>
              <a:t> </a:t>
            </a:r>
            <a:r>
              <a:rPr lang="en-US" altLang="el-GR" sz="3000" b="0" dirty="0" smtClean="0"/>
              <a:t>1/3</a:t>
            </a:r>
            <a:endParaRPr lang="el-GR" altLang="el-GR" sz="3000" b="0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To </a:t>
            </a:r>
            <a:r>
              <a:rPr lang="el-GR" altLang="el-GR" sz="2400" dirty="0" err="1" smtClean="0"/>
              <a:t>provide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parents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with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the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full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range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of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choices</a:t>
            </a:r>
            <a:r>
              <a:rPr lang="en-US" altLang="el-GR" sz="2400" dirty="0" smtClean="0"/>
              <a:t> </a:t>
            </a:r>
            <a:r>
              <a:rPr lang="el-GR" altLang="el-GR" sz="2400" dirty="0" err="1" smtClean="0"/>
              <a:t>and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to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give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them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appropriate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support</a:t>
            </a:r>
            <a:r>
              <a:rPr lang="en-US" altLang="el-GR" sz="2400" dirty="0" smtClean="0"/>
              <a:t> = T</a:t>
            </a:r>
            <a:r>
              <a:rPr lang="el-GR" altLang="el-GR" sz="2400" dirty="0" smtClean="0"/>
              <a:t>o </a:t>
            </a:r>
            <a:r>
              <a:rPr lang="el-GR" altLang="el-GR" sz="2400" dirty="0" err="1" smtClean="0"/>
              <a:t>provide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individualised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care</a:t>
            </a:r>
            <a:r>
              <a:rPr lang="el-GR" altLang="el-GR" sz="2400" dirty="0" smtClean="0"/>
              <a:t>. </a:t>
            </a:r>
            <a:endParaRPr lang="en-US" altLang="el-GR" sz="2400" dirty="0" smtClean="0"/>
          </a:p>
          <a:p>
            <a:pPr eaLnBrk="1" hangingPunct="1">
              <a:buFont typeface="Wingdings" pitchFamily="2" charset="2"/>
              <a:buNone/>
            </a:pPr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To </a:t>
            </a:r>
            <a:r>
              <a:rPr lang="el-GR" altLang="el-GR" sz="2400" dirty="0" err="1" smtClean="0"/>
              <a:t>do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this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we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need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to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examine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our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own</a:t>
            </a:r>
            <a:r>
              <a:rPr lang="el-GR" altLang="el-GR" sz="2400" dirty="0" smtClean="0"/>
              <a:t>: </a:t>
            </a:r>
          </a:p>
          <a:p>
            <a:pPr lvl="1"/>
            <a:r>
              <a:rPr lang="el-GR" altLang="el-GR" sz="2400" b="1" dirty="0" err="1" smtClean="0"/>
              <a:t>Values</a:t>
            </a:r>
            <a:r>
              <a:rPr lang="el-GR" altLang="el-GR" sz="2400" b="1" dirty="0" smtClean="0"/>
              <a:t> </a:t>
            </a:r>
            <a:endParaRPr lang="el-GR" altLang="el-GR" sz="2400" dirty="0" smtClean="0"/>
          </a:p>
          <a:p>
            <a:pPr lvl="1"/>
            <a:r>
              <a:rPr lang="el-GR" altLang="el-GR" sz="2400" b="1" dirty="0" err="1" smtClean="0"/>
              <a:t>Beliefs</a:t>
            </a:r>
            <a:r>
              <a:rPr lang="el-GR" altLang="el-GR" sz="2400" b="1" dirty="0" smtClean="0"/>
              <a:t> </a:t>
            </a:r>
            <a:endParaRPr lang="el-GR" altLang="el-GR" sz="2400" dirty="0" smtClean="0"/>
          </a:p>
          <a:p>
            <a:pPr lvl="1"/>
            <a:r>
              <a:rPr lang="el-GR" altLang="el-GR" sz="2400" b="1" dirty="0" err="1" smtClean="0"/>
              <a:t>Attitudes</a:t>
            </a:r>
            <a:r>
              <a:rPr lang="el-GR" altLang="el-GR" sz="2400" b="1" dirty="0" smtClean="0"/>
              <a:t> </a:t>
            </a:r>
            <a:endParaRPr lang="el-GR" altLang="el-GR" sz="2400" dirty="0" smtClean="0"/>
          </a:p>
          <a:p>
            <a:pPr eaLnBrk="1" hangingPunct="1">
              <a:lnSpc>
                <a:spcPct val="80000"/>
              </a:lnSpc>
            </a:pP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01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3800" dirty="0" err="1" smtClean="0"/>
              <a:t>Decision</a:t>
            </a:r>
            <a:r>
              <a:rPr lang="el-GR" altLang="el-GR" sz="3800" dirty="0" smtClean="0"/>
              <a:t> </a:t>
            </a:r>
            <a:r>
              <a:rPr lang="el-GR" altLang="el-GR" sz="3800" dirty="0" err="1" smtClean="0"/>
              <a:t>Making</a:t>
            </a:r>
            <a:r>
              <a:rPr lang="el-GR" altLang="el-GR" sz="3800" dirty="0" smtClean="0"/>
              <a:t> – </a:t>
            </a:r>
            <a:r>
              <a:rPr lang="el-GR" altLang="el-GR" sz="3800" dirty="0" err="1" smtClean="0"/>
              <a:t>factors</a:t>
            </a:r>
            <a:r>
              <a:rPr lang="el-GR" altLang="el-GR" sz="3800" dirty="0" smtClean="0"/>
              <a:t> </a:t>
            </a:r>
            <a:r>
              <a:rPr lang="el-GR" altLang="el-GR" sz="3800" dirty="0" err="1" smtClean="0"/>
              <a:t>that</a:t>
            </a:r>
            <a:r>
              <a:rPr lang="el-GR" altLang="el-GR" sz="3800" dirty="0" smtClean="0"/>
              <a:t> </a:t>
            </a:r>
            <a:r>
              <a:rPr lang="el-GR" altLang="el-GR" sz="3800" dirty="0" err="1" smtClean="0"/>
              <a:t>can</a:t>
            </a:r>
            <a:r>
              <a:rPr lang="el-GR" altLang="el-GR" sz="3800" dirty="0" smtClean="0"/>
              <a:t> </a:t>
            </a:r>
            <a:r>
              <a:rPr lang="el-GR" altLang="el-GR" sz="3800" dirty="0" err="1" smtClean="0"/>
              <a:t>influence</a:t>
            </a:r>
            <a:r>
              <a:rPr lang="el-GR" altLang="el-GR" sz="3800" dirty="0" smtClean="0"/>
              <a:t> </a:t>
            </a:r>
            <a:r>
              <a:rPr lang="el-GR" altLang="el-GR" sz="3800" dirty="0" err="1" smtClean="0"/>
              <a:t>the</a:t>
            </a:r>
            <a:r>
              <a:rPr lang="el-GR" altLang="el-GR" sz="3800" dirty="0" smtClean="0"/>
              <a:t> </a:t>
            </a:r>
            <a:r>
              <a:rPr lang="el-GR" altLang="el-GR" sz="3800" dirty="0" err="1" smtClean="0"/>
              <a:t>decision</a:t>
            </a:r>
            <a:endParaRPr lang="el-GR" altLang="el-GR" sz="3800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altLang="el-GR" sz="2400" dirty="0" smtClean="0"/>
          </a:p>
          <a:p>
            <a:pPr eaLnBrk="1" hangingPunct="1"/>
            <a:r>
              <a:rPr lang="el-GR" altLang="el-GR" sz="2400" dirty="0" err="1" smtClean="0"/>
              <a:t>Pre</a:t>
            </a:r>
            <a:r>
              <a:rPr lang="el-GR" altLang="el-GR" sz="2400" dirty="0" smtClean="0"/>
              <a:t>-</a:t>
            </a:r>
            <a:r>
              <a:rPr lang="el-GR" altLang="el-GR" sz="2400" dirty="0" err="1" smtClean="0"/>
              <a:t>existing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plans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hopes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and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dreams</a:t>
            </a:r>
            <a:r>
              <a:rPr lang="el-GR" altLang="el-GR" sz="2400" dirty="0" smtClean="0"/>
              <a:t> </a:t>
            </a:r>
          </a:p>
          <a:p>
            <a:pPr eaLnBrk="1" hangingPunct="1"/>
            <a:r>
              <a:rPr lang="el-GR" altLang="el-GR" sz="2400" dirty="0" err="1" smtClean="0"/>
              <a:t>Severity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of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the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abnormality</a:t>
            </a:r>
            <a:r>
              <a:rPr lang="el-GR" altLang="el-GR" sz="2400" dirty="0" smtClean="0"/>
              <a:t> </a:t>
            </a:r>
          </a:p>
          <a:p>
            <a:pPr eaLnBrk="1" hangingPunct="1"/>
            <a:r>
              <a:rPr lang="el-GR" altLang="el-GR" sz="2400" dirty="0" err="1" smtClean="0"/>
              <a:t>Previous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experience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of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the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condition</a:t>
            </a:r>
            <a:r>
              <a:rPr lang="el-GR" altLang="el-GR" sz="2400" dirty="0" smtClean="0"/>
              <a:t> </a:t>
            </a:r>
          </a:p>
          <a:p>
            <a:pPr eaLnBrk="1" hangingPunct="1"/>
            <a:r>
              <a:rPr lang="el-GR" altLang="el-GR" sz="2400" dirty="0" err="1" smtClean="0"/>
              <a:t>Socio</a:t>
            </a:r>
            <a:r>
              <a:rPr lang="el-GR" altLang="el-GR" sz="2400" dirty="0" smtClean="0"/>
              <a:t>-</a:t>
            </a:r>
            <a:r>
              <a:rPr lang="el-GR" altLang="el-GR" sz="2400" dirty="0" err="1" smtClean="0"/>
              <a:t>economic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factors</a:t>
            </a:r>
            <a:r>
              <a:rPr lang="el-GR" altLang="el-GR" sz="2400" dirty="0" smtClean="0"/>
              <a:t> </a:t>
            </a:r>
          </a:p>
          <a:p>
            <a:pPr eaLnBrk="1" hangingPunct="1"/>
            <a:r>
              <a:rPr lang="el-GR" altLang="el-GR" sz="2400" dirty="0" err="1" smtClean="0"/>
              <a:t>The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way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in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which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the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information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is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communicated</a:t>
            </a:r>
            <a:r>
              <a:rPr lang="el-GR" altLang="el-GR" sz="2400" dirty="0" smtClean="0"/>
              <a:t> </a:t>
            </a:r>
          </a:p>
          <a:p>
            <a:pPr eaLnBrk="1" hangingPunct="1"/>
            <a:r>
              <a:rPr lang="el-GR" altLang="el-GR" sz="2400" dirty="0" err="1" smtClean="0"/>
              <a:t>Social</a:t>
            </a:r>
            <a:r>
              <a:rPr lang="el-GR" altLang="el-GR" sz="2400" dirty="0" smtClean="0"/>
              <a:t>/</a:t>
            </a:r>
            <a:r>
              <a:rPr lang="el-GR" altLang="el-GR" sz="2400" dirty="0" err="1" smtClean="0"/>
              <a:t>family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pressure</a:t>
            </a:r>
            <a:r>
              <a:rPr lang="el-GR" altLang="el-GR" sz="2400" dirty="0" smtClean="0"/>
              <a:t> </a:t>
            </a:r>
          </a:p>
          <a:p>
            <a:pPr eaLnBrk="1" hangingPunct="1"/>
            <a:r>
              <a:rPr lang="el-GR" altLang="el-GR" sz="2400" dirty="0" err="1" smtClean="0"/>
              <a:t>Prior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attitudes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values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and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religious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beliefs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err="1" smtClean="0"/>
              <a:t>Internal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pressure</a:t>
            </a:r>
            <a:r>
              <a:rPr lang="el-GR" altLang="el-GR" sz="2400" dirty="0" smtClean="0"/>
              <a:t>: </a:t>
            </a:r>
            <a:r>
              <a:rPr lang="el-GR" altLang="el-GR" sz="2400" dirty="0" err="1" smtClean="0"/>
              <a:t>the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desire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or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need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to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make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the</a:t>
            </a:r>
            <a:r>
              <a:rPr lang="el-GR" altLang="el-GR" sz="2400" dirty="0" smtClean="0"/>
              <a:t> ‘</a:t>
            </a:r>
            <a:r>
              <a:rPr lang="el-GR" altLang="el-GR" sz="2400" dirty="0" err="1" smtClean="0"/>
              <a:t>right</a:t>
            </a:r>
            <a:r>
              <a:rPr lang="el-GR" altLang="el-GR" sz="2400" dirty="0" smtClean="0"/>
              <a:t>’ </a:t>
            </a:r>
            <a:r>
              <a:rPr lang="el-GR" altLang="el-GR" sz="2400" dirty="0" err="1" smtClean="0"/>
              <a:t>decision</a:t>
            </a:r>
            <a:r>
              <a:rPr lang="el-GR" altLang="el-GR" sz="2400" dirty="0" smtClean="0"/>
              <a:t> – a </a:t>
            </a:r>
            <a:r>
              <a:rPr lang="el-GR" altLang="el-GR" sz="2400" dirty="0" err="1" smtClean="0"/>
              <a:t>decision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that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one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can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live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with</a:t>
            </a:r>
            <a:endParaRPr lang="el-GR" altLang="el-GR" sz="2400" dirty="0" smtClean="0"/>
          </a:p>
          <a:p>
            <a:pPr eaLnBrk="1" hangingPunct="1"/>
            <a:endParaRPr lang="el-GR" altLang="el-GR" sz="2400" dirty="0" smtClean="0"/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2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 err="1">
                <a:solidFill>
                  <a:prstClr val="black"/>
                </a:solidFill>
              </a:rPr>
              <a:t>Supporting</a:t>
            </a:r>
            <a:r>
              <a:rPr lang="el-GR" altLang="el-GR" sz="3600" dirty="0">
                <a:solidFill>
                  <a:prstClr val="black"/>
                </a:solidFill>
              </a:rPr>
              <a:t> </a:t>
            </a:r>
            <a:r>
              <a:rPr lang="el-GR" altLang="el-GR" sz="3600" dirty="0" err="1">
                <a:solidFill>
                  <a:prstClr val="black"/>
                </a:solidFill>
              </a:rPr>
              <a:t>parents</a:t>
            </a:r>
            <a:r>
              <a:rPr lang="el-GR" altLang="el-GR" sz="3600" dirty="0">
                <a:solidFill>
                  <a:prstClr val="black"/>
                </a:solidFill>
              </a:rPr>
              <a:t>’ </a:t>
            </a:r>
            <a:r>
              <a:rPr lang="el-GR" altLang="el-GR" sz="3600" dirty="0" err="1">
                <a:solidFill>
                  <a:prstClr val="black"/>
                </a:solidFill>
              </a:rPr>
              <a:t>decision</a:t>
            </a:r>
            <a:r>
              <a:rPr lang="el-GR" altLang="el-GR" sz="3600" dirty="0">
                <a:solidFill>
                  <a:prstClr val="black"/>
                </a:solidFill>
              </a:rPr>
              <a:t> </a:t>
            </a:r>
            <a:r>
              <a:rPr lang="el-GR" altLang="el-GR" sz="3600" dirty="0" err="1">
                <a:solidFill>
                  <a:prstClr val="black"/>
                </a:solidFill>
              </a:rPr>
              <a:t>making</a:t>
            </a:r>
            <a:r>
              <a:rPr lang="en-US" altLang="el-GR" sz="3600" dirty="0">
                <a:solidFill>
                  <a:prstClr val="black"/>
                </a:solidFill>
              </a:rPr>
              <a:t> </a:t>
            </a:r>
            <a:r>
              <a:rPr lang="en-US" altLang="el-GR" sz="3000" b="0" dirty="0" smtClean="0">
                <a:solidFill>
                  <a:prstClr val="black"/>
                </a:solidFill>
              </a:rPr>
              <a:t>2/3</a:t>
            </a:r>
            <a:endParaRPr lang="el-GR" altLang="el-GR" sz="3800" b="1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l-GR" altLang="el-GR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err="1" smtClean="0"/>
              <a:t>Giving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more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time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to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discussing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one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possible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route</a:t>
            </a:r>
            <a:r>
              <a:rPr lang="en-US" altLang="el-GR" sz="2400" dirty="0"/>
              <a:t>.</a:t>
            </a:r>
            <a:endParaRPr lang="el-GR" altLang="el-GR" sz="2400" dirty="0" smtClean="0"/>
          </a:p>
          <a:p>
            <a:pPr eaLnBrk="1" hangingPunct="1">
              <a:lnSpc>
                <a:spcPct val="80000"/>
              </a:lnSpc>
            </a:pPr>
            <a:endParaRPr lang="el-GR" altLang="el-GR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err="1" smtClean="0"/>
              <a:t>Providing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more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information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about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one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particular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choice</a:t>
            </a:r>
            <a:r>
              <a:rPr lang="en-US" altLang="el-GR" sz="2400" dirty="0" smtClean="0"/>
              <a:t>.</a:t>
            </a:r>
            <a:r>
              <a:rPr lang="el-GR" altLang="el-GR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l-GR" altLang="el-GR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err="1" smtClean="0"/>
              <a:t>Showing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enthusiasm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or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approval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for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one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course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of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action</a:t>
            </a:r>
            <a:r>
              <a:rPr lang="en-US" altLang="el-GR" sz="2400" dirty="0" smtClean="0"/>
              <a:t>.</a:t>
            </a:r>
            <a:r>
              <a:rPr lang="el-GR" altLang="el-GR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l-GR" altLang="el-GR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err="1" smtClean="0"/>
              <a:t>Using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body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language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or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tone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of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voice</a:t>
            </a:r>
            <a:r>
              <a:rPr lang="en-US" altLang="el-GR" sz="2400" dirty="0" smtClean="0"/>
              <a:t>.</a:t>
            </a:r>
            <a:r>
              <a:rPr lang="el-GR" altLang="el-GR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3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 err="1">
                <a:solidFill>
                  <a:prstClr val="black"/>
                </a:solidFill>
              </a:rPr>
              <a:t>Supporting</a:t>
            </a:r>
            <a:r>
              <a:rPr lang="el-GR" altLang="el-GR" sz="3600" dirty="0">
                <a:solidFill>
                  <a:prstClr val="black"/>
                </a:solidFill>
              </a:rPr>
              <a:t> </a:t>
            </a:r>
            <a:r>
              <a:rPr lang="el-GR" altLang="el-GR" sz="3600" dirty="0" err="1">
                <a:solidFill>
                  <a:prstClr val="black"/>
                </a:solidFill>
              </a:rPr>
              <a:t>parents</a:t>
            </a:r>
            <a:r>
              <a:rPr lang="el-GR" altLang="el-GR" sz="3600" dirty="0">
                <a:solidFill>
                  <a:prstClr val="black"/>
                </a:solidFill>
              </a:rPr>
              <a:t>’ </a:t>
            </a:r>
            <a:r>
              <a:rPr lang="el-GR" altLang="el-GR" sz="3600" dirty="0" err="1">
                <a:solidFill>
                  <a:prstClr val="black"/>
                </a:solidFill>
              </a:rPr>
              <a:t>decision</a:t>
            </a:r>
            <a:r>
              <a:rPr lang="el-GR" altLang="el-GR" sz="3600" dirty="0">
                <a:solidFill>
                  <a:prstClr val="black"/>
                </a:solidFill>
              </a:rPr>
              <a:t> </a:t>
            </a:r>
            <a:r>
              <a:rPr lang="el-GR" altLang="el-GR" sz="3600" dirty="0" err="1">
                <a:solidFill>
                  <a:prstClr val="black"/>
                </a:solidFill>
              </a:rPr>
              <a:t>making</a:t>
            </a:r>
            <a:r>
              <a:rPr lang="en-US" altLang="el-GR" sz="3600" dirty="0">
                <a:solidFill>
                  <a:prstClr val="black"/>
                </a:solidFill>
              </a:rPr>
              <a:t> </a:t>
            </a:r>
            <a:r>
              <a:rPr lang="en-US" altLang="el-GR" sz="3000" b="0" dirty="0" smtClean="0">
                <a:solidFill>
                  <a:prstClr val="black"/>
                </a:solidFill>
              </a:rPr>
              <a:t>3/3</a:t>
            </a:r>
            <a:endParaRPr lang="el-GR" altLang="el-GR" sz="3800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Plan </a:t>
            </a:r>
            <a:r>
              <a:rPr lang="el-GR" altLang="el-GR" sz="2400" dirty="0" err="1" smtClean="0"/>
              <a:t>and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prepare</a:t>
            </a:r>
            <a:r>
              <a:rPr lang="el-GR" altLang="el-GR" sz="2400" dirty="0" smtClean="0"/>
              <a:t> </a:t>
            </a:r>
          </a:p>
          <a:p>
            <a:pPr eaLnBrk="1" hangingPunct="1"/>
            <a:r>
              <a:rPr lang="el-GR" altLang="el-GR" sz="2400" dirty="0" err="1" smtClean="0"/>
              <a:t>Non</a:t>
            </a:r>
            <a:r>
              <a:rPr lang="el-GR" altLang="el-GR" sz="2400" dirty="0" smtClean="0"/>
              <a:t>-</a:t>
            </a:r>
            <a:r>
              <a:rPr lang="el-GR" altLang="el-GR" sz="2400" dirty="0" err="1" smtClean="0"/>
              <a:t>judgmental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attitude</a:t>
            </a:r>
            <a:r>
              <a:rPr lang="el-GR" altLang="el-GR" sz="2400" dirty="0" smtClean="0"/>
              <a:t> </a:t>
            </a:r>
          </a:p>
          <a:p>
            <a:pPr eaLnBrk="1" hangingPunct="1"/>
            <a:r>
              <a:rPr lang="el-GR" altLang="el-GR" sz="2400" dirty="0" err="1" smtClean="0"/>
              <a:t>Non</a:t>
            </a:r>
            <a:r>
              <a:rPr lang="el-GR" altLang="el-GR" sz="2400" dirty="0" smtClean="0"/>
              <a:t>-</a:t>
            </a:r>
            <a:r>
              <a:rPr lang="el-GR" altLang="el-GR" sz="2400" dirty="0" err="1" smtClean="0"/>
              <a:t>directive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but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supportive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approach</a:t>
            </a:r>
            <a:r>
              <a:rPr lang="el-GR" altLang="el-GR" sz="2400" dirty="0" smtClean="0"/>
              <a:t> </a:t>
            </a:r>
          </a:p>
          <a:p>
            <a:pPr eaLnBrk="1" hangingPunct="1"/>
            <a:r>
              <a:rPr lang="el-GR" altLang="el-GR" sz="2400" dirty="0" err="1" smtClean="0"/>
              <a:t>Do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not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make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assumptions</a:t>
            </a:r>
            <a:r>
              <a:rPr lang="el-GR" altLang="el-GR" sz="2400" dirty="0" smtClean="0"/>
              <a:t> </a:t>
            </a:r>
          </a:p>
          <a:p>
            <a:pPr eaLnBrk="1" hangingPunct="1"/>
            <a:r>
              <a:rPr lang="el-GR" altLang="el-GR" sz="2400" dirty="0" err="1" smtClean="0"/>
              <a:t>Ensure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clear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lines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of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communication</a:t>
            </a:r>
            <a:r>
              <a:rPr lang="el-GR" altLang="el-GR" sz="2400" dirty="0" smtClean="0"/>
              <a:t> </a:t>
            </a:r>
          </a:p>
          <a:p>
            <a:pPr eaLnBrk="1" hangingPunct="1"/>
            <a:r>
              <a:rPr lang="el-GR" altLang="el-GR" sz="2400" dirty="0" err="1" smtClean="0"/>
              <a:t>Provide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continuity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of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care</a:t>
            </a:r>
            <a:r>
              <a:rPr lang="el-GR" altLang="el-GR" sz="2400" dirty="0" smtClean="0"/>
              <a:t> </a:t>
            </a:r>
          </a:p>
          <a:p>
            <a:pPr eaLnBrk="1" hangingPunct="1"/>
            <a:r>
              <a:rPr lang="el-GR" altLang="el-GR" sz="2400" dirty="0" err="1" smtClean="0"/>
              <a:t>Give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parents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time</a:t>
            </a:r>
            <a:r>
              <a:rPr lang="el-GR" altLang="el-GR" sz="2400" dirty="0" smtClean="0"/>
              <a:t> </a:t>
            </a:r>
          </a:p>
          <a:p>
            <a:pPr eaLnBrk="1" hangingPunct="1"/>
            <a:r>
              <a:rPr lang="el-GR" altLang="el-GR" sz="2400" dirty="0" err="1" smtClean="0"/>
              <a:t>Provide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information</a:t>
            </a:r>
            <a:r>
              <a:rPr lang="el-GR" altLang="el-GR" sz="2400" dirty="0" smtClean="0"/>
              <a:t> </a:t>
            </a:r>
          </a:p>
          <a:p>
            <a:pPr eaLnBrk="1" hangingPunct="1"/>
            <a:r>
              <a:rPr lang="el-GR" altLang="el-GR" sz="2400" dirty="0" err="1" smtClean="0"/>
              <a:t>Privacy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and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confidentiality</a:t>
            </a:r>
            <a:r>
              <a:rPr lang="el-GR" altLang="el-GR" sz="2400" dirty="0" smtClean="0"/>
              <a:t> </a:t>
            </a:r>
          </a:p>
          <a:p>
            <a:pPr eaLnBrk="1" hangingPunct="1"/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88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The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importance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of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information</a:t>
            </a:r>
            <a:endParaRPr lang="el-GR" altLang="el-GR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400" dirty="0" smtClean="0"/>
              <a:t>‘</a:t>
            </a:r>
            <a:r>
              <a:rPr lang="el-GR" altLang="el-GR" sz="2400" dirty="0" err="1" smtClean="0"/>
              <a:t>At</a:t>
            </a:r>
            <a:r>
              <a:rPr lang="el-GR" altLang="el-GR" sz="2400" dirty="0" smtClean="0"/>
              <a:t> a </a:t>
            </a:r>
            <a:r>
              <a:rPr lang="el-GR" altLang="el-GR" sz="2400" dirty="0" err="1" smtClean="0"/>
              <a:t>time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of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crisis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information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gives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strength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and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understanding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whereas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to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be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deprived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of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information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is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disempowering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and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adds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to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parents</a:t>
            </a:r>
            <a:r>
              <a:rPr lang="el-GR" altLang="el-GR" sz="2400" dirty="0" smtClean="0"/>
              <a:t>’ </a:t>
            </a:r>
            <a:r>
              <a:rPr lang="el-GR" altLang="el-GR" sz="2400" dirty="0" err="1" smtClean="0"/>
              <a:t>distress</a:t>
            </a:r>
            <a:r>
              <a:rPr lang="el-GR" altLang="el-GR" sz="2400" dirty="0" smtClean="0"/>
              <a:t>. 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err="1" smtClean="0"/>
              <a:t>They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need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information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about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what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may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happen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is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happening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or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has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happened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to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them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and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to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their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baby</a:t>
            </a:r>
            <a:r>
              <a:rPr lang="el-GR" altLang="el-GR" sz="2400" dirty="0" smtClean="0"/>
              <a:t>. 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err="1" smtClean="0"/>
              <a:t>They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need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to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know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about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what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choices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they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have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and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how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to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make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those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choices</a:t>
            </a:r>
            <a:r>
              <a:rPr lang="el-GR" altLang="el-GR" sz="2400" dirty="0" smtClean="0"/>
              <a:t>. 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err="1" smtClean="0"/>
              <a:t>And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they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need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information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about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practical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matters</a:t>
            </a:r>
            <a:r>
              <a:rPr lang="el-GR" altLang="el-GR" sz="2400" dirty="0" smtClean="0"/>
              <a:t>, </a:t>
            </a:r>
            <a:r>
              <a:rPr lang="el-GR" altLang="el-GR" sz="2400" dirty="0" err="1" smtClean="0"/>
              <a:t>procedures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and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arrangements</a:t>
            </a:r>
            <a:r>
              <a:rPr lang="el-GR" altLang="el-GR" sz="2400" dirty="0" smtClean="0"/>
              <a:t>.’ 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err="1" smtClean="0"/>
              <a:t>Minimising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risks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and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side</a:t>
            </a:r>
            <a:r>
              <a:rPr lang="el-GR" altLang="el-GR" sz="2400" dirty="0" smtClean="0"/>
              <a:t>-</a:t>
            </a:r>
            <a:r>
              <a:rPr lang="el-GR" altLang="el-GR" sz="2400" dirty="0" err="1" smtClean="0"/>
              <a:t>effects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1800" dirty="0" smtClean="0"/>
              <a:t>N </a:t>
            </a:r>
            <a:r>
              <a:rPr lang="el-GR" altLang="el-GR" sz="1800" dirty="0" err="1" smtClean="0"/>
              <a:t>Kohner</a:t>
            </a:r>
            <a:r>
              <a:rPr lang="el-GR" altLang="el-GR" sz="1800" dirty="0" smtClean="0"/>
              <a:t> &amp; A </a:t>
            </a:r>
            <a:r>
              <a:rPr lang="el-GR" altLang="el-GR" sz="1800" dirty="0" err="1" smtClean="0"/>
              <a:t>Leftwich</a:t>
            </a:r>
            <a:r>
              <a:rPr lang="el-GR" altLang="el-GR" sz="1800" dirty="0" smtClean="0"/>
              <a:t> (p.45)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24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Parents</a:t>
            </a:r>
            <a:r>
              <a:rPr lang="el-GR" altLang="el-GR" dirty="0" smtClean="0"/>
              <a:t>’ </a:t>
            </a:r>
            <a:r>
              <a:rPr lang="el-GR" altLang="el-GR" dirty="0" err="1" smtClean="0"/>
              <a:t>practical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concerns</a:t>
            </a:r>
            <a:endParaRPr lang="el-GR" altLang="el-GR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l-GR" altLang="el-GR" dirty="0" smtClean="0"/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l-GR" altLang="el-GR" dirty="0" smtClean="0"/>
              <a:t>Car </a:t>
            </a:r>
            <a:r>
              <a:rPr lang="el-GR" altLang="el-GR" dirty="0" err="1" smtClean="0"/>
              <a:t>parking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at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hospitals</a:t>
            </a:r>
            <a:r>
              <a:rPr lang="el-GR" altLang="el-GR" dirty="0" smtClean="0"/>
              <a:t> 35% </a:t>
            </a:r>
          </a:p>
          <a:p>
            <a:pPr>
              <a:buClr>
                <a:schemeClr val="tx1"/>
              </a:buClr>
            </a:pPr>
            <a:r>
              <a:rPr lang="el-GR" altLang="el-GR" dirty="0" err="1" smtClean="0"/>
              <a:t>Child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care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for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other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children</a:t>
            </a:r>
            <a:r>
              <a:rPr lang="el-GR" altLang="el-GR" dirty="0" smtClean="0"/>
              <a:t> 31% </a:t>
            </a:r>
          </a:p>
          <a:p>
            <a:pPr>
              <a:spcBef>
                <a:spcPct val="0"/>
              </a:spcBef>
              <a:buClr>
                <a:schemeClr val="tx1"/>
              </a:buClr>
            </a:pPr>
            <a:r>
              <a:rPr lang="el-GR" altLang="el-GR" dirty="0" err="1" smtClean="0"/>
              <a:t>Cost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of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travel</a:t>
            </a:r>
            <a:r>
              <a:rPr lang="el-GR" altLang="el-GR" dirty="0" smtClean="0"/>
              <a:t> 29% </a:t>
            </a:r>
          </a:p>
          <a:p>
            <a:pPr>
              <a:buClr>
                <a:schemeClr val="tx1"/>
              </a:buClr>
            </a:pPr>
            <a:r>
              <a:rPr lang="el-GR" altLang="el-GR" dirty="0" err="1" smtClean="0"/>
              <a:t>Cost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of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time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off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work</a:t>
            </a:r>
            <a:r>
              <a:rPr lang="el-GR" altLang="el-GR" dirty="0" smtClean="0"/>
              <a:t> 19% </a:t>
            </a:r>
            <a:endParaRPr lang="en-US" altLang="el-GR" dirty="0" smtClean="0"/>
          </a:p>
          <a:p>
            <a:pPr algn="r" eaLnBrk="1" hangingPunct="1">
              <a:lnSpc>
                <a:spcPct val="90000"/>
              </a:lnSpc>
              <a:buClr>
                <a:schemeClr val="bg2"/>
              </a:buClr>
              <a:buSzTx/>
              <a:buFont typeface="Wingdings" pitchFamily="2" charset="2"/>
              <a:buNone/>
            </a:pPr>
            <a:r>
              <a:rPr lang="en-US" altLang="el-GR" sz="1800" dirty="0" smtClean="0"/>
              <a:t>ARC, 2014</a:t>
            </a:r>
            <a:endParaRPr lang="el-GR" altLang="el-GR" sz="1800" dirty="0" smtClean="0"/>
          </a:p>
          <a:p>
            <a:pPr eaLnBrk="1" hangingPunct="1">
              <a:lnSpc>
                <a:spcPct val="90000"/>
              </a:lnSpc>
              <a:buClr>
                <a:srgbClr val="CC99FF"/>
              </a:buClr>
              <a:buSzTx/>
              <a:buFont typeface="Wingdings" pitchFamily="2" charset="2"/>
              <a:buChar char="q"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36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Calibri" panose="020F0502020204030204" pitchFamily="34" charset="0"/>
              </a:rPr>
              <a:t>H</a:t>
            </a:r>
            <a:r>
              <a:rPr lang="el-GR" sz="3600" b="1" dirty="0" smtClean="0">
                <a:latin typeface="Calibri" panose="020F0502020204030204" pitchFamily="34" charset="0"/>
              </a:rPr>
              <a:t> λήψη της απόφασης από το ζευγάρι</a:t>
            </a:r>
            <a:r>
              <a:rPr lang="en-US" sz="3600" b="1" dirty="0" smtClean="0">
                <a:latin typeface="Calibri" panose="020F0502020204030204" pitchFamily="34" charset="0"/>
              </a:rPr>
              <a:t> (</a:t>
            </a:r>
            <a:r>
              <a:rPr lang="el-GR" sz="3600" b="1" dirty="0" smtClean="0">
                <a:latin typeface="Calibri" panose="020F0502020204030204" pitchFamily="34" charset="0"/>
              </a:rPr>
              <a:t>συμπέρασμα)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6851104" cy="5040560"/>
          </a:xfrm>
        </p:spPr>
        <p:txBody>
          <a:bodyPr>
            <a:noAutofit/>
          </a:bodyPr>
          <a:lstStyle/>
          <a:p>
            <a:r>
              <a:rPr lang="el-GR" sz="2200" dirty="0"/>
              <a:t>Καθοδήγηση, αντικειμενικότητα και υποστήριξη του </a:t>
            </a:r>
            <a:r>
              <a:rPr lang="el-GR" sz="2200" dirty="0" smtClean="0"/>
              <a:t>ζευγαριού</a:t>
            </a:r>
            <a:r>
              <a:rPr lang="en-US" sz="2200" dirty="0" smtClean="0"/>
              <a:t>.</a:t>
            </a:r>
            <a:endParaRPr lang="el-GR" sz="2200" dirty="0"/>
          </a:p>
          <a:p>
            <a:r>
              <a:rPr lang="el-GR" sz="2200" dirty="0" smtClean="0"/>
              <a:t>Ο </a:t>
            </a:r>
            <a:r>
              <a:rPr lang="el-GR" sz="2200" dirty="0"/>
              <a:t>τρόπος και ο χρόνος που θα ανακοινωθεί η διάγνωση θα πρέπει να έχει συζητηθεί με εξειδικευμένο επαγγελματία υγείας (Γενετική Συμβουλευτική).</a:t>
            </a:r>
          </a:p>
          <a:p>
            <a:r>
              <a:rPr lang="el-GR" sz="2200" dirty="0" smtClean="0"/>
              <a:t>Το </a:t>
            </a:r>
            <a:r>
              <a:rPr lang="el-GR" sz="2200" dirty="0"/>
              <a:t>ζευγάρι θα πρέπει να λαμβάνει την απαραίτητη υποστήριξη από τους επαγγελματίες υγείας που παρίστανται εκείνη τη στιγμή.</a:t>
            </a:r>
          </a:p>
          <a:p>
            <a:r>
              <a:rPr lang="el-GR" sz="2200" dirty="0" smtClean="0"/>
              <a:t>Η </a:t>
            </a:r>
            <a:r>
              <a:rPr lang="el-GR" sz="2200" dirty="0"/>
              <a:t>έλλειψη αναγνώρισης της σοβαρότητας που φέρει η περίσταση στο ζευγάρι από τους φίλους, την οικογένεια και τους επαγγελματίες υγείας μπορεί να επιδεινώσει τον πόνο και το αίσθημα της </a:t>
            </a:r>
            <a:r>
              <a:rPr lang="el-GR" sz="2200" dirty="0" smtClean="0"/>
              <a:t>απομόνωσης</a:t>
            </a:r>
            <a:r>
              <a:rPr lang="en-US" sz="2200" dirty="0" smtClean="0"/>
              <a:t>.</a:t>
            </a:r>
            <a:r>
              <a:rPr lang="el-GR" sz="2200" dirty="0" smtClean="0"/>
              <a:t> </a:t>
            </a:r>
            <a:endParaRPr lang="el-GR" sz="2200" dirty="0"/>
          </a:p>
          <a:p>
            <a:pPr marL="0" indent="0" algn="r">
              <a:buNone/>
            </a:pPr>
            <a:r>
              <a:rPr lang="el-GR" sz="2200" dirty="0" smtClean="0"/>
              <a:t>(</a:t>
            </a:r>
            <a:r>
              <a:rPr lang="el-GR" sz="2200" dirty="0" err="1"/>
              <a:t>Dallaire</a:t>
            </a:r>
            <a:r>
              <a:rPr lang="el-GR" sz="2200" dirty="0"/>
              <a:t> </a:t>
            </a:r>
            <a:r>
              <a:rPr lang="el-GR" sz="2200" dirty="0" err="1"/>
              <a:t>et</a:t>
            </a:r>
            <a:r>
              <a:rPr lang="el-GR" sz="2200" dirty="0"/>
              <a:t> </a:t>
            </a:r>
            <a:r>
              <a:rPr lang="el-GR" sz="2200" dirty="0" err="1"/>
              <a:t>al</a:t>
            </a:r>
            <a:r>
              <a:rPr lang="el-GR" sz="2200" dirty="0"/>
              <a:t>, 1995; </a:t>
            </a:r>
            <a:r>
              <a:rPr lang="el-GR" sz="2200" dirty="0" err="1"/>
              <a:t>Stirtzinger</a:t>
            </a:r>
            <a:r>
              <a:rPr lang="el-GR" sz="2200" dirty="0"/>
              <a:t> </a:t>
            </a:r>
            <a:r>
              <a:rPr lang="el-GR" sz="2200" dirty="0" err="1"/>
              <a:t>and</a:t>
            </a:r>
            <a:r>
              <a:rPr lang="el-GR" sz="2200" dirty="0"/>
              <a:t> </a:t>
            </a:r>
            <a:r>
              <a:rPr lang="el-GR" sz="2200" dirty="0" err="1"/>
              <a:t>Robinson</a:t>
            </a:r>
            <a:r>
              <a:rPr lang="el-GR" sz="2200" dirty="0"/>
              <a:t>, 1989; RCOG, 2010</a:t>
            </a:r>
            <a:r>
              <a:rPr lang="el-GR" sz="2200" dirty="0" smtClean="0"/>
              <a:t>)</a:t>
            </a:r>
            <a:endParaRPr lang="el-GR" sz="2200" dirty="0"/>
          </a:p>
        </p:txBody>
      </p:sp>
      <p:pic>
        <p:nvPicPr>
          <p:cNvPr id="7" name="Picture 5" descr="24ce1f2cb993c57b3082d762dcb6b99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t="25773" r="18744"/>
          <a:stretch/>
        </p:blipFill>
        <p:spPr>
          <a:xfrm>
            <a:off x="7308304" y="1344208"/>
            <a:ext cx="1524000" cy="2248310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502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Grief is a process, not an event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your parent dies, you’ve lost your </a:t>
            </a:r>
            <a:r>
              <a:rPr lang="en-US" dirty="0" smtClean="0"/>
              <a:t>past.</a:t>
            </a:r>
            <a:endParaRPr lang="en-US" dirty="0"/>
          </a:p>
          <a:p>
            <a:r>
              <a:rPr lang="en-US" dirty="0"/>
              <a:t>When your child dies, you’ve lost </a:t>
            </a:r>
            <a:r>
              <a:rPr lang="en-US" dirty="0" smtClean="0"/>
              <a:t>your future.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55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https://scontent.cdninstagram.com/hphotos-xfa1/t51.2885-15/s320x320/e15/11263214_1593064677601260_544297773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10" b="19645"/>
          <a:stretch/>
        </p:blipFill>
        <p:spPr bwMode="auto">
          <a:xfrm>
            <a:off x="2051720" y="2097024"/>
            <a:ext cx="4943872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77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Uniqueness of Perinatal Grief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Mother and her partner feel like parents, but have no baby to </a:t>
            </a:r>
            <a:r>
              <a:rPr lang="en-US" dirty="0" smtClean="0"/>
              <a:t>parent.</a:t>
            </a:r>
            <a:endParaRPr lang="en-US" dirty="0"/>
          </a:p>
          <a:p>
            <a:r>
              <a:rPr lang="en-US" dirty="0"/>
              <a:t>Their baby was not known to </a:t>
            </a:r>
            <a:r>
              <a:rPr lang="en-US" dirty="0" smtClean="0"/>
              <a:t>others.</a:t>
            </a:r>
            <a:endParaRPr lang="en-US" dirty="0"/>
          </a:p>
          <a:p>
            <a:r>
              <a:rPr lang="en-US" dirty="0"/>
              <a:t>Taboo topic: sometimes hidden and not </a:t>
            </a:r>
            <a:r>
              <a:rPr lang="en-US" dirty="0" smtClean="0"/>
              <a:t>discussed.</a:t>
            </a:r>
            <a:endParaRPr lang="en-US" dirty="0"/>
          </a:p>
          <a:p>
            <a:r>
              <a:rPr lang="en-US" dirty="0"/>
              <a:t>We can never know another’s </a:t>
            </a:r>
            <a:r>
              <a:rPr lang="en-US" dirty="0" smtClean="0"/>
              <a:t>grief.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6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978896" cy="5040560"/>
          </a:xfrm>
        </p:spPr>
        <p:txBody>
          <a:bodyPr/>
          <a:lstStyle/>
          <a:p>
            <a:r>
              <a:rPr lang="en-US" dirty="0" smtClean="0"/>
              <a:t>Grief is experience in relation to the significance of the attachment. </a:t>
            </a:r>
            <a:endParaRPr lang="el-GR" dirty="0"/>
          </a:p>
        </p:txBody>
      </p:sp>
      <p:pic>
        <p:nvPicPr>
          <p:cNvPr id="113666" name="Picture 2" descr="https://upload.wikimedia.org/wikipedia/commons/6/6c/Gravid_-_pregnant_wo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022064" cy="453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51810" y="5918516"/>
            <a:ext cx="3366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Gravid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- pregnant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woman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Øyvind Holmstad"/>
              </a:rPr>
              <a:t>Øyvind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Øyvind Holmstad"/>
              </a:rPr>
              <a:t>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Øyvind Holmstad"/>
              </a:rPr>
              <a:t>Holmstad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4.0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3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l-GR" altLang="el-GR" sz="3600" b="1" dirty="0" smtClean="0">
                <a:latin typeface="Calibri" panose="020F0502020204030204" pitchFamily="34" charset="0"/>
                <a:cs typeface="Times New Roman" pitchFamily="18" charset="0"/>
              </a:rPr>
              <a:t>Παράγοντες που επηρεάζουν τη θλίψη</a:t>
            </a:r>
            <a:endParaRPr lang="el-GR" altLang="el-GR" sz="3600" b="1" dirty="0" smtClean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 numCol="2"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200" b="1" dirty="0">
                <a:latin typeface="Calibri" panose="020F0502020204030204" pitchFamily="34" charset="0"/>
                <a:cs typeface="Times New Roman" pitchFamily="18" charset="0"/>
              </a:rPr>
              <a:t>Χαρακτηριστικά της απώλειας</a:t>
            </a:r>
          </a:p>
          <a:p>
            <a:pPr lvl="1">
              <a:lnSpc>
                <a:spcPct val="80000"/>
              </a:lnSpc>
            </a:pPr>
            <a:r>
              <a:rPr lang="el-GR" altLang="el-GR" sz="2200" dirty="0">
                <a:latin typeface="Calibri" panose="020F0502020204030204" pitchFamily="34" charset="0"/>
                <a:cs typeface="Times New Roman" pitchFamily="18" charset="0"/>
              </a:rPr>
              <a:t>Ηλικία </a:t>
            </a:r>
            <a:r>
              <a:rPr lang="el-GR" altLang="el-GR" sz="2200" dirty="0" smtClean="0">
                <a:latin typeface="Calibri" panose="020F0502020204030204" pitchFamily="34" charset="0"/>
                <a:cs typeface="Times New Roman" pitchFamily="18" charset="0"/>
              </a:rPr>
              <a:t>κύησης</a:t>
            </a:r>
            <a:r>
              <a:rPr lang="en-US" altLang="el-GR" sz="22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l-GR" altLang="el-GR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l-GR" altLang="el-GR" sz="2200" dirty="0">
                <a:latin typeface="Calibri" panose="020F0502020204030204" pitchFamily="34" charset="0"/>
                <a:cs typeface="Times New Roman" pitchFamily="18" charset="0"/>
              </a:rPr>
              <a:t>Τα αίτια της </a:t>
            </a:r>
            <a:r>
              <a:rPr lang="el-GR" altLang="el-GR" sz="2200" dirty="0" smtClean="0">
                <a:latin typeface="Calibri" panose="020F0502020204030204" pitchFamily="34" charset="0"/>
                <a:cs typeface="Times New Roman" pitchFamily="18" charset="0"/>
              </a:rPr>
              <a:t>διακοπής</a:t>
            </a:r>
            <a:r>
              <a:rPr lang="en-US" altLang="el-GR" sz="22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l-GR" altLang="el-GR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l-GR" altLang="el-GR" sz="2200" b="1" dirty="0">
                <a:latin typeface="Calibri" panose="020F0502020204030204" pitchFamily="34" charset="0"/>
                <a:cs typeface="Times New Roman" pitchFamily="18" charset="0"/>
              </a:rPr>
              <a:t>Δημογραφικά χαρακτηριστικά</a:t>
            </a:r>
          </a:p>
          <a:p>
            <a:pPr lvl="1">
              <a:lnSpc>
                <a:spcPct val="80000"/>
              </a:lnSpc>
            </a:pPr>
            <a:r>
              <a:rPr lang="el-GR" altLang="el-GR" sz="2200" dirty="0">
                <a:latin typeface="Calibri" panose="020F0502020204030204" pitchFamily="34" charset="0"/>
                <a:cs typeface="Times New Roman" pitchFamily="18" charset="0"/>
              </a:rPr>
              <a:t>Εκπαιδευτικό </a:t>
            </a:r>
            <a:r>
              <a:rPr lang="el-GR" altLang="el-GR" sz="2200" dirty="0" smtClean="0">
                <a:latin typeface="Calibri" panose="020F0502020204030204" pitchFamily="34" charset="0"/>
                <a:cs typeface="Times New Roman" pitchFamily="18" charset="0"/>
              </a:rPr>
              <a:t>επίπεδο</a:t>
            </a:r>
            <a:r>
              <a:rPr lang="en-US" altLang="el-GR" sz="22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l-GR" altLang="el-GR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l-GR" altLang="el-GR" sz="2200" dirty="0" smtClean="0">
                <a:latin typeface="Calibri" panose="020F0502020204030204" pitchFamily="34" charset="0"/>
                <a:cs typeface="Times New Roman" pitchFamily="18" charset="0"/>
              </a:rPr>
              <a:t>Ηλικία</a:t>
            </a:r>
            <a:r>
              <a:rPr lang="en-US" altLang="el-GR" sz="22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l-GR" altLang="el-GR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l-GR" altLang="el-GR" sz="2200" dirty="0">
                <a:latin typeface="Calibri" panose="020F0502020204030204" pitchFamily="34" charset="0"/>
                <a:cs typeface="Times New Roman" pitchFamily="18" charset="0"/>
              </a:rPr>
              <a:t>Κοινωνική </a:t>
            </a:r>
            <a:r>
              <a:rPr lang="el-GR" altLang="el-GR" sz="2200" dirty="0" smtClean="0">
                <a:latin typeface="Calibri" panose="020F0502020204030204" pitchFamily="34" charset="0"/>
                <a:cs typeface="Times New Roman" pitchFamily="18" charset="0"/>
              </a:rPr>
              <a:t>τάξη</a:t>
            </a:r>
            <a:r>
              <a:rPr lang="en-US" altLang="el-GR" sz="22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l-GR" altLang="el-GR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l-GR" altLang="el-GR" sz="2200" dirty="0">
                <a:latin typeface="Calibri" panose="020F0502020204030204" pitchFamily="34" charset="0"/>
                <a:cs typeface="Times New Roman" pitchFamily="18" charset="0"/>
              </a:rPr>
              <a:t>Φύλο (γυναίκα</a:t>
            </a:r>
            <a:r>
              <a:rPr lang="el-GR" altLang="el-GR" sz="2200" dirty="0" smtClean="0">
                <a:latin typeface="Calibri" panose="020F0502020204030204" pitchFamily="34" charset="0"/>
                <a:cs typeface="Times New Roman" pitchFamily="18" charset="0"/>
              </a:rPr>
              <a:t>)</a:t>
            </a:r>
            <a:r>
              <a:rPr lang="en-US" altLang="el-GR" sz="22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l-GR" altLang="el-GR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l-GR" altLang="el-GR" sz="2200" b="1" dirty="0">
                <a:latin typeface="Calibri" panose="020F0502020204030204" pitchFamily="34" charset="0"/>
                <a:cs typeface="Times New Roman" pitchFamily="18" charset="0"/>
              </a:rPr>
              <a:t>Ιστορικό</a:t>
            </a:r>
          </a:p>
          <a:p>
            <a:pPr lvl="1">
              <a:lnSpc>
                <a:spcPct val="80000"/>
              </a:lnSpc>
            </a:pPr>
            <a:r>
              <a:rPr lang="el-GR" altLang="el-GR" sz="2200" dirty="0">
                <a:latin typeface="Calibri" panose="020F0502020204030204" pitchFamily="34" charset="0"/>
                <a:cs typeface="Times New Roman" pitchFamily="18" charset="0"/>
              </a:rPr>
              <a:t>Ζώντα </a:t>
            </a:r>
            <a:r>
              <a:rPr lang="el-GR" altLang="el-GR" sz="2200" dirty="0" smtClean="0">
                <a:latin typeface="Calibri" panose="020F0502020204030204" pitchFamily="34" charset="0"/>
                <a:cs typeface="Times New Roman" pitchFamily="18" charset="0"/>
              </a:rPr>
              <a:t>τέκνα</a:t>
            </a:r>
            <a:r>
              <a:rPr lang="en-US" altLang="el-GR" sz="22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l-GR" altLang="el-GR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l-GR" altLang="el-GR" sz="2200" dirty="0">
                <a:latin typeface="Calibri" panose="020F0502020204030204" pitchFamily="34" charset="0"/>
                <a:cs typeface="Times New Roman" pitchFamily="18" charset="0"/>
              </a:rPr>
              <a:t>Προηγούμενη </a:t>
            </a:r>
            <a:r>
              <a:rPr lang="el-GR" altLang="el-GR" sz="2200" dirty="0" smtClean="0">
                <a:latin typeface="Calibri" panose="020F0502020204030204" pitchFamily="34" charset="0"/>
                <a:cs typeface="Times New Roman" pitchFamily="18" charset="0"/>
              </a:rPr>
              <a:t>απώλεια</a:t>
            </a:r>
            <a:r>
              <a:rPr lang="en-US" altLang="el-GR" sz="22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l-GR" altLang="el-GR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l-GR" altLang="el-GR" sz="2200" dirty="0">
                <a:latin typeface="Calibri" panose="020F0502020204030204" pitchFamily="34" charset="0"/>
                <a:cs typeface="Times New Roman" pitchFamily="18" charset="0"/>
              </a:rPr>
              <a:t>Ο χρόνος που μεσολαβεί μετά την </a:t>
            </a:r>
            <a:r>
              <a:rPr lang="el-GR" altLang="el-GR" sz="2200" dirty="0" smtClean="0">
                <a:latin typeface="Calibri" panose="020F0502020204030204" pitchFamily="34" charset="0"/>
                <a:cs typeface="Times New Roman" pitchFamily="18" charset="0"/>
              </a:rPr>
              <a:t>απώλεια</a:t>
            </a:r>
            <a:r>
              <a:rPr lang="en-US" altLang="el-GR" sz="22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l-GR" altLang="el-GR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l-GR" altLang="el-GR" sz="2200" dirty="0" smtClean="0">
                <a:latin typeface="Calibri" panose="020F0502020204030204" pitchFamily="34" charset="0"/>
                <a:cs typeface="Times New Roman" pitchFamily="18" charset="0"/>
              </a:rPr>
              <a:t>Εγκυμοσύνη</a:t>
            </a:r>
            <a:r>
              <a:rPr lang="en-US" altLang="el-GR" sz="22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l-GR" altLang="el-GR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l-GR" altLang="el-GR" sz="2200" dirty="0" smtClean="0">
                <a:latin typeface="Calibri" panose="020F0502020204030204" pitchFamily="34" charset="0"/>
                <a:cs typeface="Times New Roman" pitchFamily="18" charset="0"/>
              </a:rPr>
              <a:t>Ψυχοκοινωνικές παρεμβάσεις</a:t>
            </a:r>
            <a:r>
              <a:rPr lang="en-US" altLang="el-GR" sz="22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l-GR" altLang="el-GR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l-GR" altLang="el-GR" sz="2200" b="1" dirty="0">
                <a:latin typeface="Calibri" panose="020F0502020204030204" pitchFamily="34" charset="0"/>
                <a:cs typeface="Times New Roman" pitchFamily="18" charset="0"/>
              </a:rPr>
              <a:t>Προσωπικά αποθέματα</a:t>
            </a:r>
          </a:p>
          <a:p>
            <a:pPr lvl="1">
              <a:lnSpc>
                <a:spcPct val="80000"/>
              </a:lnSpc>
            </a:pPr>
            <a:r>
              <a:rPr lang="el-GR" altLang="el-GR" sz="2200" dirty="0">
                <a:latin typeface="Calibri" panose="020F0502020204030204" pitchFamily="34" charset="0"/>
                <a:cs typeface="Times New Roman" pitchFamily="18" charset="0"/>
              </a:rPr>
              <a:t>Ψυχική </a:t>
            </a:r>
            <a:r>
              <a:rPr lang="el-GR" altLang="el-GR" sz="2200" dirty="0" smtClean="0">
                <a:latin typeface="Calibri" panose="020F0502020204030204" pitchFamily="34" charset="0"/>
                <a:cs typeface="Times New Roman" pitchFamily="18" charset="0"/>
              </a:rPr>
              <a:t>υγεία</a:t>
            </a:r>
            <a:r>
              <a:rPr lang="en-US" altLang="el-GR" sz="22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l-GR" altLang="el-GR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l-GR" altLang="el-GR" sz="2200" dirty="0">
                <a:latin typeface="Calibri" panose="020F0502020204030204" pitchFamily="34" charset="0"/>
                <a:cs typeface="Times New Roman" pitchFamily="18" charset="0"/>
              </a:rPr>
              <a:t>Μηχανισμοί </a:t>
            </a:r>
            <a:r>
              <a:rPr lang="el-GR" altLang="el-GR" sz="2200" dirty="0" smtClean="0">
                <a:latin typeface="Calibri" panose="020F0502020204030204" pitchFamily="34" charset="0"/>
                <a:cs typeface="Times New Roman" pitchFamily="18" charset="0"/>
              </a:rPr>
              <a:t>αντιμετώπισης</a:t>
            </a:r>
            <a:r>
              <a:rPr lang="en-US" altLang="el-GR" sz="22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l-GR" altLang="el-GR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l-GR" altLang="el-GR" sz="2200" dirty="0">
                <a:latin typeface="Calibri" panose="020F0502020204030204" pitchFamily="34" charset="0"/>
                <a:cs typeface="Times New Roman" pitchFamily="18" charset="0"/>
              </a:rPr>
              <a:t>Ποιότητα της συντροφικής </a:t>
            </a:r>
            <a:r>
              <a:rPr lang="el-GR" altLang="el-GR" sz="2200" dirty="0" smtClean="0">
                <a:latin typeface="Calibri" panose="020F0502020204030204" pitchFamily="34" charset="0"/>
                <a:cs typeface="Times New Roman" pitchFamily="18" charset="0"/>
              </a:rPr>
              <a:t>σχέσης</a:t>
            </a:r>
            <a:r>
              <a:rPr lang="en-US" altLang="el-GR" sz="22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l-GR" altLang="el-GR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l-GR" altLang="el-GR" sz="2200" dirty="0">
                <a:latin typeface="Calibri" panose="020F0502020204030204" pitchFamily="34" charset="0"/>
                <a:cs typeface="Times New Roman" pitchFamily="18" charset="0"/>
              </a:rPr>
              <a:t>Δίκτυα </a:t>
            </a:r>
            <a:r>
              <a:rPr lang="el-GR" altLang="el-GR" sz="2200" dirty="0" smtClean="0">
                <a:latin typeface="Calibri" panose="020F0502020204030204" pitchFamily="34" charset="0"/>
                <a:cs typeface="Times New Roman" pitchFamily="18" charset="0"/>
              </a:rPr>
              <a:t>υποστήριξης</a:t>
            </a:r>
            <a:r>
              <a:rPr lang="en-US" altLang="el-GR" sz="2200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l-GR" altLang="el-GR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l-GR" altLang="el-GR" sz="2200" b="1" dirty="0" smtClean="0">
                <a:latin typeface="Calibri" panose="020F0502020204030204" pitchFamily="34" charset="0"/>
                <a:cs typeface="Times New Roman" pitchFamily="18" charset="0"/>
              </a:rPr>
              <a:t>Απόδοση</a:t>
            </a:r>
            <a:r>
              <a:rPr lang="en-US" altLang="el-GR" sz="2200" b="1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l-GR" altLang="el-GR" sz="22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el-GR" sz="2200" dirty="0">
                <a:latin typeface="Calibri" panose="020F0502020204030204" pitchFamily="34" charset="0"/>
                <a:cs typeface="Times New Roman" pitchFamily="18" charset="0"/>
              </a:rPr>
              <a:t>(</a:t>
            </a:r>
            <a:r>
              <a:rPr lang="en-US" altLang="el-GR" sz="2200" dirty="0" err="1">
                <a:latin typeface="Calibri" panose="020F0502020204030204" pitchFamily="34" charset="0"/>
                <a:cs typeface="Times New Roman" pitchFamily="18" charset="0"/>
              </a:rPr>
              <a:t>Lasker</a:t>
            </a:r>
            <a:r>
              <a:rPr lang="en-US" altLang="el-GR" sz="2200" dirty="0">
                <a:latin typeface="Calibri" panose="020F0502020204030204" pitchFamily="34" charset="0"/>
                <a:cs typeface="Times New Roman" pitchFamily="18" charset="0"/>
              </a:rPr>
              <a:t> and </a:t>
            </a:r>
            <a:r>
              <a:rPr lang="en-US" altLang="el-GR" sz="2200" dirty="0" err="1">
                <a:latin typeface="Calibri" panose="020F0502020204030204" pitchFamily="34" charset="0"/>
                <a:cs typeface="Times New Roman" pitchFamily="18" charset="0"/>
              </a:rPr>
              <a:t>Toedter</a:t>
            </a:r>
            <a:r>
              <a:rPr lang="en-US" altLang="el-GR" sz="2200" dirty="0">
                <a:latin typeface="Calibri" panose="020F0502020204030204" pitchFamily="34" charset="0"/>
                <a:cs typeface="Times New Roman" pitchFamily="18" charset="0"/>
              </a:rPr>
              <a:t>, 2000)</a:t>
            </a:r>
            <a:endParaRPr lang="el-GR" altLang="el-GR" sz="220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l-GR" altLang="el-GR" sz="2200" dirty="0">
              <a:latin typeface="Calibri" panose="020F0502020204030204" pitchFamily="34" charset="0"/>
            </a:endParaRPr>
          </a:p>
          <a:p>
            <a:endParaRPr lang="el-GR" sz="2200" dirty="0">
              <a:latin typeface="Calibri" panose="020F0502020204030204" pitchFamily="34" charset="0"/>
            </a:endParaRPr>
          </a:p>
        </p:txBody>
      </p:sp>
      <p:pic>
        <p:nvPicPr>
          <p:cNvPr id="8" name="Picture 2" descr="C:\Users\user\Desktop\φωτο διακοπη\miscarriage_by_marletromero-d83x7i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0" r="14536"/>
          <a:stretch/>
        </p:blipFill>
        <p:spPr>
          <a:xfrm>
            <a:off x="6587437" y="4293096"/>
            <a:ext cx="823585" cy="2376264"/>
          </a:xfrm>
          <a:prstGeom prst="rect">
            <a:avLst/>
          </a:prstGeo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14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l-GR" sz="3200" b="1" dirty="0" smtClean="0">
                <a:latin typeface="Calibri" panose="020F0502020204030204" pitchFamily="34" charset="0"/>
                <a:cs typeface="Times New Roman" pitchFamily="18" charset="0"/>
              </a:rPr>
              <a:t>Οι ψυχολογικές αντιδράσεις της επιβεβλημένης διακοπής κύησης στο</a:t>
            </a:r>
            <a:r>
              <a:rPr lang="el-GR" sz="32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l-GR" sz="3200" b="1" dirty="0" smtClean="0">
                <a:latin typeface="Calibri" panose="020F0502020204030204" pitchFamily="34" charset="0"/>
                <a:cs typeface="Times New Roman" pitchFamily="18" charset="0"/>
              </a:rPr>
              <a:t>1</a:t>
            </a:r>
            <a:r>
              <a:rPr lang="el-GR" sz="3200" b="1" baseline="30000" dirty="0" smtClean="0">
                <a:latin typeface="Calibri" panose="020F0502020204030204" pitchFamily="34" charset="0"/>
                <a:cs typeface="Times New Roman" pitchFamily="18" charset="0"/>
              </a:rPr>
              <a:t>ο</a:t>
            </a:r>
            <a:r>
              <a:rPr lang="el-GR" sz="3200" b="1" dirty="0" smtClean="0">
                <a:latin typeface="Calibri" panose="020F0502020204030204" pitchFamily="34" charset="0"/>
                <a:cs typeface="Times New Roman" pitchFamily="18" charset="0"/>
              </a:rPr>
              <a:t> και 2</a:t>
            </a:r>
            <a:r>
              <a:rPr lang="el-GR" sz="3200" b="1" baseline="30000" dirty="0" smtClean="0">
                <a:latin typeface="Calibri" panose="020F0502020204030204" pitchFamily="34" charset="0"/>
                <a:cs typeface="Times New Roman" pitchFamily="18" charset="0"/>
              </a:rPr>
              <a:t>ο</a:t>
            </a:r>
            <a:r>
              <a:rPr lang="el-GR" sz="3200" b="1" dirty="0" smtClean="0">
                <a:latin typeface="Calibri" panose="020F0502020204030204" pitchFamily="34" charset="0"/>
                <a:cs typeface="Times New Roman" pitchFamily="18" charset="0"/>
              </a:rPr>
              <a:t> τρίμηνο</a:t>
            </a:r>
            <a:r>
              <a:rPr lang="en-US" sz="3200" b="1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0" dirty="0" smtClean="0">
                <a:latin typeface="Calibri" panose="020F0502020204030204" pitchFamily="34" charset="0"/>
                <a:cs typeface="Times New Roman" pitchFamily="18" charset="0"/>
              </a:rPr>
              <a:t>1/2</a:t>
            </a:r>
            <a:endParaRPr lang="el-GR" sz="2800" b="0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b="1" dirty="0">
                <a:latin typeface="Calibri" panose="020F0502020204030204" pitchFamily="34" charset="0"/>
              </a:rPr>
              <a:t>Σοκ – άρνηση </a:t>
            </a:r>
            <a:endParaRPr lang="en-US" sz="2100" b="1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dirty="0">
                <a:latin typeface="Calibri" panose="020F0502020204030204" pitchFamily="34" charset="0"/>
              </a:rPr>
              <a:t>Το ζευγάρι δεν είναι έτοιμο για την είδηση ύπαρξης μιας δυσμορφίας στο έμβρυο.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dirty="0">
                <a:latin typeface="Calibri" panose="020F0502020204030204" pitchFamily="34" charset="0"/>
              </a:rPr>
              <a:t>Αδυναμία αποδοχής της </a:t>
            </a:r>
            <a:r>
              <a:rPr lang="el-GR" sz="2100" dirty="0" smtClean="0">
                <a:latin typeface="Calibri" panose="020F0502020204030204" pitchFamily="34" charset="0"/>
              </a:rPr>
              <a:t>πραγματικότητας</a:t>
            </a:r>
            <a:r>
              <a:rPr lang="en-US" sz="2100" dirty="0" smtClean="0">
                <a:latin typeface="Calibri" panose="020F0502020204030204" pitchFamily="34" charset="0"/>
              </a:rPr>
              <a:t>.</a:t>
            </a:r>
            <a:endParaRPr lang="el-GR" sz="21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b="1" dirty="0" smtClean="0">
                <a:latin typeface="Calibri" panose="020F0502020204030204" pitchFamily="34" charset="0"/>
              </a:rPr>
              <a:t>Θυμός</a:t>
            </a:r>
            <a:r>
              <a:rPr lang="en-US" sz="2100" b="1" dirty="0" smtClean="0">
                <a:latin typeface="Calibri" panose="020F0502020204030204" pitchFamily="34" charset="0"/>
              </a:rPr>
              <a:t> </a:t>
            </a:r>
            <a:endParaRPr lang="el-GR" sz="2100" b="1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dirty="0">
                <a:latin typeface="Calibri" panose="020F0502020204030204" pitchFamily="34" charset="0"/>
              </a:rPr>
              <a:t>Σε οικεία πρόσωπα ακόμα και στο προσωπικό της κλινικής.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b="1" dirty="0" smtClean="0">
                <a:latin typeface="Calibri" panose="020F0502020204030204" pitchFamily="34" charset="0"/>
              </a:rPr>
              <a:t>Απογοήτευση</a:t>
            </a:r>
            <a:r>
              <a:rPr lang="en-US" sz="2100" b="1" dirty="0" smtClean="0">
                <a:latin typeface="Calibri" panose="020F0502020204030204" pitchFamily="34" charset="0"/>
              </a:rPr>
              <a:t> </a:t>
            </a:r>
            <a:endParaRPr lang="el-GR" sz="2100" b="1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dirty="0">
                <a:latin typeface="Calibri" panose="020F0502020204030204" pitchFamily="34" charset="0"/>
              </a:rPr>
              <a:t>Ικανότητα για αναπαραγωγή και εξέλιξη της οικογένειας.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dirty="0">
                <a:latin typeface="Calibri" panose="020F0502020204030204" pitchFamily="34" charset="0"/>
              </a:rPr>
              <a:t>Αίσθημα </a:t>
            </a:r>
            <a:r>
              <a:rPr lang="el-GR" sz="2100" dirty="0" smtClean="0">
                <a:latin typeface="Calibri" panose="020F0502020204030204" pitchFamily="34" charset="0"/>
              </a:rPr>
              <a:t>αποτυχίας</a:t>
            </a:r>
            <a:r>
              <a:rPr lang="en-US" sz="2100" dirty="0" smtClean="0">
                <a:latin typeface="Calibri" panose="020F0502020204030204" pitchFamily="34" charset="0"/>
              </a:rPr>
              <a:t>.</a:t>
            </a:r>
            <a:endParaRPr lang="el-GR" sz="21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b="1" dirty="0" smtClean="0">
                <a:latin typeface="Calibri" panose="020F0502020204030204" pitchFamily="34" charset="0"/>
              </a:rPr>
              <a:t>Απόγνωση </a:t>
            </a:r>
            <a:r>
              <a:rPr lang="el-GR" sz="2100" b="1" dirty="0">
                <a:latin typeface="Calibri" panose="020F0502020204030204" pitchFamily="34" charset="0"/>
              </a:rPr>
              <a:t>/ Απελπισία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b="1" dirty="0" smtClean="0">
                <a:latin typeface="Calibri" panose="020F0502020204030204" pitchFamily="34" charset="0"/>
              </a:rPr>
              <a:t>Άγχος</a:t>
            </a:r>
            <a:r>
              <a:rPr lang="en-US" sz="2100" b="1" dirty="0" smtClean="0">
                <a:latin typeface="Calibri" panose="020F0502020204030204" pitchFamily="34" charset="0"/>
              </a:rPr>
              <a:t> </a:t>
            </a:r>
            <a:r>
              <a:rPr lang="el-GR" sz="2100" b="1" dirty="0">
                <a:latin typeface="Calibri" panose="020F0502020204030204" pitchFamily="34" charset="0"/>
              </a:rPr>
              <a:t>/ Φόβος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dirty="0">
                <a:latin typeface="Calibri" panose="020F0502020204030204" pitchFamily="34" charset="0"/>
              </a:rPr>
              <a:t>Αναμονή για τη διακοπή </a:t>
            </a:r>
            <a:r>
              <a:rPr lang="el-GR" sz="2100" dirty="0" smtClean="0">
                <a:latin typeface="Calibri" panose="020F0502020204030204" pitchFamily="34" charset="0"/>
              </a:rPr>
              <a:t>κύησης</a:t>
            </a:r>
            <a:r>
              <a:rPr lang="en-US" sz="2100" dirty="0" smtClean="0">
                <a:latin typeface="Calibri" panose="020F0502020204030204" pitchFamily="34" charset="0"/>
              </a:rPr>
              <a:t>.</a:t>
            </a:r>
            <a:endParaRPr lang="el-GR" sz="2100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dirty="0">
                <a:latin typeface="Calibri" panose="020F0502020204030204" pitchFamily="34" charset="0"/>
              </a:rPr>
              <a:t>Επιπλοκές της διακοπής </a:t>
            </a:r>
            <a:r>
              <a:rPr lang="el-GR" sz="2100" dirty="0" smtClean="0">
                <a:latin typeface="Calibri" panose="020F0502020204030204" pitchFamily="34" charset="0"/>
              </a:rPr>
              <a:t>κύησης</a:t>
            </a:r>
            <a:r>
              <a:rPr lang="en-US" sz="2100" dirty="0" smtClean="0">
                <a:latin typeface="Calibri" panose="020F0502020204030204" pitchFamily="34" charset="0"/>
              </a:rPr>
              <a:t>.</a:t>
            </a:r>
            <a:endParaRPr lang="el-GR" sz="2100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dirty="0">
                <a:latin typeface="Calibri" panose="020F0502020204030204" pitchFamily="34" charset="0"/>
              </a:rPr>
              <a:t>Η διαδικασία της </a:t>
            </a:r>
            <a:r>
              <a:rPr lang="el-GR" sz="2100" dirty="0" smtClean="0">
                <a:latin typeface="Calibri" panose="020F0502020204030204" pitchFamily="34" charset="0"/>
              </a:rPr>
              <a:t>διακοπής</a:t>
            </a:r>
            <a:r>
              <a:rPr lang="en-US" sz="2100" dirty="0" smtClean="0">
                <a:latin typeface="Calibri" panose="020F0502020204030204" pitchFamily="34" charset="0"/>
              </a:rPr>
              <a:t>.</a:t>
            </a:r>
            <a:endParaRPr lang="el-GR" sz="2100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dirty="0">
                <a:latin typeface="Calibri" panose="020F0502020204030204" pitchFamily="34" charset="0"/>
              </a:rPr>
              <a:t>Παρατεταμένη και επίπονη διαδικασία στο 2</a:t>
            </a:r>
            <a:r>
              <a:rPr lang="el-GR" sz="2100" baseline="30000" dirty="0">
                <a:latin typeface="Calibri" panose="020F0502020204030204" pitchFamily="34" charset="0"/>
              </a:rPr>
              <a:t>ο</a:t>
            </a:r>
            <a:r>
              <a:rPr lang="el-GR" sz="2100" dirty="0">
                <a:latin typeface="Calibri" panose="020F0502020204030204" pitchFamily="34" charset="0"/>
              </a:rPr>
              <a:t> </a:t>
            </a:r>
            <a:r>
              <a:rPr lang="el-GR" sz="2100" dirty="0" smtClean="0">
                <a:latin typeface="Calibri" panose="020F0502020204030204" pitchFamily="34" charset="0"/>
              </a:rPr>
              <a:t>τρίμηνο</a:t>
            </a:r>
            <a:r>
              <a:rPr lang="en-US" sz="2100" dirty="0" smtClean="0">
                <a:latin typeface="Calibri" panose="020F0502020204030204" pitchFamily="34" charset="0"/>
              </a:rPr>
              <a:t>.</a:t>
            </a:r>
            <a:endParaRPr lang="el-GR" sz="21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b="1" dirty="0" smtClean="0">
                <a:latin typeface="Calibri" panose="020F0502020204030204" pitchFamily="34" charset="0"/>
              </a:rPr>
              <a:t>Ενοχή</a:t>
            </a:r>
            <a:r>
              <a:rPr lang="en-US" sz="2100" b="1" dirty="0" smtClean="0">
                <a:latin typeface="Calibri" panose="020F0502020204030204" pitchFamily="34" charset="0"/>
              </a:rPr>
              <a:t> </a:t>
            </a:r>
            <a:endParaRPr lang="el-GR" sz="2100" b="1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dirty="0">
                <a:latin typeface="Calibri" panose="020F0502020204030204" pitchFamily="34" charset="0"/>
              </a:rPr>
              <a:t>Αναζήτηση της αίτιας που προκάλεσε τις εμβρυικές ανωμαλίες.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100" dirty="0">
                <a:latin typeface="Calibri" panose="020F0502020204030204" pitchFamily="34" charset="0"/>
              </a:rPr>
              <a:t>Η θανάτωση του ίδιου τους παιδιού</a:t>
            </a:r>
            <a:r>
              <a:rPr lang="en-US" sz="2100" dirty="0">
                <a:latin typeface="Calibri" panose="020F0502020204030204" pitchFamily="34" charset="0"/>
              </a:rPr>
              <a:t> </a:t>
            </a:r>
            <a:r>
              <a:rPr lang="el-GR" sz="2100" dirty="0" smtClean="0">
                <a:latin typeface="Calibri" panose="020F0502020204030204" pitchFamily="34" charset="0"/>
              </a:rPr>
              <a:t>τους</a:t>
            </a:r>
            <a:r>
              <a:rPr lang="en-US" sz="2100" dirty="0" smtClean="0">
                <a:latin typeface="Calibri" panose="020F0502020204030204" pitchFamily="34" charset="0"/>
              </a:rPr>
              <a:t>.</a:t>
            </a:r>
            <a:endParaRPr lang="el-GR" sz="21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à"/>
              <a:defRPr/>
            </a:pPr>
            <a:endParaRPr lang="el-GR" sz="2100" dirty="0">
              <a:latin typeface="Calibri" panose="020F0502020204030204" pitchFamily="34" charset="0"/>
            </a:endParaRPr>
          </a:p>
          <a:p>
            <a:pPr algn="r">
              <a:lnSpc>
                <a:spcPct val="80000"/>
              </a:lnSpc>
              <a:buNone/>
              <a:defRPr/>
            </a:pPr>
            <a:r>
              <a:rPr lang="el-GR" sz="2100" dirty="0" smtClean="0">
                <a:latin typeface="Calibri" panose="020F0502020204030204" pitchFamily="34" charset="0"/>
              </a:rPr>
              <a:t>(</a:t>
            </a:r>
            <a:r>
              <a:rPr lang="el-GR" sz="2100" dirty="0" err="1">
                <a:latin typeface="Calibri" panose="020F0502020204030204" pitchFamily="34" charset="0"/>
              </a:rPr>
              <a:t>Edler</a:t>
            </a:r>
            <a:r>
              <a:rPr lang="el-GR" sz="2100" dirty="0">
                <a:latin typeface="Calibri" panose="020F0502020204030204" pitchFamily="34" charset="0"/>
              </a:rPr>
              <a:t> </a:t>
            </a:r>
            <a:r>
              <a:rPr lang="el-GR" sz="2100" dirty="0" err="1">
                <a:latin typeface="Calibri" panose="020F0502020204030204" pitchFamily="34" charset="0"/>
              </a:rPr>
              <a:t>and</a:t>
            </a:r>
            <a:r>
              <a:rPr lang="el-GR" sz="2100" dirty="0">
                <a:latin typeface="Calibri" panose="020F0502020204030204" pitchFamily="34" charset="0"/>
              </a:rPr>
              <a:t> </a:t>
            </a:r>
            <a:r>
              <a:rPr lang="el-GR" sz="2100" dirty="0" err="1">
                <a:latin typeface="Calibri" panose="020F0502020204030204" pitchFamily="34" charset="0"/>
              </a:rPr>
              <a:t>Laurence</a:t>
            </a:r>
            <a:r>
              <a:rPr lang="el-GR" sz="2100" dirty="0">
                <a:latin typeface="Calibri" panose="020F0502020204030204" pitchFamily="34" charset="0"/>
              </a:rPr>
              <a:t>, 1991</a:t>
            </a:r>
            <a:r>
              <a:rPr lang="en-US" sz="2100" dirty="0">
                <a:latin typeface="Calibri" panose="020F0502020204030204" pitchFamily="34" charset="0"/>
              </a:rPr>
              <a:t>;</a:t>
            </a:r>
            <a:r>
              <a:rPr lang="el-GR" sz="2100" dirty="0">
                <a:latin typeface="Calibri" panose="020F0502020204030204" pitchFamily="34" charset="0"/>
              </a:rPr>
              <a:t> RCOG, 2010</a:t>
            </a:r>
            <a:r>
              <a:rPr lang="en-US" sz="2100" dirty="0">
                <a:latin typeface="Calibri" panose="020F0502020204030204" pitchFamily="34" charset="0"/>
              </a:rPr>
              <a:t>;</a:t>
            </a:r>
            <a:r>
              <a:rPr lang="el-GR" sz="2100" dirty="0">
                <a:latin typeface="Calibri" panose="020F0502020204030204" pitchFamily="34" charset="0"/>
              </a:rPr>
              <a:t> </a:t>
            </a:r>
            <a:r>
              <a:rPr lang="el-GR" sz="2100" dirty="0" err="1">
                <a:latin typeface="Calibri" panose="020F0502020204030204" pitchFamily="34" charset="0"/>
              </a:rPr>
              <a:t>Stirtzinger</a:t>
            </a:r>
            <a:r>
              <a:rPr lang="el-GR" sz="2100" dirty="0">
                <a:latin typeface="Calibri" panose="020F0502020204030204" pitchFamily="34" charset="0"/>
              </a:rPr>
              <a:t> </a:t>
            </a:r>
            <a:r>
              <a:rPr lang="el-GR" sz="2100" dirty="0" err="1">
                <a:latin typeface="Calibri" panose="020F0502020204030204" pitchFamily="34" charset="0"/>
              </a:rPr>
              <a:t>and</a:t>
            </a:r>
            <a:r>
              <a:rPr lang="el-GR" sz="2100" dirty="0">
                <a:latin typeface="Calibri" panose="020F0502020204030204" pitchFamily="34" charset="0"/>
              </a:rPr>
              <a:t> </a:t>
            </a:r>
            <a:r>
              <a:rPr lang="el-GR" sz="2100" dirty="0" err="1">
                <a:latin typeface="Calibri" panose="020F0502020204030204" pitchFamily="34" charset="0"/>
              </a:rPr>
              <a:t>Robinson</a:t>
            </a:r>
            <a:r>
              <a:rPr lang="el-GR" sz="2100" dirty="0">
                <a:latin typeface="Calibri" panose="020F0502020204030204" pitchFamily="34" charset="0"/>
              </a:rPr>
              <a:t>, 1989</a:t>
            </a:r>
            <a:r>
              <a:rPr lang="el-GR" sz="2100" dirty="0" smtClean="0">
                <a:latin typeface="Calibri" panose="020F0502020204030204" pitchFamily="34" charset="0"/>
              </a:rPr>
              <a:t>)</a:t>
            </a:r>
            <a:endParaRPr lang="el-GR" sz="2100" dirty="0">
              <a:latin typeface="Calibri" panose="020F0502020204030204" pitchFamily="34" charset="0"/>
            </a:endParaRPr>
          </a:p>
          <a:p>
            <a:endParaRPr lang="el-GR" sz="21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25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84976" cy="908720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l-GR" sz="32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Οι ψυχολογικές αντιδράσεις της επιβεβλημένης διακοπής κύησης στο 1</a:t>
            </a:r>
            <a:r>
              <a:rPr lang="el-GR" sz="3200" baseline="300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ο</a:t>
            </a:r>
            <a:r>
              <a:rPr lang="el-GR" sz="32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και 2</a:t>
            </a:r>
            <a:r>
              <a:rPr lang="el-GR" sz="3200" baseline="300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ο</a:t>
            </a:r>
            <a:r>
              <a:rPr lang="el-GR" sz="32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l-GR" sz="32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τρίμηνο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2/2</a:t>
            </a:r>
            <a:endParaRPr lang="el-G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200" b="1" dirty="0" smtClean="0">
                <a:latin typeface="Calibri" panose="020F0502020204030204" pitchFamily="34" charset="0"/>
              </a:rPr>
              <a:t>Θλίψη</a:t>
            </a:r>
            <a:endParaRPr lang="el-GR" sz="2200" b="1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200" dirty="0">
                <a:latin typeface="Calibri" panose="020F0502020204030204" pitchFamily="34" charset="0"/>
              </a:rPr>
              <a:t>Εντονότερη στο 2</a:t>
            </a:r>
            <a:r>
              <a:rPr lang="el-GR" sz="2200" baseline="30000" dirty="0">
                <a:latin typeface="Calibri" panose="020F0502020204030204" pitchFamily="34" charset="0"/>
              </a:rPr>
              <a:t>ο</a:t>
            </a:r>
            <a:r>
              <a:rPr lang="el-GR" sz="2200" dirty="0">
                <a:latin typeface="Calibri" panose="020F0502020204030204" pitchFamily="34" charset="0"/>
              </a:rPr>
              <a:t> τρίμηνο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200" b="1" dirty="0" smtClean="0">
                <a:latin typeface="Calibri" panose="020F0502020204030204" pitchFamily="34" charset="0"/>
              </a:rPr>
              <a:t>Θρήνος</a:t>
            </a:r>
            <a:endParaRPr lang="el-GR" sz="2200" b="1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200" dirty="0">
                <a:latin typeface="Calibri" panose="020F0502020204030204" pitchFamily="34" charset="0"/>
              </a:rPr>
              <a:t>Ανάγκη να θρηνήσουν για το χαμένο όνειρο ενός υγιούς παιδιού.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200" dirty="0">
                <a:latin typeface="Calibri" panose="020F0502020204030204" pitchFamily="34" charset="0"/>
              </a:rPr>
              <a:t>Παρομοιάζεται με το θάνατο ενός παιδιού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200" b="1" dirty="0" smtClean="0">
                <a:latin typeface="Calibri" panose="020F0502020204030204" pitchFamily="34" charset="0"/>
              </a:rPr>
              <a:t>Απομόνωση</a:t>
            </a:r>
            <a:endParaRPr lang="el-GR" sz="2200" b="1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200" dirty="0">
                <a:latin typeface="Calibri" panose="020F0502020204030204" pitchFamily="34" charset="0"/>
              </a:rPr>
              <a:t>Αισθάνονται μόνες καθώς βιώνουν κάτι το οποίο οι άλλοι αδυνατούν να καταλάβουν.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200" dirty="0">
                <a:latin typeface="Calibri" panose="020F0502020204030204" pitchFamily="34" charset="0"/>
              </a:rPr>
              <a:t>Απόσυρση από τις κοινωνικές δραστηριότητες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200" dirty="0">
                <a:latin typeface="Calibri" panose="020F0502020204030204" pitchFamily="34" charset="0"/>
              </a:rPr>
              <a:t>Έλλειψη ενδιαφέροντος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200" dirty="0">
                <a:latin typeface="Calibri" panose="020F0502020204030204" pitchFamily="34" charset="0"/>
              </a:rPr>
              <a:t>Απουσία κινήτρων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200" b="1" dirty="0" smtClean="0">
                <a:latin typeface="Calibri" panose="020F0502020204030204" pitchFamily="34" charset="0"/>
              </a:rPr>
              <a:t>Εξάντληση</a:t>
            </a:r>
            <a:endParaRPr lang="el-GR" sz="2200" b="1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200" b="1" dirty="0" err="1" smtClean="0">
                <a:latin typeface="Calibri" panose="020F0502020204030204" pitchFamily="34" charset="0"/>
              </a:rPr>
              <a:t>Μετατραυματικό</a:t>
            </a:r>
            <a:r>
              <a:rPr lang="el-GR" sz="2200" b="1" dirty="0" smtClean="0">
                <a:latin typeface="Calibri" panose="020F0502020204030204" pitchFamily="34" charset="0"/>
              </a:rPr>
              <a:t> </a:t>
            </a:r>
            <a:r>
              <a:rPr lang="el-GR" sz="2200" b="1" dirty="0">
                <a:latin typeface="Calibri" panose="020F0502020204030204" pitchFamily="34" charset="0"/>
              </a:rPr>
              <a:t>αγχωτικό σύνδρομο (PTSD)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200" dirty="0">
                <a:latin typeface="Calibri" panose="020F0502020204030204" pitchFamily="34" charset="0"/>
              </a:rPr>
              <a:t>Επανάληψη των εμπειριών δια επαναλαμβανόμενων σκέψεων, ονείρων ή και αναβίωση του περιστατικού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200" dirty="0">
                <a:latin typeface="Calibri" panose="020F0502020204030204" pitchFamily="34" charset="0"/>
              </a:rPr>
              <a:t>Εντονότερο στη διακοπή 2</a:t>
            </a:r>
            <a:r>
              <a:rPr lang="el-GR" sz="2200" baseline="30000" dirty="0">
                <a:latin typeface="Calibri" panose="020F0502020204030204" pitchFamily="34" charset="0"/>
              </a:rPr>
              <a:t>ου</a:t>
            </a:r>
            <a:r>
              <a:rPr lang="el-GR" sz="2200" dirty="0">
                <a:latin typeface="Calibri" panose="020F0502020204030204" pitchFamily="34" charset="0"/>
              </a:rPr>
              <a:t> τρίμηνο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200" dirty="0">
                <a:latin typeface="Calibri" panose="020F0502020204030204" pitchFamily="34" charset="0"/>
              </a:rPr>
              <a:t>Ευερεθιστότητα </a:t>
            </a:r>
          </a:p>
          <a:p>
            <a:pPr algn="r">
              <a:lnSpc>
                <a:spcPct val="80000"/>
              </a:lnSpc>
              <a:buNone/>
              <a:defRPr/>
            </a:pPr>
            <a:endParaRPr lang="el-GR" sz="2200" dirty="0">
              <a:latin typeface="Calibri" panose="020F0502020204030204" pitchFamily="34" charset="0"/>
            </a:endParaRPr>
          </a:p>
          <a:p>
            <a:pPr algn="r">
              <a:lnSpc>
                <a:spcPct val="80000"/>
              </a:lnSpc>
              <a:buNone/>
              <a:defRPr/>
            </a:pPr>
            <a:r>
              <a:rPr lang="el-GR" sz="2200" dirty="0">
                <a:latin typeface="Calibri" panose="020F0502020204030204" pitchFamily="34" charset="0"/>
              </a:rPr>
              <a:t>(</a:t>
            </a:r>
            <a:r>
              <a:rPr lang="el-GR" sz="2200" dirty="0" err="1">
                <a:latin typeface="Calibri" panose="020F0502020204030204" pitchFamily="34" charset="0"/>
              </a:rPr>
              <a:t>Stirtzinger</a:t>
            </a:r>
            <a:r>
              <a:rPr lang="el-GR" sz="2200" dirty="0">
                <a:latin typeface="Calibri" panose="020F0502020204030204" pitchFamily="34" charset="0"/>
              </a:rPr>
              <a:t> </a:t>
            </a:r>
            <a:r>
              <a:rPr lang="el-GR" sz="2200" dirty="0" err="1">
                <a:latin typeface="Calibri" panose="020F0502020204030204" pitchFamily="34" charset="0"/>
              </a:rPr>
              <a:t>and</a:t>
            </a:r>
            <a:r>
              <a:rPr lang="el-GR" sz="2200" dirty="0">
                <a:latin typeface="Calibri" panose="020F0502020204030204" pitchFamily="34" charset="0"/>
              </a:rPr>
              <a:t> </a:t>
            </a:r>
            <a:r>
              <a:rPr lang="el-GR" sz="2200" dirty="0" err="1">
                <a:latin typeface="Calibri" panose="020F0502020204030204" pitchFamily="34" charset="0"/>
              </a:rPr>
              <a:t>Robinson</a:t>
            </a:r>
            <a:r>
              <a:rPr lang="el-GR" sz="2200" dirty="0">
                <a:latin typeface="Calibri" panose="020F0502020204030204" pitchFamily="34" charset="0"/>
              </a:rPr>
              <a:t>, 1989</a:t>
            </a:r>
            <a:r>
              <a:rPr lang="en-US" sz="2200" dirty="0">
                <a:latin typeface="Calibri" panose="020F0502020204030204" pitchFamily="34" charset="0"/>
              </a:rPr>
              <a:t>;</a:t>
            </a:r>
            <a:r>
              <a:rPr lang="el-GR" sz="2200" dirty="0">
                <a:latin typeface="Calibri" panose="020F0502020204030204" pitchFamily="34" charset="0"/>
              </a:rPr>
              <a:t> </a:t>
            </a:r>
            <a:r>
              <a:rPr lang="el-GR" sz="2200" dirty="0" err="1">
                <a:latin typeface="Calibri" panose="020F0502020204030204" pitchFamily="34" charset="0"/>
              </a:rPr>
              <a:t>Adler</a:t>
            </a:r>
            <a:r>
              <a:rPr lang="el-GR" sz="2200" dirty="0">
                <a:latin typeface="Calibri" panose="020F0502020204030204" pitchFamily="34" charset="0"/>
              </a:rPr>
              <a:t> </a:t>
            </a:r>
            <a:r>
              <a:rPr lang="el-GR" sz="2200" dirty="0" err="1">
                <a:latin typeface="Calibri" panose="020F0502020204030204" pitchFamily="34" charset="0"/>
              </a:rPr>
              <a:t>et</a:t>
            </a:r>
            <a:r>
              <a:rPr lang="el-GR" sz="2200" dirty="0">
                <a:latin typeface="Calibri" panose="020F0502020204030204" pitchFamily="34" charset="0"/>
              </a:rPr>
              <a:t> </a:t>
            </a:r>
            <a:r>
              <a:rPr lang="el-GR" sz="2200" dirty="0" err="1">
                <a:latin typeface="Calibri" panose="020F0502020204030204" pitchFamily="34" charset="0"/>
              </a:rPr>
              <a:t>al</a:t>
            </a:r>
            <a:r>
              <a:rPr lang="el-GR" sz="2200" dirty="0">
                <a:latin typeface="Calibri" panose="020F0502020204030204" pitchFamily="34" charset="0"/>
              </a:rPr>
              <a:t>, 1992</a:t>
            </a:r>
            <a:r>
              <a:rPr lang="en-US" sz="2200" dirty="0">
                <a:latin typeface="Calibri" panose="020F0502020204030204" pitchFamily="34" charset="0"/>
              </a:rPr>
              <a:t>; </a:t>
            </a:r>
            <a:r>
              <a:rPr lang="el-GR" sz="2200" dirty="0" err="1">
                <a:latin typeface="Calibri" panose="020F0502020204030204" pitchFamily="34" charset="0"/>
              </a:rPr>
              <a:t>Edler</a:t>
            </a:r>
            <a:r>
              <a:rPr lang="el-GR" sz="2200" dirty="0">
                <a:latin typeface="Calibri" panose="020F0502020204030204" pitchFamily="34" charset="0"/>
              </a:rPr>
              <a:t> </a:t>
            </a:r>
            <a:r>
              <a:rPr lang="el-GR" sz="2200" dirty="0" err="1">
                <a:latin typeface="Calibri" panose="020F0502020204030204" pitchFamily="34" charset="0"/>
              </a:rPr>
              <a:t>and</a:t>
            </a:r>
            <a:r>
              <a:rPr lang="el-GR" sz="2200" dirty="0">
                <a:latin typeface="Calibri" panose="020F0502020204030204" pitchFamily="34" charset="0"/>
              </a:rPr>
              <a:t> </a:t>
            </a:r>
            <a:r>
              <a:rPr lang="el-GR" sz="2200" dirty="0" err="1">
                <a:latin typeface="Calibri" panose="020F0502020204030204" pitchFamily="34" charset="0"/>
              </a:rPr>
              <a:t>Laurence</a:t>
            </a:r>
            <a:r>
              <a:rPr lang="el-GR" sz="2200" dirty="0">
                <a:latin typeface="Calibri" panose="020F0502020204030204" pitchFamily="34" charset="0"/>
              </a:rPr>
              <a:t>, 1991</a:t>
            </a:r>
            <a:r>
              <a:rPr lang="en-US" sz="2200" dirty="0">
                <a:latin typeface="Calibri" panose="020F0502020204030204" pitchFamily="34" charset="0"/>
              </a:rPr>
              <a:t>; </a:t>
            </a:r>
            <a:r>
              <a:rPr lang="el-GR" sz="2200" dirty="0" err="1">
                <a:latin typeface="Calibri" panose="020F0502020204030204" pitchFamily="34" charset="0"/>
              </a:rPr>
              <a:t>Lowenstein</a:t>
            </a:r>
            <a:r>
              <a:rPr lang="el-GR" sz="2200" dirty="0">
                <a:latin typeface="Calibri" panose="020F0502020204030204" pitchFamily="34" charset="0"/>
              </a:rPr>
              <a:t> </a:t>
            </a:r>
            <a:r>
              <a:rPr lang="el-GR" sz="2200" dirty="0" err="1">
                <a:latin typeface="Calibri" panose="020F0502020204030204" pitchFamily="34" charset="0"/>
              </a:rPr>
              <a:t>et</a:t>
            </a:r>
            <a:r>
              <a:rPr lang="el-GR" sz="2200" dirty="0">
                <a:latin typeface="Calibri" panose="020F0502020204030204" pitchFamily="34" charset="0"/>
              </a:rPr>
              <a:t> </a:t>
            </a:r>
            <a:r>
              <a:rPr lang="el-GR" sz="2200" dirty="0" err="1">
                <a:latin typeface="Calibri" panose="020F0502020204030204" pitchFamily="34" charset="0"/>
              </a:rPr>
              <a:t>al</a:t>
            </a:r>
            <a:r>
              <a:rPr lang="el-GR" sz="2200" dirty="0">
                <a:latin typeface="Calibri" panose="020F0502020204030204" pitchFamily="34" charset="0"/>
              </a:rPr>
              <a:t>, 2006</a:t>
            </a:r>
            <a:r>
              <a:rPr lang="en-US" sz="2200" dirty="0">
                <a:latin typeface="Calibri" panose="020F0502020204030204" pitchFamily="34" charset="0"/>
              </a:rPr>
              <a:t>; </a:t>
            </a:r>
            <a:r>
              <a:rPr lang="el-GR" sz="2200" dirty="0" err="1">
                <a:latin typeface="Calibri" panose="020F0502020204030204" pitchFamily="34" charset="0"/>
              </a:rPr>
              <a:t>Carter</a:t>
            </a:r>
            <a:r>
              <a:rPr lang="el-GR" sz="2200" dirty="0">
                <a:latin typeface="Calibri" panose="020F0502020204030204" pitchFamily="34" charset="0"/>
              </a:rPr>
              <a:t> </a:t>
            </a:r>
            <a:r>
              <a:rPr lang="el-GR" sz="2200" dirty="0" err="1">
                <a:latin typeface="Calibri" panose="020F0502020204030204" pitchFamily="34" charset="0"/>
              </a:rPr>
              <a:t>et</a:t>
            </a:r>
            <a:r>
              <a:rPr lang="el-GR" sz="2200" dirty="0">
                <a:latin typeface="Calibri" panose="020F0502020204030204" pitchFamily="34" charset="0"/>
              </a:rPr>
              <a:t> </a:t>
            </a:r>
            <a:r>
              <a:rPr lang="el-GR" sz="2200" dirty="0" err="1">
                <a:latin typeface="Calibri" panose="020F0502020204030204" pitchFamily="34" charset="0"/>
              </a:rPr>
              <a:t>al</a:t>
            </a:r>
            <a:r>
              <a:rPr lang="el-GR" sz="2200" dirty="0">
                <a:latin typeface="Calibri" panose="020F0502020204030204" pitchFamily="34" charset="0"/>
              </a:rPr>
              <a:t>, 2007</a:t>
            </a:r>
            <a:r>
              <a:rPr lang="el-GR" sz="2200" dirty="0" smtClean="0">
                <a:latin typeface="Calibri" panose="020F0502020204030204" pitchFamily="34" charset="0"/>
              </a:rPr>
              <a:t>)</a:t>
            </a:r>
            <a:endParaRPr lang="el-GR" sz="2200" dirty="0"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11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l-GR" sz="4000" b="1" dirty="0" smtClean="0">
                <a:latin typeface="Calibri" panose="020F0502020204030204" pitchFamily="34" charset="0"/>
              </a:rPr>
              <a:t>The grieving experience</a:t>
            </a:r>
            <a:endParaRPr lang="el-GR" altLang="el-GR" sz="4000" b="1" dirty="0" smtClean="0">
              <a:latin typeface="Calibri" panose="020F0502020204030204" pitchFamily="34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488" indent="-904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l-GR" dirty="0" smtClean="0">
                <a:latin typeface="Calibri" panose="020F0502020204030204" pitchFamily="34" charset="0"/>
              </a:rPr>
              <a:t>The order and timing of these phases may vary from person to person:</a:t>
            </a:r>
          </a:p>
          <a:p>
            <a:pPr>
              <a:lnSpc>
                <a:spcPct val="90000"/>
              </a:lnSpc>
            </a:pPr>
            <a:r>
              <a:rPr lang="en-GB" altLang="el-GR" dirty="0" smtClean="0">
                <a:latin typeface="Calibri" panose="020F0502020204030204" pitchFamily="34" charset="0"/>
              </a:rPr>
              <a:t>Accepting the reality of your loss.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l-GR" dirty="0" smtClean="0">
                <a:latin typeface="Calibri" panose="020F0502020204030204" pitchFamily="34" charset="0"/>
              </a:rPr>
              <a:t>Allowing yourself to experience the pain of your loss.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altLang="el-GR" dirty="0" smtClean="0">
                <a:latin typeface="Calibri" panose="020F0502020204030204" pitchFamily="34" charset="0"/>
              </a:rPr>
              <a:t>Adjusting to a new reality in which the deceased is no longer present.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dirty="0" err="1" smtClean="0">
                <a:latin typeface="Calibri" panose="020F0502020204030204" pitchFamily="34" charset="0"/>
              </a:rPr>
              <a:t>Having</a:t>
            </a:r>
            <a:r>
              <a:rPr lang="el-GR" altLang="el-GR" dirty="0" smtClean="0">
                <a:latin typeface="Calibri" panose="020F0502020204030204" pitchFamily="34" charset="0"/>
              </a:rPr>
              <a:t> </a:t>
            </a:r>
            <a:r>
              <a:rPr lang="el-GR" altLang="el-GR" dirty="0" err="1" smtClean="0">
                <a:latin typeface="Calibri" panose="020F0502020204030204" pitchFamily="34" charset="0"/>
              </a:rPr>
              <a:t>other</a:t>
            </a:r>
            <a:r>
              <a:rPr lang="el-GR" altLang="el-GR" dirty="0" smtClean="0">
                <a:latin typeface="Calibri" panose="020F0502020204030204" pitchFamily="34" charset="0"/>
              </a:rPr>
              <a:t> </a:t>
            </a:r>
            <a:r>
              <a:rPr lang="el-GR" altLang="el-GR" dirty="0" err="1" smtClean="0">
                <a:latin typeface="Calibri" panose="020F0502020204030204" pitchFamily="34" charset="0"/>
              </a:rPr>
              <a:t>relationships</a:t>
            </a:r>
            <a:r>
              <a:rPr lang="en-US" altLang="el-GR" dirty="0" smtClean="0">
                <a:latin typeface="Calibri" panose="020F0502020204030204" pitchFamily="34" charset="0"/>
              </a:rPr>
              <a:t>.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marL="90488" indent="-90488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l-GR" sz="1400" dirty="0" smtClean="0">
                <a:latin typeface="Calibri" panose="020F0502020204030204" pitchFamily="34" charset="0"/>
              </a:rPr>
              <a:t>(</a:t>
            </a:r>
            <a:r>
              <a:rPr lang="sq-AL" altLang="el-GR" sz="1400" dirty="0" smtClean="0">
                <a:latin typeface="Calibri" panose="020F0502020204030204" pitchFamily="34" charset="0"/>
              </a:rPr>
              <a:t>M</a:t>
            </a:r>
            <a:r>
              <a:rPr lang="en-US" altLang="el-GR" sz="1400" dirty="0" smtClean="0">
                <a:latin typeface="Calibri" panose="020F0502020204030204" pitchFamily="34" charset="0"/>
              </a:rPr>
              <a:t>AYO Clinic, 2014)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44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sz="3800" smtClean="0"/>
              <a:t> </a:t>
            </a:r>
            <a:r>
              <a:rPr lang="el-GR" altLang="el-GR" sz="3400" b="1" smtClean="0"/>
              <a:t>Elisabeth Kübler-Ross</a:t>
            </a:r>
            <a:r>
              <a:rPr lang="en-US" altLang="el-GR" sz="3400" b="1" smtClean="0"/>
              <a:t> </a:t>
            </a:r>
            <a:r>
              <a:rPr lang="el-GR" altLang="el-GR" sz="3400" b="1" smtClean="0"/>
              <a:t>model</a:t>
            </a:r>
            <a:r>
              <a:rPr lang="en-US" altLang="el-GR" sz="3400" b="1" smtClean="0"/>
              <a:t>,</a:t>
            </a:r>
            <a:r>
              <a:rPr lang="el-GR" altLang="el-GR" sz="3400" b="1" smtClean="0"/>
              <a:t/>
            </a:r>
            <a:br>
              <a:rPr lang="el-GR" altLang="el-GR" sz="3400" b="1" smtClean="0"/>
            </a:br>
            <a:r>
              <a:rPr lang="en-US" altLang="el-GR" sz="3400" b="1" smtClean="0"/>
              <a:t> </a:t>
            </a:r>
            <a:r>
              <a:rPr lang="el-GR" altLang="el-GR" sz="3400" b="1" smtClean="0"/>
              <a:t>five stages of grief</a:t>
            </a:r>
            <a:r>
              <a:rPr lang="en-US" altLang="el-GR" sz="3400" b="1" smtClean="0"/>
              <a:t> (</a:t>
            </a:r>
            <a:r>
              <a:rPr lang="el-GR" altLang="el-GR" sz="3400" b="1" smtClean="0"/>
              <a:t>1969</a:t>
            </a:r>
            <a:r>
              <a:rPr lang="en-US" altLang="el-GR" sz="3400" b="1" smtClean="0"/>
              <a:t>)</a:t>
            </a:r>
            <a:r>
              <a:rPr lang="el-GR" altLang="el-GR" sz="3800" smtClean="0"/>
              <a:t> </a:t>
            </a:r>
          </a:p>
        </p:txBody>
      </p:sp>
      <p:pic>
        <p:nvPicPr>
          <p:cNvPr id="33796" name="Picture 5" descr="The-5-stages-of-grief1-e137349704547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54" y="1412776"/>
            <a:ext cx="6385892" cy="4885207"/>
          </a:xfr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88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Davison’s Four Phases of Bereavement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Shock and numbness</a:t>
            </a:r>
          </a:p>
          <a:p>
            <a:r>
              <a:rPr lang="en-US" sz="2800" dirty="0"/>
              <a:t>Duration - first two weeks Characteristics:</a:t>
            </a:r>
          </a:p>
          <a:p>
            <a:pPr lvl="1"/>
            <a:r>
              <a:rPr lang="en-US" sz="2400" dirty="0"/>
              <a:t>Short attention span </a:t>
            </a:r>
            <a:endParaRPr lang="en-US" sz="2400" dirty="0" smtClean="0"/>
          </a:p>
          <a:p>
            <a:pPr lvl="1"/>
            <a:r>
              <a:rPr lang="en-US" sz="2400" dirty="0" smtClean="0"/>
              <a:t>Difficulty </a:t>
            </a:r>
            <a:r>
              <a:rPr lang="en-US" sz="2400" dirty="0"/>
              <a:t>concentrating </a:t>
            </a:r>
            <a:endParaRPr lang="en-US" sz="2400" dirty="0" smtClean="0"/>
          </a:p>
          <a:p>
            <a:pPr lvl="1"/>
            <a:r>
              <a:rPr lang="en-US" sz="2400" dirty="0" smtClean="0"/>
              <a:t>Impaired </a:t>
            </a:r>
            <a:r>
              <a:rPr lang="en-US" sz="2400" dirty="0"/>
              <a:t>decision making </a:t>
            </a:r>
            <a:endParaRPr lang="en-US" sz="2400" dirty="0" smtClean="0"/>
          </a:p>
          <a:p>
            <a:pPr lvl="1"/>
            <a:r>
              <a:rPr lang="en-US" sz="2400" dirty="0" smtClean="0"/>
              <a:t>Denial</a:t>
            </a:r>
            <a:endParaRPr lang="en-US" sz="2400" dirty="0"/>
          </a:p>
          <a:p>
            <a:pPr lvl="1"/>
            <a:r>
              <a:rPr lang="en-US" sz="2400" dirty="0"/>
              <a:t>No concept of time “Feels like a bad dream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3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and Numbness </a:t>
            </a:r>
            <a:r>
              <a:rPr lang="en-US" dirty="0" err="1" smtClean="0"/>
              <a:t>con’t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Interventions</a:t>
            </a:r>
            <a:r>
              <a:rPr lang="en-US" dirty="0" smtClean="0"/>
              <a:t>:</a:t>
            </a:r>
          </a:p>
          <a:p>
            <a:r>
              <a:rPr lang="en-US" dirty="0"/>
              <a:t>Allow for time</a:t>
            </a:r>
          </a:p>
          <a:p>
            <a:r>
              <a:rPr lang="en-US" dirty="0"/>
              <a:t>Repeat, repeat, repeat</a:t>
            </a:r>
          </a:p>
          <a:p>
            <a:r>
              <a:rPr lang="en-US" dirty="0"/>
              <a:t>Use simple terms</a:t>
            </a:r>
          </a:p>
          <a:p>
            <a:r>
              <a:rPr lang="en-US" dirty="0"/>
              <a:t>Help them to think through decisions</a:t>
            </a:r>
          </a:p>
          <a:p>
            <a:r>
              <a:rPr lang="en-US" dirty="0"/>
              <a:t>Discourage rapid decisions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21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and Yearning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Duration: 2nd week - 4th month</a:t>
            </a:r>
          </a:p>
          <a:p>
            <a:r>
              <a:rPr lang="en-US" sz="2800" dirty="0"/>
              <a:t>Characteristics:</a:t>
            </a:r>
          </a:p>
          <a:p>
            <a:pPr lvl="1"/>
            <a:r>
              <a:rPr lang="en-US" sz="2400" dirty="0"/>
              <a:t>High energy </a:t>
            </a:r>
            <a:endParaRPr lang="en-US" sz="2400" dirty="0" smtClean="0"/>
          </a:p>
          <a:p>
            <a:pPr lvl="1"/>
            <a:r>
              <a:rPr lang="en-US" sz="2400" dirty="0" smtClean="0"/>
              <a:t>Anger/guilt/dreams </a:t>
            </a:r>
          </a:p>
          <a:p>
            <a:pPr lvl="1"/>
            <a:r>
              <a:rPr lang="en-US" sz="2400" dirty="0" smtClean="0"/>
              <a:t>Weight </a:t>
            </a:r>
            <a:r>
              <a:rPr lang="en-US" sz="2400" dirty="0"/>
              <a:t>loss or gain </a:t>
            </a:r>
            <a:endParaRPr lang="en-US" sz="2400" dirty="0" smtClean="0"/>
          </a:p>
          <a:p>
            <a:pPr lvl="1"/>
            <a:r>
              <a:rPr lang="en-US" sz="2400" dirty="0" smtClean="0"/>
              <a:t>Sleep </a:t>
            </a:r>
            <a:r>
              <a:rPr lang="en-US" sz="2400" dirty="0"/>
              <a:t>difficulties</a:t>
            </a:r>
          </a:p>
          <a:p>
            <a:pPr lvl="1"/>
            <a:r>
              <a:rPr lang="en-US" sz="2400" dirty="0"/>
              <a:t>Aching arms, may hear baby crying </a:t>
            </a:r>
            <a:endParaRPr lang="en-US" sz="2400" dirty="0" smtClean="0"/>
          </a:p>
          <a:p>
            <a:pPr lvl="1"/>
            <a:r>
              <a:rPr lang="en-US" sz="2400" dirty="0" smtClean="0"/>
              <a:t>Headache</a:t>
            </a:r>
            <a:r>
              <a:rPr lang="en-US" sz="2400" dirty="0"/>
              <a:t>, blurred vision, palpitations </a:t>
            </a:r>
            <a:endParaRPr lang="en-US" sz="2400" dirty="0" smtClean="0"/>
          </a:p>
          <a:p>
            <a:pPr lvl="1"/>
            <a:r>
              <a:rPr lang="en-US" sz="2400" dirty="0" smtClean="0"/>
              <a:t>Resentment</a:t>
            </a:r>
            <a:endParaRPr lang="en-US" sz="2400" dirty="0"/>
          </a:p>
          <a:p>
            <a:endParaRPr lang="en-US" sz="2800" dirty="0"/>
          </a:p>
          <a:p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31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>
                <a:latin typeface="Calibri" panose="020F0502020204030204" pitchFamily="34" charset="0"/>
              </a:rPr>
              <a:t>Σκοπός</a:t>
            </a:r>
            <a:endParaRPr lang="el-GR" sz="3400" b="1" dirty="0" smtClean="0">
              <a:latin typeface="Calibri" panose="020F0502020204030204" pitchFamily="34" charset="0"/>
            </a:endParaRPr>
          </a:p>
        </p:txBody>
      </p:sp>
      <p:sp>
        <p:nvSpPr>
          <p:cNvPr id="3075" name="Rectangle 1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l-GR" sz="2600" dirty="0" smtClean="0">
                <a:latin typeface="Calibri" panose="020F0502020204030204" pitchFamily="34" charset="0"/>
              </a:rPr>
              <a:t>Ο ορισμός των αρνητικών ψυχολογικών αντιδράσεων (άγχος, ενοχή, θλίψη, θυμός, </a:t>
            </a:r>
            <a:r>
              <a:rPr lang="el-GR" sz="2600" dirty="0" err="1" smtClean="0">
                <a:latin typeface="Calibri" panose="020F0502020204030204" pitchFamily="34" charset="0"/>
              </a:rPr>
              <a:t>μετατραυματικό</a:t>
            </a:r>
            <a:r>
              <a:rPr lang="el-GR" sz="2600" dirty="0" smtClean="0">
                <a:latin typeface="Calibri" panose="020F0502020204030204" pitchFamily="34" charset="0"/>
              </a:rPr>
              <a:t> στρες) που παρουσιάζουν οι γυναίκες όταν αποφασίζουν να υποβληθούν σε επιβεβλημένη διακοπή της κύησης (συγγενείς ανωμαλίες</a:t>
            </a:r>
            <a:r>
              <a:rPr lang="en-US" sz="2600" dirty="0" smtClean="0">
                <a:latin typeface="Calibri" panose="020F0502020204030204" pitchFamily="34" charset="0"/>
              </a:rPr>
              <a:t>, </a:t>
            </a:r>
            <a:r>
              <a:rPr lang="el-GR" sz="2600" dirty="0" smtClean="0">
                <a:latin typeface="Calibri" panose="020F0502020204030204" pitchFamily="34" charset="0"/>
              </a:rPr>
              <a:t>αυτόματες αποβολές 1</a:t>
            </a:r>
            <a:r>
              <a:rPr lang="el-GR" sz="2600" baseline="30000" dirty="0" smtClean="0">
                <a:latin typeface="Calibri" panose="020F0502020204030204" pitchFamily="34" charset="0"/>
              </a:rPr>
              <a:t>ου</a:t>
            </a:r>
            <a:r>
              <a:rPr lang="el-GR" sz="2600" dirty="0" smtClean="0">
                <a:latin typeface="Calibri" panose="020F0502020204030204" pitchFamily="34" charset="0"/>
              </a:rPr>
              <a:t> και 2</a:t>
            </a:r>
            <a:r>
              <a:rPr lang="el-GR" sz="2600" baseline="30000" dirty="0" smtClean="0">
                <a:latin typeface="Calibri" panose="020F0502020204030204" pitchFamily="34" charset="0"/>
              </a:rPr>
              <a:t>ου</a:t>
            </a:r>
            <a:r>
              <a:rPr lang="el-GR" sz="2600" dirty="0" smtClean="0">
                <a:latin typeface="Calibri" panose="020F0502020204030204" pitchFamily="34" charset="0"/>
              </a:rPr>
              <a:t> τριμήνου, παλίνδρομη κύηση)</a:t>
            </a:r>
            <a:r>
              <a:rPr lang="en-US" sz="2600" dirty="0" smtClean="0">
                <a:latin typeface="Calibri" panose="020F0502020204030204" pitchFamily="34" charset="0"/>
              </a:rPr>
              <a:t>.</a:t>
            </a:r>
          </a:p>
          <a:p>
            <a:pPr marL="609600" indent="-609600" eaLnBrk="1" hangingPunct="1"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el-GR" sz="2600" dirty="0" smtClean="0">
                <a:latin typeface="Calibri" panose="020F0502020204030204" pitchFamily="34" charset="0"/>
              </a:rPr>
              <a:t>Μαιευτική φροντίδα της επιβεβλημένης διακοπής κύησης</a:t>
            </a:r>
            <a:r>
              <a:rPr lang="en-US" sz="2600" dirty="0" smtClean="0">
                <a:latin typeface="Calibri" panose="020F0502020204030204" pitchFamily="34" charset="0"/>
              </a:rPr>
              <a:t>.</a:t>
            </a:r>
            <a:endParaRPr lang="el-GR" sz="2600" dirty="0" smtClean="0"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8447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and Yearning </a:t>
            </a:r>
            <a:r>
              <a:rPr lang="en-US" dirty="0" err="1" smtClean="0"/>
              <a:t>Con’t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Interventions:</a:t>
            </a:r>
          </a:p>
          <a:p>
            <a:r>
              <a:rPr lang="en-US" dirty="0"/>
              <a:t>Encourage support </a:t>
            </a:r>
            <a:r>
              <a:rPr lang="en-US" dirty="0" smtClean="0"/>
              <a:t>groups</a:t>
            </a:r>
          </a:p>
          <a:p>
            <a:endParaRPr lang="en-US" dirty="0"/>
          </a:p>
          <a:p>
            <a:r>
              <a:rPr lang="en-US" dirty="0"/>
              <a:t>Anticipatory guidance on normal process of characteristics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27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Disorientation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Duration: 5th to 9th month</a:t>
            </a:r>
          </a:p>
          <a:p>
            <a:pPr lvl="1"/>
            <a:r>
              <a:rPr lang="en-US" sz="2400" dirty="0"/>
              <a:t>Can last up to 24 months</a:t>
            </a:r>
          </a:p>
          <a:p>
            <a:pPr lvl="1"/>
            <a:r>
              <a:rPr lang="en-US" sz="2400" dirty="0"/>
              <a:t>Can also last 3-5 years for multiple pregnancy</a:t>
            </a:r>
          </a:p>
          <a:p>
            <a:r>
              <a:rPr lang="en-US" sz="2800" dirty="0"/>
              <a:t>Characteristics:</a:t>
            </a:r>
          </a:p>
          <a:p>
            <a:pPr lvl="1"/>
            <a:r>
              <a:rPr lang="en-US" sz="2400" dirty="0"/>
              <a:t>Low energy</a:t>
            </a:r>
          </a:p>
          <a:p>
            <a:pPr lvl="1"/>
            <a:r>
              <a:rPr lang="en-US" sz="2400" dirty="0"/>
              <a:t>Thinks “I am going crazy”</a:t>
            </a:r>
          </a:p>
          <a:p>
            <a:pPr lvl="1"/>
            <a:r>
              <a:rPr lang="en-US" sz="2400" dirty="0"/>
              <a:t>Social Withdrawal</a:t>
            </a:r>
          </a:p>
          <a:p>
            <a:pPr lvl="1"/>
            <a:r>
              <a:rPr lang="en-US" sz="2400" dirty="0"/>
              <a:t>Disorganized</a:t>
            </a:r>
          </a:p>
          <a:p>
            <a:pPr lvl="1"/>
            <a:r>
              <a:rPr lang="en-US" sz="2400" dirty="0"/>
              <a:t>Depression</a:t>
            </a:r>
          </a:p>
          <a:p>
            <a:pPr lvl="1"/>
            <a:r>
              <a:rPr lang="en-US" sz="2400" dirty="0"/>
              <a:t>Likely to loose support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6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 and Women Grieve differently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Women:</a:t>
            </a:r>
          </a:p>
          <a:p>
            <a:pPr lvl="1"/>
            <a:r>
              <a:rPr lang="en-US" dirty="0"/>
              <a:t>Body image issues </a:t>
            </a:r>
            <a:endParaRPr lang="en-US" dirty="0" smtClean="0"/>
          </a:p>
          <a:p>
            <a:pPr lvl="1"/>
            <a:r>
              <a:rPr lang="en-US" dirty="0" smtClean="0"/>
              <a:t>Emotional </a:t>
            </a:r>
            <a:r>
              <a:rPr lang="en-US" dirty="0"/>
              <a:t>swings </a:t>
            </a:r>
            <a:endParaRPr lang="en-US" dirty="0" smtClean="0"/>
          </a:p>
          <a:p>
            <a:pPr lvl="1"/>
            <a:r>
              <a:rPr lang="en-US" dirty="0" smtClean="0"/>
              <a:t>Need </a:t>
            </a:r>
            <a:r>
              <a:rPr lang="en-US" dirty="0"/>
              <a:t>to talk, cry </a:t>
            </a:r>
            <a:endParaRPr lang="en-US" dirty="0" smtClean="0"/>
          </a:p>
          <a:p>
            <a:pPr lvl="1"/>
            <a:r>
              <a:rPr lang="en-US" dirty="0" smtClean="0"/>
              <a:t>Increased </a:t>
            </a:r>
            <a:r>
              <a:rPr lang="en-US" dirty="0"/>
              <a:t>dependency needs </a:t>
            </a:r>
            <a:endParaRPr lang="en-US" dirty="0" smtClean="0"/>
          </a:p>
          <a:p>
            <a:pPr lvl="1"/>
            <a:r>
              <a:rPr lang="en-US" dirty="0" smtClean="0"/>
              <a:t>Fear </a:t>
            </a:r>
            <a:r>
              <a:rPr lang="en-US" dirty="0"/>
              <a:t>of intimacy, resuming sex </a:t>
            </a:r>
            <a:endParaRPr lang="en-US" dirty="0" smtClean="0"/>
          </a:p>
          <a:p>
            <a:pPr lvl="1"/>
            <a:r>
              <a:rPr lang="en-US" dirty="0" smtClean="0"/>
              <a:t>Jealously</a:t>
            </a: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82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Gender Grief </a:t>
            </a:r>
            <a:r>
              <a:rPr lang="en-US" dirty="0" err="1"/>
              <a:t>cont</a:t>
            </a:r>
            <a:r>
              <a:rPr lang="en-US" dirty="0"/>
              <a:t>’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Men:</a:t>
            </a:r>
          </a:p>
          <a:p>
            <a:pPr lvl="1"/>
            <a:r>
              <a:rPr lang="en-US" dirty="0"/>
              <a:t>Increase sense of responsibility</a:t>
            </a:r>
          </a:p>
          <a:p>
            <a:pPr lvl="1"/>
            <a:r>
              <a:rPr lang="en-US" dirty="0"/>
              <a:t>Withdrawal from partner/lack of communication</a:t>
            </a:r>
          </a:p>
          <a:p>
            <a:pPr lvl="1"/>
            <a:r>
              <a:rPr lang="en-US" dirty="0"/>
              <a:t>Financial worries</a:t>
            </a:r>
          </a:p>
          <a:p>
            <a:pPr lvl="1"/>
            <a:r>
              <a:rPr lang="en-US" dirty="0"/>
              <a:t>Physical symptoms</a:t>
            </a:r>
          </a:p>
          <a:p>
            <a:pPr lvl="1"/>
            <a:r>
              <a:rPr lang="en-US" dirty="0"/>
              <a:t>Sense of failure</a:t>
            </a:r>
          </a:p>
          <a:p>
            <a:pPr lvl="1"/>
            <a:r>
              <a:rPr lang="en-US" dirty="0"/>
              <a:t>Resentment of attention to partner</a:t>
            </a:r>
          </a:p>
          <a:p>
            <a:pPr lvl="1"/>
            <a:r>
              <a:rPr lang="en-US" dirty="0"/>
              <a:t>Difficulty dealing with tears</a:t>
            </a:r>
          </a:p>
          <a:p>
            <a:pPr lvl="1"/>
            <a:r>
              <a:rPr lang="en-US" dirty="0"/>
              <a:t>Need to “stay busy”</a:t>
            </a:r>
          </a:p>
          <a:p>
            <a:pPr lvl="1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Diversity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Baptism is important for Catholics and other Christian religions</a:t>
            </a:r>
          </a:p>
          <a:p>
            <a:r>
              <a:rPr lang="en-US" dirty="0"/>
              <a:t>Muslims: see death as natural stage of life. May not want to view baby. Loud crying is discouraged.</a:t>
            </a:r>
          </a:p>
          <a:p>
            <a:r>
              <a:rPr lang="en-US" dirty="0"/>
              <a:t>Jewish: mourning rituals (family member stays with baby but not general viewing). Questionable if baby is named. No autopsy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186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Diversity cont.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Hispanic/Latino: females vocal with grief and may even shake</a:t>
            </a:r>
          </a:p>
          <a:p>
            <a:pPr lvl="1"/>
            <a:r>
              <a:rPr lang="en-US" dirty="0"/>
              <a:t>Males are stoic and can appear uncaring but are deeply affected.</a:t>
            </a:r>
          </a:p>
          <a:p>
            <a:pPr lvl="1"/>
            <a:r>
              <a:rPr lang="en-US" dirty="0"/>
              <a:t>Mementoes and photos very important.</a:t>
            </a:r>
          </a:p>
          <a:p>
            <a:pPr lvl="1"/>
            <a:r>
              <a:rPr lang="en-US" dirty="0"/>
              <a:t>Respect caregivers</a:t>
            </a:r>
          </a:p>
          <a:p>
            <a:pPr lvl="1"/>
            <a:r>
              <a:rPr lang="en-US" dirty="0"/>
              <a:t>Usually family spokesperson - if caregiver establishes rapport, better outcome.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0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altLang="el-GR" sz="3200" b="1" dirty="0" smtClean="0">
                <a:latin typeface="Calibri" panose="020F0502020204030204" pitchFamily="34" charset="0"/>
              </a:rPr>
              <a:t>Signs and symptoms of complicated grief may include:</a:t>
            </a:r>
            <a:endParaRPr lang="el-GR" altLang="el-GR" sz="3200" b="1" dirty="0" smtClean="0">
              <a:latin typeface="Calibri" panose="020F0502020204030204" pitchFamily="34" charset="0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l-GR" sz="2400" dirty="0" smtClean="0">
                <a:latin typeface="Calibri" panose="020F0502020204030204" pitchFamily="34" charset="0"/>
              </a:rPr>
              <a:t>Intense sorrow and pain at the thought of your loved one.</a:t>
            </a:r>
            <a:endParaRPr lang="el-GR" altLang="el-GR" sz="24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l-GR" sz="2400" dirty="0" smtClean="0">
                <a:latin typeface="Calibri" panose="020F0502020204030204" pitchFamily="34" charset="0"/>
              </a:rPr>
              <a:t>Focus on little else but your loved one's death.</a:t>
            </a:r>
            <a:endParaRPr lang="el-GR" altLang="el-GR" sz="24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l-GR" sz="2400" dirty="0" smtClean="0">
                <a:latin typeface="Calibri" panose="020F0502020204030204" pitchFamily="34" charset="0"/>
              </a:rPr>
              <a:t>Extreme focus on reminders of the loved one or excessive avoidance of reminders.</a:t>
            </a:r>
            <a:endParaRPr lang="el-GR" altLang="el-GR" sz="24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l-GR" sz="2400" dirty="0" smtClean="0">
                <a:latin typeface="Calibri" panose="020F0502020204030204" pitchFamily="34" charset="0"/>
              </a:rPr>
              <a:t>Intense and persistent longing.</a:t>
            </a:r>
            <a:endParaRPr lang="el-GR" altLang="el-GR" sz="24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err="1" smtClean="0">
                <a:latin typeface="Calibri" panose="020F0502020204030204" pitchFamily="34" charset="0"/>
              </a:rPr>
              <a:t>Problems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l-GR" altLang="el-GR" sz="2400" dirty="0" err="1" smtClean="0">
                <a:latin typeface="Calibri" panose="020F0502020204030204" pitchFamily="34" charset="0"/>
              </a:rPr>
              <a:t>accepting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l-GR" altLang="el-GR" sz="2400" dirty="0" err="1" smtClean="0">
                <a:latin typeface="Calibri" panose="020F0502020204030204" pitchFamily="34" charset="0"/>
              </a:rPr>
              <a:t>the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l-GR" altLang="el-GR" sz="2400" dirty="0" err="1" smtClean="0">
                <a:latin typeface="Calibri" panose="020F0502020204030204" pitchFamily="34" charset="0"/>
              </a:rPr>
              <a:t>death</a:t>
            </a:r>
            <a:r>
              <a:rPr lang="en-US" altLang="el-GR" sz="2400" dirty="0" smtClean="0">
                <a:latin typeface="Calibri" panose="020F0502020204030204" pitchFamily="34" charset="0"/>
              </a:rPr>
              <a:t>.</a:t>
            </a:r>
            <a:endParaRPr lang="el-GR" altLang="el-GR" sz="24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err="1" smtClean="0">
                <a:latin typeface="Calibri" panose="020F0502020204030204" pitchFamily="34" charset="0"/>
              </a:rPr>
              <a:t>Numbness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l-GR" altLang="el-GR" sz="2400" dirty="0" err="1" smtClean="0">
                <a:latin typeface="Calibri" panose="020F0502020204030204" pitchFamily="34" charset="0"/>
              </a:rPr>
              <a:t>or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l-GR" altLang="el-GR" sz="2400" dirty="0" err="1" smtClean="0">
                <a:latin typeface="Calibri" panose="020F0502020204030204" pitchFamily="34" charset="0"/>
              </a:rPr>
              <a:t>detachment</a:t>
            </a:r>
            <a:r>
              <a:rPr lang="en-US" altLang="el-GR" sz="2400" dirty="0" smtClean="0">
                <a:latin typeface="Calibri" panose="020F0502020204030204" pitchFamily="34" charset="0"/>
              </a:rPr>
              <a:t>.</a:t>
            </a:r>
            <a:endParaRPr lang="el-GR" altLang="el-GR" sz="24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err="1" smtClean="0">
                <a:latin typeface="Calibri" panose="020F0502020204030204" pitchFamily="34" charset="0"/>
              </a:rPr>
              <a:t>Bitterness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l-GR" altLang="el-GR" sz="2400" dirty="0" err="1" smtClean="0">
                <a:latin typeface="Calibri" panose="020F0502020204030204" pitchFamily="34" charset="0"/>
              </a:rPr>
              <a:t>about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n-US" altLang="el-GR" sz="2400" dirty="0" smtClean="0">
                <a:latin typeface="Calibri" panose="020F0502020204030204" pitchFamily="34" charset="0"/>
              </a:rPr>
              <a:t>the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l-GR" altLang="el-GR" sz="2400" dirty="0" err="1" smtClean="0">
                <a:latin typeface="Calibri" panose="020F0502020204030204" pitchFamily="34" charset="0"/>
              </a:rPr>
              <a:t>loss</a:t>
            </a:r>
            <a:r>
              <a:rPr lang="en-US" altLang="el-GR" sz="2400" dirty="0" smtClean="0">
                <a:latin typeface="Calibri" panose="020F0502020204030204" pitchFamily="34" charset="0"/>
              </a:rPr>
              <a:t>.</a:t>
            </a:r>
            <a:endParaRPr lang="el-GR" altLang="el-GR" sz="24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l-GR" sz="2400" dirty="0" smtClean="0">
                <a:latin typeface="Calibri" panose="020F0502020204030204" pitchFamily="34" charset="0"/>
              </a:rPr>
              <a:t>Feeling that life holds no meaning or purpose.</a:t>
            </a:r>
            <a:endParaRPr lang="el-GR" altLang="el-GR" sz="24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err="1" smtClean="0">
                <a:latin typeface="Calibri" panose="020F0502020204030204" pitchFamily="34" charset="0"/>
              </a:rPr>
              <a:t>Irritability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l-GR" altLang="el-GR" sz="2400" dirty="0" err="1" smtClean="0">
                <a:latin typeface="Calibri" panose="020F0502020204030204" pitchFamily="34" charset="0"/>
              </a:rPr>
              <a:t>or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l-GR" altLang="el-GR" sz="2400" dirty="0" err="1" smtClean="0">
                <a:latin typeface="Calibri" panose="020F0502020204030204" pitchFamily="34" charset="0"/>
              </a:rPr>
              <a:t>agitation</a:t>
            </a:r>
            <a:r>
              <a:rPr lang="en-US" altLang="el-GR" sz="2400" dirty="0" smtClean="0">
                <a:latin typeface="Calibri" panose="020F0502020204030204" pitchFamily="34" charset="0"/>
              </a:rPr>
              <a:t>.</a:t>
            </a:r>
            <a:endParaRPr lang="el-GR" altLang="el-GR" sz="24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err="1" smtClean="0">
                <a:latin typeface="Calibri" panose="020F0502020204030204" pitchFamily="34" charset="0"/>
              </a:rPr>
              <a:t>Lack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l-GR" altLang="el-GR" sz="2400" dirty="0" err="1" smtClean="0">
                <a:latin typeface="Calibri" panose="020F0502020204030204" pitchFamily="34" charset="0"/>
              </a:rPr>
              <a:t>of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l-GR" altLang="el-GR" sz="2400" dirty="0" err="1" smtClean="0">
                <a:latin typeface="Calibri" panose="020F0502020204030204" pitchFamily="34" charset="0"/>
              </a:rPr>
              <a:t>trust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l-GR" altLang="el-GR" sz="2400" dirty="0" err="1" smtClean="0">
                <a:latin typeface="Calibri" panose="020F0502020204030204" pitchFamily="34" charset="0"/>
              </a:rPr>
              <a:t>in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  <a:r>
              <a:rPr lang="el-GR" altLang="el-GR" sz="2400" dirty="0" err="1" smtClean="0">
                <a:latin typeface="Calibri" panose="020F0502020204030204" pitchFamily="34" charset="0"/>
              </a:rPr>
              <a:t>others</a:t>
            </a:r>
            <a:r>
              <a:rPr lang="en-US" altLang="el-GR" sz="2400" dirty="0" smtClean="0">
                <a:latin typeface="Calibri" panose="020F0502020204030204" pitchFamily="34" charset="0"/>
              </a:rPr>
              <a:t>.</a:t>
            </a:r>
            <a:endParaRPr lang="el-GR" altLang="el-GR" sz="24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l-GR" sz="2400" dirty="0" smtClean="0">
                <a:latin typeface="Calibri" panose="020F0502020204030204" pitchFamily="34" charset="0"/>
              </a:rPr>
              <a:t>Inability to enjoy life or think back on positive experiences with the loved one.</a:t>
            </a:r>
            <a:endParaRPr lang="el-GR" altLang="el-GR" sz="2400" dirty="0" smtClean="0"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050" dirty="0" smtClean="0"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sz="1050" dirty="0" smtClean="0"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600" dirty="0" smtClean="0">
                <a:latin typeface="Calibri" panose="020F0502020204030204" pitchFamily="34" charset="0"/>
              </a:rPr>
              <a:t>(</a:t>
            </a:r>
            <a:r>
              <a:rPr lang="sq-AL" altLang="el-GR" sz="1600" dirty="0" smtClean="0">
                <a:latin typeface="Calibri" panose="020F0502020204030204" pitchFamily="34" charset="0"/>
              </a:rPr>
              <a:t>M</a:t>
            </a:r>
            <a:r>
              <a:rPr lang="en-US" altLang="el-GR" sz="1600" dirty="0" smtClean="0">
                <a:latin typeface="Calibri" panose="020F0502020204030204" pitchFamily="34" charset="0"/>
              </a:rPr>
              <a:t>AYO Clinic, 2014)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600" dirty="0" smtClean="0"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38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l-GR" sz="3600" b="1" dirty="0" smtClean="0">
                <a:latin typeface="Calibri" panose="020F0502020204030204" pitchFamily="34" charset="0"/>
              </a:rPr>
              <a:t>When to see a doctor</a:t>
            </a:r>
            <a:endParaRPr lang="el-GR" altLang="el-GR" sz="3600" b="1" dirty="0" smtClean="0">
              <a:latin typeface="Calibri" panose="020F0502020204030204" pitchFamily="34" charset="0"/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altLang="el-GR" sz="2800" dirty="0" smtClean="0"/>
              <a:t>Have trouble carrying out normal routines.</a:t>
            </a:r>
            <a:endParaRPr lang="el-GR" altLang="el-GR" sz="2800" dirty="0" smtClean="0"/>
          </a:p>
          <a:p>
            <a:pPr eaLnBrk="1" hangingPunct="1"/>
            <a:r>
              <a:rPr lang="el-GR" altLang="el-GR" sz="2800" dirty="0" err="1" smtClean="0"/>
              <a:t>Withdraw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from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social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activities</a:t>
            </a:r>
            <a:r>
              <a:rPr lang="en-US" altLang="el-GR" sz="2800" dirty="0" smtClean="0"/>
              <a:t>.</a:t>
            </a:r>
            <a:endParaRPr lang="el-GR" altLang="el-GR" sz="2800" dirty="0" smtClean="0"/>
          </a:p>
          <a:p>
            <a:pPr eaLnBrk="1" hangingPunct="1"/>
            <a:r>
              <a:rPr lang="el-GR" altLang="el-GR" sz="2800" dirty="0" err="1" smtClean="0"/>
              <a:t>Experience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depression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or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deep</a:t>
            </a:r>
            <a:r>
              <a:rPr lang="el-GR" altLang="el-GR" sz="2800" dirty="0" smtClean="0"/>
              <a:t> </a:t>
            </a:r>
            <a:r>
              <a:rPr lang="el-GR" altLang="el-GR" sz="2800" dirty="0" err="1" smtClean="0"/>
              <a:t>sadness</a:t>
            </a:r>
            <a:r>
              <a:rPr lang="en-US" altLang="el-GR" sz="2800" dirty="0" smtClean="0"/>
              <a:t>.</a:t>
            </a:r>
            <a:endParaRPr lang="el-GR" altLang="el-GR" sz="2800" dirty="0" smtClean="0"/>
          </a:p>
          <a:p>
            <a:pPr eaLnBrk="1" hangingPunct="1"/>
            <a:r>
              <a:rPr lang="en-GB" altLang="el-GR" sz="2800" dirty="0" smtClean="0"/>
              <a:t>Have thoughts of guilt or self-blame.</a:t>
            </a:r>
            <a:endParaRPr lang="el-GR" altLang="el-GR" sz="2800" dirty="0" smtClean="0"/>
          </a:p>
          <a:p>
            <a:pPr eaLnBrk="1" hangingPunct="1"/>
            <a:r>
              <a:rPr lang="en-GB" altLang="el-GR" sz="2800" dirty="0" smtClean="0"/>
              <a:t>Believe that she did something wrong or could have prevented the death.</a:t>
            </a:r>
            <a:endParaRPr lang="el-GR" altLang="el-GR" sz="2800" dirty="0" smtClean="0"/>
          </a:p>
          <a:p>
            <a:pPr eaLnBrk="1" hangingPunct="1"/>
            <a:r>
              <a:rPr lang="en-GB" altLang="el-GR" sz="2800" dirty="0" smtClean="0"/>
              <a:t>Have lost her sense of purpose in life.</a:t>
            </a:r>
            <a:endParaRPr lang="el-GR" altLang="el-GR" sz="2800" dirty="0" smtClean="0"/>
          </a:p>
          <a:p>
            <a:pPr eaLnBrk="1" hangingPunct="1"/>
            <a:r>
              <a:rPr lang="en-GB" altLang="el-GR" sz="2800" dirty="0" smtClean="0"/>
              <a:t>Feel life isn't worth living without the loved one.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28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l-GR" sz="2800" b="1" dirty="0" smtClean="0"/>
              <a:t>If she has thoughts of suicide!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l-GR" sz="1400" dirty="0" smtClean="0">
                <a:latin typeface="Times New Roman" pitchFamily="18" charset="0"/>
              </a:rPr>
              <a:t>(</a:t>
            </a:r>
            <a:r>
              <a:rPr lang="sq-AL" altLang="el-GR" sz="1400" dirty="0" smtClean="0">
                <a:latin typeface="Times New Roman" pitchFamily="18" charset="0"/>
              </a:rPr>
              <a:t>M</a:t>
            </a:r>
            <a:r>
              <a:rPr lang="en-US" altLang="el-GR" sz="1400" dirty="0" smtClean="0">
                <a:latin typeface="Times New Roman" pitchFamily="18" charset="0"/>
              </a:rPr>
              <a:t>AYO Clinic, 2014)</a:t>
            </a:r>
            <a:endParaRPr lang="el-GR" altLang="el-GR" sz="2800" b="1" dirty="0" smtClean="0"/>
          </a:p>
          <a:p>
            <a:pPr eaLnBrk="1" hangingPunct="1">
              <a:lnSpc>
                <a:spcPct val="80000"/>
              </a:lnSpc>
            </a:pPr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06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err="1" smtClean="0">
                <a:latin typeface="Calibri" panose="020F0502020204030204" pitchFamily="34" charset="0"/>
              </a:rPr>
              <a:t>Mizuko</a:t>
            </a:r>
            <a:r>
              <a:rPr lang="el-GR" altLang="el-GR" b="1" dirty="0" smtClean="0">
                <a:latin typeface="Calibri" panose="020F0502020204030204" pitchFamily="34" charset="0"/>
              </a:rPr>
              <a:t> </a:t>
            </a:r>
            <a:r>
              <a:rPr lang="el-GR" altLang="el-GR" b="1" dirty="0" err="1" smtClean="0">
                <a:latin typeface="Calibri" panose="020F0502020204030204" pitchFamily="34" charset="0"/>
              </a:rPr>
              <a:t>kuyō</a:t>
            </a:r>
            <a:endParaRPr lang="el-GR" altLang="el-GR" b="1" dirty="0" smtClean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6131024" cy="5040560"/>
          </a:xfrm>
        </p:spPr>
        <p:txBody>
          <a:bodyPr>
            <a:normAutofit/>
          </a:bodyPr>
          <a:lstStyle/>
          <a:p>
            <a:r>
              <a:rPr lang="en-US" sz="2400" dirty="0"/>
              <a:t>"fetus memorial service", is a Japanese ceremony for those who have had a </a:t>
            </a:r>
            <a:r>
              <a:rPr lang="en-US" sz="2400" dirty="0" err="1"/>
              <a:t>miscarriage,stillbirth</a:t>
            </a:r>
            <a:r>
              <a:rPr lang="en-US" sz="2400" dirty="0"/>
              <a:t>, or abortion. </a:t>
            </a:r>
          </a:p>
          <a:p>
            <a:r>
              <a:rPr lang="en-US" sz="2400" dirty="0" smtClean="0"/>
              <a:t>This </a:t>
            </a:r>
            <a:r>
              <a:rPr lang="en-US" sz="2400" dirty="0"/>
              <a:t>practice has become particularly visible since the 1970s with the creation of shrines devoted solely to this ritual. </a:t>
            </a:r>
          </a:p>
          <a:p>
            <a:r>
              <a:rPr lang="en-US" sz="2400" dirty="0" smtClean="0"/>
              <a:t>Reasons </a:t>
            </a:r>
            <a:r>
              <a:rPr lang="en-US" sz="2400" dirty="0"/>
              <a:t>for the performance of these rites can include parental grief, desire to comfort the soul of the fetus, guilt for an abortion, or even fear of retribution from a vengeful spirit. </a:t>
            </a:r>
          </a:p>
          <a:p>
            <a:endParaRPr lang="el-GR" sz="2400" dirty="0"/>
          </a:p>
        </p:txBody>
      </p:sp>
      <p:pic>
        <p:nvPicPr>
          <p:cNvPr id="7" name="Picture 5" descr="pg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12776"/>
            <a:ext cx="2011680" cy="1353312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87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Ορφέας</a:t>
            </a:r>
            <a:r>
              <a:rPr lang="en-US" altLang="el-GR" smtClean="0"/>
              <a:t> </a:t>
            </a:r>
            <a:r>
              <a:rPr lang="el-GR" altLang="el-GR" smtClean="0"/>
              <a:t>και Ευρυδίκη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6347048" cy="56612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altLang="el-GR" sz="2400" dirty="0"/>
              <a:t>Η Ευρυδίκη, δαγκώθηκε από ένα ερπετό και πέθανε. Αλλόφρων ο Ορφέας έπαιξε τόσο συγκινητικά τραγούδια και τραγούδησε τόσο θρηνητικά που όλες οι νύμφες και οι θεοί έκλαψαν.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Ο </a:t>
            </a:r>
            <a:r>
              <a:rPr lang="el-GR" altLang="el-GR" sz="2400" dirty="0"/>
              <a:t>Ορφέας κατέβηκε στον κάτω κόσμο και με τη μουσική του απάλυνε την καρδιά του </a:t>
            </a:r>
            <a:r>
              <a:rPr lang="el-GR" altLang="el-GR" sz="2400" dirty="0" err="1"/>
              <a:t>Άδη</a:t>
            </a:r>
            <a:r>
              <a:rPr lang="el-GR" altLang="el-GR" sz="2400" dirty="0"/>
              <a:t> και της Περσεφόνης (το μόνο άτομο που τα κατάφερε ποτέ), οι οποίοι συμφώνησαν να επιτρέψουν στην Ευρυδίκη να επιστρέψει μαζί του στη γη. 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Αλλά </a:t>
            </a:r>
            <a:r>
              <a:rPr lang="el-GR" altLang="el-GR" sz="2400" dirty="0"/>
              <a:t>η συμφωνία που συνόδευε την απόφαση ήταν πως έπρεπε να περπατά μπροστά από αυτήν και να μην κοιτάξει πίσω μέχρι να φτάσει στον πάνω κόσμο.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Μέσα </a:t>
            </a:r>
            <a:r>
              <a:rPr lang="el-GR" altLang="el-GR" sz="2400" dirty="0"/>
              <a:t>στην αγωνία του αθέτησε την υπόσχεση και η Ευρυδίκη εξαφανίστηκε πάλι από την θέασή του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  <p:pic>
        <p:nvPicPr>
          <p:cNvPr id="7" name="Picture 7" descr="Jean-Baptiste-Camille_Corot_-_Orphée_(modificati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30249"/>
            <a:ext cx="2161134" cy="2311039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07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err="1" smtClean="0">
                <a:latin typeface="Calibri" panose="020F0502020204030204" pitchFamily="34" charset="0"/>
              </a:rPr>
              <a:t>Spend</a:t>
            </a:r>
            <a:r>
              <a:rPr lang="el-GR" altLang="el-GR" b="1" dirty="0" smtClean="0">
                <a:latin typeface="Calibri" panose="020F0502020204030204" pitchFamily="34" charset="0"/>
              </a:rPr>
              <a:t> a </a:t>
            </a:r>
            <a:r>
              <a:rPr lang="el-GR" altLang="el-GR" b="1" dirty="0" err="1" smtClean="0">
                <a:latin typeface="Calibri" panose="020F0502020204030204" pitchFamily="34" charset="0"/>
              </a:rPr>
              <a:t>moment</a:t>
            </a:r>
            <a:r>
              <a:rPr lang="el-GR" altLang="el-GR" b="1" dirty="0" smtClean="0">
                <a:latin typeface="Calibri" panose="020F0502020204030204" pitchFamily="34" charset="0"/>
              </a:rPr>
              <a:t> </a:t>
            </a:r>
            <a:r>
              <a:rPr lang="el-GR" altLang="el-GR" b="1" dirty="0" err="1" smtClean="0">
                <a:latin typeface="Calibri" panose="020F0502020204030204" pitchFamily="34" charset="0"/>
              </a:rPr>
              <a:t>considering</a:t>
            </a:r>
            <a:r>
              <a:rPr lang="el-GR" altLang="el-GR" b="1" dirty="0" smtClean="0">
                <a:latin typeface="Calibri" panose="020F0502020204030204" pitchFamily="34" charset="0"/>
              </a:rPr>
              <a:t>:</a:t>
            </a:r>
            <a:endParaRPr lang="el-GR" altLang="el-GR" sz="4000" dirty="0" smtClean="0">
              <a:latin typeface="Calibri" panose="020F0502020204030204" pitchFamily="34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l-GR" altLang="el-GR" dirty="0" smtClean="0"/>
          </a:p>
          <a:p>
            <a:pPr eaLnBrk="1" hangingPunct="1"/>
            <a:r>
              <a:rPr lang="el-GR" altLang="el-GR" dirty="0" err="1" smtClean="0"/>
              <a:t>How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does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your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job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relate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to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parent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decision</a:t>
            </a:r>
            <a:r>
              <a:rPr lang="el-GR" altLang="el-GR" dirty="0" smtClean="0"/>
              <a:t>-</a:t>
            </a:r>
            <a:r>
              <a:rPr lang="el-GR" altLang="el-GR" dirty="0" err="1" smtClean="0"/>
              <a:t>making</a:t>
            </a:r>
            <a:r>
              <a:rPr lang="el-GR" altLang="el-GR" dirty="0" smtClean="0"/>
              <a:t>? </a:t>
            </a:r>
          </a:p>
          <a:p>
            <a:pPr eaLnBrk="1" hangingPunct="1">
              <a:buFontTx/>
              <a:buNone/>
            </a:pPr>
            <a:endParaRPr lang="el-GR" altLang="el-GR" dirty="0" smtClean="0"/>
          </a:p>
          <a:p>
            <a:pPr eaLnBrk="1" hangingPunct="1"/>
            <a:r>
              <a:rPr lang="el-GR" altLang="el-GR" dirty="0" err="1" smtClean="0"/>
              <a:t>What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do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you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hope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to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gain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from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today</a:t>
            </a:r>
            <a:r>
              <a:rPr lang="el-GR" altLang="el-GR" dirty="0" smtClean="0"/>
              <a:t>?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l-GR" altLang="el-GR" b="1" dirty="0" smtClean="0"/>
              <a:t>Βιβλιογραφική </a:t>
            </a:r>
            <a:r>
              <a:rPr lang="el-GR" altLang="el-GR" b="1" dirty="0" err="1" smtClean="0"/>
              <a:t>ανασκοπηση</a:t>
            </a:r>
            <a:endParaRPr lang="el-GR" altLang="el-GR" b="1" dirty="0" smtClean="0"/>
          </a:p>
        </p:txBody>
      </p:sp>
      <p:pic>
        <p:nvPicPr>
          <p:cNvPr id="48132" name="Picture 4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512"/>
            <a:ext cx="8229600" cy="5031238"/>
          </a:xfr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36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l-GR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Davies et al, 2005</a:t>
            </a:r>
            <a:br>
              <a:rPr lang="en-US" altLang="el-GR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Psychological outcome in women undergoing termination of pregnancy for ultrasound-detected fetal anomaly in the first and second trimesters: a pilot study</a:t>
            </a:r>
            <a:endParaRPr lang="el-GR" altLang="el-GR" sz="2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9156" name="2 - Υπότιτλος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l-GR" sz="1900" b="1" i="1" dirty="0" smtClean="0">
                <a:latin typeface="Calibri" panose="020F0502020204030204" pitchFamily="34" charset="0"/>
              </a:rPr>
              <a:t>Objective :</a:t>
            </a:r>
            <a:r>
              <a:rPr lang="en-US" altLang="el-GR" sz="1900" dirty="0" smtClean="0">
                <a:latin typeface="Calibri" panose="020F0502020204030204" pitchFamily="34" charset="0"/>
              </a:rPr>
              <a:t>To ascertain and compare psychological morbidity following first- and second-trimester termination for fetal anomaly.</a:t>
            </a:r>
            <a:endParaRPr lang="el-GR" altLang="el-GR" sz="1900" dirty="0" smtClean="0">
              <a:latin typeface="Calibri" panose="020F0502020204030204" pitchFamily="34" charset="0"/>
            </a:endParaRPr>
          </a:p>
          <a:p>
            <a:r>
              <a:rPr lang="en-US" altLang="el-GR" sz="1900" b="1" dirty="0" smtClean="0">
                <a:latin typeface="Calibri" panose="020F0502020204030204" pitchFamily="34" charset="0"/>
              </a:rPr>
              <a:t>Methods: </a:t>
            </a:r>
            <a:r>
              <a:rPr lang="en-US" altLang="el-GR" sz="1900" dirty="0" smtClean="0">
                <a:latin typeface="Calibri" panose="020F0502020204030204" pitchFamily="34" charset="0"/>
              </a:rPr>
              <a:t>This was a cohort study of 30 women , 14 of whom had had a first-trimester termination and 16 a second-trimester termination for fetal anomaly. The main outcome measures were questionnaire data (General Health Questionnaire-28, Beck Depression Inventory, Perinatal Grief Scale, Impact of Event Scale (IES) at 6 weeks, 6 months and 12 months after termination.</a:t>
            </a:r>
            <a:endParaRPr lang="el-GR" altLang="el-GR" sz="1900" dirty="0" smtClean="0">
              <a:latin typeface="Calibri" panose="020F0502020204030204" pitchFamily="34" charset="0"/>
            </a:endParaRPr>
          </a:p>
          <a:p>
            <a:r>
              <a:rPr lang="en-US" altLang="el-GR" sz="1900" b="1" dirty="0" smtClean="0">
                <a:latin typeface="Calibri" panose="020F0502020204030204" pitchFamily="34" charset="0"/>
              </a:rPr>
              <a:t>Results: </a:t>
            </a:r>
            <a:r>
              <a:rPr lang="en-US" altLang="el-GR" sz="1900" dirty="0" smtClean="0">
                <a:latin typeface="Calibri" panose="020F0502020204030204" pitchFamily="34" charset="0"/>
              </a:rPr>
              <a:t>There were high levels of psychological distress in both groups at each time point, and for the combined group the mean total scores on the IES remained above the cut-off for the entire study period. </a:t>
            </a:r>
            <a:r>
              <a:rPr lang="en-US" altLang="el-GR" sz="1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Those having second-trimester terminations had a significantly higher level of post-traumatic stress symptomatology 6 weeks after termination</a:t>
            </a:r>
            <a:r>
              <a:rPr lang="el-GR" altLang="el-GR" sz="1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US" altLang="el-GR" sz="1900" b="1" dirty="0" smtClean="0">
                <a:latin typeface="Calibri" panose="020F0502020204030204" pitchFamily="34" charset="0"/>
              </a:rPr>
              <a:t>Conclusions: </a:t>
            </a:r>
            <a:r>
              <a:rPr lang="en-US" altLang="el-GR" sz="1900" dirty="0" smtClean="0">
                <a:latin typeface="Calibri" panose="020F0502020204030204" pitchFamily="34" charset="0"/>
              </a:rPr>
              <a:t>Psychological morbidity following termination of pregnancy for fetal anomaly is prevalent and persistent. Our data suggest that in the short term (as assessed at a 6-week follow-up), second-trimester termination may be more stressful compared with first-trimester termination.</a:t>
            </a:r>
            <a:endParaRPr lang="el-GR" altLang="el-GR" sz="1900" dirty="0" smtClean="0"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3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eaLnBrk="1" hangingPunct="1"/>
            <a:r>
              <a:rPr lang="en-US" altLang="el-GR" sz="2000" b="1" dirty="0" smtClean="0">
                <a:latin typeface="Calibri" panose="020F0502020204030204" pitchFamily="34" charset="0"/>
              </a:rPr>
              <a:t/>
            </a:r>
            <a:br>
              <a:rPr lang="en-US" altLang="el-GR" sz="2000" b="1" dirty="0" smtClean="0">
                <a:latin typeface="Calibri" panose="020F0502020204030204" pitchFamily="34" charset="0"/>
              </a:rPr>
            </a:br>
            <a:r>
              <a:rPr lang="en-US" altLang="el-GR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Iles and Gath</a:t>
            </a:r>
            <a:r>
              <a:rPr lang="el-GR" altLang="el-GR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en-US" altLang="el-GR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 1993</a:t>
            </a:r>
            <a:r>
              <a:rPr lang="en-US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Psychiatric outcome of termination of pregnancy for </a:t>
            </a:r>
            <a:r>
              <a:rPr lang="en-US" altLang="el-GR" sz="2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foetal</a:t>
            </a:r>
            <a:r>
              <a:rPr lang="en-US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abnormality. </a:t>
            </a:r>
            <a:br>
              <a:rPr lang="en-US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l-GR" altLang="el-GR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180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l-GR" sz="2000" b="1" dirty="0" smtClean="0">
                <a:latin typeface="Calibri" panose="020F0502020204030204" pitchFamily="34" charset="0"/>
              </a:rPr>
              <a:t>Objective: </a:t>
            </a:r>
            <a:r>
              <a:rPr lang="en-US" altLang="el-GR" sz="2000" dirty="0" smtClean="0">
                <a:latin typeface="Calibri" panose="020F0502020204030204" pitchFamily="34" charset="0"/>
              </a:rPr>
              <a:t>To obtain quantitative and qualitative information about psychiatric morbidity in women after termination of pregnancy for </a:t>
            </a:r>
            <a:r>
              <a:rPr lang="en-US" altLang="el-GR" sz="2000" dirty="0" err="1" smtClean="0">
                <a:latin typeface="Calibri" panose="020F0502020204030204" pitchFamily="34" charset="0"/>
              </a:rPr>
              <a:t>foetal</a:t>
            </a:r>
            <a:r>
              <a:rPr lang="en-US" altLang="el-GR" sz="2000" dirty="0" smtClean="0">
                <a:latin typeface="Calibri" panose="020F0502020204030204" pitchFamily="34" charset="0"/>
              </a:rPr>
              <a:t> abnormality. </a:t>
            </a:r>
            <a:endParaRPr lang="el-GR" altLang="el-GR" sz="20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l-GR" sz="2000" b="1" dirty="0" smtClean="0">
                <a:latin typeface="Calibri" panose="020F0502020204030204" pitchFamily="34" charset="0"/>
              </a:rPr>
              <a:t>Method: </a:t>
            </a:r>
            <a:r>
              <a:rPr lang="en-US" altLang="el-GR" sz="2000" dirty="0" smtClean="0">
                <a:latin typeface="Calibri" panose="020F0502020204030204" pitchFamily="34" charset="0"/>
              </a:rPr>
              <a:t>Two samples of women were compared. The first consisted of 71 women who had had a termination of pregnancy for </a:t>
            </a:r>
            <a:r>
              <a:rPr lang="en-US" altLang="el-GR" sz="2000" dirty="0" err="1" smtClean="0">
                <a:latin typeface="Calibri" panose="020F0502020204030204" pitchFamily="34" charset="0"/>
              </a:rPr>
              <a:t>foetal</a:t>
            </a:r>
            <a:r>
              <a:rPr lang="en-US" altLang="el-GR" sz="2000" dirty="0" smtClean="0">
                <a:latin typeface="Calibri" panose="020F0502020204030204" pitchFamily="34" charset="0"/>
              </a:rPr>
              <a:t> abnormality (FA group). The second consisted of 26 women who had experienced so-called missed abortion (MA group). Both groups had lost a pregnancy in the mid-trimester of pregnancy, but the MA group had no element of choice. Standardized psychiatric and social measures were used to assess both groups on three occasions after the termination. Semi-structured interviewing was used to obtain information about the experience of grief after mid-trimester termination. </a:t>
            </a:r>
            <a:endParaRPr lang="el-GR" altLang="el-GR" sz="20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l-GR" sz="2000" b="1" dirty="0" smtClean="0">
                <a:latin typeface="Calibri" panose="020F0502020204030204" pitchFamily="34" charset="0"/>
              </a:rPr>
              <a:t>Results:</a:t>
            </a:r>
            <a:r>
              <a:rPr lang="en-US" altLang="el-GR" sz="2000" dirty="0" smtClean="0">
                <a:latin typeface="Calibri" panose="020F0502020204030204" pitchFamily="34" charset="0"/>
              </a:rPr>
              <a:t> </a:t>
            </a:r>
            <a:r>
              <a:rPr lang="en-US" altLang="el-GR" sz="2000" b="1" dirty="0" smtClean="0">
                <a:solidFill>
                  <a:srgbClr val="161616"/>
                </a:solidFill>
                <a:latin typeface="Calibri" panose="020F0502020204030204" pitchFamily="34" charset="0"/>
              </a:rPr>
              <a:t>In both groups, </a:t>
            </a:r>
            <a:r>
              <a:rPr lang="en-US" altLang="el-G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4 weeks after the termination psychiatric morbidity was high</a:t>
            </a:r>
            <a:r>
              <a:rPr lang="en-US" altLang="el-GR" sz="2000" b="1" dirty="0" smtClean="0">
                <a:latin typeface="Calibri" panose="020F0502020204030204" pitchFamily="34" charset="0"/>
              </a:rPr>
              <a:t> </a:t>
            </a:r>
            <a:r>
              <a:rPr lang="en-US" altLang="el-GR" sz="2000" b="1" dirty="0" smtClean="0">
                <a:solidFill>
                  <a:srgbClr val="161616"/>
                </a:solidFill>
                <a:latin typeface="Calibri" panose="020F0502020204030204" pitchFamily="34" charset="0"/>
              </a:rPr>
              <a:t>and social adjustment was impaired. </a:t>
            </a:r>
            <a:r>
              <a:rPr lang="en-US" altLang="el-G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Six months and 12 months after the abortion, levels of psychiatric morbidity were near normal</a:t>
            </a:r>
            <a:r>
              <a:rPr lang="el-GR" altLang="el-GR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6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ctr">
            <a:noAutofit/>
          </a:bodyPr>
          <a:lstStyle/>
          <a:p>
            <a:pPr eaLnBrk="1" hangingPunct="1"/>
            <a:r>
              <a:rPr lang="el-GR" altLang="el-GR" sz="2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Korenromp</a:t>
            </a:r>
            <a:r>
              <a:rPr lang="el-GR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et al,</a:t>
            </a:r>
            <a:r>
              <a:rPr lang="el-GR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2007 </a:t>
            </a:r>
            <a:br>
              <a:rPr lang="el-GR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l-GR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el-GR" altLang="el-GR" sz="2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prospective</a:t>
            </a:r>
            <a:r>
              <a:rPr lang="el-GR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study</a:t>
            </a:r>
            <a:r>
              <a:rPr lang="el-GR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on</a:t>
            </a:r>
            <a:r>
              <a:rPr lang="el-GR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parental</a:t>
            </a:r>
            <a:r>
              <a:rPr lang="el-GR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coping</a:t>
            </a:r>
            <a:r>
              <a:rPr lang="el-GR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4 </a:t>
            </a:r>
            <a:r>
              <a:rPr lang="el-GR" altLang="el-GR" sz="2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months</a:t>
            </a:r>
            <a:r>
              <a:rPr lang="el-GR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after</a:t>
            </a:r>
            <a:r>
              <a:rPr lang="el-GR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termination</a:t>
            </a:r>
            <a:r>
              <a:rPr lang="el-GR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of</a:t>
            </a:r>
            <a:r>
              <a:rPr lang="el-GR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pregnancy</a:t>
            </a:r>
            <a:r>
              <a:rPr lang="el-GR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for</a:t>
            </a:r>
            <a:r>
              <a:rPr lang="el-GR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fetal</a:t>
            </a:r>
            <a:r>
              <a:rPr lang="el-GR" altLang="el-GR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20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anomalies</a:t>
            </a:r>
            <a:endParaRPr lang="el-GR" altLang="el-GR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100" dirty="0" smtClean="0">
                <a:latin typeface="Calibri" panose="020F0502020204030204" pitchFamily="34" charset="0"/>
              </a:rPr>
              <a:t>Δείγμα: 217 γυναίκες και 169 άντρες</a:t>
            </a:r>
          </a:p>
          <a:p>
            <a:pPr eaLnBrk="1" hangingPunct="1"/>
            <a:r>
              <a:rPr lang="el-GR" altLang="el-GR" sz="2100" dirty="0" smtClean="0">
                <a:latin typeface="Calibri" panose="020F0502020204030204" pitchFamily="34" charset="0"/>
              </a:rPr>
              <a:t>Οι θρησκευόμενοι γονείς σε σύγκριση με τους μη θρησκευόμενους είχαν πιο συχνά αισθήματα ενοχής</a:t>
            </a:r>
            <a:r>
              <a:rPr lang="en-US" altLang="el-GR" sz="2100" dirty="0" smtClean="0">
                <a:latin typeface="Calibri" panose="020F0502020204030204" pitchFamily="34" charset="0"/>
              </a:rPr>
              <a:t>.</a:t>
            </a:r>
            <a:endParaRPr lang="el-GR" altLang="el-GR" sz="21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l-GR" altLang="el-GR" sz="2100" dirty="0" smtClean="0">
                <a:latin typeface="Calibri" panose="020F0502020204030204" pitchFamily="34" charset="0"/>
              </a:rPr>
              <a:t>Η προχωρημένη ηλικία κύησης υψηλότερο </a:t>
            </a:r>
            <a:r>
              <a:rPr lang="en-US" altLang="el-GR" sz="2100" dirty="0" smtClean="0">
                <a:latin typeface="Calibri" panose="020F0502020204030204" pitchFamily="34" charset="0"/>
              </a:rPr>
              <a:t>score </a:t>
            </a:r>
            <a:r>
              <a:rPr lang="el-GR" altLang="el-GR" sz="2100" dirty="0" smtClean="0">
                <a:latin typeface="Calibri" panose="020F0502020204030204" pitchFamily="34" charset="0"/>
              </a:rPr>
              <a:t>θλίψης</a:t>
            </a:r>
            <a:r>
              <a:rPr lang="en-US" altLang="el-GR" sz="2100" dirty="0" smtClean="0">
                <a:latin typeface="Calibri" panose="020F0502020204030204" pitchFamily="34" charset="0"/>
              </a:rPr>
              <a:t>.</a:t>
            </a:r>
            <a:endParaRPr lang="el-GR" altLang="el-GR" sz="21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l-GR" altLang="el-GR" sz="2100" dirty="0" smtClean="0">
                <a:latin typeface="Calibri" panose="020F0502020204030204" pitchFamily="34" charset="0"/>
              </a:rPr>
              <a:t>Ελλιπής υποστήριξη από το σύντροφο υψηλότερο </a:t>
            </a:r>
            <a:r>
              <a:rPr lang="en-US" altLang="el-GR" sz="2100" dirty="0" smtClean="0">
                <a:latin typeface="Calibri" panose="020F0502020204030204" pitchFamily="34" charset="0"/>
              </a:rPr>
              <a:t>score </a:t>
            </a:r>
            <a:r>
              <a:rPr lang="el-GR" altLang="el-GR" sz="2100" dirty="0" smtClean="0">
                <a:latin typeface="Calibri" panose="020F0502020204030204" pitchFamily="34" charset="0"/>
              </a:rPr>
              <a:t>θλίψης</a:t>
            </a:r>
            <a:r>
              <a:rPr lang="en-US" altLang="el-GR" sz="2100" dirty="0" smtClean="0">
                <a:latin typeface="Calibri" panose="020F0502020204030204" pitchFamily="34" charset="0"/>
              </a:rPr>
              <a:t>.</a:t>
            </a:r>
            <a:endParaRPr lang="el-GR" altLang="el-GR" sz="21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l-GR" altLang="el-GR" sz="2100" dirty="0" smtClean="0">
                <a:latin typeface="Calibri" panose="020F0502020204030204" pitchFamily="34" charset="0"/>
              </a:rPr>
              <a:t>Γονείς με πανεπιστημιακή εκπαίδευση χαμηλότερο </a:t>
            </a:r>
            <a:r>
              <a:rPr lang="en-US" altLang="el-GR" sz="2100" dirty="0" smtClean="0">
                <a:latin typeface="Calibri" panose="020F0502020204030204" pitchFamily="34" charset="0"/>
              </a:rPr>
              <a:t>score </a:t>
            </a:r>
            <a:r>
              <a:rPr lang="el-GR" altLang="el-GR" sz="2100" dirty="0" smtClean="0">
                <a:latin typeface="Calibri" panose="020F0502020204030204" pitchFamily="34" charset="0"/>
              </a:rPr>
              <a:t>θλίψης, </a:t>
            </a:r>
            <a:r>
              <a:rPr lang="en-US" altLang="el-GR" sz="2100" dirty="0" smtClean="0">
                <a:latin typeface="Calibri" panose="020F0502020204030204" pitchFamily="34" charset="0"/>
              </a:rPr>
              <a:t>PTSD, IES.</a:t>
            </a:r>
            <a:endParaRPr lang="el-GR" altLang="el-GR" sz="2100" dirty="0" smtClean="0"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95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l-GR" sz="2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sz="2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2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sz="2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1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1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Potvin</a:t>
            </a:r>
            <a:r>
              <a:rPr lang="en-US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Lasker</a:t>
            </a:r>
            <a:r>
              <a:rPr lang="en-US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&amp;</a:t>
            </a:r>
            <a:r>
              <a:rPr lang="en-US" sz="21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Toedter</a:t>
            </a:r>
            <a:r>
              <a:rPr lang="en-US" sz="2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1989</a:t>
            </a:r>
            <a:r>
              <a:rPr lang="en-US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en-US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en-US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THE PERINATAL GRIEF SCALE: Development and Initial Validation</a:t>
            </a:r>
            <a:r>
              <a:rPr lang="en-US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/>
            </a:r>
            <a:br>
              <a:rPr lang="en-US" sz="2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l-GR" dirty="0" smtClean="0">
              <a:latin typeface="Times New Roman" pitchFamily="18" charset="0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100" dirty="0" smtClean="0">
                <a:latin typeface="Calibri" panose="020F0502020204030204" pitchFamily="34" charset="0"/>
              </a:rPr>
              <a:t>Δείγμα: 138 γυναίκες</a:t>
            </a:r>
          </a:p>
          <a:p>
            <a:pPr eaLnBrk="1" hangingPunct="1"/>
            <a:r>
              <a:rPr lang="el-GR" altLang="el-GR" sz="2100" dirty="0" smtClean="0">
                <a:latin typeface="Calibri" panose="020F0502020204030204" pitchFamily="34" charset="0"/>
              </a:rPr>
              <a:t>Οι γυναίκες που είχαν ήδη ένα παιδί είχαν χαμηλότερο </a:t>
            </a:r>
            <a:r>
              <a:rPr lang="en-US" altLang="el-GR" sz="2100" dirty="0" smtClean="0">
                <a:latin typeface="Calibri" panose="020F0502020204030204" pitchFamily="34" charset="0"/>
              </a:rPr>
              <a:t>grief score.</a:t>
            </a:r>
            <a:endParaRPr lang="el-GR" altLang="el-GR" sz="21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l-GR" altLang="el-GR" sz="2100" dirty="0" smtClean="0">
                <a:latin typeface="Calibri" panose="020F0502020204030204" pitchFamily="34" charset="0"/>
              </a:rPr>
              <a:t>Θετική συσχέτιση της ηλικίας με το </a:t>
            </a:r>
            <a:r>
              <a:rPr lang="en-US" altLang="el-GR" sz="2100" dirty="0" smtClean="0">
                <a:latin typeface="Calibri" panose="020F0502020204030204" pitchFamily="34" charset="0"/>
              </a:rPr>
              <a:t>score</a:t>
            </a:r>
            <a:r>
              <a:rPr lang="el-GR" altLang="el-GR" sz="2100" dirty="0" smtClean="0">
                <a:latin typeface="Calibri" panose="020F0502020204030204" pitchFamily="34" charset="0"/>
              </a:rPr>
              <a:t> θλίψης</a:t>
            </a:r>
            <a:r>
              <a:rPr lang="en-US" altLang="el-GR" sz="2100" dirty="0" smtClean="0">
                <a:latin typeface="Calibri" panose="020F0502020204030204" pitchFamily="34" charset="0"/>
              </a:rPr>
              <a:t>.</a:t>
            </a:r>
            <a:endParaRPr lang="el-GR" altLang="el-GR" sz="21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l-GR" altLang="el-GR" sz="2100" dirty="0" smtClean="0">
                <a:latin typeface="Calibri" panose="020F0502020204030204" pitchFamily="34" charset="0"/>
              </a:rPr>
              <a:t>Η ποιότητα της συντροφικής σχέσης παίζει βασικό ρολό στην αντιμετώπιση της απώλειας. Χαμηλότερο</a:t>
            </a:r>
            <a:r>
              <a:rPr lang="en-US" altLang="el-GR" sz="2100" dirty="0" smtClean="0">
                <a:latin typeface="Calibri" panose="020F0502020204030204" pitchFamily="34" charset="0"/>
              </a:rPr>
              <a:t> score</a:t>
            </a:r>
            <a:r>
              <a:rPr lang="el-GR" altLang="el-GR" sz="2100" dirty="0" smtClean="0">
                <a:latin typeface="Calibri" panose="020F0502020204030204" pitchFamily="34" charset="0"/>
              </a:rPr>
              <a:t> θλίψης</a:t>
            </a:r>
            <a:r>
              <a:rPr lang="en-US" altLang="el-GR" sz="2100" dirty="0" smtClean="0">
                <a:latin typeface="Calibri" panose="020F0502020204030204" pitchFamily="34" charset="0"/>
              </a:rPr>
              <a:t>.</a:t>
            </a:r>
            <a:endParaRPr lang="el-GR" altLang="el-GR" sz="21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l-GR" altLang="el-GR" sz="2100" dirty="0" smtClean="0">
                <a:latin typeface="Calibri" panose="020F0502020204030204" pitchFamily="34" charset="0"/>
              </a:rPr>
              <a:t>Οι μεγαλύτερες σε ηλικία γυναίκες που έχουν ήδη ένα παιδί χαμηλότερο</a:t>
            </a:r>
            <a:r>
              <a:rPr lang="en-US" altLang="el-GR" sz="2100" dirty="0" smtClean="0">
                <a:latin typeface="Calibri" panose="020F0502020204030204" pitchFamily="34" charset="0"/>
              </a:rPr>
              <a:t> score</a:t>
            </a:r>
            <a:r>
              <a:rPr lang="el-GR" altLang="el-GR" sz="2100" dirty="0" smtClean="0">
                <a:latin typeface="Calibri" panose="020F0502020204030204" pitchFamily="34" charset="0"/>
              </a:rPr>
              <a:t> θλίψης</a:t>
            </a:r>
            <a:r>
              <a:rPr lang="en-US" altLang="el-GR" sz="2100" dirty="0" smtClean="0">
                <a:latin typeface="Calibri" panose="020F0502020204030204" pitchFamily="34" charset="0"/>
              </a:rPr>
              <a:t>.</a:t>
            </a:r>
            <a:endParaRPr lang="el-GR" altLang="el-GR" sz="21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l-GR" altLang="el-GR" sz="2100" dirty="0" smtClean="0">
                <a:latin typeface="Calibri" panose="020F0502020204030204" pitchFamily="34" charset="0"/>
              </a:rPr>
              <a:t>Οι μεγαλύτερες σε ηλικία γυναίκες χωρίς παιδί υψηλότερο</a:t>
            </a:r>
            <a:r>
              <a:rPr lang="en-US" altLang="el-GR" sz="2100" dirty="0" smtClean="0">
                <a:latin typeface="Calibri" panose="020F0502020204030204" pitchFamily="34" charset="0"/>
              </a:rPr>
              <a:t> score</a:t>
            </a:r>
            <a:r>
              <a:rPr lang="el-GR" altLang="el-GR" sz="2100" dirty="0" smtClean="0">
                <a:latin typeface="Calibri" panose="020F0502020204030204" pitchFamily="34" charset="0"/>
              </a:rPr>
              <a:t> θλίψης. </a:t>
            </a:r>
          </a:p>
          <a:p>
            <a:pPr eaLnBrk="1" hangingPunct="1"/>
            <a:r>
              <a:rPr lang="el-GR" altLang="el-GR" sz="2100" dirty="0" smtClean="0">
                <a:latin typeface="Calibri" panose="020F0502020204030204" pitchFamily="34" charset="0"/>
              </a:rPr>
              <a:t>Χαμηλότερο κοινωνικοοικονομικό επίπεδο μεγαλύτερη δυσκολία να ανταπεξέλθουν μετά τη διακοπή</a:t>
            </a:r>
            <a:r>
              <a:rPr lang="en-US" altLang="el-GR" sz="2100" dirty="0" smtClean="0">
                <a:latin typeface="Calibri" panose="020F0502020204030204" pitchFamily="34" charset="0"/>
              </a:rPr>
              <a:t>.</a:t>
            </a:r>
            <a:endParaRPr lang="el-GR" altLang="el-GR" sz="21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l-GR" altLang="el-GR" sz="2100" dirty="0" smtClean="0">
                <a:latin typeface="Calibri" panose="020F0502020204030204" pitchFamily="34" charset="0"/>
              </a:rPr>
              <a:t>Θετική συσχέτιση της </a:t>
            </a:r>
            <a:r>
              <a:rPr lang="el-GR" altLang="el-GR" sz="2100" dirty="0" err="1" smtClean="0">
                <a:latin typeface="Calibri" panose="020F0502020204030204" pitchFamily="34" charset="0"/>
              </a:rPr>
              <a:t>υπογονιμότητας</a:t>
            </a:r>
            <a:r>
              <a:rPr lang="el-GR" altLang="el-GR" sz="2100" dirty="0" smtClean="0">
                <a:latin typeface="Calibri" panose="020F0502020204030204" pitchFamily="34" charset="0"/>
              </a:rPr>
              <a:t>, θρησκείας, ψυχική υγεία με το </a:t>
            </a:r>
            <a:r>
              <a:rPr lang="en-US" altLang="el-GR" sz="2100" dirty="0" smtClean="0">
                <a:latin typeface="Calibri" panose="020F0502020204030204" pitchFamily="34" charset="0"/>
              </a:rPr>
              <a:t>score</a:t>
            </a:r>
            <a:r>
              <a:rPr lang="el-GR" altLang="el-GR" sz="2100" dirty="0" smtClean="0">
                <a:latin typeface="Calibri" panose="020F0502020204030204" pitchFamily="34" charset="0"/>
              </a:rPr>
              <a:t> θλίψης</a:t>
            </a:r>
            <a:r>
              <a:rPr lang="en-US" altLang="el-GR" sz="2100" dirty="0" smtClean="0">
                <a:latin typeface="Calibri" panose="020F0502020204030204" pitchFamily="34" charset="0"/>
              </a:rPr>
              <a:t>.</a:t>
            </a:r>
            <a:endParaRPr lang="el-GR" altLang="el-GR" sz="2100" dirty="0" smtClean="0"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0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US" sz="2000" b="1" smtClean="0">
                <a:solidFill>
                  <a:schemeClr val="tx1"/>
                </a:solidFill>
                <a:latin typeface="Calibri" panose="020F0502020204030204" pitchFamily="34" charset="0"/>
              </a:rPr>
              <a:t>Toedter, Lasker, &amp; Janssen, 2001</a:t>
            </a:r>
            <a:r>
              <a:rPr lang="el-GR" sz="2000" b="1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l-GR" sz="2000" b="1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2000" b="1" smtClean="0">
                <a:solidFill>
                  <a:schemeClr val="tx1"/>
                </a:solidFill>
                <a:latin typeface="Calibri" panose="020F0502020204030204" pitchFamily="34" charset="0"/>
              </a:rPr>
              <a:t>International comparison of studies using the Perinatal Grief Scale: A decade of research on pregnancy loss</a:t>
            </a:r>
            <a:endParaRPr lang="el-GR" sz="3600" b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This article examined 22 studies from 4 countries that used the PGS</a:t>
            </a:r>
            <a:r>
              <a:rPr lang="el-GR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with a total of 2485 participants</a:t>
            </a:r>
            <a:endParaRPr lang="el-GR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Υποστήριξη από οικογένεια/ φίλους χαμηλότερο </a:t>
            </a:r>
            <a:r>
              <a:rPr lang="en-US" sz="2400" dirty="0" smtClean="0">
                <a:latin typeface="Calibri" panose="020F0502020204030204" pitchFamily="34" charset="0"/>
              </a:rPr>
              <a:t>PGS score.</a:t>
            </a:r>
          </a:p>
          <a:p>
            <a:pPr eaLnBrk="1" hangingPunct="1"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Ισχυρή συζυγική σχέση  χαμηλότερο </a:t>
            </a:r>
            <a:r>
              <a:rPr lang="en-US" sz="2400" dirty="0" smtClean="0">
                <a:latin typeface="Calibri" panose="020F0502020204030204" pitchFamily="34" charset="0"/>
              </a:rPr>
              <a:t>PGS score.</a:t>
            </a:r>
            <a:endParaRPr lang="el-GR" sz="2400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Διακοπή σε δημόσιο νοσοκομείο υψηλότερο </a:t>
            </a:r>
            <a:r>
              <a:rPr lang="en-US" sz="2400" dirty="0" smtClean="0">
                <a:latin typeface="Calibri" panose="020F0502020204030204" pitchFamily="34" charset="0"/>
              </a:rPr>
              <a:t>score </a:t>
            </a:r>
            <a:r>
              <a:rPr lang="el-GR" sz="2400" dirty="0" smtClean="0">
                <a:latin typeface="Calibri" panose="020F0502020204030204" pitchFamily="34" charset="0"/>
              </a:rPr>
              <a:t>θλίψης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  <a:endParaRPr lang="el-GR" sz="2400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Ιστορικό ψυχικών διαταραχών πριν την απώλεια, υψηλότερο </a:t>
            </a:r>
            <a:r>
              <a:rPr lang="en-US" sz="2400" dirty="0" smtClean="0">
                <a:latin typeface="Calibri" panose="020F0502020204030204" pitchFamily="34" charset="0"/>
              </a:rPr>
              <a:t>PGS score</a:t>
            </a:r>
            <a:r>
              <a:rPr lang="el-GR" sz="2400" dirty="0" smtClean="0">
                <a:latin typeface="Calibri" panose="020F0502020204030204" pitchFamily="34" charset="0"/>
              </a:rPr>
              <a:t> που παραμένει 2 μήνες μετά την απώλεια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  <a:endParaRPr lang="el-GR" sz="2400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Τα συμπτώματα (θλίψη, απόγνωση, δυσκολία διαχείρισης) υποχωρούν μετά από 6 μήνες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  <a:endParaRPr lang="el-GR" sz="2400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l-GR" sz="2400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l-GR" sz="2400" dirty="0" smtClean="0"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60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3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How</a:t>
            </a:r>
            <a:r>
              <a:rPr lang="el-GR" alt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3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should</a:t>
            </a:r>
            <a:r>
              <a:rPr lang="el-GR" alt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 </a:t>
            </a:r>
            <a:r>
              <a:rPr lang="el-GR" altLang="el-GR" sz="3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respond</a:t>
            </a:r>
            <a:r>
              <a:rPr lang="el-GR" alt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3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when</a:t>
            </a:r>
            <a:r>
              <a:rPr lang="el-GR" alt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a </a:t>
            </a:r>
            <a:r>
              <a:rPr lang="el-GR" altLang="el-GR" sz="3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parent</a:t>
            </a:r>
            <a:r>
              <a:rPr lang="el-GR" alt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3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asks</a:t>
            </a:r>
            <a:r>
              <a:rPr lang="el-GR" alt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32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me</a:t>
            </a:r>
            <a:r>
              <a:rPr lang="el-GR" alt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  <a:r>
              <a:rPr lang="en-US" altLang="el-G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l-GR" sz="28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1/2</a:t>
            </a:r>
            <a:endParaRPr lang="el-GR" altLang="el-GR" sz="2800" b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dirty="0" err="1" smtClean="0"/>
              <a:t>What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should</a:t>
            </a:r>
            <a:r>
              <a:rPr lang="el-GR" altLang="el-GR" dirty="0" smtClean="0"/>
              <a:t> </a:t>
            </a:r>
            <a:r>
              <a:rPr lang="el-GR" altLang="el-GR" i="1" dirty="0" smtClean="0"/>
              <a:t>I </a:t>
            </a:r>
            <a:r>
              <a:rPr lang="el-GR" altLang="el-GR" i="1" dirty="0" err="1" smtClean="0"/>
              <a:t>do</a:t>
            </a:r>
            <a:r>
              <a:rPr lang="el-GR" altLang="el-GR" i="1" dirty="0" smtClean="0"/>
              <a:t>? </a:t>
            </a:r>
            <a:endParaRPr lang="en-US" altLang="el-GR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dirty="0" err="1" smtClean="0"/>
              <a:t>What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would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you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do</a:t>
            </a:r>
            <a:r>
              <a:rPr lang="el-GR" altLang="el-GR" dirty="0" smtClean="0"/>
              <a:t> </a:t>
            </a:r>
            <a:r>
              <a:rPr lang="el-GR" altLang="el-GR" i="1" dirty="0" err="1" smtClean="0"/>
              <a:t>if</a:t>
            </a:r>
            <a:r>
              <a:rPr lang="el-GR" altLang="el-GR" i="1" dirty="0" smtClean="0"/>
              <a:t> </a:t>
            </a:r>
            <a:r>
              <a:rPr lang="el-GR" altLang="el-GR" i="1" dirty="0" err="1" smtClean="0"/>
              <a:t>you</a:t>
            </a:r>
            <a:r>
              <a:rPr lang="el-GR" altLang="el-GR" i="1" dirty="0" smtClean="0"/>
              <a:t> </a:t>
            </a:r>
            <a:r>
              <a:rPr lang="el-GR" altLang="el-GR" i="1" dirty="0" err="1" smtClean="0"/>
              <a:t>were</a:t>
            </a:r>
            <a:r>
              <a:rPr lang="el-GR" altLang="el-GR" i="1" dirty="0" smtClean="0"/>
              <a:t> </a:t>
            </a:r>
            <a:r>
              <a:rPr lang="el-GR" altLang="el-GR" i="1" dirty="0" err="1" smtClean="0"/>
              <a:t>me</a:t>
            </a:r>
            <a:r>
              <a:rPr lang="el-GR" altLang="el-GR" i="1" dirty="0" smtClean="0"/>
              <a:t>? </a:t>
            </a:r>
            <a:endParaRPr lang="el-GR" altLang="el-GR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l-GR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dirty="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600" dirty="0" smtClean="0"/>
              <a:t>‘Professional </a:t>
            </a:r>
            <a:r>
              <a:rPr lang="el-GR" altLang="el-GR" sz="1600" dirty="0" err="1" smtClean="0"/>
              <a:t>recommendations</a:t>
            </a:r>
            <a:r>
              <a:rPr lang="el-GR" altLang="el-GR" sz="1600" dirty="0" smtClean="0"/>
              <a:t>: </a:t>
            </a:r>
            <a:r>
              <a:rPr lang="el-GR" altLang="el-GR" sz="1600" dirty="0" err="1" smtClean="0"/>
              <a:t>disclosing</a:t>
            </a:r>
            <a:r>
              <a:rPr lang="el-GR" altLang="el-GR" sz="1600" dirty="0" smtClean="0"/>
              <a:t> </a:t>
            </a:r>
            <a:r>
              <a:rPr lang="el-GR" altLang="el-GR" sz="1600" dirty="0" err="1" smtClean="0"/>
              <a:t>facts</a:t>
            </a:r>
            <a:r>
              <a:rPr lang="el-GR" altLang="el-GR" sz="1600" dirty="0" smtClean="0"/>
              <a:t> </a:t>
            </a:r>
            <a:r>
              <a:rPr lang="el-GR" altLang="el-GR" sz="1600" dirty="0" err="1" smtClean="0"/>
              <a:t>and</a:t>
            </a:r>
            <a:r>
              <a:rPr lang="el-GR" altLang="el-GR" sz="1600" dirty="0" smtClean="0"/>
              <a:t> </a:t>
            </a:r>
            <a:r>
              <a:rPr lang="el-GR" altLang="el-GR" sz="1600" dirty="0" err="1" smtClean="0"/>
              <a:t>values</a:t>
            </a:r>
            <a:r>
              <a:rPr lang="el-GR" altLang="el-GR" sz="1600" dirty="0" smtClean="0"/>
              <a:t>’ </a:t>
            </a:r>
            <a:r>
              <a:rPr lang="el-GR" altLang="el-GR" sz="1600" dirty="0" err="1" smtClean="0"/>
              <a:t>Francoise</a:t>
            </a:r>
            <a:r>
              <a:rPr lang="el-GR" altLang="el-GR" sz="1600" dirty="0" smtClean="0"/>
              <a:t> </a:t>
            </a:r>
            <a:r>
              <a:rPr lang="el-GR" altLang="el-GR" sz="1600" dirty="0" err="1" smtClean="0"/>
              <a:t>Baylis</a:t>
            </a:r>
            <a:r>
              <a:rPr lang="el-GR" altLang="el-GR" sz="1600" dirty="0" smtClean="0"/>
              <a:t> </a:t>
            </a:r>
            <a:r>
              <a:rPr lang="el-GR" altLang="el-GR" sz="1600" dirty="0" err="1" smtClean="0"/>
              <a:t>and</a:t>
            </a:r>
            <a:r>
              <a:rPr lang="el-GR" altLang="el-GR" sz="1600" dirty="0" smtClean="0"/>
              <a:t> </a:t>
            </a:r>
            <a:r>
              <a:rPr lang="el-GR" altLang="el-GR" sz="1600" dirty="0" err="1" smtClean="0"/>
              <a:t>Jocelyn</a:t>
            </a:r>
            <a:r>
              <a:rPr lang="el-GR" altLang="el-GR" sz="1600" dirty="0" smtClean="0"/>
              <a:t> </a:t>
            </a:r>
            <a:r>
              <a:rPr lang="el-GR" altLang="el-GR" sz="1600" dirty="0" err="1" smtClean="0"/>
              <a:t>Downie</a:t>
            </a:r>
            <a:r>
              <a:rPr lang="el-GR" altLang="el-GR" sz="1600" dirty="0" smtClean="0"/>
              <a:t>, </a:t>
            </a:r>
            <a:r>
              <a:rPr lang="el-GR" altLang="el-GR" sz="1600" dirty="0" err="1" smtClean="0"/>
              <a:t>Journal</a:t>
            </a:r>
            <a:r>
              <a:rPr lang="el-GR" altLang="el-GR" sz="1600" dirty="0" smtClean="0"/>
              <a:t> </a:t>
            </a:r>
            <a:r>
              <a:rPr lang="el-GR" altLang="el-GR" sz="1600" dirty="0" err="1" smtClean="0"/>
              <a:t>of</a:t>
            </a:r>
            <a:r>
              <a:rPr lang="el-GR" altLang="el-GR" sz="1600" dirty="0" smtClean="0"/>
              <a:t> </a:t>
            </a:r>
            <a:r>
              <a:rPr lang="el-GR" altLang="el-GR" sz="1600" dirty="0" err="1" smtClean="0"/>
              <a:t>Medical</a:t>
            </a:r>
            <a:r>
              <a:rPr lang="el-GR" altLang="el-GR" sz="1600" dirty="0" smtClean="0"/>
              <a:t> </a:t>
            </a:r>
            <a:r>
              <a:rPr lang="el-GR" altLang="el-GR" sz="1600" dirty="0" err="1" smtClean="0"/>
              <a:t>Ethics</a:t>
            </a:r>
            <a:r>
              <a:rPr lang="el-GR" altLang="el-GR" sz="1600" dirty="0" smtClean="0"/>
              <a:t> 2001, 27: 20-24.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93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altLang="el-GR" sz="3200" dirty="0" err="1">
                <a:solidFill>
                  <a:prstClr val="black"/>
                </a:solidFill>
                <a:latin typeface="Calibri" panose="020F0502020204030204" pitchFamily="34" charset="0"/>
              </a:rPr>
              <a:t>How</a:t>
            </a:r>
            <a:r>
              <a:rPr lang="el-GR" altLang="el-GR" sz="32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3200" dirty="0" err="1">
                <a:solidFill>
                  <a:prstClr val="black"/>
                </a:solidFill>
                <a:latin typeface="Calibri" panose="020F0502020204030204" pitchFamily="34" charset="0"/>
              </a:rPr>
              <a:t>should</a:t>
            </a:r>
            <a:r>
              <a:rPr lang="el-GR" altLang="el-GR" sz="3200" dirty="0">
                <a:solidFill>
                  <a:prstClr val="black"/>
                </a:solidFill>
                <a:latin typeface="Calibri" panose="020F0502020204030204" pitchFamily="34" charset="0"/>
              </a:rPr>
              <a:t> I </a:t>
            </a:r>
            <a:r>
              <a:rPr lang="el-GR" altLang="el-GR" sz="3200" dirty="0" err="1">
                <a:solidFill>
                  <a:prstClr val="black"/>
                </a:solidFill>
                <a:latin typeface="Calibri" panose="020F0502020204030204" pitchFamily="34" charset="0"/>
              </a:rPr>
              <a:t>respond</a:t>
            </a:r>
            <a:r>
              <a:rPr lang="el-GR" altLang="el-GR" sz="32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3200" dirty="0" err="1">
                <a:solidFill>
                  <a:prstClr val="black"/>
                </a:solidFill>
                <a:latin typeface="Calibri" panose="020F0502020204030204" pitchFamily="34" charset="0"/>
              </a:rPr>
              <a:t>when</a:t>
            </a:r>
            <a:r>
              <a:rPr lang="el-GR" altLang="el-GR" sz="3200" dirty="0">
                <a:solidFill>
                  <a:prstClr val="black"/>
                </a:solidFill>
                <a:latin typeface="Calibri" panose="020F0502020204030204" pitchFamily="34" charset="0"/>
              </a:rPr>
              <a:t> a </a:t>
            </a:r>
            <a:r>
              <a:rPr lang="el-GR" altLang="el-GR" sz="3200" dirty="0" err="1">
                <a:solidFill>
                  <a:prstClr val="black"/>
                </a:solidFill>
                <a:latin typeface="Calibri" panose="020F0502020204030204" pitchFamily="34" charset="0"/>
              </a:rPr>
              <a:t>parent</a:t>
            </a:r>
            <a:r>
              <a:rPr lang="el-GR" altLang="el-GR" sz="32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3200" dirty="0" err="1">
                <a:solidFill>
                  <a:prstClr val="black"/>
                </a:solidFill>
                <a:latin typeface="Calibri" panose="020F0502020204030204" pitchFamily="34" charset="0"/>
              </a:rPr>
              <a:t>asks</a:t>
            </a:r>
            <a:r>
              <a:rPr lang="el-GR" altLang="el-GR" sz="32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l-GR" altLang="el-GR" sz="3200" dirty="0" err="1">
                <a:solidFill>
                  <a:prstClr val="black"/>
                </a:solidFill>
                <a:latin typeface="Calibri" panose="020F0502020204030204" pitchFamily="34" charset="0"/>
              </a:rPr>
              <a:t>me</a:t>
            </a:r>
            <a:r>
              <a:rPr lang="el-GR" altLang="el-GR" sz="3200" dirty="0">
                <a:solidFill>
                  <a:prstClr val="black"/>
                </a:solidFill>
                <a:latin typeface="Calibri" panose="020F0502020204030204" pitchFamily="34" charset="0"/>
              </a:rPr>
              <a:t>…</a:t>
            </a:r>
            <a:r>
              <a:rPr lang="en-US" altLang="el-GR" sz="32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2/2</a:t>
            </a:r>
            <a:endParaRPr lang="el-GR" altLang="el-G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l-GR" altLang="el-GR" sz="21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100" i="1" dirty="0" smtClean="0"/>
              <a:t>‘</a:t>
            </a:r>
            <a:r>
              <a:rPr lang="el-GR" altLang="el-GR" sz="2100" i="1" dirty="0" err="1" smtClean="0"/>
              <a:t>It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may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be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particularly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helpful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as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an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aid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to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health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professionals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since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it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is</a:t>
            </a:r>
            <a:r>
              <a:rPr lang="el-GR" altLang="el-GR" sz="2100" i="1" dirty="0" smtClean="0"/>
              <a:t> a </a:t>
            </a:r>
            <a:r>
              <a:rPr lang="el-GR" altLang="el-GR" sz="2100" i="1" dirty="0" err="1" smtClean="0"/>
              <a:t>way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of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saying</a:t>
            </a:r>
            <a:endParaRPr lang="en-US" altLang="el-GR" sz="2100" i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100" i="1" dirty="0" smtClean="0"/>
              <a:t> ‘</a:t>
            </a:r>
            <a:r>
              <a:rPr lang="el-GR" altLang="el-GR" sz="2100" i="1" dirty="0" err="1" smtClean="0"/>
              <a:t>here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are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some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things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that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other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parents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have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done</a:t>
            </a:r>
            <a:r>
              <a:rPr lang="el-GR" altLang="el-GR" sz="2100" i="1" dirty="0" smtClean="0"/>
              <a:t>’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l-GR" sz="2100" i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100" b="1" i="1" dirty="0" err="1" smtClean="0"/>
              <a:t>rather</a:t>
            </a:r>
            <a:r>
              <a:rPr lang="el-GR" altLang="el-GR" sz="2100" b="1" i="1" dirty="0" smtClean="0"/>
              <a:t> </a:t>
            </a:r>
            <a:r>
              <a:rPr lang="el-GR" altLang="el-GR" sz="2100" b="1" i="1" dirty="0" err="1" smtClean="0"/>
              <a:t>than</a:t>
            </a:r>
            <a:r>
              <a:rPr lang="el-GR" altLang="el-GR" sz="2100" i="1" dirty="0" smtClean="0"/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l-GR" sz="2100" i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100" i="1" dirty="0" smtClean="0"/>
              <a:t>‘</a:t>
            </a:r>
            <a:r>
              <a:rPr lang="el-GR" altLang="el-GR" sz="2100" i="1" dirty="0" err="1" smtClean="0"/>
              <a:t>here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are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some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things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that</a:t>
            </a:r>
            <a:r>
              <a:rPr lang="el-GR" altLang="el-GR" sz="2100" i="1" dirty="0" smtClean="0"/>
              <a:t> I </a:t>
            </a:r>
            <a:r>
              <a:rPr lang="el-GR" altLang="el-GR" sz="2100" i="1" dirty="0" err="1" smtClean="0"/>
              <a:t>think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that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you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should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do</a:t>
            </a:r>
            <a:r>
              <a:rPr lang="el-GR" altLang="el-GR" sz="2100" i="1" dirty="0" smtClean="0"/>
              <a:t>’. </a:t>
            </a:r>
            <a:endParaRPr lang="en-US" altLang="el-GR" sz="2100" i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100" i="1" dirty="0" err="1" smtClean="0"/>
              <a:t>In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other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words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it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is</a:t>
            </a:r>
            <a:r>
              <a:rPr lang="el-GR" altLang="el-GR" sz="2100" i="1" dirty="0" smtClean="0"/>
              <a:t> a </a:t>
            </a:r>
            <a:r>
              <a:rPr lang="el-GR" altLang="el-GR" sz="2100" i="1" dirty="0" err="1" smtClean="0"/>
              <a:t>more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neutral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way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of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conveying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options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without</a:t>
            </a:r>
            <a:r>
              <a:rPr lang="el-GR" altLang="el-GR" sz="2100" i="1" dirty="0" smtClean="0"/>
              <a:t> </a:t>
            </a:r>
            <a:r>
              <a:rPr lang="el-GR" altLang="el-GR" sz="2100" i="1" dirty="0" err="1" smtClean="0"/>
              <a:t>expectations</a:t>
            </a:r>
            <a:r>
              <a:rPr lang="el-GR" altLang="el-GR" sz="2100" i="1" dirty="0" smtClean="0"/>
              <a:t>.’ </a:t>
            </a:r>
            <a:endParaRPr lang="el-GR" altLang="el-GR" sz="2100" dirty="0" smtClean="0"/>
          </a:p>
          <a:p>
            <a:pPr algn="r" eaLnBrk="1" hangingPunct="1">
              <a:lnSpc>
                <a:spcPct val="90000"/>
              </a:lnSpc>
            </a:pPr>
            <a:endParaRPr lang="en-US" altLang="el-GR" sz="21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1700" dirty="0" err="1" smtClean="0"/>
              <a:t>Statham</a:t>
            </a:r>
            <a:r>
              <a:rPr lang="el-GR" altLang="el-GR" sz="1700" dirty="0" smtClean="0"/>
              <a:t> </a:t>
            </a:r>
            <a:r>
              <a:rPr lang="el-GR" altLang="el-GR" sz="1700" dirty="0" err="1" smtClean="0"/>
              <a:t>et</a:t>
            </a:r>
            <a:r>
              <a:rPr lang="el-GR" altLang="el-GR" sz="1700" dirty="0" smtClean="0"/>
              <a:t> </a:t>
            </a:r>
            <a:r>
              <a:rPr lang="el-GR" altLang="el-GR" sz="1700" dirty="0" err="1" smtClean="0"/>
              <a:t>al</a:t>
            </a:r>
            <a:r>
              <a:rPr lang="el-GR" altLang="el-GR" sz="1700" dirty="0" smtClean="0"/>
              <a:t> 2001</a:t>
            </a:r>
            <a:r>
              <a:rPr lang="el-GR" altLang="el-GR" sz="2100" dirty="0" smtClean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97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l-GR" sz="3600" dirty="0">
                <a:latin typeface="Calibri" panose="020F0502020204030204" pitchFamily="34" charset="0"/>
              </a:rPr>
              <a:t>What to say:</a:t>
            </a:r>
            <a:endParaRPr lang="el-GR" altLang="el-GR" sz="3600" dirty="0" smtClean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“I’m sorry.”</a:t>
            </a:r>
          </a:p>
          <a:p>
            <a:r>
              <a:rPr lang="en-US" dirty="0"/>
              <a:t>“I’m sad for you.”</a:t>
            </a:r>
          </a:p>
          <a:p>
            <a:r>
              <a:rPr lang="en-US" dirty="0"/>
              <a:t>“How are you doing with this?” 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This must be hard for you.” What can I do for you?”</a:t>
            </a:r>
          </a:p>
          <a:p>
            <a:r>
              <a:rPr lang="en-US" dirty="0"/>
              <a:t>“I’m here, I want to listen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0152" y="5085184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dirty="0"/>
              <a:t>(</a:t>
            </a:r>
            <a:r>
              <a:rPr lang="en-AU" altLang="el-GR" dirty="0"/>
              <a:t>Shannon</a:t>
            </a:r>
            <a:r>
              <a:rPr lang="el-GR" altLang="el-GR" dirty="0"/>
              <a:t>,2003).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0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What not to say</a:t>
            </a:r>
            <a:endParaRPr lang="el-GR" altLang="el-GR" dirty="0" smtClean="0"/>
          </a:p>
        </p:txBody>
      </p:sp>
      <p:sp>
        <p:nvSpPr>
          <p:cNvPr id="2" name="Rectangle 1"/>
          <p:cNvSpPr/>
          <p:nvPr/>
        </p:nvSpPr>
        <p:spPr>
          <a:xfrm>
            <a:off x="6156176" y="5373216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dirty="0"/>
              <a:t>(</a:t>
            </a:r>
            <a:r>
              <a:rPr lang="en-AU" altLang="el-GR" dirty="0"/>
              <a:t>Shannon</a:t>
            </a:r>
            <a:r>
              <a:rPr lang="el-GR" altLang="el-GR" dirty="0"/>
              <a:t>,2003).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You’re young, you can have others.”</a:t>
            </a:r>
          </a:p>
          <a:p>
            <a:r>
              <a:rPr lang="en-US" sz="2800" dirty="0"/>
              <a:t>“You have an angel in Heaven.”</a:t>
            </a:r>
          </a:p>
          <a:p>
            <a:r>
              <a:rPr lang="en-US" sz="2800" dirty="0"/>
              <a:t>“This happened for the best.”</a:t>
            </a:r>
          </a:p>
          <a:p>
            <a:r>
              <a:rPr lang="en-US" sz="2800" dirty="0"/>
              <a:t>“Better for this to have happened now, before you knew the baby.”</a:t>
            </a:r>
          </a:p>
          <a:p>
            <a:r>
              <a:rPr lang="en-US" sz="2800" dirty="0"/>
              <a:t>“There was something wrong with the</a:t>
            </a:r>
          </a:p>
          <a:p>
            <a:r>
              <a:rPr lang="en-US" sz="2800" dirty="0"/>
              <a:t>baby.”</a:t>
            </a:r>
          </a:p>
          <a:p>
            <a:r>
              <a:rPr lang="en-US" sz="2800" dirty="0" smtClean="0"/>
              <a:t>Calling </a:t>
            </a:r>
            <a:r>
              <a:rPr lang="en-US" sz="2800" dirty="0"/>
              <a:t>the baby “It” or “</a:t>
            </a:r>
            <a:r>
              <a:rPr lang="en-US" sz="2800" dirty="0" smtClean="0"/>
              <a:t>fetus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98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300" dirty="0" smtClean="0"/>
              <a:t>Ο </a:t>
            </a:r>
            <a:r>
              <a:rPr lang="el-GR" sz="2300" dirty="0"/>
              <a:t>όρος «εκλεκτική διακοπή της κύησης» τονίζει την επιλογή και </a:t>
            </a:r>
            <a:r>
              <a:rPr lang="el-GR" sz="2300" dirty="0" smtClean="0"/>
              <a:t>συγκατάθεση </a:t>
            </a:r>
            <a:r>
              <a:rPr lang="el-GR" sz="2300" dirty="0"/>
              <a:t>της γυναίκας στον τερματισμό της κύησης για την </a:t>
            </a:r>
            <a:r>
              <a:rPr lang="el-GR" sz="2300" dirty="0" smtClean="0"/>
              <a:t>αποφυγή</a:t>
            </a:r>
            <a:r>
              <a:rPr lang="en-US" sz="2300" dirty="0" smtClean="0"/>
              <a:t> </a:t>
            </a:r>
            <a:r>
              <a:rPr lang="el-GR" sz="2300" dirty="0" smtClean="0"/>
              <a:t>γέννησης </a:t>
            </a:r>
            <a:r>
              <a:rPr lang="el-GR" sz="2300" dirty="0"/>
              <a:t>παιδιού με σοβαρές γενετικές ανωμαλίες.</a:t>
            </a:r>
          </a:p>
          <a:p>
            <a:r>
              <a:rPr lang="el-GR" sz="2300" dirty="0" smtClean="0"/>
              <a:t>Μετά </a:t>
            </a:r>
            <a:r>
              <a:rPr lang="el-GR" sz="2300" dirty="0"/>
              <a:t>τη γνωστοποίηση της διάγνωσης, η υπόλοιπη εγκυμοσύνη </a:t>
            </a:r>
            <a:r>
              <a:rPr lang="el-GR" sz="2300" dirty="0" smtClean="0"/>
              <a:t>χαρακτηρίζεται </a:t>
            </a:r>
            <a:r>
              <a:rPr lang="el-GR" sz="2300" dirty="0"/>
              <a:t>ως περίοδος </a:t>
            </a:r>
            <a:r>
              <a:rPr lang="el-GR" sz="2300" dirty="0" smtClean="0"/>
              <a:t>αβεβαιότητας, </a:t>
            </a:r>
            <a:r>
              <a:rPr lang="el-GR" sz="2300" dirty="0"/>
              <a:t>άγχους και αγωνίας για το ζεύγος. </a:t>
            </a:r>
          </a:p>
          <a:p>
            <a:r>
              <a:rPr lang="el-GR" sz="2300" dirty="0" smtClean="0"/>
              <a:t>Αποτελεί </a:t>
            </a:r>
            <a:r>
              <a:rPr lang="el-GR" sz="2300" dirty="0"/>
              <a:t>εξαιρετικά τραυματική εμπειρία, που μπορεί να οδηγήσει στην εκδήλωση έντονων ψυχολογικών μεταπτώσεων</a:t>
            </a:r>
          </a:p>
          <a:p>
            <a:r>
              <a:rPr lang="el-GR" sz="2300" dirty="0" smtClean="0"/>
              <a:t>Όταν </a:t>
            </a:r>
            <a:r>
              <a:rPr lang="el-GR" sz="2300" dirty="0"/>
              <a:t>ανακοινώνεται η διάγνωση της εμβρυικής ανωμαλίας οι εξέχουσες αντιδράσεις που σημειώνονται είναι θλίψη και άγχος. Ύστερα από μια θεραπευτική διακοπή κύησης παρουσιάζονται και συναισθήματα θλίψης και ενοχής</a:t>
            </a:r>
            <a:r>
              <a:rPr lang="el-GR" sz="2300" dirty="0" smtClean="0"/>
              <a:t>.</a:t>
            </a:r>
            <a:endParaRPr lang="el-GR" sz="2300" dirty="0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67544" y="5949280"/>
            <a:ext cx="828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1400" dirty="0" smtClean="0">
                <a:latin typeface="Calibri" panose="020F0502020204030204" pitchFamily="34" charset="0"/>
                <a:cs typeface="Arial" charset="0"/>
              </a:rPr>
              <a:t>(</a:t>
            </a:r>
            <a:r>
              <a:rPr lang="en-US" sz="1400" dirty="0">
                <a:latin typeface="Calibri" panose="020F0502020204030204" pitchFamily="34" charset="0"/>
                <a:cs typeface="Arial" charset="0"/>
              </a:rPr>
              <a:t>Davies et al, 2005</a:t>
            </a:r>
            <a:r>
              <a:rPr lang="el-GR" sz="1400" dirty="0">
                <a:latin typeface="Calibri" panose="020F0502020204030204" pitchFamily="34" charset="0"/>
                <a:cs typeface="Arial" charset="0"/>
              </a:rPr>
              <a:t>;</a:t>
            </a:r>
            <a:r>
              <a:rPr lang="en-US" sz="14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el-GR" sz="1400" dirty="0" err="1">
                <a:latin typeface="Calibri" panose="020F0502020204030204" pitchFamily="34" charset="0"/>
                <a:cs typeface="Arial" charset="0"/>
              </a:rPr>
              <a:t>McCoyd</a:t>
            </a:r>
            <a:r>
              <a:rPr lang="en-US" sz="1400" dirty="0">
                <a:latin typeface="Calibri" panose="020F0502020204030204" pitchFamily="34" charset="0"/>
                <a:cs typeface="Arial" charset="0"/>
              </a:rPr>
              <a:t>, 2007</a:t>
            </a:r>
            <a:r>
              <a:rPr lang="el-GR" sz="1400" dirty="0">
                <a:latin typeface="Calibri" panose="020F0502020204030204" pitchFamily="34" charset="0"/>
                <a:cs typeface="Arial" charset="0"/>
              </a:rPr>
              <a:t>; </a:t>
            </a:r>
            <a:r>
              <a:rPr lang="el-GR" sz="1400" dirty="0" err="1">
                <a:latin typeface="Calibri" panose="020F0502020204030204" pitchFamily="34" charset="0"/>
                <a:cs typeface="Arial" charset="0"/>
              </a:rPr>
              <a:t>Σαλαμαλέκης</a:t>
            </a:r>
            <a:r>
              <a:rPr lang="el-GR" sz="1400" dirty="0">
                <a:latin typeface="Calibri" panose="020F0502020204030204" pitchFamily="34" charset="0"/>
                <a:cs typeface="Arial" charset="0"/>
              </a:rPr>
              <a:t>, 1998; </a:t>
            </a:r>
            <a:r>
              <a:rPr lang="en-US" sz="1400" dirty="0">
                <a:latin typeface="Calibri" panose="020F0502020204030204" pitchFamily="34" charset="0"/>
                <a:cs typeface="Arial" charset="0"/>
              </a:rPr>
              <a:t>Mosby, 2009</a:t>
            </a:r>
            <a:r>
              <a:rPr lang="el-GR" sz="1400" dirty="0">
                <a:latin typeface="Calibri" panose="020F0502020204030204" pitchFamily="34" charset="0"/>
                <a:cs typeface="Arial" charset="0"/>
              </a:rPr>
              <a:t>; </a:t>
            </a:r>
            <a:r>
              <a:rPr lang="el-GR" sz="1400" dirty="0" err="1">
                <a:latin typeface="Calibri" panose="020F0502020204030204" pitchFamily="34" charset="0"/>
                <a:cs typeface="Arial" charset="0"/>
              </a:rPr>
              <a:t>Στέφος</a:t>
            </a:r>
            <a:r>
              <a:rPr lang="el-GR" sz="1400" dirty="0">
                <a:latin typeface="Calibri" panose="020F0502020204030204" pitchFamily="34" charset="0"/>
                <a:cs typeface="Arial" charset="0"/>
              </a:rPr>
              <a:t>, 2005</a:t>
            </a:r>
            <a:r>
              <a:rPr lang="en-US" sz="1400" dirty="0">
                <a:latin typeface="Calibri" panose="020F0502020204030204" pitchFamily="34" charset="0"/>
                <a:cs typeface="Arial" charset="0"/>
              </a:rPr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87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l-GR" sz="3200" b="1" dirty="0" smtClean="0">
                <a:latin typeface="Calibri" panose="020F0502020204030204" pitchFamily="34" charset="0"/>
              </a:rPr>
              <a:t>Οι τεχνικές της εκλεκτικής διακοπής της κύησης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4978896" cy="504056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el-GR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1ο </a:t>
            </a: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τρίμηνο : χειρουργική διακοπή της κύησης.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el-GR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2ο </a:t>
            </a: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τρίμηνο :κυρίως η χορήγηση </a:t>
            </a:r>
            <a:r>
              <a:rPr lang="el-GR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μισοπροστόλης</a:t>
            </a: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l-GR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Cytotec</a:t>
            </a: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).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l-GR" sz="2400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pPr marL="609600" indent="-609600" algn="r">
              <a:lnSpc>
                <a:spcPct val="90000"/>
              </a:lnSpc>
              <a:buNone/>
              <a:defRPr/>
            </a:pP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l-GR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Σαλαμαλέκης</a:t>
            </a: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, 1998; Ιατράκης, 2004).</a:t>
            </a:r>
          </a:p>
          <a:p>
            <a:endParaRPr lang="el-GR" sz="2400" dirty="0">
              <a:latin typeface="Calibri" panose="020F0502020204030204" pitchFamily="34" charset="0"/>
            </a:endParaRPr>
          </a:p>
        </p:txBody>
      </p:sp>
      <p:pic>
        <p:nvPicPr>
          <p:cNvPr id="7" name="Picture 5" descr="2000_miscarriage_2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693" y="1340768"/>
            <a:ext cx="3227803" cy="3344874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61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l-GR" sz="3600" b="1" dirty="0" smtClean="0">
                <a:latin typeface="Calibri" panose="020F0502020204030204" pitchFamily="34" charset="0"/>
              </a:rPr>
              <a:t>Διαχείριση της εκλεκτικής διακοπής της κύησης στο 1</a:t>
            </a:r>
            <a:r>
              <a:rPr lang="el-GR" sz="3600" b="1" baseline="30000" dirty="0" smtClean="0">
                <a:latin typeface="Calibri" panose="020F0502020204030204" pitchFamily="34" charset="0"/>
              </a:rPr>
              <a:t>ο</a:t>
            </a:r>
            <a:r>
              <a:rPr lang="el-GR" sz="3600" b="1" dirty="0" smtClean="0">
                <a:latin typeface="Calibri" panose="020F0502020204030204" pitchFamily="34" charset="0"/>
              </a:rPr>
              <a:t> τρίμηνο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endParaRPr lang="el-GR" sz="24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Ο τρόπος και ο τόπος πρέπει να συζητηθούν πριν πραγματοποιηθεί η διακοπή της κύησης.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Πρέπει να υπάρχει πλαίσιο φροντίδας, γνωστό σε όλους τους επαγγελματίες υγείας.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Οι ιατρικές διαδικασίες που πραγματοποιούνται στο 1</a:t>
            </a:r>
            <a:r>
              <a:rPr lang="el-GR" sz="2400" baseline="30000" dirty="0" smtClean="0">
                <a:latin typeface="Calibri" panose="020F0502020204030204" pitchFamily="34" charset="0"/>
              </a:rPr>
              <a:t>ο</a:t>
            </a:r>
            <a:r>
              <a:rPr lang="el-GR" sz="2400" dirty="0" smtClean="0">
                <a:latin typeface="Calibri" panose="020F0502020204030204" pitchFamily="34" charset="0"/>
              </a:rPr>
              <a:t>  τρίμηνο έχουν μικρότερο κίνδυνο επιπλοκών και λιγότερες ψυχολογικές επιπτώσεις για τη γυναίκα σε αντίθεση με αυτές του 2</a:t>
            </a:r>
            <a:r>
              <a:rPr lang="el-GR" sz="2400" baseline="30000" dirty="0" smtClean="0">
                <a:latin typeface="Calibri" panose="020F0502020204030204" pitchFamily="34" charset="0"/>
              </a:rPr>
              <a:t>ου</a:t>
            </a:r>
            <a:r>
              <a:rPr lang="el-GR" sz="2400" dirty="0" smtClean="0">
                <a:latin typeface="Calibri" panose="020F0502020204030204" pitchFamily="34" charset="0"/>
              </a:rPr>
              <a:t> τριμήνου.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el-GR" sz="210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2100" dirty="0" smtClean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l-GR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el-GR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Adler</a:t>
            </a:r>
            <a:r>
              <a:rPr lang="el-GR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et</a:t>
            </a:r>
            <a:r>
              <a:rPr lang="el-GR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al</a:t>
            </a:r>
            <a:r>
              <a:rPr lang="el-GR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, 1992; </a:t>
            </a:r>
            <a:r>
              <a:rPr lang="el-GR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Lowenstein</a:t>
            </a:r>
            <a:r>
              <a:rPr lang="el-GR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l-GR" sz="1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et</a:t>
            </a:r>
            <a:r>
              <a:rPr lang="el-GR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al,2006</a:t>
            </a:r>
            <a:r>
              <a:rPr lang="en-US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;</a:t>
            </a:r>
            <a:r>
              <a:rPr lang="el-GR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Slonim–Nevo,1991).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673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latin typeface="Calibri" panose="020F0502020204030204" pitchFamily="34" charset="0"/>
              </a:rPr>
              <a:t>Διαχείριση της εκλεκτικής διακοπής της κύησης στο </a:t>
            </a:r>
            <a:r>
              <a:rPr lang="en-US" dirty="0" smtClean="0">
                <a:latin typeface="Calibri" panose="020F0502020204030204" pitchFamily="34" charset="0"/>
              </a:rPr>
              <a:t>2</a:t>
            </a:r>
            <a:r>
              <a:rPr lang="el-GR" baseline="30000" dirty="0" smtClean="0">
                <a:latin typeface="Calibri" panose="020F0502020204030204" pitchFamily="34" charset="0"/>
              </a:rPr>
              <a:t>ο</a:t>
            </a:r>
            <a:r>
              <a:rPr lang="el-GR" dirty="0" smtClean="0">
                <a:latin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</a:rPr>
              <a:t>τρίμηνο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Ο </a:t>
            </a:r>
            <a:r>
              <a:rPr lang="el-GR" dirty="0"/>
              <a:t>τρόπος και ο τόπος πρέπει να συζητηθούν πριν πραγματοποιηθεί η διακοπή  της κύησης.</a:t>
            </a:r>
          </a:p>
          <a:p>
            <a:r>
              <a:rPr lang="el-GR" dirty="0" smtClean="0"/>
              <a:t>Σημαντική </a:t>
            </a:r>
            <a:r>
              <a:rPr lang="el-GR" dirty="0"/>
              <a:t>η παροχή ενός ιδιωτικού δωματίου στη γυναίκα.</a:t>
            </a:r>
          </a:p>
          <a:p>
            <a:r>
              <a:rPr lang="el-GR" dirty="0" smtClean="0"/>
              <a:t>Οι </a:t>
            </a:r>
            <a:r>
              <a:rPr lang="el-GR" dirty="0"/>
              <a:t>γυναίκες βρίσκουν την διακοπή με τη χορήγηση </a:t>
            </a:r>
            <a:r>
              <a:rPr lang="el-GR" dirty="0" err="1"/>
              <a:t>ωκυτοκίνης</a:t>
            </a:r>
            <a:r>
              <a:rPr lang="el-GR" dirty="0"/>
              <a:t> ή </a:t>
            </a:r>
            <a:r>
              <a:rPr lang="el-GR" dirty="0" err="1"/>
              <a:t>προσταγλανδίνων</a:t>
            </a:r>
            <a:r>
              <a:rPr lang="el-GR" dirty="0"/>
              <a:t> πολύ πιο οδυνηρή και τραυματική εμπειρία από όσο περίμεναν.</a:t>
            </a:r>
          </a:p>
          <a:p>
            <a:r>
              <a:rPr lang="el-GR" dirty="0" smtClean="0"/>
              <a:t>Χορήγηση </a:t>
            </a:r>
            <a:r>
              <a:rPr lang="el-GR" dirty="0"/>
              <a:t>μορφίνης ή </a:t>
            </a:r>
            <a:r>
              <a:rPr lang="el-GR" dirty="0" err="1"/>
              <a:t>επισκληρίδιας</a:t>
            </a:r>
            <a:r>
              <a:rPr lang="el-GR" dirty="0"/>
              <a:t> αναισθησίας για αναλγησία.</a:t>
            </a:r>
          </a:p>
          <a:p>
            <a:r>
              <a:rPr lang="el-GR" dirty="0" smtClean="0"/>
              <a:t>Πρωτόκολλα </a:t>
            </a:r>
            <a:r>
              <a:rPr lang="el-GR" dirty="0"/>
              <a:t>εξειδικευμένης μαιευτικής φροντίδας θα πρέπει να σχεδιαστούν ώστε να καλυφθούν οι ψυχολογικές και σωματικές ανάγκες της γυναίκας. </a:t>
            </a:r>
          </a:p>
          <a:p>
            <a:r>
              <a:rPr lang="el-GR" dirty="0" smtClean="0"/>
              <a:t>Είναι </a:t>
            </a:r>
            <a:r>
              <a:rPr lang="el-GR" dirty="0"/>
              <a:t>σημαντικό να δίνεται η ευκαιρία στους γονείς να δουν το έμβρυο, να έχουν μια φωτογραφία και να τους δοθούν πληροφορίες όσον αφορά την </a:t>
            </a:r>
            <a:r>
              <a:rPr lang="el-GR" dirty="0" err="1"/>
              <a:t>παθολογοανατομική</a:t>
            </a:r>
            <a:r>
              <a:rPr lang="el-GR" dirty="0"/>
              <a:t> εξέταση και την ευκαιρία για μια τυπική ταφή εάν το επιθυμούν.</a:t>
            </a:r>
          </a:p>
          <a:p>
            <a:pPr marL="0" indent="0" algn="r">
              <a:buNone/>
            </a:pPr>
            <a:r>
              <a:rPr lang="el-GR" sz="2900" dirty="0" smtClean="0"/>
              <a:t>(</a:t>
            </a:r>
            <a:r>
              <a:rPr lang="el-GR" sz="2900" dirty="0" err="1"/>
              <a:t>Mueller</a:t>
            </a:r>
            <a:r>
              <a:rPr lang="el-GR" sz="2900" dirty="0"/>
              <a:t>, 1990; </a:t>
            </a:r>
            <a:r>
              <a:rPr lang="el-GR" sz="2900" dirty="0" err="1"/>
              <a:t>Elder</a:t>
            </a:r>
            <a:r>
              <a:rPr lang="el-GR" sz="2900" dirty="0"/>
              <a:t> </a:t>
            </a:r>
            <a:r>
              <a:rPr lang="el-GR" sz="2900" dirty="0" err="1"/>
              <a:t>and</a:t>
            </a:r>
            <a:r>
              <a:rPr lang="el-GR" sz="2900" dirty="0"/>
              <a:t> </a:t>
            </a:r>
            <a:r>
              <a:rPr lang="el-GR" sz="2900" dirty="0" err="1"/>
              <a:t>Laurence</a:t>
            </a:r>
            <a:r>
              <a:rPr lang="el-GR" sz="2900" dirty="0"/>
              <a:t>, 1991; </a:t>
            </a:r>
            <a:r>
              <a:rPr lang="el-GR" sz="2900" dirty="0" err="1"/>
              <a:t>Htay</a:t>
            </a:r>
            <a:r>
              <a:rPr lang="el-GR" sz="2900" dirty="0"/>
              <a:t> </a:t>
            </a:r>
            <a:r>
              <a:rPr lang="el-GR" sz="2900" dirty="0" err="1"/>
              <a:t>et</a:t>
            </a:r>
            <a:r>
              <a:rPr lang="el-GR" sz="2900" dirty="0"/>
              <a:t> </a:t>
            </a:r>
            <a:r>
              <a:rPr lang="el-GR" sz="2900" dirty="0" err="1"/>
              <a:t>al</a:t>
            </a:r>
            <a:r>
              <a:rPr lang="el-GR" sz="2900" dirty="0"/>
              <a:t> 2003; RCOG, 2010)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90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 smtClean="0"/>
              <a:t>Risks of </a:t>
            </a:r>
            <a:r>
              <a:rPr lang="en-US" sz="3600" dirty="0" err="1" smtClean="0"/>
              <a:t>MToP</a:t>
            </a:r>
            <a:r>
              <a:rPr lang="en-US" sz="3600" dirty="0" smtClean="0"/>
              <a:t> </a:t>
            </a:r>
            <a:r>
              <a:rPr lang="en-US" sz="3600" dirty="0" err="1" smtClean="0"/>
              <a:t>vs</a:t>
            </a:r>
            <a:r>
              <a:rPr lang="en-US" sz="3600" dirty="0" smtClean="0"/>
              <a:t> </a:t>
            </a:r>
            <a:r>
              <a:rPr lang="en-US" sz="3600" dirty="0" err="1" smtClean="0"/>
              <a:t>SToP</a:t>
            </a:r>
            <a:r>
              <a:rPr lang="en-US" sz="3600" dirty="0" smtClean="0"/>
              <a:t> at 15-24w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n-US" sz="3600" b="1" dirty="0" smtClean="0"/>
              <a:t>D &amp; </a:t>
            </a:r>
            <a:r>
              <a:rPr lang="el-GR" sz="3600" b="1" dirty="0" smtClean="0"/>
              <a:t>Ε</a:t>
            </a:r>
            <a:endParaRPr lang="el-GR" sz="360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3826768" cy="504056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2400" b="1" dirty="0" smtClean="0"/>
              <a:t>Κίνδυνοι</a:t>
            </a:r>
          </a:p>
          <a:p>
            <a:pPr eaLnBrk="1" hangingPunct="1">
              <a:defRPr/>
            </a:pPr>
            <a:r>
              <a:rPr lang="el-GR" sz="2400" dirty="0" smtClean="0"/>
              <a:t>Κατακράτηση προϊόντων σύλληψης (1:800)</a:t>
            </a:r>
          </a:p>
          <a:p>
            <a:pPr eaLnBrk="1" hangingPunct="1">
              <a:defRPr/>
            </a:pPr>
            <a:r>
              <a:rPr lang="el-GR" sz="2400" dirty="0" smtClean="0"/>
              <a:t>Λοίμωξη (1:2500)</a:t>
            </a:r>
          </a:p>
          <a:p>
            <a:pPr eaLnBrk="1" hangingPunct="1">
              <a:defRPr/>
            </a:pPr>
            <a:r>
              <a:rPr lang="el-GR" sz="2400" dirty="0" smtClean="0"/>
              <a:t>Τραυματισμός του τραχήλου (1:5000)</a:t>
            </a:r>
          </a:p>
          <a:p>
            <a:pPr eaLnBrk="1" hangingPunct="1">
              <a:defRPr/>
            </a:pPr>
            <a:r>
              <a:rPr lang="el-GR" sz="2400" dirty="0" smtClean="0"/>
              <a:t>Αιμορραγία μετά τη διακοπή ( 1:800)</a:t>
            </a:r>
          </a:p>
          <a:p>
            <a:pPr eaLnBrk="1" hangingPunct="1">
              <a:defRPr/>
            </a:pPr>
            <a:r>
              <a:rPr lang="el-GR" sz="2400" dirty="0" smtClean="0"/>
              <a:t>Διάτρηση της μήτρας (1:2500)</a:t>
            </a:r>
          </a:p>
          <a:p>
            <a:pPr eaLnBrk="1" hangingPunct="1">
              <a:defRPr/>
            </a:pPr>
            <a:r>
              <a:rPr lang="el-GR" sz="2400" dirty="0" smtClean="0"/>
              <a:t>Θάνατος (&lt;1:100.000)</a:t>
            </a:r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endParaRPr lang="el-GR" sz="2400" dirty="0" smtClean="0"/>
          </a:p>
          <a:p>
            <a:pPr eaLnBrk="1" hangingPunct="1">
              <a:defRPr/>
            </a:pPr>
            <a:endParaRPr lang="el-GR" sz="2400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933950" y="1196752"/>
            <a:ext cx="3742506" cy="4525963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2400" b="1" dirty="0" smtClean="0"/>
              <a:t>Αντιμετώπιση</a:t>
            </a:r>
          </a:p>
          <a:p>
            <a:pPr eaLnBrk="1" hangingPunct="1">
              <a:defRPr/>
            </a:pPr>
            <a:r>
              <a:rPr lang="el-GR" sz="2400" dirty="0" smtClean="0"/>
              <a:t>Επανάληψη της διαδικασίας</a:t>
            </a:r>
          </a:p>
          <a:p>
            <a:pPr eaLnBrk="1" hangingPunct="1">
              <a:defRPr/>
            </a:pPr>
            <a:r>
              <a:rPr lang="el-GR" sz="2400" dirty="0" smtClean="0"/>
              <a:t>Μετάγγιση αίματος</a:t>
            </a:r>
          </a:p>
          <a:p>
            <a:pPr eaLnBrk="1" hangingPunct="1">
              <a:defRPr/>
            </a:pPr>
            <a:r>
              <a:rPr lang="el-GR" sz="2400" dirty="0" smtClean="0"/>
              <a:t>Λαπαροσκόπηση/ Λαπαροτομία</a:t>
            </a:r>
          </a:p>
          <a:p>
            <a:pPr eaLnBrk="1" hangingPunct="1">
              <a:defRPr/>
            </a:pPr>
            <a:r>
              <a:rPr lang="el-GR" sz="2400" dirty="0" smtClean="0"/>
              <a:t>Υστερεκτομή (1:5000)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dirty="0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(BPAS, 2014)</a:t>
            </a:r>
            <a:endParaRPr lang="el-GR" sz="2400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9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Risks of </a:t>
            </a:r>
            <a:r>
              <a:rPr lang="en-US" dirty="0" err="1" smtClean="0"/>
              <a:t>MToP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SToP</a:t>
            </a:r>
            <a:r>
              <a:rPr lang="en-US" dirty="0" smtClean="0"/>
              <a:t> at 15-24w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600" b="1" dirty="0" smtClean="0"/>
              <a:t>Medical induction</a:t>
            </a:r>
            <a:endParaRPr lang="el-GR" sz="3600" b="1" dirty="0" smtClean="0"/>
          </a:p>
        </p:txBody>
      </p:sp>
      <p:sp>
        <p:nvSpPr>
          <p:cNvPr id="6246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186808" cy="504056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400" b="1" dirty="0" smtClean="0"/>
              <a:t>Κίνδυνοι</a:t>
            </a:r>
          </a:p>
          <a:p>
            <a:pPr eaLnBrk="1" hangingPunct="1"/>
            <a:r>
              <a:rPr lang="el-GR" altLang="el-GR" sz="2000" dirty="0" smtClean="0"/>
              <a:t>Απρόβλεπτη η χρονική διάρκεια  της διαδικασίας</a:t>
            </a:r>
          </a:p>
          <a:p>
            <a:pPr eaLnBrk="1" hangingPunct="1"/>
            <a:r>
              <a:rPr lang="el-GR" altLang="el-GR" sz="2000" dirty="0" smtClean="0"/>
              <a:t>Παρενέργειες από τα φάρμακα (Εμετός, διάρροια, πονοκέφαλος, πυρετός)</a:t>
            </a:r>
          </a:p>
          <a:p>
            <a:pPr eaLnBrk="1" hangingPunct="1"/>
            <a:r>
              <a:rPr lang="el-GR" altLang="el-GR" sz="2000" dirty="0" smtClean="0"/>
              <a:t>Κατακράτηση πλακούντα (1:60)</a:t>
            </a:r>
          </a:p>
          <a:p>
            <a:pPr eaLnBrk="1" hangingPunct="1"/>
            <a:r>
              <a:rPr lang="el-GR" altLang="el-GR" sz="2000" dirty="0" smtClean="0"/>
              <a:t>Λοίμωξη (1:400)</a:t>
            </a:r>
          </a:p>
          <a:p>
            <a:pPr eaLnBrk="1" hangingPunct="1"/>
            <a:r>
              <a:rPr lang="el-GR" altLang="el-GR" sz="2000" dirty="0" smtClean="0"/>
              <a:t>Πόνος</a:t>
            </a:r>
          </a:p>
          <a:p>
            <a:pPr eaLnBrk="1" hangingPunct="1"/>
            <a:r>
              <a:rPr lang="el-GR" altLang="el-GR" sz="2000" dirty="0" smtClean="0"/>
              <a:t>Αιμορραγία (1:200)</a:t>
            </a:r>
          </a:p>
          <a:p>
            <a:pPr eaLnBrk="1" hangingPunct="1"/>
            <a:r>
              <a:rPr lang="el-GR" altLang="el-GR" sz="2000" dirty="0" smtClean="0"/>
              <a:t>Ρήξη μήτρας (1:1000)</a:t>
            </a:r>
          </a:p>
          <a:p>
            <a:pPr eaLnBrk="1" hangingPunct="1"/>
            <a:r>
              <a:rPr lang="el-GR" altLang="el-GR" sz="2000" dirty="0" smtClean="0"/>
              <a:t>Θάνατος(&lt;1:100000)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644008" y="1196752"/>
            <a:ext cx="4499992" cy="4643437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2400" b="1" dirty="0" smtClean="0"/>
              <a:t>Αντιμετώπιση</a:t>
            </a:r>
          </a:p>
          <a:p>
            <a:pPr eaLnBrk="1" hangingPunct="1">
              <a:defRPr/>
            </a:pPr>
            <a:r>
              <a:rPr lang="el-GR" sz="2400" dirty="0" smtClean="0"/>
              <a:t>Μετάγγιση αίματος</a:t>
            </a:r>
          </a:p>
          <a:p>
            <a:pPr eaLnBrk="1" hangingPunct="1">
              <a:defRPr/>
            </a:pPr>
            <a:r>
              <a:rPr lang="el-GR" sz="2400" dirty="0" smtClean="0"/>
              <a:t>Λαπαροσκόπηση/ Λαπαροτομία</a:t>
            </a:r>
          </a:p>
          <a:p>
            <a:pPr eaLnBrk="1" hangingPunct="1">
              <a:defRPr/>
            </a:pPr>
            <a:r>
              <a:rPr lang="el-GR" sz="2400" dirty="0" smtClean="0"/>
              <a:t>Υστερεκτομή (σπάνιο)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(BPAS, 2014)</a:t>
            </a:r>
            <a:endParaRPr lang="el-GR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sz="2400" dirty="0" smtClean="0"/>
          </a:p>
          <a:p>
            <a:pPr eaLnBrk="1" hangingPunct="1">
              <a:defRPr/>
            </a:pPr>
            <a:endParaRPr 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1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Care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Provide physical and psychological </a:t>
            </a:r>
            <a:r>
              <a:rPr lang="en-US" dirty="0" smtClean="0"/>
              <a:t>support.</a:t>
            </a:r>
            <a:endParaRPr lang="en-US" dirty="0"/>
          </a:p>
          <a:p>
            <a:r>
              <a:rPr lang="en-US" dirty="0"/>
              <a:t>Description of how the baby will look (before delivery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Include family members if </a:t>
            </a:r>
            <a:r>
              <a:rPr lang="en-US" dirty="0" smtClean="0"/>
              <a:t>appropriate.</a:t>
            </a:r>
            <a:endParaRPr lang="en-US" dirty="0"/>
          </a:p>
          <a:p>
            <a:r>
              <a:rPr lang="en-US" dirty="0"/>
              <a:t>Refer to chaplain, grief support </a:t>
            </a:r>
            <a:r>
              <a:rPr lang="en-US" dirty="0" smtClean="0"/>
              <a:t>etc.</a:t>
            </a:r>
            <a:endParaRPr lang="en-US" dirty="0"/>
          </a:p>
          <a:p>
            <a:r>
              <a:rPr lang="en-US" dirty="0"/>
              <a:t>Photos, </a:t>
            </a:r>
            <a:r>
              <a:rPr lang="en-US" dirty="0" smtClean="0"/>
              <a:t>mementoes.</a:t>
            </a:r>
            <a:endParaRPr lang="en-US" dirty="0"/>
          </a:p>
          <a:p>
            <a:r>
              <a:rPr lang="en-US" dirty="0"/>
              <a:t>Allow parents and family opportunity to hold infant and say goodbye.</a:t>
            </a:r>
          </a:p>
          <a:p>
            <a:r>
              <a:rPr lang="en-US" dirty="0"/>
              <a:t>Families see nurse as role model with baby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88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 dirty="0" smtClean="0">
                <a:latin typeface="Calibri" panose="020F0502020204030204" pitchFamily="34" charset="0"/>
              </a:rPr>
              <a:t>Μετά τον τερματισμό της κύησης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l-GR" sz="2800" dirty="0" smtClean="0">
                <a:latin typeface="Calibri" panose="020F0502020204030204" pitchFamily="34" charset="0"/>
              </a:rPr>
              <a:t>Στην επόμενη επίσκεψη μετά τη θεραπευτική διακοπή, θα πρέπει με το μαιευτήρα να συζητηθούν τα ευρήματα της </a:t>
            </a:r>
            <a:r>
              <a:rPr lang="el-GR" sz="2800" dirty="0" err="1" smtClean="0">
                <a:latin typeface="Calibri" panose="020F0502020204030204" pitchFamily="34" charset="0"/>
              </a:rPr>
              <a:t>παθολογοανατομικής</a:t>
            </a:r>
            <a:r>
              <a:rPr lang="el-GR" sz="2800" dirty="0" smtClean="0">
                <a:latin typeface="Calibri" panose="020F0502020204030204" pitchFamily="34" charset="0"/>
              </a:rPr>
              <a:t> εξέτασης.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l-GR" sz="2800" dirty="0" smtClean="0">
                <a:latin typeface="Calibri" panose="020F0502020204030204" pitchFamily="34" charset="0"/>
              </a:rPr>
              <a:t>Συζήτηση για το θέμα μελλοντικής εγκυμοσύνης προκαλεί άγχος  στις γυναίκες, οπότε θα πρέπει να γίνονται από έναν εξειδικευμένο επαγγελματία υγείας (Σύμβουλος Γενετικής).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l-GR" sz="2800" dirty="0" smtClean="0">
                <a:latin typeface="Calibri" panose="020F0502020204030204" pitchFamily="34" charset="0"/>
              </a:rPr>
              <a:t>Ο ρόλος της κοινοτικής μαίας είναι πολύ σημαντικός. 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algn="r">
              <a:lnSpc>
                <a:spcPct val="90000"/>
              </a:lnSpc>
              <a:buClr>
                <a:schemeClr val="tx1"/>
              </a:buClr>
              <a:defRPr/>
            </a:pPr>
            <a:endParaRPr lang="el-GR" sz="1400" dirty="0" smtClean="0">
              <a:latin typeface="Calibri" panose="020F0502020204030204" pitchFamily="34" charset="0"/>
            </a:endParaRPr>
          </a:p>
          <a:p>
            <a:pPr marL="0" indent="0" algn="r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el-GR" sz="1600" dirty="0" smtClean="0">
                <a:latin typeface="Calibri" panose="020F0502020204030204" pitchFamily="34" charset="0"/>
              </a:rPr>
              <a:t>(RCOG, 2010).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l-GR" sz="1600" dirty="0" smtClean="0"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9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Anticipatory guidance for discharge</a:t>
            </a:r>
            <a:br>
              <a:rPr lang="en-US" dirty="0"/>
            </a:br>
            <a:r>
              <a:rPr lang="en-US" dirty="0" smtClean="0"/>
              <a:t>home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them for the reaction of others.</a:t>
            </a:r>
          </a:p>
          <a:p>
            <a:r>
              <a:rPr lang="en-US" dirty="0"/>
              <a:t>Encourage offers of help from loved </a:t>
            </a:r>
            <a:r>
              <a:rPr lang="en-US" dirty="0" smtClean="0"/>
              <a:t>ones.</a:t>
            </a:r>
            <a:endParaRPr lang="en-US" dirty="0"/>
          </a:p>
          <a:p>
            <a:r>
              <a:rPr lang="en-US" dirty="0"/>
              <a:t>Suggest a plan on how to inform friends.</a:t>
            </a:r>
          </a:p>
          <a:p>
            <a:r>
              <a:rPr lang="en-US" dirty="0"/>
              <a:t>Supply a few phrases:</a:t>
            </a:r>
          </a:p>
          <a:p>
            <a:pPr lvl="1"/>
            <a:r>
              <a:rPr lang="en-US" dirty="0"/>
              <a:t>“We’re not pregnant any more”.</a:t>
            </a:r>
          </a:p>
          <a:p>
            <a:pPr lvl="1"/>
            <a:r>
              <a:rPr lang="en-US" dirty="0"/>
              <a:t>“Our baby has died.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21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</a:t>
            </a:r>
            <a:r>
              <a:rPr lang="en-US" dirty="0" smtClean="0"/>
              <a:t>trouble</a:t>
            </a:r>
            <a:endParaRPr lang="en-US" dirty="0"/>
          </a:p>
          <a:p>
            <a:r>
              <a:rPr lang="en-US" dirty="0"/>
              <a:t>Know when to </a:t>
            </a:r>
            <a:r>
              <a:rPr lang="en-US" dirty="0" smtClean="0"/>
              <a:t>refer</a:t>
            </a:r>
            <a:endParaRPr lang="en-US" dirty="0"/>
          </a:p>
          <a:p>
            <a:r>
              <a:rPr lang="en-US" dirty="0"/>
              <a:t>Reassure them they are not </a:t>
            </a:r>
            <a:r>
              <a:rPr lang="en-US" dirty="0" smtClean="0"/>
              <a:t>crazy</a:t>
            </a:r>
            <a:endParaRPr lang="en-US" dirty="0"/>
          </a:p>
          <a:p>
            <a:r>
              <a:rPr lang="en-US" dirty="0"/>
              <a:t>Refer to Grief Support who has </a:t>
            </a:r>
            <a:r>
              <a:rPr lang="en-US" dirty="0" smtClean="0"/>
              <a:t>a variety </a:t>
            </a:r>
            <a:r>
              <a:rPr lang="en-US" dirty="0"/>
              <a:t>of resources</a:t>
            </a:r>
          </a:p>
          <a:p>
            <a:r>
              <a:rPr lang="en-US" dirty="0"/>
              <a:t>Maintain contact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16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Subsequent Pregnancy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Listen, talk and keep </a:t>
            </a:r>
            <a:r>
              <a:rPr lang="en-US" dirty="0" smtClean="0"/>
              <a:t>open communication</a:t>
            </a:r>
            <a:r>
              <a:rPr lang="en-US" dirty="0"/>
              <a:t>.</a:t>
            </a:r>
          </a:p>
          <a:p>
            <a:r>
              <a:rPr lang="en-US" dirty="0"/>
              <a:t>Allay fears</a:t>
            </a:r>
          </a:p>
          <a:p>
            <a:r>
              <a:rPr lang="en-US" dirty="0"/>
              <a:t>Offer guidance about potential difference in “bonding” to next pregnancy</a:t>
            </a:r>
          </a:p>
          <a:p>
            <a:r>
              <a:rPr lang="en-US" dirty="0"/>
              <a:t>Try to make this birth </a:t>
            </a:r>
            <a:r>
              <a:rPr lang="en-US" dirty="0" smtClean="0"/>
              <a:t>experience different </a:t>
            </a:r>
            <a:r>
              <a:rPr lang="en-US" dirty="0"/>
              <a:t>from loss experience</a:t>
            </a:r>
          </a:p>
          <a:p>
            <a:pPr marL="0" indent="0" algn="ctr">
              <a:buNone/>
            </a:pPr>
            <a:r>
              <a:rPr lang="en-US" sz="2800" dirty="0"/>
              <a:t>Know your patient’s </a:t>
            </a:r>
            <a:r>
              <a:rPr lang="en-US" sz="2800" dirty="0" smtClean="0"/>
              <a:t>history</a:t>
            </a:r>
            <a:endParaRPr lang="en-US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5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Perinatal Loss Definition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Non- voluntary end of pregnancy </a:t>
            </a:r>
            <a:r>
              <a:rPr lang="en-US" sz="2800" dirty="0" smtClean="0"/>
              <a:t>from conception</a:t>
            </a:r>
            <a:r>
              <a:rPr lang="en-US" sz="2800" dirty="0"/>
              <a:t>, during pregnancy and </a:t>
            </a:r>
            <a:r>
              <a:rPr lang="en-US" sz="2800" dirty="0" smtClean="0"/>
              <a:t>up to </a:t>
            </a:r>
            <a:r>
              <a:rPr lang="en-US" sz="2800" dirty="0"/>
              <a:t>28 days of the newborn’s </a:t>
            </a:r>
            <a:r>
              <a:rPr lang="en-US" sz="2800" dirty="0" smtClean="0"/>
              <a:t>life - (</a:t>
            </a:r>
            <a:r>
              <a:rPr lang="en-US" sz="2800" dirty="0"/>
              <a:t>AWOHNN</a:t>
            </a:r>
            <a:r>
              <a:rPr lang="en-US" sz="2800" dirty="0" smtClean="0"/>
              <a:t>).</a:t>
            </a:r>
            <a:endParaRPr lang="en-US" sz="2800" dirty="0"/>
          </a:p>
          <a:p>
            <a:r>
              <a:rPr lang="en-US" sz="2800" dirty="0"/>
              <a:t>Definitions vary from state to </a:t>
            </a:r>
            <a:r>
              <a:rPr lang="en-US" sz="2800" dirty="0" smtClean="0"/>
              <a:t>state with </a:t>
            </a:r>
            <a:r>
              <a:rPr lang="en-US" sz="2800" dirty="0"/>
              <a:t>weight, gestational age etc</a:t>
            </a:r>
            <a:r>
              <a:rPr lang="en-US" sz="2800" dirty="0" smtClean="0"/>
              <a:t>. - (</a:t>
            </a:r>
            <a:r>
              <a:rPr lang="en-US" sz="2800" dirty="0"/>
              <a:t>AAP and ACOG</a:t>
            </a:r>
            <a:r>
              <a:rPr lang="en-US" sz="2800" dirty="0" smtClean="0"/>
              <a:t>).</a:t>
            </a:r>
            <a:endParaRPr lang="en-US" sz="2800" dirty="0"/>
          </a:p>
          <a:p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34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Prepregnancy</a:t>
            </a:r>
            <a:r>
              <a:rPr lang="en-US" dirty="0"/>
              <a:t> physician consult and the next pregnancy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Detailed obstetrical history</a:t>
            </a:r>
          </a:p>
          <a:p>
            <a:r>
              <a:rPr lang="en-US" dirty="0"/>
              <a:t>Ask if parents named baby and use the baby’s name throughout (versus the pregnancy in 2009)</a:t>
            </a:r>
          </a:p>
          <a:p>
            <a:r>
              <a:rPr lang="en-US" dirty="0"/>
              <a:t>Ask to see any pictures they have</a:t>
            </a:r>
          </a:p>
          <a:p>
            <a:r>
              <a:rPr lang="en-US" dirty="0"/>
              <a:t>Preface consult that you realize it will be difficult to talk about the day of birth but how important it is</a:t>
            </a:r>
          </a:p>
          <a:p>
            <a:r>
              <a:rPr lang="en-US" dirty="0"/>
              <a:t>Have plenty of tissues</a:t>
            </a:r>
          </a:p>
          <a:p>
            <a:pPr marL="0" indent="0" algn="r">
              <a:buNone/>
            </a:pPr>
            <a:r>
              <a:rPr lang="en-US" sz="1900" dirty="0" smtClean="0"/>
              <a:t>(Dr</a:t>
            </a:r>
            <a:r>
              <a:rPr lang="en-US" sz="1900" dirty="0"/>
              <a:t>. Donna </a:t>
            </a:r>
            <a:r>
              <a:rPr lang="en-US" sz="1900" dirty="0" err="1"/>
              <a:t>Lambers</a:t>
            </a:r>
            <a:r>
              <a:rPr lang="en-US" sz="1900" dirty="0"/>
              <a:t>, MFM </a:t>
            </a:r>
            <a:r>
              <a:rPr lang="en-US" sz="1900" dirty="0" err="1"/>
              <a:t>TriHealth</a:t>
            </a:r>
            <a:r>
              <a:rPr lang="en-US" sz="1900" dirty="0"/>
              <a:t> Maternal Fetal Medicine, October 2011)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24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Sibling and grandparent grief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Grandparents often don’t want mom to view baby, (taboo)</a:t>
            </a:r>
          </a:p>
          <a:p>
            <a:r>
              <a:rPr lang="en-US" dirty="0"/>
              <a:t>Siblings:</a:t>
            </a:r>
          </a:p>
          <a:p>
            <a:pPr lvl="1"/>
            <a:r>
              <a:rPr lang="en-US" dirty="0"/>
              <a:t>Developmental^ appropriate care</a:t>
            </a:r>
          </a:p>
          <a:p>
            <a:pPr lvl="1"/>
            <a:r>
              <a:rPr lang="en-US" dirty="0"/>
              <a:t>May want to see baby</a:t>
            </a:r>
          </a:p>
          <a:p>
            <a:pPr lvl="1"/>
            <a:r>
              <a:rPr lang="en-US" dirty="0"/>
              <a:t>Many books for children</a:t>
            </a:r>
          </a:p>
          <a:p>
            <a:pPr lvl="1"/>
            <a:r>
              <a:rPr lang="en-US" dirty="0"/>
              <a:t>Fear they themselves or parents might die</a:t>
            </a:r>
          </a:p>
          <a:p>
            <a:pPr lvl="1"/>
            <a:r>
              <a:rPr lang="en-US" dirty="0"/>
              <a:t>Relate to pet’s death sometimes </a:t>
            </a:r>
            <a:r>
              <a:rPr lang="en-US" dirty="0" smtClean="0"/>
              <a:t>easier than </a:t>
            </a:r>
            <a:r>
              <a:rPr lang="en-US" dirty="0"/>
              <a:t>baby.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04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 dirty="0" smtClean="0">
                <a:latin typeface="Calibri" panose="020F0502020204030204" pitchFamily="34" charset="0"/>
              </a:rPr>
              <a:t>Η σχέση με τα οικεία </a:t>
            </a:r>
            <a:r>
              <a:rPr lang="el-GR" sz="3600" b="1" dirty="0" smtClean="0">
                <a:latin typeface="Calibri" panose="020F0502020204030204" pitchFamily="34" charset="0"/>
              </a:rPr>
              <a:t>πρόσωπα</a:t>
            </a:r>
            <a:r>
              <a:rPr lang="en-US" sz="3600" b="1" dirty="0" smtClean="0">
                <a:latin typeface="Calibri" panose="020F0502020204030204" pitchFamily="34" charset="0"/>
              </a:rPr>
              <a:t> </a:t>
            </a:r>
            <a:r>
              <a:rPr lang="en-US" sz="3000" b="0" dirty="0" smtClean="0">
                <a:latin typeface="Calibri" panose="020F0502020204030204" pitchFamily="34" charset="0"/>
              </a:rPr>
              <a:t>1/3</a:t>
            </a:r>
            <a:endParaRPr lang="el-GR" sz="3000" b="0" dirty="0" smtClean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482952" cy="50405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l-GR" sz="2400" b="1" dirty="0">
                <a:solidFill>
                  <a:schemeClr val="hlink"/>
                </a:solidFill>
                <a:latin typeface="Calibri" panose="020F0502020204030204" pitchFamily="34" charset="0"/>
              </a:rPr>
              <a:t>ΣΥΖΥΓΟΣ/ΣΥΝΤΡΟΦΟΣ</a:t>
            </a:r>
          </a:p>
          <a:p>
            <a:pPr>
              <a:buClr>
                <a:schemeClr val="tx1"/>
              </a:buClr>
              <a:defRPr/>
            </a:pPr>
            <a:r>
              <a:rPr lang="el-GR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Είναι </a:t>
            </a: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περίοδος κατά την οποία η σχέση δοκιμάζεται.</a:t>
            </a:r>
          </a:p>
          <a:p>
            <a:pPr>
              <a:buClr>
                <a:schemeClr val="tx1"/>
              </a:buClr>
              <a:defRPr/>
            </a:pP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Παραδοσιακά, οι άντρες δεν εκφράζουν τα συναισθήματα τους τόσο ανοιχτά όσο οι γυναίκες. </a:t>
            </a:r>
          </a:p>
          <a:p>
            <a:pPr>
              <a:buClr>
                <a:schemeClr val="tx1"/>
              </a:buClr>
              <a:defRPr/>
            </a:pP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Ο άντρας τις περισσότερες φορές αισθάνεται ένοχος και θυμωμένος. </a:t>
            </a:r>
          </a:p>
          <a:p>
            <a:pPr>
              <a:buClr>
                <a:schemeClr val="tx1"/>
              </a:buClr>
              <a:defRPr/>
            </a:pP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Αισθάνεται παραμελημένος, σε ότι αφορά τις δικές του ανησυχίες και συναισθήματα.</a:t>
            </a:r>
          </a:p>
          <a:p>
            <a:pPr algn="r">
              <a:lnSpc>
                <a:spcPct val="80000"/>
              </a:lnSpc>
              <a:buNone/>
              <a:defRPr/>
            </a:pPr>
            <a:endParaRPr lang="el-GR" sz="2400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  <a:p>
            <a:pPr algn="r">
              <a:lnSpc>
                <a:spcPct val="80000"/>
              </a:lnSpc>
              <a:buNone/>
              <a:defRPr/>
            </a:pPr>
            <a:r>
              <a:rPr lang="el-GR" sz="2400" dirty="0">
                <a:latin typeface="Calibri" panose="020F0502020204030204" pitchFamily="34" charset="0"/>
              </a:rPr>
              <a:t>(</a:t>
            </a:r>
            <a:r>
              <a:rPr lang="el-GR" sz="2400" dirty="0" err="1">
                <a:latin typeface="Calibri" panose="020F0502020204030204" pitchFamily="34" charset="0"/>
              </a:rPr>
              <a:t>Kolker</a:t>
            </a:r>
            <a:r>
              <a:rPr lang="el-GR" sz="2400" dirty="0">
                <a:latin typeface="Calibri" panose="020F0502020204030204" pitchFamily="34" charset="0"/>
              </a:rPr>
              <a:t> , 1993; </a:t>
            </a:r>
            <a:r>
              <a:rPr lang="el-GR" sz="2400" dirty="0" err="1">
                <a:latin typeface="Calibri" panose="020F0502020204030204" pitchFamily="34" charset="0"/>
              </a:rPr>
              <a:t>McCoyd</a:t>
            </a:r>
            <a:r>
              <a:rPr lang="el-GR" sz="2400" dirty="0">
                <a:latin typeface="Calibri" panose="020F0502020204030204" pitchFamily="34" charset="0"/>
              </a:rPr>
              <a:t>, 2007; </a:t>
            </a:r>
            <a:r>
              <a:rPr lang="en-US" sz="2400" dirty="0">
                <a:latin typeface="Calibri" panose="020F0502020204030204" pitchFamily="34" charset="0"/>
              </a:rPr>
              <a:t>ARC</a:t>
            </a:r>
            <a:r>
              <a:rPr lang="el-GR" sz="2400" dirty="0">
                <a:latin typeface="Calibri" panose="020F0502020204030204" pitchFamily="34" charset="0"/>
              </a:rPr>
              <a:t>, 1999)</a:t>
            </a:r>
          </a:p>
          <a:p>
            <a:endParaRPr lang="el-GR" sz="2400" dirty="0">
              <a:latin typeface="Calibri" panose="020F0502020204030204" pitchFamily="34" charset="0"/>
            </a:endParaRPr>
          </a:p>
        </p:txBody>
      </p:sp>
      <p:pic>
        <p:nvPicPr>
          <p:cNvPr id="7" name="Picture 5" descr="How-miscarriage-affects-a-marri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74" y="1268760"/>
            <a:ext cx="2821590" cy="1872208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22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dirty="0">
                <a:solidFill>
                  <a:prstClr val="black"/>
                </a:solidFill>
                <a:latin typeface="Calibri" panose="020F0502020204030204" pitchFamily="34" charset="0"/>
              </a:rPr>
              <a:t>Η σχέση με τα οικεία πρόσωπα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3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2/3</a:t>
            </a:r>
            <a:endParaRPr lang="el-GR" sz="3600" b="1" dirty="0" smtClean="0">
              <a:solidFill>
                <a:srgbClr val="CC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l-GR" sz="2800" b="1" dirty="0" smtClean="0">
                <a:solidFill>
                  <a:schemeClr val="hlink"/>
                </a:solidFill>
              </a:rPr>
              <a:t>ΤΑ ΠΑΙΔΙΑ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l-GR" sz="2800" u="sng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800" dirty="0" smtClean="0"/>
              <a:t>Ιδιαίτερη προσοχή σχετικά με τον τρόπο που θα ανακοινωθεί σε αυτά.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800" dirty="0" smtClean="0"/>
              <a:t>Σημαντικό ρόλο παίζει η ηλικία του παιδιού.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800" dirty="0" smtClean="0"/>
              <a:t>Πολλά παιδιά αισθάνονται ενοχή για το γεγονός.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800" dirty="0" smtClean="0"/>
              <a:t>Η μητέρα ενδέχεται να είναι λιγότερο υπομονετική.</a:t>
            </a: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endParaRPr lang="el-GR" sz="1200" dirty="0" smtClean="0"/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endParaRPr lang="el-GR" sz="1200" dirty="0" smtClean="0"/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endParaRPr lang="el-GR" sz="1200" dirty="0" smtClean="0"/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endParaRPr lang="el-GR" sz="1200" dirty="0" smtClean="0"/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endParaRPr lang="el-GR" sz="1200" dirty="0" smtClean="0"/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el-GR" sz="1600" dirty="0" smtClean="0"/>
              <a:t>(</a:t>
            </a:r>
            <a:r>
              <a:rPr lang="en-US" sz="1600" dirty="0" smtClean="0"/>
              <a:t>ARC, 1999)</a:t>
            </a:r>
            <a:r>
              <a:rPr lang="el-GR" sz="1600" dirty="0" smtClean="0"/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64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dirty="0">
                <a:solidFill>
                  <a:prstClr val="black"/>
                </a:solidFill>
                <a:latin typeface="Calibri" panose="020F0502020204030204" pitchFamily="34" charset="0"/>
              </a:rPr>
              <a:t>Η σχέση με τα οικεία πρόσωπα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3000" b="0" dirty="0" smtClean="0">
                <a:solidFill>
                  <a:prstClr val="black"/>
                </a:solidFill>
                <a:latin typeface="Calibri" panose="020F0502020204030204" pitchFamily="34" charset="0"/>
              </a:rPr>
              <a:t>3/3</a:t>
            </a:r>
            <a:endParaRPr lang="el-GR" sz="3600" b="1" dirty="0" smtClean="0">
              <a:solidFill>
                <a:srgbClr val="CC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l-GR" sz="2800" b="1" dirty="0" smtClean="0">
                <a:solidFill>
                  <a:schemeClr val="hlink"/>
                </a:solidFill>
                <a:latin typeface="Calibri" panose="020F0502020204030204" pitchFamily="34" charset="0"/>
              </a:rPr>
              <a:t>ΦΙΛΟΙ/ΣΥΝΑΔΕΛΦΟΙ</a:t>
            </a:r>
            <a:r>
              <a:rPr lang="en-US" sz="2800" b="1" dirty="0" smtClean="0">
                <a:solidFill>
                  <a:schemeClr val="hlink"/>
                </a:solidFill>
                <a:latin typeface="Calibri" panose="020F0502020204030204" pitchFamily="34" charset="0"/>
              </a:rPr>
              <a:t>/</a:t>
            </a:r>
            <a:r>
              <a:rPr lang="el-GR" sz="2800" b="1" dirty="0" smtClean="0">
                <a:solidFill>
                  <a:schemeClr val="hlink"/>
                </a:solidFill>
                <a:latin typeface="Calibri" panose="020F0502020204030204" pitchFamily="34" charset="0"/>
              </a:rPr>
              <a:t> ΣΥΓΓΕΝΕΙΣ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800" b="1" u="sng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Πολλά ζεύγη δεν βρίσκουν το βαθμό συμπαράστασης που θα επιθυμούσαν.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Αποφασίζει να εκμυστηρευθεί, συνήθως σε πρόσωπα με τα οποία έχει αναπτύξει δυνατούς δεσμούς. 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Στην περίπτωση που η γυναίκα υποβάλλεται σε διακοπή κύησης 2ου τριμήνου, η κατάσταση επιδεινώνεται.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Πιθανώς να βιώσει δυσφορία κατά τη διάρκεια συναναστροφής της με εγκυμονούσες γυναίκες.</a:t>
            </a: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endParaRPr lang="el-GR" sz="2400" dirty="0" smtClean="0">
              <a:latin typeface="Calibri" panose="020F0502020204030204" pitchFamily="34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endParaRPr lang="el-GR" sz="2400" dirty="0" smtClean="0">
              <a:latin typeface="Calibri" panose="020F0502020204030204" pitchFamily="34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el-GR" sz="1600" dirty="0" smtClean="0">
                <a:latin typeface="Calibri" panose="020F0502020204030204" pitchFamily="34" charset="0"/>
              </a:rPr>
              <a:t>(</a:t>
            </a:r>
            <a:r>
              <a:rPr lang="en-GB" sz="1600" dirty="0" err="1" smtClean="0">
                <a:latin typeface="Calibri" panose="020F0502020204030204" pitchFamily="34" charset="0"/>
              </a:rPr>
              <a:t>Neidthardt</a:t>
            </a:r>
            <a:r>
              <a:rPr lang="el-GR" sz="1600" dirty="0" smtClean="0">
                <a:latin typeface="Calibri" panose="020F0502020204030204" pitchFamily="34" charset="0"/>
              </a:rPr>
              <a:t>, 1986; </a:t>
            </a:r>
            <a:r>
              <a:rPr lang="en-GB" sz="1600" dirty="0" err="1" smtClean="0">
                <a:latin typeface="Calibri" panose="020F0502020204030204" pitchFamily="34" charset="0"/>
              </a:rPr>
              <a:t>Zeanah</a:t>
            </a:r>
            <a:r>
              <a:rPr lang="el-GR" sz="1600" dirty="0" smtClean="0">
                <a:latin typeface="Calibri" panose="020F0502020204030204" pitchFamily="34" charset="0"/>
              </a:rPr>
              <a:t>, 1993;</a:t>
            </a:r>
            <a:r>
              <a:rPr lang="en-US" sz="1600" dirty="0" smtClean="0">
                <a:latin typeface="Calibri" panose="020F0502020204030204" pitchFamily="34" charset="0"/>
              </a:rPr>
              <a:t>ARC</a:t>
            </a:r>
            <a:r>
              <a:rPr lang="el-GR" sz="1600" dirty="0" smtClean="0">
                <a:latin typeface="Calibri" panose="020F0502020204030204" pitchFamily="34" charset="0"/>
              </a:rPr>
              <a:t>, 1999)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sz="1600" dirty="0" smtClean="0"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63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216024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200" b="1" dirty="0" smtClean="0">
                <a:latin typeface="Calibri" panose="020F0502020204030204" pitchFamily="34" charset="0"/>
              </a:rPr>
              <a:t>Ψυχολογική επιβάρυνση μετά από διακοπή κύησης λόγω συγγενών ανωμαλιών ανάλογα με το τρίμηνο κύησης</a:t>
            </a:r>
            <a:r>
              <a:rPr lang="en-US" sz="2200" b="1" dirty="0" smtClean="0">
                <a:latin typeface="Calibri" panose="020F0502020204030204" pitchFamily="34" charset="0"/>
              </a:rPr>
              <a:t/>
            </a:r>
            <a:br>
              <a:rPr lang="en-US" sz="2200" b="1" dirty="0" smtClean="0">
                <a:latin typeface="Calibri" panose="020F0502020204030204" pitchFamily="34" charset="0"/>
              </a:rPr>
            </a:br>
            <a:r>
              <a:rPr lang="el-GR" sz="1800" b="1" dirty="0" smtClean="0">
                <a:latin typeface="Calibri" panose="020F0502020204030204" pitchFamily="34" charset="0"/>
              </a:rPr>
              <a:t>Ε. Μανιατέλλη1  , Ν. Σαλάκος1 , Π. </a:t>
            </a:r>
            <a:r>
              <a:rPr lang="el-GR" sz="1800" b="1" dirty="0" err="1" smtClean="0">
                <a:latin typeface="Calibri" panose="020F0502020204030204" pitchFamily="34" charset="0"/>
              </a:rPr>
              <a:t>Χαλβατσιώτης</a:t>
            </a:r>
            <a:r>
              <a:rPr lang="en-US" sz="1800" b="1" dirty="0" smtClean="0">
                <a:latin typeface="Calibri" panose="020F0502020204030204" pitchFamily="34" charset="0"/>
              </a:rPr>
              <a:t> </a:t>
            </a:r>
            <a:r>
              <a:rPr lang="el-GR" sz="1800" b="1" dirty="0" smtClean="0">
                <a:latin typeface="Calibri" panose="020F0502020204030204" pitchFamily="34" charset="0"/>
              </a:rPr>
              <a:t>2 , Ι,</a:t>
            </a:r>
            <a:r>
              <a:rPr lang="en-US" sz="1800" b="1" dirty="0" smtClean="0">
                <a:latin typeface="Calibri" panose="020F0502020204030204" pitchFamily="34" charset="0"/>
              </a:rPr>
              <a:t> </a:t>
            </a:r>
            <a:r>
              <a:rPr lang="el-GR" sz="1800" b="1" dirty="0" smtClean="0">
                <a:latin typeface="Calibri" panose="020F0502020204030204" pitchFamily="34" charset="0"/>
              </a:rPr>
              <a:t>Ζέρβας3 </a:t>
            </a:r>
            <a:r>
              <a:rPr lang="en-US" sz="1800" b="1" dirty="0" smtClean="0">
                <a:latin typeface="Calibri" panose="020F0502020204030204" pitchFamily="34" charset="0"/>
              </a:rPr>
              <a:t/>
            </a:r>
            <a:br>
              <a:rPr lang="en-US" sz="1800" b="1" dirty="0" smtClean="0">
                <a:latin typeface="Calibri" panose="020F0502020204030204" pitchFamily="34" charset="0"/>
              </a:rPr>
            </a:br>
            <a:r>
              <a:rPr lang="el-GR" sz="1400" b="1" dirty="0" smtClean="0">
                <a:latin typeface="Calibri" panose="020F0502020204030204" pitchFamily="34" charset="0"/>
              </a:rPr>
              <a:t/>
            </a:r>
            <a:br>
              <a:rPr lang="el-GR" sz="1400" b="1" dirty="0" smtClean="0">
                <a:latin typeface="Calibri" panose="020F0502020204030204" pitchFamily="34" charset="0"/>
              </a:rPr>
            </a:br>
            <a:r>
              <a:rPr lang="el-GR" sz="1400" b="1" dirty="0" smtClean="0">
                <a:latin typeface="Calibri" panose="020F0502020204030204" pitchFamily="34" charset="0"/>
              </a:rPr>
              <a:t>1. </a:t>
            </a:r>
            <a:r>
              <a:rPr lang="el-GR" sz="1400" b="1" dirty="0" err="1" smtClean="0">
                <a:latin typeface="Calibri" panose="020F0502020204030204" pitchFamily="34" charset="0"/>
              </a:rPr>
              <a:t>Αρεταίειο</a:t>
            </a:r>
            <a:r>
              <a:rPr lang="el-GR" sz="1400" b="1" dirty="0" smtClean="0">
                <a:latin typeface="Calibri" panose="020F0502020204030204" pitchFamily="34" charset="0"/>
              </a:rPr>
              <a:t> Νοσοκομείο, Β΄ Μαιευτική και Γυναικολογική Κλινική Πανεπιστημίου Αθηνών</a:t>
            </a:r>
            <a:br>
              <a:rPr lang="el-GR" sz="1400" b="1" dirty="0" smtClean="0">
                <a:latin typeface="Calibri" panose="020F0502020204030204" pitchFamily="34" charset="0"/>
              </a:rPr>
            </a:br>
            <a:r>
              <a:rPr lang="el-GR" sz="1400" b="1" dirty="0" smtClean="0">
                <a:latin typeface="Calibri" panose="020F0502020204030204" pitchFamily="34" charset="0"/>
              </a:rPr>
              <a:t>2. </a:t>
            </a:r>
            <a:r>
              <a:rPr lang="el-GR" sz="1400" b="1" dirty="0" err="1" smtClean="0">
                <a:latin typeface="Calibri" panose="020F0502020204030204" pitchFamily="34" charset="0"/>
              </a:rPr>
              <a:t>Αττικόν</a:t>
            </a:r>
            <a:r>
              <a:rPr lang="el-GR" sz="1400" b="1" dirty="0" smtClean="0">
                <a:latin typeface="Calibri" panose="020F0502020204030204" pitchFamily="34" charset="0"/>
              </a:rPr>
              <a:t> Νοσοκομείο Β΄ Προπαιδευτική Παθολογική Κλινική</a:t>
            </a:r>
            <a:br>
              <a:rPr lang="el-GR" sz="1400" b="1" dirty="0" smtClean="0">
                <a:latin typeface="Calibri" panose="020F0502020204030204" pitchFamily="34" charset="0"/>
              </a:rPr>
            </a:br>
            <a:r>
              <a:rPr lang="el-GR" sz="1400" b="1" dirty="0" smtClean="0">
                <a:latin typeface="Calibri" panose="020F0502020204030204" pitchFamily="34" charset="0"/>
              </a:rPr>
              <a:t>3. </a:t>
            </a:r>
            <a:r>
              <a:rPr lang="el-GR" sz="1400" b="1" dirty="0" err="1" smtClean="0">
                <a:latin typeface="Calibri" panose="020F0502020204030204" pitchFamily="34" charset="0"/>
              </a:rPr>
              <a:t>Αιγινήτειο</a:t>
            </a:r>
            <a:r>
              <a:rPr lang="el-GR" sz="1400" b="1" dirty="0" smtClean="0">
                <a:latin typeface="Calibri" panose="020F0502020204030204" pitchFamily="34" charset="0"/>
              </a:rPr>
              <a:t> </a:t>
            </a:r>
            <a:r>
              <a:rPr lang="el-GR" sz="1400" b="1" dirty="0" err="1" smtClean="0">
                <a:latin typeface="Calibri" panose="020F0502020204030204" pitchFamily="34" charset="0"/>
              </a:rPr>
              <a:t>Νοσοσκομείο</a:t>
            </a:r>
            <a:r>
              <a:rPr lang="el-GR" sz="1400" b="1" dirty="0" smtClean="0">
                <a:latin typeface="Calibri" panose="020F0502020204030204" pitchFamily="34" charset="0"/>
              </a:rPr>
              <a:t> A' Ψυχιατρική Κλινική Πανεπιστημίου Αθηνών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872"/>
            <a:ext cx="8507288" cy="458112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l-GR" altLang="el-GR" sz="1900" dirty="0" smtClean="0">
                <a:latin typeface="Calibri" panose="020F0502020204030204" pitchFamily="34" charset="0"/>
              </a:rPr>
              <a:t>Η έρευνα πραγματοποιείται στο </a:t>
            </a:r>
            <a:r>
              <a:rPr lang="el-GR" altLang="el-GR" sz="1900" dirty="0" err="1" smtClean="0">
                <a:latin typeface="Calibri" panose="020F0502020204030204" pitchFamily="34" charset="0"/>
              </a:rPr>
              <a:t>Αρεταίειο</a:t>
            </a:r>
            <a:r>
              <a:rPr lang="el-GR" altLang="el-GR" sz="1900" dirty="0" smtClean="0">
                <a:latin typeface="Calibri" panose="020F0502020204030204" pitchFamily="34" charset="0"/>
              </a:rPr>
              <a:t> Νοσοκομείο, Β΄ Μαιευτική και Γυναικολογική Κλινική</a:t>
            </a:r>
            <a:r>
              <a:rPr lang="en-US" altLang="el-GR" sz="1900" i="1" dirty="0">
                <a:latin typeface="Calibri" panose="020F0502020204030204" pitchFamily="34" charset="0"/>
              </a:rPr>
              <a:t>.</a:t>
            </a:r>
            <a:endParaRPr lang="en-US" altLang="el-GR" sz="19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l-GR" altLang="el-GR" sz="1900" dirty="0" smtClean="0">
                <a:latin typeface="Calibri" panose="020F0502020204030204" pitchFamily="34" charset="0"/>
              </a:rPr>
              <a:t>Συμμετείχαν μέχρι στιγμής 120 γυναίκες που είχαν υποβληθεί σε διακοπή κύησης στο 1ο και 2ο  τρίμηνο κύησης  λόγω συγγενών ανωμαλιών του εμβρύου ή άλλων ιατρικών παραγόντων.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l-GR" altLang="el-GR" sz="1900" dirty="0" smtClean="0">
                <a:latin typeface="Calibri" panose="020F0502020204030204" pitchFamily="34" charset="0"/>
              </a:rPr>
              <a:t>Δημογραφικά χαρακτηριστικά (οικογενειακή κατάσταση, εκπαίδευση κτλ) και μαιευτικό ιστορικό ( τοκετοί, αποβολές,  παρούσα κύηση, αίτιο διακοπής κτλ).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l-GR" altLang="el-GR" sz="1900" dirty="0" smtClean="0">
                <a:latin typeface="Calibri" panose="020F0502020204030204" pitchFamily="34" charset="0"/>
              </a:rPr>
              <a:t>Ερωτηματολόγια: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1900" dirty="0" smtClean="0">
                <a:latin typeface="Calibri" panose="020F0502020204030204" pitchFamily="34" charset="0"/>
              </a:rPr>
              <a:t>Κλίμακα για την κατάθλιψη </a:t>
            </a:r>
            <a:r>
              <a:rPr lang="el-GR" altLang="el-GR" sz="1900" dirty="0" err="1" smtClean="0">
                <a:latin typeface="Calibri" panose="020F0502020204030204" pitchFamily="34" charset="0"/>
              </a:rPr>
              <a:t>Edinburgh</a:t>
            </a:r>
            <a:r>
              <a:rPr lang="el-GR" altLang="el-GR" sz="1900" dirty="0" smtClean="0">
                <a:latin typeface="Calibri" panose="020F0502020204030204" pitchFamily="34" charset="0"/>
              </a:rPr>
              <a:t> </a:t>
            </a:r>
            <a:r>
              <a:rPr lang="el-GR" altLang="el-GR" sz="1900" dirty="0" err="1" smtClean="0">
                <a:latin typeface="Calibri" panose="020F0502020204030204" pitchFamily="34" charset="0"/>
              </a:rPr>
              <a:t>Postnatal</a:t>
            </a:r>
            <a:r>
              <a:rPr lang="el-GR" altLang="el-GR" sz="1900" dirty="0" smtClean="0">
                <a:latin typeface="Calibri" panose="020F0502020204030204" pitchFamily="34" charset="0"/>
              </a:rPr>
              <a:t> </a:t>
            </a:r>
            <a:r>
              <a:rPr lang="el-GR" altLang="el-GR" sz="1900" dirty="0" err="1" smtClean="0">
                <a:latin typeface="Calibri" panose="020F0502020204030204" pitchFamily="34" charset="0"/>
              </a:rPr>
              <a:t>Depression</a:t>
            </a:r>
            <a:r>
              <a:rPr lang="el-GR" altLang="el-GR" sz="1900" dirty="0" smtClean="0">
                <a:latin typeface="Calibri" panose="020F0502020204030204" pitchFamily="34" charset="0"/>
              </a:rPr>
              <a:t> </a:t>
            </a:r>
            <a:r>
              <a:rPr lang="el-GR" altLang="el-GR" sz="1900" dirty="0" err="1" smtClean="0">
                <a:latin typeface="Calibri" panose="020F0502020204030204" pitchFamily="34" charset="0"/>
              </a:rPr>
              <a:t>Scale</a:t>
            </a:r>
            <a:r>
              <a:rPr lang="el-GR" altLang="el-GR" sz="1900" dirty="0" smtClean="0">
                <a:latin typeface="Calibri" panose="020F0502020204030204" pitchFamily="34" charset="0"/>
              </a:rPr>
              <a:t> (</a:t>
            </a:r>
            <a:r>
              <a:rPr lang="en-US" altLang="el-GR" sz="1900" dirty="0" smtClean="0">
                <a:latin typeface="Calibri" panose="020F0502020204030204" pitchFamily="34" charset="0"/>
              </a:rPr>
              <a:t>EPDS</a:t>
            </a:r>
            <a:r>
              <a:rPr lang="el-GR" altLang="el-GR" sz="1900" dirty="0" smtClean="0">
                <a:latin typeface="Calibri" panose="020F0502020204030204" pitchFamily="34" charset="0"/>
              </a:rPr>
              <a:t>)</a:t>
            </a:r>
            <a:r>
              <a:rPr lang="en-US" altLang="el-GR" sz="1900" dirty="0" smtClean="0">
                <a:latin typeface="Calibri" panose="020F0502020204030204" pitchFamily="34" charset="0"/>
              </a:rPr>
              <a:t>.</a:t>
            </a:r>
            <a:endParaRPr lang="el-GR" altLang="el-GR" sz="19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1900" dirty="0" smtClean="0">
                <a:latin typeface="Calibri" panose="020F0502020204030204" pitchFamily="34" charset="0"/>
              </a:rPr>
              <a:t>Κλίμακα για την </a:t>
            </a:r>
            <a:r>
              <a:rPr lang="el-GR" altLang="el-GR" sz="1900" dirty="0" err="1" smtClean="0">
                <a:latin typeface="Calibri" panose="020F0502020204030204" pitchFamily="34" charset="0"/>
              </a:rPr>
              <a:t>περιγεννητική</a:t>
            </a:r>
            <a:r>
              <a:rPr lang="el-GR" altLang="el-GR" sz="1900" dirty="0" smtClean="0">
                <a:latin typeface="Calibri" panose="020F0502020204030204" pitchFamily="34" charset="0"/>
              </a:rPr>
              <a:t> θλίψη </a:t>
            </a:r>
            <a:r>
              <a:rPr lang="el-GR" altLang="el-GR" sz="1900" dirty="0" err="1" smtClean="0">
                <a:latin typeface="Calibri" panose="020F0502020204030204" pitchFamily="34" charset="0"/>
              </a:rPr>
              <a:t>Perinatal</a:t>
            </a:r>
            <a:r>
              <a:rPr lang="el-GR" altLang="el-GR" sz="1900" dirty="0" smtClean="0">
                <a:latin typeface="Calibri" panose="020F0502020204030204" pitchFamily="34" charset="0"/>
              </a:rPr>
              <a:t> </a:t>
            </a:r>
            <a:r>
              <a:rPr lang="el-GR" altLang="el-GR" sz="1900" dirty="0" err="1" smtClean="0">
                <a:latin typeface="Calibri" panose="020F0502020204030204" pitchFamily="34" charset="0"/>
              </a:rPr>
              <a:t>Grief</a:t>
            </a:r>
            <a:r>
              <a:rPr lang="el-GR" altLang="el-GR" sz="1900" dirty="0" smtClean="0">
                <a:latin typeface="Calibri" panose="020F0502020204030204" pitchFamily="34" charset="0"/>
              </a:rPr>
              <a:t> </a:t>
            </a:r>
            <a:r>
              <a:rPr lang="el-GR" altLang="el-GR" sz="1900" dirty="0" err="1" smtClean="0">
                <a:latin typeface="Calibri" panose="020F0502020204030204" pitchFamily="34" charset="0"/>
              </a:rPr>
              <a:t>Scale</a:t>
            </a:r>
            <a:r>
              <a:rPr lang="el-GR" altLang="el-GR" sz="1900" dirty="0" smtClean="0">
                <a:latin typeface="Calibri" panose="020F0502020204030204" pitchFamily="34" charset="0"/>
              </a:rPr>
              <a:t> (</a:t>
            </a:r>
            <a:r>
              <a:rPr lang="en-US" altLang="el-GR" sz="1900" dirty="0" smtClean="0">
                <a:latin typeface="Calibri" panose="020F0502020204030204" pitchFamily="34" charset="0"/>
              </a:rPr>
              <a:t>PGS</a:t>
            </a:r>
            <a:r>
              <a:rPr lang="el-GR" altLang="el-GR" sz="1900" dirty="0" smtClean="0">
                <a:latin typeface="Calibri" panose="020F0502020204030204" pitchFamily="34" charset="0"/>
              </a:rPr>
              <a:t>)(κλίμακα προς στάθμιση)</a:t>
            </a:r>
            <a:r>
              <a:rPr lang="en-US" altLang="el-GR" sz="1900" dirty="0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l-GR" sz="1900" dirty="0" smtClean="0">
                <a:latin typeface="Calibri" panose="020F0502020204030204" pitchFamily="34" charset="0"/>
              </a:rPr>
              <a:t>State-Trait Anxiety Inventory </a:t>
            </a:r>
            <a:r>
              <a:rPr lang="en-US" altLang="el-GR" sz="1900" dirty="0" smtClean="0">
                <a:latin typeface="Calibri" panose="020F0502020204030204" pitchFamily="34" charset="0"/>
              </a:rPr>
              <a:t>Y-1 (STAI).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GB" altLang="el-GR" sz="1900" dirty="0" smtClean="0">
                <a:latin typeface="Calibri" panose="020F0502020204030204" pitchFamily="34" charset="0"/>
              </a:rPr>
              <a:t>State-Trait Anxiety Inventory</a:t>
            </a:r>
            <a:r>
              <a:rPr lang="en-US" altLang="el-GR" sz="1900" dirty="0" smtClean="0">
                <a:latin typeface="Calibri" panose="020F0502020204030204" pitchFamily="34" charset="0"/>
              </a:rPr>
              <a:t> Y-2.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l-GR" sz="1900" dirty="0" smtClean="0">
                <a:latin typeface="Calibri" panose="020F0502020204030204" pitchFamily="34" charset="0"/>
              </a:rPr>
              <a:t>Dyadic Adjustment Scale</a:t>
            </a:r>
            <a:r>
              <a:rPr lang="el-GR" altLang="el-GR" sz="1900" dirty="0" smtClean="0">
                <a:latin typeface="Calibri" panose="020F0502020204030204" pitchFamily="34" charset="0"/>
              </a:rPr>
              <a:t> (</a:t>
            </a:r>
            <a:r>
              <a:rPr lang="en-US" altLang="el-GR" sz="1900" dirty="0" smtClean="0">
                <a:latin typeface="Calibri" panose="020F0502020204030204" pitchFamily="34" charset="0"/>
              </a:rPr>
              <a:t>DAS</a:t>
            </a:r>
            <a:r>
              <a:rPr lang="el-GR" altLang="el-GR" sz="1900" dirty="0" smtClean="0">
                <a:latin typeface="Calibri" panose="020F0502020204030204" pitchFamily="34" charset="0"/>
              </a:rPr>
              <a:t>)</a:t>
            </a:r>
            <a:r>
              <a:rPr lang="en-US" altLang="el-GR" sz="1900" dirty="0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1900" dirty="0" smtClean="0">
                <a:latin typeface="Calibri" panose="020F0502020204030204" pitchFamily="34" charset="0"/>
              </a:rPr>
              <a:t>Νοσοκομειακή Μέτρηση Άγχους και Κατάθλιψης (HADS)</a:t>
            </a:r>
            <a:r>
              <a:rPr lang="en-US" altLang="el-GR" sz="1900" dirty="0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el-GR" altLang="el-GR" sz="1900" dirty="0" smtClean="0">
                <a:latin typeface="Calibri" panose="020F0502020204030204" pitchFamily="34" charset="0"/>
              </a:rPr>
              <a:t>Ερωτηματολόγιο </a:t>
            </a:r>
            <a:r>
              <a:rPr lang="el-GR" altLang="el-GR" sz="1900" dirty="0" err="1" smtClean="0">
                <a:latin typeface="Calibri" panose="020F0502020204030204" pitchFamily="34" charset="0"/>
              </a:rPr>
              <a:t>Μετατραυματικής</a:t>
            </a:r>
            <a:r>
              <a:rPr lang="el-GR" altLang="el-GR" sz="1900" dirty="0" smtClean="0">
                <a:latin typeface="Calibri" panose="020F0502020204030204" pitchFamily="34" charset="0"/>
              </a:rPr>
              <a:t> Διαταραχής Άγχους </a:t>
            </a:r>
            <a:r>
              <a:rPr lang="en-US" altLang="el-GR" sz="1900" dirty="0" smtClean="0">
                <a:latin typeface="Calibri" panose="020F0502020204030204" pitchFamily="34" charset="0"/>
              </a:rPr>
              <a:t>(PTSD).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5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8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err="1" smtClean="0">
                <a:latin typeface="Calibri" panose="020F0502020204030204" pitchFamily="34" charset="0"/>
              </a:rPr>
              <a:t>Perinatal</a:t>
            </a:r>
            <a:r>
              <a:rPr lang="el-GR" altLang="el-GR" b="1" dirty="0" smtClean="0">
                <a:latin typeface="Calibri" panose="020F0502020204030204" pitchFamily="34" charset="0"/>
              </a:rPr>
              <a:t> </a:t>
            </a:r>
            <a:r>
              <a:rPr lang="el-GR" altLang="el-GR" b="1" dirty="0" err="1" smtClean="0">
                <a:latin typeface="Calibri" panose="020F0502020204030204" pitchFamily="34" charset="0"/>
              </a:rPr>
              <a:t>Grief</a:t>
            </a:r>
            <a:r>
              <a:rPr lang="el-GR" altLang="el-GR" b="1" dirty="0" smtClean="0">
                <a:latin typeface="Calibri" panose="020F0502020204030204" pitchFamily="34" charset="0"/>
              </a:rPr>
              <a:t> </a:t>
            </a:r>
            <a:r>
              <a:rPr lang="el-GR" altLang="el-GR" b="1" dirty="0" err="1" smtClean="0">
                <a:latin typeface="Calibri" panose="020F0502020204030204" pitchFamily="34" charset="0"/>
              </a:rPr>
              <a:t>Scale</a:t>
            </a:r>
            <a:endParaRPr lang="el-GR" altLang="el-GR" b="1" dirty="0" smtClean="0">
              <a:latin typeface="Calibri" panose="020F0502020204030204" pitchFamily="34" charset="0"/>
            </a:endParaRPr>
          </a:p>
        </p:txBody>
      </p:sp>
      <p:pic>
        <p:nvPicPr>
          <p:cNvPr id="74756" name="Picture 5" descr="E:\TERMINATION 2\IMG_4272.PNG pgs νεο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8"/>
          <a:stretch/>
        </p:blipFill>
        <p:spPr>
          <a:xfrm>
            <a:off x="21579" y="908721"/>
            <a:ext cx="4392488" cy="5949280"/>
          </a:xfrm>
        </p:spPr>
      </p:pic>
      <p:pic>
        <p:nvPicPr>
          <p:cNvPr id="74757" name="Picture 6" descr="E:\TERMINATION 2\IMG_4273-1.PNGpgs  2 νεο.pn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5"/>
          <a:stretch/>
        </p:blipFill>
        <p:spPr>
          <a:xfrm>
            <a:off x="4415034" y="1700808"/>
            <a:ext cx="4728966" cy="5229200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77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What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parents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say</a:t>
            </a:r>
            <a:r>
              <a:rPr lang="en-US" altLang="el-GR" dirty="0" smtClean="0"/>
              <a:t> </a:t>
            </a:r>
            <a:r>
              <a:rPr lang="en-US" altLang="el-GR" sz="3200" b="0" dirty="0" smtClean="0"/>
              <a:t>1/4</a:t>
            </a:r>
            <a:endParaRPr lang="el-GR" altLang="el-GR" sz="3200" b="0" dirty="0" smtClean="0"/>
          </a:p>
        </p:txBody>
      </p:sp>
      <p:sp>
        <p:nvSpPr>
          <p:cNvPr id="7578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sz="2400" i="1" dirty="0" smtClean="0">
                <a:latin typeface="Calibri" panose="020F0502020204030204" pitchFamily="34" charset="0"/>
              </a:rPr>
              <a:t>‘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Not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once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did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midwives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examine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me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to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see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how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labour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was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progressing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400" i="1" dirty="0" err="1" smtClean="0">
                <a:latin typeface="Calibri" panose="020F0502020204030204" pitchFamily="34" charset="0"/>
              </a:rPr>
              <a:t>nor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did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they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ask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how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was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coping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400" i="1" dirty="0" smtClean="0">
                <a:latin typeface="Calibri" panose="020F0502020204030204" pitchFamily="34" charset="0"/>
              </a:rPr>
              <a:t>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was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just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left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to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get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on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with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it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400" i="1" dirty="0" err="1" smtClean="0">
                <a:latin typeface="Calibri" panose="020F0502020204030204" pitchFamily="34" charset="0"/>
              </a:rPr>
              <a:t>Jonathan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was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my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first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child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; 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didn’t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have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a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clue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what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should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be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doing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400" i="1" dirty="0" smtClean="0">
                <a:latin typeface="Calibri" panose="020F0502020204030204" pitchFamily="34" charset="0"/>
              </a:rPr>
              <a:t>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felt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let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down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-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they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were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not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interested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in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me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because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wasn’t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having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a ‘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living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’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baby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400" i="1" dirty="0" smtClean="0">
                <a:latin typeface="Calibri" panose="020F0502020204030204" pitchFamily="34" charset="0"/>
              </a:rPr>
              <a:t>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understand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that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it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is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also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traumatic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for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them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but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all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wanted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was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a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little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reassurance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.’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5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>
                <a:solidFill>
                  <a:prstClr val="black"/>
                </a:solidFill>
              </a:rPr>
              <a:t>What</a:t>
            </a:r>
            <a:r>
              <a:rPr lang="el-GR" altLang="el-GR" dirty="0">
                <a:solidFill>
                  <a:prstClr val="black"/>
                </a:solidFill>
              </a:rPr>
              <a:t> </a:t>
            </a:r>
            <a:r>
              <a:rPr lang="el-GR" altLang="el-GR" dirty="0" err="1">
                <a:solidFill>
                  <a:prstClr val="black"/>
                </a:solidFill>
              </a:rPr>
              <a:t>parents</a:t>
            </a:r>
            <a:r>
              <a:rPr lang="el-GR" altLang="el-GR" dirty="0">
                <a:solidFill>
                  <a:prstClr val="black"/>
                </a:solidFill>
              </a:rPr>
              <a:t> </a:t>
            </a:r>
            <a:r>
              <a:rPr lang="el-GR" altLang="el-GR" dirty="0" err="1">
                <a:solidFill>
                  <a:prstClr val="black"/>
                </a:solidFill>
              </a:rPr>
              <a:t>say</a:t>
            </a:r>
            <a:r>
              <a:rPr lang="en-US" altLang="el-GR" dirty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2/4</a:t>
            </a:r>
            <a:endParaRPr lang="el-GR" altLang="el-GR" dirty="0" smtClean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i="1" dirty="0" smtClean="0">
                <a:latin typeface="Calibri" panose="020F0502020204030204" pitchFamily="34" charset="0"/>
              </a:rPr>
              <a:t>‘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had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decided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not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to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see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Jonathan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; </a:t>
            </a:r>
          </a:p>
          <a:p>
            <a:pPr marL="0" indent="0">
              <a:buNone/>
            </a:pPr>
            <a:r>
              <a:rPr lang="el-GR" altLang="el-GR" sz="2400" i="1" dirty="0" err="1" smtClean="0">
                <a:latin typeface="Calibri" panose="020F0502020204030204" pitchFamily="34" charset="0"/>
              </a:rPr>
              <a:t>my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heart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was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already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broken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and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knew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couldn’t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cope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with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seeing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him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–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it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wasn’t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that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didn’t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love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him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, 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did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with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all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my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heart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, 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just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didn’t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want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to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remember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him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like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that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l-GR" altLang="el-GR" sz="2400" i="1" dirty="0" smtClean="0">
                <a:latin typeface="Calibri" panose="020F0502020204030204" pitchFamily="34" charset="0"/>
              </a:rPr>
              <a:t>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wish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somebody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had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explained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emotional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side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of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this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terrible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situation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,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overwhelming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feelings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had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when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felt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him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being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born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l-GR" altLang="el-GR" sz="2400" i="1" dirty="0" smtClean="0">
                <a:latin typeface="Calibri" panose="020F0502020204030204" pitchFamily="34" charset="0"/>
              </a:rPr>
              <a:t>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knew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was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a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mother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–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no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one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could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take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that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away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from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me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.’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12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>
                <a:solidFill>
                  <a:prstClr val="black"/>
                </a:solidFill>
              </a:rPr>
              <a:t>What</a:t>
            </a:r>
            <a:r>
              <a:rPr lang="el-GR" altLang="el-GR" dirty="0">
                <a:solidFill>
                  <a:prstClr val="black"/>
                </a:solidFill>
              </a:rPr>
              <a:t> </a:t>
            </a:r>
            <a:r>
              <a:rPr lang="el-GR" altLang="el-GR" dirty="0" err="1">
                <a:solidFill>
                  <a:prstClr val="black"/>
                </a:solidFill>
              </a:rPr>
              <a:t>parents</a:t>
            </a:r>
            <a:r>
              <a:rPr lang="el-GR" altLang="el-GR" dirty="0">
                <a:solidFill>
                  <a:prstClr val="black"/>
                </a:solidFill>
              </a:rPr>
              <a:t> </a:t>
            </a:r>
            <a:r>
              <a:rPr lang="el-GR" altLang="el-GR" dirty="0" err="1">
                <a:solidFill>
                  <a:prstClr val="black"/>
                </a:solidFill>
              </a:rPr>
              <a:t>say</a:t>
            </a:r>
            <a:r>
              <a:rPr lang="en-US" altLang="el-GR" dirty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3/4</a:t>
            </a:r>
            <a:endParaRPr lang="el-GR" altLang="el-GR" dirty="0" smtClean="0"/>
          </a:p>
        </p:txBody>
      </p:sp>
      <p:sp>
        <p:nvSpPr>
          <p:cNvPr id="7782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2400" i="1" dirty="0" smtClean="0">
                <a:latin typeface="Calibri" panose="020F0502020204030204" pitchFamily="34" charset="0"/>
              </a:rPr>
              <a:t>   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‘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During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night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woke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again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and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again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and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midwife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–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my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guardian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angel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-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came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to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check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on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me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and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sat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holding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my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hand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i="1" dirty="0" err="1" smtClean="0">
                <a:latin typeface="Calibri" panose="020F0502020204030204" pitchFamily="34" charset="0"/>
              </a:rPr>
              <a:t>We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talked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about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everything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–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jobs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and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families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and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also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about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our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baby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i="1" dirty="0" err="1" smtClean="0">
                <a:latin typeface="Calibri" panose="020F0502020204030204" pitchFamily="34" charset="0"/>
              </a:rPr>
              <a:t>She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said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that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didn’t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have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to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name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her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if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didn’t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want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to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and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that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she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would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fill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in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a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birth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card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and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wrist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band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leaving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name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blank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in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case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changed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our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minds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 i="1" dirty="0" smtClean="0">
                <a:latin typeface="Calibri" panose="020F0502020204030204" pitchFamily="34" charset="0"/>
              </a:rPr>
              <a:t> 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will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never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forget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compassion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and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care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that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she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gave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us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. I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was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truly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blessed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to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have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been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cared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for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by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 </a:t>
            </a:r>
            <a:r>
              <a:rPr lang="el-GR" altLang="el-GR" sz="2400" i="1" dirty="0" err="1" smtClean="0">
                <a:latin typeface="Calibri" panose="020F0502020204030204" pitchFamily="34" charset="0"/>
              </a:rPr>
              <a:t>her</a:t>
            </a:r>
            <a:r>
              <a:rPr lang="el-GR" altLang="el-GR" sz="2400" i="1" dirty="0" smtClean="0">
                <a:latin typeface="Calibri" panose="020F0502020204030204" pitchFamily="34" charset="0"/>
              </a:rPr>
              <a:t>.’</a:t>
            </a:r>
            <a:r>
              <a:rPr lang="el-GR" altLang="el-GR" sz="240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07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err="1" smtClean="0">
                <a:latin typeface="Calibri" panose="020F0502020204030204" pitchFamily="34" charset="0"/>
              </a:rPr>
              <a:t>Περιγεννητική</a:t>
            </a:r>
            <a:r>
              <a:rPr lang="el-GR" altLang="el-GR" b="1" dirty="0" smtClean="0">
                <a:latin typeface="Calibri" panose="020F0502020204030204" pitchFamily="34" charset="0"/>
              </a:rPr>
              <a:t> Περίοδος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l-GR" altLang="el-GR" sz="2400" dirty="0" smtClean="0"/>
              <a:t>Ανάλογα με τον ορισμό, η </a:t>
            </a:r>
            <a:r>
              <a:rPr lang="el-GR" altLang="el-GR" sz="2400" dirty="0" err="1" smtClean="0"/>
              <a:t>περιγεννητική</a:t>
            </a:r>
            <a:r>
              <a:rPr lang="el-GR" altLang="el-GR" sz="2400" dirty="0" smtClean="0"/>
              <a:t> περίοδος ξεκινά 20-28 εβδομάδες από τη γονιμοποίηση ενός ωαρίου και λήγει 1-4 εβδομάδες από τη γέννηση του βρέφους.  </a:t>
            </a:r>
            <a:r>
              <a:rPr lang="en-US" altLang="el-GR" sz="2400" dirty="0" smtClean="0"/>
              <a:t>(</a:t>
            </a:r>
            <a:r>
              <a:rPr lang="el-GR" altLang="el-GR" sz="2400" dirty="0" err="1" smtClean="0"/>
              <a:t>European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Commission</a:t>
            </a:r>
            <a:r>
              <a:rPr lang="en-US" altLang="el-GR" sz="2400" dirty="0" smtClean="0"/>
              <a:t>, 2015).</a:t>
            </a:r>
            <a:endParaRPr lang="el-GR" altLang="el-GR" sz="2400" dirty="0" smtClean="0"/>
          </a:p>
          <a:p>
            <a:pPr>
              <a:buClr>
                <a:schemeClr val="tx1"/>
              </a:buClr>
            </a:pPr>
            <a:r>
              <a:rPr lang="el-GR" altLang="el-GR" sz="2400" dirty="0" err="1" smtClean="0"/>
              <a:t>The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perinatal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period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commences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at</a:t>
            </a:r>
            <a:r>
              <a:rPr lang="el-GR" altLang="el-GR" sz="2400" dirty="0" smtClean="0"/>
              <a:t> 22 </a:t>
            </a:r>
            <a:r>
              <a:rPr lang="el-GR" altLang="el-GR" sz="2400" dirty="0" err="1" smtClean="0"/>
              <a:t>completed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weeks</a:t>
            </a:r>
            <a:r>
              <a:rPr lang="el-GR" altLang="el-GR" sz="2400" dirty="0" smtClean="0"/>
              <a:t> (154 </a:t>
            </a:r>
            <a:r>
              <a:rPr lang="el-GR" altLang="el-GR" sz="2400" dirty="0" err="1" smtClean="0"/>
              <a:t>days</a:t>
            </a:r>
            <a:r>
              <a:rPr lang="el-GR" altLang="el-GR" sz="2400" dirty="0" smtClean="0"/>
              <a:t>) </a:t>
            </a:r>
            <a:r>
              <a:rPr lang="el-GR" altLang="el-GR" sz="2400" dirty="0" err="1" smtClean="0"/>
              <a:t>of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gestation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and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ends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7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completed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days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after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birth</a:t>
            </a:r>
            <a:r>
              <a:rPr lang="el-GR" altLang="el-GR" sz="2400" dirty="0" smtClean="0"/>
              <a:t>.</a:t>
            </a:r>
            <a:r>
              <a:rPr lang="en-US" altLang="el-GR" sz="2400" dirty="0" smtClean="0"/>
              <a:t>(WHO, 1992).</a:t>
            </a:r>
            <a:endParaRPr lang="el-GR" altLang="el-GR" sz="2400" dirty="0" smtClean="0"/>
          </a:p>
          <a:p>
            <a:pPr>
              <a:buClr>
                <a:schemeClr val="tx1"/>
              </a:buClr>
            </a:pPr>
            <a:r>
              <a:rPr lang="el-GR" altLang="el-GR" sz="2400" dirty="0" err="1" smtClean="0"/>
              <a:t>The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perinatal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period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commences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at</a:t>
            </a:r>
            <a:r>
              <a:rPr lang="el-GR" altLang="el-GR" sz="2400" dirty="0" smtClean="0"/>
              <a:t> 20 </a:t>
            </a:r>
            <a:r>
              <a:rPr lang="el-GR" altLang="el-GR" sz="2400" dirty="0" err="1" smtClean="0"/>
              <a:t>completed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weeks</a:t>
            </a:r>
            <a:r>
              <a:rPr lang="el-GR" altLang="el-GR" sz="2400" dirty="0" smtClean="0"/>
              <a:t> (140 </a:t>
            </a:r>
            <a:r>
              <a:rPr lang="el-GR" altLang="el-GR" sz="2400" dirty="0" err="1" smtClean="0"/>
              <a:t>days</a:t>
            </a:r>
            <a:r>
              <a:rPr lang="el-GR" altLang="el-GR" sz="2400" dirty="0" smtClean="0"/>
              <a:t>) </a:t>
            </a:r>
            <a:r>
              <a:rPr lang="el-GR" altLang="el-GR" sz="2400" dirty="0" err="1" smtClean="0"/>
              <a:t>of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gestation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and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ends</a:t>
            </a:r>
            <a:r>
              <a:rPr lang="el-GR" altLang="el-GR" sz="2400" dirty="0" smtClean="0"/>
              <a:t> 28 </a:t>
            </a:r>
            <a:r>
              <a:rPr lang="el-GR" altLang="el-GR" sz="2400" dirty="0" err="1" smtClean="0"/>
              <a:t>completed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days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after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birth</a:t>
            </a:r>
            <a:r>
              <a:rPr lang="el-GR" altLang="el-GR" sz="2400" dirty="0" smtClean="0"/>
              <a:t>. </a:t>
            </a:r>
            <a:r>
              <a:rPr lang="en-US" altLang="el-GR" sz="2400" dirty="0" smtClean="0"/>
              <a:t>(Australian Government for health and welfare, 2005).</a:t>
            </a: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7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>
                <a:solidFill>
                  <a:prstClr val="black"/>
                </a:solidFill>
              </a:rPr>
              <a:t>What</a:t>
            </a:r>
            <a:r>
              <a:rPr lang="el-GR" altLang="el-GR" dirty="0">
                <a:solidFill>
                  <a:prstClr val="black"/>
                </a:solidFill>
              </a:rPr>
              <a:t> </a:t>
            </a:r>
            <a:r>
              <a:rPr lang="el-GR" altLang="el-GR" dirty="0" err="1">
                <a:solidFill>
                  <a:prstClr val="black"/>
                </a:solidFill>
              </a:rPr>
              <a:t>parents</a:t>
            </a:r>
            <a:r>
              <a:rPr lang="el-GR" altLang="el-GR" dirty="0">
                <a:solidFill>
                  <a:prstClr val="black"/>
                </a:solidFill>
              </a:rPr>
              <a:t> </a:t>
            </a:r>
            <a:r>
              <a:rPr lang="el-GR" altLang="el-GR" dirty="0" err="1">
                <a:solidFill>
                  <a:prstClr val="black"/>
                </a:solidFill>
              </a:rPr>
              <a:t>say</a:t>
            </a:r>
            <a:r>
              <a:rPr lang="en-US" altLang="el-GR" dirty="0">
                <a:solidFill>
                  <a:prstClr val="black"/>
                </a:solidFill>
              </a:rPr>
              <a:t> </a:t>
            </a:r>
            <a:r>
              <a:rPr lang="en-US" altLang="el-GR" sz="3200" b="0" dirty="0" smtClean="0">
                <a:solidFill>
                  <a:prstClr val="black"/>
                </a:solidFill>
              </a:rPr>
              <a:t>4/4</a:t>
            </a:r>
            <a:endParaRPr lang="el-GR" altLang="el-GR" dirty="0" smtClean="0"/>
          </a:p>
        </p:txBody>
      </p:sp>
      <p:sp>
        <p:nvSpPr>
          <p:cNvPr id="788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i="1" dirty="0" smtClean="0">
                <a:latin typeface="Calibri" panose="020F0502020204030204" pitchFamily="34" charset="0"/>
              </a:rPr>
              <a:t>‘</a:t>
            </a:r>
            <a:r>
              <a:rPr lang="el-GR" altLang="el-GR" i="1" dirty="0" err="1" smtClean="0">
                <a:latin typeface="Calibri" panose="020F0502020204030204" pitchFamily="34" charset="0"/>
              </a:rPr>
              <a:t>It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felt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really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important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to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me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that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the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nurses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and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everyone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knew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that</a:t>
            </a:r>
            <a:r>
              <a:rPr lang="el-GR" altLang="el-GR" i="1" dirty="0" smtClean="0">
                <a:latin typeface="Calibri" panose="020F0502020204030204" pitchFamily="34" charset="0"/>
              </a:rPr>
              <a:t> I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wasn’t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here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for</a:t>
            </a:r>
            <a:r>
              <a:rPr lang="el-GR" altLang="el-GR" i="1" dirty="0" smtClean="0">
                <a:latin typeface="Calibri" panose="020F0502020204030204" pitchFamily="34" charset="0"/>
              </a:rPr>
              <a:t> a ‘</a:t>
            </a:r>
            <a:r>
              <a:rPr lang="el-GR" altLang="el-GR" i="1" dirty="0" err="1" smtClean="0">
                <a:latin typeface="Calibri" panose="020F0502020204030204" pitchFamily="34" charset="0"/>
              </a:rPr>
              <a:t>social</a:t>
            </a:r>
            <a:r>
              <a:rPr lang="el-GR" altLang="el-GR" i="1" dirty="0" smtClean="0">
                <a:latin typeface="Calibri" panose="020F0502020204030204" pitchFamily="34" charset="0"/>
              </a:rPr>
              <a:t>’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termination</a:t>
            </a:r>
            <a:r>
              <a:rPr lang="el-GR" altLang="el-GR" i="1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l-GR" altLang="el-GR" i="1" dirty="0" err="1" smtClean="0">
                <a:latin typeface="Calibri" panose="020F0502020204030204" pitchFamily="34" charset="0"/>
              </a:rPr>
              <a:t>This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was</a:t>
            </a:r>
            <a:r>
              <a:rPr lang="el-GR" altLang="el-GR" i="1" dirty="0" smtClean="0">
                <a:latin typeface="Calibri" panose="020F0502020204030204" pitchFamily="34" charset="0"/>
              </a:rPr>
              <a:t> a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very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wanted</a:t>
            </a:r>
            <a:r>
              <a:rPr lang="el-GR" altLang="el-GR" i="1" dirty="0" smtClean="0">
                <a:latin typeface="Calibri" panose="020F0502020204030204" pitchFamily="34" charset="0"/>
              </a:rPr>
              <a:t> </a:t>
            </a:r>
            <a:r>
              <a:rPr lang="el-GR" altLang="el-GR" i="1" dirty="0" err="1" smtClean="0">
                <a:latin typeface="Calibri" panose="020F0502020204030204" pitchFamily="34" charset="0"/>
              </a:rPr>
              <a:t>baby</a:t>
            </a:r>
            <a:r>
              <a:rPr lang="el-GR" altLang="el-GR" i="1" dirty="0" smtClean="0">
                <a:latin typeface="Calibri" panose="020F0502020204030204" pitchFamily="34" charset="0"/>
              </a:rPr>
              <a:t>.’</a:t>
            </a:r>
            <a:r>
              <a:rPr lang="el-GR" altLang="el-GR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8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b="1" dirty="0" smtClean="0"/>
              <a:t>Συμπεράσματα</a:t>
            </a:r>
            <a:r>
              <a:rPr lang="en-US" b="1" dirty="0" smtClean="0"/>
              <a:t> </a:t>
            </a:r>
            <a:r>
              <a:rPr lang="en-US" sz="3200" b="0" dirty="0" smtClean="0"/>
              <a:t>1/3</a:t>
            </a:r>
            <a:endParaRPr lang="el-GR" sz="3200" b="0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400" dirty="0">
                <a:latin typeface="Calibri" panose="020F0502020204030204" pitchFamily="34" charset="0"/>
              </a:rPr>
              <a:t>Η διακοπή κύησης 2ου τριμήνου μπορεί να έχει ακόμα πιο έντονες ψυχολογικές επιπτώσεις σε σχέση με τη διακοπή στο 1ο τρίμηνο. 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Οι </a:t>
            </a:r>
            <a:r>
              <a:rPr lang="el-GR" sz="2400" dirty="0">
                <a:latin typeface="Calibri" panose="020F0502020204030204" pitchFamily="34" charset="0"/>
              </a:rPr>
              <a:t>ιατρικές διαδικασίες που πραγματοποιούνται στο 1ο  τρίμηνο έχουν μικρότερο κίνδυνο επιπλοκών και λιγότερες ψυχολογικές επιπτώσεις για τη γυναίκα σε αντίθεση με αυτές του 2ου τριμήνου. 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Οι </a:t>
            </a:r>
            <a:r>
              <a:rPr lang="el-GR" sz="2400" dirty="0">
                <a:latin typeface="Calibri" panose="020F0502020204030204" pitchFamily="34" charset="0"/>
              </a:rPr>
              <a:t>γυναίκες βρίσκουν την διακοπή με τη χορήγηση </a:t>
            </a:r>
            <a:r>
              <a:rPr lang="el-GR" sz="2400" dirty="0" err="1">
                <a:latin typeface="Calibri" panose="020F0502020204030204" pitchFamily="34" charset="0"/>
              </a:rPr>
              <a:t>ωκυτοκίνης</a:t>
            </a:r>
            <a:r>
              <a:rPr lang="el-GR" sz="2400" dirty="0">
                <a:latin typeface="Calibri" panose="020F0502020204030204" pitchFamily="34" charset="0"/>
              </a:rPr>
              <a:t> ή </a:t>
            </a:r>
            <a:r>
              <a:rPr lang="el-GR" sz="2400" dirty="0" err="1">
                <a:latin typeface="Calibri" panose="020F0502020204030204" pitchFamily="34" charset="0"/>
              </a:rPr>
              <a:t>μισοπροστόλη</a:t>
            </a:r>
            <a:r>
              <a:rPr lang="el-GR" sz="2400" dirty="0">
                <a:latin typeface="Calibri" panose="020F0502020204030204" pitchFamily="34" charset="0"/>
              </a:rPr>
              <a:t> πολύ πιο οδυνηρή και τραυματική εμπειρία από όσο περίμεναν.</a:t>
            </a:r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Η </a:t>
            </a:r>
            <a:r>
              <a:rPr lang="el-GR" sz="2400" dirty="0">
                <a:latin typeface="Calibri" panose="020F0502020204030204" pitchFamily="34" charset="0"/>
              </a:rPr>
              <a:t>έλλειψη αναγνώρισης της σοβαρότητας που φέρει η περίσταση στο ζευγάρι από τους φίλους, την οικογένεια και τους επαγγελματίες υγείας μπορεί να επιδεινώσει τον </a:t>
            </a:r>
            <a:r>
              <a:rPr lang="el-GR" sz="2400" b="1" dirty="0">
                <a:latin typeface="Calibri" panose="020F0502020204030204" pitchFamily="34" charset="0"/>
              </a:rPr>
              <a:t>πόνο </a:t>
            </a:r>
            <a:r>
              <a:rPr lang="el-GR" sz="2400" dirty="0">
                <a:latin typeface="Calibri" panose="020F0502020204030204" pitchFamily="34" charset="0"/>
              </a:rPr>
              <a:t>και το αίσθημα της </a:t>
            </a:r>
            <a:r>
              <a:rPr lang="el-GR" sz="2400" b="1" dirty="0" smtClean="0">
                <a:latin typeface="Calibri" panose="020F0502020204030204" pitchFamily="34" charset="0"/>
              </a:rPr>
              <a:t>απομόνωσης</a:t>
            </a:r>
            <a:r>
              <a:rPr lang="en-US" sz="2400" dirty="0" smtClean="0">
                <a:latin typeface="Calibri" panose="020F0502020204030204" pitchFamily="34" charset="0"/>
              </a:rPr>
              <a:t>.</a:t>
            </a:r>
            <a:endParaRPr lang="el-GR" sz="2400" dirty="0" smtClean="0"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6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Συμπεράσματα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b="0" dirty="0" smtClean="0">
                <a:solidFill>
                  <a:prstClr val="black"/>
                </a:solidFill>
              </a:rPr>
              <a:t>2/3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Οι </a:t>
            </a:r>
            <a:r>
              <a:rPr lang="el-GR" sz="2400" dirty="0"/>
              <a:t>ψυχολογικές αντιδράσεις που παρουσιάζουν τα </a:t>
            </a:r>
            <a:r>
              <a:rPr lang="el-GR" sz="2400" dirty="0" smtClean="0"/>
              <a:t> </a:t>
            </a:r>
            <a:r>
              <a:rPr lang="el-GR" sz="2400" dirty="0"/>
              <a:t>ζευγάρια ύστερα από την απόφαση να διακόψουν την κύηση διαφέρουν από άτομο σε άτομο και εναλλάσσονται στο χρόνο. </a:t>
            </a:r>
          </a:p>
          <a:p>
            <a:r>
              <a:rPr lang="el-GR" sz="2400" dirty="0" smtClean="0"/>
              <a:t>Ψυχοκοινωνική </a:t>
            </a:r>
            <a:r>
              <a:rPr lang="el-GR" sz="2400" dirty="0"/>
              <a:t>υποστήριξη με επίκεντρο την ασθενή </a:t>
            </a:r>
            <a:r>
              <a:rPr lang="el-GR" sz="2400" dirty="0" smtClean="0"/>
              <a:t> </a:t>
            </a:r>
            <a:r>
              <a:rPr lang="el-GR" sz="2400" dirty="0"/>
              <a:t>πρέπει να παρέχεται στο πλαίσιο της φροντίδας της γυναίκας που υποβάλλεται σε διακοπή κύησης και αναμένεται από όλα τα μέλη της ομάδας (γυναικολόγος, μαία κτλ).</a:t>
            </a:r>
          </a:p>
          <a:p>
            <a:r>
              <a:rPr lang="el-GR" sz="2400" dirty="0" smtClean="0"/>
              <a:t>Ο </a:t>
            </a:r>
            <a:r>
              <a:rPr lang="el-GR" sz="2400" dirty="0"/>
              <a:t>θρήνος και η λύπη μετά την απώλεια δεν είναι αναγκαίο να είναι ανάλογα με το μέγεθος του χρόνου που επενδύει η γυναίκα στην </a:t>
            </a:r>
            <a:r>
              <a:rPr lang="el-GR" sz="2400" dirty="0" smtClean="0"/>
              <a:t>κύηση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08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Συμπεράσματα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z="3200" b="0" smtClean="0">
                <a:solidFill>
                  <a:prstClr val="black"/>
                </a:solidFill>
              </a:rPr>
              <a:t>3/3</a:t>
            </a:r>
            <a:endParaRPr lang="el-GR" sz="3600" b="1" dirty="0" smtClean="0">
              <a:solidFill>
                <a:srgbClr val="464E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400" dirty="0">
                <a:latin typeface="Calibri" panose="020F0502020204030204" pitchFamily="34" charset="0"/>
              </a:rPr>
              <a:t>Όλα αυτά τα συναισθήματα αποτελούν συνήθεις αντιδράσεις σε μια τόσο ψυχολογικά φορτισμένη κατάσταση.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Οι </a:t>
            </a:r>
            <a:r>
              <a:rPr lang="el-GR" sz="2400" dirty="0">
                <a:latin typeface="Calibri" panose="020F0502020204030204" pitchFamily="34" charset="0"/>
              </a:rPr>
              <a:t>ιατρικές διαδικασίες που χρησιμοποιούνται στο 2ο τρίμηνο είναι από μόνες τους πιο αγχωτικές από αυτές του 1ου τριμήνου.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l-GR" sz="2400" dirty="0" smtClean="0">
                <a:latin typeface="Calibri" panose="020F0502020204030204" pitchFamily="34" charset="0"/>
              </a:rPr>
              <a:t>Ο </a:t>
            </a:r>
            <a:r>
              <a:rPr lang="el-GR" sz="2400" dirty="0">
                <a:latin typeface="Calibri" panose="020F0502020204030204" pitchFamily="34" charset="0"/>
              </a:rPr>
              <a:t>κίνδυνος της έκθεσης των γυναικών στο θρήνο υποτιμάται συχνά από τους επαγγελματίες υγείας ή ακόμα κι από τα υπόλοιπα μέλη της οικογένειας. </a:t>
            </a: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6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Ερωτήσεις</a:t>
            </a:r>
            <a:r>
              <a:rPr lang="en-US" dirty="0" smtClean="0"/>
              <a:t>;</a:t>
            </a:r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03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2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Ε. </a:t>
            </a:r>
            <a:r>
              <a:rPr lang="el-GR" sz="2000" dirty="0" err="1" smtClean="0"/>
              <a:t>Μανιατέλλη</a:t>
            </a:r>
            <a:r>
              <a:rPr lang="en-US" sz="2000" dirty="0" smtClean="0"/>
              <a:t> 2014</a:t>
            </a:r>
            <a:r>
              <a:rPr lang="el-GR" sz="2000" dirty="0" smtClean="0"/>
              <a:t>. </a:t>
            </a:r>
            <a:r>
              <a:rPr lang="el-GR" sz="2000" dirty="0"/>
              <a:t>Ε. </a:t>
            </a:r>
            <a:r>
              <a:rPr lang="el-GR" sz="2000" dirty="0" err="1" smtClean="0"/>
              <a:t>Μανιατέλλη</a:t>
            </a:r>
            <a:r>
              <a:rPr lang="el-GR" sz="2000" dirty="0" smtClean="0"/>
              <a:t>. </a:t>
            </a:r>
            <a:r>
              <a:rPr lang="el-GR" sz="2000" dirty="0"/>
              <a:t>«Κοινοτική Μαιευτική- Γυναικολογική Φροντίδα – Αγωγή </a:t>
            </a:r>
            <a:r>
              <a:rPr lang="el-GR" sz="2000" dirty="0" smtClean="0"/>
              <a:t>Υγείας</a:t>
            </a:r>
            <a:r>
              <a:rPr lang="en-US" sz="2000" dirty="0" smtClean="0"/>
              <a:t> </a:t>
            </a:r>
            <a:r>
              <a:rPr lang="el-GR" sz="2000" dirty="0"/>
              <a:t>(Θ). Ενότητα </a:t>
            </a:r>
            <a:r>
              <a:rPr lang="el-GR" sz="2000" dirty="0" smtClean="0"/>
              <a:t>11: </a:t>
            </a:r>
            <a:r>
              <a:rPr lang="el-GR" sz="2000" dirty="0" err="1"/>
              <a:t>Περιγεννητική</a:t>
            </a:r>
            <a:r>
              <a:rPr lang="el-GR" sz="2000" dirty="0"/>
              <a:t> θλίψη μετά από επιβεβλημένη διακοπή </a:t>
            </a:r>
            <a:r>
              <a:rPr lang="el-GR" sz="2000" dirty="0" smtClean="0"/>
              <a:t>κύησης».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314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44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36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Perinatal Loss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Greater than 1 million pregnancy losses yearly in </a:t>
            </a:r>
            <a:r>
              <a:rPr lang="en-US" sz="2800" dirty="0" smtClean="0"/>
              <a:t>USA 25</a:t>
            </a:r>
            <a:r>
              <a:rPr lang="en-US" sz="2800" dirty="0"/>
              <a:t>% of all conceptions end in 1st </a:t>
            </a:r>
            <a:r>
              <a:rPr lang="en-US" sz="2800" dirty="0" smtClean="0"/>
              <a:t>trimester.</a:t>
            </a:r>
            <a:endParaRPr lang="en-US" sz="2800" dirty="0"/>
          </a:p>
          <a:p>
            <a:r>
              <a:rPr lang="en-US" sz="2800" dirty="0"/>
              <a:t>Late losses occur 2-4% of </a:t>
            </a:r>
            <a:r>
              <a:rPr lang="en-US" sz="2800" dirty="0" smtClean="0"/>
              <a:t>pregnancies.</a:t>
            </a:r>
            <a:endParaRPr lang="en-US" sz="2800" dirty="0"/>
          </a:p>
          <a:p>
            <a:r>
              <a:rPr lang="en-US" sz="2800" dirty="0"/>
              <a:t>Stillborn rate is 10.7% since 1990 African American stillborn rate is 20</a:t>
            </a:r>
            <a:r>
              <a:rPr lang="en-US" sz="2800" dirty="0" smtClean="0"/>
              <a:t>%.</a:t>
            </a:r>
            <a:endParaRPr lang="en-US" sz="2800" dirty="0"/>
          </a:p>
          <a:p>
            <a:pPr marL="0" indent="0" algn="r">
              <a:buNone/>
            </a:pPr>
            <a:r>
              <a:rPr lang="en-US" sz="2800" dirty="0" smtClean="0"/>
              <a:t>(</a:t>
            </a:r>
            <a:r>
              <a:rPr lang="en-US" sz="2800" dirty="0"/>
              <a:t>AWHONN, 2009)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34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Estimates of </a:t>
            </a:r>
            <a:r>
              <a:rPr lang="en-US" dirty="0" smtClean="0"/>
              <a:t>maternal risk factors and risk of stillbirth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83656"/>
              </p:ext>
            </p:extLst>
          </p:nvPr>
        </p:nvGraphicFramePr>
        <p:xfrm>
          <a:off x="395536" y="1397000"/>
          <a:ext cx="8352928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794"/>
                <a:gridCol w="4571134"/>
              </a:tblGrid>
              <a:tr h="370840">
                <a:tc>
                  <a:txBody>
                    <a:bodyPr/>
                    <a:lstStyle/>
                    <a:p>
                      <a:pPr marL="228600" marR="97663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Condition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Estimated Rate of Stillbirth</a:t>
                      </a:r>
                      <a:endParaRPr lang="el-G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2700" marR="9766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All pregnancies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6.4/1000</a:t>
                      </a:r>
                      <a:endParaRPr lang="el-G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2700" marR="9766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Pregnancy-induced HTN: Mild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9 - 51/1000 </a:t>
                      </a:r>
                      <a:endParaRPr lang="el-G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2700" marR="9766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Diabetes treated with diet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6-35/ 1000 </a:t>
                      </a:r>
                      <a:endParaRPr lang="el-G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2700" marR="9766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err="1"/>
                        <a:t>Thrombophilias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18-40/1000</a:t>
                      </a:r>
                      <a:endParaRPr lang="el-G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2700" marR="9766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Smoking &gt; 10 </a:t>
                      </a:r>
                      <a:r>
                        <a:rPr lang="en-US" dirty="0" smtClean="0"/>
                        <a:t>cigarettes/day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10 - 15/1000 </a:t>
                      </a:r>
                      <a:endParaRPr lang="el-G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2700" marR="9766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Previous stillbirth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9-20 /1000</a:t>
                      </a:r>
                      <a:endParaRPr lang="el-G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2700" marR="9766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Multiple gestation </a:t>
                      </a:r>
                      <a:r>
                        <a:rPr lang="en-US" dirty="0" smtClean="0"/>
                        <a:t>– twins triplets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12/1000</a:t>
                      </a:r>
                      <a:endParaRPr lang="el-G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2700" marR="97663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Advanced Maternal Age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34/1000</a:t>
                      </a:r>
                      <a:endParaRPr lang="el-G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7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1e90a41614c777c297bdd29c482c2b614b647"/>
</p:tagLst>
</file>

<file path=ppt/theme/theme1.xml><?xml version="1.0" encoding="utf-8"?>
<a:theme xmlns:a="http://schemas.openxmlformats.org/drawingml/2006/main" name="OC_template_updated">
  <a:themeElements>
    <a:clrScheme name="Custom 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5131</Words>
  <Application>Microsoft Office PowerPoint</Application>
  <PresentationFormat>Προβολή στην οθόνη (4:3)</PresentationFormat>
  <Paragraphs>690</Paragraphs>
  <Slides>80</Slides>
  <Notes>12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80</vt:i4>
      </vt:variant>
    </vt:vector>
  </HeadingPairs>
  <TitlesOfParts>
    <vt:vector size="83" baseType="lpstr">
      <vt:lpstr>OC_template_updated</vt:lpstr>
      <vt:lpstr>1_OC_template_updated</vt:lpstr>
      <vt:lpstr>Φωτογραφία του Photo Editor</vt:lpstr>
      <vt:lpstr>Κοινοτική Μαιευτική - Γυναικολογική Φροντίδα – Αγωγή Υγείας (Θ)</vt:lpstr>
      <vt:lpstr>Παρουσίαση του PowerPoint</vt:lpstr>
      <vt:lpstr>Σκοπός</vt:lpstr>
      <vt:lpstr>Spend a moment considering:</vt:lpstr>
      <vt:lpstr>Εισαγωγή</vt:lpstr>
      <vt:lpstr>Perinatal Loss Definition</vt:lpstr>
      <vt:lpstr>Περιγεννητική Περίοδος</vt:lpstr>
      <vt:lpstr>Frequency of Perinatal Loss</vt:lpstr>
      <vt:lpstr>Estimates of maternal risk factors and risk of stillbirth</vt:lpstr>
      <vt:lpstr>Διαχείριση περιστατικών εκλεκτικής διακοπής κύησης </vt:lpstr>
      <vt:lpstr>Decision Making – a spectrum of methodologies</vt:lpstr>
      <vt:lpstr>Supporting parents’ decision making 1/3</vt:lpstr>
      <vt:lpstr>Decision Making – factors that can influence the decision</vt:lpstr>
      <vt:lpstr>Supporting parents’ decision making 2/3</vt:lpstr>
      <vt:lpstr>Supporting parents’ decision making 3/3</vt:lpstr>
      <vt:lpstr>The importance of information</vt:lpstr>
      <vt:lpstr>Parents’ practical concerns</vt:lpstr>
      <vt:lpstr>H λήψη της απόφασης από το ζευγάρι (συμπέρασμα)</vt:lpstr>
      <vt:lpstr>Grief is a process, not an event</vt:lpstr>
      <vt:lpstr>Uniqueness of Perinatal Grief</vt:lpstr>
      <vt:lpstr>Παρουσίαση του PowerPoint</vt:lpstr>
      <vt:lpstr>Παράγοντες που επηρεάζουν τη θλίψη</vt:lpstr>
      <vt:lpstr>Οι ψυχολογικές αντιδράσεις της επιβεβλημένης διακοπής κύησης στο 1ο και 2ο τρίμηνο 1/2</vt:lpstr>
      <vt:lpstr>Οι ψυχολογικές αντιδράσεις της επιβεβλημένης διακοπής κύησης στο 1ο και 2ο τρίμηνο 2/2</vt:lpstr>
      <vt:lpstr>The grieving experience</vt:lpstr>
      <vt:lpstr> Elisabeth Kübler-Ross model,  five stages of grief (1969) </vt:lpstr>
      <vt:lpstr>Davison’s Four Phases of Bereavement</vt:lpstr>
      <vt:lpstr>Shock and Numbness con’t</vt:lpstr>
      <vt:lpstr>Searching and Yearning</vt:lpstr>
      <vt:lpstr>Searching and Yearning Con’t</vt:lpstr>
      <vt:lpstr>Disorientation</vt:lpstr>
      <vt:lpstr>Men and Women Grieve differently</vt:lpstr>
      <vt:lpstr>Differences in Gender Grief cont’</vt:lpstr>
      <vt:lpstr>Cultural Diversity</vt:lpstr>
      <vt:lpstr>Cultural Diversity cont.</vt:lpstr>
      <vt:lpstr>Signs and symptoms of complicated grief may include:</vt:lpstr>
      <vt:lpstr>When to see a doctor</vt:lpstr>
      <vt:lpstr>Mizuko kuyō</vt:lpstr>
      <vt:lpstr>Ορφέας και Ευρυδίκη</vt:lpstr>
      <vt:lpstr>Βιβλιογραφική ανασκοπηση</vt:lpstr>
      <vt:lpstr>Davies et al, 2005 Psychological outcome in women undergoing termination of pregnancy for ultrasound-detected fetal anomaly in the first and second trimesters: a pilot study</vt:lpstr>
      <vt:lpstr> Iles and Gath, 1993  Psychiatric outcome of termination of pregnancy for foetal abnormality.  </vt:lpstr>
      <vt:lpstr>Korenromp et al, 2007  A prospective study on parental coping 4 months after termination of pregnancy for fetal anomalies</vt:lpstr>
      <vt:lpstr>   Potvin, Lasker, &amp;Toedter, 1989 THE PERINATAL GRIEF SCALE: Development and Initial Validation  </vt:lpstr>
      <vt:lpstr>Toedter, Lasker, &amp; Janssen, 2001 International comparison of studies using the Perinatal Grief Scale: A decade of research on pregnancy loss</vt:lpstr>
      <vt:lpstr>How should I respond when a parent asks me… 1/2</vt:lpstr>
      <vt:lpstr>How should I respond when a parent asks me… 2/2</vt:lpstr>
      <vt:lpstr>What to say:</vt:lpstr>
      <vt:lpstr>What not to say</vt:lpstr>
      <vt:lpstr>Οι τεχνικές της εκλεκτικής διακοπής της κύησης</vt:lpstr>
      <vt:lpstr>Διαχείριση της εκλεκτικής διακοπής της κύησης στο 1ο τρίμηνο</vt:lpstr>
      <vt:lpstr>Διαχείριση της εκλεκτικής διακοπής της κύησης στο 2ο τρίμηνο</vt:lpstr>
      <vt:lpstr>Risks of MToP vs SToP at 15-24w D &amp; Ε</vt:lpstr>
      <vt:lpstr>Risks of MToP vs SToP at 15-24w Medical induction</vt:lpstr>
      <vt:lpstr>Nursing Care</vt:lpstr>
      <vt:lpstr>Μετά τον τερματισμό της κύησης</vt:lpstr>
      <vt:lpstr>Anticipatory guidance for discharge home</vt:lpstr>
      <vt:lpstr>Referral</vt:lpstr>
      <vt:lpstr>Subsequent Pregnancy</vt:lpstr>
      <vt:lpstr>Prepregnancy physician consult and the next pregnancy</vt:lpstr>
      <vt:lpstr>Sibling and grandparent grief</vt:lpstr>
      <vt:lpstr>Η σχέση με τα οικεία πρόσωπα 1/3</vt:lpstr>
      <vt:lpstr>Η σχέση με τα οικεία πρόσωπα 2/3</vt:lpstr>
      <vt:lpstr>Η σχέση με τα οικεία πρόσωπα 3/3</vt:lpstr>
      <vt:lpstr>Ψυχολογική επιβάρυνση μετά από διακοπή κύησης λόγω συγγενών ανωμαλιών ανάλογα με το τρίμηνο κύησης Ε. Μανιατέλλη1  , Ν. Σαλάκος1 , Π. Χαλβατσιώτης 2 , Ι, Ζέρβας3   1. Αρεταίειο Νοσοκομείο, Β΄ Μαιευτική και Γυναικολογική Κλινική Πανεπιστημίου Αθηνών 2. Αττικόν Νοσοκομείο Β΄ Προπαιδευτική Παθολογική Κλινική 3. Αιγινήτειο Νοσοσκομείο A' Ψυχιατρική Κλινική Πανεπιστημίου Αθηνών</vt:lpstr>
      <vt:lpstr>Perinatal Grief Scale</vt:lpstr>
      <vt:lpstr>What parents say 1/4</vt:lpstr>
      <vt:lpstr>What parents say 2/4</vt:lpstr>
      <vt:lpstr>What parents say 3/4</vt:lpstr>
      <vt:lpstr>What parents say 4/4</vt:lpstr>
      <vt:lpstr>Συμπεράσματα 1/3</vt:lpstr>
      <vt:lpstr>Συμπεράσματα 2/3</vt:lpstr>
      <vt:lpstr>Συμπεράσματα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214</cp:revision>
  <dcterms:created xsi:type="dcterms:W3CDTF">2013-03-04T13:35:19Z</dcterms:created>
  <dcterms:modified xsi:type="dcterms:W3CDTF">2015-06-30T06:46:29Z</dcterms:modified>
</cp:coreProperties>
</file>