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2"/>
  </p:notesMasterIdLst>
  <p:handoutMasterIdLst>
    <p:handoutMasterId r:id="rId33"/>
  </p:handoutMasterIdLst>
  <p:sldIdLst>
    <p:sldId id="256" r:id="rId2"/>
    <p:sldId id="268" r:id="rId3"/>
    <p:sldId id="269" r:id="rId4"/>
    <p:sldId id="270" r:id="rId5"/>
    <p:sldId id="271" r:id="rId6"/>
    <p:sldId id="272" r:id="rId7"/>
    <p:sldId id="273" r:id="rId8"/>
    <p:sldId id="288" r:id="rId9"/>
    <p:sldId id="289" r:id="rId10"/>
    <p:sldId id="276" r:id="rId11"/>
    <p:sldId id="277" r:id="rId12"/>
    <p:sldId id="278" r:id="rId13"/>
    <p:sldId id="279" r:id="rId14"/>
    <p:sldId id="280" r:id="rId15"/>
    <p:sldId id="281" r:id="rId16"/>
    <p:sldId id="282" r:id="rId17"/>
    <p:sldId id="291" r:id="rId18"/>
    <p:sldId id="292" r:id="rId19"/>
    <p:sldId id="293" r:id="rId20"/>
    <p:sldId id="294" r:id="rId21"/>
    <p:sldId id="295" r:id="rId22"/>
    <p:sldId id="296" r:id="rId23"/>
    <p:sldId id="257" r:id="rId24"/>
    <p:sldId id="262" r:id="rId25"/>
    <p:sldId id="264" r:id="rId26"/>
    <p:sldId id="297" r:id="rId27"/>
    <p:sldId id="298" r:id="rId28"/>
    <p:sldId id="266" r:id="rId29"/>
    <p:sldId id="290" r:id="rId30"/>
    <p:sldId id="261" r:id="rId31"/>
  </p:sldIdLst>
  <p:sldSz cx="9144000" cy="6858000" type="screen4x3"/>
  <p:notesSz cx="7104063" cy="10234613"/>
  <p:custDataLst>
    <p:tags r:id="rId3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4" d="100"/>
          <a:sy n="74" d="100"/>
        </p:scale>
        <p:origin x="-1176"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xmlns="" val="4155617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dirty="0"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toro.com/en-us/homeowner/professional-irrigation/Pages/default.aspx" TargetMode="External"/><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wmf"/><Relationship Id="rId10" Type="http://schemas.openxmlformats.org/officeDocument/2006/relationships/image" Target="../media/image24.png"/><Relationship Id="rId4" Type="http://schemas.openxmlformats.org/officeDocument/2006/relationships/image" Target="../media/image19.wmf"/><Relationship Id="rId9" Type="http://schemas.openxmlformats.org/officeDocument/2006/relationships/image" Target="../media/image23.wmf"/></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 Id="rId6" Type="http://schemas.openxmlformats.org/officeDocument/2006/relationships/hyperlink" Target="http://www.toro.com/en-us/homeowner/professional-irrigation/Pages/default.aspx" TargetMode="Externa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 Id="rId5" Type="http://schemas.openxmlformats.org/officeDocument/2006/relationships/hyperlink" Target="http://www.toro.com/en-us/homeowner/professional-irrigation/Pages/default.aspx" TargetMode="External"/><Relationship Id="rId4" Type="http://schemas.openxmlformats.org/officeDocument/2006/relationships/image" Target="../media/image38.wmf"/></Relationships>
</file>

<file path=ppt/slides/_rels/slide1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2.xml"/><Relationship Id="rId4" Type="http://schemas.openxmlformats.org/officeDocument/2006/relationships/hyperlink" Target="http://www.toro.com/en-us/homeowner/professional-irrigation/Pages/default.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hyperlink" Target="http://www.toro.com/en-us/homeowner/professional-irrigation/Pages/default.asp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7.jpe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hyperlink" Target="http://www.toro.com/en-us/homeowner/professional-irrigation/Pages/default.asp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hyperlink" Target="http://www.toro.com/en-us/homeowner/professional-irrigation/Pages/default.aspx" TargetMode="Externa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en.wikipedia.org/wiki/File:Sprinkler.gif" TargetMode="External"/><Relationship Id="rId7" Type="http://schemas.openxmlformats.org/officeDocument/2006/relationships/hyperlink" Target="http://creativecommons.org/licenses/by-sa/3.0/" TargetMode="External"/><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hyperlink" Target="http://commons.wikimedia.org/wiki/User:Webaware" TargetMode="External"/><Relationship Id="rId11" Type="http://schemas.openxmlformats.org/officeDocument/2006/relationships/hyperlink" Target="http://creativecommons.org/licenses/by-nc-nd/3.0/" TargetMode="External"/><Relationship Id="rId5" Type="http://schemas.openxmlformats.org/officeDocument/2006/relationships/hyperlink" Target="http://en.wikipedia.org/wiki/Drip_irrigation" TargetMode="External"/><Relationship Id="rId10" Type="http://schemas.openxmlformats.org/officeDocument/2006/relationships/hyperlink" Target="http://www.ianbritton.co.uk/" TargetMode="External"/><Relationship Id="rId4" Type="http://schemas.openxmlformats.org/officeDocument/2006/relationships/image" Target="../media/image13.gif"/><Relationship Id="rId9" Type="http://schemas.openxmlformats.org/officeDocument/2006/relationships/hyperlink" Target="http://www.freefoto.com/preview/1501-09-7/Irriga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Εγγειοβελτιωτικά  Έργα &amp; Αρδεύσεις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a:t>
            </a:r>
            <a:r>
              <a:rPr lang="el-GR" sz="2800" b="1" dirty="0"/>
              <a:t>3</a:t>
            </a:r>
            <a:r>
              <a:rPr lang="el-GR" sz="2800" dirty="0" smtClean="0"/>
              <a:t>:</a:t>
            </a:r>
            <a:r>
              <a:rPr lang="en-US" sz="2800" dirty="0" smtClean="0"/>
              <a:t> </a:t>
            </a:r>
            <a:r>
              <a:rPr lang="el-GR" sz="2800" dirty="0" smtClean="0"/>
              <a:t>Συστήματα Άρδευσης</a:t>
            </a:r>
          </a:p>
          <a:p>
            <a:pPr>
              <a:spcBef>
                <a:spcPts val="0"/>
              </a:spcBef>
              <a:spcAft>
                <a:spcPts val="1200"/>
              </a:spcAft>
            </a:pPr>
            <a:r>
              <a:rPr lang="el-GR" sz="2400" dirty="0" smtClean="0"/>
              <a:t>Μάριος </a:t>
            </a:r>
            <a:r>
              <a:rPr lang="el-GR" sz="2400" dirty="0" err="1" smtClean="0"/>
              <a:t>Βαλαβανίδης</a:t>
            </a:r>
            <a:endParaRPr lang="el-GR" sz="2400" dirty="0"/>
          </a:p>
          <a:p>
            <a:pPr>
              <a:spcBef>
                <a:spcPts val="0"/>
              </a:spcBef>
            </a:pPr>
            <a:r>
              <a:rPr lang="el-GR" dirty="0" smtClean="0"/>
              <a:t>Τμήμα Πολιτικών Μηχανικών Τ.Ε. </a:t>
            </a:r>
            <a:endParaRPr lang="en-US" dirty="0" smtClean="0"/>
          </a:p>
          <a:p>
            <a:pPr>
              <a:spcBef>
                <a:spcPts val="0"/>
              </a:spcBef>
            </a:pPr>
            <a:r>
              <a:rPr lang="el-GR" dirty="0" smtClean="0"/>
              <a:t>και </a:t>
            </a:r>
            <a:r>
              <a:rPr lang="el-GR" dirty="0" err="1" smtClean="0"/>
              <a:t>Μηχ</a:t>
            </a:r>
            <a:r>
              <a:rPr lang="en-US" dirty="0" smtClean="0"/>
              <a:t>/</a:t>
            </a:r>
            <a:r>
              <a:rPr lang="el-GR" dirty="0" err="1" smtClean="0"/>
              <a:t>κών</a:t>
            </a:r>
            <a:r>
              <a:rPr lang="el-GR" dirty="0" smtClean="0"/>
              <a:t> Τοπογραφίας και </a:t>
            </a:r>
            <a:r>
              <a:rPr lang="el-GR" dirty="0" err="1" smtClean="0"/>
              <a:t>Γεωπλ</a:t>
            </a:r>
            <a:r>
              <a:rPr lang="en-US" dirty="0" smtClean="0"/>
              <a:t>/</a:t>
            </a:r>
            <a:r>
              <a:rPr lang="el-GR" dirty="0" err="1" smtClean="0"/>
              <a:t>κής</a:t>
            </a:r>
            <a:r>
              <a:rPr lang="el-GR" dirty="0" smtClean="0"/>
              <a:t> Τ.Ε.</a:t>
            </a:r>
            <a:endParaRPr lang="el-GR"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p:txBody>
          <a:bodyPr>
            <a:normAutofit/>
          </a:bodyPr>
          <a:lstStyle/>
          <a:p>
            <a:pPr eaLnBrk="1" hangingPunct="1"/>
            <a:r>
              <a:rPr lang="el-GR" altLang="el-GR" dirty="0" smtClean="0"/>
              <a:t>Συστήματα στάγδην άρδευσης</a:t>
            </a:r>
          </a:p>
        </p:txBody>
      </p:sp>
      <p:pic>
        <p:nvPicPr>
          <p:cNvPr id="26628" name="Picture 4" descr="Drip_Irrigation_layout"/>
          <p:cNvPicPr>
            <a:picLocks noGrp="1" noChangeAspect="1" noChangeArrowheads="1"/>
          </p:cNvPicPr>
          <p:nvPr>
            <p:ph idx="1"/>
          </p:nvPr>
        </p:nvPicPr>
        <p:blipFill>
          <a:blip r:embed="rId2" cstate="email">
            <a:lum bright="-35000" contrast="78000"/>
            <a:extLst>
              <a:ext uri="{28A0092B-C50C-407E-A947-70E740481C1C}">
                <a14:useLocalDpi xmlns:a14="http://schemas.microsoft.com/office/drawing/2010/main" xmlns="" val="0"/>
              </a:ext>
            </a:extLst>
          </a:blip>
          <a:stretch>
            <a:fillRect/>
          </a:stretch>
        </p:blipFill>
        <p:spPr>
          <a:xfrm>
            <a:off x="1122810" y="1628800"/>
            <a:ext cx="7049590" cy="4947081"/>
          </a:xfrm>
          <a:noFill/>
        </p:spPr>
      </p:pic>
      <p:sp>
        <p:nvSpPr>
          <p:cNvPr id="26630" name="Text Box 7"/>
          <p:cNvSpPr txBox="1">
            <a:spLocks noChangeArrowheads="1"/>
          </p:cNvSpPr>
          <p:nvPr/>
        </p:nvSpPr>
        <p:spPr bwMode="auto">
          <a:xfrm>
            <a:off x="0" y="6381328"/>
            <a:ext cx="1475656"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l-GR" altLang="el-GR" sz="1200" b="0" dirty="0" smtClean="0">
                <a:latin typeface="+mn-lt"/>
              </a:rPr>
              <a:t>(</a:t>
            </a:r>
            <a:r>
              <a:rPr lang="en-US" altLang="el-GR" sz="1200" b="0" dirty="0" smtClean="0">
                <a:latin typeface="+mn-lt"/>
              </a:rPr>
              <a:t>Cuenca</a:t>
            </a:r>
            <a:r>
              <a:rPr lang="en-US" altLang="el-GR" sz="1200" b="0" dirty="0">
                <a:latin typeface="+mn-lt"/>
              </a:rPr>
              <a:t>, 1989)</a:t>
            </a:r>
            <a:r>
              <a:rPr lang="el-GR" altLang="el-GR" sz="1200" b="0" dirty="0">
                <a:latin typeface="+mn-lt"/>
              </a:rPr>
              <a:t> </a:t>
            </a:r>
          </a:p>
        </p:txBody>
      </p:sp>
      <p:sp>
        <p:nvSpPr>
          <p:cNvPr id="26631" name="Text Box 8"/>
          <p:cNvSpPr txBox="1">
            <a:spLocks noChangeArrowheads="1"/>
          </p:cNvSpPr>
          <p:nvPr/>
        </p:nvSpPr>
        <p:spPr bwMode="auto">
          <a:xfrm>
            <a:off x="0" y="836712"/>
            <a:ext cx="9144000" cy="83099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ts val="0"/>
              </a:spcBef>
              <a:buFontTx/>
              <a:buNone/>
            </a:pPr>
            <a:r>
              <a:rPr lang="el-GR" altLang="el-GR" sz="2400" b="0" dirty="0">
                <a:latin typeface="+mn-lt"/>
              </a:rPr>
              <a:t>Διαμόρφωση &amp; στοιχεία ενός τυπικού συστήματος </a:t>
            </a:r>
            <a:endParaRPr lang="el-GR" altLang="el-GR" sz="2400" b="0" dirty="0" smtClean="0">
              <a:latin typeface="+mn-lt"/>
            </a:endParaRPr>
          </a:p>
          <a:p>
            <a:pPr algn="ctr" eaLnBrk="1" hangingPunct="1">
              <a:spcBef>
                <a:spcPts val="0"/>
              </a:spcBef>
              <a:buFontTx/>
              <a:buNone/>
            </a:pPr>
            <a:r>
              <a:rPr lang="el-GR" altLang="el-GR" sz="2400" b="0" dirty="0" smtClean="0">
                <a:latin typeface="+mn-lt"/>
              </a:rPr>
              <a:t>στάγδην </a:t>
            </a:r>
            <a:r>
              <a:rPr lang="el-GR" altLang="el-GR" sz="2400" b="0" dirty="0">
                <a:latin typeface="+mn-lt"/>
              </a:rPr>
              <a:t>άρδευσης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xmlns="" val="3530281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type="title"/>
          </p:nvPr>
        </p:nvSpPr>
        <p:spPr>
          <a:xfrm>
            <a:off x="0" y="116632"/>
            <a:ext cx="9144000" cy="908720"/>
          </a:xfrm>
        </p:spPr>
        <p:txBody>
          <a:bodyPr>
            <a:noAutofit/>
          </a:bodyPr>
          <a:lstStyle/>
          <a:p>
            <a:pPr eaLnBrk="1" hangingPunct="1"/>
            <a:r>
              <a:rPr lang="el-GR" altLang="el-GR" dirty="0" smtClean="0"/>
              <a:t>Διαμόρφωση συστήματος στάγδην άρδευσης</a:t>
            </a:r>
          </a:p>
        </p:txBody>
      </p:sp>
      <p:pic>
        <p:nvPicPr>
          <p:cNvPr id="27653" name="Picture 5" descr="Drip_Irrigation_patterns"/>
          <p:cNvPicPr>
            <a:picLocks noGrp="1" noChangeAspect="1" noChangeArrowheads="1"/>
          </p:cNvPicPr>
          <p:nvPr>
            <p:ph idx="1"/>
          </p:nvPr>
        </p:nvPicPr>
        <p:blipFill>
          <a:blip r:embed="rId2" cstate="email">
            <a:lum bright="-8000" contrast="25000"/>
            <a:extLst>
              <a:ext uri="{28A0092B-C50C-407E-A947-70E740481C1C}">
                <a14:useLocalDpi xmlns:a14="http://schemas.microsoft.com/office/drawing/2010/main" xmlns="" val="0"/>
              </a:ext>
            </a:extLst>
          </a:blip>
          <a:stretch>
            <a:fillRect/>
          </a:stretch>
        </p:blipFill>
        <p:spPr>
          <a:xfrm>
            <a:off x="971600" y="1484784"/>
            <a:ext cx="6912768" cy="4802051"/>
          </a:xfrm>
          <a:noFill/>
        </p:spPr>
      </p:pic>
      <p:sp>
        <p:nvSpPr>
          <p:cNvPr id="27655" name="Text Box 4"/>
          <p:cNvSpPr txBox="1">
            <a:spLocks noChangeArrowheads="1"/>
          </p:cNvSpPr>
          <p:nvPr/>
        </p:nvSpPr>
        <p:spPr bwMode="auto">
          <a:xfrm>
            <a:off x="0" y="1124744"/>
            <a:ext cx="9144000"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l-GR" altLang="el-GR" sz="2400" b="0" dirty="0" smtClean="0">
                <a:latin typeface="+mn-lt"/>
              </a:rPr>
              <a:t>Διαρρυθμίσεις </a:t>
            </a:r>
            <a:r>
              <a:rPr lang="el-GR" altLang="el-GR" sz="2400" b="0" dirty="0">
                <a:latin typeface="+mn-lt"/>
              </a:rPr>
              <a:t>αγωγών εφαρμογής /σταλακτήρων σε καλλιέργειες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7" name="Text Box 8"/>
          <p:cNvSpPr txBox="1">
            <a:spLocks noChangeArrowheads="1"/>
          </p:cNvSpPr>
          <p:nvPr/>
        </p:nvSpPr>
        <p:spPr bwMode="auto">
          <a:xfrm>
            <a:off x="467544" y="6381328"/>
            <a:ext cx="81724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l-GR" altLang="el-GR" sz="1200" dirty="0">
                <a:latin typeface="+mn-lt"/>
              </a:rPr>
              <a:t>Τσακίρης, Γ. 2006 «Υδραυλικά Έργα: Σχεδιασμός &amp; Διαχείριση», Τόμος ΙΙ: Εγγειοβελτιωτικά Έργα, Εκδόσεις Συμμετρία, Αθήνα</a:t>
            </a:r>
            <a:endParaRPr lang="el-GR" altLang="el-GR" sz="1200" b="0" dirty="0">
              <a:latin typeface="+mn-lt"/>
            </a:endParaRPr>
          </a:p>
        </p:txBody>
      </p:sp>
    </p:spTree>
    <p:extLst>
      <p:ext uri="{BB962C8B-B14F-4D97-AF65-F5344CB8AC3E}">
        <p14:creationId xmlns:p14="http://schemas.microsoft.com/office/powerpoint/2010/main" xmlns="" val="854507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3"/>
          <p:cNvSpPr>
            <a:spLocks noGrp="1" noChangeArrowheads="1"/>
          </p:cNvSpPr>
          <p:nvPr>
            <p:ph type="title"/>
          </p:nvPr>
        </p:nvSpPr>
        <p:spPr>
          <a:xfrm>
            <a:off x="0" y="31288"/>
            <a:ext cx="9144000" cy="908720"/>
          </a:xfrm>
        </p:spPr>
        <p:txBody>
          <a:bodyPr>
            <a:normAutofit/>
          </a:bodyPr>
          <a:lstStyle/>
          <a:p>
            <a:pPr eaLnBrk="1" hangingPunct="1"/>
            <a:r>
              <a:rPr lang="el-GR" altLang="el-GR" sz="3200" dirty="0" smtClean="0"/>
              <a:t>Βασικά εξαρτήματα συστημάτων στάγδην άρδευσης</a:t>
            </a:r>
          </a:p>
        </p:txBody>
      </p:sp>
      <p:pic>
        <p:nvPicPr>
          <p:cNvPr id="28689" name="Picture 2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66022" y="2646049"/>
            <a:ext cx="2788356" cy="2630311"/>
          </a:xfrm>
          <a:noFill/>
        </p:spPr>
      </p:pic>
      <p:pic>
        <p:nvPicPr>
          <p:cNvPr id="28681" name="Picture 10"/>
          <p:cNvPicPr>
            <a:picLocks noGrp="1" noChangeAspect="1" noChangeArrowheads="1"/>
          </p:cNvPicPr>
          <p:nvPr>
            <p:ph sz="quarter" idx="4294967295"/>
          </p:nvPr>
        </p:nvPicPr>
        <p:blipFill>
          <a:blip r:embed="rId3" cstate="email">
            <a:extLst>
              <a:ext uri="{28A0092B-C50C-407E-A947-70E740481C1C}">
                <a14:useLocalDpi xmlns:a14="http://schemas.microsoft.com/office/drawing/2010/main" xmlns="" val="0"/>
              </a:ext>
            </a:extLst>
          </a:blip>
          <a:srcRect/>
          <a:stretch>
            <a:fillRect/>
          </a:stretch>
        </p:blipFill>
        <p:spPr>
          <a:xfrm>
            <a:off x="8441638" y="3277786"/>
            <a:ext cx="690562" cy="1123950"/>
          </a:xfrm>
          <a:noFill/>
        </p:spPr>
      </p:pic>
      <p:pic>
        <p:nvPicPr>
          <p:cNvPr id="28683" name="Picture 8"/>
          <p:cNvPicPr>
            <a:picLocks noGrp="1" noChangeAspect="1" noChangeArrowheads="1"/>
          </p:cNvPicPr>
          <p:nvPr>
            <p:ph sz="quarter" idx="4294967295"/>
          </p:nvPr>
        </p:nvPicPr>
        <p:blipFill>
          <a:blip r:embed="rId4" cstate="email">
            <a:extLst>
              <a:ext uri="{28A0092B-C50C-407E-A947-70E740481C1C}">
                <a14:useLocalDpi xmlns:a14="http://schemas.microsoft.com/office/drawing/2010/main" xmlns="" val="0"/>
              </a:ext>
            </a:extLst>
          </a:blip>
          <a:srcRect/>
          <a:stretch>
            <a:fillRect/>
          </a:stretch>
        </p:blipFill>
        <p:spPr>
          <a:xfrm>
            <a:off x="-11800" y="3241273"/>
            <a:ext cx="2266950" cy="439738"/>
          </a:xfrm>
          <a:noFill/>
        </p:spPr>
      </p:pic>
      <p:pic>
        <p:nvPicPr>
          <p:cNvPr id="28684" name="Picture 6"/>
          <p:cNvPicPr>
            <a:picLocks noGrp="1" noChangeAspect="1" noChangeArrowheads="1"/>
          </p:cNvPicPr>
          <p:nvPr>
            <p:ph sz="quarter" idx="4294967295"/>
          </p:nvPr>
        </p:nvPicPr>
        <p:blipFill>
          <a:blip r:embed="rId5" cstate="print">
            <a:extLst>
              <a:ext uri="{28A0092B-C50C-407E-A947-70E740481C1C}">
                <a14:useLocalDpi xmlns:a14="http://schemas.microsoft.com/office/drawing/2010/main" xmlns="" val="0"/>
              </a:ext>
            </a:extLst>
          </a:blip>
          <a:srcRect/>
          <a:stretch>
            <a:fillRect/>
          </a:stretch>
        </p:blipFill>
        <p:spPr>
          <a:xfrm>
            <a:off x="7692338" y="4666848"/>
            <a:ext cx="1295400" cy="1282700"/>
          </a:xfrm>
          <a:noFill/>
        </p:spPr>
      </p:pic>
      <p:pic>
        <p:nvPicPr>
          <p:cNvPr id="28676" name="Picture 12"/>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12050" y="1152123"/>
            <a:ext cx="1708150" cy="163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8" name="Picture 14"/>
          <p:cNvPicPr>
            <a:picLocks noChangeAspect="1" noChangeArrowheads="1"/>
          </p:cNvPicPr>
          <p:nvPr/>
        </p:nvPicPr>
        <p:blipFill>
          <a:blip r:embed="rId7" cstate="print">
            <a:lum contrast="20000"/>
            <a:extLst>
              <a:ext uri="{28A0092B-C50C-407E-A947-70E740481C1C}">
                <a14:useLocalDpi xmlns:a14="http://schemas.microsoft.com/office/drawing/2010/main" xmlns="" val="0"/>
              </a:ext>
            </a:extLst>
          </a:blip>
          <a:stretch>
            <a:fillRect/>
          </a:stretch>
        </p:blipFill>
        <p:spPr bwMode="auto">
          <a:xfrm>
            <a:off x="2112275" y="1044173"/>
            <a:ext cx="5452533" cy="524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0" name="Text Box 4"/>
          <p:cNvSpPr txBox="1">
            <a:spLocks noChangeArrowheads="1"/>
          </p:cNvSpPr>
          <p:nvPr/>
        </p:nvSpPr>
        <p:spPr bwMode="auto">
          <a:xfrm>
            <a:off x="3978275" y="6293506"/>
            <a:ext cx="1187450" cy="2746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l-GR" sz="1200" dirty="0">
                <a:latin typeface="+mn-lt"/>
                <a:hlinkClick r:id="rId8"/>
              </a:rPr>
              <a:t>toro.com</a:t>
            </a:r>
            <a:endParaRPr lang="el-GR" altLang="el-GR" sz="1200" b="0" dirty="0">
              <a:latin typeface="+mn-lt"/>
            </a:endParaRPr>
          </a:p>
        </p:txBody>
      </p:sp>
      <p:pic>
        <p:nvPicPr>
          <p:cNvPr id="28682" name="Picture 13"/>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7201800" y="1260073"/>
            <a:ext cx="1930400" cy="127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5" name="Line 16"/>
          <p:cNvSpPr>
            <a:spLocks noChangeShapeType="1"/>
          </p:cNvSpPr>
          <p:nvPr/>
        </p:nvSpPr>
        <p:spPr bwMode="auto">
          <a:xfrm>
            <a:off x="6175480" y="3668839"/>
            <a:ext cx="2284951" cy="3362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28686" name="Line 17"/>
          <p:cNvSpPr>
            <a:spLocks noChangeShapeType="1"/>
          </p:cNvSpPr>
          <p:nvPr/>
        </p:nvSpPr>
        <p:spPr bwMode="auto">
          <a:xfrm>
            <a:off x="5531750" y="4501748"/>
            <a:ext cx="2160588" cy="71913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28687" name="Freeform 19"/>
          <p:cNvSpPr>
            <a:spLocks/>
          </p:cNvSpPr>
          <p:nvPr/>
        </p:nvSpPr>
        <p:spPr bwMode="auto">
          <a:xfrm>
            <a:off x="1536013" y="1261661"/>
            <a:ext cx="1908175" cy="863600"/>
          </a:xfrm>
          <a:custGeom>
            <a:avLst/>
            <a:gdLst>
              <a:gd name="T0" fmla="*/ 0 w 1202"/>
              <a:gd name="T1" fmla="*/ 863600 h 544"/>
              <a:gd name="T2" fmla="*/ 1116013 w 1202"/>
              <a:gd name="T3" fmla="*/ 71438 h 544"/>
              <a:gd name="T4" fmla="*/ 1908175 w 1202"/>
              <a:gd name="T5" fmla="*/ 431800 h 544"/>
              <a:gd name="T6" fmla="*/ 0 60000 65536"/>
              <a:gd name="T7" fmla="*/ 0 60000 65536"/>
              <a:gd name="T8" fmla="*/ 0 60000 65536"/>
              <a:gd name="T9" fmla="*/ 0 w 1202"/>
              <a:gd name="T10" fmla="*/ 0 h 544"/>
              <a:gd name="T11" fmla="*/ 1202 w 1202"/>
              <a:gd name="T12" fmla="*/ 544 h 544"/>
            </a:gdLst>
            <a:ahLst/>
            <a:cxnLst>
              <a:cxn ang="T6">
                <a:pos x="T0" y="T1"/>
              </a:cxn>
              <a:cxn ang="T7">
                <a:pos x="T2" y="T3"/>
              </a:cxn>
              <a:cxn ang="T8">
                <a:pos x="T4" y="T5"/>
              </a:cxn>
            </a:cxnLst>
            <a:rect l="T9" t="T10" r="T11" b="T12"/>
            <a:pathLst>
              <a:path w="1202" h="544">
                <a:moveTo>
                  <a:pt x="0" y="544"/>
                </a:moveTo>
                <a:cubicBezTo>
                  <a:pt x="251" y="317"/>
                  <a:pt x="503" y="90"/>
                  <a:pt x="703" y="45"/>
                </a:cubicBezTo>
                <a:cubicBezTo>
                  <a:pt x="903" y="0"/>
                  <a:pt x="1052" y="136"/>
                  <a:pt x="1202" y="27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28688" name="Freeform 20"/>
          <p:cNvSpPr>
            <a:spLocks/>
          </p:cNvSpPr>
          <p:nvPr/>
        </p:nvSpPr>
        <p:spPr bwMode="auto">
          <a:xfrm>
            <a:off x="1321700" y="1615673"/>
            <a:ext cx="1739900" cy="1168400"/>
          </a:xfrm>
          <a:custGeom>
            <a:avLst/>
            <a:gdLst>
              <a:gd name="T0" fmla="*/ 0 w 1096"/>
              <a:gd name="T1" fmla="*/ 0 h 736"/>
              <a:gd name="T2" fmla="*/ 889000 w 1096"/>
              <a:gd name="T3" fmla="*/ 368300 h 736"/>
              <a:gd name="T4" fmla="*/ 1739900 w 1096"/>
              <a:gd name="T5" fmla="*/ 1168400 h 736"/>
              <a:gd name="T6" fmla="*/ 0 60000 65536"/>
              <a:gd name="T7" fmla="*/ 0 60000 65536"/>
              <a:gd name="T8" fmla="*/ 0 60000 65536"/>
              <a:gd name="T9" fmla="*/ 0 w 1096"/>
              <a:gd name="T10" fmla="*/ 0 h 736"/>
              <a:gd name="T11" fmla="*/ 1096 w 1096"/>
              <a:gd name="T12" fmla="*/ 736 h 736"/>
            </a:gdLst>
            <a:ahLst/>
            <a:cxnLst>
              <a:cxn ang="T6">
                <a:pos x="T0" y="T1"/>
              </a:cxn>
              <a:cxn ang="T7">
                <a:pos x="T2" y="T3"/>
              </a:cxn>
              <a:cxn ang="T8">
                <a:pos x="T4" y="T5"/>
              </a:cxn>
            </a:cxnLst>
            <a:rect l="T9" t="T10" r="T11" b="T12"/>
            <a:pathLst>
              <a:path w="1096" h="736">
                <a:moveTo>
                  <a:pt x="0" y="0"/>
                </a:moveTo>
                <a:cubicBezTo>
                  <a:pt x="93" y="39"/>
                  <a:pt x="377" y="109"/>
                  <a:pt x="560" y="232"/>
                </a:cubicBezTo>
                <a:cubicBezTo>
                  <a:pt x="743" y="355"/>
                  <a:pt x="984" y="631"/>
                  <a:pt x="1096" y="736"/>
                </a:cubicBezTo>
              </a:path>
            </a:pathLst>
          </a:custGeom>
          <a:noFill/>
          <a:ln w="9525" cap="flat">
            <a:solidFill>
              <a:schemeClr val="tx1"/>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28690" name="Line 23"/>
          <p:cNvSpPr>
            <a:spLocks noChangeShapeType="1"/>
          </p:cNvSpPr>
          <p:nvPr/>
        </p:nvSpPr>
        <p:spPr bwMode="auto">
          <a:xfrm>
            <a:off x="1536013" y="4825598"/>
            <a:ext cx="2124075" cy="5397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pic>
        <p:nvPicPr>
          <p:cNvPr id="28691" name="Picture 24"/>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1499500" y="5436786"/>
            <a:ext cx="1293813" cy="102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92" name="Line 25"/>
          <p:cNvSpPr>
            <a:spLocks noChangeShapeType="1"/>
          </p:cNvSpPr>
          <p:nvPr/>
        </p:nvSpPr>
        <p:spPr bwMode="auto">
          <a:xfrm>
            <a:off x="1536013" y="4825598"/>
            <a:ext cx="215900" cy="7921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l-GR"/>
          </a:p>
        </p:txBody>
      </p:sp>
      <p:sp>
        <p:nvSpPr>
          <p:cNvPr id="28693" name="Line 26"/>
          <p:cNvSpPr>
            <a:spLocks noChangeShapeType="1"/>
          </p:cNvSpPr>
          <p:nvPr/>
        </p:nvSpPr>
        <p:spPr bwMode="auto">
          <a:xfrm>
            <a:off x="2112276" y="3420661"/>
            <a:ext cx="971550" cy="0"/>
          </a:xfrm>
          <a:prstGeom prst="line">
            <a:avLst/>
          </a:prstGeom>
          <a:noFill/>
          <a:ln w="9525">
            <a:solidFill>
              <a:schemeClr val="tx1"/>
            </a:solidFill>
            <a:prstDash val="dashDot"/>
            <a:round/>
            <a:headEnd/>
            <a:tailEnd/>
          </a:ln>
          <a:extLst>
            <a:ext uri="{909E8E84-426E-40DD-AFC4-6F175D3DCCD1}">
              <a14:hiddenFill xmlns:a14="http://schemas.microsoft.com/office/drawing/2010/main" xmlns="">
                <a:noFill/>
              </a14:hiddenFill>
            </a:ext>
          </a:extLst>
        </p:spPr>
        <p:txBody>
          <a:bodyPr/>
          <a:lstStyle/>
          <a:p>
            <a:endParaRPr lang="el-GR"/>
          </a:p>
        </p:txBody>
      </p:sp>
      <p:sp>
        <p:nvSpPr>
          <p:cNvPr id="28677" name="Freeform 21"/>
          <p:cNvSpPr>
            <a:spLocks/>
          </p:cNvSpPr>
          <p:nvPr/>
        </p:nvSpPr>
        <p:spPr bwMode="auto">
          <a:xfrm>
            <a:off x="1042987" y="467116"/>
            <a:ext cx="7417443" cy="3006725"/>
          </a:xfrm>
          <a:custGeom>
            <a:avLst/>
            <a:gdLst>
              <a:gd name="T0" fmla="*/ 0 w 4559"/>
              <a:gd name="T1" fmla="*/ 738188 h 1894"/>
              <a:gd name="T2" fmla="*/ 3133725 w 4559"/>
              <a:gd name="T3" fmla="*/ 377825 h 1894"/>
              <a:gd name="T4" fmla="*/ 7237412 w 4559"/>
              <a:gd name="T5" fmla="*/ 3006725 h 1894"/>
              <a:gd name="T6" fmla="*/ 0 60000 65536"/>
              <a:gd name="T7" fmla="*/ 0 60000 65536"/>
              <a:gd name="T8" fmla="*/ 0 60000 65536"/>
              <a:gd name="T9" fmla="*/ 0 w 4559"/>
              <a:gd name="T10" fmla="*/ 0 h 1894"/>
              <a:gd name="T11" fmla="*/ 4559 w 4559"/>
              <a:gd name="T12" fmla="*/ 1894 h 1894"/>
            </a:gdLst>
            <a:ahLst/>
            <a:cxnLst>
              <a:cxn ang="T6">
                <a:pos x="T0" y="T1"/>
              </a:cxn>
              <a:cxn ang="T7">
                <a:pos x="T2" y="T3"/>
              </a:cxn>
              <a:cxn ang="T8">
                <a:pos x="T4" y="T5"/>
              </a:cxn>
            </a:cxnLst>
            <a:rect l="T9" t="T10" r="T11" b="T12"/>
            <a:pathLst>
              <a:path w="4559" h="1894">
                <a:moveTo>
                  <a:pt x="0" y="465"/>
                </a:moveTo>
                <a:cubicBezTo>
                  <a:pt x="607" y="232"/>
                  <a:pt x="1214" y="0"/>
                  <a:pt x="1974" y="238"/>
                </a:cubicBezTo>
                <a:cubicBezTo>
                  <a:pt x="2734" y="476"/>
                  <a:pt x="3646" y="1185"/>
                  <a:pt x="4559" y="1894"/>
                </a:cubicBezTo>
              </a:path>
            </a:pathLst>
          </a:cu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xmlns="" val="2898748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5"/>
          <p:cNvSpPr>
            <a:spLocks noGrp="1" noChangeArrowheads="1"/>
          </p:cNvSpPr>
          <p:nvPr>
            <p:ph type="title"/>
          </p:nvPr>
        </p:nvSpPr>
        <p:spPr>
          <a:xfrm>
            <a:off x="467544" y="49212"/>
            <a:ext cx="8229600" cy="908720"/>
          </a:xfrm>
        </p:spPr>
        <p:txBody>
          <a:bodyPr/>
          <a:lstStyle/>
          <a:p>
            <a:pPr eaLnBrk="1" hangingPunct="1"/>
            <a:r>
              <a:rPr lang="el-GR" altLang="el-GR" dirty="0" smtClean="0"/>
              <a:t>Τύποι </a:t>
            </a:r>
            <a:r>
              <a:rPr lang="el-GR" altLang="el-GR" dirty="0" err="1" smtClean="0"/>
              <a:t>σταλακτήρων</a:t>
            </a:r>
            <a:r>
              <a:rPr lang="en-US" altLang="el-GR" dirty="0" smtClean="0"/>
              <a:t> </a:t>
            </a:r>
            <a:r>
              <a:rPr lang="en-US" altLang="el-GR" sz="3200" b="0" dirty="0" smtClean="0"/>
              <a:t>1</a:t>
            </a:r>
            <a:r>
              <a:rPr lang="el-GR" altLang="el-GR" sz="3200" b="0" dirty="0" smtClean="0"/>
              <a:t>/2</a:t>
            </a:r>
          </a:p>
        </p:txBody>
      </p:sp>
      <p:pic>
        <p:nvPicPr>
          <p:cNvPr id="29701" name="Picture 4" descr="Drip_Irrigation_emitter4"/>
          <p:cNvPicPr>
            <a:picLocks noGrp="1" noChangeAspect="1" noChangeArrowheads="1"/>
          </p:cNvPicPr>
          <p:nvPr>
            <p:ph idx="1"/>
          </p:nvPr>
        </p:nvPicPr>
        <p:blipFill>
          <a:blip r:embed="rId2" cstate="email">
            <a:lum bright="-21000" contrast="47000"/>
            <a:extLst>
              <a:ext uri="{28A0092B-C50C-407E-A947-70E740481C1C}">
                <a14:useLocalDpi xmlns:a14="http://schemas.microsoft.com/office/drawing/2010/main" xmlns="" val="0"/>
              </a:ext>
            </a:extLst>
          </a:blip>
          <a:stretch>
            <a:fillRect/>
          </a:stretch>
        </p:blipFill>
        <p:spPr>
          <a:xfrm>
            <a:off x="4772351" y="3772662"/>
            <a:ext cx="4078224" cy="1961388"/>
          </a:xfrm>
          <a:noFill/>
        </p:spPr>
      </p:pic>
      <p:pic>
        <p:nvPicPr>
          <p:cNvPr id="29711" name="Picture 25" descr="Drip_emitters_Papazafeiriou"/>
          <p:cNvPicPr>
            <a:picLocks noGrp="1" noChangeAspect="1" noChangeArrowheads="1"/>
          </p:cNvPicPr>
          <p:nvPr>
            <p:ph sz="half" idx="4294967295"/>
          </p:nvPr>
        </p:nvPicPr>
        <p:blipFill>
          <a:blip r:embed="rId3" cstate="email">
            <a:lum bright="-12000" contrast="28000"/>
            <a:extLst>
              <a:ext uri="{28A0092B-C50C-407E-A947-70E740481C1C}">
                <a14:useLocalDpi xmlns:a14="http://schemas.microsoft.com/office/drawing/2010/main" xmlns="" val="0"/>
              </a:ext>
            </a:extLst>
          </a:blip>
          <a:srcRect/>
          <a:stretch>
            <a:fillRect/>
          </a:stretch>
        </p:blipFill>
        <p:spPr>
          <a:xfrm>
            <a:off x="5157506" y="1916832"/>
            <a:ext cx="3867150" cy="893762"/>
          </a:xfrm>
          <a:noFill/>
        </p:spPr>
      </p:pic>
      <p:pic>
        <p:nvPicPr>
          <p:cNvPr id="29702" name="Picture 7" descr="Drip_Irrigation_emitter3"/>
          <p:cNvPicPr>
            <a:picLocks noChangeAspect="1" noChangeArrowheads="1"/>
          </p:cNvPicPr>
          <p:nvPr/>
        </p:nvPicPr>
        <p:blipFill>
          <a:blip r:embed="rId4" cstate="email">
            <a:lum bright="-26000" contrast="49000"/>
            <a:extLst>
              <a:ext uri="{28A0092B-C50C-407E-A947-70E740481C1C}">
                <a14:useLocalDpi xmlns:a14="http://schemas.microsoft.com/office/drawing/2010/main" xmlns="" val="0"/>
              </a:ext>
            </a:extLst>
          </a:blip>
          <a:srcRect/>
          <a:stretch>
            <a:fillRect/>
          </a:stretch>
        </p:blipFill>
        <p:spPr bwMode="auto">
          <a:xfrm>
            <a:off x="174593" y="3925818"/>
            <a:ext cx="2624137" cy="200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3" name="Picture 13" descr="Drip_Irrigation_emitter2"/>
          <p:cNvPicPr>
            <a:picLocks noChangeAspect="1" noChangeArrowheads="1"/>
          </p:cNvPicPr>
          <p:nvPr/>
        </p:nvPicPr>
        <p:blipFill>
          <a:blip r:embed="rId5" cstate="email">
            <a:lum bright="-23000" contrast="49000"/>
            <a:extLst>
              <a:ext uri="{28A0092B-C50C-407E-A947-70E740481C1C}">
                <a14:useLocalDpi xmlns:a14="http://schemas.microsoft.com/office/drawing/2010/main" xmlns="" val="0"/>
              </a:ext>
            </a:extLst>
          </a:blip>
          <a:srcRect/>
          <a:stretch>
            <a:fillRect/>
          </a:stretch>
        </p:blipFill>
        <p:spPr bwMode="auto">
          <a:xfrm>
            <a:off x="90684" y="980663"/>
            <a:ext cx="4913364" cy="282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4" name="Text Box 17"/>
          <p:cNvSpPr txBox="1">
            <a:spLocks noChangeArrowheads="1"/>
          </p:cNvSpPr>
          <p:nvPr/>
        </p:nvSpPr>
        <p:spPr bwMode="auto">
          <a:xfrm>
            <a:off x="142874" y="5775623"/>
            <a:ext cx="3097213" cy="92333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l-GR" sz="1800" b="0" dirty="0">
                <a:latin typeface="+mn-lt"/>
              </a:rPr>
              <a:t>Αυτορυθμιζόμενος σταλακτήρας διαφράγματος, σύνδεση επί της γραμμής</a:t>
            </a:r>
          </a:p>
        </p:txBody>
      </p:sp>
      <p:sp>
        <p:nvSpPr>
          <p:cNvPr id="29705" name="Text Box 18"/>
          <p:cNvSpPr txBox="1">
            <a:spLocks noChangeArrowheads="1"/>
          </p:cNvSpPr>
          <p:nvPr/>
        </p:nvSpPr>
        <p:spPr bwMode="auto">
          <a:xfrm>
            <a:off x="107950" y="3136900"/>
            <a:ext cx="2627313"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l-GR" sz="1800" b="0" dirty="0" err="1">
                <a:latin typeface="+mn-lt"/>
              </a:rPr>
              <a:t>Σταλακτήρας</a:t>
            </a:r>
            <a:r>
              <a:rPr lang="el-GR" altLang="el-GR" sz="1800" b="0" dirty="0">
                <a:latin typeface="+mn-lt"/>
              </a:rPr>
              <a:t> οπής, σύνδεση επί της γραμμής</a:t>
            </a:r>
          </a:p>
        </p:txBody>
      </p:sp>
      <p:sp>
        <p:nvSpPr>
          <p:cNvPr id="29706" name="Text Box 19"/>
          <p:cNvSpPr txBox="1">
            <a:spLocks noChangeArrowheads="1"/>
          </p:cNvSpPr>
          <p:nvPr/>
        </p:nvSpPr>
        <p:spPr bwMode="auto">
          <a:xfrm>
            <a:off x="2735264" y="3136900"/>
            <a:ext cx="2271711" cy="92333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l-GR" sz="1800" b="0" dirty="0">
                <a:latin typeface="+mn-lt"/>
              </a:rPr>
              <a:t>Σταλακτήρας στροβίλου, σύνδεση επί της γραμμής</a:t>
            </a:r>
          </a:p>
        </p:txBody>
      </p:sp>
      <p:sp>
        <p:nvSpPr>
          <p:cNvPr id="29707" name="Freeform 20"/>
          <p:cNvSpPr>
            <a:spLocks/>
          </p:cNvSpPr>
          <p:nvPr/>
        </p:nvSpPr>
        <p:spPr bwMode="auto">
          <a:xfrm>
            <a:off x="3127374" y="904081"/>
            <a:ext cx="1948681" cy="5653088"/>
          </a:xfrm>
          <a:custGeom>
            <a:avLst/>
            <a:gdLst>
              <a:gd name="T0" fmla="*/ 3175 w 1184"/>
              <a:gd name="T1" fmla="*/ 5653088 h 3561"/>
              <a:gd name="T2" fmla="*/ 0 w 1184"/>
              <a:gd name="T3" fmla="*/ 3263900 h 3561"/>
              <a:gd name="T4" fmla="*/ 1879600 w 1184"/>
              <a:gd name="T5" fmla="*/ 3251200 h 3561"/>
              <a:gd name="T6" fmla="*/ 1857375 w 1184"/>
              <a:gd name="T7" fmla="*/ 0 h 3561"/>
              <a:gd name="T8" fmla="*/ 0 60000 65536"/>
              <a:gd name="T9" fmla="*/ 0 60000 65536"/>
              <a:gd name="T10" fmla="*/ 0 60000 65536"/>
              <a:gd name="T11" fmla="*/ 0 60000 65536"/>
              <a:gd name="T12" fmla="*/ 0 w 1184"/>
              <a:gd name="T13" fmla="*/ 0 h 3561"/>
              <a:gd name="T14" fmla="*/ 1184 w 1184"/>
              <a:gd name="T15" fmla="*/ 3561 h 3561"/>
            </a:gdLst>
            <a:ahLst/>
            <a:cxnLst>
              <a:cxn ang="T8">
                <a:pos x="T0" y="T1"/>
              </a:cxn>
              <a:cxn ang="T9">
                <a:pos x="T2" y="T3"/>
              </a:cxn>
              <a:cxn ang="T10">
                <a:pos x="T4" y="T5"/>
              </a:cxn>
              <a:cxn ang="T11">
                <a:pos x="T6" y="T7"/>
              </a:cxn>
            </a:cxnLst>
            <a:rect l="T12" t="T13" r="T14" b="T15"/>
            <a:pathLst>
              <a:path w="1184" h="3561">
                <a:moveTo>
                  <a:pt x="2" y="3561"/>
                </a:moveTo>
                <a:lnTo>
                  <a:pt x="0" y="2056"/>
                </a:lnTo>
                <a:lnTo>
                  <a:pt x="1184" y="2048"/>
                </a:lnTo>
                <a:lnTo>
                  <a:pt x="1170" y="0"/>
                </a:lnTo>
              </a:path>
            </a:pathLst>
          </a:custGeom>
          <a:noFill/>
          <a:ln w="9525" cap="flat">
            <a:solidFill>
              <a:schemeClr val="tx1"/>
            </a:solidFill>
            <a:prstDash val="lgDash"/>
            <a:round/>
            <a:headEnd/>
            <a:tailEnd/>
          </a:ln>
          <a:extLst>
            <a:ext uri="{909E8E84-426E-40DD-AFC4-6F175D3DCCD1}">
              <a14:hiddenFill xmlns:a14="http://schemas.microsoft.com/office/drawing/2010/main" xmlns="">
                <a:solidFill>
                  <a:srgbClr val="FFFFFF"/>
                </a:solidFill>
              </a14:hiddenFill>
            </a:ext>
          </a:extLst>
        </p:spPr>
        <p:txBody>
          <a:bodyPr/>
          <a:lstStyle/>
          <a:p>
            <a:endParaRPr lang="el-GR"/>
          </a:p>
        </p:txBody>
      </p:sp>
      <p:sp>
        <p:nvSpPr>
          <p:cNvPr id="29708" name="Text Box 21"/>
          <p:cNvSpPr txBox="1">
            <a:spLocks noChangeArrowheads="1"/>
          </p:cNvSpPr>
          <p:nvPr/>
        </p:nvSpPr>
        <p:spPr bwMode="auto">
          <a:xfrm>
            <a:off x="142874" y="899372"/>
            <a:ext cx="2197100" cy="366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l-GR" sz="1800" b="1" dirty="0">
                <a:solidFill>
                  <a:schemeClr val="tx2"/>
                </a:solidFill>
                <a:latin typeface="+mn-lt"/>
              </a:rPr>
              <a:t>Σημειακού τύπου</a:t>
            </a:r>
          </a:p>
        </p:txBody>
      </p:sp>
      <p:sp>
        <p:nvSpPr>
          <p:cNvPr id="29709" name="Text Box 23"/>
          <p:cNvSpPr txBox="1">
            <a:spLocks noChangeArrowheads="1"/>
          </p:cNvSpPr>
          <p:nvPr/>
        </p:nvSpPr>
        <p:spPr bwMode="auto">
          <a:xfrm>
            <a:off x="5921399" y="1166813"/>
            <a:ext cx="2197100" cy="3667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l-GR" sz="1800" b="1" dirty="0">
                <a:solidFill>
                  <a:schemeClr val="tx2"/>
                </a:solidFill>
                <a:latin typeface="+mn-lt"/>
              </a:rPr>
              <a:t>Γραμμικού τύπου</a:t>
            </a:r>
          </a:p>
        </p:txBody>
      </p:sp>
      <p:sp>
        <p:nvSpPr>
          <p:cNvPr id="29710" name="Text Box 24"/>
          <p:cNvSpPr txBox="1">
            <a:spLocks noChangeArrowheads="1"/>
          </p:cNvSpPr>
          <p:nvPr/>
        </p:nvSpPr>
        <p:spPr bwMode="auto">
          <a:xfrm>
            <a:off x="4279098" y="5695732"/>
            <a:ext cx="4824413"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l-GR" sz="1800" b="0" dirty="0">
                <a:latin typeface="+mn-lt"/>
              </a:rPr>
              <a:t>Γραμμικός σταλακτήρας με σωλήνα διπλού τοιχώματος</a:t>
            </a:r>
          </a:p>
        </p:txBody>
      </p:sp>
      <p:sp>
        <p:nvSpPr>
          <p:cNvPr id="16" name="Rectangle 3"/>
          <p:cNvSpPr txBox="1">
            <a:spLocks noChangeArrowheads="1"/>
          </p:cNvSpPr>
          <p:nvPr/>
        </p:nvSpPr>
        <p:spPr bwMode="auto">
          <a:xfrm>
            <a:off x="3328987" y="6268244"/>
            <a:ext cx="1476375" cy="288925"/>
          </a:xfrm>
          <a:prstGeom prst="rect">
            <a:avLst/>
          </a:prstGeom>
          <a:noFill/>
          <a:ln w="9525">
            <a:noFill/>
            <a:miter lim="800000"/>
            <a:headEnd/>
            <a:tailEnd/>
          </a:ln>
          <a:effectLst/>
        </p:spPr>
        <p:txBody>
          <a:bodyPr/>
          <a:lstStyle/>
          <a:p>
            <a:pPr marL="342900" indent="-342900" algn="ctr">
              <a:spcBef>
                <a:spcPct val="20000"/>
              </a:spcBef>
              <a:defRPr/>
            </a:pPr>
            <a:r>
              <a:rPr lang="en-US" sz="1400" b="0" kern="0" dirty="0">
                <a:latin typeface="+mn-lt"/>
              </a:rPr>
              <a:t>(Cuenca, 1989)</a:t>
            </a:r>
            <a:endParaRPr lang="el-GR" sz="1400" b="0" kern="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xmlns="" val="2927995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5"/>
          <p:cNvSpPr>
            <a:spLocks noGrp="1" noChangeArrowheads="1"/>
          </p:cNvSpPr>
          <p:nvPr>
            <p:ph type="title"/>
          </p:nvPr>
        </p:nvSpPr>
        <p:spPr>
          <a:xfrm>
            <a:off x="467544" y="-27384"/>
            <a:ext cx="8229600" cy="908720"/>
          </a:xfrm>
        </p:spPr>
        <p:txBody>
          <a:bodyPr/>
          <a:lstStyle/>
          <a:p>
            <a:pPr eaLnBrk="1" hangingPunct="1"/>
            <a:r>
              <a:rPr lang="el-GR" altLang="el-GR" dirty="0" smtClean="0"/>
              <a:t>Τύποι </a:t>
            </a:r>
            <a:r>
              <a:rPr lang="el-GR" altLang="el-GR" dirty="0" err="1" smtClean="0"/>
              <a:t>σταλακτήρων</a:t>
            </a:r>
            <a:r>
              <a:rPr lang="el-GR" altLang="el-GR" dirty="0" smtClean="0"/>
              <a:t> </a:t>
            </a:r>
            <a:r>
              <a:rPr lang="el-GR" altLang="el-GR" sz="3200" b="0" dirty="0" smtClean="0"/>
              <a:t>2/2</a:t>
            </a:r>
          </a:p>
        </p:txBody>
      </p:sp>
      <p:pic>
        <p:nvPicPr>
          <p:cNvPr id="30725" name="Picture 4" descr="Drip_Irrigation_emitter1"/>
          <p:cNvPicPr>
            <a:picLocks noGrp="1" noChangeAspect="1" noChangeArrowheads="1"/>
          </p:cNvPicPr>
          <p:nvPr>
            <p:ph idx="1"/>
          </p:nvPr>
        </p:nvPicPr>
        <p:blipFill>
          <a:blip r:embed="rId2" cstate="email">
            <a:lum bright="-31000" contrast="56000"/>
            <a:extLst>
              <a:ext uri="{28A0092B-C50C-407E-A947-70E740481C1C}">
                <a14:useLocalDpi xmlns:a14="http://schemas.microsoft.com/office/drawing/2010/main" xmlns="" val="0"/>
              </a:ext>
            </a:extLst>
          </a:blip>
          <a:stretch>
            <a:fillRect/>
          </a:stretch>
        </p:blipFill>
        <p:spPr>
          <a:xfrm>
            <a:off x="179512" y="1273124"/>
            <a:ext cx="4032448" cy="5295134"/>
          </a:xfrm>
          <a:noFill/>
        </p:spPr>
      </p:pic>
      <p:sp>
        <p:nvSpPr>
          <p:cNvPr id="30726" name="Text Box 7"/>
          <p:cNvSpPr txBox="1">
            <a:spLocks noChangeArrowheads="1"/>
          </p:cNvSpPr>
          <p:nvPr/>
        </p:nvSpPr>
        <p:spPr bwMode="auto">
          <a:xfrm>
            <a:off x="1213644" y="857126"/>
            <a:ext cx="67167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l-GR" altLang="el-GR" sz="2400" b="0" dirty="0">
                <a:latin typeface="+mn-lt"/>
              </a:rPr>
              <a:t>Σύνδεση εν σειρά – σύνδεση επί της γραμμής</a:t>
            </a:r>
          </a:p>
        </p:txBody>
      </p:sp>
      <p:sp>
        <p:nvSpPr>
          <p:cNvPr id="30727" name="Text Box 8"/>
          <p:cNvSpPr txBox="1">
            <a:spLocks noChangeArrowheads="1"/>
          </p:cNvSpPr>
          <p:nvPr/>
        </p:nvSpPr>
        <p:spPr bwMode="auto">
          <a:xfrm>
            <a:off x="4572000" y="2780928"/>
            <a:ext cx="4104456"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l-GR" altLang="el-GR" sz="2000" b="0" dirty="0">
                <a:latin typeface="+mn-lt"/>
              </a:rPr>
              <a:t>Σταλακτήρας με μακρύ διάδρομο ροής και σύνδεση εν σειρά</a:t>
            </a:r>
          </a:p>
        </p:txBody>
      </p:sp>
      <p:sp>
        <p:nvSpPr>
          <p:cNvPr id="30728" name="Text Box 9"/>
          <p:cNvSpPr txBox="1">
            <a:spLocks noChangeArrowheads="1"/>
          </p:cNvSpPr>
          <p:nvPr/>
        </p:nvSpPr>
        <p:spPr bwMode="auto">
          <a:xfrm>
            <a:off x="4427984" y="4869160"/>
            <a:ext cx="417646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l-GR" altLang="el-GR" sz="2000" b="0" dirty="0">
                <a:latin typeface="+mn-lt"/>
              </a:rPr>
              <a:t>Σταλακτήρας διπλής εξόδου με μακρύ διάδρομο ροής και σύνδεση εν σειρά</a:t>
            </a:r>
          </a:p>
        </p:txBody>
      </p:sp>
      <p:sp>
        <p:nvSpPr>
          <p:cNvPr id="9" name="Rectangle 3"/>
          <p:cNvSpPr txBox="1">
            <a:spLocks noChangeArrowheads="1"/>
          </p:cNvSpPr>
          <p:nvPr/>
        </p:nvSpPr>
        <p:spPr bwMode="auto">
          <a:xfrm>
            <a:off x="6372200" y="6381328"/>
            <a:ext cx="1476375" cy="287337"/>
          </a:xfrm>
          <a:prstGeom prst="rect">
            <a:avLst/>
          </a:prstGeom>
          <a:noFill/>
          <a:ln w="9525">
            <a:noFill/>
            <a:miter lim="800000"/>
            <a:headEnd/>
            <a:tailEnd/>
          </a:ln>
          <a:effectLst/>
        </p:spPr>
        <p:txBody>
          <a:bodyPr/>
          <a:lstStyle/>
          <a:p>
            <a:pPr marL="342900" indent="-342900" algn="ctr">
              <a:spcBef>
                <a:spcPct val="20000"/>
              </a:spcBef>
              <a:defRPr/>
            </a:pPr>
            <a:r>
              <a:rPr lang="en-US" sz="1400" b="0" kern="0" dirty="0">
                <a:latin typeface="+mn-lt"/>
              </a:rPr>
              <a:t>(Cuenca, 1989)</a:t>
            </a:r>
            <a:endParaRPr lang="el-GR" sz="1400" b="0" kern="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xmlns="" val="1003609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0" y="116632"/>
            <a:ext cx="9144000" cy="648072"/>
          </a:xfrm>
        </p:spPr>
        <p:txBody>
          <a:bodyPr>
            <a:normAutofit fontScale="90000"/>
          </a:bodyPr>
          <a:lstStyle/>
          <a:p>
            <a:pPr eaLnBrk="1" hangingPunct="1"/>
            <a:r>
              <a:rPr lang="el-GR" altLang="el-GR" dirty="0" smtClean="0"/>
              <a:t>Λειτουργικά χαρακτηριστικά </a:t>
            </a:r>
            <a:r>
              <a:rPr lang="el-GR" altLang="el-GR" dirty="0" err="1" smtClean="0"/>
              <a:t>σταλακτήρων</a:t>
            </a:r>
            <a:r>
              <a:rPr lang="en-US" altLang="el-GR" dirty="0" smtClean="0"/>
              <a:t> </a:t>
            </a:r>
            <a:r>
              <a:rPr lang="en-US" altLang="el-GR" sz="3600" b="0" dirty="0" smtClean="0"/>
              <a:t>1</a:t>
            </a:r>
            <a:r>
              <a:rPr lang="el-GR" altLang="el-GR" sz="3600" b="0" dirty="0" smtClean="0"/>
              <a:t>/</a:t>
            </a:r>
            <a:r>
              <a:rPr lang="en-US" altLang="el-GR" sz="3600" b="0" dirty="0" smtClean="0"/>
              <a:t>8</a:t>
            </a:r>
            <a:endParaRPr lang="el-GR" altLang="el-GR" sz="3600" b="0" dirty="0" smtClean="0"/>
          </a:p>
        </p:txBody>
      </p:sp>
      <p:sp>
        <p:nvSpPr>
          <p:cNvPr id="31749" name="Rectangle 3"/>
          <p:cNvSpPr>
            <a:spLocks noGrp="1" noChangeArrowheads="1"/>
          </p:cNvSpPr>
          <p:nvPr>
            <p:ph idx="1"/>
          </p:nvPr>
        </p:nvSpPr>
        <p:spPr/>
        <p:txBody>
          <a:bodyPr>
            <a:normAutofit/>
          </a:bodyPr>
          <a:lstStyle/>
          <a:p>
            <a:pPr eaLnBrk="1" hangingPunct="1">
              <a:spcBef>
                <a:spcPts val="0"/>
              </a:spcBef>
              <a:buFontTx/>
              <a:buNone/>
            </a:pPr>
            <a:r>
              <a:rPr lang="el-GR" altLang="el-GR" sz="2400" b="1" dirty="0" smtClean="0"/>
              <a:t>Παροχή </a:t>
            </a:r>
            <a:r>
              <a:rPr lang="en-US" altLang="el-GR" sz="2400" b="1" dirty="0" smtClean="0"/>
              <a:t>vs </a:t>
            </a:r>
            <a:r>
              <a:rPr lang="el-GR" altLang="el-GR" sz="2400" b="1" dirty="0" smtClean="0"/>
              <a:t>Πίεσης Λειτουργίας	</a:t>
            </a:r>
            <a:r>
              <a:rPr lang="en-US" altLang="el-GR" sz="2400" b="1" dirty="0" smtClean="0"/>
              <a:t>q=k(H)</a:t>
            </a:r>
            <a:r>
              <a:rPr lang="en-US" altLang="el-GR" sz="2400" b="1" baseline="30000" dirty="0" smtClean="0"/>
              <a:t>x</a:t>
            </a:r>
            <a:endParaRPr lang="el-GR" altLang="el-GR" sz="2400" b="1" baseline="30000" dirty="0" smtClean="0"/>
          </a:p>
          <a:p>
            <a:pPr eaLnBrk="1" hangingPunct="1">
              <a:spcBef>
                <a:spcPts val="0"/>
              </a:spcBef>
            </a:pPr>
            <a:r>
              <a:rPr lang="el-GR" altLang="el-GR" sz="2400" dirty="0" smtClean="0"/>
              <a:t>αυτορρυθμιζόμενος (</a:t>
            </a:r>
            <a:r>
              <a:rPr lang="en-US" altLang="el-GR" sz="2400" dirty="0" smtClean="0"/>
              <a:t>PC)</a:t>
            </a:r>
            <a:r>
              <a:rPr lang="el-GR" altLang="el-GR" sz="2400" dirty="0" smtClean="0"/>
              <a:t> 	</a:t>
            </a:r>
            <a:r>
              <a:rPr lang="en-US" altLang="el-GR" sz="2400" dirty="0" smtClean="0"/>
              <a:t>x→</a:t>
            </a:r>
            <a:r>
              <a:rPr lang="el-GR" altLang="el-GR" sz="2400" dirty="0" smtClean="0">
                <a:sym typeface="Wingdings" pitchFamily="2" charset="2"/>
              </a:rPr>
              <a:t>0.0 </a:t>
            </a:r>
            <a:endParaRPr lang="en-US" altLang="el-GR" sz="2400" dirty="0" smtClean="0">
              <a:sym typeface="Wingdings" pitchFamily="2" charset="2"/>
            </a:endParaRPr>
          </a:p>
          <a:p>
            <a:pPr eaLnBrk="1" hangingPunct="1">
              <a:spcBef>
                <a:spcPts val="0"/>
              </a:spcBef>
            </a:pPr>
            <a:r>
              <a:rPr lang="el-GR" altLang="el-GR" sz="2400" dirty="0" smtClean="0"/>
              <a:t>τυρβώδους ροής  		</a:t>
            </a:r>
            <a:r>
              <a:rPr lang="en-US" altLang="el-GR" sz="2400" dirty="0" smtClean="0"/>
              <a:t>x</a:t>
            </a:r>
            <a:r>
              <a:rPr lang="en-US" altLang="el-GR" sz="2400" dirty="0" smtClean="0">
                <a:sym typeface="Wingdings" pitchFamily="2" charset="2"/>
              </a:rPr>
              <a:t></a:t>
            </a:r>
            <a:r>
              <a:rPr lang="el-GR" altLang="el-GR" sz="2400" dirty="0" smtClean="0">
                <a:sym typeface="Wingdings" pitchFamily="2" charset="2"/>
              </a:rPr>
              <a:t>0.5</a:t>
            </a:r>
          </a:p>
          <a:p>
            <a:pPr eaLnBrk="1" hangingPunct="1">
              <a:spcBef>
                <a:spcPts val="0"/>
              </a:spcBef>
            </a:pPr>
            <a:r>
              <a:rPr lang="el-GR" altLang="el-GR" sz="2400" dirty="0" smtClean="0"/>
              <a:t>στρωτής ροής 		</a:t>
            </a:r>
            <a:r>
              <a:rPr lang="en-US" altLang="el-GR" sz="2400" dirty="0" smtClean="0"/>
              <a:t>x</a:t>
            </a:r>
            <a:r>
              <a:rPr lang="en-US" altLang="el-GR" sz="2400" dirty="0" smtClean="0">
                <a:sym typeface="Wingdings" pitchFamily="2" charset="2"/>
              </a:rPr>
              <a:t></a:t>
            </a:r>
            <a:r>
              <a:rPr lang="el-GR" altLang="el-GR" sz="2400" dirty="0" smtClean="0">
                <a:sym typeface="Wingdings" pitchFamily="2" charset="2"/>
              </a:rPr>
              <a:t>1.0</a:t>
            </a:r>
          </a:p>
          <a:p>
            <a:pPr eaLnBrk="1" hangingPunct="1">
              <a:spcBef>
                <a:spcPts val="0"/>
              </a:spcBef>
              <a:buFontTx/>
              <a:buNone/>
            </a:pPr>
            <a:endParaRPr lang="el-GR" altLang="el-GR" sz="2400" dirty="0" smtClean="0"/>
          </a:p>
          <a:p>
            <a:pPr eaLnBrk="1" hangingPunct="1">
              <a:spcBef>
                <a:spcPts val="0"/>
              </a:spcBef>
              <a:buFontTx/>
              <a:buNone/>
            </a:pPr>
            <a:r>
              <a:rPr lang="el-GR" altLang="el-GR" sz="2400" b="1" dirty="0" smtClean="0"/>
              <a:t>Ομοιομορφία ενσταλάξεως </a:t>
            </a:r>
            <a:r>
              <a:rPr lang="el-GR" altLang="el-GR" sz="2400" dirty="0" smtClean="0"/>
              <a:t>(πειραματικός προσδ/μός)</a:t>
            </a:r>
            <a:endParaRPr lang="en-US" altLang="el-GR" sz="2400" dirty="0" smtClean="0"/>
          </a:p>
          <a:p>
            <a:pPr eaLnBrk="1" hangingPunct="1">
              <a:spcBef>
                <a:spcPts val="0"/>
              </a:spcBef>
              <a:buFontTx/>
              <a:buNone/>
            </a:pPr>
            <a:r>
              <a:rPr lang="en-US" altLang="el-GR" sz="2400" dirty="0" smtClean="0"/>
              <a:t>			</a:t>
            </a:r>
            <a:r>
              <a:rPr lang="en-US" altLang="el-GR" sz="2400" dirty="0" err="1" smtClean="0"/>
              <a:t>U</a:t>
            </a:r>
            <a:r>
              <a:rPr lang="en-US" altLang="el-GR" sz="2400" baseline="-25000" dirty="0" err="1" smtClean="0"/>
              <a:t>e</a:t>
            </a:r>
            <a:r>
              <a:rPr lang="en-US" altLang="el-GR" sz="2400" dirty="0" smtClean="0"/>
              <a:t>=[1-(1.27/n)</a:t>
            </a:r>
            <a:r>
              <a:rPr lang="en-US" altLang="el-GR" sz="2400" dirty="0" err="1" smtClean="0"/>
              <a:t>C</a:t>
            </a:r>
            <a:r>
              <a:rPr lang="en-US" altLang="el-GR" sz="2400" baseline="-25000" dirty="0" err="1" smtClean="0"/>
              <a:t>v</a:t>
            </a:r>
            <a:r>
              <a:rPr lang="en-US" altLang="el-GR" sz="2400" dirty="0" smtClean="0"/>
              <a:t>](</a:t>
            </a:r>
            <a:r>
              <a:rPr lang="en-US" altLang="el-GR" sz="2400" dirty="0" err="1" smtClean="0"/>
              <a:t>q</a:t>
            </a:r>
            <a:r>
              <a:rPr lang="en-US" altLang="el-GR" sz="2400" baseline="-25000" dirty="0" err="1" smtClean="0"/>
              <a:t>min</a:t>
            </a:r>
            <a:r>
              <a:rPr lang="en-US" altLang="el-GR" sz="2400" dirty="0" smtClean="0"/>
              <a:t>/</a:t>
            </a:r>
            <a:r>
              <a:rPr lang="en-US" altLang="el-GR" sz="2400" dirty="0" err="1" smtClean="0"/>
              <a:t>q</a:t>
            </a:r>
            <a:r>
              <a:rPr lang="en-US" altLang="el-GR" sz="2400" baseline="-25000" dirty="0" err="1" smtClean="0"/>
              <a:t>avg</a:t>
            </a:r>
            <a:r>
              <a:rPr lang="en-US" altLang="el-GR" sz="2400" dirty="0" smtClean="0"/>
              <a:t>)    </a:t>
            </a:r>
            <a:r>
              <a:rPr lang="en-US" altLang="el-GR" sz="2400" dirty="0" smtClean="0">
                <a:sym typeface="Wingdings" pitchFamily="2" charset="2"/>
              </a:rPr>
              <a:t>     </a:t>
            </a:r>
            <a:r>
              <a:rPr lang="en-US" altLang="el-GR" sz="2400" dirty="0" smtClean="0">
                <a:sym typeface="Wingdings" pitchFamily="2" charset="2"/>
              </a:rPr>
              <a:t>1</a:t>
            </a:r>
            <a:endParaRPr lang="en-US" altLang="el-GR" sz="2400" dirty="0" smtClean="0"/>
          </a:p>
          <a:p>
            <a:pPr eaLnBrk="1" hangingPunct="1">
              <a:spcBef>
                <a:spcPts val="0"/>
              </a:spcBef>
              <a:buFontTx/>
              <a:buNone/>
            </a:pPr>
            <a:endParaRPr lang="el-GR" altLang="el-GR" sz="2400" baseline="30000" dirty="0" smtClean="0"/>
          </a:p>
          <a:p>
            <a:pPr eaLnBrk="1" hangingPunct="1">
              <a:spcBef>
                <a:spcPts val="0"/>
              </a:spcBef>
            </a:pPr>
            <a:r>
              <a:rPr lang="en-US" altLang="el-GR" sz="2400" dirty="0" err="1" smtClean="0"/>
              <a:t>C</a:t>
            </a:r>
            <a:r>
              <a:rPr lang="en-US" altLang="el-GR" sz="2400" baseline="-25000" dirty="0" err="1" smtClean="0"/>
              <a:t>v</a:t>
            </a:r>
            <a:r>
              <a:rPr lang="el-GR" altLang="el-GR" sz="2400" dirty="0" smtClean="0"/>
              <a:t> </a:t>
            </a:r>
            <a:r>
              <a:rPr lang="en-US" altLang="el-GR" sz="2400" dirty="0" smtClean="0"/>
              <a:t>: </a:t>
            </a:r>
            <a:r>
              <a:rPr lang="el-GR" altLang="el-GR" sz="2400" dirty="0" smtClean="0"/>
              <a:t>συντελεστής απόκλισης  (πρέπει </a:t>
            </a:r>
            <a:r>
              <a:rPr lang="en-US" altLang="el-GR" sz="2400" dirty="0" smtClean="0"/>
              <a:t>C</a:t>
            </a:r>
            <a:r>
              <a:rPr lang="en-US" altLang="el-GR" sz="2400" baseline="-25000" dirty="0" smtClean="0"/>
              <a:t>v</a:t>
            </a:r>
            <a:r>
              <a:rPr lang="en-US" altLang="el-GR" sz="2400" dirty="0" smtClean="0">
                <a:sym typeface="Wingdings" pitchFamily="2" charset="2"/>
              </a:rPr>
              <a:t>0</a:t>
            </a:r>
            <a:r>
              <a:rPr lang="el-GR" altLang="el-GR" sz="2400" baseline="30000" dirty="0" smtClean="0">
                <a:sym typeface="Wingdings" pitchFamily="2" charset="2"/>
              </a:rPr>
              <a:t>+</a:t>
            </a:r>
            <a:r>
              <a:rPr lang="en-US" altLang="el-GR" sz="2400" dirty="0" smtClean="0">
                <a:sym typeface="Wingdings" pitchFamily="2" charset="2"/>
              </a:rPr>
              <a:t>)</a:t>
            </a:r>
            <a:r>
              <a:rPr lang="el-GR" altLang="el-GR" sz="2400" dirty="0" smtClean="0"/>
              <a:t>	 	</a:t>
            </a:r>
            <a:endParaRPr lang="el-GR" altLang="el-GR" sz="2400" baseline="30000" dirty="0" smtClean="0"/>
          </a:p>
          <a:p>
            <a:pPr eaLnBrk="1" hangingPunct="1">
              <a:spcBef>
                <a:spcPts val="0"/>
              </a:spcBef>
              <a:buFontTx/>
              <a:buNone/>
            </a:pPr>
            <a:endParaRPr lang="el-GR" altLang="el-GR" sz="2400" dirty="0" smtClean="0"/>
          </a:p>
          <a:p>
            <a:pPr eaLnBrk="1" hangingPunct="1">
              <a:spcBef>
                <a:spcPts val="0"/>
              </a:spcBef>
              <a:buFontTx/>
              <a:buNone/>
            </a:pPr>
            <a:r>
              <a:rPr lang="en-US" altLang="el-GR" sz="2400" dirty="0" smtClean="0"/>
              <a:t>k, x, </a:t>
            </a:r>
            <a:r>
              <a:rPr lang="en-US" altLang="el-GR" sz="2400" dirty="0" err="1" smtClean="0"/>
              <a:t>C</a:t>
            </a:r>
            <a:r>
              <a:rPr lang="en-US" altLang="el-GR" sz="2400" baseline="-25000" dirty="0" err="1" smtClean="0"/>
              <a:t>v</a:t>
            </a:r>
            <a:r>
              <a:rPr lang="en-US" altLang="el-GR" sz="2400" dirty="0" smtClean="0"/>
              <a:t> </a:t>
            </a:r>
            <a:r>
              <a:rPr lang="el-GR" altLang="el-GR" sz="2400" dirty="0" smtClean="0"/>
              <a:t>Δίνονται από τον κατασκευαστή, εξαρτώνται από τον τύπο του σταλακτήρα &amp; τη διαδικασία παραγωγής</a:t>
            </a:r>
          </a:p>
          <a:p>
            <a:pPr eaLnBrk="1" hangingPunct="1">
              <a:spcBef>
                <a:spcPts val="0"/>
              </a:spcBef>
            </a:pPr>
            <a:endParaRPr lang="el-GR" altLang="el-GR" sz="2400" dirty="0" smtClean="0">
              <a:sym typeface="Wingdings" pitchFamily="2" charset="2"/>
            </a:endParaRPr>
          </a:p>
        </p:txBody>
      </p:sp>
      <p:sp>
        <p:nvSpPr>
          <p:cNvPr id="31750" name="Rectangle 4"/>
          <p:cNvSpPr>
            <a:spLocks noChangeArrowheads="1"/>
          </p:cNvSpPr>
          <p:nvPr/>
        </p:nvSpPr>
        <p:spPr bwMode="auto">
          <a:xfrm>
            <a:off x="647700" y="3141663"/>
            <a:ext cx="7772400" cy="255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buFontTx/>
              <a:buNone/>
            </a:pPr>
            <a:endParaRPr lang="el-GR" altLang="el-GR" sz="2400" b="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xmlns="" val="2521754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0" y="116632"/>
            <a:ext cx="9144000" cy="576064"/>
          </a:xfrm>
          <a:noFill/>
        </p:spPr>
        <p:txBody>
          <a:bodyPr>
            <a:normAutofit fontScale="90000"/>
          </a:bodyPr>
          <a:lstStyle/>
          <a:p>
            <a:r>
              <a:rPr lang="el-GR" altLang="el-GR" dirty="0"/>
              <a:t>Λειτουργικά χαρακτηριστικά </a:t>
            </a:r>
            <a:r>
              <a:rPr lang="el-GR" altLang="el-GR" dirty="0" err="1"/>
              <a:t>σταλακτήρων</a:t>
            </a:r>
            <a:r>
              <a:rPr lang="en-US" altLang="el-GR" dirty="0"/>
              <a:t> </a:t>
            </a:r>
            <a:r>
              <a:rPr lang="en-US" altLang="el-GR" sz="3600" b="0" dirty="0" smtClean="0"/>
              <a:t>2</a:t>
            </a:r>
            <a:r>
              <a:rPr lang="el-GR" altLang="el-GR" sz="3600" b="0" dirty="0" smtClean="0"/>
              <a:t>/</a:t>
            </a:r>
            <a:r>
              <a:rPr lang="en-US" altLang="el-GR" sz="3600" b="0" dirty="0"/>
              <a:t>8</a:t>
            </a:r>
            <a:endParaRPr lang="el-GR" altLang="el-GR" sz="3600" b="0" dirty="0" smtClean="0"/>
          </a:p>
        </p:txBody>
      </p:sp>
      <p:pic>
        <p:nvPicPr>
          <p:cNvPr id="32774" name="Picture 5" descr="Drip_functional_coefs"/>
          <p:cNvPicPr>
            <a:picLocks noGrp="1" noChangeAspect="1" noChangeArrowheads="1"/>
          </p:cNvPicPr>
          <p:nvPr>
            <p:ph idx="1"/>
          </p:nvPr>
        </p:nvPicPr>
        <p:blipFill>
          <a:blip r:embed="rId2" cstate="email">
            <a:lum bright="-12000" contrast="36000"/>
            <a:extLst>
              <a:ext uri="{28A0092B-C50C-407E-A947-70E740481C1C}">
                <a14:useLocalDpi xmlns:a14="http://schemas.microsoft.com/office/drawing/2010/main" xmlns="" val="0"/>
              </a:ext>
            </a:extLst>
          </a:blip>
          <a:stretch>
            <a:fillRect/>
          </a:stretch>
        </p:blipFill>
        <p:spPr>
          <a:xfrm>
            <a:off x="3359189" y="1293237"/>
            <a:ext cx="5585935" cy="4464496"/>
          </a:xfrm>
          <a:noFill/>
        </p:spPr>
      </p:pic>
      <p:sp>
        <p:nvSpPr>
          <p:cNvPr id="32773" name="Rectangle 3"/>
          <p:cNvSpPr>
            <a:spLocks noGrp="1" noChangeArrowheads="1"/>
          </p:cNvSpPr>
          <p:nvPr>
            <p:ph type="body" sz="half" idx="4294967295"/>
          </p:nvPr>
        </p:nvSpPr>
        <p:spPr>
          <a:xfrm>
            <a:off x="7164288" y="5733256"/>
            <a:ext cx="1476375" cy="288925"/>
          </a:xfrm>
        </p:spPr>
        <p:txBody>
          <a:bodyPr>
            <a:normAutofit lnSpcReduction="10000"/>
          </a:bodyPr>
          <a:lstStyle/>
          <a:p>
            <a:pPr algn="ctr" eaLnBrk="1" hangingPunct="1">
              <a:buFontTx/>
              <a:buNone/>
            </a:pPr>
            <a:r>
              <a:rPr lang="en-US" altLang="el-GR" sz="1400" dirty="0" smtClean="0"/>
              <a:t>(Cuenca, 1989)</a:t>
            </a:r>
            <a:endParaRPr lang="el-GR" altLang="el-GR" sz="1400" dirty="0" smtClean="0"/>
          </a:p>
        </p:txBody>
      </p:sp>
      <p:pic>
        <p:nvPicPr>
          <p:cNvPr id="32775" name="Picture 7" descr="Drip_discharge_rates"/>
          <p:cNvPicPr>
            <a:picLocks noGrp="1" noChangeAspect="1" noChangeArrowheads="1"/>
          </p:cNvPicPr>
          <p:nvPr>
            <p:ph sz="quarter" idx="4294967295"/>
          </p:nvPr>
        </p:nvPicPr>
        <p:blipFill>
          <a:blip r:embed="rId3" cstate="email">
            <a:lum bright="-18000" contrast="36000"/>
            <a:extLst>
              <a:ext uri="{28A0092B-C50C-407E-A947-70E740481C1C}">
                <a14:useLocalDpi xmlns:a14="http://schemas.microsoft.com/office/drawing/2010/main" xmlns="" val="0"/>
              </a:ext>
            </a:extLst>
          </a:blip>
          <a:srcRect/>
          <a:stretch>
            <a:fillRect/>
          </a:stretch>
        </p:blipFill>
        <p:spPr>
          <a:xfrm>
            <a:off x="257510" y="1269509"/>
            <a:ext cx="3096344" cy="4370565"/>
          </a:xfrm>
          <a:noFill/>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xmlns="" val="1158091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648072"/>
          </a:xfrm>
        </p:spPr>
        <p:txBody>
          <a:bodyPr>
            <a:normAutofit fontScale="90000"/>
          </a:bodyPr>
          <a:lstStyle/>
          <a:p>
            <a:r>
              <a:rPr lang="el-GR" altLang="el-GR" dirty="0"/>
              <a:t>Λειτουργικά χαρακτηριστικά </a:t>
            </a:r>
            <a:r>
              <a:rPr lang="el-GR" altLang="el-GR" dirty="0" err="1"/>
              <a:t>σταλακτήρων</a:t>
            </a:r>
            <a:r>
              <a:rPr lang="en-US" altLang="el-GR" dirty="0"/>
              <a:t> </a:t>
            </a:r>
            <a:r>
              <a:rPr lang="en-US" altLang="el-GR" sz="3600" b="0" dirty="0" smtClean="0"/>
              <a:t>3</a:t>
            </a:r>
            <a:r>
              <a:rPr lang="el-GR" altLang="el-GR" sz="3600" b="0" dirty="0" smtClean="0"/>
              <a:t>/</a:t>
            </a:r>
            <a:r>
              <a:rPr lang="en-US" altLang="el-GR" sz="3600" b="0" dirty="0"/>
              <a:t>8</a:t>
            </a:r>
            <a:endParaRPr lang="el-GR" dirty="0"/>
          </a:p>
        </p:txBody>
      </p:sp>
      <p:sp>
        <p:nvSpPr>
          <p:cNvPr id="3" name="Θέση περιεχομένου 2"/>
          <p:cNvSpPr>
            <a:spLocks noGrp="1"/>
          </p:cNvSpPr>
          <p:nvPr>
            <p:ph idx="1"/>
          </p:nvPr>
        </p:nvSpPr>
        <p:spPr>
          <a:xfrm>
            <a:off x="467544" y="764704"/>
            <a:ext cx="8229600" cy="864096"/>
          </a:xfrm>
        </p:spPr>
        <p:txBody>
          <a:bodyPr/>
          <a:lstStyle/>
          <a:p>
            <a:pPr marL="0" indent="0" algn="ctr">
              <a:buNone/>
            </a:pPr>
            <a:r>
              <a:rPr lang="el-GR" dirty="0" err="1"/>
              <a:t>Αυτορυθμιζόμενος</a:t>
            </a:r>
            <a:r>
              <a:rPr lang="el-GR" dirty="0"/>
              <a:t>, με διάφραγμα</a:t>
            </a:r>
            <a:br>
              <a:rPr lang="el-GR" dirty="0"/>
            </a:br>
            <a:r>
              <a:rPr lang="el-GR" dirty="0"/>
              <a:t>(</a:t>
            </a:r>
            <a:r>
              <a:rPr lang="en-US" dirty="0"/>
              <a:t>Self flushing p.c. emitter w/dust cap – [Toro, 2008])</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pic>
        <p:nvPicPr>
          <p:cNvPr id="5" name="Picture 15"/>
          <p:cNvPicPr>
            <a:picLocks noChangeAspect="1" noChangeArrowheads="1"/>
          </p:cNvPicPr>
          <p:nvPr/>
        </p:nvPicPr>
        <p:blipFill>
          <a:blip r:embed="rId2" cstate="email">
            <a:lum contrast="20000"/>
            <a:extLst>
              <a:ext uri="{28A0092B-C50C-407E-A947-70E740481C1C}">
                <a14:useLocalDpi xmlns:a14="http://schemas.microsoft.com/office/drawing/2010/main" xmlns="" val="0"/>
              </a:ext>
            </a:extLst>
          </a:blip>
          <a:stretch>
            <a:fillRect/>
          </a:stretch>
        </p:blipFill>
        <p:spPr>
          <a:xfrm>
            <a:off x="3264486" y="1628801"/>
            <a:ext cx="5267954" cy="3312368"/>
          </a:xfrm>
          <a:prstGeom prst="rect">
            <a:avLst/>
          </a:prstGeom>
          <a:noFill/>
          <a:ln>
            <a:noFill/>
          </a:ln>
        </p:spPr>
      </p:pic>
      <p:pic>
        <p:nvPicPr>
          <p:cNvPr id="6" name="Picture 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1763688" y="5013176"/>
            <a:ext cx="5435600" cy="1660525"/>
          </a:xfrm>
          <a:prstGeom prst="rect">
            <a:avLst/>
          </a:prstGeom>
          <a:noFill/>
        </p:spPr>
      </p:pic>
      <p:grpSp>
        <p:nvGrpSpPr>
          <p:cNvPr id="7" name="Group 11"/>
          <p:cNvGrpSpPr>
            <a:grpSpLocks noChangeAspect="1"/>
          </p:cNvGrpSpPr>
          <p:nvPr/>
        </p:nvGrpSpPr>
        <p:grpSpPr bwMode="auto">
          <a:xfrm>
            <a:off x="971600" y="2636912"/>
            <a:ext cx="1849437" cy="1238250"/>
            <a:chOff x="317" y="731"/>
            <a:chExt cx="1565" cy="1021"/>
          </a:xfrm>
        </p:grpSpPr>
        <p:pic>
          <p:nvPicPr>
            <p:cNvPr id="8" name="Picture 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17" y="731"/>
              <a:ext cx="787" cy="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7"/>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095" y="972"/>
              <a:ext cx="787" cy="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 name="Text Box 4"/>
          <p:cNvSpPr txBox="1">
            <a:spLocks noChangeArrowheads="1"/>
          </p:cNvSpPr>
          <p:nvPr/>
        </p:nvSpPr>
        <p:spPr bwMode="auto">
          <a:xfrm>
            <a:off x="0" y="6381328"/>
            <a:ext cx="1187450" cy="2746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l-GR" sz="1200" dirty="0">
                <a:latin typeface="+mn-lt"/>
                <a:hlinkClick r:id="rId6"/>
              </a:rPr>
              <a:t>toro.com</a:t>
            </a:r>
            <a:endParaRPr lang="el-GR" altLang="el-GR" sz="1200" b="0" dirty="0">
              <a:latin typeface="+mn-lt"/>
            </a:endParaRPr>
          </a:p>
        </p:txBody>
      </p:sp>
    </p:spTree>
    <p:extLst>
      <p:ext uri="{BB962C8B-B14F-4D97-AF65-F5344CB8AC3E}">
        <p14:creationId xmlns:p14="http://schemas.microsoft.com/office/powerpoint/2010/main" xmlns="" val="1723694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576064"/>
          </a:xfrm>
        </p:spPr>
        <p:txBody>
          <a:bodyPr>
            <a:normAutofit fontScale="90000"/>
          </a:bodyPr>
          <a:lstStyle/>
          <a:p>
            <a:r>
              <a:rPr lang="el-GR" altLang="el-GR" dirty="0"/>
              <a:t>Λειτουργικά χαρακτηριστικά </a:t>
            </a:r>
            <a:r>
              <a:rPr lang="el-GR" altLang="el-GR" dirty="0" err="1"/>
              <a:t>σταλακτήρων</a:t>
            </a:r>
            <a:r>
              <a:rPr lang="en-US" altLang="el-GR" dirty="0"/>
              <a:t> </a:t>
            </a:r>
            <a:r>
              <a:rPr lang="en-US" altLang="el-GR" sz="3600" b="0" dirty="0" smtClean="0"/>
              <a:t>4</a:t>
            </a:r>
            <a:r>
              <a:rPr lang="el-GR" altLang="el-GR" sz="3600" b="0" dirty="0" smtClean="0"/>
              <a:t>/</a:t>
            </a:r>
            <a:r>
              <a:rPr lang="en-US" altLang="el-GR" sz="3600" b="0" dirty="0"/>
              <a:t>8</a:t>
            </a:r>
            <a:endParaRPr lang="el-GR" dirty="0"/>
          </a:p>
        </p:txBody>
      </p:sp>
      <p:sp>
        <p:nvSpPr>
          <p:cNvPr id="3" name="Θέση περιεχομένου 2"/>
          <p:cNvSpPr>
            <a:spLocks noGrp="1"/>
          </p:cNvSpPr>
          <p:nvPr>
            <p:ph idx="1"/>
          </p:nvPr>
        </p:nvSpPr>
        <p:spPr>
          <a:xfrm>
            <a:off x="467544" y="764704"/>
            <a:ext cx="8229600" cy="936104"/>
          </a:xfrm>
        </p:spPr>
        <p:txBody>
          <a:bodyPr/>
          <a:lstStyle/>
          <a:p>
            <a:pPr marL="0" indent="0" algn="ctr">
              <a:buNone/>
            </a:pPr>
            <a:r>
              <a:rPr lang="el-GR" dirty="0" err="1"/>
              <a:t>Αυτορυθμιζόμενος</a:t>
            </a:r>
            <a:r>
              <a:rPr lang="el-GR" dirty="0"/>
              <a:t>,  στροβίλου</a:t>
            </a:r>
            <a:br>
              <a:rPr lang="el-GR" dirty="0"/>
            </a:br>
            <a:r>
              <a:rPr lang="el-GR" dirty="0"/>
              <a:t>(</a:t>
            </a:r>
            <a:r>
              <a:rPr lang="en-US" dirty="0"/>
              <a:t>Large Self-flushing, Turbulent Flow Path Emitter  – [Toro, 2008])</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pic>
        <p:nvPicPr>
          <p:cNvPr id="5"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4205093" y="1772817"/>
            <a:ext cx="4250031" cy="3261528"/>
          </a:xfrm>
          <a:prstGeom prst="rect">
            <a:avLst/>
          </a:prstGeom>
          <a:noFill/>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a:xfrm>
            <a:off x="1403648" y="2708920"/>
            <a:ext cx="1885244" cy="1422400"/>
          </a:xfrm>
          <a:prstGeom prst="rect">
            <a:avLst/>
          </a:prstGeom>
          <a:noFill/>
        </p:spPr>
      </p:pic>
      <p:pic>
        <p:nvPicPr>
          <p:cNvPr id="7"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a:off x="395537" y="4909858"/>
            <a:ext cx="4968552" cy="1683584"/>
          </a:xfrm>
          <a:prstGeom prst="rect">
            <a:avLst/>
          </a:prstGeom>
          <a:noFill/>
        </p:spPr>
      </p:pic>
      <p:sp>
        <p:nvSpPr>
          <p:cNvPr id="8" name="Text Box 4"/>
          <p:cNvSpPr txBox="1">
            <a:spLocks noChangeArrowheads="1"/>
          </p:cNvSpPr>
          <p:nvPr/>
        </p:nvSpPr>
        <p:spPr bwMode="auto">
          <a:xfrm>
            <a:off x="6432550" y="5699398"/>
            <a:ext cx="1187450" cy="2746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l-GR" sz="1200" dirty="0">
                <a:latin typeface="+mn-lt"/>
                <a:hlinkClick r:id="rId5"/>
              </a:rPr>
              <a:t>toro.com</a:t>
            </a:r>
            <a:endParaRPr lang="el-GR" altLang="el-GR" sz="1200" b="0" dirty="0">
              <a:latin typeface="+mn-lt"/>
            </a:endParaRPr>
          </a:p>
        </p:txBody>
      </p:sp>
    </p:spTree>
    <p:extLst>
      <p:ext uri="{BB962C8B-B14F-4D97-AF65-F5344CB8AC3E}">
        <p14:creationId xmlns:p14="http://schemas.microsoft.com/office/powerpoint/2010/main" xmlns="" val="1669741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648072"/>
          </a:xfrm>
        </p:spPr>
        <p:txBody>
          <a:bodyPr>
            <a:normAutofit fontScale="90000"/>
          </a:bodyPr>
          <a:lstStyle/>
          <a:p>
            <a:r>
              <a:rPr lang="el-GR" altLang="el-GR" dirty="0"/>
              <a:t>Λειτουργικά χαρακτηριστικά </a:t>
            </a:r>
            <a:r>
              <a:rPr lang="el-GR" altLang="el-GR" dirty="0" err="1"/>
              <a:t>σταλακτήρων</a:t>
            </a:r>
            <a:r>
              <a:rPr lang="en-US" altLang="el-GR" dirty="0"/>
              <a:t> </a:t>
            </a:r>
            <a:r>
              <a:rPr lang="en-US" altLang="el-GR" sz="3600" b="0" dirty="0" smtClean="0"/>
              <a:t>5</a:t>
            </a:r>
            <a:r>
              <a:rPr lang="el-GR" altLang="el-GR" sz="3600" b="0" dirty="0" smtClean="0"/>
              <a:t>/</a:t>
            </a:r>
            <a:r>
              <a:rPr lang="en-US" altLang="el-GR" sz="3600" b="0" dirty="0"/>
              <a:t>8</a:t>
            </a:r>
            <a:endParaRPr lang="el-GR" sz="3600" b="0" dirty="0"/>
          </a:p>
        </p:txBody>
      </p:sp>
      <p:sp>
        <p:nvSpPr>
          <p:cNvPr id="3" name="Θέση περιεχομένου 2"/>
          <p:cNvSpPr>
            <a:spLocks noGrp="1"/>
          </p:cNvSpPr>
          <p:nvPr>
            <p:ph idx="1"/>
          </p:nvPr>
        </p:nvSpPr>
        <p:spPr>
          <a:xfrm>
            <a:off x="539552" y="836712"/>
            <a:ext cx="7715200" cy="936104"/>
          </a:xfrm>
        </p:spPr>
        <p:txBody>
          <a:bodyPr/>
          <a:lstStyle/>
          <a:p>
            <a:pPr marL="0" indent="0" algn="ctr">
              <a:buNone/>
            </a:pPr>
            <a:r>
              <a:rPr lang="el-GR" dirty="0"/>
              <a:t>Ρυθμιζόμενης παροχής</a:t>
            </a:r>
            <a:br>
              <a:rPr lang="el-GR" dirty="0"/>
            </a:br>
            <a:r>
              <a:rPr lang="el-GR" dirty="0"/>
              <a:t>(</a:t>
            </a:r>
            <a:r>
              <a:rPr lang="en-US" dirty="0"/>
              <a:t>Adjustable Emitter – [Toro, 2008])</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pic>
        <p:nvPicPr>
          <p:cNvPr id="5"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2627784" y="1875103"/>
            <a:ext cx="5648667" cy="4556725"/>
          </a:xfrm>
          <a:prstGeom prst="rect">
            <a:avLst/>
          </a:prstGeom>
          <a:noFill/>
        </p:spPr>
      </p:pic>
      <p:pic>
        <p:nvPicPr>
          <p:cNvPr id="6"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395536" y="2924944"/>
            <a:ext cx="1759157" cy="1718111"/>
          </a:xfrm>
          <a:prstGeom prst="rect">
            <a:avLst/>
          </a:prstGeom>
          <a:noFill/>
        </p:spPr>
      </p:pic>
      <p:sp>
        <p:nvSpPr>
          <p:cNvPr id="7" name="Text Box 4"/>
          <p:cNvSpPr txBox="1">
            <a:spLocks noChangeArrowheads="1"/>
          </p:cNvSpPr>
          <p:nvPr/>
        </p:nvSpPr>
        <p:spPr bwMode="auto">
          <a:xfrm>
            <a:off x="539552" y="6309320"/>
            <a:ext cx="1187450" cy="2746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l-GR" sz="1200" dirty="0">
                <a:latin typeface="+mn-lt"/>
                <a:hlinkClick r:id="rId4"/>
              </a:rPr>
              <a:t>toro.com</a:t>
            </a:r>
            <a:endParaRPr lang="el-GR" altLang="el-GR" sz="1200" b="0" dirty="0">
              <a:latin typeface="+mn-lt"/>
            </a:endParaRPr>
          </a:p>
        </p:txBody>
      </p:sp>
    </p:spTree>
    <p:extLst>
      <p:ext uri="{BB962C8B-B14F-4D97-AF65-F5344CB8AC3E}">
        <p14:creationId xmlns:p14="http://schemas.microsoft.com/office/powerpoint/2010/main" xmlns="" val="2695344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l-GR" altLang="el-GR" sz="3600" dirty="0" smtClean="0"/>
              <a:t>Συστήματα Άρδευσης </a:t>
            </a:r>
            <a:r>
              <a:rPr lang="el-GR" altLang="el-GR" sz="3200" b="0" dirty="0" smtClean="0"/>
              <a:t>1/3</a:t>
            </a:r>
          </a:p>
        </p:txBody>
      </p:sp>
      <p:sp>
        <p:nvSpPr>
          <p:cNvPr id="19461" name="Rectangle 3"/>
          <p:cNvSpPr>
            <a:spLocks noGrp="1" noChangeArrowheads="1"/>
          </p:cNvSpPr>
          <p:nvPr>
            <p:ph idx="1"/>
          </p:nvPr>
        </p:nvSpPr>
        <p:spPr/>
        <p:txBody>
          <a:bodyPr>
            <a:normAutofit/>
          </a:bodyPr>
          <a:lstStyle/>
          <a:p>
            <a:pPr eaLnBrk="1" hangingPunct="1">
              <a:buFontTx/>
              <a:buNone/>
            </a:pPr>
            <a:r>
              <a:rPr lang="el-GR" altLang="el-GR" sz="2400" dirty="0" smtClean="0"/>
              <a:t>Δύο μεγάλες κατηγορίες τεχνολογιών άρδευσης:</a:t>
            </a:r>
          </a:p>
          <a:p>
            <a:pPr marL="0" indent="0" eaLnBrk="1" hangingPunct="1">
              <a:spcBef>
                <a:spcPts val="1200"/>
              </a:spcBef>
              <a:buFontTx/>
              <a:buNone/>
            </a:pPr>
            <a:r>
              <a:rPr lang="el-GR" altLang="el-GR" sz="2400" dirty="0" smtClean="0"/>
              <a:t>Βασιζόμενες στη </a:t>
            </a:r>
            <a:r>
              <a:rPr lang="el-GR" altLang="el-GR" sz="2400" b="1" dirty="0" smtClean="0"/>
              <a:t>φυσική ροή του νερού</a:t>
            </a:r>
            <a:r>
              <a:rPr lang="el-GR" altLang="el-GR" sz="2400" dirty="0" smtClean="0"/>
              <a:t> λόγω βαρύτητας και τη γεωμορφολογία της αρδευόμενης έκτασης (μεγάλες εκτάσεις).</a:t>
            </a:r>
          </a:p>
          <a:p>
            <a:pPr eaLnBrk="1" hangingPunct="1"/>
            <a:r>
              <a:rPr lang="el-GR" altLang="el-GR" sz="2400" b="1" dirty="0" smtClean="0"/>
              <a:t>Επιφανειακή Άρδευση</a:t>
            </a:r>
            <a:r>
              <a:rPr lang="el-GR" altLang="el-GR" sz="2400" dirty="0" smtClean="0"/>
              <a:t> (με κατάκλυση, με περιορισμένη διάχυση, με αυλάκια)</a:t>
            </a:r>
          </a:p>
          <a:p>
            <a:pPr eaLnBrk="1" hangingPunct="1">
              <a:spcBef>
                <a:spcPts val="1200"/>
              </a:spcBef>
              <a:buFontTx/>
              <a:buNone/>
            </a:pPr>
            <a:r>
              <a:rPr lang="el-GR" altLang="el-GR" sz="2400" dirty="0" smtClean="0"/>
              <a:t>Βασιζόμενες σε </a:t>
            </a:r>
            <a:r>
              <a:rPr lang="el-GR" altLang="el-GR" sz="2400" b="1" dirty="0" smtClean="0"/>
              <a:t>νερό πίεσης</a:t>
            </a:r>
            <a:r>
              <a:rPr lang="el-GR" altLang="el-GR" sz="2400" dirty="0" smtClean="0"/>
              <a:t> .</a:t>
            </a:r>
          </a:p>
          <a:p>
            <a:pPr eaLnBrk="1" hangingPunct="1"/>
            <a:r>
              <a:rPr lang="el-GR" altLang="el-GR" sz="2400" b="1" dirty="0" smtClean="0"/>
              <a:t>Άρδευση με Καταιονισμό</a:t>
            </a:r>
            <a:r>
              <a:rPr lang="el-GR" altLang="el-GR" sz="2400" dirty="0" smtClean="0"/>
              <a:t> (υψηλή πίεση/παροχή, μεγάλες – μεσαίες εκτάσεις)</a:t>
            </a:r>
          </a:p>
          <a:p>
            <a:pPr eaLnBrk="1" hangingPunct="1"/>
            <a:r>
              <a:rPr lang="el-GR" altLang="el-GR" sz="2400" b="1" dirty="0" smtClean="0"/>
              <a:t>Στάγδην άρδευση</a:t>
            </a:r>
            <a:r>
              <a:rPr lang="el-GR" altLang="el-GR" sz="2400" dirty="0" smtClean="0"/>
              <a:t> (χαμηλή πίεση/παροχή, υπέργεια- υπόγεια-τριχοειδής, μικρές έως περιορισμένες εκτάσεις και διαφοροποίηση απαιτήσεων)</a:t>
            </a:r>
          </a:p>
          <a:p>
            <a:pPr eaLnBrk="1" hangingPunct="1"/>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xmlns="" val="2112471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648072"/>
          </a:xfrm>
        </p:spPr>
        <p:txBody>
          <a:bodyPr>
            <a:normAutofit fontScale="90000"/>
          </a:bodyPr>
          <a:lstStyle/>
          <a:p>
            <a:r>
              <a:rPr lang="el-GR" altLang="el-GR" dirty="0"/>
              <a:t>Λειτουργικά χαρακτηριστικά </a:t>
            </a:r>
            <a:r>
              <a:rPr lang="el-GR" altLang="el-GR" dirty="0" err="1"/>
              <a:t>σταλακτήρων</a:t>
            </a:r>
            <a:r>
              <a:rPr lang="en-US" altLang="el-GR" dirty="0"/>
              <a:t> </a:t>
            </a:r>
            <a:r>
              <a:rPr lang="en-US" altLang="el-GR" sz="3600" b="0" dirty="0" smtClean="0"/>
              <a:t>6</a:t>
            </a:r>
            <a:r>
              <a:rPr lang="el-GR" altLang="el-GR" sz="3600" b="0" dirty="0" smtClean="0"/>
              <a:t>/</a:t>
            </a:r>
            <a:r>
              <a:rPr lang="en-US" altLang="el-GR" sz="3600" b="0" dirty="0"/>
              <a:t>8</a:t>
            </a:r>
            <a:endParaRPr lang="el-GR" dirty="0"/>
          </a:p>
        </p:txBody>
      </p:sp>
      <p:sp>
        <p:nvSpPr>
          <p:cNvPr id="3" name="Θέση περιεχομένου 2"/>
          <p:cNvSpPr>
            <a:spLocks noGrp="1"/>
          </p:cNvSpPr>
          <p:nvPr>
            <p:ph idx="1"/>
          </p:nvPr>
        </p:nvSpPr>
        <p:spPr>
          <a:xfrm>
            <a:off x="467544" y="1052736"/>
            <a:ext cx="8229600" cy="5040560"/>
          </a:xfrm>
        </p:spPr>
        <p:txBody>
          <a:bodyPr/>
          <a:lstStyle/>
          <a:p>
            <a:pPr marL="0" indent="0" algn="ctr">
              <a:buNone/>
            </a:pPr>
            <a:r>
              <a:rPr lang="en-US" dirty="0" err="1"/>
              <a:t>Κλ</a:t>
            </a:r>
            <a:r>
              <a:rPr lang="en-US" dirty="0"/>
              <a:t>ασικός</a:t>
            </a:r>
            <a:br>
              <a:rPr lang="en-US" dirty="0"/>
            </a:br>
            <a:r>
              <a:rPr lang="en-US" dirty="0"/>
              <a:t>(Classic take-apart emitter – [Toro, 2008])</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pic>
        <p:nvPicPr>
          <p:cNvPr id="5" name="Picture 20"/>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a:xfrm>
            <a:off x="3635896" y="2636912"/>
            <a:ext cx="5147899" cy="2006268"/>
          </a:xfrm>
          <a:prstGeom prst="rect">
            <a:avLst/>
          </a:prstGeom>
        </p:spPr>
      </p:pic>
      <p:pic>
        <p:nvPicPr>
          <p:cNvPr id="6" name="Picture 21"/>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a:xfrm>
            <a:off x="941863" y="2949811"/>
            <a:ext cx="2376487" cy="1435100"/>
          </a:xfrm>
          <a:prstGeom prst="rect">
            <a:avLst/>
          </a:prstGeom>
          <a:noFill/>
        </p:spPr>
      </p:pic>
      <p:sp>
        <p:nvSpPr>
          <p:cNvPr id="7" name="Text Box 4"/>
          <p:cNvSpPr txBox="1">
            <a:spLocks noChangeArrowheads="1"/>
          </p:cNvSpPr>
          <p:nvPr/>
        </p:nvSpPr>
        <p:spPr bwMode="auto">
          <a:xfrm>
            <a:off x="3635896" y="5079933"/>
            <a:ext cx="1187450" cy="2746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l-GR" sz="1200" dirty="0">
                <a:latin typeface="+mn-lt"/>
                <a:hlinkClick r:id="rId4"/>
              </a:rPr>
              <a:t>toro.com</a:t>
            </a:r>
            <a:endParaRPr lang="el-GR" altLang="el-GR" sz="1200" b="0" dirty="0">
              <a:latin typeface="+mn-lt"/>
            </a:endParaRPr>
          </a:p>
        </p:txBody>
      </p:sp>
    </p:spTree>
    <p:extLst>
      <p:ext uri="{BB962C8B-B14F-4D97-AF65-F5344CB8AC3E}">
        <p14:creationId xmlns:p14="http://schemas.microsoft.com/office/powerpoint/2010/main" xmlns="" val="1020261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648072"/>
          </a:xfrm>
        </p:spPr>
        <p:txBody>
          <a:bodyPr>
            <a:normAutofit fontScale="90000"/>
          </a:bodyPr>
          <a:lstStyle/>
          <a:p>
            <a:r>
              <a:rPr lang="el-GR" altLang="el-GR" dirty="0"/>
              <a:t>Λειτουργικά χαρακτηριστικά </a:t>
            </a:r>
            <a:r>
              <a:rPr lang="el-GR" altLang="el-GR" dirty="0" err="1"/>
              <a:t>σταλακτήρων</a:t>
            </a:r>
            <a:r>
              <a:rPr lang="en-US" altLang="el-GR" dirty="0"/>
              <a:t> </a:t>
            </a:r>
            <a:r>
              <a:rPr lang="en-US" altLang="el-GR" sz="3600" b="0" dirty="0" smtClean="0"/>
              <a:t>7</a:t>
            </a:r>
            <a:r>
              <a:rPr lang="el-GR" altLang="el-GR" sz="3600" b="0" dirty="0" smtClean="0"/>
              <a:t>/</a:t>
            </a:r>
            <a:r>
              <a:rPr lang="en-US" altLang="el-GR" sz="3600" b="0" dirty="0"/>
              <a:t>8</a:t>
            </a:r>
            <a:endParaRPr lang="el-GR" dirty="0"/>
          </a:p>
        </p:txBody>
      </p:sp>
      <p:sp>
        <p:nvSpPr>
          <p:cNvPr id="3" name="Θέση περιεχομένου 2"/>
          <p:cNvSpPr>
            <a:spLocks noGrp="1"/>
          </p:cNvSpPr>
          <p:nvPr>
            <p:ph idx="1"/>
          </p:nvPr>
        </p:nvSpPr>
        <p:spPr>
          <a:xfrm>
            <a:off x="467544" y="692696"/>
            <a:ext cx="8229600" cy="792088"/>
          </a:xfrm>
        </p:spPr>
        <p:txBody>
          <a:bodyPr>
            <a:normAutofit lnSpcReduction="10000"/>
          </a:bodyPr>
          <a:lstStyle/>
          <a:p>
            <a:pPr marL="0" indent="0" algn="ctr">
              <a:buNone/>
            </a:pPr>
            <a:r>
              <a:rPr lang="el-GR" dirty="0" err="1"/>
              <a:t>Aυτορυθμιζόμενος</a:t>
            </a:r>
            <a:r>
              <a:rPr lang="el-GR" dirty="0"/>
              <a:t> γραμμικός </a:t>
            </a:r>
            <a:r>
              <a:rPr lang="el-GR" dirty="0" err="1"/>
              <a:t>σταλακτήρας</a:t>
            </a:r>
            <a:r>
              <a:rPr lang="el-GR" dirty="0"/>
              <a:t> </a:t>
            </a:r>
            <a:r>
              <a:rPr lang="el-GR" dirty="0" smtClean="0"/>
              <a:t>- </a:t>
            </a:r>
            <a:r>
              <a:rPr lang="el-GR" dirty="0" err="1"/>
              <a:t>σταλακτηφόρος</a:t>
            </a:r>
            <a:r>
              <a:rPr lang="el-GR" dirty="0"/>
              <a:t> </a:t>
            </a:r>
            <a:r>
              <a:rPr lang="el-GR" dirty="0" smtClean="0"/>
              <a:t>σωλήνας</a:t>
            </a:r>
            <a:r>
              <a:rPr lang="en-US" dirty="0" smtClean="0"/>
              <a:t> </a:t>
            </a:r>
            <a:r>
              <a:rPr lang="el-GR" dirty="0" smtClean="0"/>
              <a:t>(PC </a:t>
            </a:r>
            <a:r>
              <a:rPr lang="el-GR" dirty="0" err="1"/>
              <a:t>dripline</a:t>
            </a:r>
            <a:r>
              <a:rPr lang="el-GR" dirty="0"/>
              <a:t>  [</a:t>
            </a:r>
            <a:r>
              <a:rPr lang="el-GR" dirty="0" err="1"/>
              <a:t>Toro</a:t>
            </a:r>
            <a:r>
              <a:rPr lang="el-GR" dirty="0"/>
              <a:t>, 2008])</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pic>
        <p:nvPicPr>
          <p:cNvPr id="5" name="Picture 1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25021" y="4365104"/>
            <a:ext cx="5091395" cy="2420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5936" y="1556792"/>
            <a:ext cx="4172562" cy="2758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4"/>
          <p:cNvSpPr txBox="1">
            <a:spLocks noChangeArrowheads="1"/>
          </p:cNvSpPr>
          <p:nvPr/>
        </p:nvSpPr>
        <p:spPr bwMode="auto">
          <a:xfrm>
            <a:off x="323528" y="6583362"/>
            <a:ext cx="1187450" cy="2746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l-GR" sz="1200" dirty="0">
                <a:latin typeface="+mn-lt"/>
                <a:hlinkClick r:id="rId4"/>
              </a:rPr>
              <a:t>toro.com</a:t>
            </a:r>
            <a:endParaRPr lang="el-GR" altLang="el-GR" sz="1200" b="0" dirty="0">
              <a:latin typeface="+mn-lt"/>
            </a:endParaRPr>
          </a:p>
        </p:txBody>
      </p:sp>
      <p:pic>
        <p:nvPicPr>
          <p:cNvPr id="8" name="Picture 12"/>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a:xfrm>
            <a:off x="234647" y="3717032"/>
            <a:ext cx="2753177" cy="1641802"/>
          </a:xfrm>
          <a:prstGeom prst="rect">
            <a:avLst/>
          </a:prstGeom>
        </p:spPr>
      </p:pic>
      <p:pic>
        <p:nvPicPr>
          <p:cNvPr id="9" name="Picture 13"/>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a:xfrm>
            <a:off x="523423" y="5445224"/>
            <a:ext cx="2175624" cy="1142166"/>
          </a:xfrm>
          <a:prstGeom prst="rect">
            <a:avLst/>
          </a:prstGeom>
          <a:noFill/>
        </p:spPr>
      </p:pic>
      <p:pic>
        <p:nvPicPr>
          <p:cNvPr id="10" name="Picture 16"/>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536455" y="1876446"/>
            <a:ext cx="2149560" cy="1609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83622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576064"/>
          </a:xfrm>
        </p:spPr>
        <p:txBody>
          <a:bodyPr>
            <a:normAutofit fontScale="90000"/>
          </a:bodyPr>
          <a:lstStyle/>
          <a:p>
            <a:r>
              <a:rPr lang="el-GR" altLang="el-GR" dirty="0"/>
              <a:t>Λειτουργικά χαρακτηριστικά </a:t>
            </a:r>
            <a:r>
              <a:rPr lang="el-GR" altLang="el-GR" dirty="0" err="1"/>
              <a:t>σταλακτήρων</a:t>
            </a:r>
            <a:r>
              <a:rPr lang="en-US" altLang="el-GR" dirty="0"/>
              <a:t> </a:t>
            </a:r>
            <a:r>
              <a:rPr lang="en-US" altLang="el-GR" sz="3600" b="0" dirty="0" smtClean="0"/>
              <a:t>8</a:t>
            </a:r>
            <a:r>
              <a:rPr lang="el-GR" altLang="el-GR" sz="3600" b="0" dirty="0" smtClean="0"/>
              <a:t>/</a:t>
            </a:r>
            <a:r>
              <a:rPr lang="en-US" altLang="el-GR" sz="3600" b="0" dirty="0"/>
              <a:t>8</a:t>
            </a:r>
            <a:endParaRPr lang="el-GR" dirty="0"/>
          </a:p>
        </p:txBody>
      </p:sp>
      <p:sp>
        <p:nvSpPr>
          <p:cNvPr id="3" name="Θέση περιεχομένου 2"/>
          <p:cNvSpPr>
            <a:spLocks noGrp="1"/>
          </p:cNvSpPr>
          <p:nvPr>
            <p:ph idx="1"/>
          </p:nvPr>
        </p:nvSpPr>
        <p:spPr>
          <a:xfrm>
            <a:off x="539552" y="692696"/>
            <a:ext cx="8229600" cy="764333"/>
          </a:xfrm>
        </p:spPr>
        <p:txBody>
          <a:bodyPr>
            <a:normAutofit/>
          </a:bodyPr>
          <a:lstStyle/>
          <a:p>
            <a:pPr marL="0" indent="0" algn="ctr">
              <a:buNone/>
            </a:pPr>
            <a:r>
              <a:rPr lang="en-US" sz="2200" dirty="0"/>
              <a:t>A</a:t>
            </a:r>
            <a:r>
              <a:rPr lang="el-GR" sz="2200" dirty="0" err="1" smtClean="0"/>
              <a:t>υτορυθμ</a:t>
            </a:r>
            <a:r>
              <a:rPr lang="el-GR" sz="2200" dirty="0" err="1" smtClean="0"/>
              <a:t>ιζόμενο</a:t>
            </a:r>
            <a:r>
              <a:rPr lang="el-GR" sz="2200" dirty="0" err="1" smtClean="0"/>
              <a:t>ς</a:t>
            </a:r>
            <a:r>
              <a:rPr lang="el-GR" sz="2200" dirty="0" smtClean="0"/>
              <a:t> </a:t>
            </a:r>
            <a:r>
              <a:rPr lang="el-GR" sz="2200" dirty="0" err="1"/>
              <a:t>σταλακτηφόρος</a:t>
            </a:r>
            <a:r>
              <a:rPr lang="el-GR" sz="2200" dirty="0"/>
              <a:t> σωλήνας </a:t>
            </a:r>
            <a:br>
              <a:rPr lang="el-GR" sz="2200" dirty="0"/>
            </a:br>
            <a:r>
              <a:rPr lang="el-GR" sz="2200" dirty="0"/>
              <a:t>(</a:t>
            </a:r>
            <a:r>
              <a:rPr lang="en-US" sz="2200" dirty="0"/>
              <a:t>PC </a:t>
            </a:r>
            <a:r>
              <a:rPr lang="en-US" sz="2200" dirty="0" err="1"/>
              <a:t>dripline</a:t>
            </a:r>
            <a:r>
              <a:rPr lang="en-US" sz="2200" dirty="0"/>
              <a:t> </a:t>
            </a:r>
            <a:r>
              <a:rPr lang="en-US" sz="2200" dirty="0" smtClean="0"/>
              <a:t>– </a:t>
            </a:r>
            <a:r>
              <a:rPr lang="en-US" sz="2200" dirty="0"/>
              <a:t>[Toro, 2008])</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pic>
        <p:nvPicPr>
          <p:cNvPr id="5" name="Picture 18"/>
          <p:cNvPicPr>
            <a:picLocks noChangeAspect="1" noChangeArrowheads="1"/>
          </p:cNvPicPr>
          <p:nvPr/>
        </p:nvPicPr>
        <p:blipFill>
          <a:blip r:embed="rId2" cstate="email">
            <a:extLst>
              <a:ext uri="{28A0092B-C50C-407E-A947-70E740481C1C}">
                <a14:useLocalDpi xmlns:a14="http://schemas.microsoft.com/office/drawing/2010/main" xmlns="" val="0"/>
              </a:ext>
            </a:extLst>
          </a:blip>
          <a:stretch>
            <a:fillRect/>
          </a:stretch>
        </p:blipFill>
        <p:spPr>
          <a:xfrm>
            <a:off x="0" y="5229200"/>
            <a:ext cx="3005568" cy="1393642"/>
          </a:xfrm>
          <a:prstGeom prst="rect">
            <a:avLst/>
          </a:prstGeom>
          <a:noFill/>
        </p:spPr>
      </p:pic>
      <p:pic>
        <p:nvPicPr>
          <p:cNvPr id="6" name="Picture 20"/>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a:xfrm>
            <a:off x="179512" y="1844824"/>
            <a:ext cx="2573520" cy="1560618"/>
          </a:xfrm>
          <a:prstGeom prst="rect">
            <a:avLst/>
          </a:prstGeom>
          <a:noFill/>
        </p:spPr>
      </p:pic>
      <p:pic>
        <p:nvPicPr>
          <p:cNvPr id="7" name="Picture 2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a:xfrm>
            <a:off x="2411760" y="3356992"/>
            <a:ext cx="1961041" cy="1613449"/>
          </a:xfrm>
          <a:prstGeom prst="rect">
            <a:avLst/>
          </a:prstGeom>
          <a:noFill/>
        </p:spPr>
      </p:pic>
      <p:pic>
        <p:nvPicPr>
          <p:cNvPr id="8" name="Picture 26"/>
          <p:cNvPicPr>
            <a:picLocks noChangeAspect="1" noChangeArrowheads="1"/>
          </p:cNvPicPr>
          <p:nvPr/>
        </p:nvPicPr>
        <p:blipFill>
          <a:blip r:embed="rId5" cstate="print">
            <a:lum contrast="20000"/>
            <a:extLst>
              <a:ext uri="{28A0092B-C50C-407E-A947-70E740481C1C}">
                <a14:useLocalDpi xmlns:a14="http://schemas.microsoft.com/office/drawing/2010/main" xmlns="" val="0"/>
              </a:ext>
            </a:extLst>
          </a:blip>
          <a:stretch>
            <a:fillRect/>
          </a:stretch>
        </p:blipFill>
        <p:spPr>
          <a:xfrm>
            <a:off x="4355976" y="1484784"/>
            <a:ext cx="4538035" cy="5213913"/>
          </a:xfrm>
          <a:prstGeom prst="rect">
            <a:avLst/>
          </a:prstGeom>
          <a:noFill/>
          <a:ln>
            <a:noFill/>
          </a:ln>
        </p:spPr>
      </p:pic>
      <p:pic>
        <p:nvPicPr>
          <p:cNvPr id="9" name="Picture 2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5576" y="3861048"/>
            <a:ext cx="1374378" cy="106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4"/>
          <p:cNvSpPr txBox="1">
            <a:spLocks noChangeArrowheads="1"/>
          </p:cNvSpPr>
          <p:nvPr/>
        </p:nvSpPr>
        <p:spPr bwMode="auto">
          <a:xfrm>
            <a:off x="2915816" y="6381328"/>
            <a:ext cx="1187450" cy="2746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l-GR" sz="1200" dirty="0">
                <a:latin typeface="+mn-lt"/>
                <a:hlinkClick r:id="rId7"/>
              </a:rPr>
              <a:t>toro.com</a:t>
            </a:r>
            <a:endParaRPr lang="el-GR" altLang="el-GR" sz="1200" b="0" dirty="0">
              <a:latin typeface="+mn-lt"/>
            </a:endParaRPr>
          </a:p>
        </p:txBody>
      </p:sp>
    </p:spTree>
    <p:extLst>
      <p:ext uri="{BB962C8B-B14F-4D97-AF65-F5344CB8AC3E}">
        <p14:creationId xmlns:p14="http://schemas.microsoft.com/office/powerpoint/2010/main" xmlns="" val="3061335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Μάριος </a:t>
            </a:r>
            <a:r>
              <a:rPr lang="el-GR" sz="2000" dirty="0" err="1" smtClean="0"/>
              <a:t>Βαλαβανίδης</a:t>
            </a:r>
            <a:r>
              <a:rPr lang="el-GR" sz="2000" dirty="0" smtClean="0"/>
              <a:t> 2014. Μάριος </a:t>
            </a:r>
            <a:r>
              <a:rPr lang="el-GR" sz="2000" dirty="0" err="1" smtClean="0"/>
              <a:t>Βαλαβανίδης</a:t>
            </a:r>
            <a:r>
              <a:rPr lang="el-GR" sz="2000" dirty="0" smtClean="0"/>
              <a:t>. </a:t>
            </a:r>
            <a:r>
              <a:rPr lang="el-GR" sz="2000" dirty="0"/>
              <a:t>«Εγγειοβελτιωτικά  Έργα &amp; Αρδεύσεις. </a:t>
            </a:r>
            <a:r>
              <a:rPr lang="el-GR" sz="2000" dirty="0" smtClean="0"/>
              <a:t>Ενότητα 3</a:t>
            </a:r>
            <a:r>
              <a:rPr lang="en-US" sz="2000" dirty="0" smtClean="0"/>
              <a:t>:</a:t>
            </a:r>
            <a:r>
              <a:rPr lang="el-GR" sz="2000" dirty="0"/>
              <a:t> Συστήματα </a:t>
            </a:r>
            <a:r>
              <a:rPr lang="el-GR" sz="2000" dirty="0" err="1" smtClean="0"/>
              <a:t>Αρδευσης</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a:t>
            </a:r>
            <a:r>
              <a:rPr lang="el-GR" sz="1800" smtClean="0"/>
              <a:t>ζητηθεί άδεια  </a:t>
            </a:r>
            <a:r>
              <a:rPr lang="el-GR" sz="1800" dirty="0" smtClean="0"/>
              <a:t>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2903543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94696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lvl="0" indent="-457200">
              <a:buFont typeface="+mj-lt"/>
              <a:buAutoNum type="arabicPeriod"/>
            </a:pPr>
            <a:r>
              <a:rPr lang="el-GR" altLang="el-GR" sz="2000" dirty="0"/>
              <a:t>Τσακίρης, Γ. 2006 «Υδραυλικά Έργα: Σχεδιασμός &amp; Διαχείριση», Τόμος ΙΙ: Εγγειοβελτιωτικά Έργα, Εκδόσεις Συμμετρία, </a:t>
            </a:r>
            <a:r>
              <a:rPr lang="el-GR" altLang="el-GR" sz="2000" dirty="0" smtClean="0"/>
              <a:t>Αθήνα, </a:t>
            </a:r>
            <a:r>
              <a:rPr lang="el-GR" altLang="el-GR" sz="2000" dirty="0">
                <a:latin typeface="Arial" panose="020B0604020202020204" pitchFamily="34" charset="0"/>
              </a:rPr>
              <a:t>ISBN 960-266-171-2 </a:t>
            </a:r>
          </a:p>
          <a:p>
            <a:pPr marL="457200" indent="-457200">
              <a:buFont typeface="+mj-lt"/>
              <a:buAutoNum type="arabicPeriod"/>
            </a:pPr>
            <a:endParaRPr lang="el-GR" altLang="el-GR" sz="2000" dirty="0"/>
          </a:p>
          <a:p>
            <a:pPr marL="457200" indent="-457200">
              <a:buFont typeface="+mj-lt"/>
              <a:buAutoNum type="arabicPeriod"/>
            </a:pP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xmlns="" val="3403787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6"/>
          <p:cNvSpPr>
            <a:spLocks noGrp="1" noChangeArrowheads="1"/>
          </p:cNvSpPr>
          <p:nvPr>
            <p:ph type="title"/>
          </p:nvPr>
        </p:nvSpPr>
        <p:spPr>
          <a:noFill/>
        </p:spPr>
        <p:txBody>
          <a:bodyPr/>
          <a:lstStyle/>
          <a:p>
            <a:r>
              <a:rPr lang="el-GR" altLang="el-GR" sz="3600" dirty="0" smtClean="0"/>
              <a:t>Συστήματα Άρδευσης </a:t>
            </a:r>
            <a:r>
              <a:rPr lang="el-GR" altLang="el-GR" sz="3200" b="0" dirty="0" smtClean="0"/>
              <a:t>2/3</a:t>
            </a:r>
            <a:endParaRPr lang="el-GR" altLang="el-GR" sz="3200" dirty="0" smtClean="0"/>
          </a:p>
        </p:txBody>
      </p:sp>
      <p:sp>
        <p:nvSpPr>
          <p:cNvPr id="3" name="Content Placeholder 2"/>
          <p:cNvSpPr>
            <a:spLocks noGrp="1"/>
          </p:cNvSpPr>
          <p:nvPr>
            <p:ph idx="1"/>
          </p:nvPr>
        </p:nvSpPr>
        <p:spPr>
          <a:xfrm>
            <a:off x="457200" y="1196752"/>
            <a:ext cx="8229600" cy="5544616"/>
          </a:xfrm>
        </p:spPr>
        <p:txBody>
          <a:bodyPr>
            <a:noAutofit/>
          </a:bodyPr>
          <a:lstStyle/>
          <a:p>
            <a:pPr>
              <a:spcBef>
                <a:spcPts val="600"/>
              </a:spcBef>
              <a:buNone/>
            </a:pPr>
            <a:r>
              <a:rPr lang="el-GR" altLang="el-GR" sz="2400" dirty="0"/>
              <a:t>i. </a:t>
            </a:r>
            <a:r>
              <a:rPr lang="el-GR" altLang="el-GR" sz="2400" b="1" dirty="0"/>
              <a:t>Άρδευση με κατάκλυση</a:t>
            </a:r>
            <a:r>
              <a:rPr lang="el-GR" altLang="el-GR" sz="2400" dirty="0"/>
              <a:t> </a:t>
            </a:r>
            <a:r>
              <a:rPr lang="el-GR" altLang="el-GR" sz="2400" i="1" dirty="0"/>
              <a:t>(Flood irrigation)</a:t>
            </a:r>
            <a:r>
              <a:rPr lang="el-GR" altLang="el-GR" sz="2400" dirty="0"/>
              <a:t> – το νερό εφαρμόζεται σε ολόκληρο το πεδίο και διηθείται στο έδαφος.</a:t>
            </a:r>
          </a:p>
          <a:p>
            <a:pPr>
              <a:spcBef>
                <a:spcPts val="600"/>
              </a:spcBef>
              <a:buNone/>
            </a:pPr>
            <a:r>
              <a:rPr lang="el-GR" altLang="el-GR" sz="2400" dirty="0"/>
              <a:t>ii. </a:t>
            </a:r>
            <a:r>
              <a:rPr lang="el-GR" altLang="el-GR" sz="2400" b="1" dirty="0"/>
              <a:t>Άρδευση με αυλάκια </a:t>
            </a:r>
            <a:r>
              <a:rPr lang="el-GR" altLang="el-GR" sz="2400" i="1" dirty="0"/>
              <a:t>(Furrow irrigation)</a:t>
            </a:r>
            <a:r>
              <a:rPr lang="el-GR" altLang="el-GR" sz="2400" dirty="0"/>
              <a:t> - water το νερό εφαρμόζεται στα αυλάκια που σχηματίζονται μεταξύ διαμορφωμένων κορυφογραμμών (π.χ. οριζόντια και βαθμιδωτά αυλάκια, περιμετρικά αυλάκια κλπ. Το νερό φθάνει στις ρίζες των φυτών στις κορυφογραμμές εξ αιτίας τριχοειδών φαινομένων.</a:t>
            </a:r>
          </a:p>
          <a:p>
            <a:pPr>
              <a:spcBef>
                <a:spcPts val="600"/>
              </a:spcBef>
              <a:buNone/>
            </a:pPr>
            <a:r>
              <a:rPr lang="el-GR" altLang="el-GR" sz="2400" dirty="0"/>
              <a:t>iii. </a:t>
            </a:r>
            <a:r>
              <a:rPr lang="el-GR" altLang="el-GR" sz="2400" b="1" dirty="0"/>
              <a:t>Άρδευση με καταιονισμό</a:t>
            </a:r>
            <a:r>
              <a:rPr lang="el-GR" altLang="el-GR" sz="2400" dirty="0"/>
              <a:t> </a:t>
            </a:r>
            <a:r>
              <a:rPr lang="el-GR" altLang="el-GR" sz="2400" i="1" dirty="0"/>
              <a:t>(</a:t>
            </a:r>
            <a:r>
              <a:rPr lang="en-US" altLang="el-GR" sz="2400" i="1" dirty="0"/>
              <a:t>s</a:t>
            </a:r>
            <a:r>
              <a:rPr lang="el-GR" altLang="el-GR" sz="2400" i="1" dirty="0"/>
              <a:t>prinkler irrigation</a:t>
            </a:r>
            <a:r>
              <a:rPr lang="en-US" altLang="el-GR" sz="2400" i="1" dirty="0"/>
              <a:t>)</a:t>
            </a:r>
            <a:r>
              <a:rPr lang="el-GR" altLang="el-GR" sz="2400" dirty="0"/>
              <a:t> το νερό εφαρμόζεται σε μορφή spray και φθάνει στο έδαφος όπως η βροχή (π.χ. Φορητοί, σταθεροί ή οδεύοντες ψεκαστήρες, αρδευτικά κανόνια, ψεκαστήρες κεντρικού σημείου κλπ). Η παροχή του αρδευτικού νερού ρυθμίζεται έτσι ώστε αυτό να μη λιμνάζει στην επιφάνεια</a:t>
            </a:r>
            <a:r>
              <a:rPr lang="el-GR" altLang="el-GR" sz="2400" dirty="0" smtClean="0"/>
              <a:t>.</a:t>
            </a:r>
            <a:endParaRPr lang="el-GR" alt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xmlns="" val="4007770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6"/>
          <p:cNvSpPr>
            <a:spLocks noGrp="1" noChangeArrowheads="1"/>
          </p:cNvSpPr>
          <p:nvPr>
            <p:ph type="title"/>
          </p:nvPr>
        </p:nvSpPr>
        <p:spPr>
          <a:noFill/>
        </p:spPr>
        <p:txBody>
          <a:bodyPr/>
          <a:lstStyle/>
          <a:p>
            <a:r>
              <a:rPr lang="el-GR" altLang="el-GR" sz="3600" dirty="0" smtClean="0"/>
              <a:t>Συστήματα Άρδευσης </a:t>
            </a:r>
            <a:r>
              <a:rPr lang="el-GR" altLang="el-GR" sz="3200" b="0" dirty="0" smtClean="0"/>
              <a:t>3/3</a:t>
            </a:r>
            <a:endParaRPr lang="el-GR" altLang="el-GR" sz="3200" dirty="0" smtClean="0"/>
          </a:p>
        </p:txBody>
      </p:sp>
      <p:sp>
        <p:nvSpPr>
          <p:cNvPr id="3" name="Content Placeholder 2"/>
          <p:cNvSpPr>
            <a:spLocks noGrp="1"/>
          </p:cNvSpPr>
          <p:nvPr>
            <p:ph idx="1"/>
          </p:nvPr>
        </p:nvSpPr>
        <p:spPr>
          <a:xfrm>
            <a:off x="457200" y="1412776"/>
            <a:ext cx="8229600" cy="4824536"/>
          </a:xfrm>
        </p:spPr>
        <p:txBody>
          <a:bodyPr>
            <a:noAutofit/>
          </a:bodyPr>
          <a:lstStyle/>
          <a:p>
            <a:pPr>
              <a:spcBef>
                <a:spcPts val="600"/>
              </a:spcBef>
              <a:buNone/>
            </a:pPr>
            <a:r>
              <a:rPr lang="el-GR" altLang="el-GR" sz="2400" dirty="0" smtClean="0"/>
              <a:t>iv</a:t>
            </a:r>
            <a:r>
              <a:rPr lang="el-GR" altLang="el-GR" sz="2400" dirty="0"/>
              <a:t>. </a:t>
            </a:r>
            <a:r>
              <a:rPr lang="el-GR" altLang="el-GR" sz="2400" b="1" dirty="0"/>
              <a:t>Υπόγεια άρδευση </a:t>
            </a:r>
            <a:r>
              <a:rPr lang="el-GR" altLang="el-GR" sz="2400" i="1" dirty="0"/>
              <a:t>(</a:t>
            </a:r>
            <a:r>
              <a:rPr lang="en-US" altLang="el-GR" sz="2400" i="1" dirty="0"/>
              <a:t>s</a:t>
            </a:r>
            <a:r>
              <a:rPr lang="el-GR" altLang="el-GR" sz="2400" i="1" dirty="0"/>
              <a:t>ub-irrigation</a:t>
            </a:r>
            <a:r>
              <a:rPr lang="en-US" altLang="el-GR" sz="2400" i="1" dirty="0"/>
              <a:t>)</a:t>
            </a:r>
            <a:r>
              <a:rPr lang="el-GR" altLang="el-GR" sz="2400" dirty="0"/>
              <a:t> – το νερό εφαρμόζεται κάτω από το ριζόστρωμα έτσι ώστε να το διαβρέχει εξ αιτίας τριχοειδούς ανύψωσης. Χρησιμοποιούντι υπόγεια αρδευτικά κανάλια ή θαμένοι σωλήνες κλπ.</a:t>
            </a:r>
          </a:p>
          <a:p>
            <a:pPr>
              <a:spcBef>
                <a:spcPts val="600"/>
              </a:spcBef>
              <a:buNone/>
            </a:pPr>
            <a:r>
              <a:rPr lang="el-GR" altLang="el-GR" sz="2400" dirty="0"/>
              <a:t>v. </a:t>
            </a:r>
            <a:r>
              <a:rPr lang="el-GR" altLang="el-GR" sz="2400" b="1" dirty="0"/>
              <a:t>Τοπική άρδευση </a:t>
            </a:r>
            <a:r>
              <a:rPr lang="el-GR" altLang="el-GR" sz="2400" i="1" dirty="0"/>
              <a:t>(</a:t>
            </a:r>
            <a:r>
              <a:rPr lang="en-US" altLang="el-GR" sz="2400" i="1" dirty="0"/>
              <a:t>l</a:t>
            </a:r>
            <a:r>
              <a:rPr lang="el-GR" altLang="el-GR" sz="2400" i="1" dirty="0"/>
              <a:t>ocalized irrigation</a:t>
            </a:r>
            <a:r>
              <a:rPr lang="en-US" altLang="el-GR" sz="2400" i="1" dirty="0"/>
              <a:t>)</a:t>
            </a:r>
            <a:r>
              <a:rPr lang="el-GR" altLang="el-GR" sz="2400" dirty="0"/>
              <a:t> – το νερό εφαρμόζεται γύρω από κάθε φυτό ή ομάδα φυτών έτσι ώστε να διαβρέχει τοπικά το έδαφος και μόνο το ριζόστρωμα (e.g. drip irrigation, bubblers, micro-sprinklers, etc.). Η παροχή νερού ρυθμίζεται έτσι ώστε να ικανοποιηθούν οι απαιτήσεις της εξατμισοδιαπνοής ώστε να ελαχιστοποιηθούν οι απώλειες διήθησης.</a:t>
            </a:r>
          </a:p>
          <a:p>
            <a:endParaRPr 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xmlns="" val="695363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normAutofit fontScale="90000"/>
          </a:bodyPr>
          <a:lstStyle/>
          <a:p>
            <a:pPr eaLnBrk="1" hangingPunct="1"/>
            <a:r>
              <a:rPr lang="el-GR" altLang="el-GR" dirty="0" smtClean="0"/>
              <a:t>Επιφανειακή άρδευση </a:t>
            </a:r>
            <a:r>
              <a:rPr lang="el-GR" altLang="el-GR" sz="3600" b="0" dirty="0" smtClean="0"/>
              <a:t>1/2</a:t>
            </a:r>
            <a:r>
              <a:rPr lang="el-GR" altLang="el-GR" sz="3200" dirty="0" smtClean="0"/>
              <a:t/>
            </a:r>
            <a:br>
              <a:rPr lang="el-GR" altLang="el-GR" sz="3200" dirty="0" smtClean="0"/>
            </a:br>
            <a:r>
              <a:rPr lang="el-GR" altLang="el-GR" sz="3200" b="0" dirty="0" smtClean="0"/>
              <a:t>(</a:t>
            </a:r>
            <a:r>
              <a:rPr lang="en-US" altLang="el-GR" sz="3200" b="0" dirty="0" smtClean="0"/>
              <a:t>surface irrigation)</a:t>
            </a:r>
            <a:endParaRPr lang="el-GR" altLang="el-GR" sz="3200" b="0" dirty="0" smtClean="0"/>
          </a:p>
        </p:txBody>
      </p:sp>
      <p:sp>
        <p:nvSpPr>
          <p:cNvPr id="21509" name="Rectangle 3"/>
          <p:cNvSpPr>
            <a:spLocks noGrp="1" noChangeArrowheads="1"/>
          </p:cNvSpPr>
          <p:nvPr>
            <p:ph idx="1"/>
          </p:nvPr>
        </p:nvSpPr>
        <p:spPr>
          <a:xfrm>
            <a:off x="4211961" y="1268760"/>
            <a:ext cx="4430390" cy="504056"/>
          </a:xfrm>
        </p:spPr>
        <p:txBody>
          <a:bodyPr>
            <a:noAutofit/>
          </a:bodyPr>
          <a:lstStyle/>
          <a:p>
            <a:pPr marL="0" indent="0" algn="ctr" eaLnBrk="1" hangingPunct="1">
              <a:buNone/>
            </a:pPr>
            <a:r>
              <a:rPr lang="el-GR" altLang="el-GR" sz="2400" b="1" dirty="0" smtClean="0">
                <a:solidFill>
                  <a:schemeClr val="tx2"/>
                </a:solidFill>
              </a:rPr>
              <a:t>Πλεονεκτήματα - μειονεκτήματα</a:t>
            </a:r>
          </a:p>
        </p:txBody>
      </p:sp>
      <p:pic>
        <p:nvPicPr>
          <p:cNvPr id="21510" name="Picture 8" descr="SurfaceIrrigation_kataklysi"/>
          <p:cNvPicPr>
            <a:picLocks noChangeAspect="1" noChangeArrowheads="1"/>
          </p:cNvPicPr>
          <p:nvPr/>
        </p:nvPicPr>
        <p:blipFill>
          <a:blip r:embed="rId2" cstate="email">
            <a:lum bright="-6000" contrast="18000"/>
            <a:extLst>
              <a:ext uri="{28A0092B-C50C-407E-A947-70E740481C1C}">
                <a14:useLocalDpi xmlns:a14="http://schemas.microsoft.com/office/drawing/2010/main" xmlns="" val="0"/>
              </a:ext>
            </a:extLst>
          </a:blip>
          <a:srcRect/>
          <a:stretch>
            <a:fillRect/>
          </a:stretch>
        </p:blipFill>
        <p:spPr bwMode="auto">
          <a:xfrm>
            <a:off x="142875" y="1160463"/>
            <a:ext cx="3546475" cy="457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1" name="Picture 9" descr="SurfaceIrrigation_limiteddiaxysi"/>
          <p:cNvPicPr>
            <a:picLocks noChangeAspect="1" noChangeArrowheads="1"/>
          </p:cNvPicPr>
          <p:nvPr/>
        </p:nvPicPr>
        <p:blipFill>
          <a:blip r:embed="rId3" cstate="email">
            <a:lum bright="-6000" contrast="18000"/>
            <a:extLst>
              <a:ext uri="{28A0092B-C50C-407E-A947-70E740481C1C}">
                <a14:useLocalDpi xmlns:a14="http://schemas.microsoft.com/office/drawing/2010/main" xmlns="" val="0"/>
              </a:ext>
            </a:extLst>
          </a:blip>
          <a:srcRect/>
          <a:stretch>
            <a:fillRect/>
          </a:stretch>
        </p:blipFill>
        <p:spPr bwMode="auto">
          <a:xfrm>
            <a:off x="3743325" y="1989138"/>
            <a:ext cx="2835275"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2" name="Picture 11" descr="SurfaceIrrigation_furrow"/>
          <p:cNvPicPr>
            <a:picLocks noChangeAspect="1" noChangeArrowheads="1"/>
          </p:cNvPicPr>
          <p:nvPr/>
        </p:nvPicPr>
        <p:blipFill>
          <a:blip r:embed="rId4" cstate="email">
            <a:lum bright="-12000" contrast="24000"/>
            <a:extLst>
              <a:ext uri="{28A0092B-C50C-407E-A947-70E740481C1C}">
                <a14:useLocalDpi xmlns:a14="http://schemas.microsoft.com/office/drawing/2010/main" xmlns="" val="0"/>
              </a:ext>
            </a:extLst>
          </a:blip>
          <a:srcRect/>
          <a:stretch>
            <a:fillRect/>
          </a:stretch>
        </p:blipFill>
        <p:spPr bwMode="auto">
          <a:xfrm>
            <a:off x="6840899" y="2780928"/>
            <a:ext cx="2303101" cy="1916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3" name="Rectangle 12"/>
          <p:cNvSpPr>
            <a:spLocks noChangeArrowheads="1"/>
          </p:cNvSpPr>
          <p:nvPr/>
        </p:nvSpPr>
        <p:spPr bwMode="auto">
          <a:xfrm>
            <a:off x="827088" y="5734050"/>
            <a:ext cx="17272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Tx/>
              <a:buNone/>
            </a:pPr>
            <a:r>
              <a:rPr lang="el-GR" altLang="el-GR" sz="1800" b="1" dirty="0">
                <a:latin typeface="+mn-lt"/>
              </a:rPr>
              <a:t>με κατάκλυση</a:t>
            </a:r>
          </a:p>
        </p:txBody>
      </p:sp>
      <p:sp>
        <p:nvSpPr>
          <p:cNvPr id="21514" name="Rectangle 13"/>
          <p:cNvSpPr>
            <a:spLocks noChangeArrowheads="1"/>
          </p:cNvSpPr>
          <p:nvPr/>
        </p:nvSpPr>
        <p:spPr bwMode="auto">
          <a:xfrm>
            <a:off x="7236296" y="4869160"/>
            <a:ext cx="1441450"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Tx/>
              <a:buNone/>
            </a:pPr>
            <a:r>
              <a:rPr lang="el-GR" altLang="el-GR" sz="1800" b="1" dirty="0">
                <a:latin typeface="+mn-lt"/>
              </a:rPr>
              <a:t>με αυλάκια</a:t>
            </a:r>
          </a:p>
        </p:txBody>
      </p:sp>
      <p:sp>
        <p:nvSpPr>
          <p:cNvPr id="21515" name="Rectangle 14"/>
          <p:cNvSpPr>
            <a:spLocks noChangeArrowheads="1"/>
          </p:cNvSpPr>
          <p:nvPr/>
        </p:nvSpPr>
        <p:spPr bwMode="auto">
          <a:xfrm>
            <a:off x="3887788" y="5589588"/>
            <a:ext cx="251936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Tx/>
              <a:buNone/>
            </a:pPr>
            <a:r>
              <a:rPr lang="el-GR" altLang="el-GR" sz="1800" b="1">
                <a:latin typeface="+mn-lt"/>
              </a:rPr>
              <a:t>με περιορισμένη διάχυση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3" name="Ορθογώνιο 2"/>
          <p:cNvSpPr/>
          <p:nvPr/>
        </p:nvSpPr>
        <p:spPr>
          <a:xfrm>
            <a:off x="1916112" y="6304884"/>
            <a:ext cx="5544914" cy="276999"/>
          </a:xfrm>
          <a:prstGeom prst="rect">
            <a:avLst/>
          </a:prstGeom>
        </p:spPr>
        <p:txBody>
          <a:bodyPr wrap="square">
            <a:spAutoFit/>
          </a:bodyPr>
          <a:lstStyle/>
          <a:p>
            <a:r>
              <a:rPr lang="el-GR" altLang="el-GR" sz="1200" dirty="0" err="1">
                <a:latin typeface="+mn-lt"/>
              </a:rPr>
              <a:t>Παπαζαφειρίου</a:t>
            </a:r>
            <a:r>
              <a:rPr lang="el-GR" altLang="el-GR" sz="1200" dirty="0">
                <a:latin typeface="+mn-lt"/>
              </a:rPr>
              <a:t>, Ζ. Γ. 1994 «Αρχές και πρακτική των αρδεύσεων» Θεσσαλονίκη : Ζήτη</a:t>
            </a:r>
            <a:endParaRPr lang="el-GR" sz="1200" dirty="0">
              <a:latin typeface="+mn-lt"/>
            </a:endParaRPr>
          </a:p>
        </p:txBody>
      </p:sp>
    </p:spTree>
    <p:extLst>
      <p:ext uri="{BB962C8B-B14F-4D97-AF65-F5344CB8AC3E}">
        <p14:creationId xmlns:p14="http://schemas.microsoft.com/office/powerpoint/2010/main" xmlns="" val="1174628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normAutofit/>
          </a:bodyPr>
          <a:lstStyle/>
          <a:p>
            <a:r>
              <a:rPr lang="el-GR" altLang="el-GR" sz="3600" dirty="0"/>
              <a:t>Επιφανειακή άρδευση </a:t>
            </a:r>
            <a:r>
              <a:rPr lang="el-GR" altLang="el-GR" sz="3200" b="0" dirty="0" smtClean="0"/>
              <a:t>2/2</a:t>
            </a:r>
            <a:endParaRPr lang="el-GR" altLang="el-GR" sz="3200" dirty="0" smtClean="0"/>
          </a:p>
        </p:txBody>
      </p:sp>
      <p:sp>
        <p:nvSpPr>
          <p:cNvPr id="22539" name="Rectangle 3"/>
          <p:cNvSpPr>
            <a:spLocks noGrp="1" noChangeArrowheads="1"/>
          </p:cNvSpPr>
          <p:nvPr>
            <p:ph idx="1"/>
          </p:nvPr>
        </p:nvSpPr>
        <p:spPr>
          <a:xfrm>
            <a:off x="4648200" y="5733256"/>
            <a:ext cx="1522512" cy="504056"/>
          </a:xfrm>
        </p:spPr>
        <p:txBody>
          <a:bodyPr>
            <a:normAutofit/>
          </a:bodyPr>
          <a:lstStyle/>
          <a:p>
            <a:pPr eaLnBrk="1" hangingPunct="1">
              <a:buFontTx/>
              <a:buNone/>
            </a:pPr>
            <a:r>
              <a:rPr lang="en-US" altLang="el-GR" sz="1200" dirty="0" smtClean="0"/>
              <a:t>(Cuenca, 1989)</a:t>
            </a:r>
            <a:endParaRPr lang="el-GR" altLang="el-GR" sz="1200" dirty="0" smtClean="0"/>
          </a:p>
        </p:txBody>
      </p:sp>
      <p:pic>
        <p:nvPicPr>
          <p:cNvPr id="22533" name="Picture 4" descr="SurfaceIrrigation_furrowsystem"/>
          <p:cNvPicPr>
            <a:picLocks noChangeAspect="1" noChangeArrowheads="1"/>
          </p:cNvPicPr>
          <p:nvPr/>
        </p:nvPicPr>
        <p:blipFill>
          <a:blip r:embed="rId2" cstate="email">
            <a:lum contrast="12000"/>
            <a:extLst>
              <a:ext uri="{28A0092B-C50C-407E-A947-70E740481C1C}">
                <a14:useLocalDpi xmlns:a14="http://schemas.microsoft.com/office/drawing/2010/main" xmlns="" val="0"/>
              </a:ext>
            </a:extLst>
          </a:blip>
          <a:srcRect/>
          <a:stretch>
            <a:fillRect/>
          </a:stretch>
        </p:blipFill>
        <p:spPr bwMode="auto">
          <a:xfrm>
            <a:off x="234950" y="981075"/>
            <a:ext cx="4413250" cy="572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4" name="Picture 5" descr="SurfaceIrrigation_gradedfurrow"/>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985544" y="2247607"/>
            <a:ext cx="3816350"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8" descr="SurfaceIrrigation_contourfurrow"/>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976813" y="4192294"/>
            <a:ext cx="3833812"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6" name="Rectangle 11"/>
          <p:cNvSpPr>
            <a:spLocks noChangeArrowheads="1"/>
          </p:cNvSpPr>
          <p:nvPr/>
        </p:nvSpPr>
        <p:spPr bwMode="auto">
          <a:xfrm>
            <a:off x="5021263" y="1528469"/>
            <a:ext cx="3744912"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Tx/>
              <a:buNone/>
            </a:pPr>
            <a:r>
              <a:rPr lang="el-GR" altLang="el-GR" sz="1800" b="0" dirty="0">
                <a:latin typeface="+mn-lt"/>
              </a:rPr>
              <a:t>Διαμορφώσεις άρδευσης με αυλάκια (USDA-SCS, 1967 &amp; 1974) </a:t>
            </a:r>
          </a:p>
        </p:txBody>
      </p:sp>
      <p:sp>
        <p:nvSpPr>
          <p:cNvPr id="22537" name="Rectangle 12"/>
          <p:cNvSpPr>
            <a:spLocks noChangeArrowheads="1"/>
          </p:cNvSpPr>
          <p:nvPr/>
        </p:nvSpPr>
        <p:spPr bwMode="auto">
          <a:xfrm>
            <a:off x="5076825" y="2889250"/>
            <a:ext cx="37449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buFontTx/>
              <a:buNone/>
            </a:pPr>
            <a:r>
              <a:rPr lang="el-GR" altLang="el-GR" sz="1800" b="0" dirty="0">
                <a:latin typeface="+mn-lt"/>
              </a:rPr>
              <a:t>graded furrow irrigation system</a:t>
            </a:r>
          </a:p>
        </p:txBody>
      </p:sp>
      <p:sp>
        <p:nvSpPr>
          <p:cNvPr id="22538" name="Rectangle 13"/>
          <p:cNvSpPr>
            <a:spLocks noChangeArrowheads="1"/>
          </p:cNvSpPr>
          <p:nvPr/>
        </p:nvSpPr>
        <p:spPr bwMode="auto">
          <a:xfrm>
            <a:off x="6019185" y="5291916"/>
            <a:ext cx="174906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l-GR" sz="1800" b="0" dirty="0">
                <a:latin typeface="+mn-lt"/>
              </a:rPr>
              <a:t>contour furrows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xmlns="" val="3837049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dirty="0"/>
              <a:t>Άρδευση με </a:t>
            </a:r>
            <a:r>
              <a:rPr lang="el-GR" dirty="0" smtClean="0"/>
              <a:t>καταιονισμό</a:t>
            </a:r>
            <a:endParaRPr lang="el-GR" dirty="0"/>
          </a:p>
        </p:txBody>
      </p:sp>
      <p:pic>
        <p:nvPicPr>
          <p:cNvPr id="23556" name="Picture 4" descr="sprinkle_systemlayout"/>
          <p:cNvPicPr>
            <a:picLocks noGrp="1" noChangeAspect="1" noChangeArrowheads="1"/>
          </p:cNvPicPr>
          <p:nvPr>
            <p:ph idx="1"/>
          </p:nvPr>
        </p:nvPicPr>
        <p:blipFill>
          <a:blip r:embed="rId2" cstate="email">
            <a:lum bright="-18000" contrast="42000"/>
            <a:extLst>
              <a:ext uri="{28A0092B-C50C-407E-A947-70E740481C1C}">
                <a14:useLocalDpi xmlns:a14="http://schemas.microsoft.com/office/drawing/2010/main" xmlns="" val="0"/>
              </a:ext>
            </a:extLst>
          </a:blip>
          <a:stretch>
            <a:fillRect/>
          </a:stretch>
        </p:blipFill>
        <p:spPr>
          <a:xfrm>
            <a:off x="374167" y="1412776"/>
            <a:ext cx="8279526" cy="4824536"/>
          </a:xfrm>
          <a:noFill/>
        </p:spPr>
      </p:pic>
      <p:sp>
        <p:nvSpPr>
          <p:cNvPr id="23558" name="Text Box 8"/>
          <p:cNvSpPr txBox="1">
            <a:spLocks noChangeArrowheads="1"/>
          </p:cNvSpPr>
          <p:nvPr/>
        </p:nvSpPr>
        <p:spPr bwMode="auto">
          <a:xfrm>
            <a:off x="358775" y="980728"/>
            <a:ext cx="8426450" cy="46166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l-GR" altLang="el-GR" sz="2400" b="0" dirty="0">
                <a:latin typeface="+mn-lt"/>
              </a:rPr>
              <a:t>Διαμόρφωση &amp; στοιχεία ενός τυπικού συστήματος καταιονισμού </a:t>
            </a:r>
          </a:p>
        </p:txBody>
      </p:sp>
      <p:sp>
        <p:nvSpPr>
          <p:cNvPr id="7" name="Rectangle 3"/>
          <p:cNvSpPr txBox="1">
            <a:spLocks noChangeArrowheads="1"/>
          </p:cNvSpPr>
          <p:nvPr/>
        </p:nvSpPr>
        <p:spPr bwMode="auto">
          <a:xfrm>
            <a:off x="5940152" y="3933056"/>
            <a:ext cx="1476375" cy="287338"/>
          </a:xfrm>
          <a:prstGeom prst="rect">
            <a:avLst/>
          </a:prstGeom>
          <a:noFill/>
          <a:ln w="9525">
            <a:noFill/>
            <a:miter lim="800000"/>
            <a:headEnd/>
            <a:tailEnd/>
          </a:ln>
          <a:effectLst/>
        </p:spPr>
        <p:txBody>
          <a:bodyPr/>
          <a:lstStyle/>
          <a:p>
            <a:pPr marL="342900" indent="-342900" algn="ctr">
              <a:spcBef>
                <a:spcPct val="20000"/>
              </a:spcBef>
              <a:defRPr/>
            </a:pPr>
            <a:r>
              <a:rPr lang="en-US" sz="1400" b="0" kern="0" dirty="0">
                <a:latin typeface="+mn-lt"/>
              </a:rPr>
              <a:t>(Cuenca, 1989)</a:t>
            </a:r>
            <a:endParaRPr lang="el-GR" sz="1400" b="0" kern="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xmlns="" val="1846739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Στάγδην άρδευση</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32571" y="1124744"/>
            <a:ext cx="3623405" cy="2520280"/>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6" name="Ορθογώνιο 5"/>
          <p:cNvSpPr/>
          <p:nvPr/>
        </p:nvSpPr>
        <p:spPr>
          <a:xfrm>
            <a:off x="780077" y="3645024"/>
            <a:ext cx="3528392" cy="276999"/>
          </a:xfrm>
          <a:prstGeom prst="rect">
            <a:avLst/>
          </a:prstGeom>
        </p:spPr>
        <p:txBody>
          <a:bodyPr wrap="square">
            <a:spAutoFit/>
          </a:bodyPr>
          <a:lstStyle/>
          <a:p>
            <a:r>
              <a:rPr lang="en-US" sz="1200" dirty="0" smtClean="0">
                <a:latin typeface="+mn-lt"/>
              </a:rPr>
              <a:t>“</a:t>
            </a:r>
            <a:r>
              <a:rPr lang="en-US" sz="1200" dirty="0" smtClean="0">
                <a:latin typeface="+mn-lt"/>
                <a:hlinkClick r:id="rId3"/>
              </a:rPr>
              <a:t>Sprinkler</a:t>
            </a:r>
            <a:r>
              <a:rPr lang="en-US" sz="1200" dirty="0" smtClean="0">
                <a:latin typeface="+mn-lt"/>
              </a:rPr>
              <a:t>”, </a:t>
            </a:r>
            <a:r>
              <a:rPr lang="el-GR" sz="1200" dirty="0" smtClean="0">
                <a:latin typeface="+mn-lt"/>
              </a:rPr>
              <a:t>από </a:t>
            </a:r>
            <a:r>
              <a:rPr lang="en-US" sz="1200" dirty="0" smtClean="0">
                <a:latin typeface="+mn-lt"/>
                <a:hlinkClick r:id="rId3"/>
              </a:rPr>
              <a:t>SB Johnny</a:t>
            </a:r>
            <a:r>
              <a:rPr lang="el-GR" sz="1200" dirty="0" smtClean="0">
                <a:latin typeface="+mn-lt"/>
                <a:hlinkClick r:id="rId3"/>
              </a:rPr>
              <a:t> </a:t>
            </a:r>
            <a:r>
              <a:rPr lang="el-GR" sz="1200" dirty="0" smtClean="0">
                <a:latin typeface="+mn-lt"/>
              </a:rPr>
              <a:t>διαθέσιμο ως κοινό κτήμα</a:t>
            </a:r>
            <a:endParaRPr lang="el-GR" sz="1200" dirty="0">
              <a:latin typeface="+mn-lt"/>
            </a:endParaRPr>
          </a:p>
        </p:txBody>
      </p:sp>
      <p:pic>
        <p:nvPicPr>
          <p:cNvPr id="7" name="Εικόνα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79451" y="1124744"/>
            <a:ext cx="3173891" cy="2304256"/>
          </a:xfrm>
          <a:prstGeom prst="rect">
            <a:avLst/>
          </a:prstGeom>
        </p:spPr>
      </p:pic>
      <p:sp>
        <p:nvSpPr>
          <p:cNvPr id="8" name="Ορθογώνιο 7"/>
          <p:cNvSpPr/>
          <p:nvPr/>
        </p:nvSpPr>
        <p:spPr>
          <a:xfrm>
            <a:off x="4932040" y="3501008"/>
            <a:ext cx="3668712" cy="461665"/>
          </a:xfrm>
          <a:prstGeom prst="rect">
            <a:avLst/>
          </a:prstGeom>
        </p:spPr>
        <p:txBody>
          <a:bodyPr wrap="square">
            <a:spAutoFit/>
          </a:bodyPr>
          <a:lstStyle/>
          <a:p>
            <a:pPr algn="ctr"/>
            <a:r>
              <a:rPr lang="en-US" sz="1200" dirty="0">
                <a:latin typeface="+mn-lt"/>
              </a:rPr>
              <a:t>“</a:t>
            </a:r>
            <a:r>
              <a:rPr lang="en-US" sz="1200" dirty="0">
                <a:latin typeface="+mn-lt"/>
                <a:hlinkClick r:id="rId5"/>
              </a:rPr>
              <a:t>Dripperwithdrop</a:t>
            </a:r>
            <a:r>
              <a:rPr lang="en-US" sz="1200" dirty="0">
                <a:latin typeface="+mn-lt"/>
              </a:rPr>
              <a:t>”, </a:t>
            </a:r>
            <a:r>
              <a:rPr lang="el-GR" sz="1200" dirty="0" smtClean="0">
                <a:latin typeface="+mn-lt"/>
              </a:rPr>
              <a:t>από </a:t>
            </a:r>
            <a:r>
              <a:rPr lang="en-US" sz="1200" dirty="0" smtClean="0">
                <a:latin typeface="+mn-lt"/>
                <a:hlinkClick r:id="rId6"/>
              </a:rPr>
              <a:t>Webaware</a:t>
            </a:r>
            <a:r>
              <a:rPr lang="el-GR" sz="1200" dirty="0" smtClean="0">
                <a:latin typeface="+mn-lt"/>
              </a:rPr>
              <a:t> διαθέσιμο με άδεια </a:t>
            </a:r>
            <a:r>
              <a:rPr lang="en-US" sz="1200" dirty="0">
                <a:latin typeface="+mn-lt"/>
                <a:hlinkClick r:id="rId7"/>
              </a:rPr>
              <a:t>CC BY-SA 3.0</a:t>
            </a:r>
            <a:endParaRPr lang="el-GR" sz="1200" dirty="0">
              <a:latin typeface="+mn-lt"/>
            </a:endParaRPr>
          </a:p>
        </p:txBody>
      </p:sp>
      <p:pic>
        <p:nvPicPr>
          <p:cNvPr id="9" name="Εικόνα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259632" y="4077072"/>
            <a:ext cx="3888433" cy="2592288"/>
          </a:xfrm>
          <a:prstGeom prst="rect">
            <a:avLst/>
          </a:prstGeom>
        </p:spPr>
      </p:pic>
      <p:sp>
        <p:nvSpPr>
          <p:cNvPr id="10" name="Ορθογώνιο 9"/>
          <p:cNvSpPr/>
          <p:nvPr/>
        </p:nvSpPr>
        <p:spPr>
          <a:xfrm>
            <a:off x="5364088" y="5661248"/>
            <a:ext cx="2487074" cy="461665"/>
          </a:xfrm>
          <a:prstGeom prst="rect">
            <a:avLst/>
          </a:prstGeom>
        </p:spPr>
        <p:txBody>
          <a:bodyPr wrap="square">
            <a:spAutoFit/>
          </a:bodyPr>
          <a:lstStyle/>
          <a:p>
            <a:pPr algn="ctr"/>
            <a:r>
              <a:rPr lang="en-US" sz="1200" dirty="0">
                <a:latin typeface="+mn-lt"/>
              </a:rPr>
              <a:t>“</a:t>
            </a:r>
            <a:r>
              <a:rPr lang="en-US" sz="1200" dirty="0">
                <a:latin typeface="+mn-lt"/>
                <a:hlinkClick r:id="rId9"/>
              </a:rPr>
              <a:t>Irrigation</a:t>
            </a:r>
            <a:r>
              <a:rPr lang="en-US" sz="1200" dirty="0">
                <a:latin typeface="+mn-lt"/>
              </a:rPr>
              <a:t>”, </a:t>
            </a:r>
            <a:r>
              <a:rPr lang="el-GR" sz="1200" dirty="0" smtClean="0">
                <a:latin typeface="+mn-lt"/>
              </a:rPr>
              <a:t>από </a:t>
            </a:r>
            <a:r>
              <a:rPr lang="en-US" sz="1200" dirty="0">
                <a:latin typeface="+mn-lt"/>
                <a:hlinkClick r:id="rId10"/>
              </a:rPr>
              <a:t>Ian </a:t>
            </a:r>
            <a:r>
              <a:rPr lang="en-US" sz="1200" dirty="0" smtClean="0">
                <a:latin typeface="+mn-lt"/>
                <a:hlinkClick r:id="rId10"/>
              </a:rPr>
              <a:t>Britton</a:t>
            </a:r>
            <a:r>
              <a:rPr lang="el-GR" sz="1200" dirty="0" smtClean="0">
                <a:latin typeface="+mn-lt"/>
                <a:hlinkClick r:id="rId10"/>
              </a:rPr>
              <a:t> </a:t>
            </a:r>
            <a:r>
              <a:rPr lang="el-GR" sz="1200" dirty="0" smtClean="0">
                <a:latin typeface="+mn-lt"/>
              </a:rPr>
              <a:t>διαθέσιμο με άδεια </a:t>
            </a:r>
            <a:r>
              <a:rPr lang="en-US" sz="1200" dirty="0">
                <a:latin typeface="+mn-lt"/>
                <a:hlinkClick r:id="rId11"/>
              </a:rPr>
              <a:t>CC BY-NC-ND 3.0</a:t>
            </a:r>
            <a:endParaRPr lang="el-GR" sz="1200" dirty="0">
              <a:latin typeface="+mn-lt"/>
            </a:endParaRPr>
          </a:p>
        </p:txBody>
      </p:sp>
    </p:spTree>
    <p:extLst>
      <p:ext uri="{BB962C8B-B14F-4D97-AF65-F5344CB8AC3E}">
        <p14:creationId xmlns:p14="http://schemas.microsoft.com/office/powerpoint/2010/main" xmlns="" val="991797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Συγκριτικά πλεονεκτήματα – μειονεκτήματα μεθόδων άρδευσης</a:t>
            </a:r>
            <a:endParaRPr lang="el-GR" dirty="0"/>
          </a:p>
        </p:txBody>
      </p:sp>
      <p:sp>
        <p:nvSpPr>
          <p:cNvPr id="4" name="Θέση αριθμού διαφάνειας 3"/>
          <p:cNvSpPr>
            <a:spLocks noGrp="1"/>
          </p:cNvSpPr>
          <p:nvPr>
            <p:ph type="sldNum" sz="quarter" idx="12"/>
          </p:nvPr>
        </p:nvSpPr>
        <p:spPr>
          <a:xfrm>
            <a:off x="6948264" y="6462671"/>
            <a:ext cx="2133600" cy="365125"/>
          </a:xfrm>
        </p:spPr>
        <p:txBody>
          <a:bodyPr/>
          <a:lstStyle/>
          <a:p>
            <a:pPr>
              <a:defRPr/>
            </a:pPr>
            <a:fld id="{7E55E3B3-0445-4CFC-BED8-763D4409E61F}" type="slidenum">
              <a:rPr lang="el-GR" smtClean="0"/>
              <a:pPr>
                <a:defRPr/>
              </a:pPr>
              <a:t>8</a:t>
            </a:fld>
            <a:endParaRPr lang="el-GR" dirty="0"/>
          </a:p>
        </p:txBody>
      </p:sp>
      <p:graphicFrame>
        <p:nvGraphicFramePr>
          <p:cNvPr id="5" name="Group 113"/>
          <p:cNvGraphicFramePr>
            <a:graphicFrameLocks noGrp="1"/>
          </p:cNvGraphicFramePr>
          <p:nvPr>
            <p:ph idx="1"/>
            <p:extLst>
              <p:ext uri="{D42A27DB-BD31-4B8C-83A1-F6EECF244321}">
                <p14:modId xmlns:p14="http://schemas.microsoft.com/office/powerpoint/2010/main" xmlns="" val="1652683622"/>
              </p:ext>
            </p:extLst>
          </p:nvPr>
        </p:nvGraphicFramePr>
        <p:xfrm>
          <a:off x="441043" y="1152946"/>
          <a:ext cx="8532948" cy="5326467"/>
        </p:xfrm>
        <a:graphic>
          <a:graphicData uri="http://schemas.openxmlformats.org/drawingml/2006/table">
            <a:tbl>
              <a:tblPr>
                <a:tableStyleId>{BC89EF96-8CEA-46FF-86C4-4CE0E7609802}</a:tableStyleId>
              </a:tblPr>
              <a:tblGrid>
                <a:gridCol w="2332804"/>
                <a:gridCol w="2095688"/>
                <a:gridCol w="1800200"/>
                <a:gridCol w="2304256"/>
              </a:tblGrid>
              <a:tr h="2880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500" b="1" u="none" strike="noStrike" cap="none" normalizeH="0" baseline="0" dirty="0" smtClean="0">
                          <a:ln>
                            <a:noFill/>
                          </a:ln>
                          <a:solidFill>
                            <a:schemeClr val="bg1"/>
                          </a:solidFill>
                          <a:effectLst/>
                        </a:rPr>
                        <a:t>Στάγδην άρδευση</a:t>
                      </a:r>
                      <a:endParaRPr kumimoji="0" lang="el-GR" sz="1500" b="1" i="0" u="none" strike="noStrike" cap="none" normalizeH="0" baseline="0" dirty="0" smtClean="0">
                        <a:ln>
                          <a:noFill/>
                        </a:ln>
                        <a:solidFill>
                          <a:schemeClr val="bg1"/>
                        </a:solidFill>
                        <a:effectLst/>
                        <a:latin typeface="+mn-lt"/>
                      </a:endParaRPr>
                    </a:p>
                  </a:txBody>
                  <a:tcPr marL="93312" marR="93312" marT="45725" marB="45725" horzOverflow="overflow">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500" b="1" u="none" strike="noStrike" cap="none" normalizeH="0" baseline="0" dirty="0" smtClean="0">
                          <a:ln>
                            <a:noFill/>
                          </a:ln>
                          <a:solidFill>
                            <a:schemeClr val="bg1"/>
                          </a:solidFill>
                          <a:effectLst/>
                        </a:rPr>
                        <a:t>Υπόγεια άρδευση</a:t>
                      </a:r>
                      <a:endParaRPr kumimoji="0" lang="el-GR" sz="1500" b="1" i="0" u="none" strike="noStrike" cap="none" normalizeH="0" baseline="0" dirty="0" smtClean="0">
                        <a:ln>
                          <a:noFill/>
                        </a:ln>
                        <a:solidFill>
                          <a:schemeClr val="bg1"/>
                        </a:solidFill>
                        <a:effectLst/>
                        <a:latin typeface="+mn-lt"/>
                      </a:endParaRPr>
                    </a:p>
                  </a:txBody>
                  <a:tcPr marL="93312" marR="93312" marT="45725" marB="45725" horzOverflow="overflow">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500" b="1" u="none" strike="noStrike" cap="none" normalizeH="0" baseline="0" dirty="0" smtClean="0">
                          <a:ln>
                            <a:noFill/>
                          </a:ln>
                          <a:solidFill>
                            <a:schemeClr val="bg1"/>
                          </a:solidFill>
                          <a:effectLst/>
                        </a:rPr>
                        <a:t>Επιφανειακός καταιονισμός</a:t>
                      </a:r>
                      <a:endParaRPr kumimoji="0" lang="el-GR" sz="1500" b="1" i="0" u="none" strike="noStrike" cap="none" normalizeH="0" baseline="0" dirty="0" smtClean="0">
                        <a:ln>
                          <a:noFill/>
                        </a:ln>
                        <a:solidFill>
                          <a:schemeClr val="bg1"/>
                        </a:solidFill>
                        <a:effectLst/>
                        <a:latin typeface="+mn-lt"/>
                      </a:endParaRPr>
                    </a:p>
                  </a:txBody>
                  <a:tcPr marL="93312" marR="93312" marT="45725" marB="45725" horzOverflow="overflow">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500" b="1" u="none" strike="noStrike" cap="none" normalizeH="0" baseline="0" dirty="0" smtClean="0">
                          <a:ln>
                            <a:noFill/>
                          </a:ln>
                          <a:solidFill>
                            <a:schemeClr val="bg1"/>
                          </a:solidFill>
                          <a:effectLst/>
                        </a:rPr>
                        <a:t>Κινητή άρδευση</a:t>
                      </a:r>
                      <a:endParaRPr kumimoji="0" lang="el-GR" sz="1500" b="1" i="0" u="none" strike="noStrike" cap="none" normalizeH="0" baseline="0" dirty="0" smtClean="0">
                        <a:ln>
                          <a:noFill/>
                        </a:ln>
                        <a:solidFill>
                          <a:schemeClr val="bg1"/>
                        </a:solidFill>
                        <a:effectLst/>
                        <a:latin typeface="+mn-lt"/>
                      </a:endParaRPr>
                    </a:p>
                  </a:txBody>
                  <a:tcPr marL="93312" marR="93312" marT="45725" marB="45725" horzOverflow="overflow">
                    <a:solidFill>
                      <a:schemeClr val="tx2"/>
                    </a:solidFill>
                  </a:tcPr>
                </a:tc>
              </a:tr>
              <a:tr h="3317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Οικονομικό</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Δαπανηρό</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Μέτριο κόστος </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Ελάχιστο κόστος</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r>
              <a:tr h="580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dirty="0" smtClean="0">
                          <a:ln>
                            <a:noFill/>
                          </a:ln>
                          <a:effectLst/>
                        </a:rPr>
                        <a:t>Απλή εγκατάσταση</a:t>
                      </a:r>
                      <a:endParaRPr kumimoji="0" lang="el-GR" sz="1500" b="0" i="0" u="none" strike="noStrike" cap="none" normalizeH="0" baseline="0" dirty="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Εγκατάσταση μέτριας δυσκολίας</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Απλή εγκατάσταση</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Δε χρειάζεται εγκατάσταση</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r>
              <a:tr h="3317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Δεν εμποδίζει</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Δεν εμποδίζει</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Μη ελκυστική λύση</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Δεν εμποδίζει</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r>
              <a:tr h="580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Επιρρεπής σε δολιοφθορά</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Ασφαλής (έναντι δολιοφθοράς</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Επιρρεπής σε δολιοφθορά</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r>
              <a:tr h="3317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Βολική λύση</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Βολική λύση</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Βολική λύση</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Μη βολική λύση</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r>
              <a:tr h="8292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Προσωρινή εγκατάσταση</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dirty="0" smtClean="0">
                          <a:ln>
                            <a:noFill/>
                          </a:ln>
                          <a:effectLst/>
                        </a:rPr>
                        <a:t>Μόνιμη εγκατάσταση</a:t>
                      </a:r>
                      <a:endParaRPr kumimoji="0" lang="el-GR" sz="1500" b="0" i="0" u="none" strike="noStrike" cap="none" normalizeH="0" baseline="0" dirty="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dirty="0" smtClean="0">
                          <a:ln>
                            <a:noFill/>
                          </a:ln>
                          <a:effectLst/>
                        </a:rPr>
                        <a:t>Προσωρινή εγκατάσταση</a:t>
                      </a:r>
                      <a:endParaRPr kumimoji="0" lang="el-GR" sz="1500" b="0" i="0" u="none" strike="noStrike" cap="none" normalizeH="0" baseline="0" dirty="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Προσωρινή εγκατάσταση /μεταβλητότητα</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r>
              <a:tr h="580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Ακατάλληλη για ποώδη</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Όλες οι καλλιέργειες</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Όλες οι καλλιέργειες</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Όλες οι καλλιέργειες</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r>
              <a:tr h="3317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Μη διαβρωτική</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Διάβρωση εδάφους</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Διάβρωση εδάφους</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Διάβρωση εδάφους</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r>
              <a:tr h="3317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Μέτρια αντιπαγετική</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Αντιπαγετική</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Παγετός</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smtClean="0">
                          <a:ln>
                            <a:noFill/>
                          </a:ln>
                          <a:effectLst/>
                        </a:rPr>
                        <a:t>Αντιπαγετική</a:t>
                      </a:r>
                      <a:endParaRPr kumimoji="0" lang="el-GR" sz="1500" b="0" i="0" u="none" strike="noStrike" cap="none" normalizeH="0" baseline="0" smtClean="0">
                        <a:ln>
                          <a:noFill/>
                        </a:ln>
                        <a:solidFill>
                          <a:schemeClr val="tx1"/>
                        </a:solidFill>
                        <a:effectLst/>
                        <a:latin typeface="+mn-lt"/>
                      </a:endParaRPr>
                    </a:p>
                  </a:txBody>
                  <a:tcPr marL="93312" marR="93312" marT="45725" marB="45725" horzOverflow="overflow"/>
                </a:tc>
              </a:tr>
              <a:tr h="2409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dirty="0" smtClean="0">
                          <a:ln>
                            <a:noFill/>
                          </a:ln>
                          <a:effectLst/>
                        </a:rPr>
                        <a:t>Χαμηλή πίεση/παροχή</a:t>
                      </a:r>
                      <a:endParaRPr kumimoji="0" lang="el-GR" sz="1500" b="0" i="0" u="none" strike="noStrike" cap="none" normalizeH="0" baseline="0" dirty="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dirty="0" smtClean="0">
                          <a:ln>
                            <a:noFill/>
                          </a:ln>
                          <a:effectLst/>
                        </a:rPr>
                        <a:t>Υψηλή πίεση/παροχή</a:t>
                      </a:r>
                      <a:endParaRPr kumimoji="0" lang="el-GR" sz="1500" b="0" i="0" u="none" strike="noStrike" cap="none" normalizeH="0" baseline="0" dirty="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dirty="0" smtClean="0">
                          <a:ln>
                            <a:noFill/>
                          </a:ln>
                          <a:effectLst/>
                        </a:rPr>
                        <a:t>Υψηλή πίεση/παροχή</a:t>
                      </a:r>
                      <a:endParaRPr kumimoji="0" lang="el-GR" sz="1500" b="0" i="0" u="none" strike="noStrike" cap="none" normalizeH="0" baseline="0" dirty="0" smtClean="0">
                        <a:ln>
                          <a:noFill/>
                        </a:ln>
                        <a:solidFill>
                          <a:schemeClr val="tx1"/>
                        </a:solidFill>
                        <a:effectLst/>
                        <a:latin typeface="+mn-lt"/>
                      </a:endParaRPr>
                    </a:p>
                  </a:txBody>
                  <a:tcPr marL="93312" marR="93312"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500" u="none" strike="noStrike" cap="none" normalizeH="0" baseline="0" dirty="0" smtClean="0">
                          <a:ln>
                            <a:noFill/>
                          </a:ln>
                          <a:effectLst/>
                        </a:rPr>
                        <a:t>Χαμηλή πίεση/παροχή</a:t>
                      </a:r>
                      <a:endParaRPr kumimoji="0" lang="el-GR" sz="1500" b="0" i="0" u="none" strike="noStrike" cap="none" normalizeH="0" baseline="0" dirty="0" smtClean="0">
                        <a:ln>
                          <a:noFill/>
                        </a:ln>
                        <a:solidFill>
                          <a:schemeClr val="tx1"/>
                        </a:solidFill>
                        <a:effectLst/>
                        <a:latin typeface="+mn-lt"/>
                      </a:endParaRPr>
                    </a:p>
                  </a:txBody>
                  <a:tcPr marL="93312" marR="93312" marT="45725" marB="45725" horzOverflow="overflow"/>
                </a:tc>
              </a:tr>
            </a:tbl>
          </a:graphicData>
        </a:graphic>
      </p:graphicFrame>
    </p:spTree>
    <p:extLst>
      <p:ext uri="{BB962C8B-B14F-4D97-AF65-F5344CB8AC3E}">
        <p14:creationId xmlns:p14="http://schemas.microsoft.com/office/powerpoint/2010/main" xmlns="" val="21278821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10d31383698e88c9b0f87380a212e65d8c6b63ed"/>
  <p:tag name="ISPRING_RESOURCE_PATHS_HASH_PRESENTER" val="9554c4a152ec4c533b92faa8e56ff9079fe8484"/>
</p:tagLst>
</file>

<file path=ppt/theme/theme1.xml><?xml version="1.0" encoding="utf-8"?>
<a:theme xmlns:a="http://schemas.openxmlformats.org/drawingml/2006/main" name="OC_template_updated">
  <a:themeElements>
    <a:clrScheme name="Προσαρμοσμένο 14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TotalTime>
  <Words>1401</Words>
  <Application>Microsoft Office PowerPoint</Application>
  <PresentationFormat>On-screen Show (4:3)</PresentationFormat>
  <Paragraphs>227</Paragraphs>
  <Slides>30</Slides>
  <Notes>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OC_template_updated</vt:lpstr>
      <vt:lpstr>Εγγειοβελτιωτικά  Έργα &amp; Αρδεύσεις</vt:lpstr>
      <vt:lpstr>Συστήματα Άρδευσης 1/3</vt:lpstr>
      <vt:lpstr>Συστήματα Άρδευσης 2/3</vt:lpstr>
      <vt:lpstr>Συστήματα Άρδευσης 3/3</vt:lpstr>
      <vt:lpstr>Επιφανειακή άρδευση 1/2 (surface irrigation)</vt:lpstr>
      <vt:lpstr>Επιφανειακή άρδευση 2/2</vt:lpstr>
      <vt:lpstr>Άρδευση με καταιονισμό</vt:lpstr>
      <vt:lpstr>Στάγδην άρδευση</vt:lpstr>
      <vt:lpstr>Συγκριτικά πλεονεκτήματα – μειονεκτήματα μεθόδων άρδευσης</vt:lpstr>
      <vt:lpstr>Συστήματα στάγδην άρδευσης</vt:lpstr>
      <vt:lpstr>Διαμόρφωση συστήματος στάγδην άρδευσης</vt:lpstr>
      <vt:lpstr>Βασικά εξαρτήματα συστημάτων στάγδην άρδευσης</vt:lpstr>
      <vt:lpstr>Τύποι σταλακτήρων 1/2</vt:lpstr>
      <vt:lpstr>Τύποι σταλακτήρων 2/2</vt:lpstr>
      <vt:lpstr>Λειτουργικά χαρακτηριστικά σταλακτήρων 1/8</vt:lpstr>
      <vt:lpstr>Λειτουργικά χαρακτηριστικά σταλακτήρων 2/8</vt:lpstr>
      <vt:lpstr>Λειτουργικά χαρακτηριστικά σταλακτήρων 3/8</vt:lpstr>
      <vt:lpstr>Λειτουργικά χαρακτηριστικά σταλακτήρων 4/8</vt:lpstr>
      <vt:lpstr>Λειτουργικά χαρακτηριστικά σταλακτήρων 5/8</vt:lpstr>
      <vt:lpstr>Λειτουργικά χαρακτηριστικά σταλακτήρων 6/8</vt:lpstr>
      <vt:lpstr>Λειτουργικά χαρακτηριστικά σταλακτήρων 7/8</vt:lpstr>
      <vt:lpstr>Λειτουργικά χαρακτηριστικά σταλακτήρων 8/8</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marios</cp:lastModifiedBy>
  <cp:revision>70</cp:revision>
  <dcterms:created xsi:type="dcterms:W3CDTF">2013-03-04T13:35:19Z</dcterms:created>
  <dcterms:modified xsi:type="dcterms:W3CDTF">2015-11-03T11:05:27Z</dcterms:modified>
</cp:coreProperties>
</file>