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257" r:id="rId51"/>
    <p:sldId id="262" r:id="rId52"/>
    <p:sldId id="264" r:id="rId53"/>
    <p:sldId id="267" r:id="rId54"/>
    <p:sldId id="268" r:id="rId55"/>
    <p:sldId id="266" r:id="rId56"/>
    <p:sldId id="261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9" d="100"/>
          <a:sy n="119" d="100"/>
        </p:scale>
        <p:origin x="-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79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/>
              <a:t>: </a:t>
            </a:r>
            <a:r>
              <a:rPr lang="el-GR" sz="2600" dirty="0" err="1"/>
              <a:t>Μυελοϋπερπλαστικά</a:t>
            </a:r>
            <a:r>
              <a:rPr lang="el-GR" sz="2600" dirty="0"/>
              <a:t> νοσήματα (</a:t>
            </a:r>
            <a:r>
              <a:rPr lang="el-GR" sz="2600" dirty="0" err="1"/>
              <a:t>α΄μέρος</a:t>
            </a:r>
            <a:r>
              <a:rPr lang="el-GR" sz="2600" dirty="0"/>
              <a:t>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Μηχανισμοί εμφάνισης και ομάδες ασθενών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HCT </a:t>
            </a:r>
            <a:r>
              <a:rPr lang="el-GR" dirty="0" smtClean="0"/>
              <a:t>αν. ΦΤ.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ΦΤ </a:t>
            </a:r>
            <a:r>
              <a:rPr lang="en-US" dirty="0" smtClean="0"/>
              <a:t>RCM </a:t>
            </a:r>
            <a:r>
              <a:rPr lang="el-GR" dirty="0" smtClean="0"/>
              <a:t>αρχικά που αυξάνεται.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Συνδυαστικοί παράγοντες (κάπνισμα, υπέρταση, νεφρική νόσος κτλ).</a:t>
            </a:r>
          </a:p>
          <a:p>
            <a:pPr marL="514350" indent="-514350"/>
            <a:r>
              <a:rPr lang="el-GR" dirty="0" smtClean="0"/>
              <a:t>Μη ειδικά συμπτώματα αλλά αυξημένο καρδιοαγγειακό κίνδυνο.</a:t>
            </a:r>
          </a:p>
          <a:p>
            <a:pPr marL="514350" indent="-514350"/>
            <a:r>
              <a:rPr lang="en-US" dirty="0" err="1" smtClean="0"/>
              <a:t>Epo</a:t>
            </a:r>
            <a:r>
              <a:rPr lang="en-US" dirty="0" smtClean="0"/>
              <a:t> </a:t>
            </a:r>
            <a:r>
              <a:rPr lang="el-GR" dirty="0" smtClean="0"/>
              <a:t>φυσιολογική ή/και αυξημένη.</a:t>
            </a:r>
          </a:p>
          <a:p>
            <a:pPr marL="514350" indent="-514350"/>
            <a:r>
              <a:rPr lang="el-GR" dirty="0" smtClean="0"/>
              <a:t>Θεραπεία η αντιμετώπιση των αιτιών.</a:t>
            </a:r>
          </a:p>
          <a:p>
            <a:pPr marL="514350" indent="-514350"/>
            <a:r>
              <a:rPr lang="el-GR" dirty="0" smtClean="0"/>
              <a:t>Αφαίμαξη.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13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44016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Απόλυτη </a:t>
            </a:r>
            <a:r>
              <a:rPr lang="el-GR" dirty="0" err="1" smtClean="0"/>
              <a:t>πολυκυτταραιμία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1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 </a:t>
            </a:r>
            <a:r>
              <a:rPr lang="el-GR" dirty="0" smtClean="0"/>
              <a:t>αυξημένο.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 err="1" smtClean="0"/>
              <a:t>μυελοϋπερπλαστικού</a:t>
            </a:r>
            <a:r>
              <a:rPr lang="el-GR" dirty="0" smtClean="0"/>
              <a:t> συνδρόμου.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Δευτεροπαθή αίτια.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Αδιευκρίνιστα αίτια (ιδιοπαθής </a:t>
            </a:r>
            <a:r>
              <a:rPr lang="el-GR" dirty="0" err="1" smtClean="0"/>
              <a:t>ερυθροκυττάρωση</a:t>
            </a:r>
            <a:r>
              <a:rPr lang="el-GR" dirty="0" smtClean="0"/>
              <a:t>).</a:t>
            </a:r>
          </a:p>
          <a:p>
            <a:pPr marL="514350" indent="-514350"/>
            <a:r>
              <a:rPr lang="el-GR" dirty="0" smtClean="0"/>
              <a:t>Αληθής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.</a:t>
            </a:r>
          </a:p>
          <a:p>
            <a:pPr marL="514350" indent="-514350"/>
            <a:r>
              <a:rPr lang="el-GR" dirty="0" smtClean="0"/>
              <a:t>Δευτεροπαθή χωρίς να έχει βρεθεί αίτιο.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94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44016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Δευτεροπαθής </a:t>
            </a:r>
            <a:r>
              <a:rPr lang="el-GR" dirty="0" err="1" smtClean="0"/>
              <a:t>πολυκυτταραιμία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73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Μηχανισμοί και αίτια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Υποξία</a:t>
            </a:r>
            <a:r>
              <a:rPr lang="el-GR" dirty="0" smtClean="0"/>
              <a:t> ή ανεπαρκής οξυγόνωση των ιστών.</a:t>
            </a:r>
          </a:p>
          <a:p>
            <a:r>
              <a:rPr lang="el-GR" dirty="0" smtClean="0"/>
              <a:t>Νεοπλάσματα.</a:t>
            </a:r>
          </a:p>
          <a:p>
            <a:r>
              <a:rPr lang="el-GR" dirty="0" smtClean="0"/>
              <a:t>Νεφρικά νοσήματα.</a:t>
            </a:r>
          </a:p>
          <a:p>
            <a:r>
              <a:rPr lang="el-GR" dirty="0" smtClean="0"/>
              <a:t>Ηπατικά νοσήματα.</a:t>
            </a:r>
          </a:p>
          <a:p>
            <a:r>
              <a:rPr lang="el-GR" dirty="0" smtClean="0"/>
              <a:t>Κληρονομικά αίτια.</a:t>
            </a:r>
          </a:p>
          <a:p>
            <a:r>
              <a:rPr lang="el-GR" dirty="0" smtClean="0"/>
              <a:t>Κληρονομική αυτόνομη παραγωγή </a:t>
            </a:r>
            <a:r>
              <a:rPr lang="en-US" dirty="0" err="1" smtClean="0"/>
              <a:t>Epo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Μεταλλαγές του υποδοχέα </a:t>
            </a:r>
            <a:r>
              <a:rPr lang="en-US" dirty="0" err="1" smtClean="0"/>
              <a:t>Epo</a:t>
            </a:r>
            <a:r>
              <a:rPr lang="en-US" dirty="0" smtClean="0"/>
              <a:t>-R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Άλλα αίτια.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28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512168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Διερεύνηση ασθενή με αυξημένο αιματοκρίτη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27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Εργαστηριακός έλεγχος πρώτης γραμμής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 numCol="2">
            <a:normAutofit/>
          </a:bodyPr>
          <a:lstStyle/>
          <a:p>
            <a:r>
              <a:rPr lang="el-GR" dirty="0" smtClean="0"/>
              <a:t>Αυξημένος </a:t>
            </a:r>
            <a:r>
              <a:rPr lang="en-US" dirty="0" smtClean="0"/>
              <a:t>HCT </a:t>
            </a:r>
            <a:r>
              <a:rPr lang="el-GR" dirty="0" smtClean="0"/>
              <a:t>υπολογισμός </a:t>
            </a:r>
            <a:r>
              <a:rPr lang="en-US" dirty="0" smtClean="0"/>
              <a:t>RCM</a:t>
            </a:r>
            <a:r>
              <a:rPr lang="el-GR" dirty="0" smtClean="0"/>
              <a:t>.</a:t>
            </a:r>
          </a:p>
          <a:p>
            <a:r>
              <a:rPr lang="el-GR" dirty="0" smtClean="0"/>
              <a:t>Γενική αίματος.</a:t>
            </a:r>
          </a:p>
          <a:p>
            <a:r>
              <a:rPr lang="el-GR" dirty="0" smtClean="0"/>
              <a:t>ΤΚΕ.</a:t>
            </a:r>
          </a:p>
          <a:p>
            <a:r>
              <a:rPr lang="el-GR" dirty="0" smtClean="0"/>
              <a:t>Σίδηρος και </a:t>
            </a:r>
            <a:r>
              <a:rPr lang="el-GR" dirty="0" err="1" smtClean="0"/>
              <a:t>φερριτίνη</a:t>
            </a:r>
            <a:r>
              <a:rPr lang="el-GR" dirty="0" smtClean="0"/>
              <a:t>.</a:t>
            </a:r>
          </a:p>
          <a:p>
            <a:r>
              <a:rPr lang="en-US" dirty="0" smtClean="0"/>
              <a:t>B12 </a:t>
            </a:r>
            <a:r>
              <a:rPr lang="el-GR" dirty="0" smtClean="0"/>
              <a:t>και </a:t>
            </a:r>
            <a:r>
              <a:rPr lang="el-GR" dirty="0" err="1" smtClean="0"/>
              <a:t>φυλλικό</a:t>
            </a:r>
            <a:r>
              <a:rPr lang="el-GR" dirty="0" smtClean="0"/>
              <a:t> οξύ.</a:t>
            </a:r>
          </a:p>
          <a:p>
            <a:r>
              <a:rPr lang="el-GR" dirty="0" smtClean="0"/>
              <a:t>Βιοχημικός έλεγχος.</a:t>
            </a:r>
          </a:p>
          <a:p>
            <a:r>
              <a:rPr lang="en-US" dirty="0" err="1" smtClean="0"/>
              <a:t>Epo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Αέρια αίματος.</a:t>
            </a:r>
          </a:p>
          <a:p>
            <a:r>
              <a:rPr lang="el-GR" dirty="0" smtClean="0"/>
              <a:t>Μεταλλαγή </a:t>
            </a:r>
            <a:r>
              <a:rPr lang="en-US" dirty="0" smtClean="0"/>
              <a:t>JAK2 V617F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Αξονική κοιλιάς, θώρακα, εγκεφάλου.</a:t>
            </a:r>
          </a:p>
          <a:p>
            <a:r>
              <a:rPr lang="el-GR" dirty="0" err="1" smtClean="0"/>
              <a:t>Υπερηχογράφικα</a:t>
            </a:r>
            <a:r>
              <a:rPr lang="el-GR" dirty="0" smtClean="0"/>
              <a:t> καρδιάς.</a:t>
            </a:r>
          </a:p>
          <a:p>
            <a:endParaRPr lang="en-US" dirty="0" smtClean="0"/>
          </a:p>
          <a:p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499992" y="1340768"/>
            <a:ext cx="0" cy="4104456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85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Εργαστηριακός έλεγχος δεύτερης γραμμής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Μυελόγραμμα</a:t>
            </a:r>
            <a:r>
              <a:rPr lang="el-GR" dirty="0" smtClean="0"/>
              <a:t> και </a:t>
            </a:r>
            <a:r>
              <a:rPr lang="el-GR" dirty="0" err="1" smtClean="0"/>
              <a:t>οστεομυελική</a:t>
            </a:r>
            <a:r>
              <a:rPr lang="el-GR" dirty="0" smtClean="0"/>
              <a:t> βιοψία.</a:t>
            </a:r>
          </a:p>
          <a:p>
            <a:r>
              <a:rPr lang="el-GR" dirty="0" err="1" smtClean="0"/>
              <a:t>Καρυότυπος</a:t>
            </a:r>
            <a:r>
              <a:rPr lang="el-GR" dirty="0" smtClean="0"/>
              <a:t> μυελού.</a:t>
            </a:r>
          </a:p>
          <a:p>
            <a:r>
              <a:rPr lang="el-GR" dirty="0" smtClean="0"/>
              <a:t>Πνευμονική διερεύνηση.</a:t>
            </a:r>
          </a:p>
          <a:p>
            <a:r>
              <a:rPr lang="el-GR" dirty="0" smtClean="0"/>
              <a:t>Προσδιορισμός Ρ50 αιμοσφαιρίνης.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49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Αληθής </a:t>
            </a:r>
            <a:r>
              <a:rPr lang="el-GR" dirty="0" err="1" smtClean="0"/>
              <a:t>πολυκυτταραιμία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45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- Κλειδιά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2.5 ανά 100.000 πληθυσμού κατά έτος.</a:t>
            </a:r>
          </a:p>
          <a:p>
            <a:r>
              <a:rPr lang="el-GR" dirty="0" smtClean="0"/>
              <a:t>60 ετών.</a:t>
            </a:r>
          </a:p>
          <a:p>
            <a:r>
              <a:rPr lang="el-GR" dirty="0" smtClean="0"/>
              <a:t>Αυξημένος αιματοκρίτης και μάζα ερυθρών.</a:t>
            </a:r>
          </a:p>
          <a:p>
            <a:r>
              <a:rPr lang="el-GR" dirty="0" smtClean="0"/>
              <a:t>Πιθανά αυξημένα </a:t>
            </a:r>
            <a:r>
              <a:rPr lang="en-US" dirty="0" smtClean="0"/>
              <a:t>WBCs </a:t>
            </a:r>
            <a:r>
              <a:rPr lang="el-GR" dirty="0" smtClean="0"/>
              <a:t>και</a:t>
            </a:r>
            <a:r>
              <a:rPr lang="en-US" dirty="0" smtClean="0"/>
              <a:t> PLTs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Μεταλλαγή </a:t>
            </a:r>
            <a:r>
              <a:rPr lang="en-US" dirty="0" smtClean="0"/>
              <a:t>V617F </a:t>
            </a:r>
            <a:r>
              <a:rPr lang="el-GR" dirty="0" smtClean="0"/>
              <a:t>της </a:t>
            </a:r>
            <a:r>
              <a:rPr lang="el-GR" dirty="0" err="1" smtClean="0"/>
              <a:t>κινάσης</a:t>
            </a:r>
            <a:r>
              <a:rPr lang="el-GR" dirty="0" smtClean="0"/>
              <a:t> </a:t>
            </a:r>
            <a:r>
              <a:rPr lang="en-US" dirty="0" smtClean="0"/>
              <a:t>JAK2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Σπληνομεγαλία.</a:t>
            </a:r>
          </a:p>
          <a:p>
            <a:r>
              <a:rPr lang="el-GR" dirty="0" smtClean="0"/>
              <a:t>Κνησμός μετά από θερμό μπάνιο.</a:t>
            </a:r>
          </a:p>
          <a:p>
            <a:r>
              <a:rPr lang="el-GR" dirty="0" smtClean="0"/>
              <a:t>Αρτηριακές και φλεβικές θρομβώσεις.</a:t>
            </a:r>
          </a:p>
          <a:p>
            <a:r>
              <a:rPr lang="el-GR" dirty="0" smtClean="0"/>
              <a:t>Θεραπεία η αφαίμαξη και 100</a:t>
            </a:r>
            <a:r>
              <a:rPr lang="en-US" dirty="0" smtClean="0"/>
              <a:t>mgr </a:t>
            </a:r>
            <a:r>
              <a:rPr lang="el-GR" dirty="0" smtClean="0"/>
              <a:t>ασπιρίνης 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553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Βάση ανάπτυξης το μυελό των οστών.</a:t>
            </a:r>
          </a:p>
          <a:p>
            <a:r>
              <a:rPr lang="el-GR" dirty="0" smtClean="0"/>
              <a:t>Κοκκιώδη.</a:t>
            </a:r>
          </a:p>
          <a:p>
            <a:r>
              <a:rPr lang="el-GR" dirty="0" smtClean="0"/>
              <a:t>Ερυθρά.</a:t>
            </a:r>
          </a:p>
          <a:p>
            <a:r>
              <a:rPr lang="el-GR" dirty="0" err="1" smtClean="0"/>
              <a:t>Μεγακαρυοκυτταρική</a:t>
            </a:r>
            <a:r>
              <a:rPr lang="el-GR" dirty="0" smtClean="0"/>
              <a:t> σειρά.</a:t>
            </a:r>
          </a:p>
          <a:p>
            <a:r>
              <a:rPr lang="el-GR" dirty="0" smtClean="0"/>
              <a:t>Οξεία </a:t>
            </a:r>
            <a:r>
              <a:rPr lang="en-US" dirty="0" smtClean="0"/>
              <a:t>(OM</a:t>
            </a:r>
            <a:r>
              <a:rPr lang="el-GR" dirty="0" smtClean="0"/>
              <a:t>Λ).</a:t>
            </a:r>
          </a:p>
          <a:p>
            <a:r>
              <a:rPr lang="el-GR" dirty="0" smtClean="0"/>
              <a:t>Χρόνια (ΧΜΛ).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86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Παθογένεια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Κλωνικό</a:t>
            </a:r>
            <a:r>
              <a:rPr lang="el-GR" dirty="0" smtClean="0"/>
              <a:t> </a:t>
            </a:r>
            <a:r>
              <a:rPr lang="el-GR" dirty="0" err="1" smtClean="0"/>
              <a:t>μυελοϋπερπλαστικό</a:t>
            </a:r>
            <a:r>
              <a:rPr lang="el-GR" dirty="0" smtClean="0"/>
              <a:t> νόσημα. 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BFU-E </a:t>
            </a:r>
            <a:r>
              <a:rPr lang="el-GR" dirty="0" smtClean="0"/>
              <a:t>αυξημένη ευαισθησία σε αυξητικούς παράγοντες.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25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ευρήματα 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Αυξημένος </a:t>
            </a:r>
            <a:r>
              <a:rPr lang="en-US" dirty="0" smtClean="0"/>
              <a:t>HCT </a:t>
            </a:r>
            <a:r>
              <a:rPr lang="el-GR" dirty="0" smtClean="0"/>
              <a:t>τυχαία σε </a:t>
            </a:r>
            <a:r>
              <a:rPr lang="el-GR" dirty="0" err="1" smtClean="0"/>
              <a:t>ασυμπτωματικούς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Ερυθρότητα, κυάνωση, πληθωρικό προσωπείο.</a:t>
            </a:r>
          </a:p>
          <a:p>
            <a:r>
              <a:rPr lang="el-GR" dirty="0" err="1" smtClean="0"/>
              <a:t>Μικροαγγειακές</a:t>
            </a:r>
            <a:r>
              <a:rPr lang="el-GR" dirty="0" smtClean="0"/>
              <a:t> επιπλοκές.</a:t>
            </a:r>
          </a:p>
          <a:p>
            <a:r>
              <a:rPr lang="el-GR" dirty="0" smtClean="0"/>
              <a:t>Αιμορραγικές εκδηλώσεις.</a:t>
            </a:r>
          </a:p>
          <a:p>
            <a:r>
              <a:rPr lang="el-GR" dirty="0" smtClean="0"/>
              <a:t>Κνησμός.</a:t>
            </a:r>
          </a:p>
          <a:p>
            <a:r>
              <a:rPr lang="el-GR" dirty="0" smtClean="0"/>
              <a:t>Σπληνομεγαλία.</a:t>
            </a:r>
          </a:p>
          <a:p>
            <a:r>
              <a:rPr lang="el-GR" dirty="0" smtClean="0"/>
              <a:t>Ηπατομεγαλία.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25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Διαγνωστικά κριτήρια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Α1. Αυξημένο </a:t>
            </a:r>
            <a:r>
              <a:rPr lang="en-US" dirty="0" smtClean="0"/>
              <a:t>RCM &amp; </a:t>
            </a:r>
            <a:r>
              <a:rPr lang="en-US" dirty="0" err="1" smtClean="0"/>
              <a:t>Hb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A2. </a:t>
            </a:r>
            <a:r>
              <a:rPr lang="el-GR" dirty="0" smtClean="0"/>
              <a:t>Απουσία δευτεροπαθών αιτιών.</a:t>
            </a:r>
          </a:p>
          <a:p>
            <a:pPr>
              <a:buNone/>
            </a:pPr>
            <a:r>
              <a:rPr lang="el-GR" dirty="0" smtClean="0"/>
              <a:t>Α3. Σπληνομεγαλία.</a:t>
            </a:r>
          </a:p>
          <a:p>
            <a:pPr>
              <a:buNone/>
            </a:pPr>
            <a:r>
              <a:rPr lang="el-GR" dirty="0" smtClean="0"/>
              <a:t>Α4. Απουσία </a:t>
            </a:r>
            <a:r>
              <a:rPr lang="en-US" dirty="0" err="1" smtClean="0"/>
              <a:t>Ph</a:t>
            </a:r>
            <a:r>
              <a:rPr lang="en-US" dirty="0" smtClean="0"/>
              <a:t> BCR-ABL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Α5. </a:t>
            </a:r>
            <a:r>
              <a:rPr lang="en-US" dirty="0" smtClean="0"/>
              <a:t>BFU-E </a:t>
            </a:r>
            <a:r>
              <a:rPr lang="el-GR" dirty="0" smtClean="0"/>
              <a:t>σε καλλιέργειες απουσία Ε</a:t>
            </a:r>
            <a:r>
              <a:rPr lang="en-US" dirty="0" err="1" smtClean="0"/>
              <a:t>po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Β1. </a:t>
            </a:r>
            <a:r>
              <a:rPr lang="el-GR" dirty="0" err="1" smtClean="0"/>
              <a:t>Θρομβοκυττάρωση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Β2.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Β3. </a:t>
            </a:r>
            <a:r>
              <a:rPr lang="el-GR" dirty="0" err="1" smtClean="0"/>
              <a:t>Πανμυέλωσης</a:t>
            </a:r>
            <a:r>
              <a:rPr lang="el-GR" dirty="0" smtClean="0"/>
              <a:t> (</a:t>
            </a:r>
            <a:r>
              <a:rPr lang="el-GR" dirty="0" err="1" smtClean="0"/>
              <a:t>ερθρά</a:t>
            </a:r>
            <a:r>
              <a:rPr lang="el-GR" dirty="0" smtClean="0"/>
              <a:t> και </a:t>
            </a:r>
            <a:r>
              <a:rPr lang="el-GR" dirty="0" err="1" smtClean="0"/>
              <a:t>μεγαλοκαρυωτική</a:t>
            </a:r>
            <a:r>
              <a:rPr lang="el-GR" dirty="0" smtClean="0"/>
              <a:t> σειρά).</a:t>
            </a:r>
          </a:p>
          <a:p>
            <a:pPr>
              <a:buNone/>
            </a:pPr>
            <a:r>
              <a:rPr lang="el-GR" dirty="0" smtClean="0"/>
              <a:t>Β4. Ε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l-GR" dirty="0" smtClean="0"/>
              <a:t>ορού χαμηλή.</a:t>
            </a:r>
          </a:p>
          <a:p>
            <a:pPr algn="ctr">
              <a:buNone/>
            </a:pPr>
            <a:r>
              <a:rPr lang="el-GR" b="1" dirty="0" smtClean="0"/>
              <a:t>Α1+Α2+(Α3 ή Α4 ή Α5)</a:t>
            </a:r>
          </a:p>
          <a:p>
            <a:pPr algn="ctr">
              <a:buNone/>
            </a:pPr>
            <a:r>
              <a:rPr lang="el-GR" b="1" dirty="0" smtClean="0"/>
              <a:t>Α1+Α2+ 2 από τα Β1-Β4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97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err="1" smtClean="0"/>
              <a:t>Θρομβωτικά</a:t>
            </a:r>
            <a:r>
              <a:rPr lang="el-GR" dirty="0" smtClean="0"/>
              <a:t> ή/και αιμορραγικά </a:t>
            </a:r>
            <a:r>
              <a:rPr lang="el-GR" dirty="0" err="1" smtClean="0"/>
              <a:t>συμβάματα</a:t>
            </a:r>
            <a:endParaRPr lang="el-GR" dirty="0" smtClean="0"/>
          </a:p>
          <a:p>
            <a:pPr marL="571500" indent="-571500"/>
            <a:r>
              <a:rPr lang="el-GR" dirty="0" smtClean="0"/>
              <a:t>Αρτηριακά.</a:t>
            </a:r>
          </a:p>
          <a:p>
            <a:pPr marL="571500" indent="-571500"/>
            <a:r>
              <a:rPr lang="el-GR" dirty="0" smtClean="0"/>
              <a:t>Παροδικά.</a:t>
            </a:r>
          </a:p>
          <a:p>
            <a:pPr marL="571500" indent="-571500"/>
            <a:r>
              <a:rPr lang="el-GR" dirty="0" smtClean="0"/>
              <a:t>Μείζονα.</a:t>
            </a:r>
          </a:p>
          <a:p>
            <a:pPr marL="571500" indent="-571500"/>
            <a:r>
              <a:rPr lang="el-GR" dirty="0" smtClean="0"/>
              <a:t>Πνευμονική εμβολή.</a:t>
            </a:r>
          </a:p>
          <a:p>
            <a:pPr marL="571500" indent="-571500"/>
            <a:r>
              <a:rPr lang="el-GR" dirty="0" err="1" smtClean="0"/>
              <a:t>Μικροαγγειακά</a:t>
            </a:r>
            <a:r>
              <a:rPr lang="el-GR" dirty="0" smtClean="0"/>
              <a:t>.</a:t>
            </a:r>
          </a:p>
          <a:p>
            <a:pPr marL="571500" indent="-571500"/>
            <a:r>
              <a:rPr lang="el-GR" dirty="0" err="1" smtClean="0"/>
              <a:t>Ενδοκράνια</a:t>
            </a:r>
            <a:r>
              <a:rPr lang="el-GR" dirty="0" smtClean="0"/>
              <a:t> αιμορραγία.</a:t>
            </a:r>
          </a:p>
          <a:p>
            <a:pPr marL="571500" indent="-571500"/>
            <a:r>
              <a:rPr lang="el-GR" dirty="0" smtClean="0"/>
              <a:t>Ελάσσονα αιμορραγικά.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53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Γενική αίματος και επίχρισμα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Αυξημένος </a:t>
            </a:r>
            <a:r>
              <a:rPr lang="en-US" dirty="0" smtClean="0"/>
              <a:t>HCT</a:t>
            </a:r>
            <a:r>
              <a:rPr lang="el-GR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Ουδετεροφιλία.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Θρομβοκυττάρωση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ΤΚΕ 0 </a:t>
            </a:r>
            <a:r>
              <a:rPr lang="en-US" dirty="0" smtClean="0"/>
              <a:t>mm/h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686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Βιοχημικός έλεγχος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Συνήθως φυσιολογικός.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Epo</a:t>
            </a:r>
            <a:r>
              <a:rPr lang="en-US" dirty="0" smtClean="0"/>
              <a:t> </a:t>
            </a:r>
            <a:r>
              <a:rPr lang="el-GR" dirty="0" smtClean="0"/>
              <a:t>χαμηλή.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10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Μυελόγραμμα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Κυτταροβρίθεια</a:t>
            </a:r>
            <a:r>
              <a:rPr lang="el-GR" dirty="0" smtClean="0"/>
              <a:t> αυξημένη.</a:t>
            </a:r>
          </a:p>
          <a:p>
            <a:r>
              <a:rPr lang="el-GR" dirty="0" smtClean="0"/>
              <a:t>Υπερπλασία όλων των σειρών.</a:t>
            </a:r>
          </a:p>
          <a:p>
            <a:r>
              <a:rPr lang="el-GR" dirty="0" smtClean="0"/>
              <a:t>Ανωμαλίες στα </a:t>
            </a:r>
            <a:r>
              <a:rPr lang="el-GR" dirty="0" err="1" smtClean="0"/>
              <a:t>μεγακαρυοκύτταρα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Σιδηροαποθήκες</a:t>
            </a:r>
            <a:r>
              <a:rPr lang="el-GR" dirty="0" smtClean="0"/>
              <a:t> μειωμένες.</a:t>
            </a:r>
          </a:p>
          <a:p>
            <a:r>
              <a:rPr lang="el-GR" dirty="0" smtClean="0"/>
              <a:t>Αύξηση βλαστών εκτροπή της νόσου σε ΟΛ.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179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728192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err="1" smtClean="0"/>
              <a:t>Θρομβοκυττάρωση</a:t>
            </a:r>
            <a:r>
              <a:rPr lang="el-GR" dirty="0" smtClean="0"/>
              <a:t> και ιδιοπαθής </a:t>
            </a:r>
            <a:r>
              <a:rPr lang="el-GR" dirty="0" err="1" smtClean="0"/>
              <a:t>θρομβοκυτταραιμία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01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Διαταραχή του πολυδύναμου αρχέγονου.</a:t>
            </a:r>
          </a:p>
          <a:p>
            <a:r>
              <a:rPr lang="el-GR" dirty="0" smtClean="0"/>
              <a:t>Υπερπλασία της </a:t>
            </a:r>
            <a:r>
              <a:rPr lang="el-GR" dirty="0" err="1" smtClean="0"/>
              <a:t>μεγαλοκαρυωτικής</a:t>
            </a:r>
            <a:r>
              <a:rPr lang="el-GR" dirty="0" smtClean="0"/>
              <a:t> σειράς.</a:t>
            </a:r>
          </a:p>
          <a:p>
            <a:r>
              <a:rPr lang="el-GR" dirty="0" smtClean="0"/>
              <a:t>Προσοχή σε </a:t>
            </a:r>
            <a:r>
              <a:rPr lang="el-GR" dirty="0" err="1" smtClean="0"/>
              <a:t>διαφοροδιάγνωση</a:t>
            </a:r>
            <a:r>
              <a:rPr lang="el-GR" dirty="0" smtClean="0"/>
              <a:t> με δευτεροπαθή (αντιδραστική) </a:t>
            </a:r>
            <a:r>
              <a:rPr lang="el-GR" dirty="0" err="1" smtClean="0"/>
              <a:t>θρομβοκυττάρωση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50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Μηχανισμοί </a:t>
            </a:r>
            <a:r>
              <a:rPr lang="el-GR" dirty="0" err="1" smtClean="0"/>
              <a:t>θρομβοκυττάρωσης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Θρομβοποιητίνη</a:t>
            </a:r>
            <a:r>
              <a:rPr lang="el-GR" dirty="0" smtClean="0"/>
              <a:t> (</a:t>
            </a:r>
            <a:r>
              <a:rPr lang="en-US" dirty="0" smtClean="0"/>
              <a:t>TPO)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Παράγεται στο ήπαρ.</a:t>
            </a:r>
          </a:p>
          <a:p>
            <a:r>
              <a:rPr lang="el-GR" dirty="0" smtClean="0"/>
              <a:t>Αύξηση </a:t>
            </a:r>
            <a:r>
              <a:rPr lang="en-US" dirty="0" smtClean="0"/>
              <a:t>PLTs </a:t>
            </a:r>
            <a:r>
              <a:rPr lang="el-GR" dirty="0" smtClean="0"/>
              <a:t>σημαίνει μείωση </a:t>
            </a:r>
            <a:r>
              <a:rPr lang="en-US" dirty="0" smtClean="0"/>
              <a:t>TPO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Ιδιοπαθή </a:t>
            </a:r>
            <a:r>
              <a:rPr lang="el-GR" dirty="0" err="1" smtClean="0"/>
              <a:t>θρομβοκυττάρωση</a:t>
            </a:r>
            <a:r>
              <a:rPr lang="el-GR" dirty="0" smtClean="0"/>
              <a:t> </a:t>
            </a:r>
            <a:r>
              <a:rPr lang="el-GR" dirty="0" err="1" smtClean="0"/>
              <a:t>αυξημένει</a:t>
            </a:r>
            <a:r>
              <a:rPr lang="el-GR" dirty="0" smtClean="0"/>
              <a:t> ή φυσιολογική </a:t>
            </a:r>
            <a:r>
              <a:rPr lang="en-US" dirty="0" smtClean="0"/>
              <a:t>TPO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450.000 </a:t>
            </a:r>
            <a:r>
              <a:rPr lang="el-GR" dirty="0" smtClean="0"/>
              <a:t>/ 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63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ΧΜΛ.</a:t>
            </a:r>
          </a:p>
          <a:p>
            <a:r>
              <a:rPr lang="el-GR" dirty="0" smtClean="0"/>
              <a:t>Αληθής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Χρόνια ιδιοπαθής </a:t>
            </a:r>
            <a:r>
              <a:rPr lang="el-GR" dirty="0" err="1" smtClean="0"/>
              <a:t>μυελοΐνωση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Ιδιοπαθής </a:t>
            </a:r>
            <a:r>
              <a:rPr lang="el-GR" dirty="0" err="1" smtClean="0"/>
              <a:t>θρομβοκυτταραιμία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Χρόνια </a:t>
            </a:r>
            <a:r>
              <a:rPr lang="el-GR" dirty="0" err="1" smtClean="0"/>
              <a:t>ηωσινοφιλική</a:t>
            </a:r>
            <a:r>
              <a:rPr lang="el-GR" dirty="0" smtClean="0"/>
              <a:t> λευχαιμία.</a:t>
            </a:r>
          </a:p>
          <a:p>
            <a:r>
              <a:rPr lang="el-GR" dirty="0" err="1" smtClean="0"/>
              <a:t>Υπερηωσινοφιλικό</a:t>
            </a:r>
            <a:r>
              <a:rPr lang="el-GR" dirty="0" smtClean="0"/>
              <a:t> σύνδρομο.</a:t>
            </a:r>
          </a:p>
          <a:p>
            <a:r>
              <a:rPr lang="el-GR" dirty="0" smtClean="0"/>
              <a:t>ΧΟΛ.</a:t>
            </a:r>
          </a:p>
          <a:p>
            <a:r>
              <a:rPr lang="el-GR" dirty="0" smtClean="0"/>
              <a:t>Αταξινόμητα.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747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Ιδιοπαθής </a:t>
            </a:r>
            <a:r>
              <a:rPr lang="el-GR" dirty="0" err="1" smtClean="0"/>
              <a:t>θρομβοκυτταραιμία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Θρομβοκυτταραιμία</a:t>
            </a:r>
            <a:r>
              <a:rPr lang="el-GR" dirty="0" smtClean="0"/>
              <a:t> λόγω </a:t>
            </a:r>
            <a:r>
              <a:rPr lang="el-GR" dirty="0" err="1" smtClean="0"/>
              <a:t>μυελοδυσπλαστικών</a:t>
            </a:r>
            <a:r>
              <a:rPr lang="el-GR" dirty="0" smtClean="0"/>
              <a:t> ή </a:t>
            </a:r>
            <a:r>
              <a:rPr lang="el-GR" dirty="0" err="1" smtClean="0"/>
              <a:t>μυελοϋπερπλαστικών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Κληρονομική.</a:t>
            </a:r>
          </a:p>
          <a:p>
            <a:r>
              <a:rPr lang="el-GR" dirty="0" smtClean="0"/>
              <a:t>Δευτεροπαθής.</a:t>
            </a:r>
          </a:p>
          <a:p>
            <a:r>
              <a:rPr lang="el-GR" dirty="0" smtClean="0"/>
              <a:t>Παρατεινόμενη (σιδηροπενία, </a:t>
            </a:r>
            <a:r>
              <a:rPr lang="el-GR" dirty="0" err="1" smtClean="0"/>
              <a:t>αιμόλυση</a:t>
            </a:r>
            <a:r>
              <a:rPr lang="el-GR" dirty="0" smtClean="0"/>
              <a:t> κτλ).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74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44016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Ιδιοπαθής </a:t>
            </a:r>
            <a:r>
              <a:rPr lang="el-GR" dirty="0" err="1" smtClean="0"/>
              <a:t>θρομβοκυτταραιμία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32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Μυελοϋπερπλαστικό</a:t>
            </a:r>
            <a:r>
              <a:rPr lang="el-GR" dirty="0" smtClean="0"/>
              <a:t> νόσημα.</a:t>
            </a:r>
          </a:p>
          <a:p>
            <a:r>
              <a:rPr lang="el-GR" dirty="0" smtClean="0"/>
              <a:t>50-60 έτη και ανευρίσκεται τυχαία.</a:t>
            </a:r>
          </a:p>
          <a:p>
            <a:r>
              <a:rPr lang="el-GR" dirty="0" smtClean="0"/>
              <a:t>600.000 / 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Υπερπλασία </a:t>
            </a:r>
            <a:r>
              <a:rPr lang="el-GR" dirty="0" err="1" smtClean="0"/>
              <a:t>μεγαλοκαρυωκυττάρων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Ποιοτικές διαταραχές στα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Αιμορραγικές ή </a:t>
            </a:r>
            <a:r>
              <a:rPr lang="el-GR" dirty="0" err="1" smtClean="0"/>
              <a:t>θρομβωτικές</a:t>
            </a:r>
            <a:r>
              <a:rPr lang="el-GR" dirty="0" smtClean="0"/>
              <a:t> διαταραχές.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548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Παθογένεια </a:t>
            </a:r>
            <a:endParaRPr lang="el-GR" dirty="0"/>
          </a:p>
        </p:txBody>
      </p:sp>
      <p:pic>
        <p:nvPicPr>
          <p:cNvPr id="33794" name="Picture 2" descr="http://www.bloodjournal.org/content/bloodjournal/107/11/4214/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92" y="1268760"/>
            <a:ext cx="7334216" cy="5025085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025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Διαγνωστικά κριτήρια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Αποκλεισμός ΧΜΛ και σιδηροπενίας.</a:t>
            </a:r>
          </a:p>
          <a:p>
            <a:r>
              <a:rPr lang="el-GR" dirty="0" smtClean="0"/>
              <a:t>Γενική αίματος και επίχρισμα.</a:t>
            </a:r>
          </a:p>
          <a:p>
            <a:r>
              <a:rPr lang="el-GR" dirty="0" smtClean="0"/>
              <a:t>Βιοχημικός έλεγχος.</a:t>
            </a:r>
          </a:p>
          <a:p>
            <a:r>
              <a:rPr lang="el-GR" dirty="0" smtClean="0"/>
              <a:t>Ηλεκτροφόρηση λευκωμάτων ορού.</a:t>
            </a:r>
          </a:p>
          <a:p>
            <a:r>
              <a:rPr lang="el-GR" dirty="0" smtClean="0"/>
              <a:t>Σίδηρος, </a:t>
            </a:r>
            <a:r>
              <a:rPr lang="el-GR" dirty="0" err="1" smtClean="0"/>
              <a:t>φερριτίνη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Β12 και </a:t>
            </a:r>
            <a:r>
              <a:rPr lang="el-GR" dirty="0" err="1" smtClean="0"/>
              <a:t>φυλλικό</a:t>
            </a:r>
            <a:r>
              <a:rPr lang="el-GR" dirty="0" smtClean="0"/>
              <a:t> οξύ.</a:t>
            </a:r>
          </a:p>
          <a:p>
            <a:r>
              <a:rPr lang="el-GR" dirty="0" err="1" smtClean="0"/>
              <a:t>Ανοσοσολογικός</a:t>
            </a:r>
            <a:r>
              <a:rPr lang="el-GR" dirty="0" smtClean="0"/>
              <a:t> έλεγχος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128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ευρήματα - Επιπλοκές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Μικρή ή μέτρια σπληνομεγαλία.</a:t>
            </a:r>
          </a:p>
          <a:p>
            <a:r>
              <a:rPr lang="el-GR" dirty="0" smtClean="0"/>
              <a:t>Αιμορραγικά ή </a:t>
            </a:r>
            <a:r>
              <a:rPr lang="el-GR" dirty="0" err="1" smtClean="0"/>
              <a:t>θρομβωτικά</a:t>
            </a:r>
            <a:r>
              <a:rPr lang="el-GR" dirty="0" smtClean="0"/>
              <a:t> </a:t>
            </a:r>
            <a:r>
              <a:rPr lang="el-GR" dirty="0" err="1" smtClean="0"/>
              <a:t>συμβάματα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Διαταραχές αγγειοκινητικού τύπου.</a:t>
            </a:r>
          </a:p>
          <a:p>
            <a:r>
              <a:rPr lang="el-GR" dirty="0" smtClean="0"/>
              <a:t>Διαταραχές όρασης.</a:t>
            </a:r>
          </a:p>
          <a:p>
            <a:r>
              <a:rPr lang="el-GR" dirty="0" err="1" smtClean="0"/>
              <a:t>Ερυθρομελαλγία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Θρομβώσεις μεγάλων αγγείων.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58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Γενική αίματος και επίχρισμα </a:t>
            </a:r>
          </a:p>
          <a:p>
            <a:r>
              <a:rPr lang="en-US" dirty="0" smtClean="0"/>
              <a:t>PLTs 600.000/</a:t>
            </a:r>
            <a:r>
              <a:rPr lang="el-GR" dirty="0" smtClean="0"/>
              <a:t>μ</a:t>
            </a:r>
            <a:r>
              <a:rPr lang="en-US" dirty="0" smtClean="0"/>
              <a:t>l </a:t>
            </a:r>
            <a:r>
              <a:rPr lang="el-GR" dirty="0" smtClean="0"/>
              <a:t>σε διάστημα 2 μηνών</a:t>
            </a:r>
          </a:p>
          <a:p>
            <a:r>
              <a:rPr lang="en-US" dirty="0" smtClean="0"/>
              <a:t>MPV </a:t>
            </a:r>
            <a:r>
              <a:rPr lang="el-GR" dirty="0" smtClean="0"/>
              <a:t>χαμηλός</a:t>
            </a:r>
          </a:p>
          <a:p>
            <a:r>
              <a:rPr lang="en-US" dirty="0" smtClean="0"/>
              <a:t>PDW </a:t>
            </a:r>
            <a:r>
              <a:rPr lang="el-GR" dirty="0" smtClean="0"/>
              <a:t>υψηλό (δευτεροπαθή </a:t>
            </a:r>
            <a:r>
              <a:rPr lang="el-GR" dirty="0" err="1" smtClean="0"/>
              <a:t>θρομβοκυττάρωση</a:t>
            </a:r>
            <a:r>
              <a:rPr lang="el-GR" dirty="0" smtClean="0"/>
              <a:t> χαμηλό)</a:t>
            </a:r>
          </a:p>
          <a:p>
            <a:r>
              <a:rPr lang="el-GR" dirty="0" smtClean="0"/>
              <a:t>Ποικιλία σε μέγεθος τα </a:t>
            </a:r>
            <a:r>
              <a:rPr lang="en-US" dirty="0" smtClean="0"/>
              <a:t>PLTs</a:t>
            </a:r>
          </a:p>
          <a:p>
            <a:r>
              <a:rPr lang="el-GR" dirty="0" smtClean="0"/>
              <a:t>Μεγάλες συναθροίσεις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653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bank.hematology.org/Content%5C985%5C1222%5C1222_full.JPG"/>
          <p:cNvPicPr>
            <a:picLocks noChangeAspect="1" noChangeArrowheads="1"/>
          </p:cNvPicPr>
          <p:nvPr/>
        </p:nvPicPr>
        <p:blipFill>
          <a:blip r:embed="rId2"/>
          <a:srcRect b="25157"/>
          <a:stretch>
            <a:fillRect/>
          </a:stretch>
        </p:blipFill>
        <p:spPr bwMode="auto">
          <a:xfrm>
            <a:off x="714348" y="1268760"/>
            <a:ext cx="7572364" cy="4250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ΙΘ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861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Βιοχημικός έλεγχος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Συνήθως φυσιολογικός.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Αυξημένο κάλιο.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Προσοχή στο σίδηρο και τη </a:t>
            </a:r>
            <a:r>
              <a:rPr lang="el-GR" dirty="0" err="1" smtClean="0"/>
              <a:t>φερριτίνη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Μπορεί να βρεθεί αυξημένη Β12.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267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Αιμορραγικός έλεγχος και λειτουργικότητα </a:t>
            </a:r>
            <a:r>
              <a:rPr lang="en-US" b="1" dirty="0" smtClean="0"/>
              <a:t>PLTs</a:t>
            </a:r>
            <a:endParaRPr lang="el-GR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Χρόνος ροής ΦΤ.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Ελαττωμένη συσσώρευση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82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440160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err="1" smtClean="0"/>
              <a:t>Ερυθροκυττάρωση</a:t>
            </a:r>
            <a:r>
              <a:rPr lang="el-GR" dirty="0" smtClean="0"/>
              <a:t> και αληθής </a:t>
            </a:r>
            <a:r>
              <a:rPr lang="el-GR" dirty="0" err="1" smtClean="0"/>
              <a:t>πολυκυτταραιμία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672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Χρόνια ιδιοπαθής </a:t>
            </a:r>
            <a:r>
              <a:rPr lang="el-GR" dirty="0" err="1" smtClean="0"/>
              <a:t>μυελοΐνωση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12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60 έτη.</a:t>
            </a:r>
          </a:p>
          <a:p>
            <a:r>
              <a:rPr lang="el-GR" dirty="0" err="1" smtClean="0"/>
              <a:t>Κλωνικό</a:t>
            </a:r>
            <a:r>
              <a:rPr lang="el-GR" dirty="0" smtClean="0"/>
              <a:t> </a:t>
            </a:r>
            <a:r>
              <a:rPr lang="el-GR" dirty="0" err="1" smtClean="0"/>
              <a:t>μυελοϋπερπλαστικό</a:t>
            </a:r>
            <a:r>
              <a:rPr lang="el-GR" dirty="0" smtClean="0"/>
              <a:t> σύνδρομο με τη μεταλλαγή </a:t>
            </a:r>
            <a:r>
              <a:rPr lang="en-US" dirty="0" smtClean="0"/>
              <a:t>V617F JAK2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Συμπτώματα από την αναιμία και την σπληνομεγαλία.</a:t>
            </a:r>
          </a:p>
          <a:p>
            <a:r>
              <a:rPr lang="el-GR" dirty="0" err="1" smtClean="0"/>
              <a:t>Δακρυοκύτταρα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Ανίατο νόσημα (5 έτη επιβίωση).</a:t>
            </a:r>
          </a:p>
          <a:p>
            <a:r>
              <a:rPr lang="el-GR" dirty="0" smtClean="0"/>
              <a:t>Αυξημένη επίπτωση σε έκθεση με </a:t>
            </a:r>
            <a:r>
              <a:rPr lang="el-GR" dirty="0" err="1" smtClean="0"/>
              <a:t>ιοντίζουσα</a:t>
            </a:r>
            <a:r>
              <a:rPr lang="el-GR" dirty="0" smtClean="0"/>
              <a:t> ακτινοβολία.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306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Αίτια και Παθογένεια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Αρχέγονο αιμοποιητικό κύτταρο.</a:t>
            </a:r>
          </a:p>
          <a:p>
            <a:r>
              <a:rPr lang="el-GR" dirty="0" smtClean="0"/>
              <a:t>Άγνωστη αιτιολογία.</a:t>
            </a:r>
          </a:p>
          <a:p>
            <a:r>
              <a:rPr lang="el-GR" dirty="0" smtClean="0"/>
              <a:t>Όλα τα κύτταρα του </a:t>
            </a:r>
            <a:r>
              <a:rPr lang="el-GR" dirty="0" err="1" smtClean="0"/>
              <a:t>αίματο</a:t>
            </a:r>
            <a:r>
              <a:rPr lang="el-GR" dirty="0" smtClean="0"/>
              <a:t>;</a:t>
            </a:r>
          </a:p>
          <a:p>
            <a:r>
              <a:rPr lang="el-GR" dirty="0" smtClean="0"/>
              <a:t>Ανάπτυξη </a:t>
            </a:r>
            <a:r>
              <a:rPr lang="el-GR" dirty="0" err="1" smtClean="0"/>
              <a:t>ίνωσης</a:t>
            </a:r>
            <a:r>
              <a:rPr lang="el-GR" dirty="0" smtClean="0"/>
              <a:t> από τους </a:t>
            </a:r>
            <a:r>
              <a:rPr lang="el-GR" dirty="0" err="1" smtClean="0"/>
              <a:t>ινοβλάστρης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Υπερπλαστική</a:t>
            </a:r>
            <a:r>
              <a:rPr lang="el-GR" dirty="0" smtClean="0"/>
              <a:t> </a:t>
            </a:r>
            <a:r>
              <a:rPr lang="el-GR" dirty="0" err="1" smtClean="0"/>
              <a:t>μεγαλοκαρυωτική</a:t>
            </a:r>
            <a:r>
              <a:rPr lang="el-GR" dirty="0" smtClean="0"/>
              <a:t> σειρά.</a:t>
            </a:r>
          </a:p>
          <a:p>
            <a:r>
              <a:rPr lang="el-GR" dirty="0" smtClean="0"/>
              <a:t>Εμπλέκονται τα αιμοπετάλια και τα </a:t>
            </a:r>
            <a:r>
              <a:rPr lang="el-GR" dirty="0" err="1" smtClean="0"/>
              <a:t>μεγαλοκαρυωκύτταρα</a:t>
            </a:r>
            <a:r>
              <a:rPr lang="el-GR" dirty="0" smtClean="0"/>
              <a:t> στην παθογένεια της νόσου (</a:t>
            </a:r>
            <a:r>
              <a:rPr lang="el-GR" dirty="0" err="1" smtClean="0"/>
              <a:t>κυτταροκίνες</a:t>
            </a:r>
            <a:r>
              <a:rPr lang="el-GR" dirty="0" smtClean="0"/>
              <a:t> στους </a:t>
            </a:r>
            <a:r>
              <a:rPr lang="el-GR" dirty="0" err="1" smtClean="0"/>
              <a:t>ινοβλάστες</a:t>
            </a:r>
            <a:r>
              <a:rPr lang="el-GR" dirty="0" smtClean="0"/>
              <a:t>) – πολλαπλασιασμός </a:t>
            </a:r>
            <a:r>
              <a:rPr lang="el-GR" dirty="0" err="1" smtClean="0"/>
              <a:t>ινοβλαστών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Διήθηση του σπλήνα.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745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ευρήματα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Συμπτώματα αναιμίας.</a:t>
            </a:r>
          </a:p>
          <a:p>
            <a:r>
              <a:rPr lang="el-GR" dirty="0" smtClean="0"/>
              <a:t>Τυχαία από αναιμία ή σπληνομεγαλία.</a:t>
            </a:r>
          </a:p>
          <a:p>
            <a:r>
              <a:rPr lang="el-GR" dirty="0" smtClean="0"/>
              <a:t>Αιμορραγική διάθεση.</a:t>
            </a:r>
          </a:p>
          <a:p>
            <a:r>
              <a:rPr lang="el-GR" dirty="0" smtClean="0"/>
              <a:t>Γενικά συμπτώματα.</a:t>
            </a:r>
          </a:p>
          <a:p>
            <a:r>
              <a:rPr lang="el-GR" dirty="0" smtClean="0"/>
              <a:t>Ουρική αρθρίτιδα.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32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Χαμηλή αιμοσφαιρίνη.</a:t>
            </a:r>
          </a:p>
          <a:p>
            <a:r>
              <a:rPr lang="el-GR" dirty="0" smtClean="0"/>
              <a:t>Μη αποδοτική </a:t>
            </a:r>
            <a:r>
              <a:rPr lang="el-GR" dirty="0" err="1" smtClean="0"/>
              <a:t>ερυθροποίηση</a:t>
            </a:r>
            <a:r>
              <a:rPr lang="el-GR" dirty="0" smtClean="0"/>
              <a:t> (</a:t>
            </a:r>
            <a:r>
              <a:rPr lang="el-GR" dirty="0" err="1" smtClean="0"/>
              <a:t>αιμόλυση</a:t>
            </a:r>
            <a:r>
              <a:rPr lang="el-GR" dirty="0" smtClean="0"/>
              <a:t>, </a:t>
            </a:r>
            <a:r>
              <a:rPr lang="el-GR" dirty="0" err="1" smtClean="0"/>
              <a:t>αιμοαραίωση</a:t>
            </a:r>
            <a:r>
              <a:rPr lang="el-GR" dirty="0" smtClean="0"/>
              <a:t>, ένδεια </a:t>
            </a:r>
            <a:r>
              <a:rPr lang="el-GR" dirty="0" err="1" smtClean="0"/>
              <a:t>φυλλικού</a:t>
            </a:r>
            <a:r>
              <a:rPr lang="el-GR" dirty="0" smtClean="0"/>
              <a:t> οξέος, ελαττωμένη ερυθρά σειρά στο μυελό).</a:t>
            </a:r>
          </a:p>
          <a:p>
            <a:r>
              <a:rPr lang="el-GR" dirty="0" err="1" smtClean="0"/>
              <a:t>Δακρυοκυττάρωση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Λευκοερυθροβλαστική</a:t>
            </a:r>
            <a:r>
              <a:rPr lang="el-GR" dirty="0" smtClean="0"/>
              <a:t> αντίδραση.</a:t>
            </a:r>
          </a:p>
          <a:p>
            <a:r>
              <a:rPr lang="el-GR" dirty="0" smtClean="0"/>
              <a:t>Στροφή προς τα αριστερά της κοκκιώδους σειράς.</a:t>
            </a:r>
          </a:p>
          <a:p>
            <a:r>
              <a:rPr lang="en-US" dirty="0" smtClean="0"/>
              <a:t>LDH </a:t>
            </a:r>
            <a:r>
              <a:rPr lang="el-GR" dirty="0" smtClean="0"/>
              <a:t>αυξημένη.</a:t>
            </a:r>
          </a:p>
          <a:p>
            <a:r>
              <a:rPr lang="el-GR" dirty="0" smtClean="0"/>
              <a:t>Ηπατική λειτουργία διαταραγμένη (</a:t>
            </a:r>
            <a:r>
              <a:rPr lang="en-US" dirty="0" smtClean="0"/>
              <a:t>ALP, GGT, SGOT, SGPT)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016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Μυελόγραμμα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Δυσχερής ως και ανέφικτη.</a:t>
            </a:r>
          </a:p>
          <a:p>
            <a:r>
              <a:rPr lang="el-GR" dirty="0" err="1" smtClean="0"/>
              <a:t>Ίνωση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Μοργολογία</a:t>
            </a:r>
            <a:r>
              <a:rPr lang="el-GR" dirty="0" smtClean="0"/>
              <a:t> </a:t>
            </a:r>
            <a:r>
              <a:rPr lang="el-GR" dirty="0" err="1" smtClean="0"/>
              <a:t>μεγαλοκαρυωκυττάρων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Συρροή ΜΓΚ και </a:t>
            </a:r>
            <a:r>
              <a:rPr lang="el-GR" dirty="0" err="1" smtClean="0"/>
              <a:t>ατυπία</a:t>
            </a:r>
            <a:r>
              <a:rPr lang="el-GR" dirty="0" smtClean="0"/>
              <a:t>.</a:t>
            </a:r>
          </a:p>
          <a:p>
            <a:endParaRPr lang="el-GR" dirty="0" smtClean="0"/>
          </a:p>
        </p:txBody>
      </p:sp>
      <p:pic>
        <p:nvPicPr>
          <p:cNvPr id="1026" name="Picture 2" descr="http://nordphysicianguides.org/wp-content/uploads/2012/11/Figure-3B_large.jpg"/>
          <p:cNvPicPr>
            <a:picLocks noChangeAspect="1" noChangeArrowheads="1"/>
          </p:cNvPicPr>
          <p:nvPr/>
        </p:nvPicPr>
        <p:blipFill>
          <a:blip r:embed="rId2"/>
          <a:srcRect b="14789"/>
          <a:stretch>
            <a:fillRect/>
          </a:stretch>
        </p:blipFill>
        <p:spPr bwMode="auto">
          <a:xfrm>
            <a:off x="3995936" y="3068960"/>
            <a:ext cx="4890096" cy="290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053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Ιστολογικά ευρήματα σπλήνα και ήπατος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Αύξηση της </a:t>
            </a:r>
            <a:r>
              <a:rPr lang="el-GR" dirty="0" err="1" smtClean="0"/>
              <a:t>κυτταροβρίθειας</a:t>
            </a:r>
            <a:r>
              <a:rPr lang="el-GR" dirty="0" smtClean="0"/>
              <a:t> του ερυθρού πολφού λόγω </a:t>
            </a:r>
            <a:r>
              <a:rPr lang="el-GR" dirty="0" err="1" smtClean="0"/>
              <a:t>εξωμυελικής</a:t>
            </a:r>
            <a:r>
              <a:rPr lang="el-GR" dirty="0" smtClean="0"/>
              <a:t> </a:t>
            </a:r>
            <a:r>
              <a:rPr lang="el-GR" dirty="0" err="1" smtClean="0"/>
              <a:t>αιμοποίησης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Ανάπτυξη </a:t>
            </a:r>
            <a:r>
              <a:rPr lang="el-GR" dirty="0" err="1" smtClean="0"/>
              <a:t>ίνωσης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Αιμοποίηση</a:t>
            </a:r>
            <a:r>
              <a:rPr lang="el-GR" dirty="0" smtClean="0"/>
              <a:t> και στα ηπατικά κολποειδή.</a:t>
            </a:r>
          </a:p>
          <a:p>
            <a:r>
              <a:rPr lang="el-GR" dirty="0" smtClean="0"/>
              <a:t>Σπάνια στο ήπαρ ανάπτυξη </a:t>
            </a:r>
            <a:r>
              <a:rPr lang="el-GR" dirty="0" err="1" smtClean="0"/>
              <a:t>ίνωσης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Θρομβώσεις στο ήπαρ (πυλαία).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550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Αληθή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Ιδιοπαθή </a:t>
            </a:r>
            <a:r>
              <a:rPr lang="el-GR" dirty="0" err="1" smtClean="0"/>
              <a:t>θρομβοκυτταραιμία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ΧΜΛ.</a:t>
            </a:r>
          </a:p>
          <a:p>
            <a:r>
              <a:rPr lang="el-GR" dirty="0" smtClean="0"/>
              <a:t>ΟΜΛ.</a:t>
            </a:r>
          </a:p>
          <a:p>
            <a:r>
              <a:rPr lang="el-GR" dirty="0" smtClean="0"/>
              <a:t>Γενικά σύνδρομα μυελού με </a:t>
            </a:r>
            <a:r>
              <a:rPr lang="el-GR" dirty="0" err="1" smtClean="0"/>
              <a:t>ίνωση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Κακοήθειες που συνοδεύονται από </a:t>
            </a:r>
            <a:r>
              <a:rPr lang="el-GR" dirty="0" err="1" smtClean="0"/>
              <a:t>ίνωση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Φυματίωση κ.α.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77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Αναιμία.</a:t>
            </a:r>
          </a:p>
          <a:p>
            <a:r>
              <a:rPr lang="el-GR" dirty="0" smtClean="0"/>
              <a:t>Σπληνομεγαλία.</a:t>
            </a:r>
          </a:p>
          <a:p>
            <a:r>
              <a:rPr lang="el-GR" dirty="0" smtClean="0"/>
              <a:t>Αιμορραγικές εκδηλώσεις.</a:t>
            </a:r>
          </a:p>
          <a:p>
            <a:r>
              <a:rPr lang="el-GR" dirty="0" smtClean="0"/>
              <a:t>Πυλαία υπέρταση και </a:t>
            </a:r>
            <a:r>
              <a:rPr lang="el-GR" dirty="0" err="1" smtClean="0"/>
              <a:t>ασκίτης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Ακτινοβολία.</a:t>
            </a:r>
          </a:p>
          <a:p>
            <a:r>
              <a:rPr lang="el-GR" dirty="0" smtClean="0"/>
              <a:t>Μεταμόσχευση </a:t>
            </a:r>
            <a:r>
              <a:rPr lang="en-US" dirty="0" smtClean="0"/>
              <a:t>CD34+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073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Αληθής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 χρόνιο </a:t>
            </a:r>
            <a:r>
              <a:rPr lang="el-GR" dirty="0" err="1" smtClean="0"/>
              <a:t>μυελοϋπερπλαστικό</a:t>
            </a:r>
            <a:r>
              <a:rPr lang="el-GR" dirty="0" smtClean="0"/>
              <a:t> νόσημα (ΧΜΝ).</a:t>
            </a:r>
          </a:p>
          <a:p>
            <a:r>
              <a:rPr lang="el-GR" dirty="0" smtClean="0"/>
              <a:t>Νόσος του αρχέγονου αιμοποιητικού κυττάρου.</a:t>
            </a:r>
          </a:p>
          <a:p>
            <a:r>
              <a:rPr lang="el-GR" dirty="0" smtClean="0"/>
              <a:t>Αυτόνομη υπερπλασία ερυθράς σειράς.</a:t>
            </a:r>
          </a:p>
          <a:p>
            <a:r>
              <a:rPr lang="el-GR" dirty="0" smtClean="0"/>
              <a:t>Αυξημένο αιματοκρίτη.</a:t>
            </a:r>
          </a:p>
          <a:p>
            <a:r>
              <a:rPr lang="el-GR" dirty="0" err="1" smtClean="0"/>
              <a:t>Λευκοκυττάρωση</a:t>
            </a:r>
            <a:r>
              <a:rPr lang="el-GR" dirty="0" smtClean="0"/>
              <a:t> και </a:t>
            </a:r>
            <a:r>
              <a:rPr lang="el-GR" dirty="0" err="1" smtClean="0"/>
              <a:t>θρομβοκυττάρωση</a:t>
            </a:r>
            <a:r>
              <a:rPr lang="el-GR" dirty="0" smtClean="0"/>
              <a:t>.</a:t>
            </a:r>
          </a:p>
          <a:p>
            <a:r>
              <a:rPr lang="en-US" dirty="0" smtClean="0"/>
              <a:t>Polycythemia </a:t>
            </a:r>
            <a:r>
              <a:rPr lang="en-US" dirty="0" err="1" smtClean="0"/>
              <a:t>vera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596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Μυελοϋπερπλαστικά</a:t>
            </a:r>
            <a:r>
              <a:rPr lang="el-GR" sz="2000" dirty="0"/>
              <a:t> νοσήματα </a:t>
            </a:r>
            <a:r>
              <a:rPr lang="el-GR" sz="2000" dirty="0" smtClean="0"/>
              <a:t>(</a:t>
            </a:r>
            <a:r>
              <a:rPr lang="el-GR" sz="2000" dirty="0" err="1" smtClean="0"/>
              <a:t>α΄μέρος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err="1" smtClean="0"/>
              <a:t>Πολυκυτταραιμία</a:t>
            </a:r>
            <a:r>
              <a:rPr lang="el-GR" dirty="0" smtClean="0"/>
              <a:t> - </a:t>
            </a:r>
            <a:r>
              <a:rPr lang="el-GR" dirty="0" err="1" smtClean="0"/>
              <a:t>ερυθροκυττάρωση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12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Αυξημένη τιμή μάζας ερυθρών αιμοσφαιρίων.</a:t>
            </a:r>
          </a:p>
          <a:p>
            <a:r>
              <a:rPr lang="en-US" dirty="0" smtClean="0"/>
              <a:t>Red cell mass (RCM)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ΦΤ </a:t>
            </a:r>
            <a:r>
              <a:rPr lang="en-US" dirty="0" smtClean="0"/>
              <a:t>24-32 ml/</a:t>
            </a:r>
            <a:r>
              <a:rPr lang="en-US" dirty="0" err="1" smtClean="0"/>
              <a:t>Kgr</a:t>
            </a:r>
            <a:r>
              <a:rPr lang="en-US" dirty="0" smtClean="0"/>
              <a:t> </a:t>
            </a:r>
            <a:r>
              <a:rPr lang="el-GR" dirty="0" smtClean="0"/>
              <a:t>άντρες.</a:t>
            </a:r>
            <a:endParaRPr lang="en-US" dirty="0" smtClean="0"/>
          </a:p>
          <a:p>
            <a:r>
              <a:rPr lang="el-GR" dirty="0" smtClean="0"/>
              <a:t>ΦΤ </a:t>
            </a:r>
            <a:r>
              <a:rPr lang="en-US" dirty="0" smtClean="0"/>
              <a:t>21-27 ml/</a:t>
            </a:r>
            <a:r>
              <a:rPr lang="en-US" dirty="0" err="1" smtClean="0"/>
              <a:t>Kgr</a:t>
            </a:r>
            <a:r>
              <a:rPr lang="en-US" dirty="0" smtClean="0"/>
              <a:t> </a:t>
            </a:r>
            <a:r>
              <a:rPr lang="el-GR" dirty="0" smtClean="0"/>
              <a:t>γυναίκες.</a:t>
            </a:r>
            <a:endParaRPr lang="en-US" dirty="0" smtClean="0"/>
          </a:p>
          <a:p>
            <a:r>
              <a:rPr lang="el-GR" dirty="0" smtClean="0"/>
              <a:t>Απόλυτη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 (</a:t>
            </a:r>
            <a:r>
              <a:rPr lang="en-US" dirty="0" smtClean="0"/>
              <a:t>RCM &gt; 25%)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Ερυθροκυττάρωση</a:t>
            </a:r>
            <a:r>
              <a:rPr lang="el-GR" dirty="0" smtClean="0"/>
              <a:t> (</a:t>
            </a:r>
            <a:r>
              <a:rPr lang="en-US" dirty="0" smtClean="0"/>
              <a:t>HCT 51%</a:t>
            </a:r>
            <a:r>
              <a:rPr lang="el-GR" dirty="0" smtClean="0"/>
              <a:t> άντρες</a:t>
            </a:r>
            <a:r>
              <a:rPr lang="en-US" dirty="0" smtClean="0"/>
              <a:t> </a:t>
            </a:r>
            <a:r>
              <a:rPr lang="el-GR" dirty="0" smtClean="0"/>
              <a:t>ή 48% γυναίκες).</a:t>
            </a:r>
          </a:p>
          <a:p>
            <a:r>
              <a:rPr lang="el-GR" dirty="0" err="1" smtClean="0"/>
              <a:t>Ερυθροκυττάρωση</a:t>
            </a:r>
            <a:r>
              <a:rPr lang="el-GR" dirty="0" smtClean="0"/>
              <a:t> δεν είναι απόλυτη με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01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Φαινομενική </a:t>
            </a:r>
            <a:r>
              <a:rPr lang="el-GR" dirty="0" err="1" smtClean="0"/>
              <a:t>πολυκυτταραιμία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Αυξημένη τιμή </a:t>
            </a:r>
            <a:r>
              <a:rPr lang="en-US" dirty="0" smtClean="0"/>
              <a:t>HCT </a:t>
            </a:r>
            <a:r>
              <a:rPr lang="el-GR" dirty="0" smtClean="0"/>
              <a:t>με ΦΤ το </a:t>
            </a:r>
            <a:r>
              <a:rPr lang="en-US" dirty="0" smtClean="0"/>
              <a:t>RCM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Αποκλεισμός της ψευδούς </a:t>
            </a:r>
            <a:r>
              <a:rPr lang="el-GR" dirty="0" err="1" smtClean="0"/>
              <a:t>πολυκυτταραιμίας</a:t>
            </a:r>
            <a:r>
              <a:rPr lang="el-GR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Υπερπλήρωση σωληναρίου γενικής αίματος.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Αυξημένος </a:t>
            </a:r>
            <a:r>
              <a:rPr lang="en-US" dirty="0" smtClean="0"/>
              <a:t>HCT</a:t>
            </a:r>
            <a:r>
              <a:rPr lang="el-GR" dirty="0" smtClean="0"/>
              <a:t>.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WBCs </a:t>
            </a:r>
            <a:r>
              <a:rPr lang="el-GR" dirty="0" smtClean="0"/>
              <a:t>και</a:t>
            </a:r>
            <a:r>
              <a:rPr lang="en-US" dirty="0" smtClean="0"/>
              <a:t> PLTs </a:t>
            </a:r>
            <a:r>
              <a:rPr lang="el-GR" dirty="0" smtClean="0"/>
              <a:t>χαμηλά.</a:t>
            </a:r>
          </a:p>
          <a:p>
            <a:pPr marL="514350" indent="-514350"/>
            <a:r>
              <a:rPr lang="el-GR" dirty="0" smtClean="0"/>
              <a:t>Ελαττωμένος όγκος πλάσματος.</a:t>
            </a:r>
          </a:p>
          <a:p>
            <a:pPr marL="514350" indent="-514350"/>
            <a:r>
              <a:rPr lang="el-GR" dirty="0" smtClean="0"/>
              <a:t>Αντίρροπες μεταβολές του όγκου πλάσματος.</a:t>
            </a:r>
          </a:p>
          <a:p>
            <a:pPr marL="514350" indent="-514350"/>
            <a:r>
              <a:rPr lang="el-GR" dirty="0" smtClean="0"/>
              <a:t>Όγκος πλάσματος μειωμένος, </a:t>
            </a:r>
            <a:r>
              <a:rPr lang="en-US" dirty="0" smtClean="0"/>
              <a:t>RCM </a:t>
            </a:r>
            <a:r>
              <a:rPr lang="el-GR" dirty="0" smtClean="0"/>
              <a:t>στα ανώτερα φυσιολογικά όρια, </a:t>
            </a:r>
            <a:r>
              <a:rPr lang="en-US" dirty="0" smtClean="0"/>
              <a:t>HCT </a:t>
            </a:r>
            <a:r>
              <a:rPr lang="el-GR" dirty="0" smtClean="0"/>
              <a:t>αυξημένο.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5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err="1" smtClean="0"/>
              <a:t>Gaisbock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Μεσήλικες άντρες.</a:t>
            </a:r>
          </a:p>
          <a:p>
            <a:r>
              <a:rPr lang="el-GR" dirty="0" smtClean="0"/>
              <a:t>Παχύσαρκους.</a:t>
            </a:r>
          </a:p>
          <a:p>
            <a:r>
              <a:rPr lang="el-GR" dirty="0" smtClean="0"/>
              <a:t>Υπερτασικούς.</a:t>
            </a:r>
          </a:p>
          <a:p>
            <a:r>
              <a:rPr lang="el-GR" dirty="0" smtClean="0"/>
              <a:t>Καπνιστές.</a:t>
            </a:r>
          </a:p>
          <a:p>
            <a:r>
              <a:rPr lang="el-GR" dirty="0" smtClean="0"/>
              <a:t>Ελαττωμένη </a:t>
            </a:r>
            <a:r>
              <a:rPr lang="el-GR" dirty="0" err="1" smtClean="0"/>
              <a:t>διατασιμότητα</a:t>
            </a:r>
            <a:r>
              <a:rPr lang="el-GR" dirty="0" smtClean="0"/>
              <a:t> φλεβών.</a:t>
            </a:r>
          </a:p>
          <a:p>
            <a:r>
              <a:rPr lang="el-GR" dirty="0" smtClean="0"/>
              <a:t>Φυσιολογικό όγκο πλάσματος, </a:t>
            </a:r>
            <a:r>
              <a:rPr lang="en-US" dirty="0" smtClean="0"/>
              <a:t>RCM</a:t>
            </a:r>
            <a:r>
              <a:rPr lang="el-GR" dirty="0" smtClean="0"/>
              <a:t> αν. ΦΤ.</a:t>
            </a:r>
          </a:p>
          <a:p>
            <a:r>
              <a:rPr lang="el-GR" dirty="0" smtClean="0"/>
              <a:t>Ελαττωμένο όγκο πλάσματος, </a:t>
            </a:r>
            <a:r>
              <a:rPr lang="en-US" dirty="0" smtClean="0"/>
              <a:t>RCM</a:t>
            </a:r>
            <a:r>
              <a:rPr lang="el-GR" dirty="0" smtClean="0"/>
              <a:t> ΦΤ.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814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</TotalTime>
  <Words>1781</Words>
  <Application>Microsoft Office PowerPoint</Application>
  <PresentationFormat>Προβολή στην οθόνη (4:3)</PresentationFormat>
  <Paragraphs>382</Paragraphs>
  <Slides>55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55</vt:i4>
      </vt:variant>
    </vt:vector>
  </HeadingPairs>
  <TitlesOfParts>
    <vt:vector size="57" baseType="lpstr">
      <vt:lpstr>template</vt:lpstr>
      <vt:lpstr>OC_template_updated</vt:lpstr>
      <vt:lpstr>Αιματολογία ΙΙΙ (Θ)</vt:lpstr>
      <vt:lpstr>Γενικά </vt:lpstr>
      <vt:lpstr>Ταξινόμηση </vt:lpstr>
      <vt:lpstr>Ερυθροκυττάρωση και αληθής πολυκυτταραιμία</vt:lpstr>
      <vt:lpstr>Εισαγωγή   </vt:lpstr>
      <vt:lpstr>Πολυκυτταραιμία - ερυθροκυττάρωση</vt:lpstr>
      <vt:lpstr>Ορισμοί </vt:lpstr>
      <vt:lpstr>Φαινομενική πολυκυτταραιμία</vt:lpstr>
      <vt:lpstr>Σύνδρομο Gaisbock</vt:lpstr>
      <vt:lpstr>Μηχανισμοί εμφάνισης και ομάδες ασθενών</vt:lpstr>
      <vt:lpstr>Απόλυτη πολυκυτταραιμία</vt:lpstr>
      <vt:lpstr>Γενικά </vt:lpstr>
      <vt:lpstr>Δευτεροπαθής πολυκυτταραιμία</vt:lpstr>
      <vt:lpstr>Μηχανισμοί και αίτια</vt:lpstr>
      <vt:lpstr>Διερεύνηση ασθενή με αυξημένο αιματοκρίτη</vt:lpstr>
      <vt:lpstr>Εργαστηριακός έλεγχος πρώτης γραμμής</vt:lpstr>
      <vt:lpstr>Εργαστηριακός έλεγχος δεύτερης γραμμής</vt:lpstr>
      <vt:lpstr>Αληθής πολυκυτταραιμία</vt:lpstr>
      <vt:lpstr>Στοιχεία - Κλειδιά</vt:lpstr>
      <vt:lpstr>Παθογένεια </vt:lpstr>
      <vt:lpstr>Κλινικά ευρήματα   </vt:lpstr>
      <vt:lpstr>Διαγνωστικά κριτήρια </vt:lpstr>
      <vt:lpstr>Επιπλοκές </vt:lpstr>
      <vt:lpstr>Εργαστηριακά ευρήματα 1/2</vt:lpstr>
      <vt:lpstr>Εργαστηριακά ευρήματα 2/2</vt:lpstr>
      <vt:lpstr>Μυελόγραμμα </vt:lpstr>
      <vt:lpstr>Θρομβοκυττάρωση και ιδιοπαθής θρομβοκυτταραιμία</vt:lpstr>
      <vt:lpstr>Εισαγωγή </vt:lpstr>
      <vt:lpstr>Μηχανισμοί θρομβοκυττάρωσης</vt:lpstr>
      <vt:lpstr>Αίτια </vt:lpstr>
      <vt:lpstr>Ιδιοπαθής θρομβοκυτταραιμία</vt:lpstr>
      <vt:lpstr>Εισαγωγή </vt:lpstr>
      <vt:lpstr>Παθογένεια </vt:lpstr>
      <vt:lpstr>Διαγνωστικά κριτήρια</vt:lpstr>
      <vt:lpstr>Κλινικά ευρήματα - Επιπλοκές </vt:lpstr>
      <vt:lpstr>Εργαστηριακά ευρήματα 1/3</vt:lpstr>
      <vt:lpstr>ΙΘ</vt:lpstr>
      <vt:lpstr>Εργαστηριακά ευρήματα 2/3</vt:lpstr>
      <vt:lpstr>Εργαστηριακά ευρήματα 3/3</vt:lpstr>
      <vt:lpstr>Χρόνια ιδιοπαθής μυελοΐνωση</vt:lpstr>
      <vt:lpstr>Εισαγωγή </vt:lpstr>
      <vt:lpstr>Αίτια και Παθογένεια</vt:lpstr>
      <vt:lpstr>Κλινικά ευρήματα</vt:lpstr>
      <vt:lpstr>Εργαστηριακά ευρήματα</vt:lpstr>
      <vt:lpstr>Μυελόγραμμα </vt:lpstr>
      <vt:lpstr>Ιστολογικά ευρήματα σπλήνα και ήπατος</vt:lpstr>
      <vt:lpstr>Διαφορική διάγνωση</vt:lpstr>
      <vt:lpstr>Θεραπεία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6</cp:revision>
  <dcterms:created xsi:type="dcterms:W3CDTF">2015-04-30T12:48:06Z</dcterms:created>
  <dcterms:modified xsi:type="dcterms:W3CDTF">2015-10-08T12:48:36Z</dcterms:modified>
</cp:coreProperties>
</file>