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57" r:id="rId15"/>
    <p:sldId id="262" r:id="rId16"/>
    <p:sldId id="264" r:id="rId17"/>
    <p:sldId id="267" r:id="rId18"/>
    <p:sldId id="268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7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41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7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2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5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0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40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3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4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2200"/>
            </a:lvl2pPr>
            <a:lvl3pPr marL="1143000" indent="-338138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200"/>
            </a:lvl3pPr>
            <a:lvl4pPr>
              <a:lnSpc>
                <a:spcPct val="110000"/>
              </a:lnSpc>
              <a:spcBef>
                <a:spcPts val="1000"/>
              </a:spcBef>
              <a:defRPr sz="2200"/>
            </a:lvl4pPr>
            <a:lvl5pPr>
              <a:lnSpc>
                <a:spcPct val="110000"/>
              </a:lnSpc>
              <a:spcBef>
                <a:spcPts val="10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8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1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Εφαρμοσμένη Ενζυμολογία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8722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Απομόνωση </a:t>
            </a:r>
            <a:r>
              <a:rPr lang="el-GR" sz="2600" dirty="0"/>
              <a:t>και καθαρισμός των ενζύμων από διάφορες πηγές</a:t>
            </a:r>
            <a:endParaRPr lang="el-GR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Δρ. Βασίλης Ντουρτόγλου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Οινολογίας και Τεχνολογίας Ποτών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Δράσεις </a:t>
            </a:r>
            <a:r>
              <a:rPr lang="el-GR" dirty="0"/>
              <a:t>των ενζύμων στις διάφορες </a:t>
            </a:r>
            <a:r>
              <a:rPr lang="el-GR" dirty="0" smtClean="0"/>
              <a:t>βιομηχανίες</a:t>
            </a:r>
            <a:r>
              <a:rPr lang="en-US" dirty="0" smtClean="0"/>
              <a:t> </a:t>
            </a:r>
            <a:r>
              <a:rPr lang="el-GR" sz="3000" b="0" dirty="0"/>
              <a:t>9</a:t>
            </a:r>
            <a:r>
              <a:rPr lang="en-US" sz="3000" b="0" dirty="0" smtClean="0"/>
              <a:t>/</a:t>
            </a:r>
            <a:r>
              <a:rPr lang="el-GR" sz="3000" b="0" dirty="0" smtClean="0"/>
              <a:t>11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7715200" cy="5328592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buNone/>
            </a:pPr>
            <a:r>
              <a:rPr lang="el-GR" b="1" dirty="0"/>
              <a:t>Αποσμητικό ένζυμο</a:t>
            </a:r>
            <a:endParaRPr lang="en-US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l-GR" b="1" dirty="0" smtClean="0"/>
              <a:t>Εφαρμογές </a:t>
            </a:r>
          </a:p>
          <a:p>
            <a:pPr marL="358775" lvl="1" indent="0">
              <a:lnSpc>
                <a:spcPct val="112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l-GR" dirty="0"/>
              <a:t>Απάλειψη δυσάρεστων οσμών στις κονσέρβες των φασολιών.</a:t>
            </a:r>
            <a:endParaRPr lang="el-GR" dirty="0" smtClean="0"/>
          </a:p>
          <a:p>
            <a:pPr marL="303212">
              <a:buFont typeface="Courier New" panose="02070309020205020404" pitchFamily="49" charset="0"/>
              <a:buChar char="o"/>
            </a:pPr>
            <a:r>
              <a:rPr lang="el-GR" b="1" dirty="0" smtClean="0"/>
              <a:t>Πηγή </a:t>
            </a:r>
          </a:p>
          <a:p>
            <a:pPr marL="355600" lvl="1" indent="0">
              <a:lnSpc>
                <a:spcPct val="112000"/>
              </a:lnSpc>
              <a:spcBef>
                <a:spcPts val="300"/>
              </a:spcBef>
              <a:buNone/>
            </a:pPr>
            <a:r>
              <a:rPr lang="fr-FR" dirty="0"/>
              <a:t>M</a:t>
            </a:r>
            <a:r>
              <a:rPr lang="el-GR" dirty="0"/>
              <a:t>ύκητες.</a:t>
            </a:r>
            <a:endParaRPr lang="el-GR" dirty="0" smtClean="0"/>
          </a:p>
          <a:p>
            <a:pPr marL="0" lvl="0" indent="0">
              <a:lnSpc>
                <a:spcPct val="112000"/>
              </a:lnSpc>
              <a:buNone/>
            </a:pPr>
            <a:r>
              <a:rPr lang="el-GR" b="1" dirty="0">
                <a:solidFill>
                  <a:prstClr val="black"/>
                </a:solidFill>
              </a:rPr>
              <a:t>Οξειδάση της γλυκόζης</a:t>
            </a:r>
            <a:endParaRPr lang="en-US" b="1" dirty="0">
              <a:solidFill>
                <a:prstClr val="black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prstClr val="black"/>
                </a:solidFill>
              </a:rPr>
              <a:t>Εφαρμογές </a:t>
            </a:r>
          </a:p>
          <a:p>
            <a:pPr marL="358775" lvl="1" indent="0">
              <a:lnSpc>
                <a:spcPct val="112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l-GR" dirty="0">
                <a:solidFill>
                  <a:prstClr val="black"/>
                </a:solidFill>
              </a:rPr>
              <a:t>Αντισηψία τροφίμων, παρασκευή αφυδατωμένων αυγών. Τεστ της γλυκόζης.</a:t>
            </a:r>
          </a:p>
          <a:p>
            <a:pPr marL="303212" lvl="0"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prstClr val="black"/>
                </a:solidFill>
              </a:rPr>
              <a:t>Πηγή </a:t>
            </a:r>
          </a:p>
          <a:p>
            <a:pPr marL="355600" lvl="1" indent="0">
              <a:lnSpc>
                <a:spcPct val="112000"/>
              </a:lnSpc>
              <a:spcBef>
                <a:spcPts val="300"/>
              </a:spcBef>
              <a:buNone/>
            </a:pPr>
            <a:r>
              <a:rPr lang="fr-FR" dirty="0"/>
              <a:t>M</a:t>
            </a:r>
            <a:r>
              <a:rPr lang="el-GR" dirty="0"/>
              <a:t>ύκητες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26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Δράσεις </a:t>
            </a:r>
            <a:r>
              <a:rPr lang="el-GR" dirty="0"/>
              <a:t>των ενζύμων στις διάφορες </a:t>
            </a:r>
            <a:r>
              <a:rPr lang="el-GR" dirty="0" smtClean="0"/>
              <a:t>βιομηχανίες</a:t>
            </a:r>
            <a:r>
              <a:rPr lang="en-US" dirty="0" smtClean="0"/>
              <a:t> </a:t>
            </a:r>
            <a:r>
              <a:rPr lang="en-US" sz="3000" b="0" dirty="0" smtClean="0"/>
              <a:t>1</a:t>
            </a:r>
            <a:r>
              <a:rPr lang="el-GR" sz="3000" b="0" dirty="0" smtClean="0"/>
              <a:t>0</a:t>
            </a:r>
            <a:r>
              <a:rPr lang="en-US" sz="3000" b="0" dirty="0" smtClean="0"/>
              <a:t>/</a:t>
            </a:r>
            <a:r>
              <a:rPr lang="el-GR" sz="3000" b="0" dirty="0" smtClean="0"/>
              <a:t>11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7715200" cy="5328592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buNone/>
            </a:pPr>
            <a:r>
              <a:rPr lang="el-GR" b="1" dirty="0"/>
              <a:t>Καταλάση</a:t>
            </a:r>
            <a:endParaRPr lang="en-US" b="1" dirty="0" smtClean="0"/>
          </a:p>
          <a:p>
            <a:pPr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 smtClean="0"/>
              <a:t>Εφαρμογές </a:t>
            </a:r>
          </a:p>
          <a:p>
            <a:pPr marL="358775" lvl="1" indent="0">
              <a:lnSpc>
                <a:spcPct val="112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l-GR" dirty="0"/>
              <a:t>Αντισηψία τροφίμων.</a:t>
            </a:r>
            <a:endParaRPr lang="el-GR" dirty="0" smtClean="0"/>
          </a:p>
          <a:p>
            <a:pPr marL="303212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 smtClean="0"/>
              <a:t>Πηγή </a:t>
            </a:r>
          </a:p>
          <a:p>
            <a:pPr marL="355600" lvl="1" indent="0">
              <a:lnSpc>
                <a:spcPct val="112000"/>
              </a:lnSpc>
              <a:spcBef>
                <a:spcPts val="300"/>
              </a:spcBef>
              <a:buNone/>
            </a:pPr>
            <a:r>
              <a:rPr lang="el-GR" dirty="0"/>
              <a:t>Μούχλες.</a:t>
            </a:r>
            <a:endParaRPr lang="el-GR" dirty="0" smtClean="0"/>
          </a:p>
          <a:p>
            <a:pPr marL="0" lvl="0" indent="0">
              <a:lnSpc>
                <a:spcPct val="112000"/>
              </a:lnSpc>
              <a:buNone/>
            </a:pPr>
            <a:r>
              <a:rPr lang="el-GR" b="1" dirty="0">
                <a:solidFill>
                  <a:prstClr val="black"/>
                </a:solidFill>
              </a:rPr>
              <a:t>Ουρικάσες</a:t>
            </a:r>
            <a:endParaRPr lang="en-US" b="1" dirty="0">
              <a:solidFill>
                <a:prstClr val="black"/>
              </a:solidFill>
            </a:endParaRPr>
          </a:p>
          <a:p>
            <a:pPr lvl="0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prstClr val="black"/>
                </a:solidFill>
              </a:rPr>
              <a:t>Εφαρμογές </a:t>
            </a:r>
          </a:p>
          <a:p>
            <a:pPr marL="358775" lvl="1" indent="0">
              <a:lnSpc>
                <a:spcPct val="112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l-GR" dirty="0">
                <a:solidFill>
                  <a:prstClr val="black"/>
                </a:solidFill>
              </a:rPr>
              <a:t>Αποσύνδεση του ουρικού </a:t>
            </a:r>
            <a:r>
              <a:rPr lang="el-GR" dirty="0" smtClean="0">
                <a:solidFill>
                  <a:prstClr val="black"/>
                </a:solidFill>
              </a:rPr>
              <a:t>οξέως, </a:t>
            </a:r>
            <a:r>
              <a:rPr lang="el-GR" dirty="0">
                <a:solidFill>
                  <a:prstClr val="black"/>
                </a:solidFill>
              </a:rPr>
              <a:t>τεστ του ουρικού οξέως.</a:t>
            </a:r>
          </a:p>
          <a:p>
            <a:pPr marL="303212" lvl="0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prstClr val="black"/>
                </a:solidFill>
              </a:rPr>
              <a:t>Πηγή </a:t>
            </a:r>
          </a:p>
          <a:p>
            <a:pPr marL="355600" lvl="1" indent="0">
              <a:lnSpc>
                <a:spcPct val="112000"/>
              </a:lnSpc>
              <a:spcBef>
                <a:spcPts val="300"/>
              </a:spcBef>
              <a:buNone/>
            </a:pPr>
            <a:r>
              <a:rPr lang="el-GR" dirty="0">
                <a:solidFill>
                  <a:prstClr val="black"/>
                </a:solidFill>
              </a:rPr>
              <a:t>Ζύμες, στρεπτομύκητες.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514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Δράσεις </a:t>
            </a:r>
            <a:r>
              <a:rPr lang="el-GR" dirty="0"/>
              <a:t>των ενζύμων στις διάφορες </a:t>
            </a:r>
            <a:r>
              <a:rPr lang="el-GR" dirty="0" smtClean="0"/>
              <a:t>βιομηχανίες</a:t>
            </a:r>
            <a:r>
              <a:rPr lang="en-US" dirty="0" smtClean="0"/>
              <a:t> </a:t>
            </a:r>
            <a:r>
              <a:rPr lang="en-US" sz="3000" b="0" dirty="0" smtClean="0"/>
              <a:t>1</a:t>
            </a:r>
            <a:r>
              <a:rPr lang="el-GR" sz="3000" b="0" dirty="0" smtClean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11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7715200" cy="5328592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buNone/>
            </a:pPr>
            <a:r>
              <a:rPr lang="el-GR" b="1" dirty="0"/>
              <a:t>Ασπαρτάση</a:t>
            </a:r>
            <a:endParaRPr lang="en-US" b="1" dirty="0" smtClean="0"/>
          </a:p>
          <a:p>
            <a:pPr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 smtClean="0"/>
              <a:t>Εφαρμογές </a:t>
            </a:r>
          </a:p>
          <a:p>
            <a:pPr marL="358775" lvl="1" indent="0">
              <a:lnSpc>
                <a:spcPct val="112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l-GR" dirty="0"/>
              <a:t>Παρασκευή ασπαρτικού οξέως.</a:t>
            </a:r>
            <a:endParaRPr lang="el-GR" dirty="0" smtClean="0"/>
          </a:p>
          <a:p>
            <a:pPr marL="303212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 smtClean="0"/>
              <a:t>Πηγή </a:t>
            </a:r>
          </a:p>
          <a:p>
            <a:pPr marL="355600" lvl="1" indent="0">
              <a:lnSpc>
                <a:spcPct val="112000"/>
              </a:lnSpc>
              <a:spcBef>
                <a:spcPts val="300"/>
              </a:spcBef>
              <a:buNone/>
            </a:pPr>
            <a:r>
              <a:rPr lang="el-GR" dirty="0"/>
              <a:t>Βακτηρίδια.</a:t>
            </a:r>
            <a:endParaRPr lang="el-GR" dirty="0" smtClean="0"/>
          </a:p>
          <a:p>
            <a:pPr marL="0" lvl="0" indent="0">
              <a:lnSpc>
                <a:spcPct val="112000"/>
              </a:lnSpc>
              <a:buNone/>
            </a:pPr>
            <a:r>
              <a:rPr lang="el-GR" b="1" dirty="0">
                <a:solidFill>
                  <a:prstClr val="black"/>
                </a:solidFill>
              </a:rPr>
              <a:t>Γλυκόζη Ισομεράση</a:t>
            </a:r>
            <a:endParaRPr lang="en-US" b="1" dirty="0">
              <a:solidFill>
                <a:prstClr val="black"/>
              </a:solidFill>
            </a:endParaRPr>
          </a:p>
          <a:p>
            <a:pPr lvl="0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prstClr val="black"/>
                </a:solidFill>
              </a:rPr>
              <a:t>Εφαρμογές </a:t>
            </a:r>
          </a:p>
          <a:p>
            <a:pPr marL="358775" lvl="1" indent="0">
              <a:lnSpc>
                <a:spcPct val="112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l-GR" dirty="0">
                <a:solidFill>
                  <a:prstClr val="black"/>
                </a:solidFill>
              </a:rPr>
              <a:t>Παρασκευή της φρουκτόζης από την γλυκόζη.</a:t>
            </a:r>
          </a:p>
          <a:p>
            <a:pPr marL="303212" lvl="0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prstClr val="black"/>
                </a:solidFill>
              </a:rPr>
              <a:t>Πηγή </a:t>
            </a:r>
          </a:p>
          <a:p>
            <a:pPr marL="355600" lvl="1" indent="0">
              <a:lnSpc>
                <a:spcPct val="112000"/>
              </a:lnSpc>
              <a:spcBef>
                <a:spcPts val="300"/>
              </a:spcBef>
              <a:buNone/>
            </a:pPr>
            <a:r>
              <a:rPr lang="el-GR" dirty="0">
                <a:solidFill>
                  <a:prstClr val="black"/>
                </a:solidFill>
              </a:rPr>
              <a:t>Βακτηρίδια, στρεπτομύκητες.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21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Ντουρτόγλου 2014. </a:t>
            </a:r>
            <a:r>
              <a:rPr lang="el-GR" sz="2000" dirty="0"/>
              <a:t>Βασίλειος </a:t>
            </a:r>
            <a:r>
              <a:rPr lang="el-GR" sz="2000" dirty="0" smtClean="0"/>
              <a:t>Ντουρτόγλου</a:t>
            </a:r>
            <a:r>
              <a:rPr lang="el-GR" sz="2000" dirty="0"/>
              <a:t>. «Εφαρμοσμένη Ενζυμολογία (Θ). </a:t>
            </a:r>
            <a:r>
              <a:rPr lang="el-GR" sz="2000" dirty="0" smtClean="0"/>
              <a:t>Ενότητα </a:t>
            </a:r>
            <a:r>
              <a:rPr lang="el-GR" sz="2000" dirty="0"/>
              <a:t>6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Απομόνωση και καθαρισμός των ενζύμων από διάφορες πηγές».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14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5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Δράσεις </a:t>
            </a:r>
            <a:r>
              <a:rPr lang="el-GR" dirty="0"/>
              <a:t>των ενζύμων στις διάφορες </a:t>
            </a:r>
            <a:r>
              <a:rPr lang="el-GR" dirty="0" smtClean="0"/>
              <a:t>βιομηχανίες</a:t>
            </a:r>
            <a:r>
              <a:rPr lang="en-US" dirty="0" smtClean="0"/>
              <a:t> </a:t>
            </a:r>
            <a:r>
              <a:rPr lang="en-US" sz="3000" b="0" dirty="0" smtClean="0"/>
              <a:t>1/</a:t>
            </a:r>
            <a:r>
              <a:rPr lang="el-GR" sz="3000" b="0" dirty="0" smtClean="0"/>
              <a:t>11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>
              <a:lnSpc>
                <a:spcPct val="112000"/>
              </a:lnSpc>
              <a:buNone/>
            </a:pPr>
            <a:r>
              <a:rPr lang="el-GR" b="1" dirty="0" smtClean="0"/>
              <a:t>Αμυλάσες</a:t>
            </a:r>
            <a:endParaRPr lang="en-US" b="1" dirty="0" smtClean="0"/>
          </a:p>
          <a:p>
            <a:pPr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 smtClean="0"/>
              <a:t>Εφαρμογές </a:t>
            </a:r>
          </a:p>
          <a:p>
            <a:pPr marL="358775" lvl="1" indent="0">
              <a:lnSpc>
                <a:spcPct val="112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l-GR" dirty="0"/>
              <a:t>Μετατροπή του αμύλου για την παραγωγή δεξτρινών. Κόλλα, ζάχαρη βύνης, γλυκόζη. Παραλα­βή αμύλου από υφάσματα. Ζαχαροποίηση υλών ζύμωσης στις βιομη­χανίες της μπύρας και της αλκο­όλης. Ενεργοποιητές χώνευσης. Δημι­ουργία ελαστοποιητών  Ζωοτροφές</a:t>
            </a:r>
            <a:r>
              <a:rPr lang="el-GR" dirty="0" smtClean="0"/>
              <a:t>.</a:t>
            </a:r>
          </a:p>
          <a:p>
            <a:pPr marL="303212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 smtClean="0"/>
              <a:t>Πηγή </a:t>
            </a:r>
          </a:p>
          <a:p>
            <a:pPr marL="355600" lvl="1" indent="0">
              <a:lnSpc>
                <a:spcPct val="112000"/>
              </a:lnSpc>
              <a:spcBef>
                <a:spcPts val="300"/>
              </a:spcBef>
              <a:buNone/>
            </a:pPr>
            <a:r>
              <a:rPr lang="el-GR" dirty="0"/>
              <a:t>Βακτηρίδια, μούχλες βύνη, </a:t>
            </a:r>
            <a:r>
              <a:rPr lang="el-GR" dirty="0" smtClean="0"/>
              <a:t>πάγκρεας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91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Δράσεις </a:t>
            </a:r>
            <a:r>
              <a:rPr lang="el-GR" dirty="0"/>
              <a:t>των ενζύμων στις διάφορες </a:t>
            </a:r>
            <a:r>
              <a:rPr lang="el-GR" dirty="0" smtClean="0"/>
              <a:t>βιομηχανίες</a:t>
            </a:r>
            <a:r>
              <a:rPr lang="en-US" dirty="0" smtClean="0"/>
              <a:t> </a:t>
            </a:r>
            <a:r>
              <a:rPr lang="el-GR" sz="3000" b="0" dirty="0"/>
              <a:t>2</a:t>
            </a:r>
            <a:r>
              <a:rPr lang="en-US" sz="3000" b="0" dirty="0" smtClean="0"/>
              <a:t>/</a:t>
            </a:r>
            <a:r>
              <a:rPr lang="el-GR" sz="3000" b="0" dirty="0" smtClean="0"/>
              <a:t>11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>
              <a:lnSpc>
                <a:spcPct val="112000"/>
              </a:lnSpc>
              <a:buNone/>
            </a:pPr>
            <a:r>
              <a:rPr lang="el-GR" b="1" dirty="0" smtClean="0"/>
              <a:t>Πρατεάσες</a:t>
            </a:r>
            <a:endParaRPr lang="en-US" b="1" dirty="0" smtClean="0"/>
          </a:p>
          <a:p>
            <a:pPr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 smtClean="0"/>
              <a:t>Εφαρμογές </a:t>
            </a:r>
          </a:p>
          <a:p>
            <a:pPr marL="358775" lvl="1" indent="0">
              <a:lnSpc>
                <a:spcPct val="112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l-GR" dirty="0"/>
              <a:t>Πήξιμο του γάλακτος. Ωρίμανση του τυριού, σάλτσα της σόγιας καρυκεύματα με αμινοξέα. </a:t>
            </a:r>
            <a:r>
              <a:rPr lang="el-GR" dirty="0" smtClean="0"/>
              <a:t>Αποτρίχωση </a:t>
            </a:r>
            <a:r>
              <a:rPr lang="el-GR" dirty="0"/>
              <a:t>του δέρματος. </a:t>
            </a:r>
            <a:r>
              <a:rPr lang="el-GR" dirty="0" smtClean="0"/>
              <a:t>Καθαρισμός </a:t>
            </a:r>
            <a:r>
              <a:rPr lang="el-GR" dirty="0"/>
              <a:t>από τα υπολείμματα των πρωτεϊνών στις βιομηχανίες μπύρας. Φαρμακευτικά </a:t>
            </a:r>
            <a:r>
              <a:rPr lang="el-GR" dirty="0" smtClean="0"/>
              <a:t>αντί</a:t>
            </a:r>
            <a:r>
              <a:rPr lang="en-US" dirty="0" smtClean="0"/>
              <a:t>-</a:t>
            </a:r>
            <a:r>
              <a:rPr lang="el-GR" dirty="0" smtClean="0"/>
              <a:t>οιδηματοποιητικά</a:t>
            </a:r>
            <a:r>
              <a:rPr lang="el-GR" dirty="0"/>
              <a:t>, παραλαβή του </a:t>
            </a:r>
            <a:r>
              <a:rPr lang="el-GR" dirty="0" smtClean="0"/>
              <a:t>αργύρου </a:t>
            </a:r>
            <a:r>
              <a:rPr lang="el-GR" dirty="0"/>
              <a:t>στα φωτογραφικά φιλμ, μαλάκωμα του κρέατος.</a:t>
            </a:r>
            <a:endParaRPr lang="el-GR" dirty="0" smtClean="0"/>
          </a:p>
          <a:p>
            <a:pPr marL="303212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 smtClean="0"/>
              <a:t>Πηγή </a:t>
            </a:r>
          </a:p>
          <a:p>
            <a:pPr marL="355600" lvl="1" indent="0">
              <a:lnSpc>
                <a:spcPct val="112000"/>
              </a:lnSpc>
              <a:spcBef>
                <a:spcPts val="300"/>
              </a:spcBef>
              <a:buNone/>
            </a:pPr>
            <a:r>
              <a:rPr lang="el-GR" dirty="0"/>
              <a:t>Πυτιά, </a:t>
            </a:r>
            <a:r>
              <a:rPr lang="fr-FR" dirty="0"/>
              <a:t>M</a:t>
            </a:r>
            <a:r>
              <a:rPr lang="el-GR" dirty="0"/>
              <a:t>ύκητες, παπαΐνη, </a:t>
            </a:r>
            <a:r>
              <a:rPr lang="el-GR" dirty="0" smtClean="0"/>
              <a:t>βακτηρίδια</a:t>
            </a:r>
            <a:r>
              <a:rPr lang="el-GR" dirty="0"/>
              <a:t>, στρεπτομύκητες, βρωμελαΐνη, </a:t>
            </a:r>
            <a:r>
              <a:rPr lang="el-GR" dirty="0" smtClean="0"/>
              <a:t>πάγκρεας.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99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Δράσεις </a:t>
            </a:r>
            <a:r>
              <a:rPr lang="el-GR" dirty="0"/>
              <a:t>των ενζύμων στις διάφορες </a:t>
            </a:r>
            <a:r>
              <a:rPr lang="el-GR" dirty="0" smtClean="0"/>
              <a:t>βιομηχανίες</a:t>
            </a:r>
            <a:r>
              <a:rPr lang="en-US" dirty="0" smtClean="0"/>
              <a:t> </a:t>
            </a:r>
            <a:r>
              <a:rPr lang="el-GR" sz="3000" b="0" dirty="0"/>
              <a:t>3</a:t>
            </a:r>
            <a:r>
              <a:rPr lang="en-US" sz="3000" b="0" dirty="0" smtClean="0"/>
              <a:t>/</a:t>
            </a:r>
            <a:r>
              <a:rPr lang="el-GR" sz="3000" b="0" dirty="0" smtClean="0"/>
              <a:t>11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>
              <a:lnSpc>
                <a:spcPct val="112000"/>
              </a:lnSpc>
              <a:buNone/>
            </a:pPr>
            <a:r>
              <a:rPr lang="el-GR" b="1" dirty="0" smtClean="0"/>
              <a:t>Λιπάσες</a:t>
            </a:r>
            <a:endParaRPr lang="en-US" b="1" dirty="0" smtClean="0"/>
          </a:p>
          <a:p>
            <a:pPr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 smtClean="0"/>
              <a:t>Εφαρμογές </a:t>
            </a:r>
          </a:p>
          <a:p>
            <a:pPr marL="358775" lvl="1" indent="0">
              <a:lnSpc>
                <a:spcPct val="112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l-GR" dirty="0"/>
              <a:t>Αποικοδομητικοί παράγοντες στο βούτυρο και τα γλυκερίδια. Ενεργοποιητές της χώνευσης.</a:t>
            </a:r>
            <a:endParaRPr lang="el-GR" dirty="0" smtClean="0"/>
          </a:p>
          <a:p>
            <a:pPr marL="303212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 smtClean="0"/>
              <a:t>Πηγή </a:t>
            </a:r>
          </a:p>
          <a:p>
            <a:pPr marL="355600" lvl="1" indent="0">
              <a:lnSpc>
                <a:spcPct val="112000"/>
              </a:lnSpc>
              <a:spcBef>
                <a:spcPts val="300"/>
              </a:spcBef>
              <a:buNone/>
            </a:pPr>
            <a:r>
              <a:rPr lang="fr-FR" dirty="0"/>
              <a:t>M</a:t>
            </a:r>
            <a:r>
              <a:rPr lang="el-GR" dirty="0"/>
              <a:t>ύκητες, </a:t>
            </a:r>
            <a:r>
              <a:rPr lang="el-GR" dirty="0" smtClean="0"/>
              <a:t>πάγκρεας.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13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Δράσεις </a:t>
            </a:r>
            <a:r>
              <a:rPr lang="el-GR" dirty="0"/>
              <a:t>των ενζύμων στις διάφορες </a:t>
            </a:r>
            <a:r>
              <a:rPr lang="el-GR" dirty="0" smtClean="0"/>
              <a:t>βιομηχανίες</a:t>
            </a:r>
            <a:r>
              <a:rPr lang="en-US" dirty="0" smtClean="0"/>
              <a:t> </a:t>
            </a:r>
            <a:r>
              <a:rPr lang="el-GR" sz="3000" b="0" dirty="0"/>
              <a:t>4</a:t>
            </a:r>
            <a:r>
              <a:rPr lang="en-US" sz="3000" b="0" dirty="0" smtClean="0"/>
              <a:t>/</a:t>
            </a:r>
            <a:r>
              <a:rPr lang="el-GR" sz="3000" b="0" dirty="0" smtClean="0"/>
              <a:t>11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445224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buNone/>
            </a:pPr>
            <a:r>
              <a:rPr lang="el-GR" b="1" dirty="0"/>
              <a:t>Πηκτικά ένζυμα</a:t>
            </a:r>
            <a:endParaRPr lang="en-US" b="1" dirty="0" smtClean="0"/>
          </a:p>
          <a:p>
            <a:pPr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 smtClean="0"/>
              <a:t>Εφαρμογές </a:t>
            </a:r>
          </a:p>
          <a:p>
            <a:pPr marL="358775" lvl="1" indent="0">
              <a:lnSpc>
                <a:spcPct val="112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l-GR" dirty="0"/>
              <a:t>Διαύγαση των χυμών </a:t>
            </a:r>
            <a:r>
              <a:rPr lang="el-GR" dirty="0" smtClean="0"/>
              <a:t>φρούτων.</a:t>
            </a:r>
          </a:p>
          <a:p>
            <a:pPr marL="303212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 smtClean="0"/>
              <a:t>Πηγή </a:t>
            </a:r>
          </a:p>
          <a:p>
            <a:pPr marL="355600" lvl="1" indent="0">
              <a:lnSpc>
                <a:spcPct val="112000"/>
              </a:lnSpc>
              <a:spcBef>
                <a:spcPts val="300"/>
              </a:spcBef>
              <a:buNone/>
            </a:pPr>
            <a:r>
              <a:rPr lang="fr-FR" dirty="0"/>
              <a:t>M</a:t>
            </a:r>
            <a:r>
              <a:rPr lang="el-GR" dirty="0"/>
              <a:t>ύκητες.</a:t>
            </a:r>
            <a:endParaRPr lang="el-GR" dirty="0" smtClean="0"/>
          </a:p>
          <a:p>
            <a:pPr marL="0" lvl="0" indent="0">
              <a:lnSpc>
                <a:spcPct val="112000"/>
              </a:lnSpc>
              <a:buNone/>
            </a:pPr>
            <a:r>
              <a:rPr lang="el-GR" b="1" dirty="0">
                <a:solidFill>
                  <a:prstClr val="black"/>
                </a:solidFill>
              </a:rPr>
              <a:t>Κυταρινάση</a:t>
            </a:r>
            <a:endParaRPr lang="en-US" b="1" dirty="0">
              <a:solidFill>
                <a:prstClr val="black"/>
              </a:solidFill>
            </a:endParaRPr>
          </a:p>
          <a:p>
            <a:pPr lvl="0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prstClr val="black"/>
                </a:solidFill>
              </a:rPr>
              <a:t>Εφαρμογές </a:t>
            </a:r>
          </a:p>
          <a:p>
            <a:pPr marL="358775" lvl="1" indent="0">
              <a:lnSpc>
                <a:spcPct val="112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l-GR" dirty="0">
                <a:solidFill>
                  <a:prstClr val="black"/>
                </a:solidFill>
              </a:rPr>
              <a:t>Επεξεργασία δημητριακών, λαχανικών. Παραλαβή χημικών ενώσεων από διάφορα φυτά.</a:t>
            </a:r>
          </a:p>
          <a:p>
            <a:pPr marL="303212" lvl="0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prstClr val="black"/>
                </a:solidFill>
              </a:rPr>
              <a:t>Πηγή </a:t>
            </a:r>
          </a:p>
          <a:p>
            <a:pPr marL="355600" lvl="1" indent="0">
              <a:lnSpc>
                <a:spcPct val="112000"/>
              </a:lnSpc>
              <a:spcBef>
                <a:spcPts val="300"/>
              </a:spcBef>
              <a:buNone/>
            </a:pPr>
            <a:r>
              <a:rPr lang="fr-FR" dirty="0"/>
              <a:t>M</a:t>
            </a:r>
            <a:r>
              <a:rPr lang="el-GR" dirty="0"/>
              <a:t>ύκητες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 marL="0" indent="-44450">
              <a:lnSpc>
                <a:spcPct val="112000"/>
              </a:lnSpc>
              <a:spcBef>
                <a:spcPts val="300"/>
              </a:spcBef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00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Δράσεις </a:t>
            </a:r>
            <a:r>
              <a:rPr lang="el-GR" dirty="0"/>
              <a:t>των ενζύμων στις διάφορες </a:t>
            </a:r>
            <a:r>
              <a:rPr lang="el-GR" dirty="0" smtClean="0"/>
              <a:t>βιομηχανίες</a:t>
            </a:r>
            <a:r>
              <a:rPr lang="en-US" dirty="0" smtClean="0"/>
              <a:t> </a:t>
            </a:r>
            <a:r>
              <a:rPr lang="el-GR" sz="3000" b="0" dirty="0"/>
              <a:t>5</a:t>
            </a:r>
            <a:r>
              <a:rPr lang="en-US" sz="3000" b="0" dirty="0" smtClean="0"/>
              <a:t>/</a:t>
            </a:r>
            <a:r>
              <a:rPr lang="el-GR" sz="3000" b="0" dirty="0" smtClean="0"/>
              <a:t>11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buNone/>
            </a:pPr>
            <a:r>
              <a:rPr lang="el-GR" b="1" dirty="0"/>
              <a:t>Ινουλινάσες</a:t>
            </a:r>
            <a:endParaRPr lang="en-US" b="1" dirty="0" smtClean="0"/>
          </a:p>
          <a:p>
            <a:pPr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 smtClean="0"/>
              <a:t>Εφαρμογές </a:t>
            </a:r>
          </a:p>
          <a:p>
            <a:pPr marL="358775" lvl="1" indent="0">
              <a:lnSpc>
                <a:spcPct val="112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l-GR" dirty="0"/>
              <a:t>Παρασκευή της </a:t>
            </a:r>
            <a:r>
              <a:rPr lang="el-GR" dirty="0" smtClean="0"/>
              <a:t>φρουκτόζης.</a:t>
            </a:r>
          </a:p>
          <a:p>
            <a:pPr marL="303212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 smtClean="0"/>
              <a:t>Πηγή </a:t>
            </a:r>
          </a:p>
          <a:p>
            <a:pPr marL="355600" lvl="1" indent="0">
              <a:lnSpc>
                <a:spcPct val="112000"/>
              </a:lnSpc>
              <a:spcBef>
                <a:spcPts val="300"/>
              </a:spcBef>
              <a:buNone/>
            </a:pPr>
            <a:r>
              <a:rPr lang="el-GR" dirty="0" smtClean="0"/>
              <a:t>Βακτηρίδια</a:t>
            </a:r>
            <a:r>
              <a:rPr lang="el-GR" dirty="0"/>
              <a:t>, </a:t>
            </a:r>
            <a:r>
              <a:rPr lang="fr-FR" dirty="0"/>
              <a:t>M</a:t>
            </a:r>
            <a:r>
              <a:rPr lang="el-GR" dirty="0"/>
              <a:t>ύκητες.</a:t>
            </a:r>
            <a:endParaRPr lang="el-GR" dirty="0" smtClean="0"/>
          </a:p>
          <a:p>
            <a:pPr marL="0" lvl="0" indent="0">
              <a:lnSpc>
                <a:spcPct val="112000"/>
              </a:lnSpc>
              <a:buNone/>
            </a:pPr>
            <a:r>
              <a:rPr lang="el-GR" b="1" dirty="0">
                <a:solidFill>
                  <a:prstClr val="black"/>
                </a:solidFill>
              </a:rPr>
              <a:t>Ινβερτάση</a:t>
            </a:r>
            <a:endParaRPr lang="en-US" b="1" dirty="0">
              <a:solidFill>
                <a:prstClr val="black"/>
              </a:solidFill>
            </a:endParaRPr>
          </a:p>
          <a:p>
            <a:pPr lvl="0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prstClr val="black"/>
                </a:solidFill>
              </a:rPr>
              <a:t>Εφαρμογές </a:t>
            </a:r>
          </a:p>
          <a:p>
            <a:pPr marL="358775" lvl="1" indent="0">
              <a:lnSpc>
                <a:spcPct val="112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l-GR" dirty="0">
                <a:solidFill>
                  <a:prstClr val="black"/>
                </a:solidFill>
              </a:rPr>
              <a:t>Ινβερτοποιημένο ζάχαρο.</a:t>
            </a:r>
          </a:p>
          <a:p>
            <a:pPr marL="303212" lvl="0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prstClr val="black"/>
                </a:solidFill>
              </a:rPr>
              <a:t>Πηγή </a:t>
            </a:r>
          </a:p>
          <a:p>
            <a:pPr marL="355600" lvl="1" indent="0">
              <a:lnSpc>
                <a:spcPct val="112000"/>
              </a:lnSpc>
              <a:spcBef>
                <a:spcPts val="300"/>
              </a:spcBef>
              <a:buNone/>
            </a:pPr>
            <a:r>
              <a:rPr lang="el-GR" dirty="0">
                <a:solidFill>
                  <a:prstClr val="black"/>
                </a:solidFill>
              </a:rPr>
              <a:t>Βακτηρίδια, </a:t>
            </a:r>
            <a:r>
              <a:rPr lang="fr-FR" dirty="0"/>
              <a:t>M</a:t>
            </a:r>
            <a:r>
              <a:rPr lang="el-GR" dirty="0"/>
              <a:t>ύκητες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96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Δράσεις </a:t>
            </a:r>
            <a:r>
              <a:rPr lang="el-GR" dirty="0"/>
              <a:t>των ενζύμων στις διάφορες </a:t>
            </a:r>
            <a:r>
              <a:rPr lang="el-GR" dirty="0" smtClean="0"/>
              <a:t>βιομηχανίες</a:t>
            </a:r>
            <a:r>
              <a:rPr lang="en-US" dirty="0" smtClean="0"/>
              <a:t> </a:t>
            </a:r>
            <a:r>
              <a:rPr lang="el-GR" sz="3000" b="0" dirty="0"/>
              <a:t>6</a:t>
            </a:r>
            <a:r>
              <a:rPr lang="en-US" sz="3000" b="0" dirty="0" smtClean="0"/>
              <a:t>/</a:t>
            </a:r>
            <a:r>
              <a:rPr lang="el-GR" sz="3000" b="0" dirty="0" smtClean="0"/>
              <a:t>11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buNone/>
            </a:pPr>
            <a:r>
              <a:rPr lang="el-GR" b="1" dirty="0"/>
              <a:t>Ναριγγινάση</a:t>
            </a:r>
            <a:endParaRPr lang="en-US" b="1" dirty="0" smtClean="0"/>
          </a:p>
          <a:p>
            <a:pPr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 smtClean="0"/>
              <a:t>Εφαρμογές </a:t>
            </a:r>
          </a:p>
          <a:p>
            <a:pPr marL="358775" lvl="1" indent="0">
              <a:lnSpc>
                <a:spcPct val="112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l-GR" dirty="0"/>
              <a:t>Εξαφάνιση της πικράδας </a:t>
            </a:r>
            <a:r>
              <a:rPr lang="el-GR" dirty="0" smtClean="0"/>
              <a:t>στους </a:t>
            </a:r>
            <a:r>
              <a:rPr lang="el-GR" dirty="0"/>
              <a:t>χυμούς φρούτων.</a:t>
            </a:r>
            <a:endParaRPr lang="el-GR" dirty="0" smtClean="0"/>
          </a:p>
          <a:p>
            <a:pPr marL="303212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 smtClean="0"/>
              <a:t>Πηγή </a:t>
            </a:r>
          </a:p>
          <a:p>
            <a:pPr marL="355600" lvl="1" indent="0">
              <a:lnSpc>
                <a:spcPct val="112000"/>
              </a:lnSpc>
              <a:spcBef>
                <a:spcPts val="300"/>
              </a:spcBef>
              <a:buNone/>
            </a:pPr>
            <a:r>
              <a:rPr lang="el-GR" dirty="0" smtClean="0"/>
              <a:t>Βακτηρίδια</a:t>
            </a:r>
            <a:r>
              <a:rPr lang="el-GR" dirty="0"/>
              <a:t>, μ</a:t>
            </a:r>
            <a:r>
              <a:rPr lang="el-GR" dirty="0" smtClean="0"/>
              <a:t>ούχλες.</a:t>
            </a:r>
          </a:p>
          <a:p>
            <a:pPr marL="0" lvl="0" indent="0">
              <a:lnSpc>
                <a:spcPct val="112000"/>
              </a:lnSpc>
              <a:buNone/>
            </a:pPr>
            <a:r>
              <a:rPr lang="el-GR" b="1" dirty="0">
                <a:solidFill>
                  <a:prstClr val="black"/>
                </a:solidFill>
              </a:rPr>
              <a:t>Ανθοκυανάση</a:t>
            </a:r>
            <a:endParaRPr lang="en-US" b="1" dirty="0">
              <a:solidFill>
                <a:prstClr val="black"/>
              </a:solidFill>
            </a:endParaRPr>
          </a:p>
          <a:p>
            <a:pPr lvl="0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prstClr val="black"/>
                </a:solidFill>
              </a:rPr>
              <a:t>Εφαρμογές </a:t>
            </a:r>
          </a:p>
          <a:p>
            <a:pPr marL="358775" lvl="1" indent="0">
              <a:lnSpc>
                <a:spcPct val="112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l-GR" dirty="0" smtClean="0">
                <a:solidFill>
                  <a:prstClr val="black"/>
                </a:solidFill>
              </a:rPr>
              <a:t>Αποχρωματισμός </a:t>
            </a:r>
            <a:r>
              <a:rPr lang="el-GR" dirty="0">
                <a:solidFill>
                  <a:prstClr val="black"/>
                </a:solidFill>
              </a:rPr>
              <a:t>των χυμών </a:t>
            </a:r>
            <a:r>
              <a:rPr lang="el-GR" dirty="0" smtClean="0">
                <a:solidFill>
                  <a:prstClr val="black"/>
                </a:solidFill>
              </a:rPr>
              <a:t>φρούτων.</a:t>
            </a:r>
            <a:endParaRPr lang="el-GR" dirty="0">
              <a:solidFill>
                <a:prstClr val="black"/>
              </a:solidFill>
            </a:endParaRPr>
          </a:p>
          <a:p>
            <a:pPr marL="303212" lvl="0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prstClr val="black"/>
                </a:solidFill>
              </a:rPr>
              <a:t>Πηγή </a:t>
            </a:r>
          </a:p>
          <a:p>
            <a:pPr marL="355600" lvl="1" indent="0">
              <a:lnSpc>
                <a:spcPct val="112000"/>
              </a:lnSpc>
              <a:spcBef>
                <a:spcPts val="300"/>
              </a:spcBef>
              <a:buNone/>
            </a:pPr>
            <a:r>
              <a:rPr lang="fr-FR" dirty="0"/>
              <a:t>M</a:t>
            </a:r>
            <a:r>
              <a:rPr lang="el-GR" dirty="0"/>
              <a:t>ύκητες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24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Δράσεις </a:t>
            </a:r>
            <a:r>
              <a:rPr lang="el-GR" dirty="0"/>
              <a:t>των ενζύμων στις διάφορες </a:t>
            </a:r>
            <a:r>
              <a:rPr lang="el-GR" dirty="0" smtClean="0"/>
              <a:t>βιομηχανίες</a:t>
            </a:r>
            <a:r>
              <a:rPr lang="en-US" dirty="0" smtClean="0"/>
              <a:t> </a:t>
            </a:r>
            <a:r>
              <a:rPr lang="el-GR" sz="3000" b="0" dirty="0"/>
              <a:t>7</a:t>
            </a:r>
            <a:r>
              <a:rPr lang="en-US" sz="3000" b="0" dirty="0" smtClean="0"/>
              <a:t>/</a:t>
            </a:r>
            <a:r>
              <a:rPr lang="el-GR" sz="3000" b="0" dirty="0" smtClean="0"/>
              <a:t>11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buNone/>
            </a:pPr>
            <a:r>
              <a:rPr lang="el-GR" b="1" dirty="0"/>
              <a:t>Εσπεριγινάση</a:t>
            </a:r>
            <a:endParaRPr lang="en-US" b="1" dirty="0" smtClean="0"/>
          </a:p>
          <a:p>
            <a:pPr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 smtClean="0"/>
              <a:t>Εφαρμογές </a:t>
            </a:r>
          </a:p>
          <a:p>
            <a:pPr marL="358775" lvl="1" indent="0">
              <a:lnSpc>
                <a:spcPct val="112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l-GR" dirty="0"/>
              <a:t>Καθαρισμός των ιζημάτων από τις κονσέρβες μανταρινιών.</a:t>
            </a:r>
            <a:endParaRPr lang="el-GR" dirty="0" smtClean="0"/>
          </a:p>
          <a:p>
            <a:pPr marL="303212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 smtClean="0"/>
              <a:t>Πηγή </a:t>
            </a:r>
          </a:p>
          <a:p>
            <a:pPr marL="355600" lvl="1" indent="0">
              <a:lnSpc>
                <a:spcPct val="112000"/>
              </a:lnSpc>
              <a:spcBef>
                <a:spcPts val="300"/>
              </a:spcBef>
              <a:buNone/>
            </a:pPr>
            <a:r>
              <a:rPr lang="fr-FR" dirty="0" smtClean="0"/>
              <a:t>M</a:t>
            </a:r>
            <a:r>
              <a:rPr lang="el-GR" dirty="0" smtClean="0"/>
              <a:t>ύκητες.</a:t>
            </a:r>
          </a:p>
          <a:p>
            <a:pPr marL="0" lvl="0" indent="0">
              <a:lnSpc>
                <a:spcPct val="112000"/>
              </a:lnSpc>
              <a:buNone/>
            </a:pPr>
            <a:r>
              <a:rPr lang="el-GR" b="1" dirty="0">
                <a:solidFill>
                  <a:prstClr val="black"/>
                </a:solidFill>
              </a:rPr>
              <a:t>Ακυλάση</a:t>
            </a:r>
            <a:endParaRPr lang="en-US" b="1" dirty="0">
              <a:solidFill>
                <a:prstClr val="black"/>
              </a:solidFill>
            </a:endParaRPr>
          </a:p>
          <a:p>
            <a:pPr lvl="0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prstClr val="black"/>
                </a:solidFill>
              </a:rPr>
              <a:t>Εφαρμογές </a:t>
            </a:r>
          </a:p>
          <a:p>
            <a:pPr marL="358775" lvl="1" indent="0">
              <a:lnSpc>
                <a:spcPct val="112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l-GR" dirty="0">
                <a:solidFill>
                  <a:prstClr val="black"/>
                </a:solidFill>
              </a:rPr>
              <a:t>Παραγωγή αμινοξέων </a:t>
            </a:r>
            <a:r>
              <a:rPr lang="en-US" dirty="0">
                <a:solidFill>
                  <a:prstClr val="black"/>
                </a:solidFill>
              </a:rPr>
              <a:t>L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 marL="303212" lvl="0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prstClr val="black"/>
                </a:solidFill>
              </a:rPr>
              <a:t>Πηγή </a:t>
            </a:r>
          </a:p>
          <a:p>
            <a:pPr marL="355600" lvl="1" indent="0">
              <a:lnSpc>
                <a:spcPct val="112000"/>
              </a:lnSpc>
              <a:spcBef>
                <a:spcPts val="300"/>
              </a:spcBef>
              <a:buNone/>
            </a:pPr>
            <a:r>
              <a:rPr lang="fr-FR" dirty="0"/>
              <a:t>M</a:t>
            </a:r>
            <a:r>
              <a:rPr lang="el-GR" dirty="0"/>
              <a:t>ύκητες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59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Δράσεις </a:t>
            </a:r>
            <a:r>
              <a:rPr lang="el-GR" dirty="0"/>
              <a:t>των ενζύμων στις διάφορες </a:t>
            </a:r>
            <a:r>
              <a:rPr lang="el-GR" dirty="0" smtClean="0"/>
              <a:t>βιομηχανίες</a:t>
            </a:r>
            <a:r>
              <a:rPr lang="en-US" dirty="0" smtClean="0"/>
              <a:t> </a:t>
            </a:r>
            <a:r>
              <a:rPr lang="el-GR" sz="3000" b="0" dirty="0"/>
              <a:t>8</a:t>
            </a:r>
            <a:r>
              <a:rPr lang="en-US" sz="3000" b="0" dirty="0" smtClean="0"/>
              <a:t>/</a:t>
            </a:r>
            <a:r>
              <a:rPr lang="el-GR" sz="3000" b="0" dirty="0" smtClean="0"/>
              <a:t>11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buNone/>
            </a:pPr>
            <a:r>
              <a:rPr lang="en-US" b="1" dirty="0"/>
              <a:t>D</a:t>
            </a:r>
            <a:r>
              <a:rPr lang="el-GR" b="1" dirty="0" err="1"/>
              <a:t>νάση</a:t>
            </a:r>
            <a:endParaRPr lang="en-US" b="1" dirty="0" smtClean="0"/>
          </a:p>
          <a:p>
            <a:pPr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 smtClean="0"/>
              <a:t>Εφαρμογές </a:t>
            </a:r>
          </a:p>
          <a:p>
            <a:pPr marL="358775" lvl="1" indent="0">
              <a:lnSpc>
                <a:spcPct val="112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l-GR" dirty="0"/>
              <a:t>Φάρμακα.</a:t>
            </a:r>
            <a:endParaRPr lang="el-GR" dirty="0" smtClean="0"/>
          </a:p>
          <a:p>
            <a:pPr marL="303212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 smtClean="0"/>
              <a:t>Πηγή </a:t>
            </a:r>
          </a:p>
          <a:p>
            <a:pPr marL="355600" lvl="1" indent="0">
              <a:lnSpc>
                <a:spcPct val="112000"/>
              </a:lnSpc>
              <a:spcBef>
                <a:spcPts val="300"/>
              </a:spcBef>
              <a:buNone/>
            </a:pPr>
            <a:r>
              <a:rPr lang="el-GR" dirty="0"/>
              <a:t>Βακτηρίδια.</a:t>
            </a:r>
            <a:endParaRPr lang="el-GR" dirty="0" smtClean="0"/>
          </a:p>
          <a:p>
            <a:pPr marL="0" lvl="0" indent="0">
              <a:lnSpc>
                <a:spcPct val="112000"/>
              </a:lnSpc>
              <a:buNone/>
            </a:pPr>
            <a:r>
              <a:rPr lang="el-GR" b="1" dirty="0">
                <a:solidFill>
                  <a:prstClr val="black"/>
                </a:solidFill>
              </a:rPr>
              <a:t>Ριβονουκλεοτιδάση</a:t>
            </a:r>
            <a:endParaRPr lang="en-US" b="1" dirty="0">
              <a:solidFill>
                <a:prstClr val="black"/>
              </a:solidFill>
            </a:endParaRPr>
          </a:p>
          <a:p>
            <a:pPr lvl="0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prstClr val="black"/>
                </a:solidFill>
              </a:rPr>
              <a:t>Εφαρμογές </a:t>
            </a:r>
          </a:p>
          <a:p>
            <a:pPr marL="358775" lvl="1" indent="0">
              <a:lnSpc>
                <a:spcPct val="112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l-GR" dirty="0">
                <a:solidFill>
                  <a:prstClr val="black"/>
                </a:solidFill>
              </a:rPr>
              <a:t>Παρασκευή ινοσινικού οξέως .</a:t>
            </a:r>
          </a:p>
          <a:p>
            <a:pPr marL="303212" lvl="0">
              <a:lnSpc>
                <a:spcPct val="112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prstClr val="black"/>
                </a:solidFill>
              </a:rPr>
              <a:t>Πηγή </a:t>
            </a:r>
          </a:p>
          <a:p>
            <a:pPr marL="355600" lvl="1" indent="0">
              <a:lnSpc>
                <a:spcPct val="112000"/>
              </a:lnSpc>
              <a:spcBef>
                <a:spcPts val="300"/>
              </a:spcBef>
              <a:buNone/>
            </a:pPr>
            <a:r>
              <a:rPr lang="fr-FR" dirty="0"/>
              <a:t>M</a:t>
            </a:r>
            <a:r>
              <a:rPr lang="el-GR" dirty="0"/>
              <a:t>ύκητες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67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1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81</TotalTime>
  <Words>1047</Words>
  <Application>Microsoft Office PowerPoint</Application>
  <PresentationFormat>Προβολή στην οθόνη (4:3)</PresentationFormat>
  <Paragraphs>182</Paragraphs>
  <Slides>19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19</vt:i4>
      </vt:variant>
    </vt:vector>
  </HeadingPairs>
  <TitlesOfParts>
    <vt:vector size="21" baseType="lpstr">
      <vt:lpstr>exo-opistho_simeiomata</vt:lpstr>
      <vt:lpstr>OC_template_updated</vt:lpstr>
      <vt:lpstr>Εφαρμοσμένη Ενζυμολογία (Θ)</vt:lpstr>
      <vt:lpstr>Δράσεις των ενζύμων στις διάφορες βιομηχανίες 1/11</vt:lpstr>
      <vt:lpstr>Δράσεις των ενζύμων στις διάφορες βιομηχανίες 2/11</vt:lpstr>
      <vt:lpstr>Δράσεις των ενζύμων στις διάφορες βιομηχανίες 3/11</vt:lpstr>
      <vt:lpstr>Δράσεις των ενζύμων στις διάφορες βιομηχανίες 4/11</vt:lpstr>
      <vt:lpstr>Δράσεις των ενζύμων στις διάφορες βιομηχανίες 5/11</vt:lpstr>
      <vt:lpstr>Δράσεις των ενζύμων στις διάφορες βιομηχανίες 6/11</vt:lpstr>
      <vt:lpstr>Δράσεις των ενζύμων στις διάφορες βιομηχανίες 7/11</vt:lpstr>
      <vt:lpstr>Δράσεις των ενζύμων στις διάφορες βιομηχανίες 8/11</vt:lpstr>
      <vt:lpstr>Δράσεις των ενζύμων στις διάφορες βιομηχανίες 9/11</vt:lpstr>
      <vt:lpstr>Δράσεις των ενζύμων στις διάφορες βιομηχανίες 10/11</vt:lpstr>
      <vt:lpstr>Δράσεις των ενζύμων στις διάφορες βιομηχανίες 11/11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Εφαρμοσμένη Ενζυμολογία (Θ)</dc:title>
  <dc:creator>opencourses@teiath.gr</dc:creator>
  <cp:lastModifiedBy>natasakar new</cp:lastModifiedBy>
  <cp:revision>12</cp:revision>
  <dcterms:created xsi:type="dcterms:W3CDTF">2015-03-18T14:25:52Z</dcterms:created>
  <dcterms:modified xsi:type="dcterms:W3CDTF">2015-07-20T13:01:57Z</dcterms:modified>
</cp:coreProperties>
</file>