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57" r:id="rId24"/>
    <p:sldId id="262" r:id="rId25"/>
    <p:sldId id="264" r:id="rId26"/>
    <p:sldId id="269" r:id="rId27"/>
    <p:sldId id="27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B586224E-4A76-4346-B7FD-BF3F69243376}" type="slidenum">
              <a:rPr lang="ar-SA" altLang="el-GR" smtClean="0"/>
              <a:pPr algn="l">
                <a:spcBef>
                  <a:spcPct val="0"/>
                </a:spcBef>
              </a:pPr>
              <a:t>12</a:t>
            </a:fld>
            <a:endParaRPr lang="ru-RU" altLang="el-G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74D1C5B-8655-48AD-A6DB-CA69E8179963}" type="slidenum">
              <a:rPr lang="ar-SA" altLang="el-GR" smtClean="0"/>
              <a:pPr algn="l">
                <a:spcBef>
                  <a:spcPct val="0"/>
                </a:spcBef>
              </a:pPr>
              <a:t>13</a:t>
            </a:fld>
            <a:endParaRPr lang="ru-RU"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116D3E6-9E94-4821-89A8-E73A79A758D2}" type="slidenum">
              <a:rPr lang="ar-SA" altLang="el-GR" smtClean="0"/>
              <a:pPr algn="l">
                <a:spcBef>
                  <a:spcPct val="0"/>
                </a:spcBef>
              </a:pPr>
              <a:t>14</a:t>
            </a:fld>
            <a:endParaRPr lang="ru-RU" altLang="el-G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4FFF961B-987F-4ADD-97BC-277866605136}" type="slidenum">
              <a:rPr lang="ar-SA" altLang="el-GR" smtClean="0"/>
              <a:pPr algn="l">
                <a:spcBef>
                  <a:spcPct val="0"/>
                </a:spcBef>
              </a:pPr>
              <a:t>15</a:t>
            </a:fld>
            <a:endParaRPr lang="ru-RU" alt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54CD07F7-3D4F-4CD6-B13E-68F8172B7A1C}" type="slidenum">
              <a:rPr lang="el-GR" altLang="el-GR" smtClean="0"/>
              <a:pPr/>
              <a:t>1</a:t>
            </a:fld>
            <a:endParaRPr lang="el-GR" altLang="el-G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05B55DBE-5714-4FCE-A868-49FFD47E450D}" type="slidenum">
              <a:rPr lang="el-GR" altLang="el-GR" smtClean="0"/>
              <a:pPr/>
              <a:t>2</a:t>
            </a:fld>
            <a:endParaRPr lang="el-GR" altLang="el-G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7A2852FA-B830-4D89-A133-1681A830AA59}" type="slidenum">
              <a:rPr lang="el-GR" altLang="el-GR" smtClean="0"/>
              <a:pPr/>
              <a:t>3</a:t>
            </a:fld>
            <a:endParaRPr lang="el-GR" altLang="el-G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4DA3940-2B04-45B6-B7FA-2F56D2D6E70E}" type="slidenum">
              <a:rPr lang="el-GR" altLang="el-GR" smtClean="0"/>
              <a:pPr/>
              <a:t>4</a:t>
            </a:fld>
            <a:endParaRPr lang="el-GR" altLang="el-G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49D5B67-37A8-4622-B102-8DE5906A6FAB}" type="slidenum">
              <a:rPr lang="ar-SA" altLang="el-GR" smtClean="0"/>
              <a:pPr algn="l">
                <a:spcBef>
                  <a:spcPct val="0"/>
                </a:spcBef>
              </a:pPr>
              <a:t>8</a:t>
            </a:fld>
            <a:endParaRPr lang="ru-RU" altLang="el-G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2AD7BC52-FF7E-4A5C-8545-C8F78C58692C}" type="slidenum">
              <a:rPr lang="el-GR" altLang="el-GR" smtClean="0"/>
              <a:pPr/>
              <a:t>9</a:t>
            </a:fld>
            <a:endParaRPr lang="el-GR" altLang="el-G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smtClean="0">
                <a:latin typeface="Arial" charset="0"/>
                <a:cs typeface="Arial" charset="0"/>
              </a:rPr>
              <a:t>Καθώς η αναγκαιότητα για δειγματοληπτικές έρευνες είναι μεγάλη, αυτές θα πρέπει να πραγματοποιούνται με κατάλληλο τρόπο ώστε τα αποτελέσματα να γενικεύονται για όλο τον πληθυσμό. Να είναι δηλαδή αντιπροσωπευτικά για τον υπό μελέτη πληθυσμό.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9E24588-1FAF-42E8-9194-9F3672F4846B}" type="slidenum">
              <a:rPr lang="el-GR" altLang="el-GR" smtClean="0"/>
              <a:pPr/>
              <a:t>10</a:t>
            </a:fld>
            <a:endParaRPr lang="el-GR" altLang="el-G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Arial" charset="0"/>
                <a:cs typeface="Arial" charset="0"/>
              </a:rPr>
              <a:t>Εξαιτίας των πρακτικών δυσκολιών που εμπεριέχει η απογραφή, οι ερευνητές καταφεύγουν συχνά στις δειγματοληπτικές έρευνες.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63EE236-822B-4457-89A9-948F42EC3122}" type="slidenum">
              <a:rPr lang="ar-SA" altLang="el-GR" smtClean="0"/>
              <a:pPr algn="l">
                <a:spcBef>
                  <a:spcPct val="0"/>
                </a:spcBef>
              </a:pPr>
              <a:t>11</a:t>
            </a:fld>
            <a:endParaRPr lang="ru-RU"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A7FDD0D-5D2C-4B7C-ADE6-B5F09839AD7E}" type="slidenum">
              <a:rPr lang="ar-SA" altLang="el-GR"/>
              <a:pPr>
                <a:defRPr/>
              </a:pPr>
              <a:t>‹#›</a:t>
            </a:fld>
            <a:endParaRPr lang="ru-RU" altLang="el-G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49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a:bodyPr>
          <a:lstStyle/>
          <a:p>
            <a:pPr>
              <a:spcBef>
                <a:spcPts val="0"/>
              </a:spcBef>
              <a:spcAft>
                <a:spcPts val="1200"/>
              </a:spcAft>
            </a:pPr>
            <a:r>
              <a:rPr lang="el-GR" sz="2600" b="1" dirty="0" smtClean="0"/>
              <a:t>Ενότητα </a:t>
            </a:r>
            <a:r>
              <a:rPr lang="el-GR" sz="2600" b="1" dirty="0"/>
              <a:t>2</a:t>
            </a:r>
            <a:r>
              <a:rPr lang="el-GR" sz="2600" dirty="0" smtClean="0"/>
              <a:t>:</a:t>
            </a:r>
            <a:r>
              <a:rPr lang="en-US" sz="2600" dirty="0" smtClean="0"/>
              <a:t> </a:t>
            </a:r>
            <a:r>
              <a:rPr lang="el-GR" sz="2600" dirty="0"/>
              <a:t>Πληθυσμός και δείγμα - Δειγματοληπτικές μέθοδοι και δειγματοληπτικό σφάλμα </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smtClean="0"/>
              <a:t>Τμήμα Ιατρικών Εργαστηρίων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rmAutofit/>
          </a:bodyPr>
          <a:lstStyle/>
          <a:p>
            <a:pPr marL="0" indent="0">
              <a:buFont typeface="Wingdings" pitchFamily="2" charset="2"/>
              <a:buNone/>
              <a:defRPr/>
            </a:pPr>
            <a:r>
              <a:rPr lang="el-GR" sz="2600" dirty="0"/>
              <a:t>Όμως αν δεν πραγματοποιηθεί </a:t>
            </a:r>
            <a:r>
              <a:rPr lang="el-GR" sz="2600" b="1" dirty="0"/>
              <a:t>με σωστές μεθόδους</a:t>
            </a:r>
            <a:r>
              <a:rPr lang="el-GR" sz="2600" dirty="0"/>
              <a:t> τότε υπάρχει μεγάλος κίνδυνος εξαγωγής λανθασμένων συμπερασμάτων. </a:t>
            </a:r>
          </a:p>
          <a:p>
            <a:pPr marL="631825" lvl="1" indent="-342900">
              <a:buFont typeface="Wingdings" panose="05000000000000000000" pitchFamily="2" charset="2"/>
              <a:buChar char="ü"/>
              <a:defRPr/>
            </a:pPr>
            <a:r>
              <a:rPr lang="el-GR" dirty="0"/>
              <a:t>Ένα χαρακτηριστικό παράδειγμα λανθασμένης εκλογής δείγματος ήταν η Αμερικάνικες προεδρικές εκλογές του 1936 όπου η πρόβλεψη οδήγησε σε πλήρη αποτυχία γιατί το δείγμα επιλέχθηκε από τους τηλεφωνικούς καταλόγους οι οποίοι την εποχή εκείνη περιείχαν μόνο τις “ανώτερες” κοινωνικές τάξεις που διέθεταν τηλέφωνο.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Τίτλος 2"/>
          <p:cNvSpPr>
            <a:spLocks noGrp="1"/>
          </p:cNvSpPr>
          <p:nvPr>
            <p:ph type="title"/>
          </p:nvPr>
        </p:nvSpPr>
        <p:spPr/>
        <p:txBody>
          <a:bodyPr/>
          <a:lstStyle/>
          <a:p>
            <a:r>
              <a:rPr lang="el-GR" dirty="0" smtClean="0"/>
              <a:t>Δειγματοληψία </a:t>
            </a:r>
            <a:r>
              <a:rPr lang="el-GR" sz="3000" b="0" dirty="0" smtClean="0"/>
              <a:t>1/2</a:t>
            </a:r>
            <a:endParaRPr lang="el-GR" sz="3000" b="0" dirty="0"/>
          </a:p>
        </p:txBody>
      </p:sp>
    </p:spTree>
    <p:extLst>
      <p:ext uri="{BB962C8B-B14F-4D97-AF65-F5344CB8AC3E}">
        <p14:creationId xmlns:p14="http://schemas.microsoft.com/office/powerpoint/2010/main" val="138385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l-GR" dirty="0">
                <a:solidFill>
                  <a:srgbClr val="4F81BD">
                    <a:lumMod val="50000"/>
                  </a:srgbClr>
                </a:solidFill>
              </a:rPr>
              <a:t>Δειγματοληψία </a:t>
            </a:r>
            <a:r>
              <a:rPr lang="el-GR" sz="3000" b="0" dirty="0" smtClean="0">
                <a:solidFill>
                  <a:srgbClr val="4F81BD">
                    <a:lumMod val="50000"/>
                  </a:srgbClr>
                </a:solidFill>
              </a:rPr>
              <a:t>2/2</a:t>
            </a:r>
            <a:endParaRPr lang="el-GR" sz="4000" dirty="0"/>
          </a:p>
        </p:txBody>
      </p:sp>
      <p:sp>
        <p:nvSpPr>
          <p:cNvPr id="20483" name="Rectangle 3"/>
          <p:cNvSpPr>
            <a:spLocks noGrp="1" noChangeArrowheads="1"/>
          </p:cNvSpPr>
          <p:nvPr>
            <p:ph idx="1"/>
          </p:nvPr>
        </p:nvSpPr>
        <p:spPr/>
        <p:txBody>
          <a:bodyPr>
            <a:normAutofit/>
          </a:bodyPr>
          <a:lstStyle/>
          <a:p>
            <a:pPr>
              <a:lnSpc>
                <a:spcPct val="114000"/>
              </a:lnSpc>
              <a:defRPr/>
            </a:pPr>
            <a:r>
              <a:rPr lang="el-GR" sz="2600" dirty="0"/>
              <a:t>Από τις πιο συχνά εφαρμόσιμες μεθόδους συλλογής δεδομένων είναι η </a:t>
            </a:r>
            <a:r>
              <a:rPr lang="el-GR" sz="2600" b="1" dirty="0">
                <a:solidFill>
                  <a:schemeClr val="accent1">
                    <a:lumMod val="50000"/>
                  </a:schemeClr>
                </a:solidFill>
              </a:rPr>
              <a:t>δειγματοληψία</a:t>
            </a:r>
            <a:r>
              <a:rPr lang="el-GR" sz="2600" dirty="0"/>
              <a:t>, η οποία ορίζεται ως η μερική απογραφή σε ένα υποσύνολο του πληθυσμού το </a:t>
            </a:r>
            <a:r>
              <a:rPr lang="el-GR" sz="2600" dirty="0" smtClean="0"/>
              <a:t>δείγμα</a:t>
            </a:r>
            <a:r>
              <a:rPr lang="el-GR" sz="2600" dirty="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064981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normAutofit/>
          </a:bodyPr>
          <a:lstStyle/>
          <a:p>
            <a:pPr>
              <a:tabLst>
                <a:tab pos="7802563" algn="l"/>
              </a:tabLst>
              <a:defRPr/>
            </a:pPr>
            <a:r>
              <a:rPr lang="el-GR" sz="2600" dirty="0" smtClean="0"/>
              <a:t>Βολικά δείγματα (ευκολία πρόσβασης) </a:t>
            </a:r>
            <a:endParaRPr lang="en-GB" sz="2600" dirty="0" smtClean="0">
              <a:effectLst/>
            </a:endParaRPr>
          </a:p>
          <a:p>
            <a:pPr>
              <a:tabLst>
                <a:tab pos="7802563" algn="l"/>
              </a:tabLst>
              <a:defRPr/>
            </a:pPr>
            <a:r>
              <a:rPr lang="el-GR" sz="2600" dirty="0" smtClean="0"/>
              <a:t>Δειγματοληψία χιονοστοιβάδας (το φίλο του φίλου κλπ)</a:t>
            </a:r>
            <a:endParaRPr lang="en-GB" sz="2600" dirty="0" smtClean="0"/>
          </a:p>
          <a:p>
            <a:pPr>
              <a:tabLst>
                <a:tab pos="7802563" algn="l"/>
              </a:tabLst>
              <a:defRPr/>
            </a:pPr>
            <a:r>
              <a:rPr lang="el-GR" sz="2600" dirty="0" smtClean="0"/>
              <a:t>Σκόπιμη δειγματοληψία (Επιλέγουμε ότι νομίζουμε κατάλληλο για την έρευνα)</a:t>
            </a:r>
            <a:endParaRPr lang="el-GR" sz="2600" dirty="0"/>
          </a:p>
          <a:p>
            <a:pPr lvl="1">
              <a:tabLst>
                <a:tab pos="7802563" algn="l"/>
              </a:tabLst>
              <a:defRPr/>
            </a:pPr>
            <a:r>
              <a:rPr lang="el-GR" sz="2600" dirty="0" smtClean="0"/>
              <a:t>Δειγματοληψία ποσόστωσης</a:t>
            </a:r>
            <a:endParaRPr lang="en-GB"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Τίτλος 2"/>
          <p:cNvSpPr>
            <a:spLocks noGrp="1"/>
          </p:cNvSpPr>
          <p:nvPr>
            <p:ph type="title"/>
          </p:nvPr>
        </p:nvSpPr>
        <p:spPr/>
        <p:txBody>
          <a:bodyPr/>
          <a:lstStyle/>
          <a:p>
            <a:r>
              <a:rPr lang="el-GR" dirty="0"/>
              <a:t>Μη </a:t>
            </a:r>
            <a:r>
              <a:rPr lang="el-GR" dirty="0" err="1"/>
              <a:t>πιθανοθεωρητικά</a:t>
            </a:r>
            <a:r>
              <a:rPr lang="el-GR" dirty="0"/>
              <a:t> δείγματα </a:t>
            </a:r>
            <a:r>
              <a:rPr lang="el-GR" sz="3000" b="0" dirty="0" smtClean="0"/>
              <a:t>1/2</a:t>
            </a:r>
            <a:endParaRPr lang="el-GR" sz="3000" b="0" dirty="0"/>
          </a:p>
        </p:txBody>
      </p:sp>
    </p:spTree>
    <p:extLst>
      <p:ext uri="{BB962C8B-B14F-4D97-AF65-F5344CB8AC3E}">
        <p14:creationId xmlns:p14="http://schemas.microsoft.com/office/powerpoint/2010/main" val="157250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buFont typeface="Wingdings" pitchFamily="2" charset="2"/>
              <a:buNone/>
              <a:defRPr/>
            </a:pPr>
            <a:r>
              <a:rPr lang="en-GB" dirty="0" smtClean="0"/>
              <a:t>	</a:t>
            </a:r>
          </a:p>
          <a:p>
            <a:pPr lvl="2" eaLnBrk="1" hangingPunct="1">
              <a:buFont typeface="Wingdings" pitchFamily="2" charset="2"/>
              <a:buNone/>
              <a:defRPr/>
            </a:pPr>
            <a:endParaRPr lang="en-GB" sz="2800" b="1" dirty="0" smtClean="0">
              <a:solidFill>
                <a:schemeClr val="accent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Τίτλος 2"/>
          <p:cNvSpPr>
            <a:spLocks noGrp="1"/>
          </p:cNvSpPr>
          <p:nvPr>
            <p:ph type="title"/>
          </p:nvPr>
        </p:nvSpPr>
        <p:spPr/>
        <p:txBody>
          <a:bodyPr/>
          <a:lstStyle/>
          <a:p>
            <a:r>
              <a:rPr lang="el-GR" dirty="0">
                <a:solidFill>
                  <a:srgbClr val="4F81BD">
                    <a:lumMod val="50000"/>
                  </a:srgbClr>
                </a:solidFill>
              </a:rPr>
              <a:t>Μη </a:t>
            </a:r>
            <a:r>
              <a:rPr lang="el-GR" dirty="0" err="1">
                <a:solidFill>
                  <a:srgbClr val="4F81BD">
                    <a:lumMod val="50000"/>
                  </a:srgbClr>
                </a:solidFill>
              </a:rPr>
              <a:t>πιθανοθεωρητικά</a:t>
            </a:r>
            <a:r>
              <a:rPr lang="el-GR" dirty="0">
                <a:solidFill>
                  <a:srgbClr val="4F81BD">
                    <a:lumMod val="50000"/>
                  </a:srgbClr>
                </a:solidFill>
              </a:rPr>
              <a:t> δείγματα </a:t>
            </a:r>
            <a:r>
              <a:rPr lang="el-GR" sz="3000" b="0" dirty="0" smtClean="0">
                <a:solidFill>
                  <a:srgbClr val="4F81BD">
                    <a:lumMod val="50000"/>
                  </a:srgbClr>
                </a:solidFill>
              </a:rPr>
              <a:t>2/2</a:t>
            </a:r>
            <a:endParaRPr lang="el-GR" dirty="0"/>
          </a:p>
        </p:txBody>
      </p:sp>
      <p:sp>
        <p:nvSpPr>
          <p:cNvPr id="8" name="Rectangle 3"/>
          <p:cNvSpPr txBox="1">
            <a:spLocks noChangeArrowheads="1"/>
          </p:cNvSpPr>
          <p:nvPr/>
        </p:nvSpPr>
        <p:spPr>
          <a:xfrm>
            <a:off x="475928" y="1565176"/>
            <a:ext cx="8363272" cy="504056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1pPr>
            <a:lvl2pPr marL="742950" indent="-382588" algn="l" defTabSz="914400" rtl="0" eaLnBrk="1" latinLnBrk="0" hangingPunct="1">
              <a:lnSpc>
                <a:spcPct val="110000"/>
              </a:lnSpc>
              <a:spcBef>
                <a:spcPts val="1200"/>
              </a:spcBef>
              <a:buFont typeface="Courier New" panose="02070309020205020404" pitchFamily="49" charset="0"/>
              <a:buChar char="o"/>
              <a:defRPr sz="2400" kern="1200">
                <a:solidFill>
                  <a:schemeClr val="tx1"/>
                </a:solidFill>
                <a:latin typeface="+mn-lt"/>
                <a:ea typeface="+mn-ea"/>
                <a:cs typeface="+mn-cs"/>
              </a:defRPr>
            </a:lvl2pPr>
            <a:lvl3pPr marL="1074738" indent="-338138" algn="l" defTabSz="914400" rtl="0" eaLnBrk="1" latinLnBrk="0" hangingPunct="1">
              <a:lnSpc>
                <a:spcPct val="110000"/>
              </a:lnSpc>
              <a:spcBef>
                <a:spcPts val="12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tabLst>
                <a:tab pos="7802563" algn="l"/>
              </a:tabLst>
              <a:defRPr/>
            </a:pPr>
            <a:r>
              <a:rPr lang="el-GR" sz="2600" dirty="0"/>
              <a:t>Η πιθανότητα επιλογής παραμένει </a:t>
            </a:r>
            <a:r>
              <a:rPr lang="el-GR" sz="2600" dirty="0" smtClean="0"/>
              <a:t>άγνωστη.</a:t>
            </a:r>
            <a:endParaRPr lang="el-GR" sz="2600" dirty="0"/>
          </a:p>
          <a:p>
            <a:pPr fontAlgn="auto">
              <a:spcAft>
                <a:spcPts val="0"/>
              </a:spcAft>
              <a:tabLst>
                <a:tab pos="7802563" algn="l"/>
              </a:tabLst>
              <a:defRPr/>
            </a:pPr>
            <a:r>
              <a:rPr lang="el-GR" sz="2600" dirty="0"/>
              <a:t>Είναι φθηνότερα αλλά </a:t>
            </a:r>
            <a:r>
              <a:rPr lang="el-GR" sz="2600" dirty="0" smtClean="0"/>
              <a:t>αδυνατούν </a:t>
            </a:r>
            <a:r>
              <a:rPr lang="el-GR" sz="2600" dirty="0"/>
              <a:t>να δώσουν γενικευμένα </a:t>
            </a:r>
            <a:r>
              <a:rPr lang="el-GR" sz="2600" dirty="0" smtClean="0"/>
              <a:t>συμπεράσματα.</a:t>
            </a:r>
            <a:endParaRPr lang="el-GR" sz="2600" dirty="0"/>
          </a:p>
          <a:p>
            <a:pPr fontAlgn="auto">
              <a:spcAft>
                <a:spcPts val="0"/>
              </a:spcAft>
              <a:tabLst>
                <a:tab pos="7802563" algn="l"/>
              </a:tabLst>
              <a:defRPr/>
            </a:pPr>
            <a:r>
              <a:rPr lang="el-GR" sz="2600" dirty="0"/>
              <a:t>Δυνητικά </a:t>
            </a:r>
            <a:r>
              <a:rPr lang="el-GR" sz="2600" dirty="0" smtClean="0"/>
              <a:t>μεροληπτικά.</a:t>
            </a:r>
            <a:endParaRPr lang="el-GR" sz="2600" dirty="0"/>
          </a:p>
          <a:p>
            <a:pPr fontAlgn="auto">
              <a:spcAft>
                <a:spcPts val="0"/>
              </a:spcAft>
              <a:tabLst>
                <a:tab pos="7802563" algn="l"/>
              </a:tabLst>
              <a:defRPr/>
            </a:pPr>
            <a:endParaRPr lang="el-GR" sz="2600" dirty="0"/>
          </a:p>
        </p:txBody>
      </p:sp>
    </p:spTree>
    <p:extLst>
      <p:ext uri="{BB962C8B-B14F-4D97-AF65-F5344CB8AC3E}">
        <p14:creationId xmlns:p14="http://schemas.microsoft.com/office/powerpoint/2010/main" val="93947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l-GR" dirty="0" smtClean="0"/>
              <a:t>Πιθανοθεωρητικά </a:t>
            </a:r>
            <a:r>
              <a:rPr lang="el-GR" dirty="0"/>
              <a:t>δείγματα </a:t>
            </a:r>
            <a:endParaRPr lang="en-GB" dirty="0" smtClean="0"/>
          </a:p>
        </p:txBody>
      </p:sp>
      <p:sp>
        <p:nvSpPr>
          <p:cNvPr id="16387" name="Rectangle 3"/>
          <p:cNvSpPr>
            <a:spLocks noGrp="1" noChangeArrowheads="1"/>
          </p:cNvSpPr>
          <p:nvPr>
            <p:ph idx="1"/>
          </p:nvPr>
        </p:nvSpPr>
        <p:spPr/>
        <p:txBody>
          <a:bodyPr/>
          <a:lstStyle/>
          <a:p>
            <a:pPr algn="l" rtl="0" eaLnBrk="1" hangingPunct="1"/>
            <a:r>
              <a:rPr lang="el-GR" altLang="el-GR" dirty="0" smtClean="0">
                <a:effectLst/>
              </a:rPr>
              <a:t>Τυχαία δειγματοληψία </a:t>
            </a:r>
            <a:endParaRPr lang="en-GB" altLang="el-GR" dirty="0" smtClean="0">
              <a:effectLst/>
            </a:endParaRPr>
          </a:p>
          <a:p>
            <a:pPr lvl="1" algn="l" rtl="0" eaLnBrk="1" hangingPunct="1"/>
            <a:r>
              <a:rPr lang="el-GR" altLang="el-GR" dirty="0" smtClean="0">
                <a:effectLst/>
                <a:sym typeface="Symbol" pitchFamily="18" charset="2"/>
              </a:rPr>
              <a:t>Κάθε μονάδα έχει μια γνωστή πιθανότητα επιλογής. </a:t>
            </a:r>
            <a:r>
              <a:rPr lang="en-GB" altLang="el-GR" dirty="0" smtClean="0">
                <a:effectLst/>
                <a:sym typeface="Symbol" pitchFamily="18" charset="2"/>
              </a:rPr>
              <a:t> </a:t>
            </a:r>
          </a:p>
          <a:p>
            <a:pPr algn="l" rtl="0" eaLnBrk="1" hangingPunct="1"/>
            <a:r>
              <a:rPr lang="el-GR" altLang="el-GR" dirty="0" smtClean="0">
                <a:effectLst/>
                <a:sym typeface="Symbol" pitchFamily="18" charset="2"/>
              </a:rPr>
              <a:t>Επιτρέπουν</a:t>
            </a:r>
            <a:r>
              <a:rPr lang="en-GB" altLang="el-GR" dirty="0" smtClean="0">
                <a:effectLst/>
                <a:sym typeface="Symbol" pitchFamily="18" charset="2"/>
              </a:rPr>
              <a:t>: </a:t>
            </a:r>
          </a:p>
          <a:p>
            <a:pPr lvl="1" algn="l" rtl="0" eaLnBrk="1" hangingPunct="1"/>
            <a:r>
              <a:rPr lang="el-GR" altLang="el-GR" dirty="0" smtClean="0">
                <a:effectLst/>
                <a:sym typeface="Symbol" pitchFamily="18" charset="2"/>
              </a:rPr>
              <a:t>Γενικεύσεις.</a:t>
            </a:r>
            <a:endParaRPr lang="en-GB" altLang="el-GR" dirty="0" smtClean="0">
              <a:effectLst/>
              <a:sym typeface="Symbol" pitchFamily="18" charset="2"/>
            </a:endParaRPr>
          </a:p>
          <a:p>
            <a:pPr lvl="1" algn="l" rtl="0" eaLnBrk="1" hangingPunct="1"/>
            <a:r>
              <a:rPr lang="el-GR" altLang="el-GR" dirty="0" smtClean="0">
                <a:effectLst/>
                <a:sym typeface="Symbol" pitchFamily="18" charset="2"/>
              </a:rPr>
              <a:t>Δοκιμασία υποθέσεων.</a:t>
            </a:r>
            <a:endParaRPr lang="en-GB" altLang="el-GR" dirty="0" smtClean="0">
              <a:effectLst/>
              <a:sym typeface="Symbol" pitchFamily="18" charset="2"/>
            </a:endParaRPr>
          </a:p>
          <a:p>
            <a:pPr algn="l" rtl="0" eaLnBrk="1" hangingPunct="1">
              <a:buFont typeface="Wingdings" pitchFamily="2" charset="2"/>
              <a:buNone/>
            </a:pPr>
            <a:endParaRPr lang="en-GB" altLang="el-GR"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2971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l-GR" dirty="0" smtClean="0"/>
              <a:t>Συμπερασματικά</a:t>
            </a:r>
            <a:endParaRPr lang="en-GB" dirty="0" smtClean="0"/>
          </a:p>
        </p:txBody>
      </p:sp>
      <p:sp>
        <p:nvSpPr>
          <p:cNvPr id="91139" name="Rectangle 3"/>
          <p:cNvSpPr>
            <a:spLocks noGrp="1" noChangeArrowheads="1"/>
          </p:cNvSpPr>
          <p:nvPr>
            <p:ph idx="1"/>
          </p:nvPr>
        </p:nvSpPr>
        <p:spPr/>
        <p:txBody>
          <a:bodyPr/>
          <a:lstStyle/>
          <a:p>
            <a:pPr algn="l" rtl="0" eaLnBrk="1" hangingPunct="1">
              <a:defRPr/>
            </a:pPr>
            <a:r>
              <a:rPr lang="el-GR" dirty="0" smtClean="0">
                <a:effectLst/>
              </a:rPr>
              <a:t>Τα πιθανοθεωρητικά δείγματα είναι τα καλύτερα</a:t>
            </a:r>
            <a:endParaRPr lang="en-GB" dirty="0" smtClean="0">
              <a:effectLst/>
            </a:endParaRPr>
          </a:p>
          <a:p>
            <a:pPr algn="l" rtl="0" eaLnBrk="1" hangingPunct="1">
              <a:defRPr/>
            </a:pPr>
            <a:r>
              <a:rPr lang="el-GR" dirty="0" smtClean="0">
                <a:effectLst/>
              </a:rPr>
              <a:t>Εξασφαλίζουν:</a:t>
            </a:r>
            <a:endParaRPr lang="en-GB" dirty="0" smtClean="0">
              <a:effectLst/>
            </a:endParaRPr>
          </a:p>
          <a:p>
            <a:pPr lvl="1" algn="l" rtl="0" eaLnBrk="1" hangingPunct="1">
              <a:defRPr/>
            </a:pPr>
            <a:r>
              <a:rPr lang="el-GR" dirty="0" smtClean="0">
                <a:effectLst/>
              </a:rPr>
              <a:t>Αντιπροσωπευτικότητα</a:t>
            </a:r>
          </a:p>
          <a:p>
            <a:pPr lvl="1" algn="l" rtl="0" eaLnBrk="1" hangingPunct="1">
              <a:defRPr/>
            </a:pPr>
            <a:r>
              <a:rPr lang="el-GR" dirty="0" smtClean="0">
                <a:effectLst/>
              </a:rPr>
              <a:t>Ακρίβεια </a:t>
            </a:r>
            <a:endParaRPr lang="en-GB" dirty="0" smtClean="0">
              <a:effectLst/>
            </a:endParaRPr>
          </a:p>
          <a:p>
            <a:pPr algn="l" rtl="0" eaLnBrk="1" hangingPunct="1">
              <a:defRPr/>
            </a:pPr>
            <a:endParaRPr lang="en-GB" dirty="0" smtClean="0">
              <a:effectLst/>
            </a:endParaRPr>
          </a:p>
          <a:p>
            <a:pPr lvl="1" eaLnBrk="1" hangingPunct="1">
              <a:buFont typeface="Wingdings" pitchFamily="2" charset="2"/>
              <a:buNone/>
              <a:defRPr/>
            </a:pPr>
            <a:endParaRPr lang="en-GB" dirty="0" smtClean="0">
              <a:effectLst/>
            </a:endParaRPr>
          </a:p>
          <a:p>
            <a:pPr eaLnBrk="1" hangingPunct="1">
              <a:defRPr/>
            </a:pP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19478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23528" y="1628800"/>
            <a:ext cx="8363272" cy="4824536"/>
          </a:xfrm>
        </p:spPr>
        <p:txBody>
          <a:bodyPr/>
          <a:lstStyle/>
          <a:p>
            <a:pPr>
              <a:defRPr/>
            </a:pPr>
            <a:r>
              <a:rPr lang="el-GR" dirty="0" smtClean="0"/>
              <a:t>Απλή τυχαία δειγματοληψία </a:t>
            </a:r>
            <a:endParaRPr lang="en-GB" dirty="0" smtClean="0"/>
          </a:p>
          <a:p>
            <a:pPr>
              <a:defRPr/>
            </a:pPr>
            <a:r>
              <a:rPr lang="el-GR" dirty="0" smtClean="0"/>
              <a:t>Συστηματική δειγματοληψία</a:t>
            </a:r>
            <a:endParaRPr lang="en-GB" dirty="0" smtClean="0"/>
          </a:p>
          <a:p>
            <a:pPr>
              <a:defRPr/>
            </a:pPr>
            <a:r>
              <a:rPr lang="el-GR" dirty="0" smtClean="0"/>
              <a:t>Στρωματοποιημένη δειγματοληψία </a:t>
            </a:r>
            <a:endParaRPr lang="en-GB" dirty="0" smtClean="0"/>
          </a:p>
          <a:p>
            <a:pPr>
              <a:defRPr/>
            </a:pPr>
            <a:r>
              <a:rPr lang="el-GR" dirty="0" err="1" smtClean="0"/>
              <a:t>Πολυσταδιακή</a:t>
            </a:r>
            <a:r>
              <a:rPr lang="el-GR" dirty="0" smtClean="0"/>
              <a:t> δειγματοληψία</a:t>
            </a: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3" name="Τίτλος 2"/>
          <p:cNvSpPr>
            <a:spLocks noGrp="1"/>
          </p:cNvSpPr>
          <p:nvPr>
            <p:ph type="title"/>
          </p:nvPr>
        </p:nvSpPr>
        <p:spPr/>
        <p:txBody>
          <a:bodyPr/>
          <a:lstStyle/>
          <a:p>
            <a:r>
              <a:rPr lang="el-GR" dirty="0"/>
              <a:t>Μέθοδοι Δειγματοληψίας </a:t>
            </a:r>
            <a:r>
              <a:rPr lang="el-GR" dirty="0" smtClean="0"/>
              <a:t/>
            </a:r>
            <a:br>
              <a:rPr lang="el-GR" dirty="0" smtClean="0"/>
            </a:br>
            <a:r>
              <a:rPr lang="el-GR" sz="3000" b="0" dirty="0" smtClean="0"/>
              <a:t>(</a:t>
            </a:r>
            <a:r>
              <a:rPr lang="el-GR" sz="3000" b="0" dirty="0" err="1"/>
              <a:t>πιθανοθεωρητικής</a:t>
            </a:r>
            <a:r>
              <a:rPr lang="el-GR" sz="3000" b="0" dirty="0"/>
              <a:t>)</a:t>
            </a:r>
          </a:p>
        </p:txBody>
      </p:sp>
    </p:spTree>
    <p:extLst>
      <p:ext uri="{BB962C8B-B14F-4D97-AF65-F5344CB8AC3E}">
        <p14:creationId xmlns:p14="http://schemas.microsoft.com/office/powerpoint/2010/main" val="1293364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p:cNvGrpSpPr/>
          <p:nvPr/>
        </p:nvGrpSpPr>
        <p:grpSpPr>
          <a:xfrm>
            <a:off x="482600" y="1066800"/>
            <a:ext cx="7067550" cy="5376863"/>
            <a:chOff x="482600" y="1066800"/>
            <a:chExt cx="7067550" cy="5376863"/>
          </a:xfrm>
        </p:grpSpPr>
        <p:sp>
          <p:nvSpPr>
            <p:cNvPr id="19458" name="Rectangle 2"/>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59" name="Rectangle 3"/>
            <p:cNvSpPr>
              <a:spLocks noChangeArrowheads="1"/>
            </p:cNvSpPr>
            <p:nvPr/>
          </p:nvSpPr>
          <p:spPr bwMode="auto">
            <a:xfrm>
              <a:off x="2520950" y="45545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0" name="Rectangle 4"/>
            <p:cNvSpPr>
              <a:spLocks noChangeArrowheads="1"/>
            </p:cNvSpPr>
            <p:nvPr/>
          </p:nvSpPr>
          <p:spPr bwMode="auto">
            <a:xfrm>
              <a:off x="4848225" y="2635250"/>
              <a:ext cx="134938"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1" name="Rectangle 5"/>
            <p:cNvSpPr>
              <a:spLocks noChangeArrowheads="1"/>
            </p:cNvSpPr>
            <p:nvPr/>
          </p:nvSpPr>
          <p:spPr bwMode="auto">
            <a:xfrm>
              <a:off x="5529263" y="2635250"/>
              <a:ext cx="579437"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2" name="Rectangle 6"/>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3" name="Rectangle 7"/>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4" name="Rectangle 8"/>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5" name="Rectangle 9"/>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6" name="Rectangle 10"/>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7" name="Rectangle 11"/>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8" name="Rectangle 12"/>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9" name="Rectangle 13"/>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0" name="Rectangle 14"/>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1" name="Rectangle 15"/>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2" name="Rectangle 16"/>
            <p:cNvSpPr>
              <a:spLocks noChangeArrowheads="1"/>
            </p:cNvSpPr>
            <p:nvPr/>
          </p:nvSpPr>
          <p:spPr bwMode="auto">
            <a:xfrm>
              <a:off x="4470400" y="11430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3" name="Rectangle 17"/>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4" name="Rectangle 18"/>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5" name="Rectangle 19"/>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6" name="Rectangle 20"/>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7" name="Rectangle 21"/>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8" name="Rectangle 22"/>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9" name="Rectangle 23"/>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0" name="Rectangle 24"/>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1" name="Rectangle 25"/>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2" name="Rectangle 26"/>
            <p:cNvSpPr>
              <a:spLocks noChangeArrowheads="1"/>
            </p:cNvSpPr>
            <p:nvPr/>
          </p:nvSpPr>
          <p:spPr bwMode="auto">
            <a:xfrm>
              <a:off x="1219200" y="10668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3" name="Freeform 27"/>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4" name="Freeform 28"/>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5" name="Freeform 29"/>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6" name="Freeform 30"/>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7" name="Freeform 31"/>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8" name="Freeform 32"/>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9" name="Freeform 33"/>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0" name="Freeform 34"/>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1" name="Freeform 35"/>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2" name="Freeform 36"/>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3" name="Freeform 37"/>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4" name="Freeform 38"/>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5" name="Freeform 39"/>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6" name="Freeform 40"/>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7" name="Freeform 41"/>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8" name="Freeform 42"/>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499" name="Freeform 43"/>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0" name="Freeform 44"/>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19501" name="Freeform 45"/>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2" name="Freeform 46"/>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3" name="Freeform 47"/>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4" name="Freeform 48"/>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505" name="Freeform 49"/>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506" name="Freeform 50"/>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507" name="Freeform 51"/>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8" name="Freeform 52"/>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9" name="Freeform 53"/>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0" name="Freeform 54"/>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1" name="Freeform 55"/>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2" name="Freeform 56"/>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3" name="Freeform 57"/>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4" name="Freeform 58"/>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5" name="Freeform 59"/>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6" name="Freeform 60"/>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7" name="Freeform 61"/>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8" name="Freeform 62"/>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9" name="Freeform 63"/>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0" name="Freeform 64"/>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1" name="Freeform 65"/>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2" name="Freeform 66"/>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3" name="Freeform 67"/>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4" name="Rectangle 68"/>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25" name="Freeform 69"/>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6" name="Freeform 70"/>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7" name="Freeform 71"/>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8" name="Freeform 72"/>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9" name="Freeform 73"/>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0" name="Rectangle 74"/>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31" name="Freeform 75"/>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2" name="Freeform 76"/>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3" name="Freeform 77"/>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4" name="Freeform 78"/>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5" name="Freeform 79"/>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6" name="Freeform 80"/>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7" name="Freeform 81"/>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8" name="Freeform 82"/>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9" name="Freeform 83"/>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0" name="Rectangle 84"/>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1" name="Freeform 85"/>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2" name="Freeform 86"/>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3" name="Freeform 87"/>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4" name="Rectangle 88"/>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5" name="Rectangle 89"/>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6" name="Freeform 90"/>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7" name="Freeform 91"/>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8" name="Rectangle 92"/>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9" name="Freeform 93"/>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0" name="Freeform 94"/>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1" name="Freeform 95"/>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2" name="Freeform 96"/>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3" name="Freeform 97"/>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4" name="Freeform 98"/>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5" name="Freeform 99"/>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6" name="Freeform 100"/>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7" name="Freeform 101"/>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8" name="Rectangle 102"/>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59" name="Freeform 103"/>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0" name="Freeform 104"/>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1" name="Freeform 105"/>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2" name="Freeform 106"/>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3" name="Freeform 107"/>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4" name="Freeform 108"/>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5" name="Freeform 109"/>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6" name="Freeform 110"/>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7" name="Freeform 111"/>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8" name="Freeform 112"/>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9" name="Rectangle 113"/>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0" name="Freeform 114"/>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1" name="Freeform 115"/>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2" name="Rectangle 116"/>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3" name="Freeform 117"/>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4" name="Freeform 118"/>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5" name="Freeform 119"/>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6" name="Freeform 120"/>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7" name="Freeform 121"/>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8" name="Rectangle 122"/>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9" name="Freeform 123"/>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0" name="Freeform 124"/>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1" name="Freeform 125"/>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2" name="Freeform 126"/>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3" name="Freeform 127"/>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4" name="Freeform 128"/>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5" name="Freeform 129"/>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6" name="Rectangle 130"/>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7" name="Rectangle 131"/>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8" name="Freeform 132"/>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9" name="Freeform 133"/>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0" name="Freeform 134"/>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1" name="Freeform 135"/>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2" name="Rectangle 136"/>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93" name="Freeform 137"/>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4" name="Freeform 138"/>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5" name="Freeform 139"/>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6" name="Freeform 140"/>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7" name="Freeform 141"/>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8" name="Freeform 142"/>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9" name="Freeform 143"/>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0" name="Rectangle 144"/>
            <p:cNvSpPr>
              <a:spLocks noChangeArrowheads="1"/>
            </p:cNvSpPr>
            <p:nvPr/>
          </p:nvSpPr>
          <p:spPr bwMode="auto">
            <a:xfrm>
              <a:off x="2482850" y="2625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01" name="Freeform 145"/>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2" name="Freeform 146"/>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3" name="Freeform 147"/>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4" name="Freeform 148"/>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5" name="Freeform 149"/>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6" name="Freeform 150"/>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7" name="Freeform 151"/>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8" name="Freeform 152"/>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9" name="Rectangle 153"/>
            <p:cNvSpPr>
              <a:spLocks noChangeArrowheads="1"/>
            </p:cNvSpPr>
            <p:nvPr/>
          </p:nvSpPr>
          <p:spPr bwMode="auto">
            <a:xfrm>
              <a:off x="2576513" y="2819400"/>
              <a:ext cx="12700" cy="15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10" name="Freeform 154"/>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1" name="Freeform 155"/>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2" name="Freeform 156"/>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3" name="Freeform 157"/>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4" name="Freeform 158"/>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5" name="Freeform 159"/>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6" name="Freeform 160"/>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7" name="Freeform 161"/>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8" name="Freeform 162"/>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9" name="Freeform 163"/>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0" name="Rectangle 164"/>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21" name="Freeform 165"/>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2" name="Freeform 166"/>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3" name="Freeform 167"/>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4" name="Freeform 168"/>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5" name="Freeform 169"/>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6" name="Freeform 170"/>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7" name="Freeform 171"/>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8" name="Freeform 172"/>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9" name="Rectangle 173"/>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0" name="Freeform 174"/>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1" name="Freeform 175"/>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2" name="Freeform 176"/>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3" name="Freeform 177"/>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4" name="Freeform 178"/>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5" name="Freeform 179"/>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6" name="Freeform 180"/>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7" name="Freeform 181"/>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8" name="Rectangle 182"/>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9" name="Freeform 183"/>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0" name="Freeform 184"/>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1" name="Freeform 185"/>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2" name="Freeform 186"/>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3" name="Freeform 187"/>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4" name="Freeform 188"/>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5" name="Freeform 189"/>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6" name="Freeform 190"/>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7" name="Freeform 191"/>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8" name="Rectangle 192"/>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49" name="Freeform 193"/>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0" name="Freeform 194"/>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1" name="Freeform 195"/>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2" name="Freeform 196"/>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3" name="Freeform 197"/>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4" name="Freeform 198"/>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5" name="Freeform 199"/>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6" name="Freeform 200"/>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7" name="Freeform 201"/>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8" name="Freeform 202"/>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9" name="Freeform 203"/>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0" name="Rectangle 204"/>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1" name="Freeform 205"/>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2" name="Freeform 206"/>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3" name="Freeform 207"/>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4" name="Freeform 208"/>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5" name="Freeform 209"/>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6" name="Rectangle 210"/>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7" name="Freeform 211"/>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8" name="Freeform 212"/>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9" name="Freeform 213"/>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0" name="Freeform 214"/>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1" name="Freeform 215"/>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2" name="Rectangle 216"/>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73" name="Freeform 217"/>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4" name="Freeform 218"/>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5" name="Freeform 219"/>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6" name="Freeform 220"/>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7" name="Freeform 221"/>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8" name="Freeform 222"/>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9" name="Freeform 223"/>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0" name="Freeform 224"/>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1" name="Freeform 225"/>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2" name="Freeform 226"/>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3" name="Freeform 227"/>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4" name="Freeform 228"/>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5" name="Freeform 229"/>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6" name="Freeform 230"/>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7" name="Rectangle 231"/>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8" name="Rectangle 232"/>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9" name="Freeform 233"/>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0" name="Freeform 234"/>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1" name="Rectangle 235"/>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92" name="Freeform 236"/>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3" name="Freeform 237"/>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4" name="Freeform 238"/>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5" name="Freeform 239"/>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6" name="Freeform 240"/>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7" name="Freeform 241"/>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8" name="Freeform 242"/>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9" name="Freeform 243"/>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0" name="Freeform 244"/>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1" name="Freeform 245"/>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2" name="Freeform 246"/>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3" name="Freeform 247"/>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4" name="Freeform 248"/>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5" name="Freeform 249"/>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6" name="Freeform 250"/>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7" name="Freeform 251"/>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8" name="Freeform 252"/>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9" name="Rectangle 253"/>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0" name="Freeform 254"/>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1" name="Freeform 255"/>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2" name="Freeform 256"/>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3" name="Freeform 257"/>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4" name="Rectangle 258"/>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5" name="Rectangle 259"/>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6" name="Freeform 260"/>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7" name="Freeform 261"/>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8" name="Freeform 262"/>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9" name="Freeform 263"/>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0" name="Rectangle 264"/>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1" name="Freeform 265"/>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2" name="Freeform 266"/>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3" name="Rectangle 267"/>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4" name="Freeform 268"/>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5" name="Freeform 269"/>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6" name="Freeform 270"/>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7" name="Freeform 271"/>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8" name="Rectangle 272"/>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9" name="Rectangle 273"/>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0" name="Freeform 274"/>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1" name="Freeform 275"/>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2" name="Rectangle 276"/>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3" name="Freeform 277"/>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4" name="Freeform 278"/>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5" name="Freeform 279"/>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6" name="Freeform 280"/>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7" name="Freeform 281"/>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8" name="Freeform 282"/>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9" name="Freeform 283"/>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0" name="Rectangle 284"/>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41" name="Freeform 285"/>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2" name="Freeform 286"/>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3" name="Freeform 287"/>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4" name="Freeform 288"/>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5" name="Freeform 289"/>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6" name="Freeform 290"/>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7" name="Freeform 291"/>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8" name="Freeform 292"/>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9" name="Freeform 293"/>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0" name="Freeform 294"/>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1" name="Rectangle 295"/>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52" name="Freeform 296"/>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3" name="Freeform 297"/>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4" name="Freeform 298"/>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5" name="Freeform 299"/>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6" name="Freeform 300"/>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7" name="Freeform 301"/>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8" name="Freeform 302"/>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9" name="Freeform 303"/>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0" name="Freeform 304"/>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1" name="Rectangle 305"/>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62" name="Freeform 306"/>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3" name="Freeform 307"/>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4" name="Freeform 308"/>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5" name="Freeform 309"/>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6" name="Freeform 310"/>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7" name="Freeform 311"/>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8" name="Freeform 312"/>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9" name="Freeform 313"/>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0" name="Freeform 314"/>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1" name="Freeform 315"/>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2" name="Rectangle 316"/>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73" name="Freeform 317"/>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4" name="Freeform 318"/>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5" name="Freeform 319"/>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6" name="Freeform 320"/>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7" name="Freeform 321"/>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8" name="Freeform 322"/>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9" name="Freeform 323"/>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0" name="Freeform 324"/>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1" name="Freeform 325"/>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2" name="Rectangle 326"/>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83" name="Freeform 327"/>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4" name="Freeform 328"/>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5" name="Freeform 329"/>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6" name="Freeform 330"/>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7" name="Freeform 331"/>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8" name="Freeform 332"/>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9" name="Rectangle 333"/>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0" name="Rectangle 334"/>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1" name="Freeform 335"/>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2" name="Freeform 336"/>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3" name="Rectangle 337"/>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4" name="Freeform 338"/>
            <p:cNvSpPr>
              <a:spLocks/>
            </p:cNvSpPr>
            <p:nvPr/>
          </p:nvSpPr>
          <p:spPr bwMode="auto">
            <a:xfrm>
              <a:off x="4851400" y="1751013"/>
              <a:ext cx="58738"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5" name="Freeform 339"/>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6" name="Freeform 340"/>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7" name="Freeform 341"/>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8" name="Freeform 342"/>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9" name="Freeform 343"/>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0" name="Freeform 344"/>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1" name="Freeform 345"/>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2" name="Freeform 346"/>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3" name="Rectangle 347"/>
            <p:cNvSpPr>
              <a:spLocks noChangeArrowheads="1"/>
            </p:cNvSpPr>
            <p:nvPr/>
          </p:nvSpPr>
          <p:spPr bwMode="auto">
            <a:xfrm>
              <a:off x="6078538" y="1839913"/>
              <a:ext cx="11112"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4" name="Freeform 348"/>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5" name="Freeform 349"/>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6" name="Freeform 350"/>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7" name="Freeform 351"/>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8" name="Rectangle 352"/>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9" name="Rectangle 353"/>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0" name="Freeform 354"/>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1" name="Freeform 355"/>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2" name="Freeform 356"/>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3" name="Rectangle 357"/>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4" name="Freeform 358"/>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5" name="Freeform 359"/>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6" name="Freeform 360"/>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7" name="Freeform 361"/>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8" name="Freeform 362"/>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9" name="Freeform 363"/>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0" name="Freeform 364"/>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1" name="Freeform 365"/>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2" name="Freeform 366"/>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3" name="Rectangle 367"/>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24" name="Freeform 368"/>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5" name="Freeform 369"/>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6" name="Freeform 370"/>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7" name="Freeform 371"/>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8" name="Freeform 372"/>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9" name="Freeform 373"/>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0" name="Freeform 374"/>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1" name="Freeform 375"/>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2" name="Freeform 376"/>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3" name="Rectangle 377"/>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34" name="Freeform 378"/>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5" name="Freeform 379"/>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6" name="Freeform 380"/>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7" name="Freeform 381"/>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8" name="Freeform 382"/>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9" name="Freeform 383"/>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0" name="Freeform 384"/>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1" name="Freeform 385"/>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2" name="Freeform 386"/>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3" name="Freeform 387"/>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4" name="Rectangle 388"/>
            <p:cNvSpPr>
              <a:spLocks noChangeArrowheads="1"/>
            </p:cNvSpPr>
            <p:nvPr/>
          </p:nvSpPr>
          <p:spPr bwMode="auto">
            <a:xfrm>
              <a:off x="6086475" y="26114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45" name="Freeform 389"/>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6" name="Freeform 390"/>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7" name="Freeform 391"/>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8" name="Freeform 392"/>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9" name="Freeform 393"/>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0" name="Freeform 394"/>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1" name="Freeform 395"/>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2" name="Freeform 396"/>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3" name="Rectangle 397"/>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54" name="Freeform 398"/>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5" name="Freeform 399"/>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6" name="Freeform 400"/>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7" name="Freeform 401"/>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8" name="Freeform 402"/>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9" name="Freeform 403"/>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0" name="Freeform 404"/>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1" name="Freeform 405"/>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2" name="Freeform 406"/>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3" name="Rectangle 407"/>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64" name="Freeform 408"/>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5" name="Freeform 409"/>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6" name="Freeform 410"/>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7" name="Freeform 411"/>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8" name="Freeform 412"/>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9" name="Freeform 413"/>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0" name="Rectangle 414"/>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1" name="Freeform 415"/>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2" name="Freeform 416"/>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3" name="Rectangle 417"/>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4" name="Freeform 418"/>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5" name="Freeform 419"/>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6" name="Freeform 420"/>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7" name="Freeform 421"/>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8" name="Freeform 422"/>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9" name="Freeform 423"/>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0" name="Freeform 424"/>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1" name="Freeform 425"/>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2" name="Rectangle 426"/>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83" name="Freeform 427"/>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4" name="Freeform 428"/>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5" name="Freeform 429"/>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6" name="Freeform 430"/>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7" name="Freeform 431"/>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8" name="Freeform 432"/>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9" name="Freeform 433"/>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0" name="Freeform 434"/>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1" name="Freeform 435"/>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2" name="Freeform 436"/>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3" name="Freeform 437"/>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4" name="Freeform 438"/>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5" name="Rectangle 439"/>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96" name="Freeform 440"/>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7" name="Freeform 441"/>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8" name="Freeform 442"/>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9" name="Freeform 443"/>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0" name="Freeform 444"/>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1" name="Freeform 445"/>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2" name="Freeform 446"/>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3" name="Rectangle 447"/>
            <p:cNvSpPr>
              <a:spLocks noChangeArrowheads="1"/>
            </p:cNvSpPr>
            <p:nvPr/>
          </p:nvSpPr>
          <p:spPr bwMode="auto">
            <a:xfrm>
              <a:off x="5867400" y="367665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4" name="Freeform 448"/>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5" name="Rectangle 449"/>
            <p:cNvSpPr>
              <a:spLocks noChangeArrowheads="1"/>
            </p:cNvSpPr>
            <p:nvPr/>
          </p:nvSpPr>
          <p:spPr bwMode="auto">
            <a:xfrm>
              <a:off x="6010275" y="3768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6" name="Freeform 450"/>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7" name="Freeform 451"/>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8" name="Freeform 452"/>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9" name="Freeform 453"/>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0" name="Freeform 454"/>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1" name="Freeform 455"/>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2" name="Freeform 456"/>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3" name="Freeform 457"/>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4" name="Freeform 458"/>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5" name="Rectangle 459"/>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16" name="Freeform 460"/>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7" name="Freeform 461"/>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8" name="Freeform 462"/>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9" name="Rectangle 463"/>
            <p:cNvSpPr>
              <a:spLocks noChangeArrowheads="1"/>
            </p:cNvSpPr>
            <p:nvPr/>
          </p:nvSpPr>
          <p:spPr bwMode="auto">
            <a:xfrm>
              <a:off x="5614988" y="4062413"/>
              <a:ext cx="11112" cy="10953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0" name="Freeform 464"/>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1" name="Freeform 465"/>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2" name="Freeform 466"/>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3" name="Freeform 467"/>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4" name="Rectangle 468"/>
            <p:cNvSpPr>
              <a:spLocks noChangeArrowheads="1"/>
            </p:cNvSpPr>
            <p:nvPr/>
          </p:nvSpPr>
          <p:spPr bwMode="auto">
            <a:xfrm>
              <a:off x="5943600" y="4154488"/>
              <a:ext cx="11113"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5" name="Freeform 469"/>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6" name="Freeform 470"/>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7" name="Freeform 471"/>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8" name="Rectangle 472"/>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9" name="Freeform 473"/>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0" name="Freeform 474"/>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1" name="Freeform 475"/>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2" name="Freeform 476"/>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3" name="Freeform 477"/>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4" name="Freeform 478"/>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5" name="Rectangle 479"/>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36" name="Freeform 480"/>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7" name="Freeform 481"/>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8" name="Freeform 482"/>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9" name="Freeform 483"/>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0" name="Freeform 484"/>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1" name="Freeform 485"/>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2" name="Freeform 486"/>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3" name="Freeform 487"/>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4" name="Freeform 488"/>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5" name="Freeform 489"/>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6" name="Freeform 490"/>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7" name="Freeform 491"/>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8" name="Rectangle 492"/>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49" name="Freeform 493"/>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0" name="Freeform 494"/>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1" name="Freeform 495"/>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2" name="Freeform 496"/>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3" name="Freeform 497"/>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4" name="Freeform 498"/>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5" name="Freeform 499"/>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6" name="Freeform 500"/>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7" name="Freeform 501"/>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8" name="Rectangle 502"/>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59" name="Freeform 503"/>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0" name="Freeform 504"/>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1" name="Freeform 505"/>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2" name="Freeform 506"/>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3" name="Freeform 507"/>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4" name="Freeform 508"/>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5" name="Freeform 509"/>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6" name="Freeform 510"/>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7" name="Freeform 511"/>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8" name="Freeform 512"/>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9" name="Freeform 513"/>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0" name="Freeform 514"/>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1" name="Freeform 515"/>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2" name="Rectangle 516"/>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73" name="Freeform 517"/>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4" name="Freeform 518"/>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5" name="Freeform 519"/>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6" name="Freeform 520"/>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7" name="Freeform 521"/>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8" name="Freeform 522"/>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9" name="Freeform 523"/>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0" name="Freeform 524"/>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1" name="Freeform 525"/>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2" name="Freeform 526"/>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3" name="Rectangle 527"/>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84" name="Freeform 528"/>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5" name="Freeform 529"/>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6" name="Freeform 530"/>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7" name="Freeform 531"/>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8" name="Freeform 532"/>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9" name="Freeform 533"/>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0" name="Freeform 534"/>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1" name="Freeform 535"/>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2" name="Freeform 536"/>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3" name="Freeform 537"/>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4" name="Freeform 538"/>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5" name="Rectangle 539"/>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96" name="Freeform 540"/>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7" name="Freeform 541"/>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8" name="Freeform 542"/>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9" name="Freeform 543"/>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0" name="Freeform 544"/>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1" name="Freeform 545"/>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2" name="Freeform 546"/>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3" name="Freeform 547"/>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4" name="Freeform 548"/>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5" name="Freeform 549"/>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6" name="Freeform 550"/>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7" name="Freeform 551"/>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8" name="Rectangle 552"/>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09" name="Freeform 553"/>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0" name="Freeform 554"/>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1" name="Freeform 555"/>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2" name="Freeform 556"/>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3" name="Freeform 557"/>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4" name="Freeform 558"/>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5" name="Freeform 559"/>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6" name="Freeform 560"/>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7" name="Freeform 561"/>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8" name="Freeform 562"/>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9" name="Rectangle 563"/>
            <p:cNvSpPr>
              <a:spLocks noChangeArrowheads="1"/>
            </p:cNvSpPr>
            <p:nvPr/>
          </p:nvSpPr>
          <p:spPr bwMode="auto">
            <a:xfrm>
              <a:off x="6076950" y="56975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4"/>
            <p:cNvGrpSpPr>
              <a:grpSpLocks/>
            </p:cNvGrpSpPr>
            <p:nvPr/>
          </p:nvGrpSpPr>
          <p:grpSpPr bwMode="auto">
            <a:xfrm>
              <a:off x="4783138" y="2466975"/>
              <a:ext cx="1439862" cy="200025"/>
              <a:chOff x="3390" y="1554"/>
              <a:chExt cx="1020" cy="126"/>
            </a:xfrm>
          </p:grpSpPr>
          <p:sp>
            <p:nvSpPr>
              <p:cNvPr id="20035" name="Oval 565"/>
              <p:cNvSpPr>
                <a:spLocks noChangeArrowheads="1"/>
              </p:cNvSpPr>
              <p:nvPr/>
            </p:nvSpPr>
            <p:spPr bwMode="auto">
              <a:xfrm>
                <a:off x="3390" y="1554"/>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6" name="Oval 566"/>
              <p:cNvSpPr>
                <a:spLocks noChangeArrowheads="1"/>
              </p:cNvSpPr>
              <p:nvPr/>
            </p:nvSpPr>
            <p:spPr bwMode="auto">
              <a:xfrm>
                <a:off x="3834" y="1554"/>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7"/>
            <p:cNvGrpSpPr>
              <a:grpSpLocks/>
            </p:cNvGrpSpPr>
            <p:nvPr/>
          </p:nvGrpSpPr>
          <p:grpSpPr bwMode="auto">
            <a:xfrm>
              <a:off x="4767263" y="4005263"/>
              <a:ext cx="1438275" cy="200025"/>
              <a:chOff x="3378" y="2523"/>
              <a:chExt cx="1020" cy="126"/>
            </a:xfrm>
          </p:grpSpPr>
          <p:sp>
            <p:nvSpPr>
              <p:cNvPr id="20033" name="Oval 568"/>
              <p:cNvSpPr>
                <a:spLocks noChangeArrowheads="1"/>
              </p:cNvSpPr>
              <p:nvPr/>
            </p:nvSpPr>
            <p:spPr bwMode="auto">
              <a:xfrm>
                <a:off x="3378" y="2523"/>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4" name="Oval 569"/>
              <p:cNvSpPr>
                <a:spLocks noChangeArrowheads="1"/>
              </p:cNvSpPr>
              <p:nvPr/>
            </p:nvSpPr>
            <p:spPr bwMode="auto">
              <a:xfrm>
                <a:off x="3822" y="2523"/>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70"/>
            <p:cNvGrpSpPr>
              <a:grpSpLocks/>
            </p:cNvGrpSpPr>
            <p:nvPr/>
          </p:nvGrpSpPr>
          <p:grpSpPr bwMode="auto">
            <a:xfrm>
              <a:off x="1277938" y="4795838"/>
              <a:ext cx="1439862" cy="200025"/>
              <a:chOff x="906" y="3021"/>
              <a:chExt cx="1020" cy="126"/>
            </a:xfrm>
          </p:grpSpPr>
          <p:sp>
            <p:nvSpPr>
              <p:cNvPr id="20031" name="Oval 571"/>
              <p:cNvSpPr>
                <a:spLocks noChangeArrowheads="1"/>
              </p:cNvSpPr>
              <p:nvPr/>
            </p:nvSpPr>
            <p:spPr bwMode="auto">
              <a:xfrm>
                <a:off x="906" y="302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2" name="Oval 572"/>
              <p:cNvSpPr>
                <a:spLocks noChangeArrowheads="1"/>
              </p:cNvSpPr>
              <p:nvPr/>
            </p:nvSpPr>
            <p:spPr bwMode="auto">
              <a:xfrm>
                <a:off x="1350" y="302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5" name="Group 573"/>
            <p:cNvGrpSpPr>
              <a:grpSpLocks/>
            </p:cNvGrpSpPr>
            <p:nvPr/>
          </p:nvGrpSpPr>
          <p:grpSpPr bwMode="auto">
            <a:xfrm>
              <a:off x="4767263" y="1890713"/>
              <a:ext cx="1438275" cy="200025"/>
              <a:chOff x="3378" y="1191"/>
              <a:chExt cx="1020" cy="126"/>
            </a:xfrm>
          </p:grpSpPr>
          <p:sp>
            <p:nvSpPr>
              <p:cNvPr id="20029" name="Oval 574"/>
              <p:cNvSpPr>
                <a:spLocks noChangeArrowheads="1"/>
              </p:cNvSpPr>
              <p:nvPr/>
            </p:nvSpPr>
            <p:spPr bwMode="auto">
              <a:xfrm>
                <a:off x="3378" y="119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0" name="Oval 575"/>
              <p:cNvSpPr>
                <a:spLocks noChangeArrowheads="1"/>
              </p:cNvSpPr>
              <p:nvPr/>
            </p:nvSpPr>
            <p:spPr bwMode="auto">
              <a:xfrm>
                <a:off x="3822" y="119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6" name="Group 576"/>
            <p:cNvGrpSpPr>
              <a:grpSpLocks/>
            </p:cNvGrpSpPr>
            <p:nvPr/>
          </p:nvGrpSpPr>
          <p:grpSpPr bwMode="auto">
            <a:xfrm>
              <a:off x="4767263" y="1495425"/>
              <a:ext cx="1438275" cy="200025"/>
              <a:chOff x="3378" y="942"/>
              <a:chExt cx="1020" cy="126"/>
            </a:xfrm>
          </p:grpSpPr>
          <p:sp>
            <p:nvSpPr>
              <p:cNvPr id="20027" name="Oval 577"/>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28" name="Oval 578"/>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sp>
        <p:nvSpPr>
          <p:cNvPr id="7" name="Τίτλος 6"/>
          <p:cNvSpPr>
            <a:spLocks noGrp="1"/>
          </p:cNvSpPr>
          <p:nvPr>
            <p:ph type="title"/>
          </p:nvPr>
        </p:nvSpPr>
        <p:spPr/>
        <p:txBody>
          <a:bodyPr/>
          <a:lstStyle/>
          <a:p>
            <a:r>
              <a:rPr lang="en-US" dirty="0"/>
              <a:t>Simple random </a:t>
            </a:r>
            <a:r>
              <a:rPr lang="en-US" dirty="0" smtClean="0"/>
              <a:t>sampling</a:t>
            </a:r>
            <a:endParaRPr lang="el-GR" dirty="0"/>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831369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algn="ctr" rtl="0" eaLnBrk="1" hangingPunct="1">
              <a:buFont typeface="Wingdings" pitchFamily="2" charset="2"/>
              <a:buNone/>
              <a:defRPr/>
            </a:pPr>
            <a:r>
              <a:rPr lang="en-US" dirty="0" smtClean="0"/>
              <a:t>6 8 4 2 5 7 9 5 4 1 2 5 6 3 2 1 4 0</a:t>
            </a:r>
          </a:p>
          <a:p>
            <a:pPr algn="ctr" rtl="0" eaLnBrk="1" hangingPunct="1">
              <a:buFont typeface="Wingdings" pitchFamily="2" charset="2"/>
              <a:buNone/>
              <a:defRPr/>
            </a:pPr>
            <a:r>
              <a:rPr lang="en-US" dirty="0" smtClean="0"/>
              <a:t>5 8 2 0 3 2 1 5 4 7 8 5 9 6 2 0 2 4 </a:t>
            </a:r>
          </a:p>
          <a:p>
            <a:pPr algn="ctr" rtl="0" eaLnBrk="1" hangingPunct="1">
              <a:buFont typeface="Wingdings" pitchFamily="2" charset="2"/>
              <a:buNone/>
              <a:defRPr/>
            </a:pPr>
            <a:r>
              <a:rPr lang="en-US" dirty="0" smtClean="0"/>
              <a:t>3 6 2 3 3 3 2 5 4 7 8 9 1 2 0 3 2 5</a:t>
            </a:r>
          </a:p>
          <a:p>
            <a:pPr algn="ctr" rtl="0" eaLnBrk="1" hangingPunct="1">
              <a:buFont typeface="Wingdings" pitchFamily="2" charset="2"/>
              <a:buNone/>
              <a:defRPr/>
            </a:pPr>
            <a:r>
              <a:rPr lang="en-US" dirty="0" smtClean="0"/>
              <a:t>9 8 5 2 6 3 0 1 7 4 2 4 5 0 3 6 8 6</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p:txBody>
          <a:bodyPr/>
          <a:lstStyle/>
          <a:p>
            <a:r>
              <a:rPr lang="en-US" dirty="0"/>
              <a:t>Table of random numbers</a:t>
            </a:r>
            <a:endParaRPr lang="el-GR" dirty="0"/>
          </a:p>
        </p:txBody>
      </p:sp>
    </p:spTree>
    <p:extLst>
      <p:ext uri="{BB962C8B-B14F-4D97-AF65-F5344CB8AC3E}">
        <p14:creationId xmlns:p14="http://schemas.microsoft.com/office/powerpoint/2010/main" val="159709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7" name="Rectangle 3"/>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8" name="Rectangle 4"/>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9" name="Rectangle 5"/>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0" name="Rectangle 6"/>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1" name="Rectangle 7"/>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2" name="Rectangle 8"/>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3" name="Rectangle 9"/>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4" name="Rectangle 10"/>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5" name="Rectangle 11"/>
          <p:cNvSpPr>
            <a:spLocks noChangeArrowheads="1"/>
          </p:cNvSpPr>
          <p:nvPr/>
        </p:nvSpPr>
        <p:spPr bwMode="auto">
          <a:xfrm>
            <a:off x="4429125" y="1079500"/>
            <a:ext cx="3081338"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6" name="Rectangle 12"/>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7" name="Rectangle 13"/>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8" name="Rectangle 14"/>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9" name="Rectangle 15"/>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0" name="Rectangle 16"/>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1" name="Rectangle 17"/>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2" name="Rectangle 18"/>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3" name="Rectangle 19"/>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4" name="Rectangle 20"/>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5" name="Rectangle 21"/>
          <p:cNvSpPr>
            <a:spLocks noChangeArrowheads="1"/>
          </p:cNvSpPr>
          <p:nvPr/>
        </p:nvSpPr>
        <p:spPr bwMode="auto">
          <a:xfrm>
            <a:off x="1246188" y="10795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6" name="Freeform 22"/>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7" name="Freeform 23"/>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8" name="Freeform 24"/>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29" name="Freeform 25"/>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0" name="Freeform 26"/>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1" name="Freeform 27"/>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2" name="Freeform 28"/>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3" name="Freeform 29"/>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4" name="Freeform 30"/>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5" name="Freeform 31"/>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6" name="Freeform 32"/>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7" name="Freeform 33"/>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8" name="Freeform 34"/>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9" name="Freeform 35"/>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0" name="Freeform 36"/>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1" name="Freeform 37"/>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42" name="Freeform 38"/>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43" name="Freeform 39"/>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21544" name="Freeform 40"/>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5" name="Freeform 41"/>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6" name="Freeform 42"/>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7" name="Freeform 43"/>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8" name="Freeform 44"/>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49" name="Freeform 45"/>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50" name="Freeform 46"/>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51" name="Freeform 47"/>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52" name="Freeform 48"/>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3" name="Freeform 49"/>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4" name="Freeform 50"/>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5" name="Freeform 51"/>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6" name="Freeform 52"/>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7" name="Freeform 53"/>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8" name="Freeform 54"/>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9" name="Freeform 55"/>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0" name="Freeform 56"/>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1" name="Freeform 57"/>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2" name="Freeform 58"/>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3" name="Freeform 59"/>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4" name="Freeform 60"/>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5" name="Freeform 61"/>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6" name="Freeform 62"/>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7" name="Rectangle 63"/>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68" name="Freeform 64"/>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9" name="Freeform 65"/>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0" name="Freeform 66"/>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1" name="Freeform 67"/>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2" name="Freeform 68"/>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3" name="Rectangle 69"/>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74" name="Freeform 70"/>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5" name="Freeform 71"/>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6" name="Freeform 72"/>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7" name="Freeform 73"/>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8" name="Freeform 74"/>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9" name="Freeform 75"/>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0" name="Freeform 76"/>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1" name="Freeform 77"/>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2" name="Freeform 78"/>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3" name="Rectangle 79"/>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4" name="Freeform 80"/>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5" name="Freeform 81"/>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6" name="Freeform 82"/>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7" name="Rectangle 83"/>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8" name="Rectangle 84"/>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9" name="Freeform 85"/>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0" name="Freeform 86"/>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1" name="Rectangle 87"/>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92" name="Freeform 88"/>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3" name="Freeform 89"/>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4" name="Freeform 90"/>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5" name="Freeform 91"/>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6" name="Freeform 92"/>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7" name="Freeform 93"/>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8" name="Freeform 94"/>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9" name="Freeform 95"/>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0" name="Freeform 96"/>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1" name="Rectangle 97"/>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02" name="Freeform 98"/>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3" name="Freeform 99"/>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4" name="Freeform 100"/>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5" name="Freeform 101"/>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6" name="Freeform 102"/>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7" name="Freeform 103"/>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8" name="Freeform 104"/>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9" name="Freeform 105"/>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0" name="Freeform 106"/>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1" name="Freeform 107"/>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2" name="Rectangle 108"/>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3" name="Freeform 109"/>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4" name="Freeform 110"/>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5" name="Rectangle 111"/>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6" name="Freeform 112"/>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7" name="Freeform 113"/>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8" name="Freeform 114"/>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9" name="Freeform 115"/>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0" name="Freeform 116"/>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1" name="Rectangle 117"/>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22" name="Freeform 118"/>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3" name="Freeform 119"/>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4" name="Freeform 120"/>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5" name="Freeform 121"/>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6" name="Freeform 122"/>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7" name="Freeform 123"/>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8" name="Freeform 124"/>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9" name="Rectangle 125"/>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0" name="Rectangle 126"/>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1" name="Freeform 127"/>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2" name="Freeform 128"/>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3" name="Freeform 129"/>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4" name="Freeform 130"/>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5" name="Rectangle 131"/>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6" name="Freeform 132"/>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7" name="Freeform 133"/>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8" name="Freeform 134"/>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9" name="Freeform 135"/>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0" name="Freeform 136"/>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1" name="Freeform 137"/>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2" name="Freeform 138"/>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3" name="Rectangle 139"/>
          <p:cNvSpPr>
            <a:spLocks noChangeArrowheads="1"/>
          </p:cNvSpPr>
          <p:nvPr/>
        </p:nvSpPr>
        <p:spPr bwMode="auto">
          <a:xfrm>
            <a:off x="2482850" y="2625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44" name="Freeform 140"/>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5" name="Freeform 141"/>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6" name="Freeform 142"/>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7" name="Freeform 143"/>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8" name="Freeform 144"/>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9" name="Freeform 145"/>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0" name="Freeform 146"/>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1" name="Freeform 147"/>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2" name="Rectangle 148"/>
          <p:cNvSpPr>
            <a:spLocks noChangeArrowheads="1"/>
          </p:cNvSpPr>
          <p:nvPr/>
        </p:nvSpPr>
        <p:spPr bwMode="auto">
          <a:xfrm>
            <a:off x="2576513" y="2819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53" name="Freeform 149"/>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4" name="Freeform 150"/>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5" name="Freeform 151"/>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6" name="Freeform 152"/>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7" name="Freeform 153"/>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8" name="Freeform 154"/>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9" name="Freeform 155"/>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0" name="Freeform 156"/>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1" name="Freeform 157"/>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2" name="Freeform 158"/>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3" name="Rectangle 159"/>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64" name="Freeform 160"/>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5" name="Freeform 161"/>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6" name="Freeform 162"/>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7" name="Freeform 163"/>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8" name="Freeform 164"/>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9" name="Freeform 165"/>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0" name="Freeform 166"/>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1" name="Freeform 167"/>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2" name="Rectangle 168"/>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73" name="Freeform 169"/>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4" name="Freeform 170"/>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5" name="Freeform 171"/>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6" name="Freeform 172"/>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7" name="Freeform 173"/>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8" name="Freeform 174"/>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9" name="Freeform 175"/>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0" name="Freeform 176"/>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1" name="Rectangle 177"/>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82" name="Freeform 178"/>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3" name="Freeform 179"/>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4" name="Freeform 180"/>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5" name="Freeform 181"/>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6" name="Freeform 182"/>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7" name="Freeform 183"/>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8" name="Freeform 184"/>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9" name="Freeform 185"/>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0" name="Freeform 186"/>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1" name="Rectangle 187"/>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92" name="Freeform 188"/>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3" name="Freeform 189"/>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4" name="Freeform 190"/>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5" name="Freeform 191"/>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6" name="Freeform 192"/>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7" name="Freeform 193"/>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8" name="Freeform 194"/>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9" name="Freeform 195"/>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0" name="Freeform 196"/>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1" name="Freeform 197"/>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2" name="Freeform 198"/>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3" name="Rectangle 199"/>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04" name="Freeform 200"/>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5" name="Freeform 201"/>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6" name="Freeform 202"/>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7" name="Freeform 203"/>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8" name="Freeform 204"/>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9" name="Rectangle 205"/>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0" name="Freeform 206"/>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1" name="Freeform 207"/>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2" name="Freeform 208"/>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3" name="Freeform 209"/>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4" name="Freeform 210"/>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5" name="Rectangle 211"/>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6" name="Freeform 212"/>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7" name="Freeform 213"/>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8" name="Freeform 214"/>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9" name="Freeform 215"/>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0" name="Freeform 216"/>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1" name="Freeform 217"/>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2" name="Rectangle 218"/>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23" name="Freeform 219"/>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4" name="Freeform 220"/>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5" name="Freeform 221"/>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6" name="Freeform 222"/>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7" name="Freeform 223"/>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8" name="Freeform 224"/>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9" name="Freeform 225"/>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0" name="Freeform 226"/>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1" name="Rectangle 227"/>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2" name="Rectangle 228"/>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3" name="Freeform 229"/>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4" name="Freeform 230"/>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5" name="Rectangle 231"/>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6" name="Freeform 232"/>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7" name="Freeform 233"/>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8" name="Freeform 234"/>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9" name="Freeform 235"/>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0" name="Freeform 236"/>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1" name="Freeform 237"/>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2" name="Freeform 238"/>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3" name="Freeform 239"/>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4" name="Freeform 240"/>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5" name="Rectangle 241"/>
          <p:cNvSpPr>
            <a:spLocks noChangeArrowheads="1"/>
          </p:cNvSpPr>
          <p:nvPr/>
        </p:nvSpPr>
        <p:spPr bwMode="auto">
          <a:xfrm>
            <a:off x="2520950" y="4554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46" name="Freeform 242"/>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7" name="Freeform 243"/>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8" name="Freeform 244"/>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9" name="Freeform 245"/>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0" name="Freeform 246"/>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1" name="Freeform 247"/>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2" name="Freeform 248"/>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3" name="Freeform 249"/>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4" name="Rectangle 250"/>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55" name="Freeform 251"/>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6" name="Freeform 252"/>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7" name="Freeform 253"/>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8" name="Freeform 254"/>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9" name="Rectangle 255"/>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0" name="Rectangle 256"/>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1" name="Freeform 257"/>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2" name="Freeform 258"/>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3" name="Freeform 259"/>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4" name="Freeform 260"/>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5" name="Rectangle 261"/>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6" name="Freeform 262"/>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7" name="Freeform 263"/>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8" name="Rectangle 264"/>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9" name="Freeform 265"/>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0" name="Freeform 266"/>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1" name="Freeform 267"/>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2" name="Freeform 268"/>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3" name="Rectangle 269"/>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4" name="Rectangle 270"/>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5" name="Freeform 271"/>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6" name="Freeform 272"/>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7" name="Rectangle 273"/>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8" name="Freeform 274"/>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9" name="Freeform 275"/>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0" name="Freeform 276"/>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1" name="Freeform 277"/>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2" name="Freeform 278"/>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3" name="Freeform 279"/>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4" name="Freeform 280"/>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5" name="Rectangle 281"/>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86" name="Freeform 282"/>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7" name="Freeform 283"/>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8" name="Freeform 284"/>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9" name="Freeform 285"/>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0" name="Freeform 286"/>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1" name="Freeform 287"/>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2" name="Freeform 288"/>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3" name="Freeform 289"/>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4" name="Freeform 290"/>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5" name="Freeform 291"/>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6" name="Rectangle 292"/>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97" name="Freeform 293"/>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8" name="Freeform 294"/>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9" name="Freeform 295"/>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0" name="Freeform 296"/>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1" name="Freeform 297"/>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2" name="Freeform 298"/>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3" name="Freeform 299"/>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4" name="Freeform 300"/>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5" name="Freeform 301"/>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6" name="Rectangle 302"/>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07" name="Freeform 303"/>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8" name="Freeform 304"/>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9" name="Freeform 305"/>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0" name="Freeform 306"/>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1" name="Freeform 307"/>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2" name="Freeform 308"/>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3" name="Freeform 309"/>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4" name="Freeform 310"/>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5" name="Freeform 311"/>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6" name="Freeform 312"/>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7" name="Rectangle 313"/>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18" name="Freeform 314"/>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9" name="Freeform 315"/>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0" name="Freeform 316"/>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1" name="Freeform 317"/>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2" name="Freeform 318"/>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3" name="Freeform 319"/>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4" name="Freeform 320"/>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5" name="Freeform 321"/>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6" name="Freeform 322"/>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7" name="Rectangle 323"/>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28" name="Freeform 324"/>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9" name="Freeform 325"/>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0" name="Freeform 326"/>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1" name="Freeform 327"/>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2" name="Freeform 328"/>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3" name="Freeform 329"/>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4" name="Rectangle 330"/>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5" name="Rectangle 331"/>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6" name="Freeform 332"/>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7" name="Freeform 333"/>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8" name="Rectangle 334"/>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9" name="Freeform 335"/>
          <p:cNvSpPr>
            <a:spLocks/>
          </p:cNvSpPr>
          <p:nvPr/>
        </p:nvSpPr>
        <p:spPr bwMode="auto">
          <a:xfrm>
            <a:off x="4851400" y="175260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0" name="Freeform 336"/>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1" name="Freeform 337"/>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2" name="Freeform 338"/>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3" name="Freeform 339"/>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4" name="Freeform 340"/>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5" name="Freeform 341"/>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6" name="Freeform 342"/>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7" name="Freeform 343"/>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8" name="Rectangle 344"/>
          <p:cNvSpPr>
            <a:spLocks noChangeArrowheads="1"/>
          </p:cNvSpPr>
          <p:nvPr/>
        </p:nvSpPr>
        <p:spPr bwMode="auto">
          <a:xfrm>
            <a:off x="6078538" y="1839913"/>
            <a:ext cx="11112"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49" name="Freeform 345"/>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0" name="Freeform 346"/>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1" name="Freeform 347"/>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2" name="Freeform 348"/>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3" name="Rectangle 349"/>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4" name="Rectangle 350"/>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5" name="Freeform 351"/>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6" name="Freeform 352"/>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7" name="Freeform 353"/>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8" name="Rectangle 354"/>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9" name="Freeform 355"/>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0" name="Freeform 356"/>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1" name="Freeform 357"/>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2" name="Freeform 358"/>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3" name="Freeform 359"/>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4" name="Freeform 360"/>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5" name="Freeform 361"/>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6" name="Freeform 362"/>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7" name="Freeform 363"/>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8" name="Rectangle 364"/>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69" name="Freeform 365"/>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0" name="Freeform 366"/>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1" name="Freeform 367"/>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2" name="Freeform 368"/>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3" name="Freeform 369"/>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4" name="Freeform 370"/>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5" name="Freeform 371"/>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6" name="Freeform 372"/>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7" name="Freeform 373"/>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8" name="Rectangle 374"/>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79" name="Freeform 375"/>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0" name="Freeform 376"/>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1" name="Freeform 377"/>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2" name="Freeform 378"/>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3" name="Freeform 379"/>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4" name="Freeform 380"/>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5" name="Freeform 381"/>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6" name="Freeform 382"/>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7" name="Freeform 383"/>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8" name="Freeform 384"/>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9" name="Rectangle 385"/>
          <p:cNvSpPr>
            <a:spLocks noChangeArrowheads="1"/>
          </p:cNvSpPr>
          <p:nvPr/>
        </p:nvSpPr>
        <p:spPr bwMode="auto">
          <a:xfrm>
            <a:off x="6086475" y="26114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0" name="Freeform 386"/>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1" name="Freeform 387"/>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2" name="Freeform 388"/>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3" name="Freeform 389"/>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4" name="Freeform 390"/>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5" name="Freeform 391"/>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6" name="Freeform 392"/>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7" name="Freeform 393"/>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8" name="Rectangle 394"/>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9" name="Freeform 395"/>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0" name="Freeform 396"/>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1" name="Freeform 397"/>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2" name="Freeform 398"/>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3" name="Freeform 399"/>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4" name="Freeform 400"/>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5" name="Freeform 401"/>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6" name="Freeform 402"/>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7" name="Freeform 403"/>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8" name="Rectangle 404"/>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09" name="Freeform 405"/>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0" name="Freeform 406"/>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1" name="Freeform 407"/>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2" name="Freeform 408"/>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3" name="Freeform 409"/>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4" name="Freeform 410"/>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5" name="Rectangle 411"/>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6" name="Freeform 412"/>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7" name="Freeform 413"/>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8" name="Rectangle 414"/>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9" name="Freeform 415"/>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0" name="Freeform 416"/>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1" name="Freeform 417"/>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2" name="Freeform 418"/>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3" name="Freeform 419"/>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4" name="Freeform 420"/>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5" name="Freeform 421"/>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6" name="Freeform 422"/>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7" name="Rectangle 423"/>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28" name="Freeform 424"/>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9" name="Freeform 425"/>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0" name="Freeform 426"/>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1" name="Freeform 427"/>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2" name="Freeform 428"/>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3" name="Freeform 429"/>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4" name="Rectangle 430"/>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35" name="Freeform 431"/>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6" name="Freeform 432"/>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7" name="Freeform 433"/>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8" name="Freeform 434"/>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9" name="Freeform 435"/>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0" name="Freeform 436"/>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1" name="Rectangle 437"/>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42" name="Freeform 438"/>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3" name="Freeform 439"/>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4" name="Freeform 440"/>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5" name="Freeform 441"/>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6" name="Freeform 442"/>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7" name="Freeform 443"/>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8" name="Freeform 444"/>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9" name="Rectangle 445"/>
          <p:cNvSpPr>
            <a:spLocks noChangeArrowheads="1"/>
          </p:cNvSpPr>
          <p:nvPr/>
        </p:nvSpPr>
        <p:spPr bwMode="auto">
          <a:xfrm>
            <a:off x="5867400" y="3676650"/>
            <a:ext cx="11113" cy="1095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0" name="Freeform 446"/>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1" name="Rectangle 447"/>
          <p:cNvSpPr>
            <a:spLocks noChangeArrowheads="1"/>
          </p:cNvSpPr>
          <p:nvPr/>
        </p:nvSpPr>
        <p:spPr bwMode="auto">
          <a:xfrm>
            <a:off x="6010275" y="3768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2" name="Freeform 448"/>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3" name="Freeform 449"/>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4" name="Freeform 450"/>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5" name="Freeform 451"/>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6" name="Freeform 452"/>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7" name="Freeform 453"/>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8" name="Freeform 454"/>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9" name="Freeform 455"/>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0" name="Freeform 456"/>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1" name="Rectangle 457"/>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2" name="Freeform 458"/>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3" name="Freeform 459"/>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4" name="Freeform 460"/>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5" name="Rectangle 461"/>
          <p:cNvSpPr>
            <a:spLocks noChangeArrowheads="1"/>
          </p:cNvSpPr>
          <p:nvPr/>
        </p:nvSpPr>
        <p:spPr bwMode="auto">
          <a:xfrm>
            <a:off x="5614988" y="40624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6" name="Freeform 462"/>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7" name="Freeform 463"/>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8" name="Freeform 464"/>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9" name="Freeform 465"/>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0" name="Rectangle 466"/>
          <p:cNvSpPr>
            <a:spLocks noChangeArrowheads="1"/>
          </p:cNvSpPr>
          <p:nvPr/>
        </p:nvSpPr>
        <p:spPr bwMode="auto">
          <a:xfrm>
            <a:off x="5943600" y="4154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1" name="Freeform 467"/>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2" name="Freeform 468"/>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3" name="Freeform 469"/>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4" name="Rectangle 470"/>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5" name="Freeform 471"/>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6" name="Freeform 472"/>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7" name="Freeform 473"/>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8" name="Freeform 474"/>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9" name="Freeform 475"/>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0" name="Freeform 476"/>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1" name="Rectangle 477"/>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82" name="Freeform 478"/>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3" name="Freeform 479"/>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4" name="Freeform 480"/>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5" name="Freeform 481"/>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6" name="Freeform 482"/>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7" name="Freeform 483"/>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8" name="Freeform 484"/>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9" name="Freeform 485"/>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0" name="Freeform 486"/>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1" name="Freeform 487"/>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2" name="Freeform 488"/>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3" name="Freeform 489"/>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4" name="Rectangle 490"/>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95" name="Freeform 491"/>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6" name="Freeform 492"/>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7" name="Freeform 493"/>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8" name="Freeform 494"/>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9" name="Freeform 495"/>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0" name="Freeform 496"/>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1" name="Freeform 497"/>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2" name="Freeform 498"/>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3" name="Freeform 499"/>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4" name="Rectangle 500"/>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05" name="Freeform 501"/>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6" name="Freeform 502"/>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7" name="Freeform 503"/>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8" name="Freeform 504"/>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9" name="Freeform 505"/>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0" name="Freeform 506"/>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1" name="Freeform 507"/>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2" name="Freeform 508"/>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3" name="Freeform 509"/>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4" name="Freeform 510"/>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5" name="Freeform 511"/>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6" name="Freeform 512"/>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7" name="Freeform 513"/>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8" name="Rectangle 514"/>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19" name="Freeform 515"/>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0" name="Freeform 516"/>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1" name="Freeform 517"/>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2" name="Freeform 518"/>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3" name="Freeform 519"/>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4" name="Freeform 520"/>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5" name="Freeform 521"/>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6" name="Freeform 522"/>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7" name="Freeform 523"/>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8" name="Freeform 524"/>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9" name="Rectangle 525"/>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30" name="Freeform 526"/>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1" name="Freeform 527"/>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2" name="Freeform 528"/>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3" name="Freeform 529"/>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4" name="Freeform 530"/>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5" name="Freeform 531"/>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6" name="Freeform 532"/>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7" name="Freeform 533"/>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8" name="Freeform 534"/>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9" name="Freeform 535"/>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0" name="Freeform 536"/>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1" name="Rectangle 537"/>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42" name="Freeform 538"/>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3" name="Freeform 539"/>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4" name="Freeform 540"/>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5" name="Freeform 541"/>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6" name="Freeform 542"/>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7" name="Freeform 543"/>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8" name="Freeform 544"/>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9" name="Freeform 545"/>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0" name="Freeform 546"/>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1" name="Freeform 547"/>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2" name="Freeform 548"/>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3" name="Freeform 549"/>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4" name="Rectangle 550"/>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55" name="Freeform 551"/>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6" name="Freeform 552"/>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7" name="Freeform 553"/>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8" name="Freeform 554"/>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9" name="Freeform 555"/>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0" name="Freeform 556"/>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1" name="Freeform 557"/>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2" name="Freeform 558"/>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3" name="Freeform 559"/>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4" name="Freeform 560"/>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5" name="Rectangle 561"/>
          <p:cNvSpPr>
            <a:spLocks noChangeArrowheads="1"/>
          </p:cNvSpPr>
          <p:nvPr/>
        </p:nvSpPr>
        <p:spPr bwMode="auto">
          <a:xfrm>
            <a:off x="6076950" y="5697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2"/>
          <p:cNvGrpSpPr>
            <a:grpSpLocks/>
          </p:cNvGrpSpPr>
          <p:nvPr/>
        </p:nvGrpSpPr>
        <p:grpSpPr bwMode="auto">
          <a:xfrm>
            <a:off x="1247775" y="2489200"/>
            <a:ext cx="1438275" cy="200025"/>
            <a:chOff x="3378" y="942"/>
            <a:chExt cx="1020" cy="126"/>
          </a:xfrm>
        </p:grpSpPr>
        <p:sp>
          <p:nvSpPr>
            <p:cNvPr id="22075" name="Oval 563"/>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6" name="Oval 564"/>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5"/>
          <p:cNvGrpSpPr>
            <a:grpSpLocks/>
          </p:cNvGrpSpPr>
          <p:nvPr/>
        </p:nvGrpSpPr>
        <p:grpSpPr bwMode="auto">
          <a:xfrm>
            <a:off x="4775200" y="1701800"/>
            <a:ext cx="1439863" cy="200025"/>
            <a:chOff x="3378" y="942"/>
            <a:chExt cx="1020" cy="126"/>
          </a:xfrm>
        </p:grpSpPr>
        <p:sp>
          <p:nvSpPr>
            <p:cNvPr id="22073" name="Oval 566"/>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4" name="Oval 567"/>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68"/>
          <p:cNvGrpSpPr>
            <a:grpSpLocks/>
          </p:cNvGrpSpPr>
          <p:nvPr/>
        </p:nvGrpSpPr>
        <p:grpSpPr bwMode="auto">
          <a:xfrm>
            <a:off x="4786313" y="5565775"/>
            <a:ext cx="1439862" cy="200025"/>
            <a:chOff x="3378" y="942"/>
            <a:chExt cx="1020" cy="126"/>
          </a:xfrm>
        </p:grpSpPr>
        <p:sp>
          <p:nvSpPr>
            <p:cNvPr id="22071" name="Oval 569"/>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2" name="Oval 570"/>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sp>
        <p:nvSpPr>
          <p:cNvPr id="5" name="Τίτλος 4"/>
          <p:cNvSpPr>
            <a:spLocks noGrp="1"/>
          </p:cNvSpPr>
          <p:nvPr>
            <p:ph type="title"/>
          </p:nvPr>
        </p:nvSpPr>
        <p:spPr/>
        <p:txBody>
          <a:bodyPr/>
          <a:lstStyle/>
          <a:p>
            <a:r>
              <a:rPr lang="en-US" dirty="0"/>
              <a:t>Systematic </a:t>
            </a:r>
            <a:r>
              <a:rPr lang="en-US" dirty="0" smtClean="0"/>
              <a:t>sampling</a:t>
            </a:r>
            <a:endParaRPr lang="el-GR"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2202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l-GR"/>
              <a:t>Συλλογή δεδομένων</a:t>
            </a:r>
          </a:p>
        </p:txBody>
      </p:sp>
      <p:sp>
        <p:nvSpPr>
          <p:cNvPr id="17411" name="Rectangle 3"/>
          <p:cNvSpPr>
            <a:spLocks noGrp="1" noChangeArrowheads="1"/>
          </p:cNvSpPr>
          <p:nvPr>
            <p:ph idx="1"/>
          </p:nvPr>
        </p:nvSpPr>
        <p:spPr/>
        <p:txBody>
          <a:bodyPr/>
          <a:lstStyle/>
          <a:p>
            <a:pPr>
              <a:defRPr/>
            </a:pPr>
            <a:r>
              <a:rPr lang="el-GR"/>
              <a:t>Μια κύρια πρωτογενής πηγή συλλογής στοιχείων είναι η διενέργεια πληθυσμιακών ερευνών</a:t>
            </a:r>
          </a:p>
          <a:p>
            <a:pPr lvl="1">
              <a:defRPr/>
            </a:pPr>
            <a:r>
              <a:rPr lang="el-GR" i="1"/>
              <a:t>Π.χ. απογραφικών</a:t>
            </a:r>
            <a:r>
              <a:rPr lang="el-GR"/>
              <a:t> ή </a:t>
            </a:r>
            <a:r>
              <a:rPr lang="el-GR" i="1"/>
              <a:t>δειγματοληπτικών</a:t>
            </a:r>
            <a:r>
              <a:rPr lang="el-G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47135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Δειγματοληπτικά </a:t>
            </a:r>
            <a:r>
              <a:rPr lang="el-GR" dirty="0" smtClean="0"/>
              <a:t>σφάλματα</a:t>
            </a:r>
            <a:endParaRPr lang="el-GR" dirty="0"/>
          </a:p>
        </p:txBody>
      </p:sp>
      <p:sp>
        <p:nvSpPr>
          <p:cNvPr id="3" name="Θέση περιεχομένου 2"/>
          <p:cNvSpPr>
            <a:spLocks noGrp="1"/>
          </p:cNvSpPr>
          <p:nvPr>
            <p:ph idx="1"/>
          </p:nvPr>
        </p:nvSpPr>
        <p:spPr/>
        <p:txBody>
          <a:bodyPr/>
          <a:lstStyle/>
          <a:p>
            <a:r>
              <a:rPr lang="el-GR" dirty="0" smtClean="0"/>
              <a:t>Συστηματικά </a:t>
            </a:r>
            <a:r>
              <a:rPr lang="el-GR" dirty="0"/>
              <a:t>σφάλματα</a:t>
            </a:r>
          </a:p>
          <a:p>
            <a:r>
              <a:rPr lang="el-GR" dirty="0"/>
              <a:t>Μη δειγματοληπτικά </a:t>
            </a:r>
            <a:r>
              <a:rPr lang="el-GR" dirty="0" smtClean="0"/>
              <a:t>σφάλματα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7713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295400" y="2276872"/>
            <a:ext cx="6386513" cy="1576388"/>
            <a:chOff x="816" y="2367"/>
            <a:chExt cx="4023" cy="993"/>
          </a:xfrm>
        </p:grpSpPr>
        <p:sp>
          <p:nvSpPr>
            <p:cNvPr id="23555" name="AutoShape 3"/>
            <p:cNvSpPr>
              <a:spLocks noChangeArrowheads="1"/>
            </p:cNvSpPr>
            <p:nvPr/>
          </p:nvSpPr>
          <p:spPr bwMode="auto">
            <a:xfrm>
              <a:off x="2544" y="2832"/>
              <a:ext cx="672" cy="528"/>
            </a:xfrm>
            <a:prstGeom prst="triangle">
              <a:avLst>
                <a:gd name="adj" fmla="val 50000"/>
              </a:avLst>
            </a:prstGeom>
            <a:solidFill>
              <a:srgbClr val="FF0000"/>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3556" name="Line 4"/>
            <p:cNvSpPr>
              <a:spLocks noChangeShapeType="1"/>
            </p:cNvSpPr>
            <p:nvPr/>
          </p:nvSpPr>
          <p:spPr bwMode="auto">
            <a:xfrm>
              <a:off x="1200" y="2688"/>
              <a:ext cx="3360" cy="2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Text Box 5"/>
            <p:cNvSpPr txBox="1">
              <a:spLocks noChangeArrowheads="1"/>
            </p:cNvSpPr>
            <p:nvPr/>
          </p:nvSpPr>
          <p:spPr bwMode="auto">
            <a:xfrm>
              <a:off x="816" y="2367"/>
              <a:ext cx="11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US" altLang="el-GR" sz="2800" b="1"/>
                <a:t>Precision</a:t>
              </a:r>
            </a:p>
          </p:txBody>
        </p:sp>
        <p:sp>
          <p:nvSpPr>
            <p:cNvPr id="23558" name="Text Box 6"/>
            <p:cNvSpPr txBox="1">
              <a:spLocks noChangeArrowheads="1"/>
            </p:cNvSpPr>
            <p:nvPr/>
          </p:nvSpPr>
          <p:spPr bwMode="auto">
            <a:xfrm>
              <a:off x="4224" y="2640"/>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GB" altLang="el-GR" sz="2800" b="1"/>
                <a:t>Cost</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79078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2</a:t>
            </a:r>
            <a:r>
              <a:rPr lang="en-US" sz="2000" dirty="0" smtClean="0"/>
              <a:t>:</a:t>
            </a:r>
            <a:r>
              <a:rPr lang="el-GR" sz="2000" dirty="0"/>
              <a:t> Πληθυσμός και δείγμα - Δειγματοληπτικές μέθοδοι και δειγματοληπτικό </a:t>
            </a:r>
            <a:r>
              <a:rPr lang="el-GR" sz="2000" dirty="0" smtClean="0"/>
              <a:t>σφάλμα».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t>1/2</a:t>
            </a:r>
            <a:endParaRPr lang="el-GR" sz="3000" b="0" dirty="0"/>
          </a:p>
        </p:txBody>
      </p:sp>
      <p:sp>
        <p:nvSpPr>
          <p:cNvPr id="194563" name="Rectangle 3"/>
          <p:cNvSpPr>
            <a:spLocks noGrp="1" noChangeArrowheads="1"/>
          </p:cNvSpPr>
          <p:nvPr>
            <p:ph idx="1"/>
          </p:nvPr>
        </p:nvSpPr>
        <p:spPr>
          <a:xfrm>
            <a:off x="323528" y="1412776"/>
            <a:ext cx="8496944" cy="5400600"/>
          </a:xfrm>
        </p:spPr>
        <p:txBody>
          <a:bodyPr>
            <a:normAutofit/>
          </a:bodyPr>
          <a:lstStyle/>
          <a:p>
            <a:pPr>
              <a:defRPr/>
            </a:pPr>
            <a:r>
              <a:rPr lang="el-GR" sz="2400" dirty="0"/>
              <a:t>Οι κυριότεροι τρόποι συλλογής των πληροφοριών είναι οι </a:t>
            </a:r>
            <a:r>
              <a:rPr lang="el-GR" sz="2400" dirty="0" smtClean="0"/>
              <a:t>ακόλουθοι:</a:t>
            </a:r>
            <a:endParaRPr lang="el-GR" sz="2400" dirty="0"/>
          </a:p>
          <a:p>
            <a:pPr lvl="1">
              <a:defRPr/>
            </a:pPr>
            <a:r>
              <a:rPr lang="el-GR" b="1" dirty="0"/>
              <a:t>Ταχυδρομικά</a:t>
            </a:r>
            <a:r>
              <a:rPr lang="el-GR" dirty="0"/>
              <a:t>, η μέθοδος αυτή έχει μικρό κόστος, αλλά απαντά συνήθως πολύ μικρό ποσοστό ερωτώμενων (20-40%).</a:t>
            </a:r>
          </a:p>
          <a:p>
            <a:pPr lvl="1">
              <a:defRPr/>
            </a:pPr>
            <a:r>
              <a:rPr lang="el-GR" b="1" dirty="0"/>
              <a:t>Τηλεφωνικά</a:t>
            </a:r>
            <a:r>
              <a:rPr lang="el-GR" dirty="0"/>
              <a:t>, έχει και αυτή η μέθοδος μικρό κόστος και εύκολο τρόπο επιλογής τυχαίου δείγματος, π.χ. τυχαίοι αριθμοί από τηλεφωνικό κατάλογο, όμως πρέπει να γίνεται προσεκτικά και σε ώρες που να μην είναι ενοχλητικές για τους ερωτώμενους. Συνήθως ανταποκρίνεται το 60-80% των ερωτώμενων, αλλά πολλές φορές οι απαντήσεις είναι μικρής εγκυρότητας.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8185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solidFill>
                  <a:srgbClr val="4F81BD">
                    <a:lumMod val="50000"/>
                  </a:srgbClr>
                </a:solidFill>
              </a:rPr>
              <a:t>2/2</a:t>
            </a:r>
            <a:endParaRPr lang="el-GR" sz="3600" dirty="0"/>
          </a:p>
        </p:txBody>
      </p:sp>
      <p:sp>
        <p:nvSpPr>
          <p:cNvPr id="196611" name="Rectangle 3"/>
          <p:cNvSpPr>
            <a:spLocks noGrp="1" noChangeArrowheads="1"/>
          </p:cNvSpPr>
          <p:nvPr>
            <p:ph idx="1"/>
          </p:nvPr>
        </p:nvSpPr>
        <p:spPr/>
        <p:txBody>
          <a:bodyPr/>
          <a:lstStyle/>
          <a:p>
            <a:pPr>
              <a:defRPr/>
            </a:pPr>
            <a:r>
              <a:rPr lang="el-GR" sz="2400" b="1" dirty="0"/>
              <a:t>Συνέντευξη</a:t>
            </a:r>
            <a:r>
              <a:rPr lang="el-GR" sz="2400" dirty="0"/>
              <a:t>, ίσως ο πιο ασφαλής τρόπος αλλά με μεγάλο κόστος. Οι ερευνητές επίσης πρέπει να είναι κατάλληλα καταρτισμένοι για την επιτυχή διεξαγωγή της έρευνας. Συνήθως ανταποκρίνεται το 70-80% των ερωτώμενων.</a:t>
            </a:r>
          </a:p>
          <a:p>
            <a:pPr>
              <a:defRPr/>
            </a:pPr>
            <a:r>
              <a:rPr lang="el-GR" sz="2400" b="1" dirty="0"/>
              <a:t>Συνδυασμός των παραπάνω μεθόδων</a:t>
            </a:r>
            <a:r>
              <a:rPr lang="el-GR" sz="2400" dirty="0"/>
              <a:t>, η μέθοδος αυτή είναι δαπανηρή αλλά δίνει τα καλύτερα αποτελέσματα και με την μικρότερη πιθανότητα σφάλματος.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8176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l-GR"/>
              <a:t>Η απογραφή</a:t>
            </a:r>
          </a:p>
        </p:txBody>
      </p:sp>
      <p:sp>
        <p:nvSpPr>
          <p:cNvPr id="19459" name="Rectangle 3"/>
          <p:cNvSpPr>
            <a:spLocks noGrp="1" noChangeArrowheads="1"/>
          </p:cNvSpPr>
          <p:nvPr>
            <p:ph idx="1"/>
          </p:nvPr>
        </p:nvSpPr>
        <p:spPr>
          <a:xfrm>
            <a:off x="323528" y="1412776"/>
            <a:ext cx="8424936" cy="5256584"/>
          </a:xfrm>
        </p:spPr>
        <p:txBody>
          <a:bodyPr>
            <a:normAutofit/>
          </a:bodyPr>
          <a:lstStyle/>
          <a:p>
            <a:pPr>
              <a:defRPr/>
            </a:pPr>
            <a:r>
              <a:rPr lang="el-GR" dirty="0"/>
              <a:t>Η μέθοδος της απογραφής στηρίζεται στη συγκέντρωση στοιχείων από όλες τις μονάδες ενός πληθυσμού που ενδιαφέρει στη συγκεκριμένη έρευνα. </a:t>
            </a:r>
          </a:p>
          <a:p>
            <a:pPr lvl="1">
              <a:defRPr/>
            </a:pPr>
            <a:r>
              <a:rPr lang="el-GR" dirty="0"/>
              <a:t>Επειδή το σύνολο των ερωτώμενων είναι μεγάλο, παράλληλα με το μεγάλο πλήθος των μεταβλητών που εξετάζονται, η μέθοδος αυτή απαιτεί μεγάλο χρόνο και πολύ μεγάλο κόστος για την συλλογή των στοιχείων και την εξαγωγή συμπερασμάτων. </a:t>
            </a:r>
          </a:p>
          <a:p>
            <a:pPr lvl="2">
              <a:defRPr/>
            </a:pPr>
            <a:r>
              <a:rPr lang="el-GR" dirty="0"/>
              <a:t>Έτσι συχνά οι ερευνητές καταφεύγουν στη διαδικασία της δειγματοληψίας, </a:t>
            </a:r>
            <a:r>
              <a:rPr lang="el-GR" i="1" dirty="0"/>
              <a:t>που κρύβει και μεγαλύτερο σφάλμα</a:t>
            </a:r>
            <a:r>
              <a:rPr lang="el-GR" dirty="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527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pPr marL="0" indent="4763" algn="l" rtl="0" eaLnBrk="1" hangingPunct="1">
              <a:buFont typeface="Wingdings" pitchFamily="2" charset="2"/>
              <a:buNone/>
              <a:defRPr/>
            </a:pPr>
            <a:r>
              <a:rPr lang="el-GR" sz="2600" b="1" dirty="0" smtClean="0">
                <a:solidFill>
                  <a:schemeClr val="accent1">
                    <a:lumMod val="50000"/>
                  </a:schemeClr>
                </a:solidFill>
              </a:rPr>
              <a:t>Πληθυσμός</a:t>
            </a:r>
            <a:r>
              <a:rPr lang="en-US" sz="2600" b="1" dirty="0" smtClean="0">
                <a:solidFill>
                  <a:schemeClr val="accent1">
                    <a:lumMod val="50000"/>
                  </a:schemeClr>
                </a:solidFill>
              </a:rPr>
              <a:t>: </a:t>
            </a:r>
          </a:p>
          <a:p>
            <a:pPr marL="0" indent="4763" algn="l" rtl="0" eaLnBrk="1" hangingPunct="1">
              <a:spcBef>
                <a:spcPts val="300"/>
              </a:spcBef>
              <a:spcAft>
                <a:spcPts val="10800"/>
              </a:spcAft>
              <a:buFont typeface="Wingdings" pitchFamily="2" charset="2"/>
              <a:buNone/>
              <a:defRPr/>
            </a:pPr>
            <a:r>
              <a:rPr lang="el-GR" sz="2600" dirty="0" smtClean="0"/>
              <a:t>Το σύνολο που περιλαμβάνει όλες  τις μετρήσεις του υπό μελέτη χαρακτηριστικού.</a:t>
            </a:r>
          </a:p>
          <a:p>
            <a:pPr marL="0" indent="4763" algn="l" rtl="0" eaLnBrk="1" hangingPunct="1">
              <a:buFont typeface="Wingdings" pitchFamily="2" charset="2"/>
              <a:buNone/>
              <a:defRPr/>
            </a:pPr>
            <a:r>
              <a:rPr lang="el-GR" sz="2600" b="1" dirty="0" smtClean="0">
                <a:solidFill>
                  <a:schemeClr val="accent1">
                    <a:lumMod val="50000"/>
                  </a:schemeClr>
                </a:solidFill>
              </a:rPr>
              <a:t>Δείγμα</a:t>
            </a:r>
            <a:r>
              <a:rPr lang="en-US" sz="2600" b="1" dirty="0" smtClean="0">
                <a:solidFill>
                  <a:schemeClr val="accent1">
                    <a:lumMod val="50000"/>
                  </a:schemeClr>
                </a:solidFill>
              </a:rPr>
              <a:t>:</a:t>
            </a:r>
          </a:p>
          <a:p>
            <a:pPr marL="0" indent="4763" algn="l" rtl="0" eaLnBrk="1" hangingPunct="1">
              <a:spcBef>
                <a:spcPts val="300"/>
              </a:spcBef>
              <a:buFont typeface="Wingdings" pitchFamily="2" charset="2"/>
              <a:buNone/>
              <a:defRPr/>
            </a:pPr>
            <a:r>
              <a:rPr lang="el-GR" sz="2600" dirty="0" smtClean="0"/>
              <a:t>Ένα υποσύνολο του πληθυσμού.</a:t>
            </a:r>
          </a:p>
        </p:txBody>
      </p:sp>
      <p:sp>
        <p:nvSpPr>
          <p:cNvPr id="8196" name="Oval 6"/>
          <p:cNvSpPr>
            <a:spLocks noChangeArrowheads="1"/>
          </p:cNvSpPr>
          <p:nvPr/>
        </p:nvSpPr>
        <p:spPr bwMode="auto">
          <a:xfrm>
            <a:off x="6011863" y="2781300"/>
            <a:ext cx="3132137" cy="2016125"/>
          </a:xfrm>
          <a:prstGeom prst="ellipse">
            <a:avLst/>
          </a:prstGeom>
          <a:solidFill>
            <a:schemeClr val="bg1">
              <a:lumMod val="65000"/>
            </a:schemeClr>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7" name="Line 8"/>
          <p:cNvSpPr>
            <a:spLocks noChangeShapeType="1"/>
          </p:cNvSpPr>
          <p:nvPr/>
        </p:nvSpPr>
        <p:spPr bwMode="auto">
          <a:xfrm flipV="1">
            <a:off x="2555775" y="4149725"/>
            <a:ext cx="3887887" cy="719435"/>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 name="AutoShape 9"/>
          <p:cNvSpPr>
            <a:spLocks noChangeArrowheads="1"/>
          </p:cNvSpPr>
          <p:nvPr/>
        </p:nvSpPr>
        <p:spPr bwMode="auto">
          <a:xfrm rot="623681">
            <a:off x="3635375" y="1557338"/>
            <a:ext cx="3744913" cy="865187"/>
          </a:xfrm>
          <a:prstGeom prst="curvedDownArrow">
            <a:avLst>
              <a:gd name="adj1" fmla="val 25252"/>
              <a:gd name="adj2" fmla="val 98172"/>
              <a:gd name="adj3" fmla="val 17898"/>
            </a:avLst>
          </a:prstGeom>
          <a:solidFill>
            <a:srgbClr val="FFFFFF"/>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9" name="Oval 15"/>
          <p:cNvSpPr>
            <a:spLocks noChangeArrowheads="1"/>
          </p:cNvSpPr>
          <p:nvPr/>
        </p:nvSpPr>
        <p:spPr bwMode="auto">
          <a:xfrm>
            <a:off x="6443663" y="3500438"/>
            <a:ext cx="647700" cy="936625"/>
          </a:xfrm>
          <a:prstGeom prst="ellipse">
            <a:avLst/>
          </a:prstGeom>
          <a:solidFill>
            <a:srgbClr val="800000"/>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Τίτλος 2"/>
          <p:cNvSpPr>
            <a:spLocks noGrp="1"/>
          </p:cNvSpPr>
          <p:nvPr>
            <p:ph type="title"/>
          </p:nvPr>
        </p:nvSpPr>
        <p:spPr/>
        <p:txBody>
          <a:bodyPr/>
          <a:lstStyle/>
          <a:p>
            <a:r>
              <a:rPr lang="el-GR" dirty="0"/>
              <a:t>Σημαντικοί στατιστικοί </a:t>
            </a:r>
            <a:r>
              <a:rPr lang="el-GR" dirty="0" smtClean="0"/>
              <a:t>όροι </a:t>
            </a:r>
            <a:r>
              <a:rPr lang="el-GR" sz="3000" b="0" dirty="0" smtClean="0"/>
              <a:t>1/2</a:t>
            </a:r>
            <a:endParaRPr lang="el-GR" sz="3000" b="0" dirty="0"/>
          </a:p>
        </p:txBody>
      </p:sp>
    </p:spTree>
    <p:extLst>
      <p:ext uri="{BB962C8B-B14F-4D97-AF65-F5344CB8AC3E}">
        <p14:creationId xmlns:p14="http://schemas.microsoft.com/office/powerpoint/2010/main" val="33389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Σημαντικοί στατιστικοί όροι </a:t>
            </a:r>
            <a:r>
              <a:rPr lang="el-GR" sz="3000" b="0" dirty="0" smtClean="0">
                <a:solidFill>
                  <a:srgbClr val="4F81BD">
                    <a:lumMod val="50000"/>
                  </a:srgbClr>
                </a:solidFill>
              </a:rPr>
              <a:t>2/2</a:t>
            </a:r>
            <a:endParaRPr lang="el-GR" dirty="0"/>
          </a:p>
        </p:txBody>
      </p:sp>
      <p:sp>
        <p:nvSpPr>
          <p:cNvPr id="58371" name="Rectangle 3"/>
          <p:cNvSpPr>
            <a:spLocks noGrp="1" noChangeArrowheads="1"/>
          </p:cNvSpPr>
          <p:nvPr>
            <p:ph idx="1"/>
          </p:nvPr>
        </p:nvSpPr>
        <p:spPr>
          <a:xfrm>
            <a:off x="323528" y="1340768"/>
            <a:ext cx="8640960" cy="5256584"/>
          </a:xfrm>
        </p:spPr>
        <p:txBody>
          <a:bodyPr>
            <a:noAutofit/>
          </a:bodyPr>
          <a:lstStyle/>
          <a:p>
            <a:pPr algn="l" rtl="0" eaLnBrk="1" hangingPunct="1">
              <a:lnSpc>
                <a:spcPct val="90000"/>
              </a:lnSpc>
              <a:defRPr/>
            </a:pPr>
            <a:r>
              <a:rPr lang="el-GR" b="1" dirty="0" smtClean="0">
                <a:solidFill>
                  <a:schemeClr val="accent1">
                    <a:lumMod val="50000"/>
                  </a:schemeClr>
                </a:solidFill>
              </a:rPr>
              <a:t>Πληθυσμός Στόχος</a:t>
            </a:r>
            <a:r>
              <a:rPr lang="en-US" b="1" dirty="0" smtClean="0">
                <a:solidFill>
                  <a:schemeClr val="accent1">
                    <a:lumMod val="50000"/>
                  </a:schemeClr>
                </a:solidFill>
              </a:rPr>
              <a:t>:</a:t>
            </a:r>
            <a:r>
              <a:rPr lang="en-US" b="1" dirty="0" smtClean="0">
                <a:solidFill>
                  <a:schemeClr val="accent1">
                    <a:lumMod val="50000"/>
                  </a:schemeClr>
                </a:solidFill>
                <a:effectLst/>
              </a:rPr>
              <a:t> </a:t>
            </a:r>
          </a:p>
          <a:p>
            <a:pPr marL="355600" indent="0">
              <a:spcBef>
                <a:spcPts val="200"/>
              </a:spcBef>
              <a:buNone/>
              <a:defRPr/>
            </a:pPr>
            <a:r>
              <a:rPr lang="el-GR" dirty="0" smtClean="0"/>
              <a:t>Ο υπό μελέτη πληθυσμός</a:t>
            </a:r>
            <a:r>
              <a:rPr lang="en-US" dirty="0" smtClean="0"/>
              <a:t>/ </a:t>
            </a:r>
            <a:r>
              <a:rPr lang="el-GR" dirty="0" smtClean="0"/>
              <a:t>στον οποίο ο ερευνητής θέλει να γενικεύσει τα αποτελέσματά του</a:t>
            </a:r>
            <a:r>
              <a:rPr lang="el-GR" dirty="0"/>
              <a:t>.</a:t>
            </a:r>
            <a:endParaRPr lang="el-GR" dirty="0" smtClean="0"/>
          </a:p>
          <a:p>
            <a:pPr algn="l" rtl="0" eaLnBrk="1" hangingPunct="1">
              <a:lnSpc>
                <a:spcPct val="90000"/>
              </a:lnSpc>
              <a:defRPr/>
            </a:pPr>
            <a:r>
              <a:rPr lang="el-GR" b="1" dirty="0">
                <a:solidFill>
                  <a:schemeClr val="accent1">
                    <a:lumMod val="50000"/>
                  </a:schemeClr>
                </a:solidFill>
              </a:rPr>
              <a:t>Απλό στοιχείο:</a:t>
            </a:r>
          </a:p>
          <a:p>
            <a:pPr marL="355600" indent="0" algn="l" rtl="0" eaLnBrk="1" hangingPunct="1">
              <a:spcBef>
                <a:spcPts val="200"/>
              </a:spcBef>
              <a:buFont typeface="Wingdings" pitchFamily="2" charset="2"/>
              <a:buNone/>
              <a:defRPr/>
            </a:pPr>
            <a:r>
              <a:rPr lang="el-GR" dirty="0" smtClean="0"/>
              <a:t>Κάθε στοιχείο του πληθυσμού.</a:t>
            </a:r>
            <a:endParaRPr lang="en-US" dirty="0"/>
          </a:p>
          <a:p>
            <a:pPr algn="l" rtl="0" eaLnBrk="1" hangingPunct="1">
              <a:lnSpc>
                <a:spcPct val="90000"/>
              </a:lnSpc>
              <a:defRPr/>
            </a:pPr>
            <a:r>
              <a:rPr lang="el-GR" b="1" dirty="0" smtClean="0">
                <a:solidFill>
                  <a:schemeClr val="accent1">
                    <a:lumMod val="50000"/>
                  </a:schemeClr>
                </a:solidFill>
              </a:rPr>
              <a:t>Δειγματοληπτική μονάδα</a:t>
            </a:r>
            <a:r>
              <a:rPr lang="en-US" b="1" dirty="0" smtClean="0">
                <a:solidFill>
                  <a:schemeClr val="accent1">
                    <a:lumMod val="50000"/>
                  </a:schemeClr>
                </a:solidFill>
              </a:rPr>
              <a:t>:</a:t>
            </a:r>
            <a:endParaRPr lang="el-GR" b="1" dirty="0" smtClean="0">
              <a:solidFill>
                <a:schemeClr val="accent1">
                  <a:lumMod val="50000"/>
                </a:schemeClr>
              </a:solidFill>
            </a:endParaRPr>
          </a:p>
          <a:p>
            <a:pPr marL="355600" indent="0" algn="l" rtl="0" eaLnBrk="1" hangingPunct="1">
              <a:spcBef>
                <a:spcPts val="200"/>
              </a:spcBef>
              <a:buNone/>
              <a:defRPr/>
            </a:pPr>
            <a:r>
              <a:rPr lang="el-GR" dirty="0" smtClean="0"/>
              <a:t>Η μικρότερη μονάδα από την οποία μπορεί να επιλεγεί το δείγμα.</a:t>
            </a:r>
            <a:endParaRPr lang="en-US" dirty="0" smtClean="0"/>
          </a:p>
          <a:p>
            <a:pPr algn="l" rtl="0" eaLnBrk="1" hangingPunct="1">
              <a:lnSpc>
                <a:spcPct val="90000"/>
              </a:lnSpc>
              <a:defRPr/>
            </a:pPr>
            <a:r>
              <a:rPr lang="el-GR" b="1" dirty="0" smtClean="0">
                <a:solidFill>
                  <a:schemeClr val="accent1">
                    <a:lumMod val="50000"/>
                  </a:schemeClr>
                </a:solidFill>
              </a:rPr>
              <a:t>Δειγματοληπτικό πλαίσιο </a:t>
            </a:r>
            <a:endParaRPr lang="en-GB" b="1" dirty="0" smtClean="0">
              <a:solidFill>
                <a:schemeClr val="accent1">
                  <a:lumMod val="50000"/>
                </a:schemeClr>
              </a:solidFill>
            </a:endParaRPr>
          </a:p>
          <a:p>
            <a:pPr marL="444500" indent="0" algn="l" rtl="0" eaLnBrk="1" hangingPunct="1">
              <a:spcBef>
                <a:spcPts val="200"/>
              </a:spcBef>
              <a:buFont typeface="Wingdings" pitchFamily="2" charset="2"/>
              <a:buNone/>
              <a:defRPr/>
            </a:pPr>
            <a:r>
              <a:rPr lang="el-GR" dirty="0" smtClean="0"/>
              <a:t>Το σύνολο των δειγματοληπτικών μονάδων. </a:t>
            </a:r>
            <a:endParaRPr lang="en-US" dirty="0" smtClean="0"/>
          </a:p>
          <a:p>
            <a:pPr algn="l" rtl="0" eaLnBrk="1" hangingPunct="1">
              <a:lnSpc>
                <a:spcPct val="90000"/>
              </a:lnSpc>
              <a:defRPr/>
            </a:pPr>
            <a:r>
              <a:rPr lang="el-GR" b="1" dirty="0" smtClean="0">
                <a:solidFill>
                  <a:schemeClr val="accent1">
                    <a:lumMod val="50000"/>
                  </a:schemeClr>
                </a:solidFill>
              </a:rPr>
              <a:t>Τρόπος Δειγματοληψίας</a:t>
            </a:r>
            <a:endParaRPr lang="en-GB" b="1" dirty="0" smtClean="0">
              <a:solidFill>
                <a:schemeClr val="accent1">
                  <a:lumMod val="50000"/>
                </a:schemeClr>
              </a:solidFill>
            </a:endParaRPr>
          </a:p>
          <a:p>
            <a:pPr marL="355600" indent="0" algn="l" rtl="0" eaLnBrk="1" hangingPunct="1">
              <a:spcBef>
                <a:spcPts val="200"/>
              </a:spcBef>
              <a:buFont typeface="Wingdings" pitchFamily="2" charset="2"/>
              <a:buNone/>
              <a:defRPr/>
            </a:pPr>
            <a:r>
              <a:rPr lang="el-GR" dirty="0" smtClean="0"/>
              <a:t>Μέθοδος επιλογής δείγματος από το δειγματοληπτικό πλαίσιο.</a:t>
            </a:r>
            <a:endParaRPr lang="en-GB" dirty="0" smtClean="0"/>
          </a:p>
          <a:p>
            <a:pPr algn="l" rtl="0" eaLnBrk="1" hangingPunct="1">
              <a:lnSpc>
                <a:spcPct val="90000"/>
              </a:lnSpc>
              <a:defRPr/>
            </a:pPr>
            <a:endParaRPr lang="en-US" dirty="0" smtClean="0"/>
          </a:p>
        </p:txBody>
      </p:sp>
      <p:sp>
        <p:nvSpPr>
          <p:cNvPr id="3" name="Θέση αριθμού διαφάνειας 2"/>
          <p:cNvSpPr>
            <a:spLocks noGrp="1"/>
          </p:cNvSpPr>
          <p:nvPr>
            <p:ph type="sldNum" sz="quarter" idx="12"/>
          </p:nvPr>
        </p:nvSpPr>
        <p:spPr>
          <a:xfrm>
            <a:off x="6686872" y="6376243"/>
            <a:ext cx="2133600" cy="365125"/>
          </a:xfrm>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9410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5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fade">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fade">
                                      <p:cBhvr>
                                        <p:cTn id="32" dur="500"/>
                                        <p:tgtEl>
                                          <p:spTgt spid="583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fade">
                                      <p:cBhvr>
                                        <p:cTn id="37" dur="500"/>
                                        <p:tgtEl>
                                          <p:spTgt spid="583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371">
                                            <p:txEl>
                                              <p:pRg st="7" end="7"/>
                                            </p:txEl>
                                          </p:spTgt>
                                        </p:tgtEl>
                                        <p:attrNameLst>
                                          <p:attrName>style.visibility</p:attrName>
                                        </p:attrNameLst>
                                      </p:cBhvr>
                                      <p:to>
                                        <p:strVal val="visible"/>
                                      </p:to>
                                    </p:set>
                                    <p:animEffect transition="in" filter="fade">
                                      <p:cBhvr>
                                        <p:cTn id="42" dur="500"/>
                                        <p:tgtEl>
                                          <p:spTgt spid="583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371">
                                            <p:txEl>
                                              <p:pRg st="8" end="8"/>
                                            </p:txEl>
                                          </p:spTgt>
                                        </p:tgtEl>
                                        <p:attrNameLst>
                                          <p:attrName>style.visibility</p:attrName>
                                        </p:attrNameLst>
                                      </p:cBhvr>
                                      <p:to>
                                        <p:strVal val="visible"/>
                                      </p:to>
                                    </p:set>
                                    <p:animEffect transition="in" filter="fade">
                                      <p:cBhvr>
                                        <p:cTn id="47" dur="500"/>
                                        <p:tgtEl>
                                          <p:spTgt spid="583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8371">
                                            <p:txEl>
                                              <p:pRg st="9" end="9"/>
                                            </p:txEl>
                                          </p:spTgt>
                                        </p:tgtEl>
                                        <p:attrNameLst>
                                          <p:attrName>style.visibility</p:attrName>
                                        </p:attrNameLst>
                                      </p:cBhvr>
                                      <p:to>
                                        <p:strVal val="visible"/>
                                      </p:to>
                                    </p:set>
                                    <p:animEffect transition="in" filter="fade">
                                      <p:cBhvr>
                                        <p:cTn id="52"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marL="522288">
              <a:lnSpc>
                <a:spcPct val="130000"/>
              </a:lnSpc>
              <a:defRPr/>
            </a:pPr>
            <a:r>
              <a:rPr lang="el-GR" dirty="0" smtClean="0"/>
              <a:t>Όταν θέλουμε να εξάγουμε πληροφορία για μεγάλους πληθυσμούς </a:t>
            </a:r>
            <a:endParaRPr lang="en-GB" dirty="0" smtClean="0"/>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Μείωση κόστους</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Ελαχιστοποίηση χρόνου</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î"/>
              <a:defRPr/>
            </a:pPr>
            <a:r>
              <a:rPr lang="el-GR" sz="2800" dirty="0" smtClean="0">
                <a:effectLst/>
              </a:rPr>
              <a:t>Όταν είναι αδύνατο να μελετήσουμε ολόκληρο τον πληθυσμό</a:t>
            </a:r>
            <a:endParaRPr lang="en-US"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a:t>Για ποιο λόγο παίρνουμε δείγμα;</a:t>
            </a:r>
          </a:p>
        </p:txBody>
      </p:sp>
    </p:spTree>
    <p:extLst>
      <p:ext uri="{BB962C8B-B14F-4D97-AF65-F5344CB8AC3E}">
        <p14:creationId xmlns:p14="http://schemas.microsoft.com/office/powerpoint/2010/main" val="32222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l-GR" dirty="0" smtClean="0"/>
              <a:t>Τύποι δειγματοληψίας</a:t>
            </a:r>
            <a:endParaRPr lang="en-GB" dirty="0" smtClean="0"/>
          </a:p>
        </p:txBody>
      </p:sp>
      <p:sp>
        <p:nvSpPr>
          <p:cNvPr id="62467" name="Rectangle 3"/>
          <p:cNvSpPr>
            <a:spLocks noGrp="1" noChangeArrowheads="1"/>
          </p:cNvSpPr>
          <p:nvPr>
            <p:ph idx="1"/>
          </p:nvPr>
        </p:nvSpPr>
        <p:spPr/>
        <p:txBody>
          <a:bodyPr>
            <a:normAutofit/>
          </a:bodyPr>
          <a:lstStyle/>
          <a:p>
            <a:pPr eaLnBrk="1" hangingPunct="1">
              <a:defRPr/>
            </a:pPr>
            <a:endParaRPr lang="en-GB" sz="2800" dirty="0" smtClean="0"/>
          </a:p>
          <a:p>
            <a:pPr algn="l" rtl="0" eaLnBrk="1" hangingPunct="1">
              <a:defRPr/>
            </a:pPr>
            <a:r>
              <a:rPr lang="el-GR" sz="2800" dirty="0" smtClean="0">
                <a:effectLst/>
              </a:rPr>
              <a:t>Μη πιθανοθεωρητικά δείγματα </a:t>
            </a:r>
            <a:r>
              <a:rPr lang="en-GB" sz="2800" dirty="0" smtClean="0">
                <a:effectLst/>
              </a:rPr>
              <a:t>	</a:t>
            </a:r>
          </a:p>
          <a:p>
            <a:pPr lvl="1" algn="l" rtl="0" eaLnBrk="1" hangingPunct="1">
              <a:buFont typeface="Wingdings" pitchFamily="2" charset="2"/>
              <a:buNone/>
              <a:defRPr/>
            </a:pPr>
            <a:endParaRPr lang="en-GB" sz="2800" dirty="0" smtClean="0">
              <a:effectLst/>
            </a:endParaRPr>
          </a:p>
          <a:p>
            <a:pPr algn="l" rtl="0" eaLnBrk="1" hangingPunct="1">
              <a:defRPr/>
            </a:pPr>
            <a:r>
              <a:rPr lang="el-GR" sz="2800" dirty="0" smtClean="0">
                <a:effectLst/>
              </a:rPr>
              <a:t>Πιθανοθεωρητικά δείγματα</a:t>
            </a:r>
            <a:endParaRPr lang="en-GB"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81176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TotalTime>
  <Words>1334</Words>
  <Application>Microsoft Office PowerPoint</Application>
  <PresentationFormat>Προβολή στην οθόνη (4:3)</PresentationFormat>
  <Paragraphs>183</Paragraphs>
  <Slides>28</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OC_template_updated</vt:lpstr>
      <vt:lpstr>Βιοστατιστική (Θ)</vt:lpstr>
      <vt:lpstr>Συλλογή δεδομένων</vt:lpstr>
      <vt:lpstr>Μέθοδοι συλλογής δεδομένων 1/2</vt:lpstr>
      <vt:lpstr>Μέθοδοι συλλογής δεδομένων 2/2</vt:lpstr>
      <vt:lpstr>Η απογραφή</vt:lpstr>
      <vt:lpstr>Σημαντικοί στατιστικοί όροι 1/2</vt:lpstr>
      <vt:lpstr>Σημαντικοί στατιστικοί όροι 2/2</vt:lpstr>
      <vt:lpstr>Για ποιο λόγο παίρνουμε δείγμα;</vt:lpstr>
      <vt:lpstr>Τύποι δειγματοληψίας</vt:lpstr>
      <vt:lpstr>Δειγματοληψία 1/2</vt:lpstr>
      <vt:lpstr>Δειγματοληψία 2/2</vt:lpstr>
      <vt:lpstr>Μη πιθανοθεωρητικά δείγματα 1/2</vt:lpstr>
      <vt:lpstr>Μη πιθανοθεωρητικά δείγματα 2/2</vt:lpstr>
      <vt:lpstr>Πιθανοθεωρητικά δείγματα </vt:lpstr>
      <vt:lpstr>Συμπερασματικά</vt:lpstr>
      <vt:lpstr>Μέθοδοι Δειγματοληψίας  (πιθανοθεωρητικής)</vt:lpstr>
      <vt:lpstr>Simple random sampling</vt:lpstr>
      <vt:lpstr>Table of random numbers</vt:lpstr>
      <vt:lpstr>Systematic sampling</vt:lpstr>
      <vt:lpstr>Δειγματοληπτικά σφάλματα</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5</cp:revision>
  <dcterms:created xsi:type="dcterms:W3CDTF">2015-11-23T15:44:49Z</dcterms:created>
  <dcterms:modified xsi:type="dcterms:W3CDTF">2015-11-27T10:57:13Z</dcterms:modified>
</cp:coreProperties>
</file>