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  <p:sldMasterId id="2147483708" r:id="rId3"/>
    <p:sldMasterId id="2147483719" r:id="rId4"/>
  </p:sldMasterIdLst>
  <p:notesMasterIdLst>
    <p:notesMasterId r:id="rId29"/>
  </p:notesMasterIdLst>
  <p:handoutMasterIdLst>
    <p:handoutMasterId r:id="rId30"/>
  </p:handoutMasterIdLst>
  <p:sldIdLst>
    <p:sldId id="280" r:id="rId5"/>
    <p:sldId id="258" r:id="rId6"/>
    <p:sldId id="287" r:id="rId7"/>
    <p:sldId id="260" r:id="rId8"/>
    <p:sldId id="261" r:id="rId9"/>
    <p:sldId id="262" r:id="rId10"/>
    <p:sldId id="278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9" r:id="rId20"/>
    <p:sldId id="274" r:id="rId21"/>
    <p:sldId id="281" r:id="rId22"/>
    <p:sldId id="282" r:id="rId23"/>
    <p:sldId id="283" r:id="rId24"/>
    <p:sldId id="288" r:id="rId25"/>
    <p:sldId id="289" r:id="rId26"/>
    <p:sldId id="285" r:id="rId27"/>
    <p:sldId id="286" r:id="rId28"/>
  </p:sldIdLst>
  <p:sldSz cx="9144000" cy="6858000" type="screen4x3"/>
  <p:notesSz cx="7104063" cy="10234613"/>
  <p:custDataLst>
    <p:tags r:id="rId31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0000"/>
    <a:srgbClr val="154B16"/>
    <a:srgbClr val="D5AB81"/>
    <a:srgbClr val="E7CFB7"/>
    <a:srgbClr val="E6BAB8"/>
    <a:srgbClr val="004A82"/>
    <a:srgbClr val="246A18"/>
    <a:srgbClr val="333399"/>
    <a:srgbClr val="4545C3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11" d="100"/>
          <a:sy n="111" d="100"/>
        </p:scale>
        <p:origin x="-178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gs" Target="tags/tag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13/3/2015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13/3/2015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403472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932533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591668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17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18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19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97326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126526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133038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900828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721223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124573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025287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81643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lex\Desktop\vinager-backgrounds-wallpapers-vinager-background.jp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2"/>
          <p:cNvSpPr/>
          <p:nvPr userDrawn="1"/>
        </p:nvSpPr>
        <p:spPr>
          <a:xfrm>
            <a:off x="179512" y="116632"/>
            <a:ext cx="8784976" cy="6624736"/>
          </a:xfrm>
          <a:prstGeom prst="roundRect">
            <a:avLst>
              <a:gd name="adj" fmla="val 698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44016"/>
            <a:ext cx="8229600" cy="90872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84576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400"/>
            </a:lvl1pPr>
            <a:lvl2pPr marL="742950" indent="-285750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2pPr>
            <a:lvl3pPr>
              <a:lnSpc>
                <a:spcPct val="110000"/>
              </a:lnSpc>
              <a:spcBef>
                <a:spcPts val="1200"/>
              </a:spcBef>
              <a:defRPr sz="2400"/>
            </a:lvl3pPr>
            <a:lvl4pPr>
              <a:lnSpc>
                <a:spcPct val="110000"/>
              </a:lnSpc>
              <a:spcBef>
                <a:spcPts val="1200"/>
              </a:spcBef>
              <a:defRPr sz="2400"/>
            </a:lvl4pPr>
            <a:lvl5pPr>
              <a:lnSpc>
                <a:spcPct val="110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9D9CB1-5C92-4166-882A-6C7A49FF3425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9019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695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752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5706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4304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1191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520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164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962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2606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032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0168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4735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111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408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4306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9899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4984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568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2345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613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rgbClr val="004A8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3930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348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drugs.com/cg/ileostomy-closure-precare.html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ommons.wikimedia.org/wiki/User:Remedios44" TargetMode="External"/><Relationship Id="rId4" Type="http://schemas.openxmlformats.org/officeDocument/2006/relationships/hyperlink" Target="http://en.wikipedia.org/wiki/File:Ileostomy001.jp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urgeryencyclopedia.com/Fi-La/Ileostomy.html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ommons.wikimedia.org/wiki/User:Tarawneh" TargetMode="External"/><Relationship Id="rId4" Type="http://schemas.openxmlformats.org/officeDocument/2006/relationships/hyperlink" Target="http://commons.wikimedia.org/wiki/File:Abdominoperineal_resection.jp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ommons.wikimedia.org/wiki/User:Tarawneh" TargetMode="External"/><Relationship Id="rId4" Type="http://schemas.openxmlformats.org/officeDocument/2006/relationships/hyperlink" Target="http://commons.wikimedia.org/wiki/File:Abdominoperineal_resection.jpg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7.jpeg"/><Relationship Id="rId7" Type="http://schemas.openxmlformats.org/officeDocument/2006/relationships/hyperlink" Target="http://en.wikipedia.org/wiki/File:OstomyWafer.jpg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hyperlink" Target="http://commons.wikimedia.org/wiki/User:BetacommandBot" TargetMode="External"/><Relationship Id="rId10" Type="http://schemas.openxmlformats.org/officeDocument/2006/relationships/hyperlink" Target="http://commons.wikimedia.org/wiki/User:Remedios44" TargetMode="External"/><Relationship Id="rId4" Type="http://schemas.openxmlformats.org/officeDocument/2006/relationships/hyperlink" Target="http://commons.wikimedia.org/wiki/File:OstomyPouch.jpg" TargetMode="External"/><Relationship Id="rId9" Type="http://schemas.openxmlformats.org/officeDocument/2006/relationships/hyperlink" Target="http://commons.wikimedia.org/wiki/File:Ileostomy_bag.jpg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User:Tarawneh" TargetMode="External"/><Relationship Id="rId3" Type="http://schemas.openxmlformats.org/officeDocument/2006/relationships/image" Target="../media/image6.jpeg"/><Relationship Id="rId7" Type="http://schemas.openxmlformats.org/officeDocument/2006/relationships/hyperlink" Target="http://commons.wikimedia.org/wiki/File:Abdominoperineal_resection.jp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hyperlink" Target="http://creativecommons.org/licenses/by-sa/3.0/deed.en" TargetMode="External"/><Relationship Id="rId4" Type="http://schemas.openxmlformats.org/officeDocument/2006/relationships/hyperlink" Target="http://en.wikipedia.org/wiki/File:Ileostomy_bag.jpg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ommons.wikimedia.org/wiki/User:Arcadian" TargetMode="External"/><Relationship Id="rId4" Type="http://schemas.openxmlformats.org/officeDocument/2006/relationships/hyperlink" Target="http://commons.wikimedia.org/wiki/File:Illu_intestine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ommons.wikimedia.org/wiki/User:Fvasconcellos" TargetMode="External"/><Relationship Id="rId4" Type="http://schemas.openxmlformats.org/officeDocument/2006/relationships/hyperlink" Target="http://commons.wikimedia.org/wiki/File:Digestive_system_diagram_en.svg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/>
          <a:lstStyle/>
          <a:p>
            <a:pPr lvl="1" algn="ctr"/>
            <a:r>
              <a:rPr lang="el-GR" sz="4400" b="1" dirty="0">
                <a:solidFill>
                  <a:schemeClr val="tx1"/>
                </a:solidFill>
                <a:latin typeface="+mn-lt"/>
              </a:rPr>
              <a:t>Χειρουργική Νοσηλευτική </a:t>
            </a:r>
            <a:r>
              <a:rPr lang="el-GR" sz="4400" b="1" dirty="0" smtClean="0">
                <a:solidFill>
                  <a:schemeClr val="tx1"/>
                </a:solidFill>
                <a:latin typeface="+mn-lt"/>
              </a:rPr>
              <a:t>Ι (Ε)</a:t>
            </a:r>
            <a:endParaRPr lang="el-GR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3096543"/>
            <a:ext cx="6400800" cy="1752600"/>
          </a:xfrm>
        </p:spPr>
        <p:txBody>
          <a:bodyPr>
            <a:noAutofit/>
          </a:bodyPr>
          <a:lstStyle/>
          <a:p>
            <a:pPr lvl="0" fontAlgn="base">
              <a:lnSpc>
                <a:spcPct val="80000"/>
              </a:lnSpc>
              <a:spcAft>
                <a:spcPct val="0"/>
              </a:spcAft>
            </a:pPr>
            <a:r>
              <a:rPr lang="el-GR" altLang="el-GR" sz="2800" b="1" dirty="0" smtClean="0">
                <a:solidFill>
                  <a:prstClr val="black"/>
                </a:solidFill>
              </a:rPr>
              <a:t>Ενότητα </a:t>
            </a:r>
            <a:r>
              <a:rPr lang="en-US" altLang="el-GR" sz="2800" b="1" dirty="0" smtClean="0">
                <a:solidFill>
                  <a:prstClr val="black"/>
                </a:solidFill>
              </a:rPr>
              <a:t>1</a:t>
            </a:r>
            <a:r>
              <a:rPr lang="el-GR" altLang="el-GR" sz="2800" dirty="0" smtClean="0">
                <a:solidFill>
                  <a:prstClr val="black"/>
                </a:solidFill>
              </a:rPr>
              <a:t>:</a:t>
            </a:r>
            <a:r>
              <a:rPr lang="en-US" altLang="el-GR" sz="2800" dirty="0" smtClean="0">
                <a:solidFill>
                  <a:prstClr val="black"/>
                </a:solidFill>
              </a:rPr>
              <a:t> </a:t>
            </a:r>
            <a:r>
              <a:rPr lang="el-GR" sz="2800" dirty="0" smtClean="0"/>
              <a:t>Κολοστομία – Ειλεοστομία</a:t>
            </a:r>
            <a:endParaRPr lang="en-US" altLang="el-GR" sz="2800" dirty="0" smtClean="0">
              <a:solidFill>
                <a:prstClr val="black"/>
              </a:solidFill>
            </a:endParaRPr>
          </a:p>
          <a:p>
            <a:pPr lvl="0" fontAlgn="base">
              <a:lnSpc>
                <a:spcPct val="80000"/>
              </a:lnSpc>
              <a:spcAft>
                <a:spcPct val="0"/>
              </a:spcAft>
            </a:pPr>
            <a:endParaRPr lang="en-US" altLang="el-GR" sz="1800" dirty="0" smtClean="0">
              <a:solidFill>
                <a:prstClr val="black"/>
              </a:solidFill>
            </a:endParaRPr>
          </a:p>
          <a:p>
            <a:endParaRPr lang="en-US" sz="1800" dirty="0" smtClean="0"/>
          </a:p>
          <a:p>
            <a:r>
              <a:rPr lang="el-GR" sz="2400" dirty="0" smtClean="0"/>
              <a:t>Μ. Μπουζίκα, Ο. Γκοβίνα, Β. Κουτσοπούλου</a:t>
            </a:r>
          </a:p>
          <a:p>
            <a:pPr lvl="0" fontAlgn="base">
              <a:lnSpc>
                <a:spcPct val="80000"/>
              </a:lnSpc>
              <a:spcAft>
                <a:spcPct val="0"/>
              </a:spcAft>
            </a:pPr>
            <a:r>
              <a:rPr lang="el-GR" altLang="el-GR" sz="2400" dirty="0" smtClean="0">
                <a:solidFill>
                  <a:prstClr val="black"/>
                </a:solidFill>
              </a:rPr>
              <a:t>Τμήμα Νοσηλευτικής</a:t>
            </a:r>
          </a:p>
        </p:txBody>
      </p:sp>
      <p:pic>
        <p:nvPicPr>
          <p:cNvPr id="11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2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Ανοικτά Ακαδημαϊκά </a:t>
            </a:r>
            <a:r>
              <a:rPr lang="el-GR" sz="1600" dirty="0" smtClean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Μαθήματα στο ΤΕΙ Αθήνας</a:t>
            </a:r>
            <a:endParaRPr lang="el-GR" sz="1600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graphicFrame>
        <p:nvGraphicFramePr>
          <p:cNvPr id="1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600565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5" name="Picture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482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/>
              <a:t>Ειλεοστομία</a:t>
            </a:r>
            <a:br>
              <a:rPr lang="el-GR" sz="4400" dirty="0"/>
            </a:br>
            <a:r>
              <a:rPr lang="el-GR" sz="3600" b="0" dirty="0" smtClean="0"/>
              <a:t>(2 </a:t>
            </a:r>
            <a:r>
              <a:rPr lang="el-GR" sz="3600" b="0" dirty="0"/>
              <a:t>από </a:t>
            </a:r>
            <a:r>
              <a:rPr lang="el-GR" sz="3600" b="0" dirty="0" smtClean="0"/>
              <a:t>4)</a:t>
            </a:r>
            <a:endParaRPr lang="el-GR" sz="3600" dirty="0"/>
          </a:p>
        </p:txBody>
      </p:sp>
      <p:pic>
        <p:nvPicPr>
          <p:cNvPr id="1026" name="Picture 2" descr="Ειλεοστομία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748" y="1412776"/>
            <a:ext cx="4536504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Ορθογώνιο 5"/>
          <p:cNvSpPr/>
          <p:nvPr/>
        </p:nvSpPr>
        <p:spPr>
          <a:xfrm>
            <a:off x="2286000" y="6093295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>
                <a:latin typeface="+mn-lt"/>
              </a:rPr>
              <a:t>"Source: Drugs.com Statistics, Q4 2011 </a:t>
            </a:r>
            <a:r>
              <a:rPr lang="en-US" sz="1200" dirty="0" smtClean="0">
                <a:latin typeface="+mn-lt"/>
              </a:rPr>
              <a:t>(</a:t>
            </a:r>
            <a:r>
              <a:rPr lang="en-US" sz="1200" dirty="0" smtClean="0">
                <a:latin typeface="+mn-lt"/>
                <a:hlinkClick r:id="rId4"/>
              </a:rPr>
              <a:t>www.drugs.com</a:t>
            </a:r>
            <a:r>
              <a:rPr lang="en-US" sz="1200" dirty="0" smtClean="0">
                <a:latin typeface="+mn-lt"/>
              </a:rPr>
              <a:t>)."</a:t>
            </a:r>
            <a:endParaRPr lang="el-GR" sz="1200" dirty="0">
              <a:latin typeface="+mn-lt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3499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/>
              <a:t>Ειλεοστομία</a:t>
            </a:r>
            <a:br>
              <a:rPr lang="el-GR" sz="4400" dirty="0"/>
            </a:br>
            <a:r>
              <a:rPr lang="el-GR" sz="3600" b="0" dirty="0" smtClean="0"/>
              <a:t>(3 </a:t>
            </a:r>
            <a:r>
              <a:rPr lang="el-GR" sz="3600" b="0" dirty="0"/>
              <a:t>από </a:t>
            </a:r>
            <a:r>
              <a:rPr lang="el-GR" sz="3600" b="0" dirty="0" smtClean="0"/>
              <a:t>4)</a:t>
            </a:r>
            <a:endParaRPr lang="el-GR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/>
              <a:t>Αναστροφή εντέρου και δημιουργία ειλεοστομίας περίπου 4-5 εκ. πάνω από την επιφάνεια του κοιλιακού </a:t>
            </a:r>
            <a:r>
              <a:rPr lang="el-GR" sz="2400" dirty="0" smtClean="0"/>
              <a:t>τοιχώματος</a:t>
            </a:r>
            <a:r>
              <a:rPr lang="en-US" sz="2400" dirty="0" smtClean="0"/>
              <a:t>.</a:t>
            </a:r>
            <a:endParaRPr lang="el-GR" sz="2400" dirty="0"/>
          </a:p>
          <a:p>
            <a:endParaRPr lang="el-GR" sz="2400" dirty="0"/>
          </a:p>
        </p:txBody>
      </p:sp>
      <p:pic>
        <p:nvPicPr>
          <p:cNvPr id="5122" name="Picture 2" descr="Ειλεοστομία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76" t="16002" r="17379" b="20203"/>
          <a:stretch/>
        </p:blipFill>
        <p:spPr bwMode="auto">
          <a:xfrm>
            <a:off x="2307400" y="2119610"/>
            <a:ext cx="4198235" cy="38988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8"/>
          <p:cNvSpPr/>
          <p:nvPr/>
        </p:nvSpPr>
        <p:spPr>
          <a:xfrm>
            <a:off x="3419872" y="6079816"/>
            <a:ext cx="24481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Ileostomy001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5"/>
              </a:rPr>
              <a:t>Remedios44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ως κοινό κτήμα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xfrm>
            <a:off x="6509757" y="6372920"/>
            <a:ext cx="2133600" cy="365125"/>
          </a:xfrm>
        </p:spPr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030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/>
              <a:t>Ειλεοστομία</a:t>
            </a:r>
            <a:br>
              <a:rPr lang="el-GR" sz="4400" dirty="0"/>
            </a:br>
            <a:r>
              <a:rPr lang="el-GR" sz="3600" b="0" dirty="0" smtClean="0"/>
              <a:t>(4 </a:t>
            </a:r>
            <a:r>
              <a:rPr lang="el-GR" sz="3600" b="0" dirty="0"/>
              <a:t>από </a:t>
            </a:r>
            <a:r>
              <a:rPr lang="el-GR" sz="3600" b="0" dirty="0" smtClean="0"/>
              <a:t>4)</a:t>
            </a:r>
            <a:endParaRPr lang="el-GR" sz="3600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 rotWithShape="1">
          <a:blip r:embed="rId3" cstate="print"/>
          <a:srcRect t="1287" r="2333" b="1895"/>
          <a:stretch/>
        </p:blipFill>
        <p:spPr>
          <a:xfrm>
            <a:off x="2483768" y="1268760"/>
            <a:ext cx="4347018" cy="48473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Ορθογώνιο 2"/>
          <p:cNvSpPr/>
          <p:nvPr/>
        </p:nvSpPr>
        <p:spPr>
          <a:xfrm>
            <a:off x="3923928" y="6122416"/>
            <a:ext cx="1800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+mn-lt"/>
                <a:hlinkClick r:id="rId4"/>
              </a:rPr>
              <a:t>surgeryencyclopedia.com</a:t>
            </a:r>
            <a:endParaRPr lang="el-GR" sz="1200" dirty="0">
              <a:latin typeface="+mn-lt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8502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r>
              <a:rPr lang="el-GR" dirty="0"/>
              <a:t>Ανατομικές θέσεις</a:t>
            </a:r>
            <a:br>
              <a:rPr lang="el-GR" dirty="0"/>
            </a:br>
            <a:r>
              <a:rPr lang="el-GR" dirty="0"/>
              <a:t>κολοστομίας - ειλεοστομίας</a:t>
            </a:r>
          </a:p>
        </p:txBody>
      </p:sp>
      <p:grpSp>
        <p:nvGrpSpPr>
          <p:cNvPr id="31" name="Ομάδα 30"/>
          <p:cNvGrpSpPr/>
          <p:nvPr/>
        </p:nvGrpSpPr>
        <p:grpSpPr>
          <a:xfrm>
            <a:off x="501664" y="1438471"/>
            <a:ext cx="8195480" cy="4676160"/>
            <a:chOff x="594556" y="1376218"/>
            <a:chExt cx="8195480" cy="4676160"/>
          </a:xfrm>
        </p:grpSpPr>
        <p:sp>
          <p:nvSpPr>
            <p:cNvPr id="3" name="Ελεύθερη σχεδίαση 2"/>
            <p:cNvSpPr/>
            <p:nvPr/>
          </p:nvSpPr>
          <p:spPr>
            <a:xfrm>
              <a:off x="2894848" y="1376218"/>
              <a:ext cx="3931028" cy="4676160"/>
            </a:xfrm>
            <a:custGeom>
              <a:avLst/>
              <a:gdLst>
                <a:gd name="connsiteX0" fmla="*/ 134679 w 3931028"/>
                <a:gd name="connsiteY0" fmla="*/ 9237 h 4676160"/>
                <a:gd name="connsiteX1" fmla="*/ 134679 w 3931028"/>
                <a:gd name="connsiteY1" fmla="*/ 120073 h 4676160"/>
                <a:gd name="connsiteX2" fmla="*/ 171625 w 3931028"/>
                <a:gd name="connsiteY2" fmla="*/ 203200 h 4676160"/>
                <a:gd name="connsiteX3" fmla="*/ 171625 w 3931028"/>
                <a:gd name="connsiteY3" fmla="*/ 350982 h 4676160"/>
                <a:gd name="connsiteX4" fmla="*/ 291697 w 3931028"/>
                <a:gd name="connsiteY4" fmla="*/ 646546 h 4676160"/>
                <a:gd name="connsiteX5" fmla="*/ 337879 w 3931028"/>
                <a:gd name="connsiteY5" fmla="*/ 738909 h 4676160"/>
                <a:gd name="connsiteX6" fmla="*/ 319407 w 3931028"/>
                <a:gd name="connsiteY6" fmla="*/ 1052946 h 4676160"/>
                <a:gd name="connsiteX7" fmla="*/ 337879 w 3931028"/>
                <a:gd name="connsiteY7" fmla="*/ 1348509 h 4676160"/>
                <a:gd name="connsiteX8" fmla="*/ 347116 w 3931028"/>
                <a:gd name="connsiteY8" fmla="*/ 1514764 h 4676160"/>
                <a:gd name="connsiteX9" fmla="*/ 291697 w 3931028"/>
                <a:gd name="connsiteY9" fmla="*/ 1754909 h 4676160"/>
                <a:gd name="connsiteX10" fmla="*/ 106970 w 3931028"/>
                <a:gd name="connsiteY10" fmla="*/ 2309091 h 4676160"/>
                <a:gd name="connsiteX11" fmla="*/ 23843 w 3931028"/>
                <a:gd name="connsiteY11" fmla="*/ 2650837 h 4676160"/>
                <a:gd name="connsiteX12" fmla="*/ 5370 w 3931028"/>
                <a:gd name="connsiteY12" fmla="*/ 3048000 h 4676160"/>
                <a:gd name="connsiteX13" fmla="*/ 106970 w 3931028"/>
                <a:gd name="connsiteY13" fmla="*/ 3528291 h 4676160"/>
                <a:gd name="connsiteX14" fmla="*/ 374825 w 3931028"/>
                <a:gd name="connsiteY14" fmla="*/ 4368800 h 4676160"/>
                <a:gd name="connsiteX15" fmla="*/ 513370 w 3931028"/>
                <a:gd name="connsiteY15" fmla="*/ 4645891 h 4676160"/>
                <a:gd name="connsiteX16" fmla="*/ 522607 w 3931028"/>
                <a:gd name="connsiteY16" fmla="*/ 4645891 h 4676160"/>
                <a:gd name="connsiteX17" fmla="*/ 781225 w 3931028"/>
                <a:gd name="connsiteY17" fmla="*/ 4645891 h 4676160"/>
                <a:gd name="connsiteX18" fmla="*/ 1437007 w 3931028"/>
                <a:gd name="connsiteY18" fmla="*/ 4655127 h 4676160"/>
                <a:gd name="connsiteX19" fmla="*/ 1861879 w 3931028"/>
                <a:gd name="connsiteY19" fmla="*/ 4655127 h 4676160"/>
                <a:gd name="connsiteX20" fmla="*/ 1880352 w 3931028"/>
                <a:gd name="connsiteY20" fmla="*/ 4645891 h 4676160"/>
                <a:gd name="connsiteX21" fmla="*/ 1889588 w 3931028"/>
                <a:gd name="connsiteY21" fmla="*/ 4276437 h 4676160"/>
                <a:gd name="connsiteX22" fmla="*/ 1926534 w 3931028"/>
                <a:gd name="connsiteY22" fmla="*/ 3953164 h 4676160"/>
                <a:gd name="connsiteX23" fmla="*/ 1935770 w 3931028"/>
                <a:gd name="connsiteY23" fmla="*/ 3749964 h 4676160"/>
                <a:gd name="connsiteX24" fmla="*/ 1954243 w 3931028"/>
                <a:gd name="connsiteY24" fmla="*/ 3565237 h 4676160"/>
                <a:gd name="connsiteX25" fmla="*/ 1954243 w 3931028"/>
                <a:gd name="connsiteY25" fmla="*/ 3703782 h 4676160"/>
                <a:gd name="connsiteX26" fmla="*/ 1945007 w 3931028"/>
                <a:gd name="connsiteY26" fmla="*/ 3833091 h 4676160"/>
                <a:gd name="connsiteX27" fmla="*/ 1954243 w 3931028"/>
                <a:gd name="connsiteY27" fmla="*/ 4008582 h 4676160"/>
                <a:gd name="connsiteX28" fmla="*/ 1991188 w 3931028"/>
                <a:gd name="connsiteY28" fmla="*/ 4221018 h 4676160"/>
                <a:gd name="connsiteX29" fmla="*/ 2037370 w 3931028"/>
                <a:gd name="connsiteY29" fmla="*/ 4461164 h 4676160"/>
                <a:gd name="connsiteX30" fmla="*/ 2065079 w 3931028"/>
                <a:gd name="connsiteY30" fmla="*/ 4599709 h 4676160"/>
                <a:gd name="connsiteX31" fmla="*/ 2065079 w 3931028"/>
                <a:gd name="connsiteY31" fmla="*/ 4645891 h 4676160"/>
                <a:gd name="connsiteX32" fmla="*/ 2185152 w 3931028"/>
                <a:gd name="connsiteY32" fmla="*/ 4645891 h 4676160"/>
                <a:gd name="connsiteX33" fmla="*/ 2397588 w 3931028"/>
                <a:gd name="connsiteY33" fmla="*/ 4645891 h 4676160"/>
                <a:gd name="connsiteX34" fmla="*/ 2702388 w 3931028"/>
                <a:gd name="connsiteY34" fmla="*/ 4636655 h 4676160"/>
                <a:gd name="connsiteX35" fmla="*/ 3247334 w 3931028"/>
                <a:gd name="connsiteY35" fmla="*/ 4636655 h 4676160"/>
                <a:gd name="connsiteX36" fmla="*/ 3395116 w 3931028"/>
                <a:gd name="connsiteY36" fmla="*/ 4627418 h 4676160"/>
                <a:gd name="connsiteX37" fmla="*/ 3432061 w 3931028"/>
                <a:gd name="connsiteY37" fmla="*/ 4627418 h 4676160"/>
                <a:gd name="connsiteX38" fmla="*/ 3496716 w 3931028"/>
                <a:gd name="connsiteY38" fmla="*/ 4488873 h 4676160"/>
                <a:gd name="connsiteX39" fmla="*/ 3644497 w 3931028"/>
                <a:gd name="connsiteY39" fmla="*/ 4128655 h 4676160"/>
                <a:gd name="connsiteX40" fmla="*/ 3764570 w 3931028"/>
                <a:gd name="connsiteY40" fmla="*/ 3768437 h 4676160"/>
                <a:gd name="connsiteX41" fmla="*/ 3847697 w 3931028"/>
                <a:gd name="connsiteY41" fmla="*/ 3472873 h 4676160"/>
                <a:gd name="connsiteX42" fmla="*/ 3930825 w 3931028"/>
                <a:gd name="connsiteY42" fmla="*/ 2955637 h 4676160"/>
                <a:gd name="connsiteX43" fmla="*/ 3866170 w 3931028"/>
                <a:gd name="connsiteY43" fmla="*/ 2466109 h 4676160"/>
                <a:gd name="connsiteX44" fmla="*/ 3718388 w 3931028"/>
                <a:gd name="connsiteY44" fmla="*/ 1921164 h 4676160"/>
                <a:gd name="connsiteX45" fmla="*/ 3635261 w 3931028"/>
                <a:gd name="connsiteY45" fmla="*/ 1727200 h 4676160"/>
                <a:gd name="connsiteX46" fmla="*/ 3598316 w 3931028"/>
                <a:gd name="connsiteY46" fmla="*/ 1597891 h 4676160"/>
                <a:gd name="connsiteX47" fmla="*/ 3626025 w 3931028"/>
                <a:gd name="connsiteY47" fmla="*/ 1450109 h 4676160"/>
                <a:gd name="connsiteX48" fmla="*/ 3644497 w 3931028"/>
                <a:gd name="connsiteY48" fmla="*/ 1136073 h 4676160"/>
                <a:gd name="connsiteX49" fmla="*/ 3598316 w 3931028"/>
                <a:gd name="connsiteY49" fmla="*/ 785091 h 4676160"/>
                <a:gd name="connsiteX50" fmla="*/ 3598316 w 3931028"/>
                <a:gd name="connsiteY50" fmla="*/ 711200 h 4676160"/>
                <a:gd name="connsiteX51" fmla="*/ 3709152 w 3931028"/>
                <a:gd name="connsiteY51" fmla="*/ 489527 h 4676160"/>
                <a:gd name="connsiteX52" fmla="*/ 3783043 w 3931028"/>
                <a:gd name="connsiteY52" fmla="*/ 184727 h 4676160"/>
                <a:gd name="connsiteX53" fmla="*/ 3801516 w 3931028"/>
                <a:gd name="connsiteY53" fmla="*/ 9237 h 4676160"/>
                <a:gd name="connsiteX54" fmla="*/ 3801516 w 3931028"/>
                <a:gd name="connsiteY54" fmla="*/ 9237 h 4676160"/>
                <a:gd name="connsiteX55" fmla="*/ 3395116 w 3931028"/>
                <a:gd name="connsiteY55" fmla="*/ 0 h 4676160"/>
                <a:gd name="connsiteX56" fmla="*/ 2342170 w 3931028"/>
                <a:gd name="connsiteY56" fmla="*/ 9237 h 4676160"/>
                <a:gd name="connsiteX57" fmla="*/ 1159916 w 3931028"/>
                <a:gd name="connsiteY57" fmla="*/ 0 h 4676160"/>
                <a:gd name="connsiteX58" fmla="*/ 227043 w 3931028"/>
                <a:gd name="connsiteY58" fmla="*/ 0 h 4676160"/>
                <a:gd name="connsiteX59" fmla="*/ 134679 w 3931028"/>
                <a:gd name="connsiteY59" fmla="*/ 9237 h 4676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3931028" h="4676160">
                  <a:moveTo>
                    <a:pt x="134679" y="9237"/>
                  </a:moveTo>
                  <a:cubicBezTo>
                    <a:pt x="131600" y="48491"/>
                    <a:pt x="128521" y="87746"/>
                    <a:pt x="134679" y="120073"/>
                  </a:cubicBezTo>
                  <a:cubicBezTo>
                    <a:pt x="140837" y="152400"/>
                    <a:pt x="165467" y="164715"/>
                    <a:pt x="171625" y="203200"/>
                  </a:cubicBezTo>
                  <a:cubicBezTo>
                    <a:pt x="177783" y="241685"/>
                    <a:pt x="151613" y="277091"/>
                    <a:pt x="171625" y="350982"/>
                  </a:cubicBezTo>
                  <a:cubicBezTo>
                    <a:pt x="191637" y="424873"/>
                    <a:pt x="263988" y="581892"/>
                    <a:pt x="291697" y="646546"/>
                  </a:cubicBezTo>
                  <a:cubicBezTo>
                    <a:pt x="319406" y="711201"/>
                    <a:pt x="333261" y="671176"/>
                    <a:pt x="337879" y="738909"/>
                  </a:cubicBezTo>
                  <a:cubicBezTo>
                    <a:pt x="342497" y="806642"/>
                    <a:pt x="319407" y="951346"/>
                    <a:pt x="319407" y="1052946"/>
                  </a:cubicBezTo>
                  <a:cubicBezTo>
                    <a:pt x="319407" y="1154546"/>
                    <a:pt x="333261" y="1271539"/>
                    <a:pt x="337879" y="1348509"/>
                  </a:cubicBezTo>
                  <a:cubicBezTo>
                    <a:pt x="342497" y="1425479"/>
                    <a:pt x="354813" y="1447031"/>
                    <a:pt x="347116" y="1514764"/>
                  </a:cubicBezTo>
                  <a:cubicBezTo>
                    <a:pt x="339419" y="1582497"/>
                    <a:pt x="331721" y="1622521"/>
                    <a:pt x="291697" y="1754909"/>
                  </a:cubicBezTo>
                  <a:cubicBezTo>
                    <a:pt x="251673" y="1887297"/>
                    <a:pt x="151612" y="2159770"/>
                    <a:pt x="106970" y="2309091"/>
                  </a:cubicBezTo>
                  <a:cubicBezTo>
                    <a:pt x="62328" y="2458412"/>
                    <a:pt x="40776" y="2527686"/>
                    <a:pt x="23843" y="2650837"/>
                  </a:cubicBezTo>
                  <a:cubicBezTo>
                    <a:pt x="6910" y="2773988"/>
                    <a:pt x="-8484" y="2901758"/>
                    <a:pt x="5370" y="3048000"/>
                  </a:cubicBezTo>
                  <a:cubicBezTo>
                    <a:pt x="19224" y="3194242"/>
                    <a:pt x="45394" y="3308158"/>
                    <a:pt x="106970" y="3528291"/>
                  </a:cubicBezTo>
                  <a:cubicBezTo>
                    <a:pt x="168546" y="3748424"/>
                    <a:pt x="307092" y="4182534"/>
                    <a:pt x="374825" y="4368800"/>
                  </a:cubicBezTo>
                  <a:cubicBezTo>
                    <a:pt x="442558" y="4555066"/>
                    <a:pt x="488740" y="4599709"/>
                    <a:pt x="513370" y="4645891"/>
                  </a:cubicBezTo>
                  <a:cubicBezTo>
                    <a:pt x="538000" y="4692073"/>
                    <a:pt x="522607" y="4645891"/>
                    <a:pt x="522607" y="4645891"/>
                  </a:cubicBezTo>
                  <a:lnTo>
                    <a:pt x="781225" y="4645891"/>
                  </a:lnTo>
                  <a:lnTo>
                    <a:pt x="1437007" y="4655127"/>
                  </a:lnTo>
                  <a:lnTo>
                    <a:pt x="1861879" y="4655127"/>
                  </a:lnTo>
                  <a:cubicBezTo>
                    <a:pt x="1935770" y="4653588"/>
                    <a:pt x="1875734" y="4709006"/>
                    <a:pt x="1880352" y="4645891"/>
                  </a:cubicBezTo>
                  <a:cubicBezTo>
                    <a:pt x="1884970" y="4582776"/>
                    <a:pt x="1881891" y="4391891"/>
                    <a:pt x="1889588" y="4276437"/>
                  </a:cubicBezTo>
                  <a:cubicBezTo>
                    <a:pt x="1897285" y="4160983"/>
                    <a:pt x="1918837" y="4040910"/>
                    <a:pt x="1926534" y="3953164"/>
                  </a:cubicBezTo>
                  <a:cubicBezTo>
                    <a:pt x="1934231" y="3865419"/>
                    <a:pt x="1931152" y="3814619"/>
                    <a:pt x="1935770" y="3749964"/>
                  </a:cubicBezTo>
                  <a:cubicBezTo>
                    <a:pt x="1940388" y="3685310"/>
                    <a:pt x="1951164" y="3572934"/>
                    <a:pt x="1954243" y="3565237"/>
                  </a:cubicBezTo>
                  <a:cubicBezTo>
                    <a:pt x="1957322" y="3557540"/>
                    <a:pt x="1955782" y="3659140"/>
                    <a:pt x="1954243" y="3703782"/>
                  </a:cubicBezTo>
                  <a:cubicBezTo>
                    <a:pt x="1952704" y="3748424"/>
                    <a:pt x="1945007" y="3782291"/>
                    <a:pt x="1945007" y="3833091"/>
                  </a:cubicBezTo>
                  <a:cubicBezTo>
                    <a:pt x="1945007" y="3883891"/>
                    <a:pt x="1946546" y="3943928"/>
                    <a:pt x="1954243" y="4008582"/>
                  </a:cubicBezTo>
                  <a:cubicBezTo>
                    <a:pt x="1961940" y="4073236"/>
                    <a:pt x="1977334" y="4145588"/>
                    <a:pt x="1991188" y="4221018"/>
                  </a:cubicBezTo>
                  <a:cubicBezTo>
                    <a:pt x="2005042" y="4296448"/>
                    <a:pt x="2025055" y="4398049"/>
                    <a:pt x="2037370" y="4461164"/>
                  </a:cubicBezTo>
                  <a:cubicBezTo>
                    <a:pt x="2049685" y="4524279"/>
                    <a:pt x="2060461" y="4568921"/>
                    <a:pt x="2065079" y="4599709"/>
                  </a:cubicBezTo>
                  <a:cubicBezTo>
                    <a:pt x="2069697" y="4630497"/>
                    <a:pt x="2045067" y="4638194"/>
                    <a:pt x="2065079" y="4645891"/>
                  </a:cubicBezTo>
                  <a:cubicBezTo>
                    <a:pt x="2085091" y="4653588"/>
                    <a:pt x="2185152" y="4645891"/>
                    <a:pt x="2185152" y="4645891"/>
                  </a:cubicBezTo>
                  <a:cubicBezTo>
                    <a:pt x="2240570" y="4645891"/>
                    <a:pt x="2311382" y="4647430"/>
                    <a:pt x="2397588" y="4645891"/>
                  </a:cubicBezTo>
                  <a:cubicBezTo>
                    <a:pt x="2483794" y="4644352"/>
                    <a:pt x="2560764" y="4638194"/>
                    <a:pt x="2702388" y="4636655"/>
                  </a:cubicBezTo>
                  <a:cubicBezTo>
                    <a:pt x="2844012" y="4635116"/>
                    <a:pt x="3131879" y="4638194"/>
                    <a:pt x="3247334" y="4636655"/>
                  </a:cubicBezTo>
                  <a:cubicBezTo>
                    <a:pt x="3362789" y="4635116"/>
                    <a:pt x="3364328" y="4628957"/>
                    <a:pt x="3395116" y="4627418"/>
                  </a:cubicBezTo>
                  <a:cubicBezTo>
                    <a:pt x="3425904" y="4625879"/>
                    <a:pt x="3415128" y="4650509"/>
                    <a:pt x="3432061" y="4627418"/>
                  </a:cubicBezTo>
                  <a:cubicBezTo>
                    <a:pt x="3448994" y="4604327"/>
                    <a:pt x="3461310" y="4572000"/>
                    <a:pt x="3496716" y="4488873"/>
                  </a:cubicBezTo>
                  <a:cubicBezTo>
                    <a:pt x="3532122" y="4405746"/>
                    <a:pt x="3599855" y="4248728"/>
                    <a:pt x="3644497" y="4128655"/>
                  </a:cubicBezTo>
                  <a:cubicBezTo>
                    <a:pt x="3689139" y="4008582"/>
                    <a:pt x="3730703" y="3877734"/>
                    <a:pt x="3764570" y="3768437"/>
                  </a:cubicBezTo>
                  <a:cubicBezTo>
                    <a:pt x="3798437" y="3659140"/>
                    <a:pt x="3819988" y="3608340"/>
                    <a:pt x="3847697" y="3472873"/>
                  </a:cubicBezTo>
                  <a:cubicBezTo>
                    <a:pt x="3875406" y="3337406"/>
                    <a:pt x="3927746" y="3123431"/>
                    <a:pt x="3930825" y="2955637"/>
                  </a:cubicBezTo>
                  <a:cubicBezTo>
                    <a:pt x="3933904" y="2787843"/>
                    <a:pt x="3901576" y="2638521"/>
                    <a:pt x="3866170" y="2466109"/>
                  </a:cubicBezTo>
                  <a:cubicBezTo>
                    <a:pt x="3830764" y="2293697"/>
                    <a:pt x="3756873" y="2044316"/>
                    <a:pt x="3718388" y="1921164"/>
                  </a:cubicBezTo>
                  <a:cubicBezTo>
                    <a:pt x="3679903" y="1798013"/>
                    <a:pt x="3655273" y="1781079"/>
                    <a:pt x="3635261" y="1727200"/>
                  </a:cubicBezTo>
                  <a:cubicBezTo>
                    <a:pt x="3615249" y="1673321"/>
                    <a:pt x="3599855" y="1644073"/>
                    <a:pt x="3598316" y="1597891"/>
                  </a:cubicBezTo>
                  <a:cubicBezTo>
                    <a:pt x="3596777" y="1551709"/>
                    <a:pt x="3618328" y="1527079"/>
                    <a:pt x="3626025" y="1450109"/>
                  </a:cubicBezTo>
                  <a:cubicBezTo>
                    <a:pt x="3633722" y="1373139"/>
                    <a:pt x="3649115" y="1246909"/>
                    <a:pt x="3644497" y="1136073"/>
                  </a:cubicBezTo>
                  <a:cubicBezTo>
                    <a:pt x="3639879" y="1025237"/>
                    <a:pt x="3606013" y="855903"/>
                    <a:pt x="3598316" y="785091"/>
                  </a:cubicBezTo>
                  <a:cubicBezTo>
                    <a:pt x="3590619" y="714279"/>
                    <a:pt x="3579843" y="760461"/>
                    <a:pt x="3598316" y="711200"/>
                  </a:cubicBezTo>
                  <a:cubicBezTo>
                    <a:pt x="3616789" y="661939"/>
                    <a:pt x="3678364" y="577272"/>
                    <a:pt x="3709152" y="489527"/>
                  </a:cubicBezTo>
                  <a:cubicBezTo>
                    <a:pt x="3739940" y="401782"/>
                    <a:pt x="3767649" y="264775"/>
                    <a:pt x="3783043" y="184727"/>
                  </a:cubicBezTo>
                  <a:cubicBezTo>
                    <a:pt x="3798437" y="104679"/>
                    <a:pt x="3801516" y="9237"/>
                    <a:pt x="3801516" y="9237"/>
                  </a:cubicBezTo>
                  <a:lnTo>
                    <a:pt x="3801516" y="9237"/>
                  </a:lnTo>
                  <a:lnTo>
                    <a:pt x="3395116" y="0"/>
                  </a:lnTo>
                  <a:lnTo>
                    <a:pt x="2342170" y="9237"/>
                  </a:lnTo>
                  <a:lnTo>
                    <a:pt x="1159916" y="0"/>
                  </a:lnTo>
                  <a:lnTo>
                    <a:pt x="227043" y="0"/>
                  </a:lnTo>
                  <a:lnTo>
                    <a:pt x="134679" y="9237"/>
                  </a:lnTo>
                  <a:close/>
                </a:path>
              </a:pathLst>
            </a:custGeom>
            <a:solidFill>
              <a:srgbClr val="E7CFB7"/>
            </a:solidFill>
            <a:ln>
              <a:solidFill>
                <a:srgbClr val="D5AB8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sp>
          <p:nvSpPr>
            <p:cNvPr id="5" name="Ελεύθερη σχεδίαση 4"/>
            <p:cNvSpPr/>
            <p:nvPr/>
          </p:nvSpPr>
          <p:spPr>
            <a:xfrm>
              <a:off x="3855837" y="1708727"/>
              <a:ext cx="651508" cy="406400"/>
            </a:xfrm>
            <a:custGeom>
              <a:avLst/>
              <a:gdLst>
                <a:gd name="connsiteX0" fmla="*/ 651508 w 651508"/>
                <a:gd name="connsiteY0" fmla="*/ 0 h 406400"/>
                <a:gd name="connsiteX1" fmla="*/ 402127 w 651508"/>
                <a:gd name="connsiteY1" fmla="*/ 157018 h 406400"/>
                <a:gd name="connsiteX2" fmla="*/ 125036 w 651508"/>
                <a:gd name="connsiteY2" fmla="*/ 314037 h 406400"/>
                <a:gd name="connsiteX3" fmla="*/ 14199 w 651508"/>
                <a:gd name="connsiteY3" fmla="*/ 387928 h 406400"/>
                <a:gd name="connsiteX4" fmla="*/ 4963 w 651508"/>
                <a:gd name="connsiteY4" fmla="*/ 406400 h 40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1508" h="406400">
                  <a:moveTo>
                    <a:pt x="651508" y="0"/>
                  </a:moveTo>
                  <a:cubicBezTo>
                    <a:pt x="570690" y="52339"/>
                    <a:pt x="489872" y="104679"/>
                    <a:pt x="402127" y="157018"/>
                  </a:cubicBezTo>
                  <a:cubicBezTo>
                    <a:pt x="314382" y="209358"/>
                    <a:pt x="189691" y="275552"/>
                    <a:pt x="125036" y="314037"/>
                  </a:cubicBezTo>
                  <a:cubicBezTo>
                    <a:pt x="60381" y="352522"/>
                    <a:pt x="34211" y="372534"/>
                    <a:pt x="14199" y="387928"/>
                  </a:cubicBezTo>
                  <a:cubicBezTo>
                    <a:pt x="-5813" y="403322"/>
                    <a:pt x="-425" y="404861"/>
                    <a:pt x="4963" y="406400"/>
                  </a:cubicBezTo>
                </a:path>
              </a:pathLst>
            </a:custGeom>
            <a:noFill/>
            <a:ln w="44450">
              <a:solidFill>
                <a:srgbClr val="D5AB8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sp>
          <p:nvSpPr>
            <p:cNvPr id="7" name="Ελεύθερη σχεδίαση 6"/>
            <p:cNvSpPr/>
            <p:nvPr/>
          </p:nvSpPr>
          <p:spPr>
            <a:xfrm rot="3574228">
              <a:off x="5142579" y="1708726"/>
              <a:ext cx="651508" cy="406400"/>
            </a:xfrm>
            <a:custGeom>
              <a:avLst/>
              <a:gdLst>
                <a:gd name="connsiteX0" fmla="*/ 651508 w 651508"/>
                <a:gd name="connsiteY0" fmla="*/ 0 h 406400"/>
                <a:gd name="connsiteX1" fmla="*/ 402127 w 651508"/>
                <a:gd name="connsiteY1" fmla="*/ 157018 h 406400"/>
                <a:gd name="connsiteX2" fmla="*/ 125036 w 651508"/>
                <a:gd name="connsiteY2" fmla="*/ 314037 h 406400"/>
                <a:gd name="connsiteX3" fmla="*/ 14199 w 651508"/>
                <a:gd name="connsiteY3" fmla="*/ 387928 h 406400"/>
                <a:gd name="connsiteX4" fmla="*/ 4963 w 651508"/>
                <a:gd name="connsiteY4" fmla="*/ 406400 h 40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1508" h="406400">
                  <a:moveTo>
                    <a:pt x="651508" y="0"/>
                  </a:moveTo>
                  <a:cubicBezTo>
                    <a:pt x="570690" y="52339"/>
                    <a:pt x="489872" y="104679"/>
                    <a:pt x="402127" y="157018"/>
                  </a:cubicBezTo>
                  <a:cubicBezTo>
                    <a:pt x="314382" y="209358"/>
                    <a:pt x="189691" y="275552"/>
                    <a:pt x="125036" y="314037"/>
                  </a:cubicBezTo>
                  <a:cubicBezTo>
                    <a:pt x="60381" y="352522"/>
                    <a:pt x="34211" y="372534"/>
                    <a:pt x="14199" y="387928"/>
                  </a:cubicBezTo>
                  <a:cubicBezTo>
                    <a:pt x="-5813" y="403322"/>
                    <a:pt x="-425" y="404861"/>
                    <a:pt x="4963" y="406400"/>
                  </a:cubicBezTo>
                </a:path>
              </a:pathLst>
            </a:custGeom>
            <a:noFill/>
            <a:ln w="44450">
              <a:solidFill>
                <a:srgbClr val="D5AB8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sp>
          <p:nvSpPr>
            <p:cNvPr id="9" name="Ελεύθερη σχεδίαση 8"/>
            <p:cNvSpPr/>
            <p:nvPr/>
          </p:nvSpPr>
          <p:spPr>
            <a:xfrm>
              <a:off x="3917244" y="4346222"/>
              <a:ext cx="1907823" cy="599689"/>
            </a:xfrm>
            <a:custGeom>
              <a:avLst/>
              <a:gdLst>
                <a:gd name="connsiteX0" fmla="*/ 0 w 1907823"/>
                <a:gd name="connsiteY0" fmla="*/ 0 h 599689"/>
                <a:gd name="connsiteX1" fmla="*/ 180623 w 1907823"/>
                <a:gd name="connsiteY1" fmla="*/ 67734 h 599689"/>
                <a:gd name="connsiteX2" fmla="*/ 462845 w 1907823"/>
                <a:gd name="connsiteY2" fmla="*/ 248356 h 599689"/>
                <a:gd name="connsiteX3" fmla="*/ 609600 w 1907823"/>
                <a:gd name="connsiteY3" fmla="*/ 428978 h 599689"/>
                <a:gd name="connsiteX4" fmla="*/ 812800 w 1907823"/>
                <a:gd name="connsiteY4" fmla="*/ 553156 h 599689"/>
                <a:gd name="connsiteX5" fmla="*/ 1016000 w 1907823"/>
                <a:gd name="connsiteY5" fmla="*/ 598311 h 599689"/>
                <a:gd name="connsiteX6" fmla="*/ 1196623 w 1907823"/>
                <a:gd name="connsiteY6" fmla="*/ 508000 h 599689"/>
                <a:gd name="connsiteX7" fmla="*/ 1275645 w 1907823"/>
                <a:gd name="connsiteY7" fmla="*/ 428978 h 599689"/>
                <a:gd name="connsiteX8" fmla="*/ 1343378 w 1907823"/>
                <a:gd name="connsiteY8" fmla="*/ 304800 h 599689"/>
                <a:gd name="connsiteX9" fmla="*/ 1433689 w 1907823"/>
                <a:gd name="connsiteY9" fmla="*/ 237067 h 599689"/>
                <a:gd name="connsiteX10" fmla="*/ 1738489 w 1907823"/>
                <a:gd name="connsiteY10" fmla="*/ 33867 h 599689"/>
                <a:gd name="connsiteX11" fmla="*/ 1907823 w 1907823"/>
                <a:gd name="connsiteY11" fmla="*/ 11289 h 599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07823" h="599689">
                  <a:moveTo>
                    <a:pt x="0" y="0"/>
                  </a:moveTo>
                  <a:cubicBezTo>
                    <a:pt x="51741" y="13170"/>
                    <a:pt x="103482" y="26341"/>
                    <a:pt x="180623" y="67734"/>
                  </a:cubicBezTo>
                  <a:cubicBezTo>
                    <a:pt x="257764" y="109127"/>
                    <a:pt x="391349" y="188149"/>
                    <a:pt x="462845" y="248356"/>
                  </a:cubicBezTo>
                  <a:cubicBezTo>
                    <a:pt x="534341" y="308563"/>
                    <a:pt x="551274" y="378178"/>
                    <a:pt x="609600" y="428978"/>
                  </a:cubicBezTo>
                  <a:cubicBezTo>
                    <a:pt x="667926" y="479778"/>
                    <a:pt x="745067" y="524934"/>
                    <a:pt x="812800" y="553156"/>
                  </a:cubicBezTo>
                  <a:cubicBezTo>
                    <a:pt x="880533" y="581378"/>
                    <a:pt x="952030" y="605837"/>
                    <a:pt x="1016000" y="598311"/>
                  </a:cubicBezTo>
                  <a:cubicBezTo>
                    <a:pt x="1079971" y="590785"/>
                    <a:pt x="1153349" y="536222"/>
                    <a:pt x="1196623" y="508000"/>
                  </a:cubicBezTo>
                  <a:cubicBezTo>
                    <a:pt x="1239897" y="479778"/>
                    <a:pt x="1251186" y="462845"/>
                    <a:pt x="1275645" y="428978"/>
                  </a:cubicBezTo>
                  <a:cubicBezTo>
                    <a:pt x="1300104" y="395111"/>
                    <a:pt x="1317037" y="336785"/>
                    <a:pt x="1343378" y="304800"/>
                  </a:cubicBezTo>
                  <a:cubicBezTo>
                    <a:pt x="1369719" y="272815"/>
                    <a:pt x="1367837" y="282222"/>
                    <a:pt x="1433689" y="237067"/>
                  </a:cubicBezTo>
                  <a:cubicBezTo>
                    <a:pt x="1499541" y="191912"/>
                    <a:pt x="1659467" y="71497"/>
                    <a:pt x="1738489" y="33867"/>
                  </a:cubicBezTo>
                  <a:cubicBezTo>
                    <a:pt x="1817511" y="-3763"/>
                    <a:pt x="1862667" y="3763"/>
                    <a:pt x="1907823" y="11289"/>
                  </a:cubicBezTo>
                </a:path>
              </a:pathLst>
            </a:custGeom>
            <a:noFill/>
            <a:ln>
              <a:solidFill>
                <a:srgbClr val="D5AB8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sp>
          <p:nvSpPr>
            <p:cNvPr id="10" name="Ελεύθερη σχεδίαση 9"/>
            <p:cNvSpPr/>
            <p:nvPr/>
          </p:nvSpPr>
          <p:spPr>
            <a:xfrm>
              <a:off x="4692073" y="3119225"/>
              <a:ext cx="286327" cy="30375"/>
            </a:xfrm>
            <a:custGeom>
              <a:avLst/>
              <a:gdLst>
                <a:gd name="connsiteX0" fmla="*/ 0 w 286327"/>
                <a:gd name="connsiteY0" fmla="*/ 2666 h 30375"/>
                <a:gd name="connsiteX1" fmla="*/ 138545 w 286327"/>
                <a:gd name="connsiteY1" fmla="*/ 2666 h 30375"/>
                <a:gd name="connsiteX2" fmla="*/ 286327 w 286327"/>
                <a:gd name="connsiteY2" fmla="*/ 30375 h 30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6327" h="30375">
                  <a:moveTo>
                    <a:pt x="0" y="2666"/>
                  </a:moveTo>
                  <a:cubicBezTo>
                    <a:pt x="45412" y="357"/>
                    <a:pt x="90824" y="-1952"/>
                    <a:pt x="138545" y="2666"/>
                  </a:cubicBezTo>
                  <a:cubicBezTo>
                    <a:pt x="186266" y="7284"/>
                    <a:pt x="236296" y="18829"/>
                    <a:pt x="286327" y="30375"/>
                  </a:cubicBezTo>
                </a:path>
              </a:pathLst>
            </a:custGeom>
            <a:noFill/>
            <a:ln>
              <a:solidFill>
                <a:srgbClr val="D5AB8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sp>
          <p:nvSpPr>
            <p:cNvPr id="11" name="Ελεύθερη σχεδίαση 10"/>
            <p:cNvSpPr/>
            <p:nvPr/>
          </p:nvSpPr>
          <p:spPr>
            <a:xfrm>
              <a:off x="4745745" y="3149600"/>
              <a:ext cx="177237" cy="74424"/>
            </a:xfrm>
            <a:custGeom>
              <a:avLst/>
              <a:gdLst>
                <a:gd name="connsiteX0" fmla="*/ 177237 w 177237"/>
                <a:gd name="connsiteY0" fmla="*/ 9236 h 74424"/>
                <a:gd name="connsiteX1" fmla="*/ 131055 w 177237"/>
                <a:gd name="connsiteY1" fmla="*/ 55418 h 74424"/>
                <a:gd name="connsiteX2" fmla="*/ 84873 w 177237"/>
                <a:gd name="connsiteY2" fmla="*/ 73891 h 74424"/>
                <a:gd name="connsiteX3" fmla="*/ 10982 w 177237"/>
                <a:gd name="connsiteY3" fmla="*/ 36945 h 74424"/>
                <a:gd name="connsiteX4" fmla="*/ 1746 w 177237"/>
                <a:gd name="connsiteY4" fmla="*/ 0 h 74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7237" h="74424">
                  <a:moveTo>
                    <a:pt x="177237" y="9236"/>
                  </a:moveTo>
                  <a:cubicBezTo>
                    <a:pt x="161843" y="26939"/>
                    <a:pt x="146449" y="44642"/>
                    <a:pt x="131055" y="55418"/>
                  </a:cubicBezTo>
                  <a:cubicBezTo>
                    <a:pt x="115661" y="66194"/>
                    <a:pt x="104885" y="76970"/>
                    <a:pt x="84873" y="73891"/>
                  </a:cubicBezTo>
                  <a:cubicBezTo>
                    <a:pt x="64861" y="70812"/>
                    <a:pt x="24836" y="49260"/>
                    <a:pt x="10982" y="36945"/>
                  </a:cubicBezTo>
                  <a:cubicBezTo>
                    <a:pt x="-2873" y="24630"/>
                    <a:pt x="-564" y="12315"/>
                    <a:pt x="1746" y="0"/>
                  </a:cubicBezTo>
                </a:path>
              </a:pathLst>
            </a:custGeom>
            <a:noFill/>
            <a:ln>
              <a:solidFill>
                <a:srgbClr val="D5AB8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pic>
          <p:nvPicPr>
            <p:cNvPr id="12" name="Εικόνα 11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741" b="98519" l="0" r="9779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3739" y="2818298"/>
              <a:ext cx="389913" cy="28542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Εικόνα 12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741" b="98519" l="0" r="9779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6099" y="3474604"/>
              <a:ext cx="389913" cy="28542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Εικόνα 13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741" b="98519" l="0" r="9779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0112" y="3499701"/>
              <a:ext cx="393874" cy="260325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7" name="Ευθύγραμμο βέλος σύνδεσης 16"/>
            <p:cNvCxnSpPr>
              <a:stCxn id="18" idx="1"/>
            </p:cNvCxnSpPr>
            <p:nvPr/>
          </p:nvCxnSpPr>
          <p:spPr>
            <a:xfrm flipH="1">
              <a:off x="4256012" y="1846372"/>
              <a:ext cx="2939152" cy="97192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7195164" y="1646317"/>
              <a:ext cx="1594872" cy="400110"/>
            </a:xfrm>
            <a:prstGeom prst="rect">
              <a:avLst/>
            </a:prstGeom>
            <a:noFill/>
            <a:ln>
              <a:solidFill>
                <a:srgbClr val="154B16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l-GR" sz="2000" dirty="0" smtClean="0">
                  <a:latin typeface="+mn-lt"/>
                </a:rPr>
                <a:t>κολοστομία</a:t>
              </a:r>
              <a:endParaRPr lang="el-GR" sz="2000" dirty="0">
                <a:latin typeface="+mn-lt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984116" y="3173791"/>
              <a:ext cx="1687109" cy="707886"/>
            </a:xfrm>
            <a:prstGeom prst="rect">
              <a:avLst/>
            </a:prstGeom>
            <a:noFill/>
            <a:ln>
              <a:solidFill>
                <a:srgbClr val="154B16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l-GR" sz="2000" dirty="0" smtClean="0">
                  <a:latin typeface="+mn-lt"/>
                </a:rPr>
                <a:t>Σχηματισμένα κόπρανα</a:t>
              </a:r>
              <a:endParaRPr lang="el-GR" sz="2000" dirty="0">
                <a:latin typeface="+mn-lt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55577" y="3881677"/>
              <a:ext cx="1563280" cy="400110"/>
            </a:xfrm>
            <a:prstGeom prst="rect">
              <a:avLst/>
            </a:prstGeom>
            <a:noFill/>
            <a:ln>
              <a:solidFill>
                <a:srgbClr val="82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l-GR" sz="2000" dirty="0" smtClean="0">
                  <a:latin typeface="+mn-lt"/>
                </a:rPr>
                <a:t>ειλεοστομία</a:t>
              </a:r>
              <a:endParaRPr lang="el-GR" sz="2000" dirty="0">
                <a:latin typeface="+mn-lt"/>
              </a:endParaRPr>
            </a:p>
          </p:txBody>
        </p:sp>
        <p:cxnSp>
          <p:nvCxnSpPr>
            <p:cNvPr id="23" name="Ευθύγραμμο βέλος σύνδεσης 22"/>
            <p:cNvCxnSpPr/>
            <p:nvPr/>
          </p:nvCxnSpPr>
          <p:spPr>
            <a:xfrm flipH="1">
              <a:off x="5973986" y="2195698"/>
              <a:ext cx="1427882" cy="126196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Ευθύγραμμο βέλος σύνδεσης 25"/>
            <p:cNvCxnSpPr>
              <a:stCxn id="22" idx="3"/>
            </p:cNvCxnSpPr>
            <p:nvPr/>
          </p:nvCxnSpPr>
          <p:spPr>
            <a:xfrm flipV="1">
              <a:off x="2318857" y="3777434"/>
              <a:ext cx="1377243" cy="30429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594556" y="4713112"/>
              <a:ext cx="2197056" cy="707886"/>
            </a:xfrm>
            <a:prstGeom prst="rect">
              <a:avLst/>
            </a:prstGeom>
            <a:noFill/>
            <a:ln>
              <a:solidFill>
                <a:srgbClr val="82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l-GR" sz="2000" dirty="0" smtClean="0">
                  <a:latin typeface="+mn-lt"/>
                </a:rPr>
                <a:t>Μη σχηματισμένα κόπρανα</a:t>
              </a:r>
              <a:endParaRPr lang="el-GR" sz="2000" dirty="0">
                <a:latin typeface="+mn-lt"/>
              </a:endParaRPr>
            </a:p>
          </p:txBody>
        </p:sp>
      </p:grp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62420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 smtClean="0"/>
              <a:t>Κολοστομία</a:t>
            </a:r>
            <a:br>
              <a:rPr lang="el-GR" sz="4400" dirty="0" smtClean="0"/>
            </a:br>
            <a:r>
              <a:rPr lang="el-GR" sz="3600" b="0" dirty="0" smtClean="0"/>
              <a:t>(1 από 4)</a:t>
            </a:r>
            <a:endParaRPr lang="el-GR" sz="36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1200"/>
              </a:spcBef>
            </a:pPr>
            <a:r>
              <a:rPr lang="el-GR" sz="2400" dirty="0"/>
              <a:t>Είναι η εκστόμωση κάποιου σημείου του παχέως εντέρου μέσω ενός ανοίγματος στο κοιλιακό </a:t>
            </a:r>
            <a:r>
              <a:rPr lang="el-GR" sz="2400" dirty="0" smtClean="0"/>
              <a:t>τοίχωμα,</a:t>
            </a:r>
            <a:endParaRPr lang="el-GR" sz="2400" dirty="0"/>
          </a:p>
          <a:p>
            <a:pPr>
              <a:spcBef>
                <a:spcPts val="1200"/>
              </a:spcBef>
            </a:pPr>
            <a:r>
              <a:rPr lang="el-GR" sz="2400" dirty="0"/>
              <a:t>Ενδείξεις: Ca παχέος εντέρου, φλεγμονώδεις παθήσεις, τραυματισμό, εντερική </a:t>
            </a:r>
            <a:r>
              <a:rPr lang="el-GR" sz="2400" dirty="0" smtClean="0"/>
              <a:t>απόφραξη,</a:t>
            </a:r>
            <a:endParaRPr lang="el-GR" sz="2400" dirty="0"/>
          </a:p>
          <a:p>
            <a:pPr>
              <a:spcBef>
                <a:spcPts val="1200"/>
              </a:spcBef>
            </a:pPr>
            <a:r>
              <a:rPr lang="el-GR" sz="2400" dirty="0"/>
              <a:t>Μόνιμη ή </a:t>
            </a:r>
            <a:r>
              <a:rPr lang="el-GR" sz="2400" dirty="0" smtClean="0"/>
              <a:t>προσωρινή,</a:t>
            </a:r>
            <a:endParaRPr lang="el-GR" sz="2400" dirty="0"/>
          </a:p>
          <a:p>
            <a:pPr>
              <a:spcBef>
                <a:spcPts val="1200"/>
              </a:spcBef>
            </a:pPr>
            <a:r>
              <a:rPr lang="el-GR" sz="2400" dirty="0"/>
              <a:t>Εξερχόμενο περιεχόμενο: εξαρτάται από το σημείο </a:t>
            </a:r>
            <a:r>
              <a:rPr lang="el-GR" sz="2400" dirty="0" smtClean="0"/>
              <a:t>εκστόμωσης.</a:t>
            </a:r>
            <a:endParaRPr lang="el-GR" sz="2400" dirty="0"/>
          </a:p>
          <a:p>
            <a:pPr marL="981075" indent="-625475"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el-GR" sz="2200" b="1" dirty="0">
                <a:solidFill>
                  <a:srgbClr val="820000"/>
                </a:solidFill>
              </a:rPr>
              <a:t>Ανιούσα </a:t>
            </a:r>
            <a:r>
              <a:rPr lang="el-GR" sz="2200" dirty="0"/>
              <a:t>κολοστομία – </a:t>
            </a:r>
            <a:r>
              <a:rPr lang="el-GR" sz="2200" dirty="0" smtClean="0"/>
              <a:t>υδαρές,</a:t>
            </a:r>
            <a:endParaRPr lang="el-GR" sz="2200" dirty="0"/>
          </a:p>
          <a:p>
            <a:pPr marL="981075" indent="-625475"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el-GR" sz="2200" b="1" dirty="0">
                <a:solidFill>
                  <a:srgbClr val="820000"/>
                </a:solidFill>
              </a:rPr>
              <a:t>Εγκαρσιοστομία</a:t>
            </a:r>
            <a:r>
              <a:rPr lang="el-GR" sz="2200" dirty="0"/>
              <a:t> – ημιυδαρής, δύσοσμη και </a:t>
            </a:r>
            <a:r>
              <a:rPr lang="el-GR" sz="2200" dirty="0" smtClean="0"/>
              <a:t>ερεθιστική,</a:t>
            </a:r>
            <a:endParaRPr lang="el-GR" sz="2200" dirty="0"/>
          </a:p>
          <a:p>
            <a:pPr marL="981075" indent="-625475"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en-US" sz="2200" b="1" dirty="0">
                <a:solidFill>
                  <a:srgbClr val="820000"/>
                </a:solidFill>
              </a:rPr>
              <a:t>K</a:t>
            </a:r>
            <a:r>
              <a:rPr lang="el-GR" sz="2200" b="1" dirty="0" smtClean="0">
                <a:solidFill>
                  <a:srgbClr val="820000"/>
                </a:solidFill>
              </a:rPr>
              <a:t>ατιούσα</a:t>
            </a:r>
            <a:r>
              <a:rPr lang="el-GR" sz="2200" dirty="0" smtClean="0"/>
              <a:t> </a:t>
            </a:r>
            <a:r>
              <a:rPr lang="el-GR" sz="2200" dirty="0"/>
              <a:t>κολοστομία &amp; </a:t>
            </a:r>
            <a:r>
              <a:rPr lang="el-GR" sz="2200" b="1" dirty="0">
                <a:solidFill>
                  <a:srgbClr val="820000"/>
                </a:solidFill>
              </a:rPr>
              <a:t>σιγμοειδοστομία</a:t>
            </a:r>
            <a:r>
              <a:rPr lang="el-GR" sz="2200" dirty="0"/>
              <a:t> – ημιυδαρής, </a:t>
            </a:r>
            <a:r>
              <a:rPr lang="el-GR" sz="2200" dirty="0" smtClean="0"/>
              <a:t>σχηματισμένη</a:t>
            </a:r>
            <a:r>
              <a:rPr lang="el-GR" sz="2400" dirty="0" smtClean="0"/>
              <a:t>.</a:t>
            </a:r>
            <a:endParaRPr lang="el-GR" sz="2400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61685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/>
              <a:t>Κολοστομία</a:t>
            </a:r>
            <a:br>
              <a:rPr lang="el-GR" sz="4400" dirty="0"/>
            </a:br>
            <a:r>
              <a:rPr lang="el-GR" sz="3600" b="0" dirty="0" smtClean="0"/>
              <a:t>(2 </a:t>
            </a:r>
            <a:r>
              <a:rPr lang="el-GR" sz="3600" b="0" dirty="0"/>
              <a:t>από </a:t>
            </a:r>
            <a:r>
              <a:rPr lang="el-GR" sz="3600" b="0" dirty="0" smtClean="0"/>
              <a:t>4)</a:t>
            </a:r>
            <a:endParaRPr lang="el-GR" sz="3600" dirty="0"/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346" y="1556792"/>
            <a:ext cx="4089995" cy="4089995"/>
          </a:xfrm>
          <a:prstGeom prst="rect">
            <a:avLst/>
          </a:prstGeom>
        </p:spPr>
      </p:pic>
      <p:sp>
        <p:nvSpPr>
          <p:cNvPr id="8" name="Rectangle 8"/>
          <p:cNvSpPr/>
          <p:nvPr/>
        </p:nvSpPr>
        <p:spPr>
          <a:xfrm>
            <a:off x="3178187" y="5646787"/>
            <a:ext cx="28083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Abdominoperineal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resection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5"/>
              </a:rPr>
              <a:t>Tarawneh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ως κοινό κτήμα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4314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/>
              <a:t>Κολοστομία</a:t>
            </a:r>
            <a:br>
              <a:rPr lang="el-GR" sz="4400" dirty="0"/>
            </a:br>
            <a:r>
              <a:rPr lang="el-GR" sz="3600" b="0" dirty="0" smtClean="0"/>
              <a:t>(4 </a:t>
            </a:r>
            <a:r>
              <a:rPr lang="el-GR" sz="3600" b="0" dirty="0"/>
              <a:t>από </a:t>
            </a:r>
            <a:r>
              <a:rPr lang="el-GR" sz="3600" b="0" dirty="0" smtClean="0"/>
              <a:t>4)</a:t>
            </a:r>
            <a:endParaRPr lang="el-GR" sz="3600" dirty="0"/>
          </a:p>
        </p:txBody>
      </p:sp>
      <p:pic>
        <p:nvPicPr>
          <p:cNvPr id="6146" name="Picture 2" descr="Abdominoperineal resect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52" y="1844824"/>
            <a:ext cx="8945736" cy="33874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8"/>
          <p:cNvSpPr/>
          <p:nvPr/>
        </p:nvSpPr>
        <p:spPr>
          <a:xfrm>
            <a:off x="3174964" y="5232276"/>
            <a:ext cx="28083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Abdominoperineal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resection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5"/>
              </a:rPr>
              <a:t>Tarawneh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ως κοινό κτήμα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084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Ορολογία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36575" y="1196752"/>
            <a:ext cx="5482952" cy="5040560"/>
          </a:xfrm>
        </p:spPr>
        <p:txBody>
          <a:bodyPr>
            <a:normAutofit/>
          </a:bodyPr>
          <a:lstStyle/>
          <a:p>
            <a:pPr>
              <a:spcBef>
                <a:spcPts val="2400"/>
              </a:spcBef>
            </a:pPr>
            <a:r>
              <a:rPr lang="el-GR" sz="2400" dirty="0" smtClean="0"/>
              <a:t>Σάκος</a:t>
            </a:r>
            <a:r>
              <a:rPr lang="en-US" sz="2400" dirty="0" smtClean="0"/>
              <a:t>,</a:t>
            </a:r>
            <a:endParaRPr lang="el-GR" sz="2400" dirty="0"/>
          </a:p>
          <a:p>
            <a:pPr marL="625475">
              <a:spcBef>
                <a:spcPts val="2400"/>
              </a:spcBef>
              <a:buFont typeface="Wingdings" panose="05000000000000000000" pitchFamily="2" charset="2"/>
              <a:buChar char="ü"/>
            </a:pPr>
            <a:r>
              <a:rPr lang="el-GR" sz="2400" dirty="0" smtClean="0"/>
              <a:t>Παροχετευόμενος</a:t>
            </a:r>
            <a:r>
              <a:rPr lang="en-US" sz="2400" dirty="0" smtClean="0"/>
              <a:t>,</a:t>
            </a:r>
            <a:endParaRPr lang="el-GR" sz="2400" dirty="0"/>
          </a:p>
          <a:p>
            <a:pPr marL="625475">
              <a:spcBef>
                <a:spcPts val="2400"/>
              </a:spcBef>
              <a:buFont typeface="Wingdings" panose="05000000000000000000" pitchFamily="2" charset="2"/>
              <a:buChar char="ü"/>
            </a:pPr>
            <a:r>
              <a:rPr lang="el-GR" sz="2400" b="1" dirty="0">
                <a:solidFill>
                  <a:srgbClr val="820000"/>
                </a:solidFill>
              </a:rPr>
              <a:t>Μη </a:t>
            </a:r>
            <a:r>
              <a:rPr lang="el-GR" sz="2400" dirty="0" smtClean="0"/>
              <a:t>παροχετευόμενος</a:t>
            </a:r>
            <a:r>
              <a:rPr lang="en-US" sz="2400" dirty="0" smtClean="0"/>
              <a:t>,</a:t>
            </a:r>
            <a:endParaRPr lang="el-GR" sz="2400" dirty="0"/>
          </a:p>
          <a:p>
            <a:pPr marL="625475">
              <a:spcBef>
                <a:spcPts val="2400"/>
              </a:spcBef>
              <a:buFont typeface="Wingdings" panose="05000000000000000000" pitchFamily="2" charset="2"/>
              <a:buChar char="ü"/>
            </a:pPr>
            <a:r>
              <a:rPr lang="el-GR" sz="2400" dirty="0"/>
              <a:t>Σύστημα </a:t>
            </a:r>
            <a:r>
              <a:rPr lang="el-GR" sz="2400" b="1" dirty="0">
                <a:solidFill>
                  <a:srgbClr val="820000"/>
                </a:solidFill>
              </a:rPr>
              <a:t>ενός</a:t>
            </a:r>
            <a:r>
              <a:rPr lang="el-GR" sz="2400" dirty="0"/>
              <a:t> </a:t>
            </a:r>
            <a:r>
              <a:rPr lang="el-GR" sz="2400" dirty="0" smtClean="0"/>
              <a:t>τεμαχίου</a:t>
            </a:r>
            <a:r>
              <a:rPr lang="en-US" sz="2400" dirty="0" smtClean="0"/>
              <a:t>,</a:t>
            </a:r>
            <a:endParaRPr lang="el-GR" sz="2400" dirty="0"/>
          </a:p>
          <a:p>
            <a:pPr marL="625475">
              <a:spcBef>
                <a:spcPts val="2400"/>
              </a:spcBef>
              <a:buFont typeface="Wingdings" panose="05000000000000000000" pitchFamily="2" charset="2"/>
              <a:buChar char="ü"/>
            </a:pPr>
            <a:r>
              <a:rPr lang="el-GR" sz="2400" dirty="0"/>
              <a:t>Σύστημα </a:t>
            </a:r>
            <a:r>
              <a:rPr lang="el-GR" sz="2400" b="1" dirty="0">
                <a:solidFill>
                  <a:srgbClr val="820000"/>
                </a:solidFill>
              </a:rPr>
              <a:t>δύο</a:t>
            </a:r>
            <a:r>
              <a:rPr lang="el-GR" sz="2400" dirty="0"/>
              <a:t> </a:t>
            </a:r>
            <a:r>
              <a:rPr lang="el-GR" sz="2400" dirty="0" smtClean="0"/>
              <a:t>τεμαχίων</a:t>
            </a:r>
            <a:r>
              <a:rPr lang="en-US" sz="2400" dirty="0" smtClean="0"/>
              <a:t>,</a:t>
            </a:r>
            <a:endParaRPr lang="el-GR" sz="2400" dirty="0"/>
          </a:p>
          <a:p>
            <a:pPr>
              <a:spcBef>
                <a:spcPts val="2400"/>
              </a:spcBef>
            </a:pPr>
            <a:r>
              <a:rPr lang="el-GR" sz="2400" dirty="0"/>
              <a:t>Περιστομιακό </a:t>
            </a:r>
            <a:r>
              <a:rPr lang="el-GR" sz="2400" dirty="0" smtClean="0"/>
              <a:t>δέρμα</a:t>
            </a:r>
            <a:r>
              <a:rPr lang="en-US" sz="2400" dirty="0" smtClean="0"/>
              <a:t>,</a:t>
            </a:r>
            <a:endParaRPr lang="el-GR" sz="2400" dirty="0"/>
          </a:p>
          <a:p>
            <a:pPr>
              <a:spcBef>
                <a:spcPts val="2400"/>
              </a:spcBef>
            </a:pPr>
            <a:r>
              <a:rPr lang="el-GR" sz="2400" dirty="0"/>
              <a:t>Δερμοπροστατευτική βάση (φραγμός</a:t>
            </a:r>
            <a:r>
              <a:rPr lang="el-GR" sz="2400" dirty="0" smtClean="0"/>
              <a:t>)</a:t>
            </a:r>
            <a:r>
              <a:rPr lang="en-US" sz="2400" dirty="0" smtClean="0"/>
              <a:t>.</a:t>
            </a:r>
            <a:endParaRPr lang="el-GR" sz="2400" dirty="0"/>
          </a:p>
        </p:txBody>
      </p:sp>
      <p:pic>
        <p:nvPicPr>
          <p:cNvPr id="7172" name="Picture 4" descr="Σάκος στομία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240511" y="1567932"/>
            <a:ext cx="2556346" cy="15945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4478099" y="3643366"/>
            <a:ext cx="20811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“</a:t>
            </a:r>
            <a:r>
              <a:rPr lang="en-US" sz="1200" dirty="0" smtClean="0">
                <a:latin typeface="+mn-lt"/>
                <a:hlinkClick r:id="rId4"/>
              </a:rPr>
              <a:t>OstomyPouch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n-US" sz="1200" dirty="0" err="1" smtClean="0">
                <a:latin typeface="+mn-lt"/>
                <a:hlinkClick r:id="rId5"/>
              </a:rPr>
              <a:t>BetacommandBot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διαθέσιμο ως κοινό κτήμα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pic>
        <p:nvPicPr>
          <p:cNvPr id="7170" name="Picture 2" descr="OstomyWafe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125" y="1087019"/>
            <a:ext cx="2233991" cy="18985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8"/>
          <p:cNvSpPr/>
          <p:nvPr/>
        </p:nvSpPr>
        <p:spPr>
          <a:xfrm>
            <a:off x="6299415" y="2985595"/>
            <a:ext cx="27214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“</a:t>
            </a:r>
            <a:r>
              <a:rPr lang="en-US" sz="1200" dirty="0" smtClean="0">
                <a:latin typeface="+mn-lt"/>
                <a:hlinkClick r:id="rId7"/>
              </a:rPr>
              <a:t>OstomyWafer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n-US" sz="1200" dirty="0" err="1" smtClean="0">
                <a:latin typeface="+mn-lt"/>
                <a:hlinkClick r:id="rId5"/>
              </a:rPr>
              <a:t>BetacommandBot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διαθέσιμο ως κοινό κτήμα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pic>
        <p:nvPicPr>
          <p:cNvPr id="7174" name="Picture 6" descr="Σάκος ειλεοστομίας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3307" y="3419925"/>
            <a:ext cx="2333625" cy="28527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8"/>
          <p:cNvSpPr/>
          <p:nvPr/>
        </p:nvSpPr>
        <p:spPr>
          <a:xfrm>
            <a:off x="6255964" y="6283043"/>
            <a:ext cx="28083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9"/>
              </a:rPr>
              <a:t>Ileostomy </a:t>
            </a:r>
            <a:r>
              <a:rPr lang="en-US" sz="1200" dirty="0" smtClean="0">
                <a:latin typeface="+mn-lt"/>
                <a:hlinkClick r:id="rId9"/>
              </a:rPr>
              <a:t>bag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n-US" sz="1200" dirty="0" smtClean="0">
                <a:latin typeface="+mn-lt"/>
                <a:hlinkClick r:id="rId10"/>
              </a:rPr>
              <a:t>Remedios44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διαθέσιμο με άδεια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l-G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</a:rPr>
              <a:t>CC BY-SA 3.0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xfrm>
            <a:off x="6974127" y="6492875"/>
            <a:ext cx="2133600" cy="365125"/>
          </a:xfrm>
        </p:spPr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25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9332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081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Χειρουργική Νοσηλευτική </a:t>
            </a:r>
            <a:r>
              <a:rPr lang="el-GR" dirty="0" smtClean="0"/>
              <a:t>Ι (Ε)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sz="2400" dirty="0" smtClean="0"/>
              <a:t>Γ’ Εξάμηνο</a:t>
            </a:r>
          </a:p>
          <a:p>
            <a:pPr marL="0" indent="0" algn="ctr">
              <a:spcBef>
                <a:spcPts val="3000"/>
              </a:spcBef>
              <a:buNone/>
            </a:pPr>
            <a:r>
              <a:rPr lang="el-GR" sz="2400" dirty="0" smtClean="0"/>
              <a:t>Τμήμα Νοσηλευτικής, ΤΕΙ Αθήνας 2013</a:t>
            </a:r>
            <a:br>
              <a:rPr lang="el-GR" sz="2400" dirty="0" smtClean="0"/>
            </a:br>
            <a:r>
              <a:rPr lang="el-GR" sz="2400" dirty="0" smtClean="0"/>
              <a:t>Το Εργαστήριο Διδάσκεται Σε Ομάδες 20 Ατόμων Από Τους Εξής Καθηγητές:</a:t>
            </a:r>
          </a:p>
          <a:p>
            <a:pPr marL="0" indent="0" algn="ctr">
              <a:spcBef>
                <a:spcPts val="6000"/>
              </a:spcBef>
              <a:buNone/>
            </a:pPr>
            <a:r>
              <a:rPr lang="el-GR" sz="2400" dirty="0" smtClean="0"/>
              <a:t>Ο.Γκοβίνα, Χ.Τσίου, Σ.Παρισσόπουλος, Μ.Μπουζίκα, Θ.Στρουμπούκη</a:t>
            </a:r>
          </a:p>
          <a:p>
            <a:pPr marL="0" indent="0">
              <a:buNone/>
            </a:pP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988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Μερόπη </a:t>
            </a:r>
            <a:r>
              <a:rPr lang="el-GR" sz="2000" dirty="0" err="1" smtClean="0"/>
              <a:t>Μπόυζικα</a:t>
            </a:r>
            <a:r>
              <a:rPr lang="el-GR" sz="2000" smtClean="0"/>
              <a:t> 2014</a:t>
            </a:r>
            <a:r>
              <a:rPr lang="el-GR" sz="2000" dirty="0" smtClean="0"/>
              <a:t>. Μερόπη Μπούζικα. «Χειρουργική Νοσηλευτική Ι </a:t>
            </a:r>
            <a:r>
              <a:rPr lang="en-US" sz="2000" dirty="0" smtClean="0"/>
              <a:t>(</a:t>
            </a:r>
            <a:r>
              <a:rPr lang="el-GR" sz="2000" dirty="0" smtClean="0"/>
              <a:t>Ε</a:t>
            </a:r>
            <a:r>
              <a:rPr lang="en-US" sz="2000" dirty="0" smtClean="0"/>
              <a:t>)</a:t>
            </a:r>
            <a:r>
              <a:rPr lang="el-GR" sz="2000" dirty="0" smtClean="0"/>
              <a:t>. Ενότητα 1</a:t>
            </a:r>
            <a:r>
              <a:rPr lang="en-US" sz="2000" dirty="0" smtClean="0"/>
              <a:t>:</a:t>
            </a:r>
            <a:r>
              <a:rPr lang="el-GR" sz="2000" dirty="0" smtClean="0"/>
              <a:t> Κολοστομία, ειλεοστομία».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57777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creativecommons.org/licenses/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by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-nc-sa/4.0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2838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166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marL="0" indent="0">
              <a:buNone/>
            </a:pPr>
            <a:r>
              <a:rPr lang="el-GR" sz="2400" dirty="0" smtClean="0"/>
              <a:t>μαζί </a:t>
            </a:r>
            <a:r>
              <a:rPr lang="el-GR" sz="2400" dirty="0"/>
              <a:t>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8266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Αθήνας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01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Στόχοι μαθήματος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Να λάβει ο φοιτητής τις απαραίτητες γνώσεις για την κολοστομία και ειλεοστομία.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8349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Δομή παρουσίασης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55976" y="1329518"/>
            <a:ext cx="4330824" cy="2639522"/>
          </a:xfrm>
        </p:spPr>
        <p:txBody>
          <a:bodyPr>
            <a:normAutofit lnSpcReduction="10000"/>
          </a:bodyPr>
          <a:lstStyle/>
          <a:p>
            <a:pPr>
              <a:spcBef>
                <a:spcPts val="3000"/>
              </a:spcBef>
            </a:pPr>
            <a:r>
              <a:rPr lang="el-GR" sz="2400" b="1" dirty="0">
                <a:solidFill>
                  <a:srgbClr val="246A18"/>
                </a:solidFill>
              </a:rPr>
              <a:t>Φροντίδα και υπολογισμός μεγέθους </a:t>
            </a:r>
            <a:r>
              <a:rPr lang="el-GR" sz="2400" b="1" dirty="0" smtClean="0">
                <a:solidFill>
                  <a:srgbClr val="246A18"/>
                </a:solidFill>
              </a:rPr>
              <a:t>στομίας,</a:t>
            </a:r>
            <a:endParaRPr lang="el-GR" sz="2400" b="1" dirty="0">
              <a:solidFill>
                <a:srgbClr val="246A18"/>
              </a:solidFill>
            </a:endParaRPr>
          </a:p>
          <a:p>
            <a:pPr>
              <a:spcBef>
                <a:spcPts val="3000"/>
              </a:spcBef>
            </a:pPr>
            <a:r>
              <a:rPr lang="el-GR" sz="2400" dirty="0"/>
              <a:t>Εκκένωση </a:t>
            </a:r>
            <a:r>
              <a:rPr lang="el-GR" sz="2400" dirty="0" smtClean="0"/>
              <a:t>σάκου,</a:t>
            </a:r>
            <a:endParaRPr lang="el-GR" sz="2400" dirty="0"/>
          </a:p>
          <a:p>
            <a:pPr>
              <a:spcBef>
                <a:spcPts val="3000"/>
              </a:spcBef>
            </a:pPr>
            <a:r>
              <a:rPr lang="el-GR" sz="2400" b="1" dirty="0">
                <a:solidFill>
                  <a:srgbClr val="004A82"/>
                </a:solidFill>
              </a:rPr>
              <a:t>Εφαρμογή και αλλαγή </a:t>
            </a:r>
            <a:r>
              <a:rPr lang="el-GR" sz="2400" b="1" dirty="0" smtClean="0">
                <a:solidFill>
                  <a:srgbClr val="004A82"/>
                </a:solidFill>
              </a:rPr>
              <a:t>σάκου.</a:t>
            </a:r>
            <a:endParaRPr lang="el-GR" sz="2400" b="1" dirty="0">
              <a:solidFill>
                <a:srgbClr val="004A82"/>
              </a:solidFill>
            </a:endParaRPr>
          </a:p>
          <a:p>
            <a:endParaRPr lang="el-GR" dirty="0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09" y="790007"/>
            <a:ext cx="2372977" cy="290084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05859" y="3845094"/>
            <a:ext cx="24280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Ileostomy bag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Remedios44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5"/>
              </a:rPr>
              <a:t>CC BY-SA 3.0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pic>
        <p:nvPicPr>
          <p:cNvPr id="10" name="Picture 2" descr="Abdominoperineal resecti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913203"/>
            <a:ext cx="5560108" cy="21054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8"/>
          <p:cNvSpPr/>
          <p:nvPr/>
        </p:nvSpPr>
        <p:spPr>
          <a:xfrm>
            <a:off x="4537270" y="6077247"/>
            <a:ext cx="28083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7"/>
              </a:rPr>
              <a:t>Abdominoperineal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7"/>
              </a:rPr>
              <a:t>resection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8"/>
              </a:rPr>
              <a:t>Tarawneh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ως κοινό κτήμα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2043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Απαραίτητη γνώση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3600"/>
              </a:spcBef>
            </a:pPr>
            <a:r>
              <a:rPr lang="el-GR" sz="2400" b="1" dirty="0">
                <a:solidFill>
                  <a:srgbClr val="004A82"/>
                </a:solidFill>
              </a:rPr>
              <a:t>Ανατομία του </a:t>
            </a:r>
            <a:r>
              <a:rPr lang="el-GR" sz="2400" b="1" dirty="0" smtClean="0">
                <a:solidFill>
                  <a:srgbClr val="004A82"/>
                </a:solidFill>
              </a:rPr>
              <a:t>εντέρου,</a:t>
            </a:r>
            <a:endParaRPr lang="el-GR" sz="2400" b="1" dirty="0">
              <a:solidFill>
                <a:srgbClr val="004A82"/>
              </a:solidFill>
            </a:endParaRPr>
          </a:p>
          <a:p>
            <a:pPr>
              <a:spcBef>
                <a:spcPts val="3600"/>
              </a:spcBef>
            </a:pPr>
            <a:r>
              <a:rPr lang="el-GR" sz="2400" b="1" dirty="0">
                <a:solidFill>
                  <a:srgbClr val="004A82"/>
                </a:solidFill>
              </a:rPr>
              <a:t>Φυσιολογία</a:t>
            </a:r>
            <a:r>
              <a:rPr lang="el-GR" sz="2400" dirty="0"/>
              <a:t> της </a:t>
            </a:r>
            <a:r>
              <a:rPr lang="el-GR" sz="2400" dirty="0" smtClean="0"/>
              <a:t>πέψης,</a:t>
            </a:r>
            <a:endParaRPr lang="el-GR" sz="2400" dirty="0"/>
          </a:p>
          <a:p>
            <a:pPr>
              <a:spcBef>
                <a:spcPts val="3600"/>
              </a:spcBef>
            </a:pPr>
            <a:r>
              <a:rPr lang="el-GR" sz="2400" b="1" dirty="0">
                <a:solidFill>
                  <a:srgbClr val="004A82"/>
                </a:solidFill>
              </a:rPr>
              <a:t>Παθοφυσιολογία </a:t>
            </a:r>
            <a:r>
              <a:rPr lang="el-GR" sz="2400" dirty="0"/>
              <a:t>του κατώτερου Γ.Σ</a:t>
            </a:r>
            <a:r>
              <a:rPr lang="el-GR" sz="2400" dirty="0" smtClean="0"/>
              <a:t>. ,</a:t>
            </a:r>
            <a:endParaRPr lang="el-GR" sz="2400" dirty="0"/>
          </a:p>
          <a:p>
            <a:pPr>
              <a:spcBef>
                <a:spcPts val="3600"/>
              </a:spcBef>
            </a:pPr>
            <a:r>
              <a:rPr lang="el-GR" sz="2400" b="1" dirty="0" smtClean="0">
                <a:solidFill>
                  <a:srgbClr val="004A82"/>
                </a:solidFill>
              </a:rPr>
              <a:t>Μετεγχειρητική</a:t>
            </a:r>
            <a:r>
              <a:rPr lang="el-GR" sz="2400" dirty="0" smtClean="0"/>
              <a:t> </a:t>
            </a:r>
            <a:r>
              <a:rPr lang="el-GR" sz="2400" dirty="0"/>
              <a:t>φροντίδα και νοσηλευτικά </a:t>
            </a:r>
            <a:r>
              <a:rPr lang="el-GR" sz="2400" b="1" dirty="0">
                <a:solidFill>
                  <a:srgbClr val="004A82"/>
                </a:solidFill>
              </a:rPr>
              <a:t>προβλήματα </a:t>
            </a:r>
            <a:r>
              <a:rPr lang="el-GR" sz="2400" dirty="0"/>
              <a:t>ασθενή με κολοστομία / </a:t>
            </a:r>
            <a:r>
              <a:rPr lang="el-GR" sz="2400" dirty="0" smtClean="0"/>
              <a:t>ειλεοστομία,</a:t>
            </a:r>
            <a:endParaRPr lang="el-GR" sz="2400" dirty="0"/>
          </a:p>
          <a:p>
            <a:pPr>
              <a:spcBef>
                <a:spcPts val="3600"/>
              </a:spcBef>
            </a:pPr>
            <a:r>
              <a:rPr lang="el-GR" sz="2400" dirty="0" smtClean="0"/>
              <a:t>Επιπλοκές.</a:t>
            </a:r>
            <a:endParaRPr lang="el-GR" sz="2400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5565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Ανατομία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052736"/>
            <a:ext cx="7610009" cy="49318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8"/>
          <p:cNvSpPr/>
          <p:nvPr/>
        </p:nvSpPr>
        <p:spPr>
          <a:xfrm>
            <a:off x="3470254" y="5984609"/>
            <a:ext cx="21806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Illu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intestine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5"/>
              </a:rPr>
              <a:t>Arcadian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ως κοινό κτήμα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1233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Η διαδικασία της πέψης</a:t>
            </a:r>
          </a:p>
        </p:txBody>
      </p:sp>
      <p:pic>
        <p:nvPicPr>
          <p:cNvPr id="4098" name="Picture 2" descr="Digestive system diagra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6"/>
          <a:stretch/>
        </p:blipFill>
        <p:spPr bwMode="auto">
          <a:xfrm>
            <a:off x="2062064" y="919043"/>
            <a:ext cx="5040560" cy="561986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8"/>
          <p:cNvSpPr/>
          <p:nvPr/>
        </p:nvSpPr>
        <p:spPr>
          <a:xfrm rot="16200000">
            <a:off x="5713278" y="3738227"/>
            <a:ext cx="32403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Digestive system diagram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en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5"/>
              </a:rPr>
              <a:t>Fvasconcellos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ως κοινό κτήμα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9318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Τι πρέπει να γνωρίζετε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l-GR" sz="2400" dirty="0"/>
              <a:t>Η λέξη «stoma» είναι ελληνικής προέλευσης και ορίζεται ως το στόμιο ή άνοιγμα (Bekkers et al 1995) που μπορεί να χρησιμοποιηθεί για την είσοδο ή έξοδο </a:t>
            </a:r>
            <a:r>
              <a:rPr lang="el-GR" sz="2400" dirty="0" smtClean="0"/>
              <a:t>υγρών</a:t>
            </a:r>
            <a:r>
              <a:rPr lang="el-GR" sz="2400" dirty="0"/>
              <a:t>,</a:t>
            </a:r>
            <a:endParaRPr lang="el-GR" sz="2400" dirty="0" smtClean="0"/>
          </a:p>
          <a:p>
            <a:pPr marL="0" indent="0">
              <a:spcBef>
                <a:spcPts val="600"/>
              </a:spcBef>
              <a:buNone/>
            </a:pPr>
            <a:endParaRPr lang="el-GR" sz="2400" dirty="0"/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l-GR" sz="2400" dirty="0"/>
              <a:t>Κολοστομία, ειλεοστομία, </a:t>
            </a:r>
            <a:r>
              <a:rPr lang="el-GR" sz="2400" dirty="0" smtClean="0"/>
              <a:t>ουρητηροστομία</a:t>
            </a:r>
            <a:r>
              <a:rPr lang="el-GR" sz="2400" dirty="0"/>
              <a:t>,</a:t>
            </a:r>
            <a:endParaRPr lang="el-GR" sz="2400" dirty="0" smtClean="0"/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el-GR" sz="2400" dirty="0"/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l-GR" sz="2400" dirty="0"/>
              <a:t>σχηματίζονται και διαμορφώνονται για να συλλέγουν κόπρανα και </a:t>
            </a:r>
            <a:r>
              <a:rPr lang="el-GR" sz="2400" dirty="0" smtClean="0"/>
              <a:t>ούρα,</a:t>
            </a:r>
            <a:endParaRPr lang="el-GR" sz="2400" dirty="0"/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el-GR" sz="2400" dirty="0"/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l-GR" sz="2400" dirty="0"/>
              <a:t>Στο Ηνωμένο Βασίλειο, σχηματίζονται περίπου 20.859 στομίες ετησίως και αυτές χωρίζονται σε κολοστομίες (11.002), ειλεοστομίες (</a:t>
            </a:r>
            <a:r>
              <a:rPr lang="el-GR" sz="2400" dirty="0" smtClean="0"/>
              <a:t>8</a:t>
            </a:r>
            <a:r>
              <a:rPr lang="en-US" sz="2400" dirty="0" smtClean="0"/>
              <a:t>.</a:t>
            </a:r>
            <a:r>
              <a:rPr lang="el-GR" sz="2400" dirty="0" smtClean="0"/>
              <a:t>361</a:t>
            </a:r>
            <a:r>
              <a:rPr lang="el-GR" sz="2400" dirty="0"/>
              <a:t>) και ουρητηροστομίες (</a:t>
            </a:r>
            <a:r>
              <a:rPr lang="el-GR" sz="2400" dirty="0" smtClean="0"/>
              <a:t>1</a:t>
            </a:r>
            <a:r>
              <a:rPr lang="en-US" sz="2400" dirty="0" smtClean="0"/>
              <a:t>.</a:t>
            </a:r>
            <a:r>
              <a:rPr lang="el-GR" sz="2400" dirty="0" smtClean="0"/>
              <a:t>496).</a:t>
            </a:r>
            <a:endParaRPr lang="el-GR" sz="2400" dirty="0"/>
          </a:p>
        </p:txBody>
      </p:sp>
      <p:sp>
        <p:nvSpPr>
          <p:cNvPr id="5" name="Ορθογώνιο 4"/>
          <p:cNvSpPr/>
          <p:nvPr/>
        </p:nvSpPr>
        <p:spPr>
          <a:xfrm>
            <a:off x="795046" y="6181247"/>
            <a:ext cx="17161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+mn-lt"/>
              </a:rPr>
              <a:t>(Coloplast 2006)</a:t>
            </a:r>
            <a:endParaRPr lang="el-GR" dirty="0">
              <a:latin typeface="+mn-lt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3419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 smtClean="0"/>
              <a:t>Ειλεοστομία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sz="3600" b="0" dirty="0" smtClean="0"/>
              <a:t>(1 από 4)</a:t>
            </a:r>
            <a:endParaRPr lang="el-GR" sz="36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l-GR" sz="2400" dirty="0"/>
              <a:t>Είναι η εκστόμωση του ειλεού εκτός της περιτοναϊκής κοιλότητας μέσω ενός ανοίγματος που δημιουργείται στο κοιλιακό τοίχωμα - Δεξιά λαγόνια </a:t>
            </a:r>
            <a:r>
              <a:rPr lang="el-GR" sz="2400" dirty="0" smtClean="0"/>
              <a:t>περιοχή.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dirty="0"/>
              <a:t>Ενδείξεις (τραυματισμός κοιλίας, πολυποδίαση, Ca εντέρου,  φλεγμονώδεις νόσους [ελκώδης κολίτιδα, νόσος Crohn</a:t>
            </a:r>
            <a:r>
              <a:rPr lang="el-GR" sz="2400" dirty="0" smtClean="0"/>
              <a:t>]).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dirty="0"/>
              <a:t>Μόνιμη (μόνιμη απώλεια φυσιολογικής λειτουργίας) ή προσωρινή (παράκαμψη αναστόμωσης για επίτευξη επούλωσης</a:t>
            </a:r>
            <a:r>
              <a:rPr lang="el-GR" sz="2400" dirty="0" smtClean="0"/>
              <a:t>).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dirty="0"/>
              <a:t>Εξερχόμενο περιεχόμενο: υδαρές, πράσινο, δύσοσμο, ερεθιστικό (εντερικά ένζυμα), ποσότητα αρχικά 1000-1200ml/24ωρο, στη συνέχεια </a:t>
            </a:r>
            <a:r>
              <a:rPr lang="el-GR" sz="2400" dirty="0" smtClean="0"/>
              <a:t>600-800ml/24ωρο.</a:t>
            </a:r>
            <a:endParaRPr lang="el-GR" sz="2400" dirty="0"/>
          </a:p>
          <a:p>
            <a:pPr>
              <a:spcBef>
                <a:spcPts val="1800"/>
              </a:spcBef>
            </a:pP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1415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9b9fd2c1be1c95ef161733ea47cf818db858ddde"/>
</p:tagLst>
</file>

<file path=ppt/theme/theme1.xml><?xml version="1.0" encoding="utf-8"?>
<a:theme xmlns:a="http://schemas.openxmlformats.org/drawingml/2006/main" name="1. ΚΟΛΟΣΤΟΜΙΑ_ΕΙΛΕΟΣΤΟΜΙΑ_ΤΕΙ_2013 4.10.13 e">
  <a:themeElements>
    <a:clrScheme name="Προσαρμοσμένο 1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1. ΚΟΛΟΣΤΟΜΙΑ_ΕΙΛΕΟΣΤΟΜΙΑ_ΤΕΙ_2013 4.10.13 e" id="{373B74FC-18CD-450D-979C-6B640DD0A817}" vid="{9CB46F9E-ECA7-4F5F-9E57-682131CB303D}"/>
    </a:ext>
  </a:extLst>
</a:theme>
</file>

<file path=ppt/theme/theme2.xml><?xml version="1.0" encoding="utf-8"?>
<a:theme xmlns:a="http://schemas.openxmlformats.org/drawingml/2006/main" name="1_OC_template_updated">
  <a:themeElements>
    <a:clrScheme name="Προσαρμοσμένο 11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C_template_updat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1. ΚΟΛΟΣΤΟΜΙΑ_ΕΙΛΕΟΣΤΟΜΙΑ_ΤΕΙ_2013 4.10.13 e</Template>
  <TotalTime>373</TotalTime>
  <Words>1105</Words>
  <Application>Microsoft Office PowerPoint</Application>
  <PresentationFormat>Προβολή στην οθόνη (4:3)</PresentationFormat>
  <Paragraphs>165</Paragraphs>
  <Slides>24</Slides>
  <Notes>18</Notes>
  <HiddenSlides>0</HiddenSlides>
  <MMClips>0</MMClips>
  <ScaleCrop>false</ScaleCrop>
  <HeadingPairs>
    <vt:vector size="4" baseType="variant">
      <vt:variant>
        <vt:lpstr>Θέμα</vt:lpstr>
      </vt:variant>
      <vt:variant>
        <vt:i4>4</vt:i4>
      </vt:variant>
      <vt:variant>
        <vt:lpstr>Τίτλοι διαφανειών</vt:lpstr>
      </vt:variant>
      <vt:variant>
        <vt:i4>24</vt:i4>
      </vt:variant>
    </vt:vector>
  </HeadingPairs>
  <TitlesOfParts>
    <vt:vector size="28" baseType="lpstr">
      <vt:lpstr>1. ΚΟΛΟΣΤΟΜΙΑ_ΕΙΛΕΟΣΤΟΜΙΑ_ΤΕΙ_2013 4.10.13 e</vt:lpstr>
      <vt:lpstr>1_OC_template_updated</vt:lpstr>
      <vt:lpstr>2_OC_template_updated</vt:lpstr>
      <vt:lpstr>OC_template_updated</vt:lpstr>
      <vt:lpstr>Χειρουργική Νοσηλευτική Ι (Ε)</vt:lpstr>
      <vt:lpstr>Χειρουργική Νοσηλευτική Ι (Ε)</vt:lpstr>
      <vt:lpstr>Στόχοι μαθήματος</vt:lpstr>
      <vt:lpstr>Δομή παρουσίασης</vt:lpstr>
      <vt:lpstr>Απαραίτητη γνώση</vt:lpstr>
      <vt:lpstr>Ανατομία</vt:lpstr>
      <vt:lpstr>Η διαδικασία της πέψης</vt:lpstr>
      <vt:lpstr>Τι πρέπει να γνωρίζετε</vt:lpstr>
      <vt:lpstr>Ειλεοστομία (1 από 4)</vt:lpstr>
      <vt:lpstr>Ειλεοστομία (2 από 4)</vt:lpstr>
      <vt:lpstr>Ειλεοστομία (3 από 4)</vt:lpstr>
      <vt:lpstr>Ειλεοστομία (4 από 4)</vt:lpstr>
      <vt:lpstr>Ανατομικές θέσεις κολοστομίας - ειλεοστομίας</vt:lpstr>
      <vt:lpstr>Κολοστομία (1 από 4)</vt:lpstr>
      <vt:lpstr>Κολοστομία (2 από 4)</vt:lpstr>
      <vt:lpstr>Κολοστομία (4 από 4)</vt:lpstr>
      <vt:lpstr>Ορολογία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Χειρουργική Νοσηλευτική Ι Εργαστήριο</dc:title>
  <dc:creator>opencourses@teiath.gr</dc:creator>
  <cp:lastModifiedBy>natasakar new</cp:lastModifiedBy>
  <cp:revision>40</cp:revision>
  <dcterms:created xsi:type="dcterms:W3CDTF">2013-10-15T13:04:11Z</dcterms:created>
  <dcterms:modified xsi:type="dcterms:W3CDTF">2015-03-13T11:20:05Z</dcterms:modified>
</cp:coreProperties>
</file>