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57" r:id="rId15"/>
    <p:sldId id="262" r:id="rId16"/>
    <p:sldId id="264" r:id="rId17"/>
    <p:sldId id="269" r:id="rId18"/>
    <p:sldId id="270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24569" indent="-247688" defTabSz="4953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19945" indent="-247688" defTabSz="4953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15322" indent="-247688" defTabSz="4953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10698" indent="-247688" defTabSz="4953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6E577CB-84AE-4779-B682-D9CE272A308B}" type="slidenum">
              <a:rPr lang="en-US" altLang="el-GR"/>
              <a:pPr/>
              <a:t>1</a:t>
            </a:fld>
            <a:endParaRPr lang="en-US" altLang="el-GR" dirty="0"/>
          </a:p>
        </p:txBody>
      </p:sp>
      <p:sp>
        <p:nvSpPr>
          <p:cNvPr id="512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79/174581607x2548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ncsu.edu/staff/jdryan" TargetMode="External"/><Relationship Id="rId2" Type="http://schemas.openxmlformats.org/officeDocument/2006/relationships/hyperlink" Target="http://www.lib.ncsu.edu/staff/tsierr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ournal.code4lib.org/articles/10/comment-page-1" TargetMode="External"/><Relationship Id="rId4" Type="http://schemas.openxmlformats.org/officeDocument/2006/relationships/hyperlink" Target="http://www.lib.ncsu.edu/staff/mgwus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b="1" dirty="0" smtClean="0"/>
              <a:t>Ενότητα </a:t>
            </a:r>
            <a:r>
              <a:rPr lang="el-GR" sz="2600" b="1" dirty="0"/>
              <a:t>3</a:t>
            </a:r>
            <a:r>
              <a:rPr lang="el-GR" sz="2600" dirty="0" smtClean="0"/>
              <a:t>: Είδη υπηρεσιών πληροφόρησης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Κατάλογος </a:t>
            </a:r>
            <a:r>
              <a:rPr lang="en-US" sz="2600" dirty="0" smtClean="0"/>
              <a:t>OPAC</a:t>
            </a:r>
            <a:r>
              <a:rPr lang="el-GR" sz="2600" dirty="0" smtClean="0"/>
              <a:t> (β’ μέρος)</a:t>
            </a:r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>
                <a:solidFill>
                  <a:prstClr val="white"/>
                </a:solidFill>
              </a:rPr>
              <a:t>8</a:t>
            </a:r>
            <a:r>
              <a:rPr lang="el-GR" sz="3200" b="0" dirty="0" smtClean="0">
                <a:solidFill>
                  <a:prstClr val="white"/>
                </a:solidFill>
              </a:rPr>
              <a:t>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Κατάλογος Επόμενης Γενιάς (</a:t>
            </a:r>
            <a:r>
              <a:rPr lang="en-US" dirty="0"/>
              <a:t>Next Generation Catalog/ Web 2.0 OPAC)</a:t>
            </a:r>
          </a:p>
          <a:p>
            <a:pPr lvl="1">
              <a:buClr>
                <a:srgbClr val="198A8A"/>
              </a:buClr>
            </a:pPr>
            <a:r>
              <a:rPr lang="en-US" dirty="0"/>
              <a:t>faceted navigation</a:t>
            </a:r>
          </a:p>
          <a:p>
            <a:pPr lvl="1">
              <a:buClr>
                <a:srgbClr val="198A8A"/>
              </a:buClr>
            </a:pPr>
            <a:r>
              <a:rPr lang="en-US" dirty="0"/>
              <a:t>keyword searching</a:t>
            </a:r>
          </a:p>
          <a:p>
            <a:pPr lvl="1">
              <a:buClr>
                <a:srgbClr val="198A8A"/>
              </a:buClr>
            </a:pPr>
            <a:r>
              <a:rPr lang="en-US" dirty="0"/>
              <a:t>relevance-ranked search results, </a:t>
            </a:r>
          </a:p>
          <a:p>
            <a:pPr lvl="1">
              <a:buClr>
                <a:srgbClr val="198A8A"/>
              </a:buClr>
            </a:pPr>
            <a:r>
              <a:rPr lang="en-US" dirty="0"/>
              <a:t>item recommendations, </a:t>
            </a:r>
          </a:p>
          <a:p>
            <a:pPr lvl="1">
              <a:buClr>
                <a:srgbClr val="198A8A"/>
              </a:buClr>
            </a:pPr>
            <a:r>
              <a:rPr lang="en-US" dirty="0"/>
              <a:t>RSS feeds, </a:t>
            </a:r>
          </a:p>
          <a:p>
            <a:pPr lvl="1">
              <a:buClr>
                <a:srgbClr val="198A8A"/>
              </a:buClr>
            </a:pPr>
            <a:r>
              <a:rPr lang="en-US" dirty="0"/>
              <a:t>collect and display user feedback</a:t>
            </a:r>
          </a:p>
          <a:p>
            <a:endParaRPr lang="el-GR" dirty="0"/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57E4F65-15B2-4084-BE1A-EA4AE347F3AB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9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23EAEAB-15E8-4292-9ACB-D48898974E21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10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2000" dirty="0"/>
              <a:t>Antelman, K., Lynema, E.,  &amp; Pace, AK. (2006). "Toward a Twenty-First Century Library Catalog". </a:t>
            </a:r>
            <a:r>
              <a:rPr lang="en-US" altLang="el-GR" sz="2000" i="1" dirty="0"/>
              <a:t>Information Technology &amp; Libraries</a:t>
            </a:r>
            <a:r>
              <a:rPr lang="en-US" altLang="el-GR" sz="2000" dirty="0"/>
              <a:t> (3): 128–139</a:t>
            </a:r>
            <a:r>
              <a:rPr lang="el-GR" altLang="el-GR" sz="2000" dirty="0"/>
              <a:t>.</a:t>
            </a:r>
          </a:p>
          <a:p>
            <a:r>
              <a:rPr lang="en-US" altLang="el-GR" sz="2000" dirty="0"/>
              <a:t>Babu, B.R. &amp; O</a:t>
            </a:r>
            <a:r>
              <a:rPr lang="en-US" altLang="en-US" sz="2000" dirty="0"/>
              <a:t>’</a:t>
            </a:r>
            <a:r>
              <a:rPr lang="en-US" altLang="el-GR" sz="2000" dirty="0"/>
              <a:t>Brien, A. (2000) "Web OPAC interfaces: an overview", </a:t>
            </a:r>
            <a:r>
              <a:rPr lang="en-US" altLang="el-GR" sz="2000" i="1" dirty="0"/>
              <a:t>Electronic Library, The</a:t>
            </a:r>
            <a:r>
              <a:rPr lang="en-US" altLang="el-GR" sz="2000" dirty="0"/>
              <a:t>, 18 (5): 316 - 330 </a:t>
            </a:r>
            <a:endParaRPr lang="el-GR" altLang="el-GR" sz="2000" dirty="0"/>
          </a:p>
          <a:p>
            <a:r>
              <a:rPr lang="en-US" altLang="el-GR" sz="2000" dirty="0"/>
              <a:t>Bowman, J. H.  (2013). "OPACs: the early years, and user reactions." </a:t>
            </a:r>
            <a:r>
              <a:rPr lang="en-US" altLang="el-GR" sz="2000" i="1" dirty="0"/>
              <a:t>Library History</a:t>
            </a:r>
            <a:r>
              <a:rPr lang="en-US" altLang="el-GR" sz="2000" dirty="0"/>
              <a:t>. </a:t>
            </a:r>
            <a:r>
              <a:rPr lang="el-GR" altLang="el-GR" sz="2000" dirty="0"/>
              <a:t>Διαθέσιμο</a:t>
            </a:r>
            <a:r>
              <a:rPr lang="en-US" altLang="el-GR" sz="2000" dirty="0"/>
              <a:t>: </a:t>
            </a:r>
            <a:r>
              <a:rPr lang="en-US" altLang="el-GR" sz="2000" u="sng" dirty="0">
                <a:hlinkClick r:id="rId2"/>
              </a:rPr>
              <a:t>http://dx.doi.org/10.1179/174581607x254802</a:t>
            </a:r>
            <a:r>
              <a:rPr lang="en-US" altLang="el-GR" sz="2000" dirty="0"/>
              <a:t> (</a:t>
            </a:r>
            <a:r>
              <a:rPr lang="el-GR" altLang="el-GR" sz="2000" dirty="0"/>
              <a:t>Ημ</a:t>
            </a:r>
            <a:r>
              <a:rPr lang="en-US" altLang="el-GR" sz="2000" dirty="0"/>
              <a:t>. </a:t>
            </a:r>
            <a:r>
              <a:rPr lang="el-GR" altLang="el-GR" sz="2000" dirty="0"/>
              <a:t>Πρόσβασης</a:t>
            </a:r>
            <a:r>
              <a:rPr lang="en-US" altLang="el-GR" sz="2000" dirty="0"/>
              <a:t>: 08/04/2014).</a:t>
            </a:r>
            <a:endParaRPr lang="el-GR" altLang="el-GR" sz="2000" dirty="0"/>
          </a:p>
          <a:p>
            <a:r>
              <a:rPr lang="en-US" altLang="el-GR" sz="2000" dirty="0"/>
              <a:t>Chalon, P.X., Di Pretoro, E., and Ohn, L. (2008) </a:t>
            </a:r>
            <a:r>
              <a:rPr lang="en-US" altLang="en-US" sz="2000" dirty="0"/>
              <a:t>“</a:t>
            </a:r>
            <a:r>
              <a:rPr lang="en-US" altLang="el-GR" sz="2000" dirty="0"/>
              <a:t>OPAC 2.0: Opportunities, Development and Analysis</a:t>
            </a:r>
            <a:r>
              <a:rPr lang="en-US" altLang="en-US" sz="2000" dirty="0"/>
              <a:t>”</a:t>
            </a:r>
            <a:r>
              <a:rPr lang="en-US" altLang="el-GR" sz="2000" dirty="0"/>
              <a:t>. in </a:t>
            </a:r>
            <a:r>
              <a:rPr lang="en-US" altLang="el-GR" sz="2000" i="1" dirty="0"/>
              <a:t>European Conference of Medical and Heakth Libraries, 11</a:t>
            </a:r>
            <a:r>
              <a:rPr lang="en-US" altLang="el-GR" sz="2000" dirty="0"/>
              <a:t>. held 2008. 1–11</a:t>
            </a:r>
            <a:endParaRPr lang="el-GR" altLang="el-GR" sz="2000" dirty="0"/>
          </a:p>
          <a:p>
            <a:r>
              <a:rPr lang="en-US" altLang="el-GR" sz="2000" dirty="0"/>
              <a:t>Husain, R. &amp; Alam Ansari, M. (2006). "From Card Catalog to Web OPACs". </a:t>
            </a:r>
            <a:r>
              <a:rPr lang="en-US" altLang="el-GR" sz="2000" i="1" dirty="0"/>
              <a:t>DESIDOC Bulletin of Information Technology,</a:t>
            </a:r>
            <a:r>
              <a:rPr lang="en-US" altLang="el-GR" sz="2000" dirty="0"/>
              <a:t> </a:t>
            </a:r>
            <a:r>
              <a:rPr lang="en-US" altLang="el-GR" sz="2000" b="1" dirty="0"/>
              <a:t>26</a:t>
            </a:r>
            <a:r>
              <a:rPr lang="en-US" altLang="el-GR" sz="2000" dirty="0"/>
              <a:t> (2): 41–7. 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76894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23EAEAB-15E8-4292-9ACB-D48898974E21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11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2000" dirty="0" smtClean="0"/>
              <a:t>Kemp</a:t>
            </a:r>
            <a:r>
              <a:rPr lang="en-US" altLang="el-GR" sz="2000" dirty="0"/>
              <a:t>, R. (2007) </a:t>
            </a:r>
            <a:r>
              <a:rPr lang="en-US" altLang="en-US" sz="2000" dirty="0"/>
              <a:t>“</a:t>
            </a:r>
            <a:r>
              <a:rPr lang="en-US" altLang="el-GR" sz="2000" dirty="0"/>
              <a:t>Catalog/ Cataloging Changes and Web 2.0 Functionality</a:t>
            </a:r>
            <a:r>
              <a:rPr lang="en-US" altLang="en-US" sz="2000" dirty="0"/>
              <a:t>”</a:t>
            </a:r>
            <a:r>
              <a:rPr lang="en-US" altLang="el-GR" sz="2000" dirty="0"/>
              <a:t>. </a:t>
            </a:r>
            <a:r>
              <a:rPr lang="en-US" altLang="el-GR" sz="2000" i="1" dirty="0"/>
              <a:t>The Serial Librarian</a:t>
            </a:r>
            <a:r>
              <a:rPr lang="en-US" altLang="el-GR" sz="2000" dirty="0"/>
              <a:t> [online] 53. available from &lt;http://library.uncw.edu/web/faculty/kempr/Kemp-Catalog-Web-2-0-2007-03-12.pdf&gt;</a:t>
            </a:r>
            <a:endParaRPr lang="el-GR" altLang="el-GR" sz="2000" dirty="0"/>
          </a:p>
          <a:p>
            <a:r>
              <a:rPr lang="en-US" altLang="el-GR" sz="2000" u="sng" dirty="0">
                <a:hlinkClick r:id="rId2"/>
              </a:rPr>
              <a:t>Sierra</a:t>
            </a:r>
            <a:r>
              <a:rPr lang="en-US" altLang="el-GR" sz="2000" dirty="0"/>
              <a:t>,  T., </a:t>
            </a:r>
            <a:r>
              <a:rPr lang="en-US" altLang="el-GR" sz="2000" u="sng" dirty="0">
                <a:hlinkClick r:id="rId3"/>
              </a:rPr>
              <a:t>Ryan</a:t>
            </a:r>
            <a:r>
              <a:rPr lang="en-US" altLang="el-GR" sz="2000" dirty="0"/>
              <a:t>, J. &amp; </a:t>
            </a:r>
            <a:r>
              <a:rPr lang="en-US" altLang="el-GR" sz="2000" u="sng" dirty="0">
                <a:hlinkClick r:id="rId4"/>
              </a:rPr>
              <a:t>Wust</a:t>
            </a:r>
            <a:r>
              <a:rPr lang="en-US" altLang="el-GR" sz="2000" dirty="0"/>
              <a:t>, M. (2007). </a:t>
            </a:r>
            <a:r>
              <a:rPr lang="en-US" altLang="en-US" sz="2000" dirty="0"/>
              <a:t>“</a:t>
            </a:r>
            <a:r>
              <a:rPr lang="en-US" altLang="ja-JP" sz="2000" b="1" dirty="0"/>
              <a:t>Beyond OPAC 2.0: Library Catalog as Versatile Discovery Platform</a:t>
            </a:r>
            <a:r>
              <a:rPr lang="en-US" altLang="en-US" sz="2000" b="1" dirty="0"/>
              <a:t>”</a:t>
            </a:r>
            <a:r>
              <a:rPr lang="en-US" altLang="ja-JP" sz="2000" b="1" dirty="0"/>
              <a:t>. Code{4}lib Journal,  23 (1). </a:t>
            </a:r>
            <a:r>
              <a:rPr lang="el-GR" altLang="ja-JP" sz="2000" b="1" dirty="0"/>
              <a:t>Διαθέσιμο: </a:t>
            </a:r>
            <a:r>
              <a:rPr lang="en-US" altLang="ja-JP" sz="2000" b="1" u="sng" dirty="0">
                <a:hlinkClick r:id="rId5"/>
              </a:rPr>
              <a:t>http</a:t>
            </a:r>
            <a:r>
              <a:rPr lang="el-GR" altLang="ja-JP" sz="2000" b="1" u="sng" dirty="0">
                <a:hlinkClick r:id="rId5"/>
              </a:rPr>
              <a:t>://</a:t>
            </a:r>
            <a:r>
              <a:rPr lang="en-US" altLang="ja-JP" sz="2000" b="1" u="sng" dirty="0">
                <a:hlinkClick r:id="rId5"/>
              </a:rPr>
              <a:t>journal</a:t>
            </a:r>
            <a:r>
              <a:rPr lang="el-GR" altLang="ja-JP" sz="2000" b="1" u="sng" dirty="0">
                <a:hlinkClick r:id="rId5"/>
              </a:rPr>
              <a:t>.</a:t>
            </a:r>
            <a:r>
              <a:rPr lang="en-US" altLang="ja-JP" sz="2000" b="1" u="sng" dirty="0">
                <a:hlinkClick r:id="rId5"/>
              </a:rPr>
              <a:t>code</a:t>
            </a:r>
            <a:r>
              <a:rPr lang="el-GR" altLang="ja-JP" sz="2000" b="1" u="sng" dirty="0">
                <a:hlinkClick r:id="rId5"/>
              </a:rPr>
              <a:t>4</a:t>
            </a:r>
            <a:r>
              <a:rPr lang="en-US" altLang="ja-JP" sz="2000" b="1" u="sng" dirty="0">
                <a:hlinkClick r:id="rId5"/>
              </a:rPr>
              <a:t>lib</a:t>
            </a:r>
            <a:r>
              <a:rPr lang="el-GR" altLang="ja-JP" sz="2000" b="1" u="sng" dirty="0">
                <a:hlinkClick r:id="rId5"/>
              </a:rPr>
              <a:t>.</a:t>
            </a:r>
            <a:r>
              <a:rPr lang="en-US" altLang="ja-JP" sz="2000" b="1" u="sng" dirty="0">
                <a:hlinkClick r:id="rId5"/>
              </a:rPr>
              <a:t>org</a:t>
            </a:r>
            <a:r>
              <a:rPr lang="el-GR" altLang="ja-JP" sz="2000" b="1" u="sng" dirty="0">
                <a:hlinkClick r:id="rId5"/>
              </a:rPr>
              <a:t>/</a:t>
            </a:r>
            <a:r>
              <a:rPr lang="en-US" altLang="ja-JP" sz="2000" b="1" u="sng" dirty="0">
                <a:hlinkClick r:id="rId5"/>
              </a:rPr>
              <a:t>articles</a:t>
            </a:r>
            <a:r>
              <a:rPr lang="el-GR" altLang="ja-JP" sz="2000" b="1" u="sng" dirty="0">
                <a:hlinkClick r:id="rId5"/>
              </a:rPr>
              <a:t>/10/</a:t>
            </a:r>
            <a:r>
              <a:rPr lang="en-US" altLang="ja-JP" sz="2000" b="1" u="sng" dirty="0">
                <a:hlinkClick r:id="rId5"/>
              </a:rPr>
              <a:t>comment</a:t>
            </a:r>
            <a:r>
              <a:rPr lang="el-GR" altLang="ja-JP" sz="2000" b="1" u="sng" dirty="0">
                <a:hlinkClick r:id="rId5"/>
              </a:rPr>
              <a:t>-</a:t>
            </a:r>
            <a:r>
              <a:rPr lang="en-US" altLang="ja-JP" sz="2000" b="1" u="sng" dirty="0">
                <a:hlinkClick r:id="rId5"/>
              </a:rPr>
              <a:t>page</a:t>
            </a:r>
            <a:r>
              <a:rPr lang="el-GR" altLang="ja-JP" sz="2000" b="1" u="sng" dirty="0">
                <a:hlinkClick r:id="rId5"/>
              </a:rPr>
              <a:t>-1</a:t>
            </a:r>
            <a:r>
              <a:rPr lang="el-GR" altLang="ja-JP" sz="2000" b="1" dirty="0"/>
              <a:t> [Ημ. Πρόσβασης: 08/04/2014].</a:t>
            </a:r>
            <a:endParaRPr lang="el-GR" altLang="ja-JP" sz="2000" dirty="0"/>
          </a:p>
          <a:p>
            <a:r>
              <a:rPr lang="en-US" altLang="el-GR" sz="2000" dirty="0"/>
              <a:t>Sierra, T., Ryan, J., and Wust, M. (2007) </a:t>
            </a:r>
            <a:r>
              <a:rPr lang="en-US" altLang="en-US" sz="2000" dirty="0"/>
              <a:t>“</a:t>
            </a:r>
            <a:r>
              <a:rPr lang="en-US" altLang="el-GR" sz="2000" dirty="0"/>
              <a:t>Beyond OPAC 2.0: Library Catalog as Versatile Discovery Platform</a:t>
            </a:r>
            <a:r>
              <a:rPr lang="en-US" altLang="en-US" sz="2000" dirty="0"/>
              <a:t>”</a:t>
            </a:r>
            <a:r>
              <a:rPr lang="en-US" altLang="el-GR" sz="2000" dirty="0"/>
              <a:t>. </a:t>
            </a:r>
            <a:r>
              <a:rPr lang="en-US" altLang="el-GR" sz="2000" i="1" dirty="0"/>
              <a:t>The Code4Lib Journal</a:t>
            </a:r>
            <a:r>
              <a:rPr lang="en-US" altLang="el-GR" sz="2000" dirty="0"/>
              <a:t> [online] 1, 10. available from </a:t>
            </a:r>
            <a:r>
              <a:rPr lang="en-US" altLang="el-GR" sz="2000" u="sng" dirty="0">
                <a:hlinkClick r:id="rId5"/>
              </a:rPr>
              <a:t>http://journal.code4lib.org/articles/10/comment-page-1</a:t>
            </a:r>
            <a:r>
              <a:rPr lang="el-GR" altLang="el-GR" sz="2000" dirty="0"/>
              <a:t> </a:t>
            </a:r>
          </a:p>
          <a:p>
            <a:r>
              <a:rPr lang="en-US" altLang="el-GR" sz="2000" dirty="0"/>
              <a:t>Wilson, K. (2007) </a:t>
            </a:r>
            <a:r>
              <a:rPr lang="en-US" altLang="en-US" sz="2000" dirty="0"/>
              <a:t>“</a:t>
            </a:r>
            <a:r>
              <a:rPr lang="en-US" altLang="el-GR" sz="2000" dirty="0"/>
              <a:t>OPAC 2.0: Next Generation Online Library Catalogues Ride the Web 2.0 Wave!</a:t>
            </a:r>
            <a:r>
              <a:rPr lang="en-US" altLang="en-US" sz="2000" dirty="0"/>
              <a:t>”</a:t>
            </a:r>
            <a:r>
              <a:rPr lang="en-US" altLang="el-GR" sz="2000" dirty="0"/>
              <a:t> </a:t>
            </a:r>
            <a:r>
              <a:rPr lang="en-US" altLang="el-GR" sz="2000" i="1" dirty="0"/>
              <a:t>Online Currents</a:t>
            </a:r>
            <a:r>
              <a:rPr lang="en-US" altLang="el-GR" sz="2000" dirty="0"/>
              <a:t> [online] 21, 406–413. available from &lt;http://epubs.scu.edu.au/lib_pubs/11/&gt;</a:t>
            </a:r>
            <a:endParaRPr lang="el-GR" alt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2404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2015. Ευγενία Βασιλακάκη. «Υπηρεσίες Πληροφόρησης. Ενότητα </a:t>
            </a:r>
            <a:r>
              <a:rPr lang="el-GR" sz="2000" dirty="0"/>
              <a:t>3</a:t>
            </a:r>
            <a:r>
              <a:rPr lang="el-GR" sz="2000" dirty="0" smtClean="0"/>
              <a:t>: </a:t>
            </a:r>
            <a:r>
              <a:rPr lang="el-GR" sz="2000" dirty="0"/>
              <a:t>Είδη υπηρεσιών πληροφόρησης – Κατάλογος </a:t>
            </a:r>
            <a:r>
              <a:rPr lang="en-US" sz="2000" dirty="0" smtClean="0"/>
              <a:t>OPAC</a:t>
            </a:r>
            <a:r>
              <a:rPr lang="el-GR" sz="2000" dirty="0" smtClean="0"/>
              <a:t> (β’ μέρος)».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ΕΙΔΗ ΥΠΗΡΕΣΙΩΝ ΠΛΗΡΟΦΟΡΗΣΗΣ (ΓΕΝΙΚΑ)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ΚΑΤΑΛΟΓΟΣ (OPAC)</a:t>
            </a:r>
          </a:p>
          <a:p>
            <a:endParaRPr lang="el-GR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4040EC8-09AA-4B2D-8602-35A84CC1E9B3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1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98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 smtClean="0"/>
              <a:t>1/8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Υπηρεσίες OPAC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Αναζήτηση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Συγγραφέας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Τίτλος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Λέξεις Κλειδιά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Θεματικές Επικεφαλίδες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E35DD5C-669E-4BDE-9A7D-71CF6D2BD5D7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2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FCA28A4-C6CD-4620-B777-A07AFBCB9771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3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2/8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198A8A"/>
              </a:buClr>
            </a:pPr>
            <a:r>
              <a:rPr lang="el-GR" dirty="0"/>
              <a:t>Υπηρεσίες OPAC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Δημιουργία Λογαριασμού 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Αποθήκευση Αναζητήσεων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Αποθήκευση Τεκμηρίων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Κράτηση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Κράτηση για παράδοση σε συγκεκριμένη Βιβλιοθήκη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Έλεγχος Κρατήσεων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Ειδοποιήσεις Κρατήσεων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Ιστορικό Τεκμηρίων που έχουν κρατηθεί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19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3/8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Υπηρεσίες OPAC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Δανεισμός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Δανεισμός Τεκμηρίων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Παρακολούθηση ημερομηνιών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Ενημερώσεις Επιστροφών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Ανανεώσεις Δανεισμών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Χρεώσεις για καθυστερημένες επιστροφές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CA82B8F-6557-42DF-88F7-841DC97EA4CE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4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4/8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Υπηρεσίες OPAC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Διαδανεισμός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Δανεισμός Τεκμηρίων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Παρακολούθηση ημερομηνιών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Ενημερώσεις Επιστροφών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Ανανεώσεις Δανεισμών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Χρεώσεις για καθυστερημένες </a:t>
            </a:r>
            <a:r>
              <a:rPr lang="el-GR" dirty="0" smtClean="0"/>
              <a:t>επιστροφές</a:t>
            </a:r>
            <a:endParaRPr lang="el-GR" dirty="0"/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B64A227-B734-414F-A4FF-FB7FF32E3731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5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5/8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Διεπαφή Χρηστών (User Interface)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Αρχικά σε περιβάλλον DOS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1990 σε Web Interface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Εξασφάλισαν απομακρυσμένη πρόσβαση στους καταλόγους των βιβλιοθηκών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Εξασφάλισαν ένα κοινό σημείο πρόσβασης για όλη τη συλλογή της βιβλιοθήκης ανεξαρτήτως είδους τεκμηρίου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0BEE139-48D2-49EC-9EFA-F3CED259C2C7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6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6/8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Χαρακτηριστικά Διεπαφής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Όλες τις υπηρεσίες του Καταλόγου μέχρι εκείνη τη στιγμή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Γραφικό περιβάλλον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Ενσωμάτωση των διασυνδέσεων (hyperlinks)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Αναζήτηση όπως στις Μηχανές Αναζήτησης (Search Engines)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Πρόσβαση στο πλήρες κείμενο (Full-text access)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Αναζήτηση σε όλο το υλικό διαφορετικών μορφών από ένα κοινό σημείο.</a:t>
            </a:r>
          </a:p>
          <a:p>
            <a:endParaRPr lang="el-GR" dirty="0"/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7260583-D2B0-4E4C-8C42-F31D65266098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7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7/8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n-US" dirty="0"/>
              <a:t>Talis</a:t>
            </a:r>
          </a:p>
          <a:p>
            <a:pPr>
              <a:buClr>
                <a:srgbClr val="198A8A"/>
              </a:buClr>
            </a:pPr>
            <a:r>
              <a:rPr lang="en-US" dirty="0"/>
              <a:t>INNOPAC</a:t>
            </a:r>
          </a:p>
          <a:p>
            <a:pPr>
              <a:buClr>
                <a:srgbClr val="198A8A"/>
              </a:buClr>
            </a:pPr>
            <a:r>
              <a:rPr lang="en-US" dirty="0"/>
              <a:t>WebCat</a:t>
            </a:r>
          </a:p>
          <a:p>
            <a:pPr>
              <a:buClr>
                <a:srgbClr val="198A8A"/>
              </a:buClr>
            </a:pPr>
            <a:r>
              <a:rPr lang="en-US" dirty="0"/>
              <a:t>Voyager</a:t>
            </a:r>
          </a:p>
          <a:p>
            <a:pPr>
              <a:buClr>
                <a:srgbClr val="198A8A"/>
              </a:buClr>
            </a:pPr>
            <a:r>
              <a:rPr lang="en-US" dirty="0"/>
              <a:t>GeoWeb</a:t>
            </a:r>
          </a:p>
          <a:p>
            <a:pPr>
              <a:buClr>
                <a:srgbClr val="198A8A"/>
              </a:buClr>
            </a:pPr>
            <a:r>
              <a:rPr lang="en-US" dirty="0" smtClean="0"/>
              <a:t>ALEPH</a:t>
            </a:r>
            <a:endParaRPr lang="en-US" dirty="0"/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CCFAEA6-6E18-47AC-8AEC-37600C18A824}" type="slidenum">
              <a:rPr lang="el-GR" altLang="el-GR">
                <a:solidFill>
                  <a:srgbClr val="B5A788"/>
                </a:solidFill>
                <a:latin typeface="Corbel" pitchFamily="34" charset="0"/>
              </a:rPr>
              <a:pPr/>
              <a:t>8</a:t>
            </a:fld>
            <a:endParaRPr lang="el-GR" altLang="el-GR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54</TotalTime>
  <Words>1185</Words>
  <Application>Microsoft Office PowerPoint</Application>
  <PresentationFormat>Προβολή στην οθόνη (4:3)</PresentationFormat>
  <Paragraphs>155</Paragraphs>
  <Slides>19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exo-opistho_simeiomata</vt:lpstr>
      <vt:lpstr>OC_template_updated</vt:lpstr>
      <vt:lpstr>Υπηρεσίες Πληροφόρησης</vt:lpstr>
      <vt:lpstr>Περιεχόμενα</vt:lpstr>
      <vt:lpstr>Κατάλογος OPAC 1/8</vt:lpstr>
      <vt:lpstr>Κατάλογος OPAC 2/8</vt:lpstr>
      <vt:lpstr>Κατάλογος OPAC 3/8</vt:lpstr>
      <vt:lpstr>Κατάλογος OPAC 4/8</vt:lpstr>
      <vt:lpstr>Κατάλογος OPAC 5/8</vt:lpstr>
      <vt:lpstr>Κατάλογος OPAC 6/8</vt:lpstr>
      <vt:lpstr>Κατάλογος OPAC 7/8</vt:lpstr>
      <vt:lpstr>Κατάλογος OPAC 8/8</vt:lpstr>
      <vt:lpstr>Βιβλιογραφία 1/2</vt:lpstr>
      <vt:lpstr>Βιβλιογραφία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natasakar new</cp:lastModifiedBy>
  <cp:revision>13</cp:revision>
  <dcterms:created xsi:type="dcterms:W3CDTF">2015-08-04T07:17:47Z</dcterms:created>
  <dcterms:modified xsi:type="dcterms:W3CDTF">2015-08-04T08:20:32Z</dcterms:modified>
</cp:coreProperties>
</file>