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7"/>
  </p:notesMasterIdLst>
  <p:handoutMasterIdLst>
    <p:handoutMasterId r:id="rId18"/>
  </p:handoutMasterIdLst>
  <p:sldIdLst>
    <p:sldId id="256" r:id="rId3"/>
    <p:sldId id="267" r:id="rId4"/>
    <p:sldId id="268" r:id="rId5"/>
    <p:sldId id="269" r:id="rId6"/>
    <p:sldId id="270" r:id="rId7"/>
    <p:sldId id="271" r:id="rId8"/>
    <p:sldId id="272" r:id="rId9"/>
    <p:sldId id="257" r:id="rId10"/>
    <p:sldId id="262" r:id="rId11"/>
    <p:sldId id="264" r:id="rId12"/>
    <p:sldId id="273" r:id="rId13"/>
    <p:sldId id="274" r:id="rId14"/>
    <p:sldId id="266" r:id="rId15"/>
    <p:sldId id="261"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20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6787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2757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3627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89348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75737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452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955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8329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6404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969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753079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a:t>
            </a:r>
            <a:r>
              <a:rPr lang="en-US" sz="3600" b="1" dirty="0" smtClean="0">
                <a:solidFill>
                  <a:schemeClr val="tx1"/>
                </a:solidFill>
                <a:latin typeface="+mn-lt"/>
              </a:rPr>
              <a:t>(E)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20000"/>
          </a:bodyPr>
          <a:lstStyle/>
          <a:p>
            <a:pPr>
              <a:spcBef>
                <a:spcPts val="0"/>
              </a:spcBef>
              <a:spcAft>
                <a:spcPts val="2400"/>
              </a:spcAft>
            </a:pPr>
            <a:r>
              <a:rPr lang="el-GR" sz="2800" b="1" dirty="0" smtClean="0"/>
              <a:t>Ενότητα 12</a:t>
            </a:r>
            <a:r>
              <a:rPr lang="el-GR" sz="2800" dirty="0" smtClean="0"/>
              <a:t>:</a:t>
            </a:r>
            <a:r>
              <a:rPr lang="en-US" sz="2800" dirty="0" smtClean="0"/>
              <a:t> </a:t>
            </a:r>
            <a:r>
              <a:rPr lang="el-GR" sz="2800" dirty="0" smtClean="0"/>
              <a:t>Λήψη αίματος για αιμοδοσία (Χειρισμός ασκών και δειγμάτων – Αρχεία αιμοδοτών)</a:t>
            </a:r>
            <a:endParaRPr lang="en-US" sz="2800" dirty="0" smtClean="0"/>
          </a:p>
          <a:p>
            <a:r>
              <a:rPr lang="el-GR" sz="2400" dirty="0"/>
              <a:t>Αναστάσιος </a:t>
            </a:r>
            <a:r>
              <a:rPr lang="el-GR" sz="2400" dirty="0" err="1"/>
              <a:t>Κριεμπάρδης</a:t>
            </a:r>
            <a:endParaRPr lang="el-GR" sz="2400" dirty="0"/>
          </a:p>
          <a:p>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a:t> (E)</a:t>
            </a:r>
            <a:r>
              <a:rPr lang="el-GR" sz="2000" smtClean="0"/>
              <a:t>. </a:t>
            </a:r>
            <a:r>
              <a:rPr lang="el-GR" sz="2000" dirty="0" smtClean="0"/>
              <a:t>Ενότητα 12</a:t>
            </a:r>
            <a:r>
              <a:rPr lang="en-US" sz="2000" dirty="0" smtClean="0"/>
              <a:t>:</a:t>
            </a:r>
            <a:r>
              <a:rPr lang="el-GR" sz="2000" dirty="0"/>
              <a:t> Λήψη αίματος για αιμοδοσία (Χειρισμός ασκών και δειγμάτων – Αρχεία αιμοδοτών)».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051838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Χειρισμός ασκός και δειγμάτων </a:t>
            </a:r>
            <a:r>
              <a:rPr lang="el-GR" sz="3000" b="0" dirty="0" smtClean="0"/>
              <a:t>1/4</a:t>
            </a:r>
            <a:endParaRPr lang="el-GR" sz="3000" b="0" dirty="0"/>
          </a:p>
        </p:txBody>
      </p:sp>
      <p:sp>
        <p:nvSpPr>
          <p:cNvPr id="5" name="4 - Θέση περιεχομένου"/>
          <p:cNvSpPr>
            <a:spLocks noGrp="1"/>
          </p:cNvSpPr>
          <p:nvPr>
            <p:ph idx="1"/>
          </p:nvPr>
        </p:nvSpPr>
        <p:spPr>
          <a:xfrm>
            <a:off x="457200" y="1600200"/>
            <a:ext cx="5626968" cy="4997152"/>
          </a:xfrm>
        </p:spPr>
        <p:txBody>
          <a:bodyPr>
            <a:normAutofit/>
          </a:bodyPr>
          <a:lstStyle/>
          <a:p>
            <a:r>
              <a:rPr lang="el-GR" dirty="0" smtClean="0"/>
              <a:t>Μετά την αφαίρεση του αίματος πραγματοποιείται έλεγχος των πλαστικών ασκών για τυχόν ελαττώματα. Η γραμμή σύνδεσης σφραγίζεται με απόλυτα αποτελεσματικό τρόπο κατά την απομάκρυνση του γεμάτου πλέον ασκού από τον αιμοδότη. Η σφράγιση γίνεται με ειδική λαβίδα μέχρι τη στιγμή που ο ασκός μεταφέρεται στον </a:t>
            </a:r>
            <a:r>
              <a:rPr lang="el-GR" dirty="0" err="1" smtClean="0"/>
              <a:t>αιμοσυγκολλητή</a:t>
            </a:r>
            <a:r>
              <a:rPr lang="el-GR" dirty="0" smtClean="0"/>
              <a:t>. </a:t>
            </a:r>
          </a:p>
        </p:txBody>
      </p:sp>
      <p:pic>
        <p:nvPicPr>
          <p:cNvPr id="6" name="Picture 11"/>
          <p:cNvPicPr>
            <a:picLocks noChangeAspect="1" noChangeArrowheads="1"/>
          </p:cNvPicPr>
          <p:nvPr/>
        </p:nvPicPr>
        <p:blipFill>
          <a:blip r:embed="rId2" cstate="print"/>
          <a:srcRect l="14263" t="15344" b="13767"/>
          <a:stretch>
            <a:fillRect/>
          </a:stretch>
        </p:blipFill>
        <p:spPr bwMode="auto">
          <a:xfrm rot="5400000">
            <a:off x="5268117" y="2516861"/>
            <a:ext cx="4296398" cy="2664296"/>
          </a:xfrm>
          <a:prstGeom prst="rect">
            <a:avLst/>
          </a:prstGeom>
          <a:noFill/>
          <a:ln>
            <a:solidFill>
              <a:schemeClr val="tx1"/>
            </a:solidFill>
          </a:ln>
        </p:spPr>
      </p:pic>
    </p:spTree>
    <p:extLst>
      <p:ext uri="{BB962C8B-B14F-4D97-AF65-F5344CB8AC3E}">
        <p14:creationId xmlns:p14="http://schemas.microsoft.com/office/powerpoint/2010/main" val="25408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Χειρισμός ασκός και δειγμάτων </a:t>
            </a:r>
            <a:r>
              <a:rPr lang="el-GR" sz="3000" b="0" dirty="0" smtClean="0"/>
              <a:t>2/4</a:t>
            </a:r>
            <a:endParaRPr lang="el-GR" dirty="0"/>
          </a:p>
        </p:txBody>
      </p:sp>
      <p:sp>
        <p:nvSpPr>
          <p:cNvPr id="5" name="4 - Θέση περιεχομένου"/>
          <p:cNvSpPr>
            <a:spLocks noGrp="1"/>
          </p:cNvSpPr>
          <p:nvPr>
            <p:ph idx="1"/>
          </p:nvPr>
        </p:nvSpPr>
        <p:spPr>
          <a:xfrm>
            <a:off x="457200" y="1600200"/>
            <a:ext cx="3970784" cy="5069160"/>
          </a:xfrm>
        </p:spPr>
        <p:txBody>
          <a:bodyPr>
            <a:normAutofit/>
          </a:bodyPr>
          <a:lstStyle/>
          <a:p>
            <a:r>
              <a:rPr lang="el-GR" sz="2200" dirty="0" smtClean="0"/>
              <a:t>Δεν πρέπει να μεταφερθεί οξυγόνο στον ασκό. Μετά την σφράγιση απορρίπτεται η βελόνα και το περιεχόμενο της γραμμής του ασκού εκκενώνεται πλήρως στον ασκό για να ανακινηθεί και αυτό με το αντιπηκτικό. Η εκκένωση του ασκού πραγματοποιείται με ειδικές λαβίδες ή </a:t>
            </a:r>
            <a:r>
              <a:rPr lang="el-GR" sz="2200" dirty="0" err="1" smtClean="0"/>
              <a:t>παλινδρομητές</a:t>
            </a:r>
            <a:r>
              <a:rPr lang="el-GR" sz="2200" dirty="0" smtClean="0"/>
              <a:t> αίματος . </a:t>
            </a:r>
          </a:p>
        </p:txBody>
      </p:sp>
      <p:pic>
        <p:nvPicPr>
          <p:cNvPr id="6" name="Picture 7"/>
          <p:cNvPicPr>
            <a:picLocks noChangeAspect="1" noChangeArrowheads="1"/>
          </p:cNvPicPr>
          <p:nvPr/>
        </p:nvPicPr>
        <p:blipFill>
          <a:blip r:embed="rId2" cstate="print"/>
          <a:srcRect t="13332" r="10309" b="19577"/>
          <a:stretch>
            <a:fillRect/>
          </a:stretch>
        </p:blipFill>
        <p:spPr bwMode="auto">
          <a:xfrm rot="5400000">
            <a:off x="3651392" y="3773544"/>
            <a:ext cx="3540074" cy="1986890"/>
          </a:xfrm>
          <a:prstGeom prst="rect">
            <a:avLst/>
          </a:prstGeom>
          <a:noFill/>
          <a:ln w="9525">
            <a:solidFill>
              <a:schemeClr val="tx1"/>
            </a:solidFill>
            <a:miter lim="800000"/>
            <a:headEnd/>
            <a:tailEnd/>
          </a:ln>
        </p:spPr>
      </p:pic>
      <p:pic>
        <p:nvPicPr>
          <p:cNvPr id="7" name="Picture 8"/>
          <p:cNvPicPr>
            <a:picLocks noChangeAspect="1" noChangeArrowheads="1"/>
          </p:cNvPicPr>
          <p:nvPr/>
        </p:nvPicPr>
        <p:blipFill>
          <a:blip r:embed="rId3" cstate="print"/>
          <a:srcRect l="18747" r="7817" b="5418"/>
          <a:stretch>
            <a:fillRect/>
          </a:stretch>
        </p:blipFill>
        <p:spPr bwMode="auto">
          <a:xfrm>
            <a:off x="6334001" y="1772816"/>
            <a:ext cx="2630487" cy="25415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439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Χειρισμός ασκός και δειγμάτων </a:t>
            </a:r>
            <a:r>
              <a:rPr lang="el-GR" sz="3000" b="0" dirty="0" smtClean="0"/>
              <a:t>3/4</a:t>
            </a:r>
            <a:endParaRPr lang="el-GR" dirty="0"/>
          </a:p>
        </p:txBody>
      </p:sp>
      <p:sp>
        <p:nvSpPr>
          <p:cNvPr id="5" name="4 - Θέση περιεχομένου"/>
          <p:cNvSpPr>
            <a:spLocks noGrp="1"/>
          </p:cNvSpPr>
          <p:nvPr>
            <p:ph idx="1"/>
          </p:nvPr>
        </p:nvSpPr>
        <p:spPr/>
        <p:txBody>
          <a:bodyPr>
            <a:normAutofit/>
          </a:bodyPr>
          <a:lstStyle/>
          <a:p>
            <a:r>
              <a:rPr lang="el-GR" dirty="0" smtClean="0"/>
              <a:t>Μετά τη παλινδρόμηση το αίμα γεμίζει πάλι τη γραμμή. Με τον ειδικό </a:t>
            </a:r>
            <a:r>
              <a:rPr lang="el-GR" dirty="0" err="1" smtClean="0"/>
              <a:t>αιμοσυγκολλητή</a:t>
            </a:r>
            <a:r>
              <a:rPr lang="el-GR" dirty="0" smtClean="0"/>
              <a:t> φτιάχνονται κομμάτια που περιέχουν αίμα από τον ασκό τόσα, ώστε να φτάνουν για τις διαδικασίες που απαιτούνται για τη διασταύρωση του αίματος. Τα κομμάτια σε καμία περίπτωση δεν αποκόπτονται από τη γραμμή του ασκού, αλλά παραμένουν στο συνοδό ασκό των συμπυκνωμένων ερυθρών αιμοσφαιρίων.</a:t>
            </a:r>
          </a:p>
        </p:txBody>
      </p:sp>
    </p:spTree>
    <p:extLst>
      <p:ext uri="{BB962C8B-B14F-4D97-AF65-F5344CB8AC3E}">
        <p14:creationId xmlns:p14="http://schemas.microsoft.com/office/powerpoint/2010/main" val="303670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Χειρισμός ασκός και δειγμάτων </a:t>
            </a:r>
            <a:r>
              <a:rPr lang="el-GR" sz="3000" b="0" dirty="0" smtClean="0"/>
              <a:t>4/4</a:t>
            </a:r>
            <a:endParaRPr lang="el-GR" dirty="0"/>
          </a:p>
        </p:txBody>
      </p:sp>
      <p:sp>
        <p:nvSpPr>
          <p:cNvPr id="5" name="4 - Θέση περιεχομένου"/>
          <p:cNvSpPr>
            <a:spLocks noGrp="1"/>
          </p:cNvSpPr>
          <p:nvPr>
            <p:ph idx="1"/>
          </p:nvPr>
        </p:nvSpPr>
        <p:spPr/>
        <p:txBody>
          <a:bodyPr>
            <a:normAutofit/>
          </a:bodyPr>
          <a:lstStyle/>
          <a:p>
            <a:r>
              <a:rPr lang="el-GR" dirty="0" smtClean="0"/>
              <a:t>Σε κάθε πολυθρόνα αιμοδοσίας συνιστάται ειδικός χώρος για το χειρισμό των δειγμάτων κατά την αιμοδοσία και την τοποθέτηση των ετικετών. Μετά τη διακοπή της αιμοδοσίας, η λήψη των δειγμάτων γίνεται αμέσως, απομονώνοντας τη ροή του αίματος στον ασκό. Ο ασκός μαζί με τα </a:t>
            </a:r>
            <a:r>
              <a:rPr lang="el-GR" dirty="0" err="1" smtClean="0"/>
              <a:t>συνοδά</a:t>
            </a:r>
            <a:r>
              <a:rPr lang="el-GR" dirty="0" smtClean="0"/>
              <a:t> σωληνάρια απομακρύνονται από τον αιμοδότη μετά την επιβεβαίωση των στοιχείων που αναγράφονται στις ετικέτες.</a:t>
            </a:r>
          </a:p>
          <a:p>
            <a:endParaRPr lang="el-GR" dirty="0"/>
          </a:p>
        </p:txBody>
      </p:sp>
    </p:spTree>
    <p:extLst>
      <p:ext uri="{BB962C8B-B14F-4D97-AF65-F5344CB8AC3E}">
        <p14:creationId xmlns:p14="http://schemas.microsoft.com/office/powerpoint/2010/main" val="226789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Αρχεία αιμοδοτών </a:t>
            </a:r>
            <a:r>
              <a:rPr lang="el-GR" sz="3000" b="0" dirty="0" smtClean="0"/>
              <a:t>1/2</a:t>
            </a:r>
            <a:endParaRPr lang="el-GR" sz="3000" b="0" dirty="0"/>
          </a:p>
        </p:txBody>
      </p:sp>
      <p:sp>
        <p:nvSpPr>
          <p:cNvPr id="3" name="2 - Θέση περιεχομένου"/>
          <p:cNvSpPr>
            <a:spLocks noGrp="1"/>
          </p:cNvSpPr>
          <p:nvPr>
            <p:ph idx="1"/>
          </p:nvPr>
        </p:nvSpPr>
        <p:spPr>
          <a:xfrm>
            <a:off x="457200" y="1600200"/>
            <a:ext cx="8291264" cy="4997152"/>
          </a:xfrm>
        </p:spPr>
        <p:txBody>
          <a:bodyPr>
            <a:normAutofit/>
          </a:bodyPr>
          <a:lstStyle/>
          <a:p>
            <a:pPr marL="0" indent="0">
              <a:buNone/>
            </a:pPr>
            <a:r>
              <a:rPr lang="el-GR" dirty="0" smtClean="0"/>
              <a:t>Τα αρχεία των συνεδριών αιμοδοσίας καλύπτουν τις ακόλουθες παραμέτρους:</a:t>
            </a:r>
          </a:p>
          <a:p>
            <a:pPr lvl="0"/>
            <a:r>
              <a:rPr lang="el-GR" dirty="0" smtClean="0"/>
              <a:t>Ημερομηνία και αριθμός της αιμοδοσίας.</a:t>
            </a:r>
          </a:p>
          <a:p>
            <a:pPr lvl="0"/>
            <a:r>
              <a:rPr lang="el-GR" dirty="0" smtClean="0"/>
              <a:t>Ταυτότητα και ιστορικό του αιμοδότη.</a:t>
            </a:r>
          </a:p>
          <a:p>
            <a:pPr lvl="0"/>
            <a:r>
              <a:rPr lang="el-GR" dirty="0" smtClean="0"/>
              <a:t>Τους λόγους τυχόν αποτυχίας της αιμοδοσίας.</a:t>
            </a:r>
          </a:p>
          <a:p>
            <a:pPr lvl="0"/>
            <a:r>
              <a:rPr lang="el-GR" dirty="0" smtClean="0"/>
              <a:t>Κατάλογο με τους αιμοδότες που απορρίφθηκαν.</a:t>
            </a:r>
          </a:p>
          <a:p>
            <a:pPr lvl="0"/>
            <a:r>
              <a:rPr lang="el-GR" dirty="0" smtClean="0"/>
              <a:t>Οι λόγοι απόρριψης τους.</a:t>
            </a:r>
          </a:p>
          <a:p>
            <a:pPr lvl="0"/>
            <a:r>
              <a:rPr lang="el-GR" dirty="0" smtClean="0"/>
              <a:t>Στοιχεία σχετικά με ανεπιθύμητες αντιδράσεις των αιμοδοτών σε όποιο στάδιο της διαδικασίας.</a:t>
            </a:r>
          </a:p>
        </p:txBody>
      </p:sp>
    </p:spTree>
    <p:extLst>
      <p:ext uri="{BB962C8B-B14F-4D97-AF65-F5344CB8AC3E}">
        <p14:creationId xmlns:p14="http://schemas.microsoft.com/office/powerpoint/2010/main" val="16974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Αρχεία αιμοδοτών </a:t>
            </a:r>
            <a:r>
              <a:rPr lang="el-GR" sz="3000" b="0" dirty="0" smtClean="0"/>
              <a:t>2/2</a:t>
            </a:r>
            <a:endParaRPr lang="el-GR" sz="3000" b="0" dirty="0"/>
          </a:p>
        </p:txBody>
      </p:sp>
      <p:sp>
        <p:nvSpPr>
          <p:cNvPr id="3" name="2 - Θέση περιεχομένου"/>
          <p:cNvSpPr>
            <a:spLocks noGrp="1"/>
          </p:cNvSpPr>
          <p:nvPr>
            <p:ph idx="1"/>
          </p:nvPr>
        </p:nvSpPr>
        <p:spPr/>
        <p:txBody>
          <a:bodyPr>
            <a:normAutofit/>
          </a:bodyPr>
          <a:lstStyle/>
          <a:p>
            <a:r>
              <a:rPr lang="el-GR" dirty="0" smtClean="0"/>
              <a:t>Για τους δότες αφαίρεσης καταγράφεται ο όγκος συλλογής, ο όγκος αίματος που υποβλήθηκε σε επεξεργασία, ο όγκος του διαλύματος αναπλήρωσης και ο όγκος και το είδος του αντιπηκτικού διαλύματος.</a:t>
            </a:r>
          </a:p>
        </p:txBody>
      </p:sp>
    </p:spTree>
    <p:extLst>
      <p:ext uri="{BB962C8B-B14F-4D97-AF65-F5344CB8AC3E}">
        <p14:creationId xmlns:p14="http://schemas.microsoft.com/office/powerpoint/2010/main" val="18702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TotalTime>
  <Words>945</Words>
  <Application>Microsoft Office PowerPoint</Application>
  <PresentationFormat>Προβολή στην οθόνη (4:3)</PresentationFormat>
  <Paragraphs>83</Paragraphs>
  <Slides>14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OC_template_updated</vt:lpstr>
      <vt:lpstr>template</vt:lpstr>
      <vt:lpstr>Τεχνικές Λήψης Βιολογικών Υλικών (E)</vt:lpstr>
      <vt:lpstr>Χειρισμός ασκός και δειγμάτων 1/4</vt:lpstr>
      <vt:lpstr>Χειρισμός ασκός και δειγμάτων 2/4</vt:lpstr>
      <vt:lpstr>Χειρισμός ασκός και δειγμάτων 3/4</vt:lpstr>
      <vt:lpstr>Χειρισμός ασκός και δειγμάτων 4/4</vt:lpstr>
      <vt:lpstr>Αρχεία αιμοδοτών 1/2</vt:lpstr>
      <vt:lpstr>Αρχεία αιμοδοτών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fkaram2</cp:lastModifiedBy>
  <cp:revision>3</cp:revision>
  <dcterms:created xsi:type="dcterms:W3CDTF">2014-10-07T08:38:02Z</dcterms:created>
  <dcterms:modified xsi:type="dcterms:W3CDTF">2015-03-02T08:03:05Z</dcterms:modified>
</cp:coreProperties>
</file>