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3"/>
  </p:notesMasterIdLst>
  <p:handoutMasterIdLst>
    <p:handoutMasterId r:id="rId54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257" r:id="rId46"/>
    <p:sldId id="262" r:id="rId47"/>
    <p:sldId id="264" r:id="rId48"/>
    <p:sldId id="309" r:id="rId49"/>
    <p:sldId id="310" r:id="rId50"/>
    <p:sldId id="266" r:id="rId51"/>
    <p:sldId id="261" r:id="rId52"/>
  </p:sldIdLst>
  <p:sldSz cx="9144000" cy="6858000" type="screen4x3"/>
  <p:notesSz cx="7104063" cy="10234613"/>
  <p:custDataLst>
    <p:tags r:id="rId5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055D51-487B-402D-B5F1-E1AFFAB0E72A}" type="slidenum">
              <a:rPr lang="el-G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69C557-E298-436C-B001-D422A5AB45EC}" type="slidenum">
              <a:rPr lang="el-GR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7B66D-8FF9-40C9-94D2-1F362E414A37}" type="slidenum">
              <a:rPr lang="el-GR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A49011-F243-483C-9B57-E0192A88CAF9}" type="slidenum">
              <a:rPr lang="el-GR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FD947-EA42-4558-9DD5-AF05D471544E}" type="slidenum">
              <a:rPr lang="el-GR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FDB5D-9751-4DC0-BCBA-FA4BA86CD82F}" type="slidenum">
              <a:rPr lang="el-GR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B3EA0E-17FA-4CC6-88A1-02E2AA63C6FA}" type="slidenum">
              <a:rPr lang="el-GR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3D23A6-C178-4B95-AB52-D20CDDA82C11}" type="slidenum">
              <a:rPr lang="el-GR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476281-E500-4656-8C87-C38BDB61DDE6}" type="slidenum">
              <a:rPr lang="el-GR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AD811-4F37-4333-BA3A-BE3BA49BAE20}" type="slidenum">
              <a:rPr lang="el-GR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AF2197-DD8F-48C9-8BBE-9BBA62A5D55A}" type="slidenum">
              <a:rPr lang="el-G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6AEE98-9A45-4B53-BFE8-1A9BE285D51E}" type="slidenum">
              <a:rPr lang="el-GR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8683E-EFE8-45AE-9EDF-2791F2259F93}" type="slidenum">
              <a:rPr lang="el-GR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A60AE-8071-4CE1-8D40-1D558D88BC08}" type="slidenum">
              <a:rPr lang="el-G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7700C-E1B7-45A2-88E3-9FCF9AC71878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4DDBC-D557-46A0-AF00-8A78E21D5458}" type="slidenum">
              <a:rPr lang="el-G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19278-CFE0-4ED1-834E-83E3A46CC0E8}" type="slidenum">
              <a:rPr lang="el-GR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530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773EC6-35A1-4AC1-A2B3-38CE1A3D1AA9}" type="slidenum">
              <a:rPr lang="el-G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D0E100-7845-4040-861A-069257CF8AFA}" type="slidenum">
              <a:rPr lang="el-G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22ED3-9288-4FD3-8C58-5DE86A9DE3E2}" type="slidenum">
              <a:rPr lang="el-G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E763-C939-46E4-931C-A40BE7B0876D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1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000"/>
            </a:lvl3pPr>
            <a:lvl4pPr>
              <a:lnSpc>
                <a:spcPct val="110000"/>
              </a:lnSpc>
              <a:spcBef>
                <a:spcPts val="1200"/>
              </a:spcBef>
              <a:defRPr sz="2000"/>
            </a:lvl4pPr>
            <a:lvl5pPr>
              <a:lnSpc>
                <a:spcPct val="110000"/>
              </a:lnSpc>
              <a:spcBef>
                <a:spcPts val="1200"/>
              </a:spcBef>
              <a:defRPr sz="20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D150-5911-4EE3-AAAE-5A8F4CE74DE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3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6C0B-CA7A-45F5-A98B-DF5D1A3FEC7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7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08F0-1C39-4A95-B64F-5BD183021F6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5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EB16-FFA9-4CAA-AB49-70D17BF93C0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fld id="{ADC33B40-17CB-487D-A0AD-BFB9AAF2A8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39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0535-C32D-427E-B2FE-F72A4E2B426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06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0427-9EAA-4973-957F-03FB2698AD03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41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9A46-D1D6-4023-8857-84E6CC21A4E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7052-E203-40F6-A4A5-2B83C4D33E87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8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7" name="Rectangle 6"/>
          <p:cNvSpPr/>
          <p:nvPr userDrawn="1"/>
        </p:nvSpPr>
        <p:spPr>
          <a:xfrm>
            <a:off x="467544" y="1484784"/>
            <a:ext cx="8208912" cy="5472608"/>
          </a:xfrm>
          <a:prstGeom prst="rect">
            <a:avLst/>
          </a:prstGeom>
          <a:gradFill>
            <a:gsLst>
              <a:gs pos="82000">
                <a:schemeClr val="bg1"/>
              </a:gs>
              <a:gs pos="92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E6EE968-8801-446F-9DC8-E2C4B514B64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C4A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eherchilakalapudi.wordpress.com/2009/05/22/knee-carewhile-doing-work-at-computers/7flexio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meherchilakalapudi.wordpress.com/2009/05/22/knee-carewhile-doing-work-at-computers/7flexio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Blausen_0596_KneeAnatomy_Front.png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BruceBlaus" TargetMode="External"/><Relationship Id="rId5" Type="http://schemas.openxmlformats.org/officeDocument/2006/relationships/hyperlink" Target="http://commons.wikimedia.org/wiki/File:Blausen_0597_KneeAnatomy_Side.png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Knee_Femur_Cartilage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www.flickr.com/photos/sportex/" TargetMode="External"/><Relationship Id="rId4" Type="http://schemas.openxmlformats.org/officeDocument/2006/relationships/hyperlink" Target="https://www.flickr.com/photos/sportex/5282587925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Illu_synovial_joint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46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Gray352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Pngbot" TargetMode="External"/><Relationship Id="rId5" Type="http://schemas.openxmlformats.org/officeDocument/2006/relationships/hyperlink" Target="http://commons.wikimedia.org/wiki/File:Gray351.png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sa/3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Κινητοποίησης και Θεραπευτικοί Χειρισμοί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Εξέταση επικουρικών κινήσεων και κινητοποίηση του γόνατος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Παλίνα</a:t>
            </a:r>
            <a:r>
              <a:rPr lang="el-GR" sz="2200" dirty="0"/>
              <a:t> </a:t>
            </a:r>
            <a:r>
              <a:rPr lang="el-GR" sz="2200" dirty="0" err="1"/>
              <a:t>Καρακασίδου</a:t>
            </a:r>
            <a:r>
              <a:rPr lang="el-GR" sz="2200" dirty="0"/>
              <a:t> </a:t>
            </a:r>
            <a:r>
              <a:rPr lang="en-US" sz="2200" dirty="0"/>
              <a:t>PT, OMT, </a:t>
            </a:r>
            <a:r>
              <a:rPr lang="en-US" sz="2200" dirty="0" err="1"/>
              <a:t>MManipTher</a:t>
            </a:r>
            <a:r>
              <a:rPr lang="en-US" sz="2200" dirty="0"/>
              <a:t>, MSc, PhD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/>
              <a:t>Αρθρικός θύλακος </a:t>
            </a:r>
            <a:r>
              <a:rPr lang="el-GR" altLang="el-GR" sz="3000" b="0" dirty="0" smtClean="0"/>
              <a:t>7/7</a:t>
            </a:r>
            <a:endParaRPr lang="el-GR" dirty="0"/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6F4953F-A010-4484-AC9C-E2BF4BE3504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13316" name="Ομάδα 23"/>
          <p:cNvGrpSpPr>
            <a:grpSpLocks/>
          </p:cNvGrpSpPr>
          <p:nvPr/>
        </p:nvGrpSpPr>
        <p:grpSpPr bwMode="auto">
          <a:xfrm>
            <a:off x="1271588" y="2246313"/>
            <a:ext cx="1684337" cy="2903537"/>
            <a:chOff x="1335910" y="1669002"/>
            <a:chExt cx="1684622" cy="2902998"/>
          </a:xfrm>
        </p:grpSpPr>
        <p:sp>
          <p:nvSpPr>
            <p:cNvPr id="6" name="Ελεύθερη σχεδίαση 5"/>
            <p:cNvSpPr/>
            <p:nvPr/>
          </p:nvSpPr>
          <p:spPr>
            <a:xfrm>
              <a:off x="1721737" y="1669002"/>
              <a:ext cx="1263864" cy="1815763"/>
            </a:xfrm>
            <a:custGeom>
              <a:avLst/>
              <a:gdLst>
                <a:gd name="connsiteX0" fmla="*/ 115504 w 1262641"/>
                <a:gd name="connsiteY0" fmla="*/ 35511 h 1815360"/>
                <a:gd name="connsiteX1" fmla="*/ 115504 w 1262641"/>
                <a:gd name="connsiteY1" fmla="*/ 470516 h 1815360"/>
                <a:gd name="connsiteX2" fmla="*/ 71115 w 1262641"/>
                <a:gd name="connsiteY2" fmla="*/ 807868 h 1815360"/>
                <a:gd name="connsiteX3" fmla="*/ 26727 w 1262641"/>
                <a:gd name="connsiteY3" fmla="*/ 1100831 h 1815360"/>
                <a:gd name="connsiteX4" fmla="*/ 94 w 1262641"/>
                <a:gd name="connsiteY4" fmla="*/ 1269507 h 1815360"/>
                <a:gd name="connsiteX5" fmla="*/ 35605 w 1262641"/>
                <a:gd name="connsiteY5" fmla="*/ 1438182 h 1815360"/>
                <a:gd name="connsiteX6" fmla="*/ 151014 w 1262641"/>
                <a:gd name="connsiteY6" fmla="*/ 1633491 h 1815360"/>
                <a:gd name="connsiteX7" fmla="*/ 319690 w 1262641"/>
                <a:gd name="connsiteY7" fmla="*/ 1731146 h 1815360"/>
                <a:gd name="connsiteX8" fmla="*/ 506121 w 1262641"/>
                <a:gd name="connsiteY8" fmla="*/ 1811045 h 1815360"/>
                <a:gd name="connsiteX9" fmla="*/ 878983 w 1262641"/>
                <a:gd name="connsiteY9" fmla="*/ 1784412 h 1815360"/>
                <a:gd name="connsiteX10" fmla="*/ 1198579 w 1262641"/>
                <a:gd name="connsiteY10" fmla="*/ 1615736 h 1815360"/>
                <a:gd name="connsiteX11" fmla="*/ 1260723 w 1262641"/>
                <a:gd name="connsiteY11" fmla="*/ 1322773 h 1815360"/>
                <a:gd name="connsiteX12" fmla="*/ 1163069 w 1262641"/>
                <a:gd name="connsiteY12" fmla="*/ 1109709 h 1815360"/>
                <a:gd name="connsiteX13" fmla="*/ 994393 w 1262641"/>
                <a:gd name="connsiteY13" fmla="*/ 923278 h 1815360"/>
                <a:gd name="connsiteX14" fmla="*/ 781329 w 1262641"/>
                <a:gd name="connsiteY14" fmla="*/ 807868 h 1815360"/>
                <a:gd name="connsiteX15" fmla="*/ 674797 w 1262641"/>
                <a:gd name="connsiteY15" fmla="*/ 630315 h 1815360"/>
                <a:gd name="connsiteX16" fmla="*/ 603776 w 1262641"/>
                <a:gd name="connsiteY16" fmla="*/ 319596 h 1815360"/>
                <a:gd name="connsiteX17" fmla="*/ 541632 w 1262641"/>
                <a:gd name="connsiteY17" fmla="*/ 0 h 181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2641" h="1815360">
                  <a:moveTo>
                    <a:pt x="115504" y="35511"/>
                  </a:moveTo>
                  <a:cubicBezTo>
                    <a:pt x="119203" y="188650"/>
                    <a:pt x="122902" y="341790"/>
                    <a:pt x="115504" y="470516"/>
                  </a:cubicBezTo>
                  <a:cubicBezTo>
                    <a:pt x="108106" y="599242"/>
                    <a:pt x="85911" y="702816"/>
                    <a:pt x="71115" y="807868"/>
                  </a:cubicBezTo>
                  <a:cubicBezTo>
                    <a:pt x="56319" y="912920"/>
                    <a:pt x="38564" y="1023891"/>
                    <a:pt x="26727" y="1100831"/>
                  </a:cubicBezTo>
                  <a:cubicBezTo>
                    <a:pt x="14890" y="1177771"/>
                    <a:pt x="-1386" y="1213282"/>
                    <a:pt x="94" y="1269507"/>
                  </a:cubicBezTo>
                  <a:cubicBezTo>
                    <a:pt x="1574" y="1325732"/>
                    <a:pt x="10452" y="1377518"/>
                    <a:pt x="35605" y="1438182"/>
                  </a:cubicBezTo>
                  <a:cubicBezTo>
                    <a:pt x="60758" y="1498846"/>
                    <a:pt x="103667" y="1584664"/>
                    <a:pt x="151014" y="1633491"/>
                  </a:cubicBezTo>
                  <a:cubicBezTo>
                    <a:pt x="198361" y="1682318"/>
                    <a:pt x="260506" y="1701554"/>
                    <a:pt x="319690" y="1731146"/>
                  </a:cubicBezTo>
                  <a:cubicBezTo>
                    <a:pt x="378875" y="1760738"/>
                    <a:pt x="412906" y="1802167"/>
                    <a:pt x="506121" y="1811045"/>
                  </a:cubicBezTo>
                  <a:cubicBezTo>
                    <a:pt x="599336" y="1819923"/>
                    <a:pt x="763573" y="1816963"/>
                    <a:pt x="878983" y="1784412"/>
                  </a:cubicBezTo>
                  <a:cubicBezTo>
                    <a:pt x="994393" y="1751861"/>
                    <a:pt x="1134956" y="1692676"/>
                    <a:pt x="1198579" y="1615736"/>
                  </a:cubicBezTo>
                  <a:cubicBezTo>
                    <a:pt x="1262202" y="1538796"/>
                    <a:pt x="1266641" y="1407111"/>
                    <a:pt x="1260723" y="1322773"/>
                  </a:cubicBezTo>
                  <a:cubicBezTo>
                    <a:pt x="1254805" y="1238435"/>
                    <a:pt x="1207457" y="1176291"/>
                    <a:pt x="1163069" y="1109709"/>
                  </a:cubicBezTo>
                  <a:cubicBezTo>
                    <a:pt x="1118681" y="1043127"/>
                    <a:pt x="1058016" y="973585"/>
                    <a:pt x="994393" y="923278"/>
                  </a:cubicBezTo>
                  <a:cubicBezTo>
                    <a:pt x="930770" y="872971"/>
                    <a:pt x="834595" y="856695"/>
                    <a:pt x="781329" y="807868"/>
                  </a:cubicBezTo>
                  <a:cubicBezTo>
                    <a:pt x="728063" y="759041"/>
                    <a:pt x="704389" y="711694"/>
                    <a:pt x="674797" y="630315"/>
                  </a:cubicBezTo>
                  <a:cubicBezTo>
                    <a:pt x="645205" y="548936"/>
                    <a:pt x="625970" y="424648"/>
                    <a:pt x="603776" y="319596"/>
                  </a:cubicBezTo>
                  <a:cubicBezTo>
                    <a:pt x="581582" y="214544"/>
                    <a:pt x="561607" y="107272"/>
                    <a:pt x="541632" y="0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1624884" y="3529207"/>
              <a:ext cx="1267039" cy="1042793"/>
            </a:xfrm>
            <a:custGeom>
              <a:avLst/>
              <a:gdLst>
                <a:gd name="connsiteX0" fmla="*/ 0 w 1267244"/>
                <a:gd name="connsiteY0" fmla="*/ 989107 h 1042373"/>
                <a:gd name="connsiteX1" fmla="*/ 35510 w 1267244"/>
                <a:gd name="connsiteY1" fmla="*/ 634000 h 1042373"/>
                <a:gd name="connsiteX2" fmla="*/ 62143 w 1267244"/>
                <a:gd name="connsiteY2" fmla="*/ 341037 h 1042373"/>
                <a:gd name="connsiteX3" fmla="*/ 186431 w 1267244"/>
                <a:gd name="connsiteY3" fmla="*/ 119095 h 1042373"/>
                <a:gd name="connsiteX4" fmla="*/ 337351 w 1267244"/>
                <a:gd name="connsiteY4" fmla="*/ 3686 h 1042373"/>
                <a:gd name="connsiteX5" fmla="*/ 559293 w 1267244"/>
                <a:gd name="connsiteY5" fmla="*/ 30319 h 1042373"/>
                <a:gd name="connsiteX6" fmla="*/ 878889 w 1267244"/>
                <a:gd name="connsiteY6" fmla="*/ 48074 h 1042373"/>
                <a:gd name="connsiteX7" fmla="*/ 1189607 w 1267244"/>
                <a:gd name="connsiteY7" fmla="*/ 65829 h 1042373"/>
                <a:gd name="connsiteX8" fmla="*/ 1260629 w 1267244"/>
                <a:gd name="connsiteY8" fmla="*/ 92462 h 1042373"/>
                <a:gd name="connsiteX9" fmla="*/ 1233996 w 1267244"/>
                <a:gd name="connsiteY9" fmla="*/ 243383 h 1042373"/>
                <a:gd name="connsiteX10" fmla="*/ 994299 w 1267244"/>
                <a:gd name="connsiteY10" fmla="*/ 500835 h 1042373"/>
                <a:gd name="connsiteX11" fmla="*/ 790112 w 1267244"/>
                <a:gd name="connsiteY11" fmla="*/ 722777 h 1042373"/>
                <a:gd name="connsiteX12" fmla="*/ 692458 w 1267244"/>
                <a:gd name="connsiteY12" fmla="*/ 1042373 h 104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7244" h="1042373">
                  <a:moveTo>
                    <a:pt x="0" y="989107"/>
                  </a:moveTo>
                  <a:cubicBezTo>
                    <a:pt x="12576" y="865559"/>
                    <a:pt x="25153" y="742012"/>
                    <a:pt x="35510" y="634000"/>
                  </a:cubicBezTo>
                  <a:cubicBezTo>
                    <a:pt x="45867" y="525988"/>
                    <a:pt x="36990" y="426854"/>
                    <a:pt x="62143" y="341037"/>
                  </a:cubicBezTo>
                  <a:cubicBezTo>
                    <a:pt x="87297" y="255219"/>
                    <a:pt x="140563" y="175320"/>
                    <a:pt x="186431" y="119095"/>
                  </a:cubicBezTo>
                  <a:cubicBezTo>
                    <a:pt x="232299" y="62870"/>
                    <a:pt x="275207" y="18482"/>
                    <a:pt x="337351" y="3686"/>
                  </a:cubicBezTo>
                  <a:cubicBezTo>
                    <a:pt x="399495" y="-11110"/>
                    <a:pt x="469037" y="22921"/>
                    <a:pt x="559293" y="30319"/>
                  </a:cubicBezTo>
                  <a:cubicBezTo>
                    <a:pt x="649549" y="37717"/>
                    <a:pt x="878889" y="48074"/>
                    <a:pt x="878889" y="48074"/>
                  </a:cubicBezTo>
                  <a:cubicBezTo>
                    <a:pt x="983941" y="53992"/>
                    <a:pt x="1125984" y="58431"/>
                    <a:pt x="1189607" y="65829"/>
                  </a:cubicBezTo>
                  <a:cubicBezTo>
                    <a:pt x="1253230" y="73227"/>
                    <a:pt x="1253231" y="62870"/>
                    <a:pt x="1260629" y="92462"/>
                  </a:cubicBezTo>
                  <a:cubicBezTo>
                    <a:pt x="1268027" y="122054"/>
                    <a:pt x="1278384" y="175321"/>
                    <a:pt x="1233996" y="243383"/>
                  </a:cubicBezTo>
                  <a:cubicBezTo>
                    <a:pt x="1189608" y="311445"/>
                    <a:pt x="994299" y="500835"/>
                    <a:pt x="994299" y="500835"/>
                  </a:cubicBezTo>
                  <a:cubicBezTo>
                    <a:pt x="920318" y="580734"/>
                    <a:pt x="840419" y="632521"/>
                    <a:pt x="790112" y="722777"/>
                  </a:cubicBezTo>
                  <a:cubicBezTo>
                    <a:pt x="739805" y="813033"/>
                    <a:pt x="716131" y="927703"/>
                    <a:pt x="692458" y="1042373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1783661" y="2503872"/>
              <a:ext cx="1190826" cy="657103"/>
            </a:xfrm>
            <a:custGeom>
              <a:avLst/>
              <a:gdLst>
                <a:gd name="connsiteX0" fmla="*/ 0 w 1189607"/>
                <a:gd name="connsiteY0" fmla="*/ 0 h 656947"/>
                <a:gd name="connsiteX1" fmla="*/ 159798 w 1189607"/>
                <a:gd name="connsiteY1" fmla="*/ 168676 h 656947"/>
                <a:gd name="connsiteX2" fmla="*/ 346229 w 1189607"/>
                <a:gd name="connsiteY2" fmla="*/ 363984 h 656947"/>
                <a:gd name="connsiteX3" fmla="*/ 621437 w 1189607"/>
                <a:gd name="connsiteY3" fmla="*/ 506027 h 656947"/>
                <a:gd name="connsiteX4" fmla="*/ 1029809 w 1189607"/>
                <a:gd name="connsiteY4" fmla="*/ 612559 h 656947"/>
                <a:gd name="connsiteX5" fmla="*/ 1189607 w 1189607"/>
                <a:gd name="connsiteY5" fmla="*/ 656947 h 656947"/>
                <a:gd name="connsiteX6" fmla="*/ 1189607 w 1189607"/>
                <a:gd name="connsiteY6" fmla="*/ 656947 h 656947"/>
                <a:gd name="connsiteX7" fmla="*/ 1189607 w 1189607"/>
                <a:gd name="connsiteY7" fmla="*/ 656947 h 65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9607" h="656947">
                  <a:moveTo>
                    <a:pt x="0" y="0"/>
                  </a:moveTo>
                  <a:lnTo>
                    <a:pt x="159798" y="168676"/>
                  </a:lnTo>
                  <a:cubicBezTo>
                    <a:pt x="217503" y="229340"/>
                    <a:pt x="269289" y="307759"/>
                    <a:pt x="346229" y="363984"/>
                  </a:cubicBezTo>
                  <a:cubicBezTo>
                    <a:pt x="423169" y="420209"/>
                    <a:pt x="507507" y="464598"/>
                    <a:pt x="621437" y="506027"/>
                  </a:cubicBezTo>
                  <a:cubicBezTo>
                    <a:pt x="735367" y="547456"/>
                    <a:pt x="935114" y="587406"/>
                    <a:pt x="1029809" y="612559"/>
                  </a:cubicBezTo>
                  <a:cubicBezTo>
                    <a:pt x="1124504" y="637712"/>
                    <a:pt x="1189607" y="656947"/>
                    <a:pt x="1189607" y="656947"/>
                  </a:cubicBezTo>
                  <a:lnTo>
                    <a:pt x="1189607" y="656947"/>
                  </a:lnTo>
                  <a:lnTo>
                    <a:pt x="1189607" y="656947"/>
                  </a:lnTo>
                </a:path>
              </a:pathLst>
            </a:custGeom>
            <a:noFill/>
            <a:ln>
              <a:solidFill>
                <a:srgbClr val="82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1704272" y="3764113"/>
              <a:ext cx="1171773" cy="92058"/>
            </a:xfrm>
            <a:custGeom>
              <a:avLst/>
              <a:gdLst>
                <a:gd name="connsiteX0" fmla="*/ 0 w 1171852"/>
                <a:gd name="connsiteY0" fmla="*/ 88777 h 92193"/>
                <a:gd name="connsiteX1" fmla="*/ 142042 w 1171852"/>
                <a:gd name="connsiteY1" fmla="*/ 88777 h 92193"/>
                <a:gd name="connsiteX2" fmla="*/ 426128 w 1171852"/>
                <a:gd name="connsiteY2" fmla="*/ 53266 h 92193"/>
                <a:gd name="connsiteX3" fmla="*/ 772357 w 1171852"/>
                <a:gd name="connsiteY3" fmla="*/ 17755 h 92193"/>
                <a:gd name="connsiteX4" fmla="*/ 1038687 w 1171852"/>
                <a:gd name="connsiteY4" fmla="*/ 8878 h 92193"/>
                <a:gd name="connsiteX5" fmla="*/ 1171852 w 1171852"/>
                <a:gd name="connsiteY5" fmla="*/ 0 h 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1852" h="92193">
                  <a:moveTo>
                    <a:pt x="0" y="88777"/>
                  </a:moveTo>
                  <a:cubicBezTo>
                    <a:pt x="35510" y="91736"/>
                    <a:pt x="71021" y="94695"/>
                    <a:pt x="142042" y="88777"/>
                  </a:cubicBezTo>
                  <a:cubicBezTo>
                    <a:pt x="213063" y="82859"/>
                    <a:pt x="321076" y="65103"/>
                    <a:pt x="426128" y="53266"/>
                  </a:cubicBezTo>
                  <a:cubicBezTo>
                    <a:pt x="531180" y="41429"/>
                    <a:pt x="670264" y="25153"/>
                    <a:pt x="772357" y="17755"/>
                  </a:cubicBezTo>
                  <a:cubicBezTo>
                    <a:pt x="874450" y="10357"/>
                    <a:pt x="972105" y="11837"/>
                    <a:pt x="1038687" y="8878"/>
                  </a:cubicBezTo>
                  <a:cubicBezTo>
                    <a:pt x="1105269" y="5919"/>
                    <a:pt x="1138560" y="2959"/>
                    <a:pt x="1171852" y="0"/>
                  </a:cubicBezTo>
                </a:path>
              </a:pathLst>
            </a:custGeom>
            <a:noFill/>
            <a:ln>
              <a:solidFill>
                <a:srgbClr val="82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1335910" y="2421337"/>
              <a:ext cx="447751" cy="1431659"/>
            </a:xfrm>
            <a:custGeom>
              <a:avLst/>
              <a:gdLst>
                <a:gd name="connsiteX0" fmla="*/ 448502 w 448502"/>
                <a:gd name="connsiteY0" fmla="*/ 73479 h 1431763"/>
                <a:gd name="connsiteX1" fmla="*/ 333092 w 448502"/>
                <a:gd name="connsiteY1" fmla="*/ 11336 h 1431763"/>
                <a:gd name="connsiteX2" fmla="*/ 217682 w 448502"/>
                <a:gd name="connsiteY2" fmla="*/ 11336 h 1431763"/>
                <a:gd name="connsiteX3" fmla="*/ 84517 w 448502"/>
                <a:gd name="connsiteY3" fmla="*/ 126745 h 1431763"/>
                <a:gd name="connsiteX4" fmla="*/ 13496 w 448502"/>
                <a:gd name="connsiteY4" fmla="*/ 437464 h 1431763"/>
                <a:gd name="connsiteX5" fmla="*/ 4618 w 448502"/>
                <a:gd name="connsiteY5" fmla="*/ 694916 h 1431763"/>
                <a:gd name="connsiteX6" fmla="*/ 66762 w 448502"/>
                <a:gd name="connsiteY6" fmla="*/ 1023390 h 1431763"/>
                <a:gd name="connsiteX7" fmla="*/ 120028 w 448502"/>
                <a:gd name="connsiteY7" fmla="*/ 1183188 h 1431763"/>
                <a:gd name="connsiteX8" fmla="*/ 226560 w 448502"/>
                <a:gd name="connsiteY8" fmla="*/ 1325231 h 1431763"/>
                <a:gd name="connsiteX9" fmla="*/ 350847 w 448502"/>
                <a:gd name="connsiteY9" fmla="*/ 1431763 h 1431763"/>
                <a:gd name="connsiteX10" fmla="*/ 350847 w 448502"/>
                <a:gd name="connsiteY10" fmla="*/ 1431763 h 14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8502" h="1431763">
                  <a:moveTo>
                    <a:pt x="448502" y="73479"/>
                  </a:moveTo>
                  <a:cubicBezTo>
                    <a:pt x="410032" y="47586"/>
                    <a:pt x="371562" y="21693"/>
                    <a:pt x="333092" y="11336"/>
                  </a:cubicBezTo>
                  <a:cubicBezTo>
                    <a:pt x="294622" y="979"/>
                    <a:pt x="259111" y="-7899"/>
                    <a:pt x="217682" y="11336"/>
                  </a:cubicBezTo>
                  <a:cubicBezTo>
                    <a:pt x="176253" y="30571"/>
                    <a:pt x="118548" y="55724"/>
                    <a:pt x="84517" y="126745"/>
                  </a:cubicBezTo>
                  <a:cubicBezTo>
                    <a:pt x="50486" y="197766"/>
                    <a:pt x="26812" y="342769"/>
                    <a:pt x="13496" y="437464"/>
                  </a:cubicBezTo>
                  <a:cubicBezTo>
                    <a:pt x="180" y="532159"/>
                    <a:pt x="-4260" y="597262"/>
                    <a:pt x="4618" y="694916"/>
                  </a:cubicBezTo>
                  <a:cubicBezTo>
                    <a:pt x="13496" y="792570"/>
                    <a:pt x="47527" y="942011"/>
                    <a:pt x="66762" y="1023390"/>
                  </a:cubicBezTo>
                  <a:cubicBezTo>
                    <a:pt x="85997" y="1104769"/>
                    <a:pt x="93395" y="1132881"/>
                    <a:pt x="120028" y="1183188"/>
                  </a:cubicBezTo>
                  <a:cubicBezTo>
                    <a:pt x="146661" y="1233495"/>
                    <a:pt x="188090" y="1283802"/>
                    <a:pt x="226560" y="1325231"/>
                  </a:cubicBezTo>
                  <a:cubicBezTo>
                    <a:pt x="265030" y="1366660"/>
                    <a:pt x="350847" y="1431763"/>
                    <a:pt x="350847" y="1431763"/>
                  </a:cubicBezTo>
                  <a:lnTo>
                    <a:pt x="350847" y="1431763"/>
                  </a:lnTo>
                </a:path>
              </a:pathLst>
            </a:custGeom>
            <a:noFill/>
            <a:ln w="381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2891923" y="3162562"/>
              <a:ext cx="128609" cy="577743"/>
            </a:xfrm>
            <a:custGeom>
              <a:avLst/>
              <a:gdLst>
                <a:gd name="connsiteX0" fmla="*/ 88777 w 128694"/>
                <a:gd name="connsiteY0" fmla="*/ 0 h 577049"/>
                <a:gd name="connsiteX1" fmla="*/ 124287 w 128694"/>
                <a:gd name="connsiteY1" fmla="*/ 248575 h 577049"/>
                <a:gd name="connsiteX2" fmla="*/ 0 w 128694"/>
                <a:gd name="connsiteY2" fmla="*/ 577049 h 57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694" h="577049">
                  <a:moveTo>
                    <a:pt x="88777" y="0"/>
                  </a:moveTo>
                  <a:cubicBezTo>
                    <a:pt x="113930" y="76200"/>
                    <a:pt x="139083" y="152400"/>
                    <a:pt x="124287" y="248575"/>
                  </a:cubicBezTo>
                  <a:cubicBezTo>
                    <a:pt x="109491" y="344750"/>
                    <a:pt x="54745" y="460899"/>
                    <a:pt x="0" y="577049"/>
                  </a:cubicBezTo>
                </a:path>
              </a:pathLst>
            </a:custGeom>
            <a:noFill/>
            <a:ln w="381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1496274" y="3262556"/>
              <a:ext cx="576361" cy="222209"/>
            </a:xfrm>
            <a:custGeom>
              <a:avLst/>
              <a:gdLst>
                <a:gd name="connsiteX0" fmla="*/ 577049 w 577049"/>
                <a:gd name="connsiteY0" fmla="*/ 221942 h 221942"/>
                <a:gd name="connsiteX1" fmla="*/ 213064 w 577049"/>
                <a:gd name="connsiteY1" fmla="*/ 142043 h 221942"/>
                <a:gd name="connsiteX2" fmla="*/ 0 w 577049"/>
                <a:gd name="connsiteY2" fmla="*/ 0 h 2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049" h="221942">
                  <a:moveTo>
                    <a:pt x="577049" y="221942"/>
                  </a:moveTo>
                  <a:cubicBezTo>
                    <a:pt x="443144" y="200487"/>
                    <a:pt x="309239" y="179033"/>
                    <a:pt x="213064" y="142043"/>
                  </a:cubicBezTo>
                  <a:cubicBezTo>
                    <a:pt x="116889" y="105053"/>
                    <a:pt x="58444" y="5252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3317" name="Ομάδα 45"/>
          <p:cNvGrpSpPr>
            <a:grpSpLocks/>
          </p:cNvGrpSpPr>
          <p:nvPr/>
        </p:nvGrpSpPr>
        <p:grpSpPr bwMode="auto">
          <a:xfrm>
            <a:off x="3648075" y="2619375"/>
            <a:ext cx="2182813" cy="2425700"/>
            <a:chOff x="3647867" y="2872835"/>
            <a:chExt cx="2183803" cy="2429990"/>
          </a:xfrm>
        </p:grpSpPr>
        <p:grpSp>
          <p:nvGrpSpPr>
            <p:cNvPr id="13334" name="Ομάδα 22"/>
            <p:cNvGrpSpPr>
              <a:grpSpLocks/>
            </p:cNvGrpSpPr>
            <p:nvPr/>
          </p:nvGrpSpPr>
          <p:grpSpPr bwMode="auto">
            <a:xfrm>
              <a:off x="3647867" y="2872835"/>
              <a:ext cx="2183803" cy="2429990"/>
              <a:chOff x="3347864" y="1855328"/>
              <a:chExt cx="2183803" cy="2429990"/>
            </a:xfrm>
          </p:grpSpPr>
          <p:sp>
            <p:nvSpPr>
              <p:cNvPr id="17" name="Ελεύθερη σχεδίαση 16"/>
              <p:cNvSpPr/>
              <p:nvPr/>
            </p:nvSpPr>
            <p:spPr>
              <a:xfrm>
                <a:off x="3347864" y="3243667"/>
                <a:ext cx="1267400" cy="1041651"/>
              </a:xfrm>
              <a:custGeom>
                <a:avLst/>
                <a:gdLst>
                  <a:gd name="connsiteX0" fmla="*/ 0 w 1267244"/>
                  <a:gd name="connsiteY0" fmla="*/ 989107 h 1042373"/>
                  <a:gd name="connsiteX1" fmla="*/ 35510 w 1267244"/>
                  <a:gd name="connsiteY1" fmla="*/ 634000 h 1042373"/>
                  <a:gd name="connsiteX2" fmla="*/ 62143 w 1267244"/>
                  <a:gd name="connsiteY2" fmla="*/ 341037 h 1042373"/>
                  <a:gd name="connsiteX3" fmla="*/ 186431 w 1267244"/>
                  <a:gd name="connsiteY3" fmla="*/ 119095 h 1042373"/>
                  <a:gd name="connsiteX4" fmla="*/ 337351 w 1267244"/>
                  <a:gd name="connsiteY4" fmla="*/ 3686 h 1042373"/>
                  <a:gd name="connsiteX5" fmla="*/ 559293 w 1267244"/>
                  <a:gd name="connsiteY5" fmla="*/ 30319 h 1042373"/>
                  <a:gd name="connsiteX6" fmla="*/ 878889 w 1267244"/>
                  <a:gd name="connsiteY6" fmla="*/ 48074 h 1042373"/>
                  <a:gd name="connsiteX7" fmla="*/ 1189607 w 1267244"/>
                  <a:gd name="connsiteY7" fmla="*/ 65829 h 1042373"/>
                  <a:gd name="connsiteX8" fmla="*/ 1260629 w 1267244"/>
                  <a:gd name="connsiteY8" fmla="*/ 92462 h 1042373"/>
                  <a:gd name="connsiteX9" fmla="*/ 1233996 w 1267244"/>
                  <a:gd name="connsiteY9" fmla="*/ 243383 h 1042373"/>
                  <a:gd name="connsiteX10" fmla="*/ 994299 w 1267244"/>
                  <a:gd name="connsiteY10" fmla="*/ 500835 h 1042373"/>
                  <a:gd name="connsiteX11" fmla="*/ 790112 w 1267244"/>
                  <a:gd name="connsiteY11" fmla="*/ 722777 h 1042373"/>
                  <a:gd name="connsiteX12" fmla="*/ 692458 w 1267244"/>
                  <a:gd name="connsiteY12" fmla="*/ 1042373 h 10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7244" h="1042373">
                    <a:moveTo>
                      <a:pt x="0" y="989107"/>
                    </a:moveTo>
                    <a:cubicBezTo>
                      <a:pt x="12576" y="865559"/>
                      <a:pt x="25153" y="742012"/>
                      <a:pt x="35510" y="634000"/>
                    </a:cubicBezTo>
                    <a:cubicBezTo>
                      <a:pt x="45867" y="525988"/>
                      <a:pt x="36990" y="426854"/>
                      <a:pt x="62143" y="341037"/>
                    </a:cubicBezTo>
                    <a:cubicBezTo>
                      <a:pt x="87297" y="255219"/>
                      <a:pt x="140563" y="175320"/>
                      <a:pt x="186431" y="119095"/>
                    </a:cubicBezTo>
                    <a:cubicBezTo>
                      <a:pt x="232299" y="62870"/>
                      <a:pt x="275207" y="18482"/>
                      <a:pt x="337351" y="3686"/>
                    </a:cubicBezTo>
                    <a:cubicBezTo>
                      <a:pt x="399495" y="-11110"/>
                      <a:pt x="469037" y="22921"/>
                      <a:pt x="559293" y="30319"/>
                    </a:cubicBezTo>
                    <a:cubicBezTo>
                      <a:pt x="649549" y="37717"/>
                      <a:pt x="878889" y="48074"/>
                      <a:pt x="878889" y="48074"/>
                    </a:cubicBezTo>
                    <a:cubicBezTo>
                      <a:pt x="983941" y="53992"/>
                      <a:pt x="1125984" y="58431"/>
                      <a:pt x="1189607" y="65829"/>
                    </a:cubicBezTo>
                    <a:cubicBezTo>
                      <a:pt x="1253230" y="73227"/>
                      <a:pt x="1253231" y="62870"/>
                      <a:pt x="1260629" y="92462"/>
                    </a:cubicBezTo>
                    <a:cubicBezTo>
                      <a:pt x="1268027" y="122054"/>
                      <a:pt x="1278384" y="175321"/>
                      <a:pt x="1233996" y="243383"/>
                    </a:cubicBezTo>
                    <a:cubicBezTo>
                      <a:pt x="1189608" y="311445"/>
                      <a:pt x="994299" y="500835"/>
                      <a:pt x="994299" y="500835"/>
                    </a:cubicBezTo>
                    <a:cubicBezTo>
                      <a:pt x="920318" y="580734"/>
                      <a:pt x="840419" y="632521"/>
                      <a:pt x="790112" y="722777"/>
                    </a:cubicBezTo>
                    <a:cubicBezTo>
                      <a:pt x="739805" y="813033"/>
                      <a:pt x="716131" y="927703"/>
                      <a:pt x="692458" y="1042373"/>
                    </a:cubicBezTo>
                  </a:path>
                </a:pathLst>
              </a:custGeom>
              <a:noFill/>
              <a:ln>
                <a:solidFill>
                  <a:srgbClr val="2C4A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Ελεύθερη σχεδίαση 17"/>
              <p:cNvSpPr/>
              <p:nvPr/>
            </p:nvSpPr>
            <p:spPr>
              <a:xfrm rot="5973798">
                <a:off x="3992647" y="1623541"/>
                <a:ext cx="1262704" cy="1815336"/>
              </a:xfrm>
              <a:custGeom>
                <a:avLst/>
                <a:gdLst>
                  <a:gd name="connsiteX0" fmla="*/ 115504 w 1262641"/>
                  <a:gd name="connsiteY0" fmla="*/ 35511 h 1815360"/>
                  <a:gd name="connsiteX1" fmla="*/ 115504 w 1262641"/>
                  <a:gd name="connsiteY1" fmla="*/ 470516 h 1815360"/>
                  <a:gd name="connsiteX2" fmla="*/ 71115 w 1262641"/>
                  <a:gd name="connsiteY2" fmla="*/ 807868 h 1815360"/>
                  <a:gd name="connsiteX3" fmla="*/ 26727 w 1262641"/>
                  <a:gd name="connsiteY3" fmla="*/ 1100831 h 1815360"/>
                  <a:gd name="connsiteX4" fmla="*/ 94 w 1262641"/>
                  <a:gd name="connsiteY4" fmla="*/ 1269507 h 1815360"/>
                  <a:gd name="connsiteX5" fmla="*/ 35605 w 1262641"/>
                  <a:gd name="connsiteY5" fmla="*/ 1438182 h 1815360"/>
                  <a:gd name="connsiteX6" fmla="*/ 151014 w 1262641"/>
                  <a:gd name="connsiteY6" fmla="*/ 1633491 h 1815360"/>
                  <a:gd name="connsiteX7" fmla="*/ 319690 w 1262641"/>
                  <a:gd name="connsiteY7" fmla="*/ 1731146 h 1815360"/>
                  <a:gd name="connsiteX8" fmla="*/ 506121 w 1262641"/>
                  <a:gd name="connsiteY8" fmla="*/ 1811045 h 1815360"/>
                  <a:gd name="connsiteX9" fmla="*/ 878983 w 1262641"/>
                  <a:gd name="connsiteY9" fmla="*/ 1784412 h 1815360"/>
                  <a:gd name="connsiteX10" fmla="*/ 1198579 w 1262641"/>
                  <a:gd name="connsiteY10" fmla="*/ 1615736 h 1815360"/>
                  <a:gd name="connsiteX11" fmla="*/ 1260723 w 1262641"/>
                  <a:gd name="connsiteY11" fmla="*/ 1322773 h 1815360"/>
                  <a:gd name="connsiteX12" fmla="*/ 1163069 w 1262641"/>
                  <a:gd name="connsiteY12" fmla="*/ 1109709 h 1815360"/>
                  <a:gd name="connsiteX13" fmla="*/ 994393 w 1262641"/>
                  <a:gd name="connsiteY13" fmla="*/ 923278 h 1815360"/>
                  <a:gd name="connsiteX14" fmla="*/ 781329 w 1262641"/>
                  <a:gd name="connsiteY14" fmla="*/ 807868 h 1815360"/>
                  <a:gd name="connsiteX15" fmla="*/ 674797 w 1262641"/>
                  <a:gd name="connsiteY15" fmla="*/ 630315 h 1815360"/>
                  <a:gd name="connsiteX16" fmla="*/ 603776 w 1262641"/>
                  <a:gd name="connsiteY16" fmla="*/ 319596 h 1815360"/>
                  <a:gd name="connsiteX17" fmla="*/ 541632 w 1262641"/>
                  <a:gd name="connsiteY17" fmla="*/ 0 h 181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2641" h="1815360">
                    <a:moveTo>
                      <a:pt x="115504" y="35511"/>
                    </a:moveTo>
                    <a:cubicBezTo>
                      <a:pt x="119203" y="188650"/>
                      <a:pt x="122902" y="341790"/>
                      <a:pt x="115504" y="470516"/>
                    </a:cubicBezTo>
                    <a:cubicBezTo>
                      <a:pt x="108106" y="599242"/>
                      <a:pt x="85911" y="702816"/>
                      <a:pt x="71115" y="807868"/>
                    </a:cubicBezTo>
                    <a:cubicBezTo>
                      <a:pt x="56319" y="912920"/>
                      <a:pt x="38564" y="1023891"/>
                      <a:pt x="26727" y="1100831"/>
                    </a:cubicBezTo>
                    <a:cubicBezTo>
                      <a:pt x="14890" y="1177771"/>
                      <a:pt x="-1386" y="1213282"/>
                      <a:pt x="94" y="1269507"/>
                    </a:cubicBezTo>
                    <a:cubicBezTo>
                      <a:pt x="1574" y="1325732"/>
                      <a:pt x="10452" y="1377518"/>
                      <a:pt x="35605" y="1438182"/>
                    </a:cubicBezTo>
                    <a:cubicBezTo>
                      <a:pt x="60758" y="1498846"/>
                      <a:pt x="103667" y="1584664"/>
                      <a:pt x="151014" y="1633491"/>
                    </a:cubicBezTo>
                    <a:cubicBezTo>
                      <a:pt x="198361" y="1682318"/>
                      <a:pt x="260506" y="1701554"/>
                      <a:pt x="319690" y="1731146"/>
                    </a:cubicBezTo>
                    <a:cubicBezTo>
                      <a:pt x="378875" y="1760738"/>
                      <a:pt x="412906" y="1802167"/>
                      <a:pt x="506121" y="1811045"/>
                    </a:cubicBezTo>
                    <a:cubicBezTo>
                      <a:pt x="599336" y="1819923"/>
                      <a:pt x="763573" y="1816963"/>
                      <a:pt x="878983" y="1784412"/>
                    </a:cubicBezTo>
                    <a:cubicBezTo>
                      <a:pt x="994393" y="1751861"/>
                      <a:pt x="1134956" y="1692676"/>
                      <a:pt x="1198579" y="1615736"/>
                    </a:cubicBezTo>
                    <a:cubicBezTo>
                      <a:pt x="1262202" y="1538796"/>
                      <a:pt x="1266641" y="1407111"/>
                      <a:pt x="1260723" y="1322773"/>
                    </a:cubicBezTo>
                    <a:cubicBezTo>
                      <a:pt x="1254805" y="1238435"/>
                      <a:pt x="1207457" y="1176291"/>
                      <a:pt x="1163069" y="1109709"/>
                    </a:cubicBezTo>
                    <a:cubicBezTo>
                      <a:pt x="1118681" y="1043127"/>
                      <a:pt x="1058016" y="973585"/>
                      <a:pt x="994393" y="923278"/>
                    </a:cubicBezTo>
                    <a:cubicBezTo>
                      <a:pt x="930770" y="872971"/>
                      <a:pt x="834595" y="856695"/>
                      <a:pt x="781329" y="807868"/>
                    </a:cubicBezTo>
                    <a:cubicBezTo>
                      <a:pt x="728063" y="759041"/>
                      <a:pt x="704389" y="711694"/>
                      <a:pt x="674797" y="630315"/>
                    </a:cubicBezTo>
                    <a:cubicBezTo>
                      <a:pt x="645205" y="548936"/>
                      <a:pt x="625970" y="424648"/>
                      <a:pt x="603776" y="319596"/>
                    </a:cubicBezTo>
                    <a:cubicBezTo>
                      <a:pt x="581582" y="214544"/>
                      <a:pt x="561607" y="107272"/>
                      <a:pt x="541632" y="0"/>
                    </a:cubicBezTo>
                  </a:path>
                </a:pathLst>
              </a:custGeom>
              <a:noFill/>
              <a:ln>
                <a:solidFill>
                  <a:srgbClr val="2C4A1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Ελεύθερη σχεδίαση 18"/>
              <p:cNvSpPr/>
              <p:nvPr/>
            </p:nvSpPr>
            <p:spPr>
              <a:xfrm>
                <a:off x="3435217" y="1855328"/>
                <a:ext cx="971991" cy="1547370"/>
              </a:xfrm>
              <a:custGeom>
                <a:avLst/>
                <a:gdLst>
                  <a:gd name="connsiteX0" fmla="*/ 969660 w 969660"/>
                  <a:gd name="connsiteY0" fmla="*/ 0 h 1589103"/>
                  <a:gd name="connsiteX1" fmla="*/ 623431 w 969660"/>
                  <a:gd name="connsiteY1" fmla="*/ 44389 h 1589103"/>
                  <a:gd name="connsiteX2" fmla="*/ 330467 w 969660"/>
                  <a:gd name="connsiteY2" fmla="*/ 248575 h 1589103"/>
                  <a:gd name="connsiteX3" fmla="*/ 117403 w 969660"/>
                  <a:gd name="connsiteY3" fmla="*/ 648070 h 1589103"/>
                  <a:gd name="connsiteX4" fmla="*/ 1994 w 969660"/>
                  <a:gd name="connsiteY4" fmla="*/ 1162975 h 1589103"/>
                  <a:gd name="connsiteX5" fmla="*/ 55260 w 969660"/>
                  <a:gd name="connsiteY5" fmla="*/ 1589103 h 1589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660" h="1589103">
                    <a:moveTo>
                      <a:pt x="969660" y="0"/>
                    </a:moveTo>
                    <a:cubicBezTo>
                      <a:pt x="849811" y="1480"/>
                      <a:pt x="729963" y="2960"/>
                      <a:pt x="623431" y="44389"/>
                    </a:cubicBezTo>
                    <a:cubicBezTo>
                      <a:pt x="516899" y="85818"/>
                      <a:pt x="414805" y="147962"/>
                      <a:pt x="330467" y="248575"/>
                    </a:cubicBezTo>
                    <a:cubicBezTo>
                      <a:pt x="246129" y="349189"/>
                      <a:pt x="172148" y="495670"/>
                      <a:pt x="117403" y="648070"/>
                    </a:cubicBezTo>
                    <a:cubicBezTo>
                      <a:pt x="62658" y="800470"/>
                      <a:pt x="12351" y="1006136"/>
                      <a:pt x="1994" y="1162975"/>
                    </a:cubicBezTo>
                    <a:cubicBezTo>
                      <a:pt x="-8363" y="1319814"/>
                      <a:pt x="23448" y="1454458"/>
                      <a:pt x="55260" y="1589103"/>
                    </a:cubicBezTo>
                  </a:path>
                </a:pathLst>
              </a:custGeom>
              <a:noFill/>
              <a:ln w="381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Ελεύθερη σχεδίαση 19"/>
              <p:cNvSpPr/>
              <p:nvPr/>
            </p:nvSpPr>
            <p:spPr>
              <a:xfrm>
                <a:off x="4335737" y="2901750"/>
                <a:ext cx="721052" cy="634533"/>
              </a:xfrm>
              <a:custGeom>
                <a:avLst/>
                <a:gdLst>
                  <a:gd name="connsiteX0" fmla="*/ 0 w 720285"/>
                  <a:gd name="connsiteY0" fmla="*/ 98349 h 635417"/>
                  <a:gd name="connsiteX1" fmla="*/ 221942 w 720285"/>
                  <a:gd name="connsiteY1" fmla="*/ 9573 h 635417"/>
                  <a:gd name="connsiteX2" fmla="*/ 523783 w 720285"/>
                  <a:gd name="connsiteY2" fmla="*/ 18450 h 635417"/>
                  <a:gd name="connsiteX3" fmla="*/ 665826 w 720285"/>
                  <a:gd name="connsiteY3" fmla="*/ 151615 h 635417"/>
                  <a:gd name="connsiteX4" fmla="*/ 719092 w 720285"/>
                  <a:gd name="connsiteY4" fmla="*/ 311414 h 635417"/>
                  <a:gd name="connsiteX5" fmla="*/ 621437 w 720285"/>
                  <a:gd name="connsiteY5" fmla="*/ 506722 h 635417"/>
                  <a:gd name="connsiteX6" fmla="*/ 363985 w 720285"/>
                  <a:gd name="connsiteY6" fmla="*/ 631010 h 635417"/>
                  <a:gd name="connsiteX7" fmla="*/ 257453 w 720285"/>
                  <a:gd name="connsiteY7" fmla="*/ 595499 h 63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0285" h="635417">
                    <a:moveTo>
                      <a:pt x="0" y="98349"/>
                    </a:moveTo>
                    <a:cubicBezTo>
                      <a:pt x="67322" y="60619"/>
                      <a:pt x="134645" y="22889"/>
                      <a:pt x="221942" y="9573"/>
                    </a:cubicBezTo>
                    <a:cubicBezTo>
                      <a:pt x="309239" y="-3744"/>
                      <a:pt x="449802" y="-5224"/>
                      <a:pt x="523783" y="18450"/>
                    </a:cubicBezTo>
                    <a:cubicBezTo>
                      <a:pt x="597764" y="42124"/>
                      <a:pt x="633275" y="102788"/>
                      <a:pt x="665826" y="151615"/>
                    </a:cubicBezTo>
                    <a:cubicBezTo>
                      <a:pt x="698377" y="200442"/>
                      <a:pt x="726490" y="252230"/>
                      <a:pt x="719092" y="311414"/>
                    </a:cubicBezTo>
                    <a:cubicBezTo>
                      <a:pt x="711694" y="370599"/>
                      <a:pt x="680622" y="453456"/>
                      <a:pt x="621437" y="506722"/>
                    </a:cubicBezTo>
                    <a:cubicBezTo>
                      <a:pt x="562252" y="559988"/>
                      <a:pt x="424649" y="616214"/>
                      <a:pt x="363985" y="631010"/>
                    </a:cubicBezTo>
                    <a:cubicBezTo>
                      <a:pt x="303321" y="645806"/>
                      <a:pt x="280387" y="620652"/>
                      <a:pt x="257453" y="595499"/>
                    </a:cubicBezTo>
                  </a:path>
                </a:pathLst>
              </a:custGeom>
              <a:noFill/>
              <a:ln w="38100"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Ελεύθερη σχεδίαση 20"/>
              <p:cNvSpPr/>
              <p:nvPr/>
            </p:nvSpPr>
            <p:spPr>
              <a:xfrm>
                <a:off x="4200739" y="1893495"/>
                <a:ext cx="284291" cy="1143432"/>
              </a:xfrm>
              <a:custGeom>
                <a:avLst/>
                <a:gdLst>
                  <a:gd name="connsiteX0" fmla="*/ 406245 w 406245"/>
                  <a:gd name="connsiteY0" fmla="*/ 0 h 1145220"/>
                  <a:gd name="connsiteX1" fmla="*/ 361856 w 406245"/>
                  <a:gd name="connsiteY1" fmla="*/ 195309 h 1145220"/>
                  <a:gd name="connsiteX2" fmla="*/ 184303 w 406245"/>
                  <a:gd name="connsiteY2" fmla="*/ 435006 h 1145220"/>
                  <a:gd name="connsiteX3" fmla="*/ 24505 w 406245"/>
                  <a:gd name="connsiteY3" fmla="*/ 674703 h 1145220"/>
                  <a:gd name="connsiteX4" fmla="*/ 6750 w 406245"/>
                  <a:gd name="connsiteY4" fmla="*/ 1029810 h 1145220"/>
                  <a:gd name="connsiteX5" fmla="*/ 86649 w 406245"/>
                  <a:gd name="connsiteY5" fmla="*/ 1145220 h 114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245" h="1145220">
                    <a:moveTo>
                      <a:pt x="406245" y="0"/>
                    </a:moveTo>
                    <a:cubicBezTo>
                      <a:pt x="402545" y="61404"/>
                      <a:pt x="398846" y="122808"/>
                      <a:pt x="361856" y="195309"/>
                    </a:cubicBezTo>
                    <a:cubicBezTo>
                      <a:pt x="324866" y="267810"/>
                      <a:pt x="240528" y="355107"/>
                      <a:pt x="184303" y="435006"/>
                    </a:cubicBezTo>
                    <a:cubicBezTo>
                      <a:pt x="128078" y="514905"/>
                      <a:pt x="54097" y="575569"/>
                      <a:pt x="24505" y="674703"/>
                    </a:cubicBezTo>
                    <a:cubicBezTo>
                      <a:pt x="-5087" y="773837"/>
                      <a:pt x="-3607" y="951391"/>
                      <a:pt x="6750" y="1029810"/>
                    </a:cubicBezTo>
                    <a:cubicBezTo>
                      <a:pt x="17107" y="1108229"/>
                      <a:pt x="51878" y="1126724"/>
                      <a:pt x="86649" y="1145220"/>
                    </a:cubicBezTo>
                  </a:path>
                </a:pathLst>
              </a:custGeom>
              <a:noFill/>
              <a:ln>
                <a:solidFill>
                  <a:srgbClr val="82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Ελεύθερη σχεδίαση 21"/>
              <p:cNvSpPr/>
              <p:nvPr/>
            </p:nvSpPr>
            <p:spPr>
              <a:xfrm>
                <a:off x="3517804" y="3420191"/>
                <a:ext cx="1056166" cy="69974"/>
              </a:xfrm>
              <a:custGeom>
                <a:avLst/>
                <a:gdLst>
                  <a:gd name="connsiteX0" fmla="*/ 0 w 1056442"/>
                  <a:gd name="connsiteY0" fmla="*/ 0 h 71021"/>
                  <a:gd name="connsiteX1" fmla="*/ 594804 w 1056442"/>
                  <a:gd name="connsiteY1" fmla="*/ 44388 h 71021"/>
                  <a:gd name="connsiteX2" fmla="*/ 1056442 w 1056442"/>
                  <a:gd name="connsiteY2" fmla="*/ 71021 h 7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56442" h="71021">
                    <a:moveTo>
                      <a:pt x="0" y="0"/>
                    </a:moveTo>
                    <a:lnTo>
                      <a:pt x="594804" y="44388"/>
                    </a:lnTo>
                    <a:lnTo>
                      <a:pt x="1056442" y="71021"/>
                    </a:lnTo>
                  </a:path>
                </a:pathLst>
              </a:custGeom>
              <a:noFill/>
              <a:ln>
                <a:solidFill>
                  <a:srgbClr val="82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Ελεύθερη σχεδίαση 25"/>
            <p:cNvSpPr/>
            <p:nvPr/>
          </p:nvSpPr>
          <p:spPr>
            <a:xfrm rot="21251831">
              <a:off x="4383213" y="4130769"/>
              <a:ext cx="649581" cy="114502"/>
            </a:xfrm>
            <a:custGeom>
              <a:avLst/>
              <a:gdLst>
                <a:gd name="connsiteX0" fmla="*/ 0 w 552261"/>
                <a:gd name="connsiteY0" fmla="*/ 0 h 55452"/>
                <a:gd name="connsiteX1" fmla="*/ 126748 w 552261"/>
                <a:gd name="connsiteY1" fmla="*/ 45268 h 55452"/>
                <a:gd name="connsiteX2" fmla="*/ 380245 w 552261"/>
                <a:gd name="connsiteY2" fmla="*/ 54321 h 55452"/>
                <a:gd name="connsiteX3" fmla="*/ 552261 w 552261"/>
                <a:gd name="connsiteY3" fmla="*/ 27161 h 5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261" h="55452">
                  <a:moveTo>
                    <a:pt x="0" y="0"/>
                  </a:moveTo>
                  <a:cubicBezTo>
                    <a:pt x="31687" y="18107"/>
                    <a:pt x="63374" y="36215"/>
                    <a:pt x="126748" y="45268"/>
                  </a:cubicBezTo>
                  <a:cubicBezTo>
                    <a:pt x="190122" y="54321"/>
                    <a:pt x="309326" y="57339"/>
                    <a:pt x="380245" y="54321"/>
                  </a:cubicBezTo>
                  <a:cubicBezTo>
                    <a:pt x="451164" y="51303"/>
                    <a:pt x="501712" y="39232"/>
                    <a:pt x="552261" y="27161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3318" name="Ομάδα 32"/>
          <p:cNvGrpSpPr>
            <a:grpSpLocks/>
          </p:cNvGrpSpPr>
          <p:nvPr/>
        </p:nvGrpSpPr>
        <p:grpSpPr bwMode="auto">
          <a:xfrm>
            <a:off x="6516688" y="2100263"/>
            <a:ext cx="1731962" cy="2903537"/>
            <a:chOff x="6378984" y="1623434"/>
            <a:chExt cx="1733055" cy="2903301"/>
          </a:xfrm>
        </p:grpSpPr>
        <p:sp>
          <p:nvSpPr>
            <p:cNvPr id="27" name="Ελεύθερη σχεδίαση 26"/>
            <p:cNvSpPr/>
            <p:nvPr/>
          </p:nvSpPr>
          <p:spPr>
            <a:xfrm rot="1140306">
              <a:off x="6849181" y="1623434"/>
              <a:ext cx="1262858" cy="1815952"/>
            </a:xfrm>
            <a:custGeom>
              <a:avLst/>
              <a:gdLst>
                <a:gd name="connsiteX0" fmla="*/ 115504 w 1262641"/>
                <a:gd name="connsiteY0" fmla="*/ 35511 h 1815360"/>
                <a:gd name="connsiteX1" fmla="*/ 115504 w 1262641"/>
                <a:gd name="connsiteY1" fmla="*/ 470516 h 1815360"/>
                <a:gd name="connsiteX2" fmla="*/ 71115 w 1262641"/>
                <a:gd name="connsiteY2" fmla="*/ 807868 h 1815360"/>
                <a:gd name="connsiteX3" fmla="*/ 26727 w 1262641"/>
                <a:gd name="connsiteY3" fmla="*/ 1100831 h 1815360"/>
                <a:gd name="connsiteX4" fmla="*/ 94 w 1262641"/>
                <a:gd name="connsiteY4" fmla="*/ 1269507 h 1815360"/>
                <a:gd name="connsiteX5" fmla="*/ 35605 w 1262641"/>
                <a:gd name="connsiteY5" fmla="*/ 1438182 h 1815360"/>
                <a:gd name="connsiteX6" fmla="*/ 151014 w 1262641"/>
                <a:gd name="connsiteY6" fmla="*/ 1633491 h 1815360"/>
                <a:gd name="connsiteX7" fmla="*/ 319690 w 1262641"/>
                <a:gd name="connsiteY7" fmla="*/ 1731146 h 1815360"/>
                <a:gd name="connsiteX8" fmla="*/ 506121 w 1262641"/>
                <a:gd name="connsiteY8" fmla="*/ 1811045 h 1815360"/>
                <a:gd name="connsiteX9" fmla="*/ 878983 w 1262641"/>
                <a:gd name="connsiteY9" fmla="*/ 1784412 h 1815360"/>
                <a:gd name="connsiteX10" fmla="*/ 1198579 w 1262641"/>
                <a:gd name="connsiteY10" fmla="*/ 1615736 h 1815360"/>
                <a:gd name="connsiteX11" fmla="*/ 1260723 w 1262641"/>
                <a:gd name="connsiteY11" fmla="*/ 1322773 h 1815360"/>
                <a:gd name="connsiteX12" fmla="*/ 1163069 w 1262641"/>
                <a:gd name="connsiteY12" fmla="*/ 1109709 h 1815360"/>
                <a:gd name="connsiteX13" fmla="*/ 994393 w 1262641"/>
                <a:gd name="connsiteY13" fmla="*/ 923278 h 1815360"/>
                <a:gd name="connsiteX14" fmla="*/ 781329 w 1262641"/>
                <a:gd name="connsiteY14" fmla="*/ 807868 h 1815360"/>
                <a:gd name="connsiteX15" fmla="*/ 674797 w 1262641"/>
                <a:gd name="connsiteY15" fmla="*/ 630315 h 1815360"/>
                <a:gd name="connsiteX16" fmla="*/ 603776 w 1262641"/>
                <a:gd name="connsiteY16" fmla="*/ 319596 h 1815360"/>
                <a:gd name="connsiteX17" fmla="*/ 541632 w 1262641"/>
                <a:gd name="connsiteY17" fmla="*/ 0 h 181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2641" h="1815360">
                  <a:moveTo>
                    <a:pt x="115504" y="35511"/>
                  </a:moveTo>
                  <a:cubicBezTo>
                    <a:pt x="119203" y="188650"/>
                    <a:pt x="122902" y="341790"/>
                    <a:pt x="115504" y="470516"/>
                  </a:cubicBezTo>
                  <a:cubicBezTo>
                    <a:pt x="108106" y="599242"/>
                    <a:pt x="85911" y="702816"/>
                    <a:pt x="71115" y="807868"/>
                  </a:cubicBezTo>
                  <a:cubicBezTo>
                    <a:pt x="56319" y="912920"/>
                    <a:pt x="38564" y="1023891"/>
                    <a:pt x="26727" y="1100831"/>
                  </a:cubicBezTo>
                  <a:cubicBezTo>
                    <a:pt x="14890" y="1177771"/>
                    <a:pt x="-1386" y="1213282"/>
                    <a:pt x="94" y="1269507"/>
                  </a:cubicBezTo>
                  <a:cubicBezTo>
                    <a:pt x="1574" y="1325732"/>
                    <a:pt x="10452" y="1377518"/>
                    <a:pt x="35605" y="1438182"/>
                  </a:cubicBezTo>
                  <a:cubicBezTo>
                    <a:pt x="60758" y="1498846"/>
                    <a:pt x="103667" y="1584664"/>
                    <a:pt x="151014" y="1633491"/>
                  </a:cubicBezTo>
                  <a:cubicBezTo>
                    <a:pt x="198361" y="1682318"/>
                    <a:pt x="260506" y="1701554"/>
                    <a:pt x="319690" y="1731146"/>
                  </a:cubicBezTo>
                  <a:cubicBezTo>
                    <a:pt x="378875" y="1760738"/>
                    <a:pt x="412906" y="1802167"/>
                    <a:pt x="506121" y="1811045"/>
                  </a:cubicBezTo>
                  <a:cubicBezTo>
                    <a:pt x="599336" y="1819923"/>
                    <a:pt x="763573" y="1816963"/>
                    <a:pt x="878983" y="1784412"/>
                  </a:cubicBezTo>
                  <a:cubicBezTo>
                    <a:pt x="994393" y="1751861"/>
                    <a:pt x="1134956" y="1692676"/>
                    <a:pt x="1198579" y="1615736"/>
                  </a:cubicBezTo>
                  <a:cubicBezTo>
                    <a:pt x="1262202" y="1538796"/>
                    <a:pt x="1266641" y="1407111"/>
                    <a:pt x="1260723" y="1322773"/>
                  </a:cubicBezTo>
                  <a:cubicBezTo>
                    <a:pt x="1254805" y="1238435"/>
                    <a:pt x="1207457" y="1176291"/>
                    <a:pt x="1163069" y="1109709"/>
                  </a:cubicBezTo>
                  <a:cubicBezTo>
                    <a:pt x="1118681" y="1043127"/>
                    <a:pt x="1058016" y="973585"/>
                    <a:pt x="994393" y="923278"/>
                  </a:cubicBezTo>
                  <a:cubicBezTo>
                    <a:pt x="930770" y="872971"/>
                    <a:pt x="834595" y="856695"/>
                    <a:pt x="781329" y="807868"/>
                  </a:cubicBezTo>
                  <a:cubicBezTo>
                    <a:pt x="728063" y="759041"/>
                    <a:pt x="704389" y="711694"/>
                    <a:pt x="674797" y="630315"/>
                  </a:cubicBezTo>
                  <a:cubicBezTo>
                    <a:pt x="645205" y="548936"/>
                    <a:pt x="625970" y="424648"/>
                    <a:pt x="603776" y="319596"/>
                  </a:cubicBezTo>
                  <a:cubicBezTo>
                    <a:pt x="581582" y="214544"/>
                    <a:pt x="561607" y="107272"/>
                    <a:pt x="541632" y="0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Ελεύθερη σχεδίαση 27"/>
            <p:cNvSpPr/>
            <p:nvPr/>
          </p:nvSpPr>
          <p:spPr>
            <a:xfrm>
              <a:off x="6515595" y="3483833"/>
              <a:ext cx="1267624" cy="1042902"/>
            </a:xfrm>
            <a:custGeom>
              <a:avLst/>
              <a:gdLst>
                <a:gd name="connsiteX0" fmla="*/ 0 w 1267244"/>
                <a:gd name="connsiteY0" fmla="*/ 989107 h 1042373"/>
                <a:gd name="connsiteX1" fmla="*/ 35510 w 1267244"/>
                <a:gd name="connsiteY1" fmla="*/ 634000 h 1042373"/>
                <a:gd name="connsiteX2" fmla="*/ 62143 w 1267244"/>
                <a:gd name="connsiteY2" fmla="*/ 341037 h 1042373"/>
                <a:gd name="connsiteX3" fmla="*/ 186431 w 1267244"/>
                <a:gd name="connsiteY3" fmla="*/ 119095 h 1042373"/>
                <a:gd name="connsiteX4" fmla="*/ 337351 w 1267244"/>
                <a:gd name="connsiteY4" fmla="*/ 3686 h 1042373"/>
                <a:gd name="connsiteX5" fmla="*/ 559293 w 1267244"/>
                <a:gd name="connsiteY5" fmla="*/ 30319 h 1042373"/>
                <a:gd name="connsiteX6" fmla="*/ 878889 w 1267244"/>
                <a:gd name="connsiteY6" fmla="*/ 48074 h 1042373"/>
                <a:gd name="connsiteX7" fmla="*/ 1189607 w 1267244"/>
                <a:gd name="connsiteY7" fmla="*/ 65829 h 1042373"/>
                <a:gd name="connsiteX8" fmla="*/ 1260629 w 1267244"/>
                <a:gd name="connsiteY8" fmla="*/ 92462 h 1042373"/>
                <a:gd name="connsiteX9" fmla="*/ 1233996 w 1267244"/>
                <a:gd name="connsiteY9" fmla="*/ 243383 h 1042373"/>
                <a:gd name="connsiteX10" fmla="*/ 994299 w 1267244"/>
                <a:gd name="connsiteY10" fmla="*/ 500835 h 1042373"/>
                <a:gd name="connsiteX11" fmla="*/ 790112 w 1267244"/>
                <a:gd name="connsiteY11" fmla="*/ 722777 h 1042373"/>
                <a:gd name="connsiteX12" fmla="*/ 692458 w 1267244"/>
                <a:gd name="connsiteY12" fmla="*/ 1042373 h 104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7244" h="1042373">
                  <a:moveTo>
                    <a:pt x="0" y="989107"/>
                  </a:moveTo>
                  <a:cubicBezTo>
                    <a:pt x="12576" y="865559"/>
                    <a:pt x="25153" y="742012"/>
                    <a:pt x="35510" y="634000"/>
                  </a:cubicBezTo>
                  <a:cubicBezTo>
                    <a:pt x="45867" y="525988"/>
                    <a:pt x="36990" y="426854"/>
                    <a:pt x="62143" y="341037"/>
                  </a:cubicBezTo>
                  <a:cubicBezTo>
                    <a:pt x="87297" y="255219"/>
                    <a:pt x="140563" y="175320"/>
                    <a:pt x="186431" y="119095"/>
                  </a:cubicBezTo>
                  <a:cubicBezTo>
                    <a:pt x="232299" y="62870"/>
                    <a:pt x="275207" y="18482"/>
                    <a:pt x="337351" y="3686"/>
                  </a:cubicBezTo>
                  <a:cubicBezTo>
                    <a:pt x="399495" y="-11110"/>
                    <a:pt x="469037" y="22921"/>
                    <a:pt x="559293" y="30319"/>
                  </a:cubicBezTo>
                  <a:cubicBezTo>
                    <a:pt x="649549" y="37717"/>
                    <a:pt x="878889" y="48074"/>
                    <a:pt x="878889" y="48074"/>
                  </a:cubicBezTo>
                  <a:cubicBezTo>
                    <a:pt x="983941" y="53992"/>
                    <a:pt x="1125984" y="58431"/>
                    <a:pt x="1189607" y="65829"/>
                  </a:cubicBezTo>
                  <a:cubicBezTo>
                    <a:pt x="1253230" y="73227"/>
                    <a:pt x="1253231" y="62870"/>
                    <a:pt x="1260629" y="92462"/>
                  </a:cubicBezTo>
                  <a:cubicBezTo>
                    <a:pt x="1268027" y="122054"/>
                    <a:pt x="1278384" y="175321"/>
                    <a:pt x="1233996" y="243383"/>
                  </a:cubicBezTo>
                  <a:cubicBezTo>
                    <a:pt x="1189608" y="311445"/>
                    <a:pt x="994299" y="500835"/>
                    <a:pt x="994299" y="500835"/>
                  </a:cubicBezTo>
                  <a:cubicBezTo>
                    <a:pt x="920318" y="580734"/>
                    <a:pt x="840419" y="632521"/>
                    <a:pt x="790112" y="722777"/>
                  </a:cubicBezTo>
                  <a:cubicBezTo>
                    <a:pt x="739805" y="813033"/>
                    <a:pt x="716131" y="927703"/>
                    <a:pt x="692458" y="1042373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9" name="Ελεύθερη σχεδίαση 28"/>
            <p:cNvSpPr/>
            <p:nvPr/>
          </p:nvSpPr>
          <p:spPr>
            <a:xfrm>
              <a:off x="6378984" y="2290130"/>
              <a:ext cx="563918" cy="1509589"/>
            </a:xfrm>
            <a:custGeom>
              <a:avLst/>
              <a:gdLst>
                <a:gd name="connsiteX0" fmla="*/ 563354 w 563354"/>
                <a:gd name="connsiteY0" fmla="*/ 0 h 1509204"/>
                <a:gd name="connsiteX1" fmla="*/ 350290 w 563354"/>
                <a:gd name="connsiteY1" fmla="*/ 150920 h 1509204"/>
                <a:gd name="connsiteX2" fmla="*/ 243758 w 563354"/>
                <a:gd name="connsiteY2" fmla="*/ 310718 h 1509204"/>
                <a:gd name="connsiteX3" fmla="*/ 110593 w 563354"/>
                <a:gd name="connsiteY3" fmla="*/ 506027 h 1509204"/>
                <a:gd name="connsiteX4" fmla="*/ 30694 w 563354"/>
                <a:gd name="connsiteY4" fmla="*/ 772357 h 1509204"/>
                <a:gd name="connsiteX5" fmla="*/ 4061 w 563354"/>
                <a:gd name="connsiteY5" fmla="*/ 1083076 h 1509204"/>
                <a:gd name="connsiteX6" fmla="*/ 110593 w 563354"/>
                <a:gd name="connsiteY6" fmla="*/ 1376039 h 1509204"/>
                <a:gd name="connsiteX7" fmla="*/ 217125 w 563354"/>
                <a:gd name="connsiteY7" fmla="*/ 1509204 h 150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354" h="1509204">
                  <a:moveTo>
                    <a:pt x="563354" y="0"/>
                  </a:moveTo>
                  <a:cubicBezTo>
                    <a:pt x="483455" y="49567"/>
                    <a:pt x="403556" y="99134"/>
                    <a:pt x="350290" y="150920"/>
                  </a:cubicBezTo>
                  <a:cubicBezTo>
                    <a:pt x="297024" y="202706"/>
                    <a:pt x="283707" y="251534"/>
                    <a:pt x="243758" y="310718"/>
                  </a:cubicBezTo>
                  <a:cubicBezTo>
                    <a:pt x="203808" y="369903"/>
                    <a:pt x="146104" y="429087"/>
                    <a:pt x="110593" y="506027"/>
                  </a:cubicBezTo>
                  <a:cubicBezTo>
                    <a:pt x="75082" y="582967"/>
                    <a:pt x="48449" y="676182"/>
                    <a:pt x="30694" y="772357"/>
                  </a:cubicBezTo>
                  <a:cubicBezTo>
                    <a:pt x="12939" y="868532"/>
                    <a:pt x="-9255" y="982462"/>
                    <a:pt x="4061" y="1083076"/>
                  </a:cubicBezTo>
                  <a:cubicBezTo>
                    <a:pt x="17377" y="1183690"/>
                    <a:pt x="75082" y="1305018"/>
                    <a:pt x="110593" y="1376039"/>
                  </a:cubicBezTo>
                  <a:cubicBezTo>
                    <a:pt x="146104" y="1447060"/>
                    <a:pt x="181614" y="1478132"/>
                    <a:pt x="217125" y="1509204"/>
                  </a:cubicBezTo>
                </a:path>
              </a:pathLst>
            </a:custGeom>
            <a:noFill/>
            <a:ln w="381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0" name="Ελεύθερη σχεδίαση 29"/>
            <p:cNvSpPr/>
            <p:nvPr/>
          </p:nvSpPr>
          <p:spPr>
            <a:xfrm>
              <a:off x="7741919" y="3320333"/>
              <a:ext cx="233509" cy="469862"/>
            </a:xfrm>
            <a:custGeom>
              <a:avLst/>
              <a:gdLst>
                <a:gd name="connsiteX0" fmla="*/ 142043 w 233874"/>
                <a:gd name="connsiteY0" fmla="*/ 0 h 470516"/>
                <a:gd name="connsiteX1" fmla="*/ 230820 w 233874"/>
                <a:gd name="connsiteY1" fmla="*/ 124287 h 470516"/>
                <a:gd name="connsiteX2" fmla="*/ 204187 w 233874"/>
                <a:gd name="connsiteY2" fmla="*/ 328473 h 470516"/>
                <a:gd name="connsiteX3" fmla="*/ 115410 w 233874"/>
                <a:gd name="connsiteY3" fmla="*/ 435005 h 470516"/>
                <a:gd name="connsiteX4" fmla="*/ 0 w 233874"/>
                <a:gd name="connsiteY4" fmla="*/ 470516 h 47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74" h="470516">
                  <a:moveTo>
                    <a:pt x="142043" y="0"/>
                  </a:moveTo>
                  <a:cubicBezTo>
                    <a:pt x="181253" y="34771"/>
                    <a:pt x="220463" y="69542"/>
                    <a:pt x="230820" y="124287"/>
                  </a:cubicBezTo>
                  <a:cubicBezTo>
                    <a:pt x="241177" y="179032"/>
                    <a:pt x="223422" y="276687"/>
                    <a:pt x="204187" y="328473"/>
                  </a:cubicBezTo>
                  <a:cubicBezTo>
                    <a:pt x="184952" y="380259"/>
                    <a:pt x="149441" y="411331"/>
                    <a:pt x="115410" y="435005"/>
                  </a:cubicBezTo>
                  <a:cubicBezTo>
                    <a:pt x="81379" y="458679"/>
                    <a:pt x="40689" y="464597"/>
                    <a:pt x="0" y="470516"/>
                  </a:cubicBezTo>
                </a:path>
              </a:pathLst>
            </a:custGeom>
            <a:noFill/>
            <a:ln w="381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1" name="Ελεύθερη σχεδίαση 30"/>
            <p:cNvSpPr/>
            <p:nvPr/>
          </p:nvSpPr>
          <p:spPr>
            <a:xfrm>
              <a:off x="6987380" y="2290130"/>
              <a:ext cx="860968" cy="995281"/>
            </a:xfrm>
            <a:custGeom>
              <a:avLst/>
              <a:gdLst>
                <a:gd name="connsiteX0" fmla="*/ 0 w 861134"/>
                <a:gd name="connsiteY0" fmla="*/ 0 h 994299"/>
                <a:gd name="connsiteX1" fmla="*/ 133165 w 861134"/>
                <a:gd name="connsiteY1" fmla="*/ 44388 h 994299"/>
                <a:gd name="connsiteX2" fmla="*/ 204187 w 861134"/>
                <a:gd name="connsiteY2" fmla="*/ 195309 h 994299"/>
                <a:gd name="connsiteX3" fmla="*/ 284086 w 861134"/>
                <a:gd name="connsiteY3" fmla="*/ 417250 h 994299"/>
                <a:gd name="connsiteX4" fmla="*/ 417251 w 861134"/>
                <a:gd name="connsiteY4" fmla="*/ 656947 h 994299"/>
                <a:gd name="connsiteX5" fmla="*/ 559293 w 861134"/>
                <a:gd name="connsiteY5" fmla="*/ 798990 h 994299"/>
                <a:gd name="connsiteX6" fmla="*/ 763480 w 861134"/>
                <a:gd name="connsiteY6" fmla="*/ 949911 h 994299"/>
                <a:gd name="connsiteX7" fmla="*/ 861134 w 861134"/>
                <a:gd name="connsiteY7" fmla="*/ 994299 h 99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134" h="994299">
                  <a:moveTo>
                    <a:pt x="0" y="0"/>
                  </a:moveTo>
                  <a:cubicBezTo>
                    <a:pt x="49567" y="5918"/>
                    <a:pt x="99134" y="11836"/>
                    <a:pt x="133165" y="44388"/>
                  </a:cubicBezTo>
                  <a:cubicBezTo>
                    <a:pt x="167196" y="76940"/>
                    <a:pt x="179034" y="133165"/>
                    <a:pt x="204187" y="195309"/>
                  </a:cubicBezTo>
                  <a:cubicBezTo>
                    <a:pt x="229341" y="257453"/>
                    <a:pt x="248575" y="340310"/>
                    <a:pt x="284086" y="417250"/>
                  </a:cubicBezTo>
                  <a:cubicBezTo>
                    <a:pt x="319597" y="494190"/>
                    <a:pt x="371383" y="593324"/>
                    <a:pt x="417251" y="656947"/>
                  </a:cubicBezTo>
                  <a:cubicBezTo>
                    <a:pt x="463119" y="720570"/>
                    <a:pt x="501588" y="750163"/>
                    <a:pt x="559293" y="798990"/>
                  </a:cubicBezTo>
                  <a:cubicBezTo>
                    <a:pt x="616998" y="847817"/>
                    <a:pt x="713173" y="917360"/>
                    <a:pt x="763480" y="949911"/>
                  </a:cubicBezTo>
                  <a:cubicBezTo>
                    <a:pt x="813787" y="982463"/>
                    <a:pt x="837460" y="988381"/>
                    <a:pt x="861134" y="994299"/>
                  </a:cubicBezTo>
                </a:path>
              </a:pathLst>
            </a:custGeom>
            <a:noFill/>
            <a:ln>
              <a:solidFill>
                <a:srgbClr val="82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2" name="Ελεύθερη σχεδίαση 31"/>
            <p:cNvSpPr/>
            <p:nvPr/>
          </p:nvSpPr>
          <p:spPr>
            <a:xfrm>
              <a:off x="6641086" y="3726700"/>
              <a:ext cx="1064296" cy="82543"/>
            </a:xfrm>
            <a:custGeom>
              <a:avLst/>
              <a:gdLst>
                <a:gd name="connsiteX0" fmla="*/ 0 w 1065320"/>
                <a:gd name="connsiteY0" fmla="*/ 81245 h 81245"/>
                <a:gd name="connsiteX1" fmla="*/ 186431 w 1065320"/>
                <a:gd name="connsiteY1" fmla="*/ 63490 h 81245"/>
                <a:gd name="connsiteX2" fmla="*/ 461639 w 1065320"/>
                <a:gd name="connsiteY2" fmla="*/ 10224 h 81245"/>
                <a:gd name="connsiteX3" fmla="*/ 683581 w 1065320"/>
                <a:gd name="connsiteY3" fmla="*/ 1346 h 81245"/>
                <a:gd name="connsiteX4" fmla="*/ 949911 w 1065320"/>
                <a:gd name="connsiteY4" fmla="*/ 27979 h 81245"/>
                <a:gd name="connsiteX5" fmla="*/ 1065320 w 1065320"/>
                <a:gd name="connsiteY5" fmla="*/ 45735 h 8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320" h="81245">
                  <a:moveTo>
                    <a:pt x="0" y="81245"/>
                  </a:moveTo>
                  <a:cubicBezTo>
                    <a:pt x="54745" y="78286"/>
                    <a:pt x="109491" y="75327"/>
                    <a:pt x="186431" y="63490"/>
                  </a:cubicBezTo>
                  <a:cubicBezTo>
                    <a:pt x="263371" y="51653"/>
                    <a:pt x="378781" y="20581"/>
                    <a:pt x="461639" y="10224"/>
                  </a:cubicBezTo>
                  <a:cubicBezTo>
                    <a:pt x="544497" y="-133"/>
                    <a:pt x="602202" y="-1613"/>
                    <a:pt x="683581" y="1346"/>
                  </a:cubicBezTo>
                  <a:cubicBezTo>
                    <a:pt x="764960" y="4305"/>
                    <a:pt x="886288" y="20581"/>
                    <a:pt x="949911" y="27979"/>
                  </a:cubicBezTo>
                  <a:cubicBezTo>
                    <a:pt x="1013534" y="35377"/>
                    <a:pt x="1039427" y="40556"/>
                    <a:pt x="1065320" y="45735"/>
                  </a:cubicBezTo>
                </a:path>
              </a:pathLst>
            </a:custGeom>
            <a:noFill/>
            <a:ln>
              <a:solidFill>
                <a:srgbClr val="82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71588" y="5476875"/>
            <a:ext cx="12096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Arial" charset="0"/>
              </a:rPr>
              <a:t>α.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charset="0"/>
              </a:rPr>
              <a:t>Extension</a:t>
            </a:r>
            <a:endParaRPr lang="el-GR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4963" y="5481638"/>
            <a:ext cx="9826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Arial" charset="0"/>
              </a:rPr>
              <a:t>β.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charset="0"/>
              </a:rPr>
              <a:t>Flexion</a:t>
            </a:r>
            <a:endParaRPr lang="el-GR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84913" y="5481638"/>
            <a:ext cx="20034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Arial" charset="0"/>
              </a:rPr>
              <a:t>γ. 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Arial" charset="0"/>
              </a:rPr>
              <a:t>Semiflexed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charset="0"/>
              </a:rPr>
              <a:t> position</a:t>
            </a:r>
            <a:endParaRPr lang="el-GR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3322" name="TextBox 36"/>
          <p:cNvSpPr txBox="1">
            <a:spLocks noChangeArrowheads="1"/>
          </p:cNvSpPr>
          <p:nvPr/>
        </p:nvSpPr>
        <p:spPr bwMode="auto">
          <a:xfrm>
            <a:off x="2627313" y="2228850"/>
            <a:ext cx="852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Femur</a:t>
            </a:r>
            <a:endParaRPr lang="el-GR" altLang="el-GR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3" name="TextBox 37"/>
          <p:cNvSpPr txBox="1">
            <a:spLocks noChangeArrowheads="1"/>
          </p:cNvSpPr>
          <p:nvPr/>
        </p:nvSpPr>
        <p:spPr bwMode="auto">
          <a:xfrm>
            <a:off x="608013" y="186055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Joint capsule</a:t>
            </a:r>
            <a:endParaRPr lang="el-GR" altLang="el-GR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324" name="TextBox 38"/>
          <p:cNvSpPr txBox="1">
            <a:spLocks noChangeArrowheads="1"/>
          </p:cNvSpPr>
          <p:nvPr/>
        </p:nvSpPr>
        <p:spPr bwMode="auto">
          <a:xfrm>
            <a:off x="2586038" y="4767263"/>
            <a:ext cx="739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C4A1A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800" smtClean="0">
                <a:solidFill>
                  <a:prstClr val="black"/>
                </a:solidFill>
                <a:latin typeface="Arial" charset="0"/>
                <a:cs typeface="Arial" charset="0"/>
              </a:rPr>
              <a:t>Tibia </a:t>
            </a:r>
            <a:endParaRPr lang="el-GR" altLang="el-GR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41" name="Ευθεία γραμμή σύνδεσης 40"/>
          <p:cNvCxnSpPr>
            <a:stCxn id="13323" idx="2"/>
            <a:endCxn id="11" idx="2"/>
          </p:cNvCxnSpPr>
          <p:nvPr/>
        </p:nvCxnSpPr>
        <p:spPr>
          <a:xfrm>
            <a:off x="1373188" y="2228850"/>
            <a:ext cx="115887" cy="7810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εία γραμμή σύνδεσης 42"/>
          <p:cNvCxnSpPr>
            <a:stCxn id="13322" idx="1"/>
          </p:cNvCxnSpPr>
          <p:nvPr/>
        </p:nvCxnSpPr>
        <p:spPr>
          <a:xfrm flipH="1">
            <a:off x="2225675" y="2414588"/>
            <a:ext cx="40163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εία γραμμή σύνδεσης 44"/>
          <p:cNvCxnSpPr>
            <a:stCxn id="13324" idx="1"/>
          </p:cNvCxnSpPr>
          <p:nvPr/>
        </p:nvCxnSpPr>
        <p:spPr>
          <a:xfrm flipH="1">
            <a:off x="2314575" y="4953000"/>
            <a:ext cx="27146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Οστεοκινηματική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1/4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Στροφικές γύρω από έναν μεταβαλλόμενο, αλλά συγκεκριμμένο άξονα – κάμψη/έκταση/έσω στροφή/έξω στροφή,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Απαγωγή/προσαγωγή του γόνατος που δεν μπορεί να γίνει ενεργητικά, αλλά είναι αποτέλεσμα ραιβών και βλαισών δυνάμεων που δρουν στο γόνατο,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Η έκταση (ή υπερέκταση) του γόνατος από 5</a:t>
            </a:r>
            <a:r>
              <a:rPr lang="el-GR" altLang="el-GR" baseline="30000" smtClean="0"/>
              <a:t>ο</a:t>
            </a:r>
            <a:r>
              <a:rPr lang="el-GR" altLang="el-GR" smtClean="0"/>
              <a:t> έως 10</a:t>
            </a:r>
            <a:r>
              <a:rPr lang="el-GR" altLang="el-GR" baseline="30000" smtClean="0"/>
              <a:t>ο</a:t>
            </a:r>
            <a:r>
              <a:rPr lang="el-GR" altLang="el-GR" smtClean="0"/>
              <a:t> θεωρείται φυσιολογική.</a:t>
            </a:r>
          </a:p>
          <a:p>
            <a:pPr eaLnBrk="1" hangingPunct="1">
              <a:spcBef>
                <a:spcPts val="2400"/>
              </a:spcBef>
            </a:pPr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D91EB8-5290-466D-AD81-75DB832F298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err="1"/>
              <a:t>Οστεοκινηματική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2/4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Παθητική κάμψη – </a:t>
            </a:r>
            <a:r>
              <a:rPr lang="el-GR" dirty="0" smtClean="0"/>
              <a:t>130</a:t>
            </a:r>
            <a:r>
              <a:rPr lang="el-GR" baseline="30000" dirty="0" smtClean="0"/>
              <a:t>ο</a:t>
            </a:r>
            <a:r>
              <a:rPr lang="el-GR" dirty="0" smtClean="0"/>
              <a:t>  </a:t>
            </a:r>
            <a:r>
              <a:rPr lang="el-GR" dirty="0"/>
              <a:t>έως </a:t>
            </a:r>
            <a:r>
              <a:rPr lang="el-GR" dirty="0" smtClean="0"/>
              <a:t>140</a:t>
            </a:r>
            <a:r>
              <a:rPr lang="el-GR" baseline="30000" dirty="0" smtClean="0"/>
              <a:t>ο</a:t>
            </a:r>
            <a:r>
              <a:rPr lang="el-GR" dirty="0" smtClean="0"/>
              <a:t>,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Με το ισχίο σε έκταση – </a:t>
            </a:r>
            <a:r>
              <a:rPr lang="el-GR" dirty="0" smtClean="0"/>
              <a:t>120</a:t>
            </a:r>
            <a:r>
              <a:rPr lang="el-GR" baseline="30000" dirty="0" smtClean="0"/>
              <a:t>ο</a:t>
            </a:r>
            <a:r>
              <a:rPr lang="el-GR" dirty="0" smtClean="0"/>
              <a:t>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Σε βαθύ κάθισμα – </a:t>
            </a:r>
            <a:r>
              <a:rPr lang="el-GR" dirty="0" smtClean="0"/>
              <a:t>160</a:t>
            </a:r>
            <a:r>
              <a:rPr lang="el-GR" baseline="30000" dirty="0" smtClean="0"/>
              <a:t>ο</a:t>
            </a:r>
            <a:r>
              <a:rPr lang="el-GR" dirty="0" smtClean="0"/>
              <a:t>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κανονική βάδιση σε ευθύ έδαφος – </a:t>
            </a:r>
            <a:r>
              <a:rPr lang="el-GR" dirty="0" smtClean="0"/>
              <a:t>60</a:t>
            </a:r>
            <a:r>
              <a:rPr lang="el-GR" baseline="30000" dirty="0" smtClean="0"/>
              <a:t>ο</a:t>
            </a:r>
            <a:r>
              <a:rPr lang="el-GR" dirty="0" smtClean="0"/>
              <a:t>,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Ανέβασμα σκάλας – </a:t>
            </a:r>
            <a:r>
              <a:rPr lang="el-GR" dirty="0" smtClean="0"/>
              <a:t>80</a:t>
            </a:r>
            <a:r>
              <a:rPr lang="el-GR" baseline="30000" dirty="0" smtClean="0"/>
              <a:t>ο</a:t>
            </a:r>
            <a:r>
              <a:rPr lang="el-GR" dirty="0" smtClean="0"/>
              <a:t>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Κάθισμα σε καρέκλα &gt; </a:t>
            </a:r>
            <a:r>
              <a:rPr lang="el-GR" dirty="0" smtClean="0"/>
              <a:t>90</a:t>
            </a:r>
            <a:r>
              <a:rPr lang="el-GR" baseline="30000" dirty="0" smtClean="0"/>
              <a:t>ο</a:t>
            </a:r>
            <a:r>
              <a:rPr lang="el-GR" dirty="0" smtClean="0"/>
              <a:t>,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Δραστηριότητες καθημερινής ζωής πλην των παραπάνω &gt; </a:t>
            </a:r>
            <a:r>
              <a:rPr lang="el-GR" dirty="0" smtClean="0"/>
              <a:t>115</a:t>
            </a:r>
            <a:r>
              <a:rPr lang="el-GR" baseline="30000" dirty="0" smtClean="0"/>
              <a:t>ο</a:t>
            </a:r>
            <a:r>
              <a:rPr lang="el-GR" dirty="0" smtClean="0"/>
              <a:t>. 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78AFD6-0299-4A95-9316-6F84A5729AB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/>
              <a:t>Οστεοκινηματική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3/4</a:t>
            </a:r>
            <a:endParaRPr lang="el-GR" altLang="el-GR" sz="3200" dirty="0" smtClean="0"/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43063"/>
            <a:ext cx="8229600" cy="472916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Σε κλειστή κινητική αλυσίδα, το γόνατο επηρεάζεται από την κινητικότητα της </a:t>
            </a:r>
            <a:r>
              <a:rPr lang="el-GR" altLang="el-GR" dirty="0" err="1" smtClean="0"/>
              <a:t>ποδοκνημικής</a:t>
            </a:r>
            <a:r>
              <a:rPr lang="el-GR" altLang="el-GR" dirty="0" smtClean="0"/>
              <a:t>: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dirty="0" smtClean="0"/>
              <a:t>Περιορισμός της ραχιαίας κάμψης, περιορίζει την κάμψη του γόνατος,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dirty="0" smtClean="0"/>
              <a:t>Περιορισμός της πελματιαίας κάμψης περιορίζει την έκταση του γόνατος.</a:t>
            </a:r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CD2CE8-9E72-45A1-B2CD-6D89FDCFD57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 err="1"/>
              <a:t>Οστεοκινηματική</a:t>
            </a:r>
            <a:r>
              <a:rPr lang="el-GR" altLang="el-GR" dirty="0"/>
              <a:t> </a:t>
            </a:r>
            <a:r>
              <a:rPr lang="el-GR" altLang="el-GR" sz="3000" b="0" dirty="0" smtClean="0"/>
              <a:t>4/4</a:t>
            </a:r>
            <a:endParaRPr lang="el-GR" sz="3600" dirty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Μέγιστες στροφές της κνήμης στην θέση κάμψης του γόνατος 90</a:t>
            </a:r>
            <a:r>
              <a:rPr lang="el-GR" altLang="el-GR" baseline="30000" smtClean="0"/>
              <a:t>ο</a:t>
            </a:r>
            <a:r>
              <a:rPr lang="el-GR" altLang="el-GR" smtClean="0"/>
              <a:t> – 60</a:t>
            </a:r>
            <a:r>
              <a:rPr lang="el-GR" altLang="el-GR" baseline="30000" smtClean="0"/>
              <a:t>ο </a:t>
            </a:r>
            <a:r>
              <a:rPr lang="el-GR" altLang="el-GR" smtClean="0"/>
              <a:t>: έως 70</a:t>
            </a:r>
            <a:r>
              <a:rPr lang="el-GR" altLang="el-GR" baseline="30000" smtClean="0"/>
              <a:t>ο</a:t>
            </a:r>
            <a:r>
              <a:rPr lang="el-GR" altLang="el-GR" smtClean="0"/>
              <a:t>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Οι τιμές αυτές βαίνουν μειωμένες προς την πλήρη έκταση,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Μεγαλύτερη τιμή για την έξω στροφή (0-40</a:t>
            </a:r>
            <a:r>
              <a:rPr lang="el-GR" altLang="el-GR" baseline="30000" smtClean="0"/>
              <a:t>ο</a:t>
            </a:r>
            <a:r>
              <a:rPr lang="el-GR" altLang="el-GR" smtClean="0"/>
              <a:t>),</a:t>
            </a:r>
          </a:p>
          <a:p>
            <a:pPr lvl="1" eaLnBrk="1" hangingPunct="1">
              <a:spcBef>
                <a:spcPts val="3000"/>
              </a:spcBef>
            </a:pPr>
            <a:r>
              <a:rPr lang="el-GR" altLang="el-GR" smtClean="0"/>
              <a:t>Ελαφρώς μικρότερη τιμή για την έσω στροφή (0-30</a:t>
            </a:r>
            <a:r>
              <a:rPr lang="el-GR" altLang="el-GR" baseline="30000" smtClean="0"/>
              <a:t>ο</a:t>
            </a:r>
            <a:r>
              <a:rPr lang="el-GR" altLang="el-GR" smtClean="0"/>
              <a:t>).</a:t>
            </a:r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F3D6434-5F22-439E-82C0-D976D3044A4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Αρθρωκινηματική</a:t>
            </a:r>
            <a:r>
              <a:rPr lang="el-GR" dirty="0" smtClean="0"/>
              <a:t>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3744913" cy="4262438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Εάν επιτρεπόταν στους μηριαίους κονδύλους να κυλούν πάνω στους </a:t>
            </a:r>
            <a:r>
              <a:rPr lang="el-GR" altLang="el-GR" dirty="0" err="1" smtClean="0"/>
              <a:t>κνημιαίες</a:t>
            </a:r>
            <a:r>
              <a:rPr lang="el-GR" altLang="el-GR" dirty="0" smtClean="0"/>
              <a:t> γλίνες, τότε οι κόνδυλοι θα έβγαιναν έξω από τις γλίνες πριν ολοκληρωθεί η κάμψη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29DD94-59F7-47A9-A309-CA6A81238BD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18437" name="Ομάδα 4"/>
          <p:cNvGrpSpPr>
            <a:grpSpLocks/>
          </p:cNvGrpSpPr>
          <p:nvPr/>
        </p:nvGrpSpPr>
        <p:grpSpPr bwMode="auto">
          <a:xfrm>
            <a:off x="4702175" y="1844675"/>
            <a:ext cx="3429000" cy="4049713"/>
            <a:chOff x="4701503" y="1844824"/>
            <a:chExt cx="3430443" cy="4049949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4701503" y="2051211"/>
              <a:ext cx="1667576" cy="2130549"/>
            </a:xfrm>
            <a:custGeom>
              <a:avLst/>
              <a:gdLst>
                <a:gd name="connsiteX0" fmla="*/ 207848 w 1667080"/>
                <a:gd name="connsiteY0" fmla="*/ 8877 h 2131506"/>
                <a:gd name="connsiteX1" fmla="*/ 190093 w 1667080"/>
                <a:gd name="connsiteY1" fmla="*/ 284085 h 2131506"/>
                <a:gd name="connsiteX2" fmla="*/ 163460 w 1667080"/>
                <a:gd name="connsiteY2" fmla="*/ 665825 h 2131506"/>
                <a:gd name="connsiteX3" fmla="*/ 127949 w 1667080"/>
                <a:gd name="connsiteY3" fmla="*/ 932155 h 2131506"/>
                <a:gd name="connsiteX4" fmla="*/ 74683 w 1667080"/>
                <a:gd name="connsiteY4" fmla="*/ 1189608 h 2131506"/>
                <a:gd name="connsiteX5" fmla="*/ 3662 w 1667080"/>
                <a:gd name="connsiteY5" fmla="*/ 1464815 h 2131506"/>
                <a:gd name="connsiteX6" fmla="*/ 30295 w 1667080"/>
                <a:gd name="connsiteY6" fmla="*/ 1731145 h 2131506"/>
                <a:gd name="connsiteX7" fmla="*/ 198971 w 1667080"/>
                <a:gd name="connsiteY7" fmla="*/ 1917576 h 2131506"/>
                <a:gd name="connsiteX8" fmla="*/ 447546 w 1667080"/>
                <a:gd name="connsiteY8" fmla="*/ 2041864 h 2131506"/>
                <a:gd name="connsiteX9" fmla="*/ 811530 w 1667080"/>
                <a:gd name="connsiteY9" fmla="*/ 2130641 h 2131506"/>
                <a:gd name="connsiteX10" fmla="*/ 1237658 w 1667080"/>
                <a:gd name="connsiteY10" fmla="*/ 2077375 h 2131506"/>
                <a:gd name="connsiteX11" fmla="*/ 1503988 w 1667080"/>
                <a:gd name="connsiteY11" fmla="*/ 1926454 h 2131506"/>
                <a:gd name="connsiteX12" fmla="*/ 1637153 w 1667080"/>
                <a:gd name="connsiteY12" fmla="*/ 1704512 h 2131506"/>
                <a:gd name="connsiteX13" fmla="*/ 1654909 w 1667080"/>
                <a:gd name="connsiteY13" fmla="*/ 1384916 h 2131506"/>
                <a:gd name="connsiteX14" fmla="*/ 1486233 w 1667080"/>
                <a:gd name="connsiteY14" fmla="*/ 1074198 h 2131506"/>
                <a:gd name="connsiteX15" fmla="*/ 1290924 w 1667080"/>
                <a:gd name="connsiteY15" fmla="*/ 923277 h 2131506"/>
                <a:gd name="connsiteX16" fmla="*/ 1202147 w 1667080"/>
                <a:gd name="connsiteY16" fmla="*/ 870011 h 2131506"/>
                <a:gd name="connsiteX17" fmla="*/ 1060105 w 1667080"/>
                <a:gd name="connsiteY17" fmla="*/ 745724 h 2131506"/>
                <a:gd name="connsiteX18" fmla="*/ 989083 w 1667080"/>
                <a:gd name="connsiteY18" fmla="*/ 585926 h 2131506"/>
                <a:gd name="connsiteX19" fmla="*/ 873674 w 1667080"/>
                <a:gd name="connsiteY19" fmla="*/ 177553 h 2131506"/>
                <a:gd name="connsiteX20" fmla="*/ 855918 w 1667080"/>
                <a:gd name="connsiteY20" fmla="*/ 0 h 213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67080" h="2131506">
                  <a:moveTo>
                    <a:pt x="207848" y="8877"/>
                  </a:moveTo>
                  <a:cubicBezTo>
                    <a:pt x="202669" y="91735"/>
                    <a:pt x="197491" y="174594"/>
                    <a:pt x="190093" y="284085"/>
                  </a:cubicBezTo>
                  <a:cubicBezTo>
                    <a:pt x="182695" y="393576"/>
                    <a:pt x="173817" y="557813"/>
                    <a:pt x="163460" y="665825"/>
                  </a:cubicBezTo>
                  <a:cubicBezTo>
                    <a:pt x="153103" y="773837"/>
                    <a:pt x="142745" y="844858"/>
                    <a:pt x="127949" y="932155"/>
                  </a:cubicBezTo>
                  <a:cubicBezTo>
                    <a:pt x="113153" y="1019452"/>
                    <a:pt x="95398" y="1100831"/>
                    <a:pt x="74683" y="1189608"/>
                  </a:cubicBezTo>
                  <a:cubicBezTo>
                    <a:pt x="53968" y="1278385"/>
                    <a:pt x="11060" y="1374559"/>
                    <a:pt x="3662" y="1464815"/>
                  </a:cubicBezTo>
                  <a:cubicBezTo>
                    <a:pt x="-3736" y="1555071"/>
                    <a:pt x="-2257" y="1655685"/>
                    <a:pt x="30295" y="1731145"/>
                  </a:cubicBezTo>
                  <a:cubicBezTo>
                    <a:pt x="62846" y="1806605"/>
                    <a:pt x="129429" y="1865790"/>
                    <a:pt x="198971" y="1917576"/>
                  </a:cubicBezTo>
                  <a:cubicBezTo>
                    <a:pt x="268513" y="1969362"/>
                    <a:pt x="345453" y="2006353"/>
                    <a:pt x="447546" y="2041864"/>
                  </a:cubicBezTo>
                  <a:cubicBezTo>
                    <a:pt x="549639" y="2077375"/>
                    <a:pt x="679845" y="2124723"/>
                    <a:pt x="811530" y="2130641"/>
                  </a:cubicBezTo>
                  <a:cubicBezTo>
                    <a:pt x="943215" y="2136559"/>
                    <a:pt x="1122248" y="2111406"/>
                    <a:pt x="1237658" y="2077375"/>
                  </a:cubicBezTo>
                  <a:cubicBezTo>
                    <a:pt x="1353068" y="2043344"/>
                    <a:pt x="1437406" y="1988598"/>
                    <a:pt x="1503988" y="1926454"/>
                  </a:cubicBezTo>
                  <a:cubicBezTo>
                    <a:pt x="1570570" y="1864310"/>
                    <a:pt x="1612000" y="1794768"/>
                    <a:pt x="1637153" y="1704512"/>
                  </a:cubicBezTo>
                  <a:cubicBezTo>
                    <a:pt x="1662307" y="1614256"/>
                    <a:pt x="1680062" y="1489968"/>
                    <a:pt x="1654909" y="1384916"/>
                  </a:cubicBezTo>
                  <a:cubicBezTo>
                    <a:pt x="1629756" y="1279864"/>
                    <a:pt x="1546897" y="1151138"/>
                    <a:pt x="1486233" y="1074198"/>
                  </a:cubicBezTo>
                  <a:cubicBezTo>
                    <a:pt x="1425569" y="997258"/>
                    <a:pt x="1338272" y="957308"/>
                    <a:pt x="1290924" y="923277"/>
                  </a:cubicBezTo>
                  <a:cubicBezTo>
                    <a:pt x="1243576" y="889246"/>
                    <a:pt x="1240617" y="899603"/>
                    <a:pt x="1202147" y="870011"/>
                  </a:cubicBezTo>
                  <a:cubicBezTo>
                    <a:pt x="1163677" y="840419"/>
                    <a:pt x="1095616" y="793071"/>
                    <a:pt x="1060105" y="745724"/>
                  </a:cubicBezTo>
                  <a:cubicBezTo>
                    <a:pt x="1024594" y="698377"/>
                    <a:pt x="1020155" y="680621"/>
                    <a:pt x="989083" y="585926"/>
                  </a:cubicBezTo>
                  <a:cubicBezTo>
                    <a:pt x="958011" y="491231"/>
                    <a:pt x="895868" y="275207"/>
                    <a:pt x="873674" y="177553"/>
                  </a:cubicBezTo>
                  <a:cubicBezTo>
                    <a:pt x="851480" y="79899"/>
                    <a:pt x="853699" y="39949"/>
                    <a:pt x="855918" y="0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4722150" y="4210337"/>
              <a:ext cx="1572286" cy="1684436"/>
            </a:xfrm>
            <a:custGeom>
              <a:avLst/>
              <a:gdLst>
                <a:gd name="connsiteX0" fmla="*/ 72336 w 1572850"/>
                <a:gd name="connsiteY0" fmla="*/ 1657390 h 1684023"/>
                <a:gd name="connsiteX1" fmla="*/ 90091 w 1572850"/>
                <a:gd name="connsiteY1" fmla="*/ 1470959 h 1684023"/>
                <a:gd name="connsiteX2" fmla="*/ 45703 w 1572850"/>
                <a:gd name="connsiteY2" fmla="*/ 1044831 h 1684023"/>
                <a:gd name="connsiteX3" fmla="*/ 1314 w 1572850"/>
                <a:gd name="connsiteY3" fmla="*/ 840644 h 1684023"/>
                <a:gd name="connsiteX4" fmla="*/ 98969 w 1572850"/>
                <a:gd name="connsiteY4" fmla="*/ 592069 h 1684023"/>
                <a:gd name="connsiteX5" fmla="*/ 187745 w 1572850"/>
                <a:gd name="connsiteY5" fmla="*/ 219207 h 1684023"/>
                <a:gd name="connsiteX6" fmla="*/ 294277 w 1572850"/>
                <a:gd name="connsiteY6" fmla="*/ 68287 h 1684023"/>
                <a:gd name="connsiteX7" fmla="*/ 533975 w 1572850"/>
                <a:gd name="connsiteY7" fmla="*/ 59409 h 1684023"/>
                <a:gd name="connsiteX8" fmla="*/ 871326 w 1572850"/>
                <a:gd name="connsiteY8" fmla="*/ 32776 h 1684023"/>
                <a:gd name="connsiteX9" fmla="*/ 1253066 w 1572850"/>
                <a:gd name="connsiteY9" fmla="*/ 15021 h 1684023"/>
                <a:gd name="connsiteX10" fmla="*/ 1501641 w 1572850"/>
                <a:gd name="connsiteY10" fmla="*/ 6143 h 1684023"/>
                <a:gd name="connsiteX11" fmla="*/ 1572662 w 1572850"/>
                <a:gd name="connsiteY11" fmla="*/ 112675 h 1684023"/>
                <a:gd name="connsiteX12" fmla="*/ 1519396 w 1572850"/>
                <a:gd name="connsiteY12" fmla="*/ 236963 h 1684023"/>
                <a:gd name="connsiteX13" fmla="*/ 1430619 w 1572850"/>
                <a:gd name="connsiteY13" fmla="*/ 387883 h 1684023"/>
                <a:gd name="connsiteX14" fmla="*/ 1368476 w 1572850"/>
                <a:gd name="connsiteY14" fmla="*/ 574314 h 1684023"/>
                <a:gd name="connsiteX15" fmla="*/ 1315210 w 1572850"/>
                <a:gd name="connsiteY15" fmla="*/ 698601 h 1684023"/>
                <a:gd name="connsiteX16" fmla="*/ 1199800 w 1572850"/>
                <a:gd name="connsiteY16" fmla="*/ 822889 h 1684023"/>
                <a:gd name="connsiteX17" fmla="*/ 1075512 w 1572850"/>
                <a:gd name="connsiteY17" fmla="*/ 991565 h 1684023"/>
                <a:gd name="connsiteX18" fmla="*/ 986736 w 1572850"/>
                <a:gd name="connsiteY18" fmla="*/ 1160240 h 1684023"/>
                <a:gd name="connsiteX19" fmla="*/ 915714 w 1572850"/>
                <a:gd name="connsiteY19" fmla="*/ 1302283 h 1684023"/>
                <a:gd name="connsiteX20" fmla="*/ 880204 w 1572850"/>
                <a:gd name="connsiteY20" fmla="*/ 1533102 h 1684023"/>
                <a:gd name="connsiteX21" fmla="*/ 871326 w 1572850"/>
                <a:gd name="connsiteY21" fmla="*/ 1684023 h 168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72850" h="1684023">
                  <a:moveTo>
                    <a:pt x="72336" y="1657390"/>
                  </a:moveTo>
                  <a:cubicBezTo>
                    <a:pt x="83433" y="1615221"/>
                    <a:pt x="94530" y="1573052"/>
                    <a:pt x="90091" y="1470959"/>
                  </a:cubicBezTo>
                  <a:cubicBezTo>
                    <a:pt x="85652" y="1368866"/>
                    <a:pt x="60499" y="1149883"/>
                    <a:pt x="45703" y="1044831"/>
                  </a:cubicBezTo>
                  <a:cubicBezTo>
                    <a:pt x="30907" y="939779"/>
                    <a:pt x="-7564" y="916104"/>
                    <a:pt x="1314" y="840644"/>
                  </a:cubicBezTo>
                  <a:cubicBezTo>
                    <a:pt x="10192" y="765184"/>
                    <a:pt x="67897" y="695642"/>
                    <a:pt x="98969" y="592069"/>
                  </a:cubicBezTo>
                  <a:cubicBezTo>
                    <a:pt x="130041" y="488496"/>
                    <a:pt x="155194" y="306504"/>
                    <a:pt x="187745" y="219207"/>
                  </a:cubicBezTo>
                  <a:cubicBezTo>
                    <a:pt x="220296" y="131910"/>
                    <a:pt x="236572" y="94920"/>
                    <a:pt x="294277" y="68287"/>
                  </a:cubicBezTo>
                  <a:cubicBezTo>
                    <a:pt x="351982" y="41654"/>
                    <a:pt x="437800" y="65327"/>
                    <a:pt x="533975" y="59409"/>
                  </a:cubicBezTo>
                  <a:cubicBezTo>
                    <a:pt x="630150" y="53490"/>
                    <a:pt x="751478" y="40174"/>
                    <a:pt x="871326" y="32776"/>
                  </a:cubicBezTo>
                  <a:cubicBezTo>
                    <a:pt x="991174" y="25378"/>
                    <a:pt x="1253066" y="15021"/>
                    <a:pt x="1253066" y="15021"/>
                  </a:cubicBezTo>
                  <a:cubicBezTo>
                    <a:pt x="1358119" y="10582"/>
                    <a:pt x="1448375" y="-10133"/>
                    <a:pt x="1501641" y="6143"/>
                  </a:cubicBezTo>
                  <a:cubicBezTo>
                    <a:pt x="1554907" y="22419"/>
                    <a:pt x="1569703" y="74205"/>
                    <a:pt x="1572662" y="112675"/>
                  </a:cubicBezTo>
                  <a:cubicBezTo>
                    <a:pt x="1575621" y="151145"/>
                    <a:pt x="1543070" y="191095"/>
                    <a:pt x="1519396" y="236963"/>
                  </a:cubicBezTo>
                  <a:cubicBezTo>
                    <a:pt x="1495722" y="282831"/>
                    <a:pt x="1455772" y="331658"/>
                    <a:pt x="1430619" y="387883"/>
                  </a:cubicBezTo>
                  <a:cubicBezTo>
                    <a:pt x="1405466" y="444108"/>
                    <a:pt x="1387711" y="522528"/>
                    <a:pt x="1368476" y="574314"/>
                  </a:cubicBezTo>
                  <a:cubicBezTo>
                    <a:pt x="1349241" y="626100"/>
                    <a:pt x="1343323" y="657172"/>
                    <a:pt x="1315210" y="698601"/>
                  </a:cubicBezTo>
                  <a:cubicBezTo>
                    <a:pt x="1287097" y="740030"/>
                    <a:pt x="1239750" y="774062"/>
                    <a:pt x="1199800" y="822889"/>
                  </a:cubicBezTo>
                  <a:cubicBezTo>
                    <a:pt x="1159850" y="871716"/>
                    <a:pt x="1111023" y="935340"/>
                    <a:pt x="1075512" y="991565"/>
                  </a:cubicBezTo>
                  <a:cubicBezTo>
                    <a:pt x="1040001" y="1047790"/>
                    <a:pt x="1013369" y="1108454"/>
                    <a:pt x="986736" y="1160240"/>
                  </a:cubicBezTo>
                  <a:cubicBezTo>
                    <a:pt x="960103" y="1212026"/>
                    <a:pt x="933469" y="1240139"/>
                    <a:pt x="915714" y="1302283"/>
                  </a:cubicBezTo>
                  <a:cubicBezTo>
                    <a:pt x="897959" y="1364427"/>
                    <a:pt x="887602" y="1469479"/>
                    <a:pt x="880204" y="1533102"/>
                  </a:cubicBezTo>
                  <a:cubicBezTo>
                    <a:pt x="872806" y="1596725"/>
                    <a:pt x="872066" y="1640374"/>
                    <a:pt x="871326" y="1684023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5933921" y="2494150"/>
              <a:ext cx="2198025" cy="1695549"/>
            </a:xfrm>
            <a:custGeom>
              <a:avLst/>
              <a:gdLst>
                <a:gd name="connsiteX0" fmla="*/ 2162407 w 2197918"/>
                <a:gd name="connsiteY0" fmla="*/ 97735 h 1695482"/>
                <a:gd name="connsiteX1" fmla="*/ 1869444 w 2197918"/>
                <a:gd name="connsiteY1" fmla="*/ 97735 h 1695482"/>
                <a:gd name="connsiteX2" fmla="*/ 1469949 w 2197918"/>
                <a:gd name="connsiteY2" fmla="*/ 115490 h 1695482"/>
                <a:gd name="connsiteX3" fmla="*/ 1097087 w 2197918"/>
                <a:gd name="connsiteY3" fmla="*/ 106612 h 1695482"/>
                <a:gd name="connsiteX4" fmla="*/ 821879 w 2197918"/>
                <a:gd name="connsiteY4" fmla="*/ 35591 h 1695482"/>
                <a:gd name="connsiteX5" fmla="*/ 608815 w 2197918"/>
                <a:gd name="connsiteY5" fmla="*/ 80 h 1695482"/>
                <a:gd name="connsiteX6" fmla="*/ 377995 w 2197918"/>
                <a:gd name="connsiteY6" fmla="*/ 44469 h 1695482"/>
                <a:gd name="connsiteX7" fmla="*/ 280341 w 2197918"/>
                <a:gd name="connsiteY7" fmla="*/ 115490 h 1695482"/>
                <a:gd name="connsiteX8" fmla="*/ 111665 w 2197918"/>
                <a:gd name="connsiteY8" fmla="*/ 346309 h 1695482"/>
                <a:gd name="connsiteX9" fmla="*/ 5133 w 2197918"/>
                <a:gd name="connsiteY9" fmla="*/ 621517 h 1695482"/>
                <a:gd name="connsiteX10" fmla="*/ 22889 w 2197918"/>
                <a:gd name="connsiteY10" fmla="*/ 985502 h 1695482"/>
                <a:gd name="connsiteX11" fmla="*/ 76155 w 2197918"/>
                <a:gd name="connsiteY11" fmla="*/ 1242954 h 1695482"/>
                <a:gd name="connsiteX12" fmla="*/ 191564 w 2197918"/>
                <a:gd name="connsiteY12" fmla="*/ 1482651 h 1695482"/>
                <a:gd name="connsiteX13" fmla="*/ 422384 w 2197918"/>
                <a:gd name="connsiteY13" fmla="*/ 1651327 h 1695482"/>
                <a:gd name="connsiteX14" fmla="*/ 733102 w 2197918"/>
                <a:gd name="connsiteY14" fmla="*/ 1686838 h 1695482"/>
                <a:gd name="connsiteX15" fmla="*/ 1017188 w 2197918"/>
                <a:gd name="connsiteY15" fmla="*/ 1518162 h 1695482"/>
                <a:gd name="connsiteX16" fmla="*/ 1176986 w 2197918"/>
                <a:gd name="connsiteY16" fmla="*/ 1296220 h 1695482"/>
                <a:gd name="connsiteX17" fmla="*/ 1274640 w 2197918"/>
                <a:gd name="connsiteY17" fmla="*/ 1065401 h 1695482"/>
                <a:gd name="connsiteX18" fmla="*/ 1496582 w 2197918"/>
                <a:gd name="connsiteY18" fmla="*/ 843459 h 1695482"/>
                <a:gd name="connsiteX19" fmla="*/ 1842811 w 2197918"/>
                <a:gd name="connsiteY19" fmla="*/ 728049 h 1695482"/>
                <a:gd name="connsiteX20" fmla="*/ 2197918 w 2197918"/>
                <a:gd name="connsiteY20" fmla="*/ 665905 h 1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7918" h="1695482">
                  <a:moveTo>
                    <a:pt x="2162407" y="97735"/>
                  </a:moveTo>
                  <a:cubicBezTo>
                    <a:pt x="2073630" y="96255"/>
                    <a:pt x="1984854" y="94776"/>
                    <a:pt x="1869444" y="97735"/>
                  </a:cubicBezTo>
                  <a:cubicBezTo>
                    <a:pt x="1754034" y="100694"/>
                    <a:pt x="1598675" y="114011"/>
                    <a:pt x="1469949" y="115490"/>
                  </a:cubicBezTo>
                  <a:cubicBezTo>
                    <a:pt x="1341223" y="116969"/>
                    <a:pt x="1205099" y="119928"/>
                    <a:pt x="1097087" y="106612"/>
                  </a:cubicBezTo>
                  <a:cubicBezTo>
                    <a:pt x="989075" y="93296"/>
                    <a:pt x="903258" y="53346"/>
                    <a:pt x="821879" y="35591"/>
                  </a:cubicBezTo>
                  <a:cubicBezTo>
                    <a:pt x="740500" y="17836"/>
                    <a:pt x="682796" y="-1400"/>
                    <a:pt x="608815" y="80"/>
                  </a:cubicBezTo>
                  <a:cubicBezTo>
                    <a:pt x="534834" y="1560"/>
                    <a:pt x="432741" y="25234"/>
                    <a:pt x="377995" y="44469"/>
                  </a:cubicBezTo>
                  <a:cubicBezTo>
                    <a:pt x="323249" y="63704"/>
                    <a:pt x="324729" y="65183"/>
                    <a:pt x="280341" y="115490"/>
                  </a:cubicBezTo>
                  <a:cubicBezTo>
                    <a:pt x="235953" y="165797"/>
                    <a:pt x="157533" y="261971"/>
                    <a:pt x="111665" y="346309"/>
                  </a:cubicBezTo>
                  <a:cubicBezTo>
                    <a:pt x="65797" y="430647"/>
                    <a:pt x="19929" y="514985"/>
                    <a:pt x="5133" y="621517"/>
                  </a:cubicBezTo>
                  <a:cubicBezTo>
                    <a:pt x="-9663" y="728049"/>
                    <a:pt x="11052" y="881929"/>
                    <a:pt x="22889" y="985502"/>
                  </a:cubicBezTo>
                  <a:cubicBezTo>
                    <a:pt x="34726" y="1089075"/>
                    <a:pt x="48043" y="1160096"/>
                    <a:pt x="76155" y="1242954"/>
                  </a:cubicBezTo>
                  <a:cubicBezTo>
                    <a:pt x="104267" y="1325812"/>
                    <a:pt x="133859" y="1414589"/>
                    <a:pt x="191564" y="1482651"/>
                  </a:cubicBezTo>
                  <a:cubicBezTo>
                    <a:pt x="249269" y="1550713"/>
                    <a:pt x="332128" y="1617296"/>
                    <a:pt x="422384" y="1651327"/>
                  </a:cubicBezTo>
                  <a:cubicBezTo>
                    <a:pt x="512640" y="1685358"/>
                    <a:pt x="633968" y="1709032"/>
                    <a:pt x="733102" y="1686838"/>
                  </a:cubicBezTo>
                  <a:cubicBezTo>
                    <a:pt x="832236" y="1664644"/>
                    <a:pt x="943207" y="1583265"/>
                    <a:pt x="1017188" y="1518162"/>
                  </a:cubicBezTo>
                  <a:cubicBezTo>
                    <a:pt x="1091169" y="1453059"/>
                    <a:pt x="1134077" y="1371680"/>
                    <a:pt x="1176986" y="1296220"/>
                  </a:cubicBezTo>
                  <a:cubicBezTo>
                    <a:pt x="1219895" y="1220760"/>
                    <a:pt x="1221374" y="1140861"/>
                    <a:pt x="1274640" y="1065401"/>
                  </a:cubicBezTo>
                  <a:cubicBezTo>
                    <a:pt x="1327906" y="989941"/>
                    <a:pt x="1401887" y="899684"/>
                    <a:pt x="1496582" y="843459"/>
                  </a:cubicBezTo>
                  <a:cubicBezTo>
                    <a:pt x="1591277" y="787234"/>
                    <a:pt x="1725922" y="757641"/>
                    <a:pt x="1842811" y="728049"/>
                  </a:cubicBezTo>
                  <a:cubicBezTo>
                    <a:pt x="1959700" y="698457"/>
                    <a:pt x="2078809" y="682181"/>
                    <a:pt x="2197918" y="665905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4922259" y="2592581"/>
              <a:ext cx="1229242" cy="1344690"/>
            </a:xfrm>
            <a:custGeom>
              <a:avLst/>
              <a:gdLst>
                <a:gd name="connsiteX0" fmla="*/ 1123856 w 1230388"/>
                <a:gd name="connsiteY0" fmla="*/ 1154097 h 1344400"/>
                <a:gd name="connsiteX1" fmla="*/ 901914 w 1230388"/>
                <a:gd name="connsiteY1" fmla="*/ 1305017 h 1344400"/>
                <a:gd name="connsiteX2" fmla="*/ 511297 w 1230388"/>
                <a:gd name="connsiteY2" fmla="*/ 1340528 h 1344400"/>
                <a:gd name="connsiteX3" fmla="*/ 209456 w 1230388"/>
                <a:gd name="connsiteY3" fmla="*/ 1233996 h 1344400"/>
                <a:gd name="connsiteX4" fmla="*/ 31903 w 1230388"/>
                <a:gd name="connsiteY4" fmla="*/ 1047565 h 1344400"/>
                <a:gd name="connsiteX5" fmla="*/ 5270 w 1230388"/>
                <a:gd name="connsiteY5" fmla="*/ 781235 h 1344400"/>
                <a:gd name="connsiteX6" fmla="*/ 94046 w 1230388"/>
                <a:gd name="connsiteY6" fmla="*/ 479394 h 1344400"/>
                <a:gd name="connsiteX7" fmla="*/ 298233 w 1230388"/>
                <a:gd name="connsiteY7" fmla="*/ 284085 h 1344400"/>
                <a:gd name="connsiteX8" fmla="*/ 564563 w 1230388"/>
                <a:gd name="connsiteY8" fmla="*/ 142042 h 1344400"/>
                <a:gd name="connsiteX9" fmla="*/ 901914 w 1230388"/>
                <a:gd name="connsiteY9" fmla="*/ 53266 h 1344400"/>
                <a:gd name="connsiteX10" fmla="*/ 1230388 w 1230388"/>
                <a:gd name="connsiteY10" fmla="*/ 0 h 134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0388" h="1344400">
                  <a:moveTo>
                    <a:pt x="1123856" y="1154097"/>
                  </a:moveTo>
                  <a:cubicBezTo>
                    <a:pt x="1063931" y="1214021"/>
                    <a:pt x="1004007" y="1273945"/>
                    <a:pt x="901914" y="1305017"/>
                  </a:cubicBezTo>
                  <a:cubicBezTo>
                    <a:pt x="799821" y="1336089"/>
                    <a:pt x="626707" y="1352365"/>
                    <a:pt x="511297" y="1340528"/>
                  </a:cubicBezTo>
                  <a:cubicBezTo>
                    <a:pt x="395887" y="1328691"/>
                    <a:pt x="289355" y="1282823"/>
                    <a:pt x="209456" y="1233996"/>
                  </a:cubicBezTo>
                  <a:cubicBezTo>
                    <a:pt x="129557" y="1185169"/>
                    <a:pt x="65934" y="1123025"/>
                    <a:pt x="31903" y="1047565"/>
                  </a:cubicBezTo>
                  <a:cubicBezTo>
                    <a:pt x="-2128" y="972105"/>
                    <a:pt x="-5087" y="875930"/>
                    <a:pt x="5270" y="781235"/>
                  </a:cubicBezTo>
                  <a:cubicBezTo>
                    <a:pt x="15627" y="686540"/>
                    <a:pt x="45219" y="562252"/>
                    <a:pt x="94046" y="479394"/>
                  </a:cubicBezTo>
                  <a:cubicBezTo>
                    <a:pt x="142873" y="396536"/>
                    <a:pt x="219814" y="340310"/>
                    <a:pt x="298233" y="284085"/>
                  </a:cubicBezTo>
                  <a:cubicBezTo>
                    <a:pt x="376652" y="227860"/>
                    <a:pt x="463950" y="180512"/>
                    <a:pt x="564563" y="142042"/>
                  </a:cubicBezTo>
                  <a:cubicBezTo>
                    <a:pt x="665176" y="103572"/>
                    <a:pt x="790943" y="76940"/>
                    <a:pt x="901914" y="53266"/>
                  </a:cubicBezTo>
                  <a:cubicBezTo>
                    <a:pt x="1012885" y="29592"/>
                    <a:pt x="1121636" y="14796"/>
                    <a:pt x="1230388" y="0"/>
                  </a:cubicBezTo>
                </a:path>
              </a:pathLst>
            </a:custGeom>
            <a:noFill/>
            <a:ln w="6667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8" name="Ελεύθερη σχεδίαση 27"/>
            <p:cNvSpPr/>
            <p:nvPr/>
          </p:nvSpPr>
          <p:spPr>
            <a:xfrm rot="1669716">
              <a:off x="5873571" y="3181577"/>
              <a:ext cx="393866" cy="460402"/>
            </a:xfrm>
            <a:custGeom>
              <a:avLst/>
              <a:gdLst>
                <a:gd name="connsiteX0" fmla="*/ 8878 w 221942"/>
                <a:gd name="connsiteY0" fmla="*/ 0 h 523816"/>
                <a:gd name="connsiteX1" fmla="*/ 35511 w 221942"/>
                <a:gd name="connsiteY1" fmla="*/ 8877 h 523816"/>
                <a:gd name="connsiteX2" fmla="*/ 71021 w 221942"/>
                <a:gd name="connsiteY2" fmla="*/ 17755 h 523816"/>
                <a:gd name="connsiteX3" fmla="*/ 44388 w 221942"/>
                <a:gd name="connsiteY3" fmla="*/ 26633 h 523816"/>
                <a:gd name="connsiteX4" fmla="*/ 53266 w 221942"/>
                <a:gd name="connsiteY4" fmla="*/ 53266 h 523816"/>
                <a:gd name="connsiteX5" fmla="*/ 26633 w 221942"/>
                <a:gd name="connsiteY5" fmla="*/ 62143 h 523816"/>
                <a:gd name="connsiteX6" fmla="*/ 0 w 221942"/>
                <a:gd name="connsiteY6" fmla="*/ 79899 h 523816"/>
                <a:gd name="connsiteX7" fmla="*/ 71021 w 221942"/>
                <a:gd name="connsiteY7" fmla="*/ 88776 h 523816"/>
                <a:gd name="connsiteX8" fmla="*/ 17755 w 221942"/>
                <a:gd name="connsiteY8" fmla="*/ 106532 h 523816"/>
                <a:gd name="connsiteX9" fmla="*/ 44388 w 221942"/>
                <a:gd name="connsiteY9" fmla="*/ 115409 h 523816"/>
                <a:gd name="connsiteX10" fmla="*/ 88777 w 221942"/>
                <a:gd name="connsiteY10" fmla="*/ 124287 h 523816"/>
                <a:gd name="connsiteX11" fmla="*/ 62144 w 221942"/>
                <a:gd name="connsiteY11" fmla="*/ 133165 h 523816"/>
                <a:gd name="connsiteX12" fmla="*/ 44388 w 221942"/>
                <a:gd name="connsiteY12" fmla="*/ 150920 h 523816"/>
                <a:gd name="connsiteX13" fmla="*/ 79899 w 221942"/>
                <a:gd name="connsiteY13" fmla="*/ 177553 h 523816"/>
                <a:gd name="connsiteX14" fmla="*/ 124287 w 221942"/>
                <a:gd name="connsiteY14" fmla="*/ 186431 h 523816"/>
                <a:gd name="connsiteX15" fmla="*/ 159798 w 221942"/>
                <a:gd name="connsiteY15" fmla="*/ 195309 h 523816"/>
                <a:gd name="connsiteX16" fmla="*/ 124287 w 221942"/>
                <a:gd name="connsiteY16" fmla="*/ 204186 h 523816"/>
                <a:gd name="connsiteX17" fmla="*/ 97654 w 221942"/>
                <a:gd name="connsiteY17" fmla="*/ 213064 h 523816"/>
                <a:gd name="connsiteX18" fmla="*/ 124287 w 221942"/>
                <a:gd name="connsiteY18" fmla="*/ 221942 h 523816"/>
                <a:gd name="connsiteX19" fmla="*/ 159798 w 221942"/>
                <a:gd name="connsiteY19" fmla="*/ 230819 h 523816"/>
                <a:gd name="connsiteX20" fmla="*/ 106532 w 221942"/>
                <a:gd name="connsiteY20" fmla="*/ 257452 h 523816"/>
                <a:gd name="connsiteX21" fmla="*/ 159798 w 221942"/>
                <a:gd name="connsiteY21" fmla="*/ 275208 h 523816"/>
                <a:gd name="connsiteX22" fmla="*/ 106532 w 221942"/>
                <a:gd name="connsiteY22" fmla="*/ 310718 h 523816"/>
                <a:gd name="connsiteX23" fmla="*/ 186431 w 221942"/>
                <a:gd name="connsiteY23" fmla="*/ 319596 h 523816"/>
                <a:gd name="connsiteX24" fmla="*/ 133165 w 221942"/>
                <a:gd name="connsiteY24" fmla="*/ 337351 h 523816"/>
                <a:gd name="connsiteX25" fmla="*/ 159798 w 221942"/>
                <a:gd name="connsiteY25" fmla="*/ 346229 h 523816"/>
                <a:gd name="connsiteX26" fmla="*/ 195309 w 221942"/>
                <a:gd name="connsiteY26" fmla="*/ 355107 h 523816"/>
                <a:gd name="connsiteX27" fmla="*/ 142043 w 221942"/>
                <a:gd name="connsiteY27" fmla="*/ 381740 h 523816"/>
                <a:gd name="connsiteX28" fmla="*/ 168676 w 221942"/>
                <a:gd name="connsiteY28" fmla="*/ 390617 h 523816"/>
                <a:gd name="connsiteX29" fmla="*/ 204186 w 221942"/>
                <a:gd name="connsiteY29" fmla="*/ 399495 h 523816"/>
                <a:gd name="connsiteX30" fmla="*/ 150920 w 221942"/>
                <a:gd name="connsiteY30" fmla="*/ 426128 h 523816"/>
                <a:gd name="connsiteX31" fmla="*/ 195309 w 221942"/>
                <a:gd name="connsiteY31" fmla="*/ 470516 h 523816"/>
                <a:gd name="connsiteX32" fmla="*/ 159798 w 221942"/>
                <a:gd name="connsiteY32" fmla="*/ 479394 h 523816"/>
                <a:gd name="connsiteX33" fmla="*/ 186431 w 221942"/>
                <a:gd name="connsiteY33" fmla="*/ 506027 h 523816"/>
                <a:gd name="connsiteX34" fmla="*/ 221942 w 221942"/>
                <a:gd name="connsiteY34" fmla="*/ 523782 h 52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1942" h="523816">
                  <a:moveTo>
                    <a:pt x="8878" y="0"/>
                  </a:moveTo>
                  <a:cubicBezTo>
                    <a:pt x="17756" y="2959"/>
                    <a:pt x="26513" y="6306"/>
                    <a:pt x="35511" y="8877"/>
                  </a:cubicBezTo>
                  <a:cubicBezTo>
                    <a:pt x="47243" y="12229"/>
                    <a:pt x="65565" y="6842"/>
                    <a:pt x="71021" y="17755"/>
                  </a:cubicBezTo>
                  <a:cubicBezTo>
                    <a:pt x="75206" y="26125"/>
                    <a:pt x="53266" y="23674"/>
                    <a:pt x="44388" y="26633"/>
                  </a:cubicBezTo>
                  <a:cubicBezTo>
                    <a:pt x="47347" y="35511"/>
                    <a:pt x="57451" y="44896"/>
                    <a:pt x="53266" y="53266"/>
                  </a:cubicBezTo>
                  <a:cubicBezTo>
                    <a:pt x="49081" y="61636"/>
                    <a:pt x="35003" y="57958"/>
                    <a:pt x="26633" y="62143"/>
                  </a:cubicBezTo>
                  <a:cubicBezTo>
                    <a:pt x="17090" y="66915"/>
                    <a:pt x="8878" y="73980"/>
                    <a:pt x="0" y="79899"/>
                  </a:cubicBezTo>
                  <a:cubicBezTo>
                    <a:pt x="23674" y="82858"/>
                    <a:pt x="57787" y="68925"/>
                    <a:pt x="71021" y="88776"/>
                  </a:cubicBezTo>
                  <a:cubicBezTo>
                    <a:pt x="81403" y="104349"/>
                    <a:pt x="17755" y="106532"/>
                    <a:pt x="17755" y="106532"/>
                  </a:cubicBezTo>
                  <a:cubicBezTo>
                    <a:pt x="26633" y="109491"/>
                    <a:pt x="35310" y="113139"/>
                    <a:pt x="44388" y="115409"/>
                  </a:cubicBezTo>
                  <a:cubicBezTo>
                    <a:pt x="59027" y="119069"/>
                    <a:pt x="78107" y="113617"/>
                    <a:pt x="88777" y="124287"/>
                  </a:cubicBezTo>
                  <a:cubicBezTo>
                    <a:pt x="95394" y="130904"/>
                    <a:pt x="71022" y="130206"/>
                    <a:pt x="62144" y="133165"/>
                  </a:cubicBezTo>
                  <a:cubicBezTo>
                    <a:pt x="56225" y="139083"/>
                    <a:pt x="37211" y="146614"/>
                    <a:pt x="44388" y="150920"/>
                  </a:cubicBezTo>
                  <a:cubicBezTo>
                    <a:pt x="90854" y="178800"/>
                    <a:pt x="137322" y="139271"/>
                    <a:pt x="79899" y="177553"/>
                  </a:cubicBezTo>
                  <a:cubicBezTo>
                    <a:pt x="94695" y="180512"/>
                    <a:pt x="109557" y="183158"/>
                    <a:pt x="124287" y="186431"/>
                  </a:cubicBezTo>
                  <a:cubicBezTo>
                    <a:pt x="136198" y="189078"/>
                    <a:pt x="159798" y="183108"/>
                    <a:pt x="159798" y="195309"/>
                  </a:cubicBezTo>
                  <a:cubicBezTo>
                    <a:pt x="159798" y="207510"/>
                    <a:pt x="136019" y="200834"/>
                    <a:pt x="124287" y="204186"/>
                  </a:cubicBezTo>
                  <a:cubicBezTo>
                    <a:pt x="115289" y="206757"/>
                    <a:pt x="106532" y="210105"/>
                    <a:pt x="97654" y="213064"/>
                  </a:cubicBezTo>
                  <a:cubicBezTo>
                    <a:pt x="106532" y="216023"/>
                    <a:pt x="115289" y="219371"/>
                    <a:pt x="124287" y="221942"/>
                  </a:cubicBezTo>
                  <a:cubicBezTo>
                    <a:pt x="136019" y="225294"/>
                    <a:pt x="155939" y="219244"/>
                    <a:pt x="159798" y="230819"/>
                  </a:cubicBezTo>
                  <a:cubicBezTo>
                    <a:pt x="163241" y="241146"/>
                    <a:pt x="110081" y="256269"/>
                    <a:pt x="106532" y="257452"/>
                  </a:cubicBezTo>
                  <a:cubicBezTo>
                    <a:pt x="124287" y="263371"/>
                    <a:pt x="175371" y="264826"/>
                    <a:pt x="159798" y="275208"/>
                  </a:cubicBezTo>
                  <a:lnTo>
                    <a:pt x="106532" y="310718"/>
                  </a:lnTo>
                  <a:cubicBezTo>
                    <a:pt x="133165" y="313677"/>
                    <a:pt x="167483" y="300648"/>
                    <a:pt x="186431" y="319596"/>
                  </a:cubicBezTo>
                  <a:cubicBezTo>
                    <a:pt x="199665" y="332830"/>
                    <a:pt x="133165" y="337351"/>
                    <a:pt x="133165" y="337351"/>
                  </a:cubicBezTo>
                  <a:cubicBezTo>
                    <a:pt x="142043" y="340310"/>
                    <a:pt x="150800" y="343658"/>
                    <a:pt x="159798" y="346229"/>
                  </a:cubicBezTo>
                  <a:cubicBezTo>
                    <a:pt x="171530" y="349581"/>
                    <a:pt x="191450" y="343532"/>
                    <a:pt x="195309" y="355107"/>
                  </a:cubicBezTo>
                  <a:cubicBezTo>
                    <a:pt x="198751" y="365432"/>
                    <a:pt x="145591" y="380557"/>
                    <a:pt x="142043" y="381740"/>
                  </a:cubicBezTo>
                  <a:cubicBezTo>
                    <a:pt x="150921" y="384699"/>
                    <a:pt x="159678" y="388046"/>
                    <a:pt x="168676" y="390617"/>
                  </a:cubicBezTo>
                  <a:cubicBezTo>
                    <a:pt x="180408" y="393969"/>
                    <a:pt x="200328" y="387920"/>
                    <a:pt x="204186" y="399495"/>
                  </a:cubicBezTo>
                  <a:cubicBezTo>
                    <a:pt x="207627" y="409820"/>
                    <a:pt x="154469" y="424945"/>
                    <a:pt x="150920" y="426128"/>
                  </a:cubicBezTo>
                  <a:cubicBezTo>
                    <a:pt x="155619" y="427694"/>
                    <a:pt x="238826" y="435702"/>
                    <a:pt x="195309" y="470516"/>
                  </a:cubicBezTo>
                  <a:cubicBezTo>
                    <a:pt x="185781" y="478138"/>
                    <a:pt x="171635" y="476435"/>
                    <a:pt x="159798" y="479394"/>
                  </a:cubicBezTo>
                  <a:cubicBezTo>
                    <a:pt x="221942" y="500108"/>
                    <a:pt x="230819" y="491230"/>
                    <a:pt x="186431" y="506027"/>
                  </a:cubicBezTo>
                  <a:cubicBezTo>
                    <a:pt x="215526" y="525424"/>
                    <a:pt x="202394" y="523782"/>
                    <a:pt x="221942" y="523782"/>
                  </a:cubicBez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6001" y="1844824"/>
              <a:ext cx="787731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Femur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6987" y="4026176"/>
              <a:ext cx="851258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Flexion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51664" y="4848549"/>
              <a:ext cx="635267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Tibia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33" name="Ευθεία γραμμή σύνδεσης 32"/>
            <p:cNvCxnSpPr>
              <a:stCxn id="31" idx="1"/>
              <a:endCxn id="9" idx="16"/>
            </p:cNvCxnSpPr>
            <p:nvPr/>
          </p:nvCxnSpPr>
          <p:spPr>
            <a:xfrm flipH="1">
              <a:off x="5921216" y="5034298"/>
              <a:ext cx="530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εία γραμμή σύνδεσης 35"/>
            <p:cNvCxnSpPr>
              <a:stCxn id="29" idx="2"/>
            </p:cNvCxnSpPr>
            <p:nvPr/>
          </p:nvCxnSpPr>
          <p:spPr>
            <a:xfrm>
              <a:off x="7229867" y="2214734"/>
              <a:ext cx="0" cy="3778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72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2/8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4248150" cy="44735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Για να ολοκληρωθεί η κάμψη, οι κόνδυλοι θα πρέπει ταυτόχρονα να κυλίσουν ραχιαία και να ολισθήσουν </a:t>
            </a:r>
            <a:r>
              <a:rPr lang="el-GR" dirty="0" smtClean="0"/>
              <a:t>κοιλιακά,</a:t>
            </a:r>
            <a:endParaRPr lang="el-GR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Από την πλήρη έκταση έως </a:t>
            </a:r>
            <a:r>
              <a:rPr lang="el-GR" dirty="0" smtClean="0"/>
              <a:t>25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κάμψης, οι κόνδυλοι κυρίως </a:t>
            </a:r>
            <a:r>
              <a:rPr lang="el-GR" dirty="0" smtClean="0"/>
              <a:t>κυλίουν,</a:t>
            </a:r>
            <a:endParaRPr lang="en-US" dirty="0" smtClean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Συνεχιζόμενης της κάμψης, οι κόνδυλοι ταυτόχρονα κυλίουν και ολισθαίνουν αντίθετα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1B9DA5-C156-4A8F-ACF6-1729BF89E8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9461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42973" b="15611"/>
          <a:stretch>
            <a:fillRect/>
          </a:stretch>
        </p:blipFill>
        <p:spPr bwMode="auto">
          <a:xfrm>
            <a:off x="5267325" y="1700213"/>
            <a:ext cx="31845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 rot="16200000">
            <a:off x="3849688" y="3787775"/>
            <a:ext cx="25590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meherchilakalapudi.wordpress.com</a:t>
            </a:r>
            <a:endParaRPr lang="el-GR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7675" y="5222875"/>
            <a:ext cx="2663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Arial" charset="0"/>
              </a:rPr>
              <a:t>Κίνηση μηριαίων κονδύλων κατά την κάμψη του γόνατος</a:t>
            </a:r>
          </a:p>
        </p:txBody>
      </p:sp>
    </p:spTree>
    <p:extLst>
      <p:ext uri="{BB962C8B-B14F-4D97-AF65-F5344CB8AC3E}">
        <p14:creationId xmlns:p14="http://schemas.microsoft.com/office/powerpoint/2010/main" val="42437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3/8</a:t>
            </a:r>
            <a:endParaRPr lang="el-GR" sz="3600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mtClean="0"/>
              <a:t>Η κοιλιακή ολίσθηση των μηριαίων κονδύλων εν μέρει οφείλεται στην τάση του πρόσθιου χιαστού συνδέσμου που ανταγωνίζεται με την συστολή του τετρακεφάλου και συναγωνίζεται με την συστολή των ισχιοκνημιαίων μυών,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smtClean="0"/>
              <a:t>Επιπλέον η κοιλιακή ολίσθηση διευκολύνεται από το σχήμα των μηνίσκων οι οποίοι κινούνται ραχιαία με την δράση του ημιημενώνδους και ιγνυακού μυός.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D6C9BC5-D9DA-483A-8363-11854EB7201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4/8</a:t>
            </a:r>
            <a:endParaRPr lang="el-GR" sz="3600" dirty="0"/>
          </a:p>
        </p:txBody>
      </p:sp>
      <p:sp>
        <p:nvSpPr>
          <p:cNvPr id="21507" name="Content Placeholder 29"/>
          <p:cNvSpPr>
            <a:spLocks noGrp="1"/>
          </p:cNvSpPr>
          <p:nvPr>
            <p:ph idx="1"/>
          </p:nvPr>
        </p:nvSpPr>
        <p:spPr>
          <a:xfrm>
            <a:off x="4000500" y="1571625"/>
            <a:ext cx="4675956" cy="4857750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z="2300" dirty="0" smtClean="0"/>
              <a:t>Η λοξή επαφή των κονδύλων με τους μηνίσκους δημιουργεί τις δυνάμεις MF και FM,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sz="2300" dirty="0" smtClean="0"/>
              <a:t>Οι δύο αυτές δυνάμεις αναλυόμενες δίνουν από δύο συνιστώσες (μία </a:t>
            </a:r>
            <a:r>
              <a:rPr lang="el-GR" altLang="el-GR" sz="2300" dirty="0" err="1" smtClean="0"/>
              <a:t>διατμητική</a:t>
            </a:r>
            <a:r>
              <a:rPr lang="el-GR" altLang="el-GR" sz="2300" dirty="0" smtClean="0"/>
              <a:t> και μία συμπιεστική,</a:t>
            </a:r>
            <a:endParaRPr lang="en-US" altLang="el-GR" sz="2300" dirty="0" smtClean="0"/>
          </a:p>
          <a:p>
            <a:pPr eaLnBrk="1" hangingPunct="1">
              <a:lnSpc>
                <a:spcPct val="114000"/>
              </a:lnSpc>
            </a:pPr>
            <a:r>
              <a:rPr lang="el-GR" altLang="el-GR" sz="2300" dirty="0" smtClean="0"/>
              <a:t>Η </a:t>
            </a:r>
            <a:r>
              <a:rPr lang="el-GR" altLang="el-GR" sz="2300" dirty="0" err="1" smtClean="0"/>
              <a:t>διατμητική</a:t>
            </a:r>
            <a:r>
              <a:rPr lang="el-GR" altLang="el-GR" sz="2300" dirty="0" smtClean="0"/>
              <a:t> </a:t>
            </a:r>
            <a:r>
              <a:rPr lang="el-GR" altLang="el-GR" sz="2300" dirty="0" err="1" smtClean="0"/>
              <a:t>Shear</a:t>
            </a:r>
            <a:r>
              <a:rPr lang="el-GR" altLang="el-GR" sz="2300" dirty="0" smtClean="0"/>
              <a:t> 1 βοηθά στην κοιλιακή ολίσθηση και η </a:t>
            </a:r>
            <a:r>
              <a:rPr lang="el-GR" altLang="el-GR" sz="2300" dirty="0" err="1" smtClean="0"/>
              <a:t>Shear</a:t>
            </a:r>
            <a:r>
              <a:rPr lang="el-GR" altLang="el-GR" sz="2300" dirty="0" smtClean="0"/>
              <a:t> 2 στην ραχιαία μετατόπιση των μηνίσκων.</a:t>
            </a: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43ED4B1-1373-4789-8870-1A79BA6D8C3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21509" name="Ομάδα 49"/>
          <p:cNvGrpSpPr>
            <a:grpSpLocks/>
          </p:cNvGrpSpPr>
          <p:nvPr/>
        </p:nvGrpSpPr>
        <p:grpSpPr bwMode="auto">
          <a:xfrm>
            <a:off x="642938" y="1785938"/>
            <a:ext cx="3214687" cy="4351337"/>
            <a:chOff x="583767" y="1908699"/>
            <a:chExt cx="3979355" cy="4638031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1206707" y="1908699"/>
              <a:ext cx="3356415" cy="3186214"/>
            </a:xfrm>
            <a:custGeom>
              <a:avLst/>
              <a:gdLst>
                <a:gd name="connsiteX0" fmla="*/ 2592831 w 3356310"/>
                <a:gd name="connsiteY0" fmla="*/ 0 h 3187398"/>
                <a:gd name="connsiteX1" fmla="*/ 2370889 w 3356310"/>
                <a:gd name="connsiteY1" fmla="*/ 150920 h 3187398"/>
                <a:gd name="connsiteX2" fmla="*/ 1918128 w 3356310"/>
                <a:gd name="connsiteY2" fmla="*/ 488272 h 3187398"/>
                <a:gd name="connsiteX3" fmla="*/ 1616287 w 3356310"/>
                <a:gd name="connsiteY3" fmla="*/ 701336 h 3187398"/>
                <a:gd name="connsiteX4" fmla="*/ 1305569 w 3356310"/>
                <a:gd name="connsiteY4" fmla="*/ 923278 h 3187398"/>
                <a:gd name="connsiteX5" fmla="*/ 1048116 w 3356310"/>
                <a:gd name="connsiteY5" fmla="*/ 1065320 h 3187398"/>
                <a:gd name="connsiteX6" fmla="*/ 764031 w 3356310"/>
                <a:gd name="connsiteY6" fmla="*/ 1127464 h 3187398"/>
                <a:gd name="connsiteX7" fmla="*/ 426679 w 3356310"/>
                <a:gd name="connsiteY7" fmla="*/ 1180730 h 3187398"/>
                <a:gd name="connsiteX8" fmla="*/ 204738 w 3356310"/>
                <a:gd name="connsiteY8" fmla="*/ 1340528 h 3187398"/>
                <a:gd name="connsiteX9" fmla="*/ 71572 w 3356310"/>
                <a:gd name="connsiteY9" fmla="*/ 1500326 h 3187398"/>
                <a:gd name="connsiteX10" fmla="*/ 551 w 3356310"/>
                <a:gd name="connsiteY10" fmla="*/ 1819922 h 3187398"/>
                <a:gd name="connsiteX11" fmla="*/ 107083 w 3356310"/>
                <a:gd name="connsiteY11" fmla="*/ 2370338 h 3187398"/>
                <a:gd name="connsiteX12" fmla="*/ 364536 w 3356310"/>
                <a:gd name="connsiteY12" fmla="*/ 2805344 h 3187398"/>
                <a:gd name="connsiteX13" fmla="*/ 675254 w 3356310"/>
                <a:gd name="connsiteY13" fmla="*/ 3053918 h 3187398"/>
                <a:gd name="connsiteX14" fmla="*/ 1074749 w 3356310"/>
                <a:gd name="connsiteY14" fmla="*/ 3187084 h 3187398"/>
                <a:gd name="connsiteX15" fmla="*/ 1456489 w 3356310"/>
                <a:gd name="connsiteY15" fmla="*/ 3080551 h 3187398"/>
                <a:gd name="connsiteX16" fmla="*/ 1687308 w 3356310"/>
                <a:gd name="connsiteY16" fmla="*/ 2778711 h 3187398"/>
                <a:gd name="connsiteX17" fmla="*/ 1749452 w 3356310"/>
                <a:gd name="connsiteY17" fmla="*/ 2476870 h 3187398"/>
                <a:gd name="connsiteX18" fmla="*/ 1713941 w 3356310"/>
                <a:gd name="connsiteY18" fmla="*/ 2237173 h 3187398"/>
                <a:gd name="connsiteX19" fmla="*/ 1767207 w 3356310"/>
                <a:gd name="connsiteY19" fmla="*/ 2041864 h 3187398"/>
                <a:gd name="connsiteX20" fmla="*/ 2015782 w 3356310"/>
                <a:gd name="connsiteY20" fmla="*/ 1686757 h 3187398"/>
                <a:gd name="connsiteX21" fmla="*/ 2512932 w 3356310"/>
                <a:gd name="connsiteY21" fmla="*/ 1305018 h 3187398"/>
                <a:gd name="connsiteX22" fmla="*/ 2894671 w 3356310"/>
                <a:gd name="connsiteY22" fmla="*/ 1020932 h 3187398"/>
                <a:gd name="connsiteX23" fmla="*/ 3356310 w 3356310"/>
                <a:gd name="connsiteY23" fmla="*/ 834501 h 318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56310" h="3187398">
                  <a:moveTo>
                    <a:pt x="2592831" y="0"/>
                  </a:moveTo>
                  <a:cubicBezTo>
                    <a:pt x="2538085" y="34770"/>
                    <a:pt x="2483339" y="69541"/>
                    <a:pt x="2370889" y="150920"/>
                  </a:cubicBezTo>
                  <a:cubicBezTo>
                    <a:pt x="2258438" y="232299"/>
                    <a:pt x="2043895" y="396536"/>
                    <a:pt x="1918128" y="488272"/>
                  </a:cubicBezTo>
                  <a:cubicBezTo>
                    <a:pt x="1792361" y="580008"/>
                    <a:pt x="1616287" y="701336"/>
                    <a:pt x="1616287" y="701336"/>
                  </a:cubicBezTo>
                  <a:cubicBezTo>
                    <a:pt x="1514194" y="773837"/>
                    <a:pt x="1400264" y="862614"/>
                    <a:pt x="1305569" y="923278"/>
                  </a:cubicBezTo>
                  <a:cubicBezTo>
                    <a:pt x="1210874" y="983942"/>
                    <a:pt x="1138372" y="1031289"/>
                    <a:pt x="1048116" y="1065320"/>
                  </a:cubicBezTo>
                  <a:cubicBezTo>
                    <a:pt x="957860" y="1099351"/>
                    <a:pt x="867604" y="1108229"/>
                    <a:pt x="764031" y="1127464"/>
                  </a:cubicBezTo>
                  <a:cubicBezTo>
                    <a:pt x="660458" y="1146699"/>
                    <a:pt x="519894" y="1145219"/>
                    <a:pt x="426679" y="1180730"/>
                  </a:cubicBezTo>
                  <a:cubicBezTo>
                    <a:pt x="333464" y="1216241"/>
                    <a:pt x="263923" y="1287262"/>
                    <a:pt x="204738" y="1340528"/>
                  </a:cubicBezTo>
                  <a:cubicBezTo>
                    <a:pt x="145553" y="1393794"/>
                    <a:pt x="105603" y="1420427"/>
                    <a:pt x="71572" y="1500326"/>
                  </a:cubicBezTo>
                  <a:cubicBezTo>
                    <a:pt x="37541" y="1580225"/>
                    <a:pt x="-5368" y="1674920"/>
                    <a:pt x="551" y="1819922"/>
                  </a:cubicBezTo>
                  <a:cubicBezTo>
                    <a:pt x="6469" y="1964924"/>
                    <a:pt x="46419" y="2206101"/>
                    <a:pt x="107083" y="2370338"/>
                  </a:cubicBezTo>
                  <a:cubicBezTo>
                    <a:pt x="167747" y="2534575"/>
                    <a:pt x="269841" y="2691414"/>
                    <a:pt x="364536" y="2805344"/>
                  </a:cubicBezTo>
                  <a:cubicBezTo>
                    <a:pt x="459231" y="2919274"/>
                    <a:pt x="556885" y="2990295"/>
                    <a:pt x="675254" y="3053918"/>
                  </a:cubicBezTo>
                  <a:cubicBezTo>
                    <a:pt x="793623" y="3117541"/>
                    <a:pt x="944543" y="3182645"/>
                    <a:pt x="1074749" y="3187084"/>
                  </a:cubicBezTo>
                  <a:cubicBezTo>
                    <a:pt x="1204955" y="3191523"/>
                    <a:pt x="1354396" y="3148613"/>
                    <a:pt x="1456489" y="3080551"/>
                  </a:cubicBezTo>
                  <a:cubicBezTo>
                    <a:pt x="1558582" y="3012489"/>
                    <a:pt x="1638481" y="2879325"/>
                    <a:pt x="1687308" y="2778711"/>
                  </a:cubicBezTo>
                  <a:cubicBezTo>
                    <a:pt x="1736135" y="2678097"/>
                    <a:pt x="1745013" y="2567126"/>
                    <a:pt x="1749452" y="2476870"/>
                  </a:cubicBezTo>
                  <a:cubicBezTo>
                    <a:pt x="1753891" y="2386614"/>
                    <a:pt x="1710982" y="2309674"/>
                    <a:pt x="1713941" y="2237173"/>
                  </a:cubicBezTo>
                  <a:cubicBezTo>
                    <a:pt x="1716900" y="2164672"/>
                    <a:pt x="1716900" y="2133600"/>
                    <a:pt x="1767207" y="2041864"/>
                  </a:cubicBezTo>
                  <a:cubicBezTo>
                    <a:pt x="1817514" y="1950128"/>
                    <a:pt x="1891495" y="1809565"/>
                    <a:pt x="2015782" y="1686757"/>
                  </a:cubicBezTo>
                  <a:cubicBezTo>
                    <a:pt x="2140069" y="1563949"/>
                    <a:pt x="2366450" y="1415989"/>
                    <a:pt x="2512932" y="1305018"/>
                  </a:cubicBezTo>
                  <a:cubicBezTo>
                    <a:pt x="2659414" y="1194047"/>
                    <a:pt x="2754108" y="1099352"/>
                    <a:pt x="2894671" y="1020932"/>
                  </a:cubicBezTo>
                  <a:cubicBezTo>
                    <a:pt x="3035234" y="942512"/>
                    <a:pt x="3195772" y="888506"/>
                    <a:pt x="3356310" y="83450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V="1">
              <a:off x="2484032" y="4005204"/>
              <a:ext cx="0" cy="9357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H="1">
              <a:off x="1978998" y="4940933"/>
              <a:ext cx="5050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 flipH="1" flipV="1">
              <a:off x="1978998" y="4005204"/>
              <a:ext cx="505034" cy="9357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3132519" y="4726036"/>
              <a:ext cx="0" cy="6480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1619381" y="5374109"/>
              <a:ext cx="15131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Ελεύθερη σχεδίαση 21"/>
            <p:cNvSpPr/>
            <p:nvPr/>
          </p:nvSpPr>
          <p:spPr>
            <a:xfrm>
              <a:off x="1615451" y="4731113"/>
              <a:ext cx="1519034" cy="631151"/>
            </a:xfrm>
            <a:custGeom>
              <a:avLst/>
              <a:gdLst>
                <a:gd name="connsiteX0" fmla="*/ 0 w 1518081"/>
                <a:gd name="connsiteY0" fmla="*/ 630315 h 630315"/>
                <a:gd name="connsiteX1" fmla="*/ 230819 w 1518081"/>
                <a:gd name="connsiteY1" fmla="*/ 585926 h 630315"/>
                <a:gd name="connsiteX2" fmla="*/ 514905 w 1518081"/>
                <a:gd name="connsiteY2" fmla="*/ 532660 h 630315"/>
                <a:gd name="connsiteX3" fmla="*/ 914400 w 1518081"/>
                <a:gd name="connsiteY3" fmla="*/ 435006 h 630315"/>
                <a:gd name="connsiteX4" fmla="*/ 1109709 w 1518081"/>
                <a:gd name="connsiteY4" fmla="*/ 301841 h 630315"/>
                <a:gd name="connsiteX5" fmla="*/ 1438182 w 1518081"/>
                <a:gd name="connsiteY5" fmla="*/ 62144 h 630315"/>
                <a:gd name="connsiteX6" fmla="*/ 1518081 w 1518081"/>
                <a:gd name="connsiteY6" fmla="*/ 0 h 63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8081" h="630315">
                  <a:moveTo>
                    <a:pt x="0" y="630315"/>
                  </a:moveTo>
                  <a:lnTo>
                    <a:pt x="230819" y="585926"/>
                  </a:lnTo>
                  <a:cubicBezTo>
                    <a:pt x="316637" y="569650"/>
                    <a:pt x="400975" y="557813"/>
                    <a:pt x="514905" y="532660"/>
                  </a:cubicBezTo>
                  <a:cubicBezTo>
                    <a:pt x="628835" y="507507"/>
                    <a:pt x="815266" y="473476"/>
                    <a:pt x="914400" y="435006"/>
                  </a:cubicBezTo>
                  <a:cubicBezTo>
                    <a:pt x="1013534" y="396536"/>
                    <a:pt x="1022412" y="363985"/>
                    <a:pt x="1109709" y="301841"/>
                  </a:cubicBezTo>
                  <a:cubicBezTo>
                    <a:pt x="1197006" y="239697"/>
                    <a:pt x="1370120" y="112451"/>
                    <a:pt x="1438182" y="62144"/>
                  </a:cubicBezTo>
                  <a:cubicBezTo>
                    <a:pt x="1506244" y="11837"/>
                    <a:pt x="1512162" y="5918"/>
                    <a:pt x="1518081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24" name="Ευθύγραμμο βέλος σύνδεσης 23"/>
            <p:cNvCxnSpPr/>
            <p:nvPr/>
          </p:nvCxnSpPr>
          <p:spPr>
            <a:xfrm>
              <a:off x="2556741" y="5157521"/>
              <a:ext cx="0" cy="10084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ύγραμμο βέλος σύνδεσης 25"/>
            <p:cNvCxnSpPr>
              <a:stCxn id="22" idx="3"/>
            </p:cNvCxnSpPr>
            <p:nvPr/>
          </p:nvCxnSpPr>
          <p:spPr>
            <a:xfrm flipV="1">
              <a:off x="2531194" y="5157521"/>
              <a:ext cx="601325" cy="101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ύγραμμο βέλος σύνδεσης 27"/>
            <p:cNvCxnSpPr>
              <a:stCxn id="22" idx="3"/>
            </p:cNvCxnSpPr>
            <p:nvPr/>
          </p:nvCxnSpPr>
          <p:spPr>
            <a:xfrm>
              <a:off x="2531194" y="5167673"/>
              <a:ext cx="670104" cy="99833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oval" w="lg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>
              <a:off x="1978998" y="4005204"/>
              <a:ext cx="505034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>
              <a:off x="1978998" y="4005204"/>
              <a:ext cx="0" cy="935729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 flipH="1">
              <a:off x="3201299" y="5157521"/>
              <a:ext cx="0" cy="100848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/>
            <p:nvPr/>
          </p:nvCxnSpPr>
          <p:spPr>
            <a:xfrm flipH="1">
              <a:off x="2556741" y="6166009"/>
              <a:ext cx="577743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Ελεύθερη σχεδίαση 41"/>
            <p:cNvSpPr/>
            <p:nvPr/>
          </p:nvSpPr>
          <p:spPr>
            <a:xfrm>
              <a:off x="2884915" y="3106702"/>
              <a:ext cx="1055267" cy="368877"/>
            </a:xfrm>
            <a:custGeom>
              <a:avLst/>
              <a:gdLst>
                <a:gd name="connsiteX0" fmla="*/ 0 w 1056443"/>
                <a:gd name="connsiteY0" fmla="*/ 39276 h 367750"/>
                <a:gd name="connsiteX1" fmla="*/ 301841 w 1056443"/>
                <a:gd name="connsiteY1" fmla="*/ 3765 h 367750"/>
                <a:gd name="connsiteX2" fmla="*/ 781235 w 1056443"/>
                <a:gd name="connsiteY2" fmla="*/ 119175 h 367750"/>
                <a:gd name="connsiteX3" fmla="*/ 1056443 w 1056443"/>
                <a:gd name="connsiteY3" fmla="*/ 367750 h 36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6443" h="367750">
                  <a:moveTo>
                    <a:pt x="0" y="39276"/>
                  </a:moveTo>
                  <a:cubicBezTo>
                    <a:pt x="85817" y="14862"/>
                    <a:pt x="171635" y="-9551"/>
                    <a:pt x="301841" y="3765"/>
                  </a:cubicBezTo>
                  <a:cubicBezTo>
                    <a:pt x="432047" y="17081"/>
                    <a:pt x="655468" y="58511"/>
                    <a:pt x="781235" y="119175"/>
                  </a:cubicBezTo>
                  <a:cubicBezTo>
                    <a:pt x="907002" y="179839"/>
                    <a:pt x="981722" y="273794"/>
                    <a:pt x="1056443" y="36775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7812" y="3616022"/>
              <a:ext cx="487348" cy="3688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MF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67869" y="3621099"/>
              <a:ext cx="432325" cy="3671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V1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9406" y="4724345"/>
              <a:ext cx="890197" cy="3671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Shear 1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3767" y="5189670"/>
              <a:ext cx="1124045" cy="3671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Meniscus 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22892" y="6166009"/>
              <a:ext cx="432325" cy="3671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V2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57625" y="6176162"/>
              <a:ext cx="487348" cy="3705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FM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34485" y="4973082"/>
              <a:ext cx="886266" cy="3688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Shear 2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2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5/8</a:t>
            </a:r>
            <a:endParaRPr lang="el-GR" sz="3600" dirty="0"/>
          </a:p>
        </p:txBody>
      </p:sp>
      <p:sp>
        <p:nvSpPr>
          <p:cNvPr id="2253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4537075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mtClean="0"/>
              <a:t>Κατά την έκταση του γόνατος, κατ’ αρχάς οι κόνδυλοι κυλίουν πάνω στις κνημιαίες γλίνες και εν συνεχεία ταυτόχρονα κυλίουν και ολισθαίνουν σε αντίθετες κατευθύνσεις </a:t>
            </a:r>
            <a:r>
              <a:rPr lang="en-US" altLang="el-GR" smtClean="0"/>
              <a:t>.</a:t>
            </a:r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AF8F0D4-7EBB-47B9-810F-27393F7A6EB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22533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r="2039" b="16222"/>
          <a:stretch>
            <a:fillRect/>
          </a:stretch>
        </p:blipFill>
        <p:spPr bwMode="auto">
          <a:xfrm>
            <a:off x="5776913" y="1708150"/>
            <a:ext cx="262255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 rot="16200000">
            <a:off x="7258051" y="3994150"/>
            <a:ext cx="25590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meherchilakalapudi.wordpress.com</a:t>
            </a:r>
            <a:endParaRPr lang="el-GR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3850" y="5411788"/>
            <a:ext cx="26654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Arial" charset="0"/>
              </a:rPr>
              <a:t>Κίνηση μηριαίων κονδύλων κατά την έκταση του γόνατος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5550" y="2254250"/>
            <a:ext cx="98107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charset="0"/>
              </a:rPr>
              <a:t>Femur</a:t>
            </a:r>
            <a:endParaRPr lang="el-GR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900" y="44370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 charset="0"/>
              </a:rPr>
              <a:t>Tibia fixed</a:t>
            </a:r>
            <a:endParaRPr lang="el-GR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Άρθρωση </a:t>
            </a:r>
            <a:r>
              <a:rPr lang="el-GR" dirty="0" smtClean="0"/>
              <a:t>Γόνατος</a:t>
            </a:r>
            <a:r>
              <a:rPr lang="en-US" dirty="0" smtClean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2B4343-79AB-4724-B949-DBA0E4F860D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5124" name="Picture 2" descr="File:Blausen 0597 KneeAnatomy S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0312"/>
            <a:ext cx="4397440" cy="3298080"/>
          </a:xfrm>
          <a:prstGeom prst="rect">
            <a:avLst/>
          </a:prstGeom>
          <a:noFill/>
          <a:ln w="9525">
            <a:solidFill>
              <a:srgbClr val="4563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4" descr="File:Blausen 0596 KneeAnatomy 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0312"/>
            <a:ext cx="3298080" cy="3298080"/>
          </a:xfrm>
          <a:prstGeom prst="rect">
            <a:avLst/>
          </a:prstGeom>
          <a:noFill/>
          <a:ln w="9525">
            <a:solidFill>
              <a:srgbClr val="4563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4877378" y="5096935"/>
            <a:ext cx="29225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Blausen 0597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KneeAnatomy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 Side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BruceBlaus"/>
              </a:rPr>
              <a:t>BruceBlaus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871314" y="5096935"/>
            <a:ext cx="29225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Blausen 0596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KneeAnatomy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 Front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BruceBlaus"/>
              </a:rPr>
              <a:t>BruceBlaus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6/8</a:t>
            </a:r>
            <a:endParaRPr lang="el-GR" sz="3600" dirty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Η ραχιαία ολίσθηση των μηριαίων κονδύλων διευκολύνεται με την τάση του οπίσθιου χιαστού συνδέσμου, με το σχήμα των μηνίσκων και με την συστολή των ισχιοκνημιαίων 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Ο οπίσθιος χιαστός σύνδεσμος συναγωνίζεται με την συστολή του τετρακεφάλου και ανταγωνίζεται με την συστολή των ισχιοκνημιαίων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B78A32-0679-4916-B315-68D310C3D16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7/8</a:t>
            </a:r>
            <a:endParaRPr lang="el-GR" sz="3600" dirty="0"/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064500" cy="4833938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z="2200" smtClean="0"/>
              <a:t>Ανεξάρτητα από την στροφή που γίνεται στο γόνατο, η κίνηση του έξω κνημιαίου κονδύλου είναι μεγαλύτερη από την κίνηση του έσω κνημιαίου κονδύλου,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sz="2200" smtClean="0"/>
              <a:t>Κατά την έξω στροφή της κνήμης με σταθερό το μηριαίο, ο έσω κνημιαίος κόνδυλος ελαφρώς μετατοπίζεται κοιλιακά, ενώ ο έξω κνημιαίος κόνδυλος μετατοπίζεται ραχιαία σημαντικά,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sz="2200" smtClean="0"/>
              <a:t>Κατά την έσω στροφή της κνήμης με σταθερό το μηριαίο, συμβαίνουν τα αντίθετα,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sz="2200" smtClean="0"/>
              <a:t>Με σταθερή την κνήμη, η έξω στροφή του μηριαίου αντιστοιχεί με την έσω στροφή της κνήμης, και η έσω στροφή του μηριαίου με την έξω στροφή της κνήμης.</a:t>
            </a:r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B9F850-FAB3-45DA-8EBD-9128DC0CF92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8/8</a:t>
            </a:r>
            <a:endParaRPr lang="el-GR" sz="3600" dirty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93063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Στις στροφές οι μηνίσκοι ακολουθούν την κίνηση των αντίστοιχων μηριαίων κονδύλων, δηλ. κατά την έσω στροφή της κνήμης, όπου ο έσω μηριαίος κόνδυλος κινείται κοιλιακά και ο έξω κινείται ραχιαία , προς την ίδια κατεύθυνση κινούνται οι μηνίσκοι (έσω – κοιλιακά, έξω – ραχιαία)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FB5543-B10E-4F1C-ABA8-92E0FE66800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Αρθρωκινηματική σε </a:t>
            </a:r>
            <a:r>
              <a:rPr lang="el-GR" dirty="0"/>
              <a:t>φυσιολογικά γόνατα </a:t>
            </a:r>
            <a:r>
              <a:rPr lang="el-GR" dirty="0" smtClean="0"/>
              <a:t>με </a:t>
            </a:r>
            <a:r>
              <a:rPr lang="el-GR" dirty="0" err="1" smtClean="0"/>
              <a:t>ακτινοσκόπιση</a:t>
            </a:r>
            <a:endParaRPr lang="el-GR" dirty="0"/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4691063" cy="4752528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dirty="0" smtClean="0"/>
              <a:t>Στην όρθια θέση με πλήρη έκταση, στο οβελιαίο επίπεδο οι μηριαίοι κόνδυλοι εφάπτονται της κνήμης περίπου 6.49 mm μπροστά από την μέση γραμμή,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dirty="0" smtClean="0"/>
              <a:t>Κατά την κάμψη (0-90°) οι μηριαίοι κόνδυλοι κινούνται ραχιαία κατά 14. 17 mm.</a:t>
            </a:r>
          </a:p>
          <a:p>
            <a:pPr eaLnBrk="1" hangingPunct="1">
              <a:spcBef>
                <a:spcPts val="1800"/>
              </a:spcBef>
            </a:pPr>
            <a:endParaRPr lang="el-GR" altLang="el-GR" dirty="0" smtClean="0"/>
          </a:p>
        </p:txBody>
      </p:sp>
      <p:sp>
        <p:nvSpPr>
          <p:cNvPr id="2765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326E00-2381-4186-8525-6B890609207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170601" y="5424958"/>
            <a:ext cx="19510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(Dennis et al 1996)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26629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92288"/>
            <a:ext cx="34782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7908" y="115888"/>
            <a:ext cx="8568184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Αρθρωκινηματική σε </a:t>
            </a:r>
            <a:r>
              <a:rPr lang="el-GR" dirty="0"/>
              <a:t>πτωματικά </a:t>
            </a:r>
            <a:r>
              <a:rPr lang="el-GR" dirty="0" smtClean="0"/>
              <a:t>γόνατα </a:t>
            </a:r>
            <a:r>
              <a:rPr lang="el-GR" sz="3000" b="0" dirty="0" smtClean="0"/>
              <a:t>1/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4749800" cy="43211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Η ακτίνα του έσω μηριαίου κονδύλου κατά μέσο όρο είναι ελαφρώς μεγαλύτερη από την ακτίνα του έξω μηριαίου κονδύλου (21.0 mm ο έσω και 18.6 mm ο έξω)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AD35785-E2A0-43C9-9B4D-E25BDA1267D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27653" name="Ομάδα 81"/>
          <p:cNvGrpSpPr>
            <a:grpSpLocks/>
          </p:cNvGrpSpPr>
          <p:nvPr/>
        </p:nvGrpSpPr>
        <p:grpSpPr bwMode="auto">
          <a:xfrm>
            <a:off x="5334000" y="1504950"/>
            <a:ext cx="2435225" cy="4703763"/>
            <a:chOff x="5051057" y="1402628"/>
            <a:chExt cx="2435409" cy="4705209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5770249" y="1402628"/>
              <a:ext cx="1252632" cy="2469322"/>
            </a:xfrm>
            <a:custGeom>
              <a:avLst/>
              <a:gdLst>
                <a:gd name="connsiteX0" fmla="*/ 0 w 1252166"/>
                <a:gd name="connsiteY0" fmla="*/ 1411593 h 2468805"/>
                <a:gd name="connsiteX1" fmla="*/ 159798 w 1252166"/>
                <a:gd name="connsiteY1" fmla="*/ 1269551 h 2468805"/>
                <a:gd name="connsiteX2" fmla="*/ 257453 w 1252166"/>
                <a:gd name="connsiteY2" fmla="*/ 949955 h 2468805"/>
                <a:gd name="connsiteX3" fmla="*/ 301841 w 1252166"/>
                <a:gd name="connsiteY3" fmla="*/ 550459 h 2468805"/>
                <a:gd name="connsiteX4" fmla="*/ 337352 w 1252166"/>
                <a:gd name="connsiteY4" fmla="*/ 115454 h 2468805"/>
                <a:gd name="connsiteX5" fmla="*/ 328474 w 1252166"/>
                <a:gd name="connsiteY5" fmla="*/ 53310 h 2468805"/>
                <a:gd name="connsiteX6" fmla="*/ 461639 w 1252166"/>
                <a:gd name="connsiteY6" fmla="*/ 44 h 2468805"/>
                <a:gd name="connsiteX7" fmla="*/ 701336 w 1252166"/>
                <a:gd name="connsiteY7" fmla="*/ 62188 h 2468805"/>
                <a:gd name="connsiteX8" fmla="*/ 923278 w 1252166"/>
                <a:gd name="connsiteY8" fmla="*/ 124331 h 2468805"/>
                <a:gd name="connsiteX9" fmla="*/ 1029810 w 1252166"/>
                <a:gd name="connsiteY9" fmla="*/ 97698 h 2468805"/>
                <a:gd name="connsiteX10" fmla="*/ 1038688 w 1252166"/>
                <a:gd name="connsiteY10" fmla="*/ 213108 h 2468805"/>
                <a:gd name="connsiteX11" fmla="*/ 1065321 w 1252166"/>
                <a:gd name="connsiteY11" fmla="*/ 612603 h 2468805"/>
                <a:gd name="connsiteX12" fmla="*/ 1083076 w 1252166"/>
                <a:gd name="connsiteY12" fmla="*/ 941077 h 2468805"/>
                <a:gd name="connsiteX13" fmla="*/ 1154098 w 1252166"/>
                <a:gd name="connsiteY13" fmla="*/ 1287306 h 2468805"/>
                <a:gd name="connsiteX14" fmla="*/ 1207364 w 1252166"/>
                <a:gd name="connsiteY14" fmla="*/ 1544758 h 2468805"/>
                <a:gd name="connsiteX15" fmla="*/ 1251752 w 1252166"/>
                <a:gd name="connsiteY15" fmla="*/ 1704556 h 2468805"/>
                <a:gd name="connsiteX16" fmla="*/ 1225119 w 1252166"/>
                <a:gd name="connsiteY16" fmla="*/ 1890988 h 2468805"/>
                <a:gd name="connsiteX17" fmla="*/ 1154098 w 1252166"/>
                <a:gd name="connsiteY17" fmla="*/ 2077419 h 2468805"/>
                <a:gd name="connsiteX18" fmla="*/ 976544 w 1252166"/>
                <a:gd name="connsiteY18" fmla="*/ 2263850 h 2468805"/>
                <a:gd name="connsiteX19" fmla="*/ 656948 w 1252166"/>
                <a:gd name="connsiteY19" fmla="*/ 2414770 h 2468805"/>
                <a:gd name="connsiteX20" fmla="*/ 301841 w 1252166"/>
                <a:gd name="connsiteY20" fmla="*/ 2468036 h 2468805"/>
                <a:gd name="connsiteX21" fmla="*/ 44389 w 1252166"/>
                <a:gd name="connsiteY21" fmla="*/ 2441403 h 246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166" h="2468805">
                  <a:moveTo>
                    <a:pt x="0" y="1411593"/>
                  </a:moveTo>
                  <a:cubicBezTo>
                    <a:pt x="58444" y="1379042"/>
                    <a:pt x="116889" y="1346491"/>
                    <a:pt x="159798" y="1269551"/>
                  </a:cubicBezTo>
                  <a:cubicBezTo>
                    <a:pt x="202707" y="1192611"/>
                    <a:pt x="233779" y="1069803"/>
                    <a:pt x="257453" y="949955"/>
                  </a:cubicBezTo>
                  <a:cubicBezTo>
                    <a:pt x="281127" y="830107"/>
                    <a:pt x="288525" y="689542"/>
                    <a:pt x="301841" y="550459"/>
                  </a:cubicBezTo>
                  <a:cubicBezTo>
                    <a:pt x="315157" y="411376"/>
                    <a:pt x="332913" y="198312"/>
                    <a:pt x="337352" y="115454"/>
                  </a:cubicBezTo>
                  <a:cubicBezTo>
                    <a:pt x="341791" y="32596"/>
                    <a:pt x="307760" y="72545"/>
                    <a:pt x="328474" y="53310"/>
                  </a:cubicBezTo>
                  <a:cubicBezTo>
                    <a:pt x="349189" y="34075"/>
                    <a:pt x="399495" y="-1436"/>
                    <a:pt x="461639" y="44"/>
                  </a:cubicBezTo>
                  <a:cubicBezTo>
                    <a:pt x="523783" y="1524"/>
                    <a:pt x="624396" y="41473"/>
                    <a:pt x="701336" y="62188"/>
                  </a:cubicBezTo>
                  <a:cubicBezTo>
                    <a:pt x="778276" y="82902"/>
                    <a:pt x="868532" y="118413"/>
                    <a:pt x="923278" y="124331"/>
                  </a:cubicBezTo>
                  <a:cubicBezTo>
                    <a:pt x="978024" y="130249"/>
                    <a:pt x="1010575" y="82902"/>
                    <a:pt x="1029810" y="97698"/>
                  </a:cubicBezTo>
                  <a:cubicBezTo>
                    <a:pt x="1049045" y="112494"/>
                    <a:pt x="1032770" y="127291"/>
                    <a:pt x="1038688" y="213108"/>
                  </a:cubicBezTo>
                  <a:cubicBezTo>
                    <a:pt x="1044606" y="298925"/>
                    <a:pt x="1057923" y="491275"/>
                    <a:pt x="1065321" y="612603"/>
                  </a:cubicBezTo>
                  <a:cubicBezTo>
                    <a:pt x="1072719" y="733931"/>
                    <a:pt x="1068280" y="828626"/>
                    <a:pt x="1083076" y="941077"/>
                  </a:cubicBezTo>
                  <a:cubicBezTo>
                    <a:pt x="1097872" y="1053527"/>
                    <a:pt x="1133383" y="1186693"/>
                    <a:pt x="1154098" y="1287306"/>
                  </a:cubicBezTo>
                  <a:cubicBezTo>
                    <a:pt x="1174813" y="1387919"/>
                    <a:pt x="1191088" y="1475216"/>
                    <a:pt x="1207364" y="1544758"/>
                  </a:cubicBezTo>
                  <a:cubicBezTo>
                    <a:pt x="1223640" y="1614300"/>
                    <a:pt x="1248793" y="1646851"/>
                    <a:pt x="1251752" y="1704556"/>
                  </a:cubicBezTo>
                  <a:cubicBezTo>
                    <a:pt x="1254711" y="1762261"/>
                    <a:pt x="1241395" y="1828844"/>
                    <a:pt x="1225119" y="1890988"/>
                  </a:cubicBezTo>
                  <a:cubicBezTo>
                    <a:pt x="1208843" y="1953132"/>
                    <a:pt x="1195527" y="2015275"/>
                    <a:pt x="1154098" y="2077419"/>
                  </a:cubicBezTo>
                  <a:cubicBezTo>
                    <a:pt x="1112669" y="2139563"/>
                    <a:pt x="1059402" y="2207625"/>
                    <a:pt x="976544" y="2263850"/>
                  </a:cubicBezTo>
                  <a:cubicBezTo>
                    <a:pt x="893686" y="2320075"/>
                    <a:pt x="769398" y="2380739"/>
                    <a:pt x="656948" y="2414770"/>
                  </a:cubicBezTo>
                  <a:cubicBezTo>
                    <a:pt x="544498" y="2448801"/>
                    <a:pt x="403934" y="2463597"/>
                    <a:pt x="301841" y="2468036"/>
                  </a:cubicBezTo>
                  <a:cubicBezTo>
                    <a:pt x="199748" y="2472475"/>
                    <a:pt x="122068" y="2456939"/>
                    <a:pt x="44389" y="2441403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5397158" y="3898945"/>
              <a:ext cx="1513002" cy="2200951"/>
            </a:xfrm>
            <a:custGeom>
              <a:avLst/>
              <a:gdLst>
                <a:gd name="connsiteX0" fmla="*/ 45315 w 1512931"/>
                <a:gd name="connsiteY0" fmla="*/ 185474 h 2202409"/>
                <a:gd name="connsiteX1" fmla="*/ 9804 w 1512931"/>
                <a:gd name="connsiteY1" fmla="*/ 300884 h 2202409"/>
                <a:gd name="connsiteX2" fmla="*/ 926 w 1512931"/>
                <a:gd name="connsiteY2" fmla="*/ 442927 h 2202409"/>
                <a:gd name="connsiteX3" fmla="*/ 27559 w 1512931"/>
                <a:gd name="connsiteY3" fmla="*/ 540581 h 2202409"/>
                <a:gd name="connsiteX4" fmla="*/ 116336 w 1512931"/>
                <a:gd name="connsiteY4" fmla="*/ 682624 h 2202409"/>
                <a:gd name="connsiteX5" fmla="*/ 249501 w 1512931"/>
                <a:gd name="connsiteY5" fmla="*/ 824666 h 2202409"/>
                <a:gd name="connsiteX6" fmla="*/ 382666 w 1512931"/>
                <a:gd name="connsiteY6" fmla="*/ 931198 h 2202409"/>
                <a:gd name="connsiteX7" fmla="*/ 453687 w 1512931"/>
                <a:gd name="connsiteY7" fmla="*/ 1321816 h 2202409"/>
                <a:gd name="connsiteX8" fmla="*/ 471443 w 1512931"/>
                <a:gd name="connsiteY8" fmla="*/ 1747944 h 2202409"/>
                <a:gd name="connsiteX9" fmla="*/ 471443 w 1512931"/>
                <a:gd name="connsiteY9" fmla="*/ 2058663 h 2202409"/>
                <a:gd name="connsiteX10" fmla="*/ 471443 w 1512931"/>
                <a:gd name="connsiteY10" fmla="*/ 2147439 h 2202409"/>
                <a:gd name="connsiteX11" fmla="*/ 542464 w 1512931"/>
                <a:gd name="connsiteY11" fmla="*/ 2085296 h 2202409"/>
                <a:gd name="connsiteX12" fmla="*/ 702262 w 1512931"/>
                <a:gd name="connsiteY12" fmla="*/ 2076418 h 2202409"/>
                <a:gd name="connsiteX13" fmla="*/ 791039 w 1512931"/>
                <a:gd name="connsiteY13" fmla="*/ 2120806 h 2202409"/>
                <a:gd name="connsiteX14" fmla="*/ 950837 w 1512931"/>
                <a:gd name="connsiteY14" fmla="*/ 2182950 h 2202409"/>
                <a:gd name="connsiteX15" fmla="*/ 1155023 w 1512931"/>
                <a:gd name="connsiteY15" fmla="*/ 2200705 h 2202409"/>
                <a:gd name="connsiteX16" fmla="*/ 1332577 w 1512931"/>
                <a:gd name="connsiteY16" fmla="*/ 2147439 h 2202409"/>
                <a:gd name="connsiteX17" fmla="*/ 1412476 w 1512931"/>
                <a:gd name="connsiteY17" fmla="*/ 2103051 h 2202409"/>
                <a:gd name="connsiteX18" fmla="*/ 1430231 w 1512931"/>
                <a:gd name="connsiteY18" fmla="*/ 1969886 h 2202409"/>
                <a:gd name="connsiteX19" fmla="*/ 1465742 w 1512931"/>
                <a:gd name="connsiteY19" fmla="*/ 1703556 h 2202409"/>
                <a:gd name="connsiteX20" fmla="*/ 1510130 w 1512931"/>
                <a:gd name="connsiteY20" fmla="*/ 1481614 h 2202409"/>
                <a:gd name="connsiteX21" fmla="*/ 1483497 w 1512931"/>
                <a:gd name="connsiteY21" fmla="*/ 1295183 h 2202409"/>
                <a:gd name="connsiteX22" fmla="*/ 1483497 w 1512931"/>
                <a:gd name="connsiteY22" fmla="*/ 1162018 h 2202409"/>
                <a:gd name="connsiteX23" fmla="*/ 1510130 w 1512931"/>
                <a:gd name="connsiteY23" fmla="*/ 1028853 h 2202409"/>
                <a:gd name="connsiteX24" fmla="*/ 1510130 w 1512931"/>
                <a:gd name="connsiteY24" fmla="*/ 851299 h 2202409"/>
                <a:gd name="connsiteX25" fmla="*/ 1492375 w 1512931"/>
                <a:gd name="connsiteY25" fmla="*/ 709257 h 2202409"/>
                <a:gd name="connsiteX26" fmla="*/ 1447986 w 1512931"/>
                <a:gd name="connsiteY26" fmla="*/ 593847 h 2202409"/>
                <a:gd name="connsiteX27" fmla="*/ 1421353 w 1512931"/>
                <a:gd name="connsiteY27" fmla="*/ 425171 h 2202409"/>
                <a:gd name="connsiteX28" fmla="*/ 1376965 w 1512931"/>
                <a:gd name="connsiteY28" fmla="*/ 274251 h 2202409"/>
                <a:gd name="connsiteX29" fmla="*/ 1341454 w 1512931"/>
                <a:gd name="connsiteY29" fmla="*/ 132208 h 2202409"/>
                <a:gd name="connsiteX30" fmla="*/ 1261555 w 1512931"/>
                <a:gd name="connsiteY30" fmla="*/ 25676 h 2202409"/>
                <a:gd name="connsiteX31" fmla="*/ 1155023 w 1512931"/>
                <a:gd name="connsiteY31" fmla="*/ 7921 h 2202409"/>
                <a:gd name="connsiteX32" fmla="*/ 808794 w 1512931"/>
                <a:gd name="connsiteY32" fmla="*/ 132208 h 2202409"/>
                <a:gd name="connsiteX33" fmla="*/ 613486 w 1512931"/>
                <a:gd name="connsiteY33" fmla="*/ 167719 h 2202409"/>
                <a:gd name="connsiteX34" fmla="*/ 409299 w 1512931"/>
                <a:gd name="connsiteY34" fmla="*/ 194352 h 2202409"/>
                <a:gd name="connsiteX35" fmla="*/ 187357 w 1512931"/>
                <a:gd name="connsiteY35" fmla="*/ 194352 h 2202409"/>
                <a:gd name="connsiteX36" fmla="*/ 45315 w 1512931"/>
                <a:gd name="connsiteY36" fmla="*/ 185474 h 220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2931" h="2202409">
                  <a:moveTo>
                    <a:pt x="45315" y="185474"/>
                  </a:moveTo>
                  <a:cubicBezTo>
                    <a:pt x="15723" y="203229"/>
                    <a:pt x="17202" y="257975"/>
                    <a:pt x="9804" y="300884"/>
                  </a:cubicBezTo>
                  <a:cubicBezTo>
                    <a:pt x="2406" y="343793"/>
                    <a:pt x="-2033" y="402978"/>
                    <a:pt x="926" y="442927"/>
                  </a:cubicBezTo>
                  <a:cubicBezTo>
                    <a:pt x="3885" y="482877"/>
                    <a:pt x="8324" y="500632"/>
                    <a:pt x="27559" y="540581"/>
                  </a:cubicBezTo>
                  <a:cubicBezTo>
                    <a:pt x="46794" y="580531"/>
                    <a:pt x="79346" y="635277"/>
                    <a:pt x="116336" y="682624"/>
                  </a:cubicBezTo>
                  <a:cubicBezTo>
                    <a:pt x="153326" y="729971"/>
                    <a:pt x="205113" y="783237"/>
                    <a:pt x="249501" y="824666"/>
                  </a:cubicBezTo>
                  <a:cubicBezTo>
                    <a:pt x="293889" y="866095"/>
                    <a:pt x="348635" y="848340"/>
                    <a:pt x="382666" y="931198"/>
                  </a:cubicBezTo>
                  <a:cubicBezTo>
                    <a:pt x="416697" y="1014056"/>
                    <a:pt x="438891" y="1185692"/>
                    <a:pt x="453687" y="1321816"/>
                  </a:cubicBezTo>
                  <a:cubicBezTo>
                    <a:pt x="468483" y="1457940"/>
                    <a:pt x="468484" y="1625136"/>
                    <a:pt x="471443" y="1747944"/>
                  </a:cubicBezTo>
                  <a:cubicBezTo>
                    <a:pt x="474402" y="1870752"/>
                    <a:pt x="471443" y="2058663"/>
                    <a:pt x="471443" y="2058663"/>
                  </a:cubicBezTo>
                  <a:cubicBezTo>
                    <a:pt x="471443" y="2125245"/>
                    <a:pt x="459606" y="2143000"/>
                    <a:pt x="471443" y="2147439"/>
                  </a:cubicBezTo>
                  <a:cubicBezTo>
                    <a:pt x="483280" y="2151878"/>
                    <a:pt x="503994" y="2097133"/>
                    <a:pt x="542464" y="2085296"/>
                  </a:cubicBezTo>
                  <a:cubicBezTo>
                    <a:pt x="580934" y="2073459"/>
                    <a:pt x="660833" y="2070500"/>
                    <a:pt x="702262" y="2076418"/>
                  </a:cubicBezTo>
                  <a:cubicBezTo>
                    <a:pt x="743691" y="2082336"/>
                    <a:pt x="749610" y="2103051"/>
                    <a:pt x="791039" y="2120806"/>
                  </a:cubicBezTo>
                  <a:cubicBezTo>
                    <a:pt x="832468" y="2138561"/>
                    <a:pt x="890173" y="2169634"/>
                    <a:pt x="950837" y="2182950"/>
                  </a:cubicBezTo>
                  <a:cubicBezTo>
                    <a:pt x="1011501" y="2196266"/>
                    <a:pt x="1091400" y="2206623"/>
                    <a:pt x="1155023" y="2200705"/>
                  </a:cubicBezTo>
                  <a:cubicBezTo>
                    <a:pt x="1218646" y="2194787"/>
                    <a:pt x="1289668" y="2163715"/>
                    <a:pt x="1332577" y="2147439"/>
                  </a:cubicBezTo>
                  <a:cubicBezTo>
                    <a:pt x="1375486" y="2131163"/>
                    <a:pt x="1396200" y="2132643"/>
                    <a:pt x="1412476" y="2103051"/>
                  </a:cubicBezTo>
                  <a:cubicBezTo>
                    <a:pt x="1428752" y="2073459"/>
                    <a:pt x="1430231" y="1969886"/>
                    <a:pt x="1430231" y="1969886"/>
                  </a:cubicBezTo>
                  <a:cubicBezTo>
                    <a:pt x="1439109" y="1903304"/>
                    <a:pt x="1452426" y="1784935"/>
                    <a:pt x="1465742" y="1703556"/>
                  </a:cubicBezTo>
                  <a:cubicBezTo>
                    <a:pt x="1479058" y="1622177"/>
                    <a:pt x="1507171" y="1549676"/>
                    <a:pt x="1510130" y="1481614"/>
                  </a:cubicBezTo>
                  <a:cubicBezTo>
                    <a:pt x="1513089" y="1413552"/>
                    <a:pt x="1487936" y="1348449"/>
                    <a:pt x="1483497" y="1295183"/>
                  </a:cubicBezTo>
                  <a:cubicBezTo>
                    <a:pt x="1479058" y="1241917"/>
                    <a:pt x="1479058" y="1206406"/>
                    <a:pt x="1483497" y="1162018"/>
                  </a:cubicBezTo>
                  <a:cubicBezTo>
                    <a:pt x="1487936" y="1117630"/>
                    <a:pt x="1505691" y="1080639"/>
                    <a:pt x="1510130" y="1028853"/>
                  </a:cubicBezTo>
                  <a:cubicBezTo>
                    <a:pt x="1514569" y="977067"/>
                    <a:pt x="1513089" y="904565"/>
                    <a:pt x="1510130" y="851299"/>
                  </a:cubicBezTo>
                  <a:cubicBezTo>
                    <a:pt x="1507171" y="798033"/>
                    <a:pt x="1502732" y="752166"/>
                    <a:pt x="1492375" y="709257"/>
                  </a:cubicBezTo>
                  <a:cubicBezTo>
                    <a:pt x="1482018" y="666348"/>
                    <a:pt x="1459823" y="641195"/>
                    <a:pt x="1447986" y="593847"/>
                  </a:cubicBezTo>
                  <a:cubicBezTo>
                    <a:pt x="1436149" y="546499"/>
                    <a:pt x="1433190" y="478437"/>
                    <a:pt x="1421353" y="425171"/>
                  </a:cubicBezTo>
                  <a:cubicBezTo>
                    <a:pt x="1409516" y="371905"/>
                    <a:pt x="1390281" y="323078"/>
                    <a:pt x="1376965" y="274251"/>
                  </a:cubicBezTo>
                  <a:cubicBezTo>
                    <a:pt x="1363649" y="225424"/>
                    <a:pt x="1360689" y="173637"/>
                    <a:pt x="1341454" y="132208"/>
                  </a:cubicBezTo>
                  <a:cubicBezTo>
                    <a:pt x="1322219" y="90779"/>
                    <a:pt x="1292627" y="46390"/>
                    <a:pt x="1261555" y="25676"/>
                  </a:cubicBezTo>
                  <a:cubicBezTo>
                    <a:pt x="1230483" y="4962"/>
                    <a:pt x="1230483" y="-9834"/>
                    <a:pt x="1155023" y="7921"/>
                  </a:cubicBezTo>
                  <a:cubicBezTo>
                    <a:pt x="1079563" y="25676"/>
                    <a:pt x="899050" y="105575"/>
                    <a:pt x="808794" y="132208"/>
                  </a:cubicBezTo>
                  <a:cubicBezTo>
                    <a:pt x="718538" y="158841"/>
                    <a:pt x="680068" y="157362"/>
                    <a:pt x="613486" y="167719"/>
                  </a:cubicBezTo>
                  <a:cubicBezTo>
                    <a:pt x="546904" y="178076"/>
                    <a:pt x="480321" y="189913"/>
                    <a:pt x="409299" y="194352"/>
                  </a:cubicBezTo>
                  <a:cubicBezTo>
                    <a:pt x="338278" y="198791"/>
                    <a:pt x="246541" y="195832"/>
                    <a:pt x="187357" y="194352"/>
                  </a:cubicBezTo>
                  <a:cubicBezTo>
                    <a:pt x="128173" y="192872"/>
                    <a:pt x="74907" y="167719"/>
                    <a:pt x="45315" y="185474"/>
                  </a:cubicBezTo>
                  <a:close/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5354293" y="2838169"/>
              <a:ext cx="1008138" cy="1019488"/>
            </a:xfrm>
            <a:prstGeom prst="ellipse">
              <a:avLst/>
            </a:pr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5459076" y="3886241"/>
              <a:ext cx="1146262" cy="179443"/>
            </a:xfrm>
            <a:custGeom>
              <a:avLst/>
              <a:gdLst>
                <a:gd name="connsiteX0" fmla="*/ 0 w 1145219"/>
                <a:gd name="connsiteY0" fmla="*/ 178991 h 178991"/>
                <a:gd name="connsiteX1" fmla="*/ 177553 w 1145219"/>
                <a:gd name="connsiteY1" fmla="*/ 161235 h 178991"/>
                <a:gd name="connsiteX2" fmla="*/ 506027 w 1145219"/>
                <a:gd name="connsiteY2" fmla="*/ 81336 h 178991"/>
                <a:gd name="connsiteX3" fmla="*/ 745724 w 1145219"/>
                <a:gd name="connsiteY3" fmla="*/ 36948 h 178991"/>
                <a:gd name="connsiteX4" fmla="*/ 1029810 w 1145219"/>
                <a:gd name="connsiteY4" fmla="*/ 1437 h 178991"/>
                <a:gd name="connsiteX5" fmla="*/ 1145219 w 1145219"/>
                <a:gd name="connsiteY5" fmla="*/ 10315 h 17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219" h="178991">
                  <a:moveTo>
                    <a:pt x="0" y="178991"/>
                  </a:moveTo>
                  <a:cubicBezTo>
                    <a:pt x="46607" y="178251"/>
                    <a:pt x="93215" y="177511"/>
                    <a:pt x="177553" y="161235"/>
                  </a:cubicBezTo>
                  <a:cubicBezTo>
                    <a:pt x="261891" y="144959"/>
                    <a:pt x="411332" y="102051"/>
                    <a:pt x="506027" y="81336"/>
                  </a:cubicBezTo>
                  <a:cubicBezTo>
                    <a:pt x="600722" y="60621"/>
                    <a:pt x="658427" y="50264"/>
                    <a:pt x="745724" y="36948"/>
                  </a:cubicBezTo>
                  <a:cubicBezTo>
                    <a:pt x="833021" y="23631"/>
                    <a:pt x="963227" y="5876"/>
                    <a:pt x="1029810" y="1437"/>
                  </a:cubicBezTo>
                  <a:cubicBezTo>
                    <a:pt x="1096393" y="-3002"/>
                    <a:pt x="1120806" y="3656"/>
                    <a:pt x="1145219" y="10315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6498966" y="1435976"/>
              <a:ext cx="328638" cy="55579"/>
            </a:xfrm>
            <a:custGeom>
              <a:avLst/>
              <a:gdLst>
                <a:gd name="connsiteX0" fmla="*/ 0 w 328474"/>
                <a:gd name="connsiteY0" fmla="*/ 19329 h 54840"/>
                <a:gd name="connsiteX1" fmla="*/ 186431 w 328474"/>
                <a:gd name="connsiteY1" fmla="*/ 1574 h 54840"/>
                <a:gd name="connsiteX2" fmla="*/ 328474 w 328474"/>
                <a:gd name="connsiteY2" fmla="*/ 54840 h 5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474" h="54840">
                  <a:moveTo>
                    <a:pt x="0" y="19329"/>
                  </a:moveTo>
                  <a:cubicBezTo>
                    <a:pt x="65842" y="7492"/>
                    <a:pt x="131685" y="-4344"/>
                    <a:pt x="186431" y="1574"/>
                  </a:cubicBezTo>
                  <a:cubicBezTo>
                    <a:pt x="241177" y="7492"/>
                    <a:pt x="284825" y="31166"/>
                    <a:pt x="328474" y="54840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5876619" y="6053845"/>
              <a:ext cx="471524" cy="53992"/>
            </a:xfrm>
            <a:custGeom>
              <a:avLst/>
              <a:gdLst>
                <a:gd name="connsiteX0" fmla="*/ 0 w 470517"/>
                <a:gd name="connsiteY0" fmla="*/ 0 h 53266"/>
                <a:gd name="connsiteX1" fmla="*/ 115410 w 470517"/>
                <a:gd name="connsiteY1" fmla="*/ 44388 h 53266"/>
                <a:gd name="connsiteX2" fmla="*/ 319597 w 470517"/>
                <a:gd name="connsiteY2" fmla="*/ 53266 h 53266"/>
                <a:gd name="connsiteX3" fmla="*/ 470517 w 470517"/>
                <a:gd name="connsiteY3" fmla="*/ 44388 h 5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517" h="53266">
                  <a:moveTo>
                    <a:pt x="0" y="0"/>
                  </a:moveTo>
                  <a:cubicBezTo>
                    <a:pt x="31072" y="17755"/>
                    <a:pt x="62144" y="35510"/>
                    <a:pt x="115410" y="44388"/>
                  </a:cubicBezTo>
                  <a:cubicBezTo>
                    <a:pt x="168676" y="53266"/>
                    <a:pt x="260413" y="53266"/>
                    <a:pt x="319597" y="53266"/>
                  </a:cubicBezTo>
                  <a:cubicBezTo>
                    <a:pt x="378781" y="53266"/>
                    <a:pt x="424649" y="48827"/>
                    <a:pt x="470517" y="44388"/>
                  </a:cubicBezTo>
                </a:path>
              </a:pathLst>
            </a:custGeom>
            <a:noFill/>
            <a:ln>
              <a:solidFill>
                <a:srgbClr val="2C4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8" name="Ευθύγραμμο βέλος σύνδεσης 17"/>
            <p:cNvCxnSpPr>
              <a:stCxn id="12" idx="0"/>
            </p:cNvCxnSpPr>
            <p:nvPr/>
          </p:nvCxnSpPr>
          <p:spPr>
            <a:xfrm flipH="1" flipV="1">
              <a:off x="5219345" y="2349069"/>
              <a:ext cx="239731" cy="1716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 flipV="1">
              <a:off x="5195531" y="3825898"/>
              <a:ext cx="1968649" cy="2763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ύγραμμο βέλος σύνδεσης 23"/>
            <p:cNvCxnSpPr/>
            <p:nvPr/>
          </p:nvCxnSpPr>
          <p:spPr>
            <a:xfrm flipH="1" flipV="1">
              <a:off x="5459076" y="3208171"/>
              <a:ext cx="60330" cy="47480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ύγραμμο βέλος σύνδεσης 26"/>
            <p:cNvCxnSpPr>
              <a:stCxn id="10" idx="3"/>
            </p:cNvCxnSpPr>
            <p:nvPr/>
          </p:nvCxnSpPr>
          <p:spPr>
            <a:xfrm flipV="1">
              <a:off x="5501941" y="3644867"/>
              <a:ext cx="650924" cy="635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 flipV="1">
              <a:off x="5489240" y="3347914"/>
              <a:ext cx="387379" cy="4764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Ευθεία γραμμή σύνδεσης 37"/>
            <p:cNvCxnSpPr/>
            <p:nvPr/>
          </p:nvCxnSpPr>
          <p:spPr>
            <a:xfrm>
              <a:off x="5876619" y="3347914"/>
              <a:ext cx="31752" cy="3350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/>
            <p:nvPr/>
          </p:nvCxnSpPr>
          <p:spPr>
            <a:xfrm flipV="1">
              <a:off x="5519405" y="3347914"/>
              <a:ext cx="339751" cy="360473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Ευθεία γραμμή σύνδεσης 41"/>
            <p:cNvCxnSpPr>
              <a:endCxn id="12" idx="1"/>
            </p:cNvCxnSpPr>
            <p:nvPr/>
          </p:nvCxnSpPr>
          <p:spPr>
            <a:xfrm>
              <a:off x="5608312" y="3857657"/>
              <a:ext cx="28577" cy="1905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ύγραμμο βέλος σύνδεσης 44"/>
            <p:cNvCxnSpPr/>
            <p:nvPr/>
          </p:nvCxnSpPr>
          <p:spPr>
            <a:xfrm flipV="1">
              <a:off x="5425735" y="3952937"/>
              <a:ext cx="211154" cy="111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Ελεύθερη σχεδίαση 46"/>
            <p:cNvSpPr/>
            <p:nvPr/>
          </p:nvSpPr>
          <p:spPr>
            <a:xfrm>
              <a:off x="5678167" y="4076800"/>
              <a:ext cx="92082" cy="539916"/>
            </a:xfrm>
            <a:custGeom>
              <a:avLst/>
              <a:gdLst>
                <a:gd name="connsiteX0" fmla="*/ 56049 w 56049"/>
                <a:gd name="connsiteY0" fmla="*/ 221942 h 221942"/>
                <a:gd name="connsiteX1" fmla="*/ 2783 w 56049"/>
                <a:gd name="connsiteY1" fmla="*/ 142043 h 221942"/>
                <a:gd name="connsiteX2" fmla="*/ 11660 w 56049"/>
                <a:gd name="connsiteY2" fmla="*/ 62144 h 221942"/>
                <a:gd name="connsiteX3" fmla="*/ 47171 w 56049"/>
                <a:gd name="connsiteY3" fmla="*/ 0 h 22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49" h="221942">
                  <a:moveTo>
                    <a:pt x="56049" y="221942"/>
                  </a:moveTo>
                  <a:cubicBezTo>
                    <a:pt x="33115" y="195309"/>
                    <a:pt x="10181" y="168676"/>
                    <a:pt x="2783" y="142043"/>
                  </a:cubicBezTo>
                  <a:cubicBezTo>
                    <a:pt x="-4615" y="115410"/>
                    <a:pt x="4262" y="85818"/>
                    <a:pt x="11660" y="62144"/>
                  </a:cubicBezTo>
                  <a:cubicBezTo>
                    <a:pt x="19058" y="38470"/>
                    <a:pt x="33114" y="19235"/>
                    <a:pt x="47171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8" name="Ελεύθερη σχεδίαση 47"/>
            <p:cNvSpPr/>
            <p:nvPr/>
          </p:nvSpPr>
          <p:spPr>
            <a:xfrm>
              <a:off x="6124288" y="3932293"/>
              <a:ext cx="55567" cy="376353"/>
            </a:xfrm>
            <a:custGeom>
              <a:avLst/>
              <a:gdLst>
                <a:gd name="connsiteX0" fmla="*/ 54120 w 54120"/>
                <a:gd name="connsiteY0" fmla="*/ 248575 h 248575"/>
                <a:gd name="connsiteX1" fmla="*/ 9732 w 54120"/>
                <a:gd name="connsiteY1" fmla="*/ 150920 h 248575"/>
                <a:gd name="connsiteX2" fmla="*/ 854 w 54120"/>
                <a:gd name="connsiteY2" fmla="*/ 62143 h 248575"/>
                <a:gd name="connsiteX3" fmla="*/ 854 w 54120"/>
                <a:gd name="connsiteY3" fmla="*/ 0 h 24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20" h="248575">
                  <a:moveTo>
                    <a:pt x="54120" y="248575"/>
                  </a:moveTo>
                  <a:cubicBezTo>
                    <a:pt x="36365" y="215283"/>
                    <a:pt x="18610" y="181992"/>
                    <a:pt x="9732" y="150920"/>
                  </a:cubicBezTo>
                  <a:cubicBezTo>
                    <a:pt x="854" y="119848"/>
                    <a:pt x="2334" y="87296"/>
                    <a:pt x="854" y="62143"/>
                  </a:cubicBezTo>
                  <a:cubicBezTo>
                    <a:pt x="-626" y="36990"/>
                    <a:pt x="114" y="18495"/>
                    <a:pt x="85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50" name="Ευθεία γραμμή σύνδεσης 49"/>
            <p:cNvCxnSpPr/>
            <p:nvPr/>
          </p:nvCxnSpPr>
          <p:spPr>
            <a:xfrm flipH="1">
              <a:off x="6367194" y="4095856"/>
              <a:ext cx="15876" cy="2004041"/>
            </a:xfrm>
            <a:prstGeom prst="line">
              <a:avLst/>
            </a:prstGeom>
            <a:ln w="1905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Διάγραμμα ροής: Παραπομπή 53"/>
            <p:cNvSpPr/>
            <p:nvPr/>
          </p:nvSpPr>
          <p:spPr>
            <a:xfrm>
              <a:off x="5587673" y="2852462"/>
              <a:ext cx="58742" cy="4605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5" name="Διάγραμμα ροής: Παραπομπή 54"/>
            <p:cNvSpPr/>
            <p:nvPr/>
          </p:nvSpPr>
          <p:spPr>
            <a:xfrm>
              <a:off x="5420973" y="3000144"/>
              <a:ext cx="60330" cy="4446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6" name="Διάγραμμα ροής: Παραπομπή 55"/>
            <p:cNvSpPr/>
            <p:nvPr/>
          </p:nvSpPr>
          <p:spPr>
            <a:xfrm>
              <a:off x="5316190" y="3212934"/>
              <a:ext cx="58741" cy="4605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7" name="Διάγραμμα ροής: Παραπομπή 56"/>
            <p:cNvSpPr/>
            <p:nvPr/>
          </p:nvSpPr>
          <p:spPr>
            <a:xfrm>
              <a:off x="5346354" y="3511476"/>
              <a:ext cx="58742" cy="4605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8" name="Διάγραμμα ροής: Παραπομπή 57"/>
            <p:cNvSpPr/>
            <p:nvPr/>
          </p:nvSpPr>
          <p:spPr>
            <a:xfrm>
              <a:off x="5468602" y="3711563"/>
              <a:ext cx="60330" cy="44464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9" name="Διάγραμμα ροής: Παραπομπή 58"/>
            <p:cNvSpPr/>
            <p:nvPr/>
          </p:nvSpPr>
          <p:spPr>
            <a:xfrm>
              <a:off x="5808352" y="3832250"/>
              <a:ext cx="60330" cy="46052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59076" y="2515808"/>
              <a:ext cx="288947" cy="3382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46335" y="2715895"/>
              <a:ext cx="288947" cy="3382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51057" y="3066839"/>
              <a:ext cx="288947" cy="3382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65346" y="3352677"/>
              <a:ext cx="288947" cy="3382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4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95531" y="3608344"/>
              <a:ext cx="288947" cy="3382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5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25775" y="3763967"/>
              <a:ext cx="288947" cy="3382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20912" y="2060055"/>
              <a:ext cx="284184" cy="3398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Υ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12994" y="3825898"/>
              <a:ext cx="290535" cy="3382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P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05458" y="3598816"/>
              <a:ext cx="281008" cy="3382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Z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7687" name="TextBox 72"/>
            <p:cNvSpPr txBox="1">
              <a:spLocks noChangeArrowheads="1"/>
            </p:cNvSpPr>
            <p:nvPr/>
          </p:nvSpPr>
          <p:spPr bwMode="auto">
            <a:xfrm>
              <a:off x="5788748" y="423624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14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lateral</a:t>
              </a:r>
              <a:endParaRPr lang="el-GR" altLang="el-GR" sz="14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688" name="TextBox 73"/>
            <p:cNvSpPr txBox="1">
              <a:spLocks noChangeArrowheads="1"/>
            </p:cNvSpPr>
            <p:nvPr/>
          </p:nvSpPr>
          <p:spPr bwMode="auto">
            <a:xfrm>
              <a:off x="5724705" y="4509120"/>
              <a:ext cx="7120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14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medial</a:t>
              </a:r>
              <a:endParaRPr lang="el-GR" altLang="el-GR" sz="14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52926" y="4662768"/>
              <a:ext cx="1001788" cy="5843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Long axis of tibia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9221" y="3000144"/>
              <a:ext cx="315936" cy="308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y’</a:t>
              </a:r>
              <a:endParaRPr lang="el-GR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14642" y="3109716"/>
              <a:ext cx="323874" cy="308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h’</a:t>
              </a:r>
              <a:endParaRPr lang="el-GR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27404" y="3330445"/>
              <a:ext cx="311174" cy="3064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k’</a:t>
              </a:r>
              <a:endParaRPr lang="el-GR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81423" y="3419373"/>
              <a:ext cx="301648" cy="308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z’</a:t>
              </a:r>
              <a:endParaRPr lang="el-GR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98766" y="3347914"/>
              <a:ext cx="247669" cy="308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r</a:t>
              </a:r>
              <a:endParaRPr lang="el-GR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95651" y="3111303"/>
              <a:ext cx="279421" cy="3080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C</a:t>
              </a:r>
              <a:endParaRPr lang="el-GR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7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777163" cy="47529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Λόγω της διαφορετικής σφαιρικότητας των μηριαίων κονδύλων, κατά την κάμψη (0-120°) από όρθια θέση, η κίνησή τους γίνεται ως ακολούθως:</a:t>
            </a:r>
          </a:p>
          <a:p>
            <a:pPr lvl="1" indent="-342900"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Ο έσω μηριαίος κόνδυλος κινείται κοιλιακά κατά 4.5 </a:t>
            </a:r>
            <a:r>
              <a:rPr lang="el-GR" dirty="0" err="1"/>
              <a:t>mm</a:t>
            </a:r>
            <a:r>
              <a:rPr lang="el-GR" dirty="0"/>
              <a:t> έως το μέσον της τροχιάς και μετά ραχιαία κατά 2.3 </a:t>
            </a:r>
            <a:r>
              <a:rPr lang="el-GR" dirty="0" err="1" smtClean="0"/>
              <a:t>mm</a:t>
            </a:r>
            <a:r>
              <a:rPr lang="el-GR" dirty="0" smtClean="0"/>
              <a:t>,</a:t>
            </a:r>
            <a:endParaRPr lang="el-GR" dirty="0"/>
          </a:p>
          <a:p>
            <a:pPr lvl="1" indent="-342900"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Ο έξω μηριαίος κόνδυλος κινείται ραχιαία καθ’ όλη την τροχιά της κίνησης κατά 17 mm με αποτέλεσμα να προκαλείται η αυτόματη έξω στροφή του μηριαίου κατά 20</a:t>
            </a:r>
            <a:r>
              <a:rPr lang="el-GR" dirty="0" smtClean="0"/>
              <a:t>°.</a:t>
            </a:r>
            <a:endParaRPr lang="el-GR" dirty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5FD84E-EC0C-4BD2-A9AA-733FD79C74C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287908" y="115888"/>
            <a:ext cx="8568184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Αρθρωκινηματική σε </a:t>
            </a:r>
            <a:r>
              <a:rPr lang="el-GR" dirty="0"/>
              <a:t>πτωματικά </a:t>
            </a:r>
            <a:r>
              <a:rPr lang="el-GR" dirty="0" smtClean="0"/>
              <a:t>γόνατα </a:t>
            </a:r>
            <a:r>
              <a:rPr lang="el-GR" sz="3000" b="0" dirty="0"/>
              <a:t>2</a:t>
            </a:r>
            <a:r>
              <a:rPr lang="el-GR" sz="3000" b="0" dirty="0" smtClean="0"/>
              <a:t>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8010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56792"/>
            <a:ext cx="7920038" cy="446563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Η κίνηση είναι παρόμοια με την κίνηση των πτωματικών γονάτων,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 έσω κόνδυλος κινείται κατά 4.4 (±2.7) mm κοιλιακά από 0-45° και μετά κινείται ραχιαία κατά 0.3 mm έως το τέλος της τροχιάς,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Ο έξω μηριαίος κόνδυλος κινείται σταθερά ραχιαία έως 14.1 (±6.7) mm στις 120°,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Η έξω στροφή του μηριαίου φτάνει τις 16.9° στις 120° κάμψης.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936903" y="5898257"/>
            <a:ext cx="2216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(Kurosawa et al 1985)</a:t>
            </a:r>
          </a:p>
        </p:txBody>
      </p:sp>
      <p:sp>
        <p:nvSpPr>
          <p:cNvPr id="3072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1EC9ED-1A70-44DD-A5B8-B9E75DEA7FD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287908" y="115888"/>
            <a:ext cx="8568184" cy="1152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Αρθρωκινηματική σε </a:t>
            </a:r>
            <a:r>
              <a:rPr lang="el-GR" dirty="0"/>
              <a:t>πτωματικά </a:t>
            </a:r>
            <a:r>
              <a:rPr lang="el-GR" dirty="0" smtClean="0"/>
              <a:t>γόνατα </a:t>
            </a:r>
            <a:r>
              <a:rPr lang="el-GR" sz="3000" b="0" dirty="0"/>
              <a:t>3</a:t>
            </a:r>
            <a:r>
              <a:rPr lang="el-GR" sz="3000" b="0" dirty="0" smtClean="0"/>
              <a:t>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2086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Επιγονατιδομηριαία</a:t>
            </a:r>
            <a:r>
              <a:rPr lang="el-GR" altLang="el-GR" dirty="0" smtClean="0"/>
              <a:t> άρθρωση</a:t>
            </a: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CB036E-A85A-4654-B1DC-3D9509D29F3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30724" name="Ομάδα 11"/>
          <p:cNvGrpSpPr>
            <a:grpSpLocks/>
          </p:cNvGrpSpPr>
          <p:nvPr/>
        </p:nvGrpSpPr>
        <p:grpSpPr bwMode="auto">
          <a:xfrm>
            <a:off x="2735263" y="2051050"/>
            <a:ext cx="3673475" cy="3525838"/>
            <a:chOff x="1547664" y="2420888"/>
            <a:chExt cx="3672408" cy="3526103"/>
          </a:xfrm>
        </p:grpSpPr>
        <p:grpSp>
          <p:nvGrpSpPr>
            <p:cNvPr id="30725" name="Ομάδα 8"/>
            <p:cNvGrpSpPr>
              <a:grpSpLocks/>
            </p:cNvGrpSpPr>
            <p:nvPr/>
          </p:nvGrpSpPr>
          <p:grpSpPr bwMode="auto">
            <a:xfrm>
              <a:off x="1547664" y="2420888"/>
              <a:ext cx="3672408" cy="3191959"/>
              <a:chOff x="2181863" y="1935238"/>
              <a:chExt cx="2168417" cy="2237449"/>
            </a:xfrm>
          </p:grpSpPr>
          <p:sp>
            <p:nvSpPr>
              <p:cNvPr id="6" name="Ελεύθερη σχεδίαση 5"/>
              <p:cNvSpPr/>
              <p:nvPr/>
            </p:nvSpPr>
            <p:spPr>
              <a:xfrm>
                <a:off x="2711316" y="1935238"/>
                <a:ext cx="1018613" cy="527498"/>
              </a:xfrm>
              <a:custGeom>
                <a:avLst/>
                <a:gdLst>
                  <a:gd name="connsiteX0" fmla="*/ 23015 w 1018773"/>
                  <a:gd name="connsiteY0" fmla="*/ 257546 h 527519"/>
                  <a:gd name="connsiteX1" fmla="*/ 102914 w 1018773"/>
                  <a:gd name="connsiteY1" fmla="*/ 310812 h 527519"/>
                  <a:gd name="connsiteX2" fmla="*/ 182813 w 1018773"/>
                  <a:gd name="connsiteY2" fmla="*/ 364079 h 527519"/>
                  <a:gd name="connsiteX3" fmla="*/ 262712 w 1018773"/>
                  <a:gd name="connsiteY3" fmla="*/ 399589 h 527519"/>
                  <a:gd name="connsiteX4" fmla="*/ 333734 w 1018773"/>
                  <a:gd name="connsiteY4" fmla="*/ 443978 h 527519"/>
                  <a:gd name="connsiteX5" fmla="*/ 404755 w 1018773"/>
                  <a:gd name="connsiteY5" fmla="*/ 479488 h 527519"/>
                  <a:gd name="connsiteX6" fmla="*/ 529043 w 1018773"/>
                  <a:gd name="connsiteY6" fmla="*/ 523877 h 527519"/>
                  <a:gd name="connsiteX7" fmla="*/ 626697 w 1018773"/>
                  <a:gd name="connsiteY7" fmla="*/ 523877 h 527519"/>
                  <a:gd name="connsiteX8" fmla="*/ 724351 w 1018773"/>
                  <a:gd name="connsiteY8" fmla="*/ 514999 h 527519"/>
                  <a:gd name="connsiteX9" fmla="*/ 795373 w 1018773"/>
                  <a:gd name="connsiteY9" fmla="*/ 497244 h 527519"/>
                  <a:gd name="connsiteX10" fmla="*/ 875272 w 1018773"/>
                  <a:gd name="connsiteY10" fmla="*/ 452855 h 527519"/>
                  <a:gd name="connsiteX11" fmla="*/ 955171 w 1018773"/>
                  <a:gd name="connsiteY11" fmla="*/ 381834 h 527519"/>
                  <a:gd name="connsiteX12" fmla="*/ 999559 w 1018773"/>
                  <a:gd name="connsiteY12" fmla="*/ 310812 h 527519"/>
                  <a:gd name="connsiteX13" fmla="*/ 1017314 w 1018773"/>
                  <a:gd name="connsiteY13" fmla="*/ 257546 h 527519"/>
                  <a:gd name="connsiteX14" fmla="*/ 964048 w 1018773"/>
                  <a:gd name="connsiteY14" fmla="*/ 195403 h 527519"/>
                  <a:gd name="connsiteX15" fmla="*/ 919660 w 1018773"/>
                  <a:gd name="connsiteY15" fmla="*/ 151014 h 527519"/>
                  <a:gd name="connsiteX16" fmla="*/ 875272 w 1018773"/>
                  <a:gd name="connsiteY16" fmla="*/ 106626 h 527519"/>
                  <a:gd name="connsiteX17" fmla="*/ 813128 w 1018773"/>
                  <a:gd name="connsiteY17" fmla="*/ 88871 h 527519"/>
                  <a:gd name="connsiteX18" fmla="*/ 679963 w 1018773"/>
                  <a:gd name="connsiteY18" fmla="*/ 44482 h 527519"/>
                  <a:gd name="connsiteX19" fmla="*/ 591186 w 1018773"/>
                  <a:gd name="connsiteY19" fmla="*/ 26727 h 527519"/>
                  <a:gd name="connsiteX20" fmla="*/ 458021 w 1018773"/>
                  <a:gd name="connsiteY20" fmla="*/ 94 h 527519"/>
                  <a:gd name="connsiteX21" fmla="*/ 351489 w 1018773"/>
                  <a:gd name="connsiteY21" fmla="*/ 17849 h 527519"/>
                  <a:gd name="connsiteX22" fmla="*/ 244957 w 1018773"/>
                  <a:gd name="connsiteY22" fmla="*/ 17849 h 527519"/>
                  <a:gd name="connsiteX23" fmla="*/ 156180 w 1018773"/>
                  <a:gd name="connsiteY23" fmla="*/ 26727 h 527519"/>
                  <a:gd name="connsiteX24" fmla="*/ 76281 w 1018773"/>
                  <a:gd name="connsiteY24" fmla="*/ 62238 h 527519"/>
                  <a:gd name="connsiteX25" fmla="*/ 5260 w 1018773"/>
                  <a:gd name="connsiteY25" fmla="*/ 97748 h 527519"/>
                  <a:gd name="connsiteX26" fmla="*/ 5260 w 1018773"/>
                  <a:gd name="connsiteY26" fmla="*/ 159892 h 527519"/>
                  <a:gd name="connsiteX27" fmla="*/ 23015 w 1018773"/>
                  <a:gd name="connsiteY27" fmla="*/ 257546 h 52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18773" h="527519">
                    <a:moveTo>
                      <a:pt x="23015" y="257546"/>
                    </a:moveTo>
                    <a:lnTo>
                      <a:pt x="102914" y="310812"/>
                    </a:lnTo>
                    <a:cubicBezTo>
                      <a:pt x="129547" y="328567"/>
                      <a:pt x="156180" y="349283"/>
                      <a:pt x="182813" y="364079"/>
                    </a:cubicBezTo>
                    <a:cubicBezTo>
                      <a:pt x="209446" y="378875"/>
                      <a:pt x="237559" y="386273"/>
                      <a:pt x="262712" y="399589"/>
                    </a:cubicBezTo>
                    <a:cubicBezTo>
                      <a:pt x="287865" y="412905"/>
                      <a:pt x="310060" y="430662"/>
                      <a:pt x="333734" y="443978"/>
                    </a:cubicBezTo>
                    <a:cubicBezTo>
                      <a:pt x="357408" y="457294"/>
                      <a:pt x="372204" y="466172"/>
                      <a:pt x="404755" y="479488"/>
                    </a:cubicBezTo>
                    <a:cubicBezTo>
                      <a:pt x="437306" y="492804"/>
                      <a:pt x="492053" y="516479"/>
                      <a:pt x="529043" y="523877"/>
                    </a:cubicBezTo>
                    <a:cubicBezTo>
                      <a:pt x="566033" y="531275"/>
                      <a:pt x="594146" y="525357"/>
                      <a:pt x="626697" y="523877"/>
                    </a:cubicBezTo>
                    <a:cubicBezTo>
                      <a:pt x="659248" y="522397"/>
                      <a:pt x="696238" y="519438"/>
                      <a:pt x="724351" y="514999"/>
                    </a:cubicBezTo>
                    <a:cubicBezTo>
                      <a:pt x="752464" y="510560"/>
                      <a:pt x="770220" y="507601"/>
                      <a:pt x="795373" y="497244"/>
                    </a:cubicBezTo>
                    <a:cubicBezTo>
                      <a:pt x="820526" y="486887"/>
                      <a:pt x="848639" y="472090"/>
                      <a:pt x="875272" y="452855"/>
                    </a:cubicBezTo>
                    <a:cubicBezTo>
                      <a:pt x="901905" y="433620"/>
                      <a:pt x="934457" y="405508"/>
                      <a:pt x="955171" y="381834"/>
                    </a:cubicBezTo>
                    <a:cubicBezTo>
                      <a:pt x="975885" y="358160"/>
                      <a:pt x="989202" y="331527"/>
                      <a:pt x="999559" y="310812"/>
                    </a:cubicBezTo>
                    <a:cubicBezTo>
                      <a:pt x="1009916" y="290097"/>
                      <a:pt x="1023232" y="276781"/>
                      <a:pt x="1017314" y="257546"/>
                    </a:cubicBezTo>
                    <a:cubicBezTo>
                      <a:pt x="1011396" y="238311"/>
                      <a:pt x="980324" y="213158"/>
                      <a:pt x="964048" y="195403"/>
                    </a:cubicBezTo>
                    <a:cubicBezTo>
                      <a:pt x="947772" y="177648"/>
                      <a:pt x="919660" y="151014"/>
                      <a:pt x="919660" y="151014"/>
                    </a:cubicBezTo>
                    <a:cubicBezTo>
                      <a:pt x="904864" y="136218"/>
                      <a:pt x="893027" y="116983"/>
                      <a:pt x="875272" y="106626"/>
                    </a:cubicBezTo>
                    <a:cubicBezTo>
                      <a:pt x="857517" y="96269"/>
                      <a:pt x="845680" y="99228"/>
                      <a:pt x="813128" y="88871"/>
                    </a:cubicBezTo>
                    <a:cubicBezTo>
                      <a:pt x="780577" y="78514"/>
                      <a:pt x="716953" y="54839"/>
                      <a:pt x="679963" y="44482"/>
                    </a:cubicBezTo>
                    <a:cubicBezTo>
                      <a:pt x="642973" y="34125"/>
                      <a:pt x="591186" y="26727"/>
                      <a:pt x="591186" y="26727"/>
                    </a:cubicBezTo>
                    <a:cubicBezTo>
                      <a:pt x="554196" y="19329"/>
                      <a:pt x="497970" y="1574"/>
                      <a:pt x="458021" y="94"/>
                    </a:cubicBezTo>
                    <a:cubicBezTo>
                      <a:pt x="418072" y="-1386"/>
                      <a:pt x="387000" y="14890"/>
                      <a:pt x="351489" y="17849"/>
                    </a:cubicBezTo>
                    <a:cubicBezTo>
                      <a:pt x="315978" y="20808"/>
                      <a:pt x="277509" y="16369"/>
                      <a:pt x="244957" y="17849"/>
                    </a:cubicBezTo>
                    <a:cubicBezTo>
                      <a:pt x="212406" y="19329"/>
                      <a:pt x="184293" y="19329"/>
                      <a:pt x="156180" y="26727"/>
                    </a:cubicBezTo>
                    <a:cubicBezTo>
                      <a:pt x="128067" y="34125"/>
                      <a:pt x="101434" y="50401"/>
                      <a:pt x="76281" y="62238"/>
                    </a:cubicBezTo>
                    <a:cubicBezTo>
                      <a:pt x="51128" y="74075"/>
                      <a:pt x="17097" y="81472"/>
                      <a:pt x="5260" y="97748"/>
                    </a:cubicBezTo>
                    <a:cubicBezTo>
                      <a:pt x="-6577" y="114024"/>
                      <a:pt x="5260" y="159892"/>
                      <a:pt x="5260" y="159892"/>
                    </a:cubicBezTo>
                    <a:lnTo>
                      <a:pt x="23015" y="257546"/>
                    </a:lnTo>
                    <a:close/>
                  </a:path>
                </a:pathLst>
              </a:custGeom>
              <a:gradFill>
                <a:gsLst>
                  <a:gs pos="70000">
                    <a:schemeClr val="bg1">
                      <a:lumMod val="65000"/>
                    </a:schemeClr>
                  </a:gs>
                  <a:gs pos="39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5400000" scaled="0"/>
              </a:gra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Patella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Ελεύθερη σχεδίαση 7"/>
              <p:cNvSpPr/>
              <p:nvPr/>
            </p:nvSpPr>
            <p:spPr>
              <a:xfrm>
                <a:off x="2181863" y="2447156"/>
                <a:ext cx="2168417" cy="1726053"/>
              </a:xfrm>
              <a:custGeom>
                <a:avLst/>
                <a:gdLst>
                  <a:gd name="connsiteX0" fmla="*/ 632358 w 2168417"/>
                  <a:gd name="connsiteY0" fmla="*/ 3421 h 1725871"/>
                  <a:gd name="connsiteX1" fmla="*/ 703380 w 2168417"/>
                  <a:gd name="connsiteY1" fmla="*/ 12299 h 1725871"/>
                  <a:gd name="connsiteX2" fmla="*/ 765523 w 2168417"/>
                  <a:gd name="connsiteY2" fmla="*/ 47809 h 1725871"/>
                  <a:gd name="connsiteX3" fmla="*/ 836545 w 2168417"/>
                  <a:gd name="connsiteY3" fmla="*/ 83320 h 1725871"/>
                  <a:gd name="connsiteX4" fmla="*/ 907566 w 2168417"/>
                  <a:gd name="connsiteY4" fmla="*/ 127708 h 1725871"/>
                  <a:gd name="connsiteX5" fmla="*/ 960832 w 2168417"/>
                  <a:gd name="connsiteY5" fmla="*/ 172097 h 1725871"/>
                  <a:gd name="connsiteX6" fmla="*/ 1031854 w 2168417"/>
                  <a:gd name="connsiteY6" fmla="*/ 198730 h 1725871"/>
                  <a:gd name="connsiteX7" fmla="*/ 1102875 w 2168417"/>
                  <a:gd name="connsiteY7" fmla="*/ 207607 h 1725871"/>
                  <a:gd name="connsiteX8" fmla="*/ 1165019 w 2168417"/>
                  <a:gd name="connsiteY8" fmla="*/ 189852 h 1725871"/>
                  <a:gd name="connsiteX9" fmla="*/ 1218285 w 2168417"/>
                  <a:gd name="connsiteY9" fmla="*/ 163219 h 1725871"/>
                  <a:gd name="connsiteX10" fmla="*/ 1307061 w 2168417"/>
                  <a:gd name="connsiteY10" fmla="*/ 127708 h 1725871"/>
                  <a:gd name="connsiteX11" fmla="*/ 1378083 w 2168417"/>
                  <a:gd name="connsiteY11" fmla="*/ 101075 h 1725871"/>
                  <a:gd name="connsiteX12" fmla="*/ 1466859 w 2168417"/>
                  <a:gd name="connsiteY12" fmla="*/ 101075 h 1725871"/>
                  <a:gd name="connsiteX13" fmla="*/ 1537881 w 2168417"/>
                  <a:gd name="connsiteY13" fmla="*/ 136586 h 1725871"/>
                  <a:gd name="connsiteX14" fmla="*/ 1608902 w 2168417"/>
                  <a:gd name="connsiteY14" fmla="*/ 180974 h 1725871"/>
                  <a:gd name="connsiteX15" fmla="*/ 1697679 w 2168417"/>
                  <a:gd name="connsiteY15" fmla="*/ 260873 h 1725871"/>
                  <a:gd name="connsiteX16" fmla="*/ 1839721 w 2168417"/>
                  <a:gd name="connsiteY16" fmla="*/ 420671 h 1725871"/>
                  <a:gd name="connsiteX17" fmla="*/ 1990642 w 2168417"/>
                  <a:gd name="connsiteY17" fmla="*/ 642613 h 1725871"/>
                  <a:gd name="connsiteX18" fmla="*/ 2088296 w 2168417"/>
                  <a:gd name="connsiteY18" fmla="*/ 873433 h 1725871"/>
                  <a:gd name="connsiteX19" fmla="*/ 2150440 w 2168417"/>
                  <a:gd name="connsiteY19" fmla="*/ 1086497 h 1725871"/>
                  <a:gd name="connsiteX20" fmla="*/ 2168195 w 2168417"/>
                  <a:gd name="connsiteY20" fmla="*/ 1228539 h 1725871"/>
                  <a:gd name="connsiteX21" fmla="*/ 2141562 w 2168417"/>
                  <a:gd name="connsiteY21" fmla="*/ 1370582 h 1725871"/>
                  <a:gd name="connsiteX22" fmla="*/ 2106052 w 2168417"/>
                  <a:gd name="connsiteY22" fmla="*/ 1485992 h 1725871"/>
                  <a:gd name="connsiteX23" fmla="*/ 2026153 w 2168417"/>
                  <a:gd name="connsiteY23" fmla="*/ 1610279 h 1725871"/>
                  <a:gd name="connsiteX24" fmla="*/ 1910743 w 2168417"/>
                  <a:gd name="connsiteY24" fmla="*/ 1672423 h 1725871"/>
                  <a:gd name="connsiteX25" fmla="*/ 1786455 w 2168417"/>
                  <a:gd name="connsiteY25" fmla="*/ 1716811 h 1725871"/>
                  <a:gd name="connsiteX26" fmla="*/ 1626657 w 2168417"/>
                  <a:gd name="connsiteY26" fmla="*/ 1716811 h 1725871"/>
                  <a:gd name="connsiteX27" fmla="*/ 1484615 w 2168417"/>
                  <a:gd name="connsiteY27" fmla="*/ 1663545 h 1725871"/>
                  <a:gd name="connsiteX28" fmla="*/ 1395838 w 2168417"/>
                  <a:gd name="connsiteY28" fmla="*/ 1574768 h 1725871"/>
                  <a:gd name="connsiteX29" fmla="*/ 1315939 w 2168417"/>
                  <a:gd name="connsiteY29" fmla="*/ 1423848 h 1725871"/>
                  <a:gd name="connsiteX30" fmla="*/ 1209407 w 2168417"/>
                  <a:gd name="connsiteY30" fmla="*/ 1361704 h 1725871"/>
                  <a:gd name="connsiteX31" fmla="*/ 1085120 w 2168417"/>
                  <a:gd name="connsiteY31" fmla="*/ 1352827 h 1725871"/>
                  <a:gd name="connsiteX32" fmla="*/ 969710 w 2168417"/>
                  <a:gd name="connsiteY32" fmla="*/ 1414970 h 1725871"/>
                  <a:gd name="connsiteX33" fmla="*/ 872055 w 2168417"/>
                  <a:gd name="connsiteY33" fmla="*/ 1557013 h 1725871"/>
                  <a:gd name="connsiteX34" fmla="*/ 792156 w 2168417"/>
                  <a:gd name="connsiteY34" fmla="*/ 1654667 h 1725871"/>
                  <a:gd name="connsiteX35" fmla="*/ 712257 w 2168417"/>
                  <a:gd name="connsiteY35" fmla="*/ 1690178 h 1725871"/>
                  <a:gd name="connsiteX36" fmla="*/ 561337 w 2168417"/>
                  <a:gd name="connsiteY36" fmla="*/ 1725689 h 1725871"/>
                  <a:gd name="connsiteX37" fmla="*/ 348273 w 2168417"/>
                  <a:gd name="connsiteY37" fmla="*/ 1699056 h 1725871"/>
                  <a:gd name="connsiteX38" fmla="*/ 126331 w 2168417"/>
                  <a:gd name="connsiteY38" fmla="*/ 1601401 h 1725871"/>
                  <a:gd name="connsiteX39" fmla="*/ 19799 w 2168417"/>
                  <a:gd name="connsiteY39" fmla="*/ 1361704 h 1725871"/>
                  <a:gd name="connsiteX40" fmla="*/ 2044 w 2168417"/>
                  <a:gd name="connsiteY40" fmla="*/ 1201906 h 1725871"/>
                  <a:gd name="connsiteX41" fmla="*/ 46432 w 2168417"/>
                  <a:gd name="connsiteY41" fmla="*/ 1024353 h 1725871"/>
                  <a:gd name="connsiteX42" fmla="*/ 99698 w 2168417"/>
                  <a:gd name="connsiteY42" fmla="*/ 811289 h 1725871"/>
                  <a:gd name="connsiteX43" fmla="*/ 197353 w 2168417"/>
                  <a:gd name="connsiteY43" fmla="*/ 536081 h 1725871"/>
                  <a:gd name="connsiteX44" fmla="*/ 303885 w 2168417"/>
                  <a:gd name="connsiteY44" fmla="*/ 287506 h 1725871"/>
                  <a:gd name="connsiteX45" fmla="*/ 454805 w 2168417"/>
                  <a:gd name="connsiteY45" fmla="*/ 65565 h 1725871"/>
                  <a:gd name="connsiteX46" fmla="*/ 632358 w 2168417"/>
                  <a:gd name="connsiteY46" fmla="*/ 3421 h 172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168417" h="1725871">
                    <a:moveTo>
                      <a:pt x="632358" y="3421"/>
                    </a:moveTo>
                    <a:cubicBezTo>
                      <a:pt x="673787" y="-5457"/>
                      <a:pt x="681186" y="4901"/>
                      <a:pt x="703380" y="12299"/>
                    </a:cubicBezTo>
                    <a:cubicBezTo>
                      <a:pt x="725574" y="19697"/>
                      <a:pt x="743329" y="35972"/>
                      <a:pt x="765523" y="47809"/>
                    </a:cubicBezTo>
                    <a:cubicBezTo>
                      <a:pt x="787717" y="59646"/>
                      <a:pt x="812871" y="70004"/>
                      <a:pt x="836545" y="83320"/>
                    </a:cubicBezTo>
                    <a:cubicBezTo>
                      <a:pt x="860219" y="96636"/>
                      <a:pt x="886852" y="112912"/>
                      <a:pt x="907566" y="127708"/>
                    </a:cubicBezTo>
                    <a:cubicBezTo>
                      <a:pt x="928281" y="142504"/>
                      <a:pt x="940117" y="160260"/>
                      <a:pt x="960832" y="172097"/>
                    </a:cubicBezTo>
                    <a:cubicBezTo>
                      <a:pt x="981547" y="183934"/>
                      <a:pt x="1008180" y="192812"/>
                      <a:pt x="1031854" y="198730"/>
                    </a:cubicBezTo>
                    <a:cubicBezTo>
                      <a:pt x="1055528" y="204648"/>
                      <a:pt x="1080681" y="209087"/>
                      <a:pt x="1102875" y="207607"/>
                    </a:cubicBezTo>
                    <a:cubicBezTo>
                      <a:pt x="1125069" y="206127"/>
                      <a:pt x="1145784" y="197250"/>
                      <a:pt x="1165019" y="189852"/>
                    </a:cubicBezTo>
                    <a:cubicBezTo>
                      <a:pt x="1184254" y="182454"/>
                      <a:pt x="1194611" y="173576"/>
                      <a:pt x="1218285" y="163219"/>
                    </a:cubicBezTo>
                    <a:cubicBezTo>
                      <a:pt x="1241959" y="152862"/>
                      <a:pt x="1280428" y="138065"/>
                      <a:pt x="1307061" y="127708"/>
                    </a:cubicBezTo>
                    <a:cubicBezTo>
                      <a:pt x="1333694" y="117351"/>
                      <a:pt x="1351450" y="105514"/>
                      <a:pt x="1378083" y="101075"/>
                    </a:cubicBezTo>
                    <a:cubicBezTo>
                      <a:pt x="1404716" y="96636"/>
                      <a:pt x="1440226" y="95157"/>
                      <a:pt x="1466859" y="101075"/>
                    </a:cubicBezTo>
                    <a:cubicBezTo>
                      <a:pt x="1493492" y="106993"/>
                      <a:pt x="1514207" y="123270"/>
                      <a:pt x="1537881" y="136586"/>
                    </a:cubicBezTo>
                    <a:cubicBezTo>
                      <a:pt x="1561555" y="149902"/>
                      <a:pt x="1582269" y="160260"/>
                      <a:pt x="1608902" y="180974"/>
                    </a:cubicBezTo>
                    <a:cubicBezTo>
                      <a:pt x="1635535" y="201688"/>
                      <a:pt x="1659209" y="220924"/>
                      <a:pt x="1697679" y="260873"/>
                    </a:cubicBezTo>
                    <a:cubicBezTo>
                      <a:pt x="1736149" y="300822"/>
                      <a:pt x="1790894" y="357048"/>
                      <a:pt x="1839721" y="420671"/>
                    </a:cubicBezTo>
                    <a:cubicBezTo>
                      <a:pt x="1888548" y="484294"/>
                      <a:pt x="1949213" y="567153"/>
                      <a:pt x="1990642" y="642613"/>
                    </a:cubicBezTo>
                    <a:cubicBezTo>
                      <a:pt x="2032071" y="718073"/>
                      <a:pt x="2061663" y="799452"/>
                      <a:pt x="2088296" y="873433"/>
                    </a:cubicBezTo>
                    <a:cubicBezTo>
                      <a:pt x="2114929" y="947414"/>
                      <a:pt x="2137123" y="1027313"/>
                      <a:pt x="2150440" y="1086497"/>
                    </a:cubicBezTo>
                    <a:cubicBezTo>
                      <a:pt x="2163757" y="1145681"/>
                      <a:pt x="2169675" y="1181192"/>
                      <a:pt x="2168195" y="1228539"/>
                    </a:cubicBezTo>
                    <a:cubicBezTo>
                      <a:pt x="2166715" y="1275886"/>
                      <a:pt x="2151919" y="1327673"/>
                      <a:pt x="2141562" y="1370582"/>
                    </a:cubicBezTo>
                    <a:cubicBezTo>
                      <a:pt x="2131205" y="1413491"/>
                      <a:pt x="2125287" y="1446043"/>
                      <a:pt x="2106052" y="1485992"/>
                    </a:cubicBezTo>
                    <a:cubicBezTo>
                      <a:pt x="2086817" y="1525941"/>
                      <a:pt x="2058704" y="1579207"/>
                      <a:pt x="2026153" y="1610279"/>
                    </a:cubicBezTo>
                    <a:cubicBezTo>
                      <a:pt x="1993602" y="1641351"/>
                      <a:pt x="1950693" y="1654668"/>
                      <a:pt x="1910743" y="1672423"/>
                    </a:cubicBezTo>
                    <a:cubicBezTo>
                      <a:pt x="1870793" y="1690178"/>
                      <a:pt x="1833803" y="1709413"/>
                      <a:pt x="1786455" y="1716811"/>
                    </a:cubicBezTo>
                    <a:cubicBezTo>
                      <a:pt x="1739107" y="1724209"/>
                      <a:pt x="1676964" y="1725689"/>
                      <a:pt x="1626657" y="1716811"/>
                    </a:cubicBezTo>
                    <a:cubicBezTo>
                      <a:pt x="1576350" y="1707933"/>
                      <a:pt x="1523085" y="1687219"/>
                      <a:pt x="1484615" y="1663545"/>
                    </a:cubicBezTo>
                    <a:cubicBezTo>
                      <a:pt x="1446145" y="1639871"/>
                      <a:pt x="1423951" y="1614717"/>
                      <a:pt x="1395838" y="1574768"/>
                    </a:cubicBezTo>
                    <a:cubicBezTo>
                      <a:pt x="1367725" y="1534819"/>
                      <a:pt x="1347011" y="1459359"/>
                      <a:pt x="1315939" y="1423848"/>
                    </a:cubicBezTo>
                    <a:cubicBezTo>
                      <a:pt x="1284867" y="1388337"/>
                      <a:pt x="1247877" y="1373541"/>
                      <a:pt x="1209407" y="1361704"/>
                    </a:cubicBezTo>
                    <a:cubicBezTo>
                      <a:pt x="1170937" y="1349867"/>
                      <a:pt x="1125070" y="1343949"/>
                      <a:pt x="1085120" y="1352827"/>
                    </a:cubicBezTo>
                    <a:cubicBezTo>
                      <a:pt x="1045170" y="1361705"/>
                      <a:pt x="1005221" y="1380939"/>
                      <a:pt x="969710" y="1414970"/>
                    </a:cubicBezTo>
                    <a:cubicBezTo>
                      <a:pt x="934199" y="1449001"/>
                      <a:pt x="901647" y="1517064"/>
                      <a:pt x="872055" y="1557013"/>
                    </a:cubicBezTo>
                    <a:cubicBezTo>
                      <a:pt x="842463" y="1596962"/>
                      <a:pt x="818789" y="1632473"/>
                      <a:pt x="792156" y="1654667"/>
                    </a:cubicBezTo>
                    <a:cubicBezTo>
                      <a:pt x="765523" y="1676861"/>
                      <a:pt x="750727" y="1678341"/>
                      <a:pt x="712257" y="1690178"/>
                    </a:cubicBezTo>
                    <a:cubicBezTo>
                      <a:pt x="673787" y="1702015"/>
                      <a:pt x="622001" y="1724209"/>
                      <a:pt x="561337" y="1725689"/>
                    </a:cubicBezTo>
                    <a:cubicBezTo>
                      <a:pt x="500673" y="1727169"/>
                      <a:pt x="420774" y="1719771"/>
                      <a:pt x="348273" y="1699056"/>
                    </a:cubicBezTo>
                    <a:cubicBezTo>
                      <a:pt x="275772" y="1678341"/>
                      <a:pt x="181077" y="1657626"/>
                      <a:pt x="126331" y="1601401"/>
                    </a:cubicBezTo>
                    <a:cubicBezTo>
                      <a:pt x="71585" y="1545176"/>
                      <a:pt x="40513" y="1428286"/>
                      <a:pt x="19799" y="1361704"/>
                    </a:cubicBezTo>
                    <a:cubicBezTo>
                      <a:pt x="-915" y="1295122"/>
                      <a:pt x="-2395" y="1258131"/>
                      <a:pt x="2044" y="1201906"/>
                    </a:cubicBezTo>
                    <a:cubicBezTo>
                      <a:pt x="6483" y="1145681"/>
                      <a:pt x="46432" y="1024353"/>
                      <a:pt x="46432" y="1024353"/>
                    </a:cubicBezTo>
                    <a:cubicBezTo>
                      <a:pt x="62708" y="959250"/>
                      <a:pt x="74544" y="892668"/>
                      <a:pt x="99698" y="811289"/>
                    </a:cubicBezTo>
                    <a:cubicBezTo>
                      <a:pt x="124851" y="729910"/>
                      <a:pt x="163322" y="623378"/>
                      <a:pt x="197353" y="536081"/>
                    </a:cubicBezTo>
                    <a:cubicBezTo>
                      <a:pt x="231384" y="448784"/>
                      <a:pt x="260976" y="365925"/>
                      <a:pt x="303885" y="287506"/>
                    </a:cubicBezTo>
                    <a:cubicBezTo>
                      <a:pt x="346794" y="209087"/>
                      <a:pt x="400060" y="112912"/>
                      <a:pt x="454805" y="65565"/>
                    </a:cubicBezTo>
                    <a:cubicBezTo>
                      <a:pt x="509550" y="18218"/>
                      <a:pt x="590929" y="12299"/>
                      <a:pt x="632358" y="342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2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Femur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726" name="TextBox 9"/>
            <p:cNvSpPr txBox="1">
              <a:spLocks noChangeArrowheads="1"/>
            </p:cNvSpPr>
            <p:nvPr/>
          </p:nvSpPr>
          <p:spPr bwMode="auto">
            <a:xfrm>
              <a:off x="1907704" y="5577659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18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Lateral</a:t>
              </a:r>
              <a:endParaRPr lang="el-GR" altLang="el-GR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27" name="TextBox 10"/>
            <p:cNvSpPr txBox="1">
              <a:spLocks noChangeArrowheads="1"/>
            </p:cNvSpPr>
            <p:nvPr/>
          </p:nvSpPr>
          <p:spPr bwMode="auto">
            <a:xfrm>
              <a:off x="4169707" y="5577659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C4A1A"/>
                </a:buClr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l-GR" sz="180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Medial</a:t>
              </a:r>
              <a:endParaRPr lang="el-GR" altLang="el-GR" sz="1800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9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</a:t>
            </a:r>
            <a:r>
              <a:rPr lang="el-GR" dirty="0" smtClean="0"/>
              <a:t>επιγονατίδας </a:t>
            </a:r>
            <a:r>
              <a:rPr lang="el-GR" sz="3000" b="0" dirty="0" smtClean="0"/>
              <a:t>1/9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848600" cy="47529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Στην πλήρη έκταση, η επιγονατίδα βρίσκεται στην πρόσθια επιφάνεια των μηριαίων </a:t>
            </a:r>
            <a:r>
              <a:rPr lang="el-GR" dirty="0" smtClean="0"/>
              <a:t>κονδύλων,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κάμψη, η επιγονατίδα ολισθαίνει </a:t>
            </a:r>
            <a:r>
              <a:rPr lang="el-GR" dirty="0" err="1"/>
              <a:t>ουριαία</a:t>
            </a:r>
            <a:r>
              <a:rPr lang="el-GR" dirty="0"/>
              <a:t> στους μηριαίους </a:t>
            </a:r>
            <a:r>
              <a:rPr lang="el-GR" dirty="0" smtClean="0"/>
              <a:t>κονδύλους,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Στην πλήρη κάμψη, η επιγονατίδα βυθίζεται μεταξύ των μηριαίων κονδύλων, αυτή η κίνησή της ονομάζεται κάμψη της </a:t>
            </a:r>
            <a:r>
              <a:rPr lang="el-GR" dirty="0" smtClean="0"/>
              <a:t>επιγονατίδας,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έκταση συμβαίνουν τα αντίθετα, και η κίνησή της ονομάζεται έκταση της </a:t>
            </a:r>
            <a:r>
              <a:rPr lang="el-GR" dirty="0" smtClean="0"/>
              <a:t>επιγονατίδας.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2322CB-E332-4973-9789-88D0D96A2B3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2/9</a:t>
            </a:r>
            <a:endParaRPr lang="el-GR" dirty="0"/>
          </a:p>
        </p:txBody>
      </p:sp>
      <p:sp>
        <p:nvSpPr>
          <p:cNvPr id="32771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619250"/>
            <a:ext cx="7849245" cy="5400675"/>
          </a:xfrm>
        </p:spPr>
        <p:txBody>
          <a:bodyPr/>
          <a:lstStyle/>
          <a:p>
            <a:pPr eaLnBrk="1" hangingPunct="1"/>
            <a:r>
              <a:rPr lang="el-GR" altLang="el-GR" sz="2200" dirty="0" smtClean="0"/>
              <a:t>Οι κινήσεις κάμψης/έκτασης της επιγονατίδας καθορίζονται αποκλειστικά από το σχήμα των αρθρικών επιφανειών και από τον προσανατολισμό του </a:t>
            </a:r>
            <a:r>
              <a:rPr lang="el-GR" altLang="el-GR" sz="2200" dirty="0" err="1" smtClean="0"/>
              <a:t>εκτατικού</a:t>
            </a:r>
            <a:r>
              <a:rPr lang="el-GR" altLang="el-GR" sz="2200" dirty="0" smtClean="0"/>
              <a:t> μηχανισμού,</a:t>
            </a:r>
          </a:p>
          <a:p>
            <a:pPr eaLnBrk="1" hangingPunct="1"/>
            <a:r>
              <a:rPr lang="el-GR" altLang="el-GR" sz="2200" dirty="0" smtClean="0"/>
              <a:t>Καθώς κάμπτεται η επιγονατίδα, υφίσταται και κάποιου βαθμού κλίσης γύρω από τον κατακόρυφο άξονά της,</a:t>
            </a:r>
          </a:p>
          <a:p>
            <a:pPr eaLnBrk="1" hangingPunct="1"/>
            <a:r>
              <a:rPr lang="el-GR" altLang="el-GR" sz="2200" dirty="0" smtClean="0"/>
              <a:t>Η κλίση της επιγονατίδας βοηθά στην προσαρμογή της σε κάποιες ασυμμετρίες των μηριαίων κονδύλων,</a:t>
            </a:r>
          </a:p>
          <a:p>
            <a:pPr eaLnBrk="1" hangingPunct="1"/>
            <a:r>
              <a:rPr lang="el-GR" altLang="el-GR" sz="2200" dirty="0" smtClean="0"/>
              <a:t>Έως σήμερα δεν υπάρχει συμφωνία σε ότι αφορά τις φυσιολογικές τιμές στις κινήσεις της επιγονατίδας και ως εκ τούτου οι δοκιμασίες κατά την κλινική εξέταση έχουν χαμηλή αξιοπιστία. </a:t>
            </a:r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792F52B-1497-40F3-B2F2-C01182AE2C9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smtClean="0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6372200" y="6093296"/>
            <a:ext cx="1491114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spcBef>
                <a:spcPts val="1200"/>
              </a:spcBef>
              <a:buClr>
                <a:srgbClr val="2C4A1A"/>
              </a:buClr>
            </a:pPr>
            <a:r>
              <a:rPr lang="el-GR" altLang="el-GR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altLang="el-GR" dirty="0" err="1">
                <a:solidFill>
                  <a:prstClr val="black"/>
                </a:solidFill>
                <a:latin typeface="Calibri"/>
              </a:rPr>
              <a:t>Wilson</a:t>
            </a:r>
            <a:r>
              <a:rPr lang="el-GR" altLang="el-GR" dirty="0">
                <a:solidFill>
                  <a:prstClr val="black"/>
                </a:solidFill>
                <a:latin typeface="Calibri"/>
              </a:rPr>
              <a:t> 2007)</a:t>
            </a:r>
          </a:p>
        </p:txBody>
      </p:sp>
    </p:spTree>
    <p:extLst>
      <p:ext uri="{BB962C8B-B14F-4D97-AF65-F5344CB8AC3E}">
        <p14:creationId xmlns:p14="http://schemas.microsoft.com/office/powerpoint/2010/main" val="23863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/>
              <a:t>Άρθρωση Γόνατος</a:t>
            </a:r>
            <a:r>
              <a:rPr lang="en-US" dirty="0"/>
              <a:t> </a:t>
            </a:r>
            <a:r>
              <a:rPr lang="el-GR" sz="3000" b="0" dirty="0"/>
              <a:t>2</a:t>
            </a:r>
            <a:r>
              <a:rPr lang="en-US" sz="3000" b="0" dirty="0" smtClean="0"/>
              <a:t>/</a:t>
            </a:r>
            <a:r>
              <a:rPr lang="el-GR" sz="3000" b="0" dirty="0"/>
              <a:t>2</a:t>
            </a:r>
            <a:endParaRPr lang="el-GR" altLang="el-GR" sz="3200" dirty="0" smtClean="0"/>
          </a:p>
        </p:txBody>
      </p:sp>
      <p:sp>
        <p:nvSpPr>
          <p:cNvPr id="6147" name="Θέση περιεχομένου 2"/>
          <p:cNvSpPr>
            <a:spLocks noGrp="1"/>
          </p:cNvSpPr>
          <p:nvPr>
            <p:ph idx="1"/>
          </p:nvPr>
        </p:nvSpPr>
        <p:spPr>
          <a:xfrm>
            <a:off x="709613" y="1773238"/>
            <a:ext cx="3743325" cy="3681412"/>
          </a:xfrm>
        </p:spPr>
        <p:txBody>
          <a:bodyPr/>
          <a:lstStyle/>
          <a:p>
            <a:pPr eaLnBrk="1" hangingPunct="1"/>
            <a:r>
              <a:rPr lang="el-GR" altLang="el-GR" smtClean="0"/>
              <a:t>Οι αρθρικές επιφάνειες δεν έχουν τέλεια συμβατότητα ακόμα και με την παρουσία των μηνίσκων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49115-2D6A-424E-A0E1-A279C9FD3BE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6149" name="Picture 2" descr="File:Knee Femur Cartil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557238"/>
            <a:ext cx="3800475" cy="4464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1523" y="6028269"/>
            <a:ext cx="3603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Knee Femur Cartilage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File Upload Bot (Magnus Manske)"/>
              </a:rPr>
              <a:t>Manske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File Upload Bot (Magnus Manske)"/>
              </a:rPr>
              <a:t>)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3/9</a:t>
            </a:r>
            <a:endParaRPr lang="el-GR" dirty="0"/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606425" y="1484313"/>
            <a:ext cx="8229600" cy="1512887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200" dirty="0" smtClean="0"/>
              <a:t>Η κλίση της επιγονατίδας προς τα έσω συμβαίνει στις αρχικές μοίρες της κάμψης και προς το τέλος της κάμψης,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200" dirty="0" smtClean="0"/>
              <a:t>Η κλίση προς τα έξω γίνεται μεταξύ 20</a:t>
            </a:r>
            <a:r>
              <a:rPr lang="el-GR" altLang="el-GR" sz="2200" baseline="30000" dirty="0" smtClean="0"/>
              <a:t>ο</a:t>
            </a:r>
            <a:r>
              <a:rPr lang="el-GR" altLang="el-GR" sz="2200" dirty="0" smtClean="0"/>
              <a:t> /30</a:t>
            </a:r>
            <a:r>
              <a:rPr lang="el-GR" altLang="el-GR" sz="2200" baseline="30000" dirty="0" smtClean="0"/>
              <a:t>ο</a:t>
            </a:r>
            <a:r>
              <a:rPr lang="el-GR" altLang="el-GR" sz="2200" dirty="0" smtClean="0"/>
              <a:t>  έως 100</a:t>
            </a:r>
            <a:r>
              <a:rPr lang="el-GR" altLang="el-GR" sz="2200" baseline="30000" dirty="0" smtClean="0"/>
              <a:t>ο</a:t>
            </a:r>
            <a:r>
              <a:rPr lang="el-GR" altLang="el-GR" sz="2200" dirty="0" smtClean="0"/>
              <a:t> /130</a:t>
            </a:r>
            <a:r>
              <a:rPr lang="el-GR" altLang="el-GR" sz="2200" baseline="30000" dirty="0" smtClean="0"/>
              <a:t>ο</a:t>
            </a:r>
            <a:r>
              <a:rPr lang="el-GR" altLang="el-GR" sz="2200" dirty="0" smtClean="0"/>
              <a:t>. </a:t>
            </a:r>
          </a:p>
          <a:p>
            <a:pPr eaLnBrk="1" hangingPunct="1"/>
            <a:endParaRPr lang="el-GR" altLang="el-GR" sz="2200" dirty="0" smtClean="0"/>
          </a:p>
        </p:txBody>
      </p:sp>
      <p:sp>
        <p:nvSpPr>
          <p:cNvPr id="5" name="Ορθογώνιο 4"/>
          <p:cNvSpPr/>
          <p:nvPr/>
        </p:nvSpPr>
        <p:spPr>
          <a:xfrm>
            <a:off x="446088" y="6494463"/>
            <a:ext cx="37703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solidFill>
                  <a:prstClr val="black"/>
                </a:solidFill>
                <a:latin typeface="Calibri"/>
                <a:cs typeface="Arial" charset="0"/>
              </a:rPr>
              <a:t>(Heegaard et al 1991, Hefzi et al 1991)</a:t>
            </a:r>
          </a:p>
        </p:txBody>
      </p:sp>
      <p:sp>
        <p:nvSpPr>
          <p:cNvPr id="3482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6956425" y="642302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D6F274-5289-446A-8E1F-47510631915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33798" name="Ομάδα 52"/>
          <p:cNvGrpSpPr>
            <a:grpSpLocks/>
          </p:cNvGrpSpPr>
          <p:nvPr/>
        </p:nvGrpSpPr>
        <p:grpSpPr bwMode="auto">
          <a:xfrm>
            <a:off x="344488" y="2871788"/>
            <a:ext cx="4303712" cy="3622675"/>
            <a:chOff x="225927" y="3070366"/>
            <a:chExt cx="4303222" cy="3622728"/>
          </a:xfrm>
        </p:grpSpPr>
        <p:sp>
          <p:nvSpPr>
            <p:cNvPr id="8" name="Ελεύθερη σχεδίαση 7"/>
            <p:cNvSpPr/>
            <p:nvPr/>
          </p:nvSpPr>
          <p:spPr>
            <a:xfrm>
              <a:off x="1351336" y="3838727"/>
              <a:ext cx="2104785" cy="2282858"/>
            </a:xfrm>
            <a:custGeom>
              <a:avLst/>
              <a:gdLst>
                <a:gd name="connsiteX0" fmla="*/ 513794 w 2104356"/>
                <a:gd name="connsiteY0" fmla="*/ 150 h 2283382"/>
                <a:gd name="connsiteX1" fmla="*/ 629204 w 2104356"/>
                <a:gd name="connsiteY1" fmla="*/ 62293 h 2283382"/>
                <a:gd name="connsiteX2" fmla="*/ 709103 w 2104356"/>
                <a:gd name="connsiteY2" fmla="*/ 142192 h 2283382"/>
                <a:gd name="connsiteX3" fmla="*/ 806757 w 2104356"/>
                <a:gd name="connsiteY3" fmla="*/ 213214 h 2283382"/>
                <a:gd name="connsiteX4" fmla="*/ 904411 w 2104356"/>
                <a:gd name="connsiteY4" fmla="*/ 293113 h 2283382"/>
                <a:gd name="connsiteX5" fmla="*/ 1144109 w 2104356"/>
                <a:gd name="connsiteY5" fmla="*/ 337501 h 2283382"/>
                <a:gd name="connsiteX6" fmla="*/ 1357173 w 2104356"/>
                <a:gd name="connsiteY6" fmla="*/ 248724 h 2283382"/>
                <a:gd name="connsiteX7" fmla="*/ 1472582 w 2104356"/>
                <a:gd name="connsiteY7" fmla="*/ 213214 h 2283382"/>
                <a:gd name="connsiteX8" fmla="*/ 1632380 w 2104356"/>
                <a:gd name="connsiteY8" fmla="*/ 230969 h 2283382"/>
                <a:gd name="connsiteX9" fmla="*/ 1694524 w 2104356"/>
                <a:gd name="connsiteY9" fmla="*/ 301990 h 2283382"/>
                <a:gd name="connsiteX10" fmla="*/ 1756668 w 2104356"/>
                <a:gd name="connsiteY10" fmla="*/ 435155 h 2283382"/>
                <a:gd name="connsiteX11" fmla="*/ 1818811 w 2104356"/>
                <a:gd name="connsiteY11" fmla="*/ 594953 h 2283382"/>
                <a:gd name="connsiteX12" fmla="*/ 1880955 w 2104356"/>
                <a:gd name="connsiteY12" fmla="*/ 790262 h 2283382"/>
                <a:gd name="connsiteX13" fmla="*/ 1951977 w 2104356"/>
                <a:gd name="connsiteY13" fmla="*/ 958938 h 2283382"/>
                <a:gd name="connsiteX14" fmla="*/ 1996365 w 2104356"/>
                <a:gd name="connsiteY14" fmla="*/ 1056592 h 2283382"/>
                <a:gd name="connsiteX15" fmla="*/ 1996365 w 2104356"/>
                <a:gd name="connsiteY15" fmla="*/ 1172002 h 2283382"/>
                <a:gd name="connsiteX16" fmla="*/ 2005243 w 2104356"/>
                <a:gd name="connsiteY16" fmla="*/ 1296289 h 2283382"/>
                <a:gd name="connsiteX17" fmla="*/ 2040753 w 2104356"/>
                <a:gd name="connsiteY17" fmla="*/ 1518231 h 2283382"/>
                <a:gd name="connsiteX18" fmla="*/ 2085142 w 2104356"/>
                <a:gd name="connsiteY18" fmla="*/ 1651396 h 2283382"/>
                <a:gd name="connsiteX19" fmla="*/ 2102897 w 2104356"/>
                <a:gd name="connsiteY19" fmla="*/ 1864460 h 2283382"/>
                <a:gd name="connsiteX20" fmla="*/ 2049631 w 2104356"/>
                <a:gd name="connsiteY20" fmla="*/ 2042014 h 2283382"/>
                <a:gd name="connsiteX21" fmla="*/ 1934221 w 2104356"/>
                <a:gd name="connsiteY21" fmla="*/ 2192934 h 2283382"/>
                <a:gd name="connsiteX22" fmla="*/ 1765545 w 2104356"/>
                <a:gd name="connsiteY22" fmla="*/ 2272833 h 2283382"/>
                <a:gd name="connsiteX23" fmla="*/ 1552481 w 2104356"/>
                <a:gd name="connsiteY23" fmla="*/ 2272833 h 2283382"/>
                <a:gd name="connsiteX24" fmla="*/ 1383806 w 2104356"/>
                <a:gd name="connsiteY24" fmla="*/ 2184056 h 2283382"/>
                <a:gd name="connsiteX25" fmla="*/ 1312784 w 2104356"/>
                <a:gd name="connsiteY25" fmla="*/ 2059769 h 2283382"/>
                <a:gd name="connsiteX26" fmla="*/ 1295029 w 2104356"/>
                <a:gd name="connsiteY26" fmla="*/ 1828950 h 2283382"/>
                <a:gd name="connsiteX27" fmla="*/ 1268396 w 2104356"/>
                <a:gd name="connsiteY27" fmla="*/ 1589252 h 2283382"/>
                <a:gd name="connsiteX28" fmla="*/ 1206252 w 2104356"/>
                <a:gd name="connsiteY28" fmla="*/ 1393944 h 2283382"/>
                <a:gd name="connsiteX29" fmla="*/ 1144109 w 2104356"/>
                <a:gd name="connsiteY29" fmla="*/ 1296289 h 2283382"/>
                <a:gd name="connsiteX30" fmla="*/ 1055332 w 2104356"/>
                <a:gd name="connsiteY30" fmla="*/ 1278534 h 2283382"/>
                <a:gd name="connsiteX31" fmla="*/ 966555 w 2104356"/>
                <a:gd name="connsiteY31" fmla="*/ 1331800 h 2283382"/>
                <a:gd name="connsiteX32" fmla="*/ 913289 w 2104356"/>
                <a:gd name="connsiteY32" fmla="*/ 1456087 h 2283382"/>
                <a:gd name="connsiteX33" fmla="*/ 886656 w 2104356"/>
                <a:gd name="connsiteY33" fmla="*/ 1642518 h 2283382"/>
                <a:gd name="connsiteX34" fmla="*/ 815635 w 2104356"/>
                <a:gd name="connsiteY34" fmla="*/ 1837827 h 2283382"/>
                <a:gd name="connsiteX35" fmla="*/ 682470 w 2104356"/>
                <a:gd name="connsiteY35" fmla="*/ 1988748 h 2283382"/>
                <a:gd name="connsiteX36" fmla="*/ 522672 w 2104356"/>
                <a:gd name="connsiteY36" fmla="*/ 2077524 h 2283382"/>
                <a:gd name="connsiteX37" fmla="*/ 300730 w 2104356"/>
                <a:gd name="connsiteY37" fmla="*/ 2086402 h 2283382"/>
                <a:gd name="connsiteX38" fmla="*/ 158687 w 2104356"/>
                <a:gd name="connsiteY38" fmla="*/ 2042014 h 2283382"/>
                <a:gd name="connsiteX39" fmla="*/ 16645 w 2104356"/>
                <a:gd name="connsiteY39" fmla="*/ 1837827 h 2283382"/>
                <a:gd name="connsiteX40" fmla="*/ 7767 w 2104356"/>
                <a:gd name="connsiteY40" fmla="*/ 1642518 h 2283382"/>
                <a:gd name="connsiteX41" fmla="*/ 61033 w 2104356"/>
                <a:gd name="connsiteY41" fmla="*/ 1411699 h 2283382"/>
                <a:gd name="connsiteX42" fmla="*/ 158687 w 2104356"/>
                <a:gd name="connsiteY42" fmla="*/ 1198635 h 2283382"/>
                <a:gd name="connsiteX43" fmla="*/ 194198 w 2104356"/>
                <a:gd name="connsiteY43" fmla="*/ 967816 h 2283382"/>
                <a:gd name="connsiteX44" fmla="*/ 167565 w 2104356"/>
                <a:gd name="connsiteY44" fmla="*/ 701485 h 2283382"/>
                <a:gd name="connsiteX45" fmla="*/ 132054 w 2104356"/>
                <a:gd name="connsiteY45" fmla="*/ 559443 h 2283382"/>
                <a:gd name="connsiteX46" fmla="*/ 114299 w 2104356"/>
                <a:gd name="connsiteY46" fmla="*/ 364134 h 2283382"/>
                <a:gd name="connsiteX47" fmla="*/ 229709 w 2104356"/>
                <a:gd name="connsiteY47" fmla="*/ 80049 h 2283382"/>
                <a:gd name="connsiteX48" fmla="*/ 513794 w 2104356"/>
                <a:gd name="connsiteY48" fmla="*/ 150 h 22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04356" h="2283382">
                  <a:moveTo>
                    <a:pt x="513794" y="150"/>
                  </a:moveTo>
                  <a:cubicBezTo>
                    <a:pt x="580376" y="-2809"/>
                    <a:pt x="596653" y="38619"/>
                    <a:pt x="629204" y="62293"/>
                  </a:cubicBezTo>
                  <a:cubicBezTo>
                    <a:pt x="661755" y="85967"/>
                    <a:pt x="679511" y="117038"/>
                    <a:pt x="709103" y="142192"/>
                  </a:cubicBezTo>
                  <a:cubicBezTo>
                    <a:pt x="738695" y="167346"/>
                    <a:pt x="774206" y="188061"/>
                    <a:pt x="806757" y="213214"/>
                  </a:cubicBezTo>
                  <a:cubicBezTo>
                    <a:pt x="839308" y="238368"/>
                    <a:pt x="848186" y="272398"/>
                    <a:pt x="904411" y="293113"/>
                  </a:cubicBezTo>
                  <a:cubicBezTo>
                    <a:pt x="960636" y="313828"/>
                    <a:pt x="1068649" y="344899"/>
                    <a:pt x="1144109" y="337501"/>
                  </a:cubicBezTo>
                  <a:cubicBezTo>
                    <a:pt x="1219569" y="330103"/>
                    <a:pt x="1302428" y="269439"/>
                    <a:pt x="1357173" y="248724"/>
                  </a:cubicBezTo>
                  <a:cubicBezTo>
                    <a:pt x="1411919" y="228010"/>
                    <a:pt x="1426714" y="216173"/>
                    <a:pt x="1472582" y="213214"/>
                  </a:cubicBezTo>
                  <a:cubicBezTo>
                    <a:pt x="1518450" y="210255"/>
                    <a:pt x="1595390" y="216173"/>
                    <a:pt x="1632380" y="230969"/>
                  </a:cubicBezTo>
                  <a:cubicBezTo>
                    <a:pt x="1669370" y="245765"/>
                    <a:pt x="1673809" y="267959"/>
                    <a:pt x="1694524" y="301990"/>
                  </a:cubicBezTo>
                  <a:cubicBezTo>
                    <a:pt x="1715239" y="336021"/>
                    <a:pt x="1735954" y="386328"/>
                    <a:pt x="1756668" y="435155"/>
                  </a:cubicBezTo>
                  <a:cubicBezTo>
                    <a:pt x="1777383" y="483982"/>
                    <a:pt x="1798097" y="535769"/>
                    <a:pt x="1818811" y="594953"/>
                  </a:cubicBezTo>
                  <a:cubicBezTo>
                    <a:pt x="1839526" y="654138"/>
                    <a:pt x="1858761" y="729598"/>
                    <a:pt x="1880955" y="790262"/>
                  </a:cubicBezTo>
                  <a:cubicBezTo>
                    <a:pt x="1903149" y="850926"/>
                    <a:pt x="1932742" y="914550"/>
                    <a:pt x="1951977" y="958938"/>
                  </a:cubicBezTo>
                  <a:cubicBezTo>
                    <a:pt x="1971212" y="1003326"/>
                    <a:pt x="1988967" y="1021081"/>
                    <a:pt x="1996365" y="1056592"/>
                  </a:cubicBezTo>
                  <a:cubicBezTo>
                    <a:pt x="2003763" y="1092103"/>
                    <a:pt x="1994885" y="1132053"/>
                    <a:pt x="1996365" y="1172002"/>
                  </a:cubicBezTo>
                  <a:cubicBezTo>
                    <a:pt x="1997845" y="1211951"/>
                    <a:pt x="1997845" y="1238584"/>
                    <a:pt x="2005243" y="1296289"/>
                  </a:cubicBezTo>
                  <a:cubicBezTo>
                    <a:pt x="2012641" y="1353994"/>
                    <a:pt x="2027436" y="1459046"/>
                    <a:pt x="2040753" y="1518231"/>
                  </a:cubicBezTo>
                  <a:cubicBezTo>
                    <a:pt x="2054070" y="1577416"/>
                    <a:pt x="2074785" y="1593691"/>
                    <a:pt x="2085142" y="1651396"/>
                  </a:cubicBezTo>
                  <a:cubicBezTo>
                    <a:pt x="2095499" y="1709101"/>
                    <a:pt x="2108815" y="1799357"/>
                    <a:pt x="2102897" y="1864460"/>
                  </a:cubicBezTo>
                  <a:cubicBezTo>
                    <a:pt x="2096979" y="1929563"/>
                    <a:pt x="2077744" y="1987268"/>
                    <a:pt x="2049631" y="2042014"/>
                  </a:cubicBezTo>
                  <a:cubicBezTo>
                    <a:pt x="2021518" y="2096760"/>
                    <a:pt x="1981569" y="2154464"/>
                    <a:pt x="1934221" y="2192934"/>
                  </a:cubicBezTo>
                  <a:cubicBezTo>
                    <a:pt x="1886873" y="2231404"/>
                    <a:pt x="1829168" y="2259517"/>
                    <a:pt x="1765545" y="2272833"/>
                  </a:cubicBezTo>
                  <a:cubicBezTo>
                    <a:pt x="1701922" y="2286150"/>
                    <a:pt x="1616104" y="2287629"/>
                    <a:pt x="1552481" y="2272833"/>
                  </a:cubicBezTo>
                  <a:cubicBezTo>
                    <a:pt x="1488858" y="2258037"/>
                    <a:pt x="1423755" y="2219567"/>
                    <a:pt x="1383806" y="2184056"/>
                  </a:cubicBezTo>
                  <a:cubicBezTo>
                    <a:pt x="1343857" y="2148545"/>
                    <a:pt x="1327580" y="2118953"/>
                    <a:pt x="1312784" y="2059769"/>
                  </a:cubicBezTo>
                  <a:cubicBezTo>
                    <a:pt x="1297988" y="2000585"/>
                    <a:pt x="1302427" y="1907369"/>
                    <a:pt x="1295029" y="1828950"/>
                  </a:cubicBezTo>
                  <a:cubicBezTo>
                    <a:pt x="1287631" y="1750531"/>
                    <a:pt x="1283192" y="1661753"/>
                    <a:pt x="1268396" y="1589252"/>
                  </a:cubicBezTo>
                  <a:cubicBezTo>
                    <a:pt x="1253600" y="1516751"/>
                    <a:pt x="1226967" y="1442771"/>
                    <a:pt x="1206252" y="1393944"/>
                  </a:cubicBezTo>
                  <a:cubicBezTo>
                    <a:pt x="1185538" y="1345117"/>
                    <a:pt x="1169262" y="1315524"/>
                    <a:pt x="1144109" y="1296289"/>
                  </a:cubicBezTo>
                  <a:cubicBezTo>
                    <a:pt x="1118956" y="1277054"/>
                    <a:pt x="1084924" y="1272616"/>
                    <a:pt x="1055332" y="1278534"/>
                  </a:cubicBezTo>
                  <a:cubicBezTo>
                    <a:pt x="1025740" y="1284452"/>
                    <a:pt x="990229" y="1302208"/>
                    <a:pt x="966555" y="1331800"/>
                  </a:cubicBezTo>
                  <a:cubicBezTo>
                    <a:pt x="942881" y="1361392"/>
                    <a:pt x="926606" y="1404301"/>
                    <a:pt x="913289" y="1456087"/>
                  </a:cubicBezTo>
                  <a:cubicBezTo>
                    <a:pt x="899973" y="1507873"/>
                    <a:pt x="902932" y="1578895"/>
                    <a:pt x="886656" y="1642518"/>
                  </a:cubicBezTo>
                  <a:cubicBezTo>
                    <a:pt x="870380" y="1706141"/>
                    <a:pt x="849666" y="1780122"/>
                    <a:pt x="815635" y="1837827"/>
                  </a:cubicBezTo>
                  <a:cubicBezTo>
                    <a:pt x="781604" y="1895532"/>
                    <a:pt x="731297" y="1948799"/>
                    <a:pt x="682470" y="1988748"/>
                  </a:cubicBezTo>
                  <a:cubicBezTo>
                    <a:pt x="633643" y="2028698"/>
                    <a:pt x="586295" y="2061248"/>
                    <a:pt x="522672" y="2077524"/>
                  </a:cubicBezTo>
                  <a:cubicBezTo>
                    <a:pt x="459049" y="2093800"/>
                    <a:pt x="361394" y="2092320"/>
                    <a:pt x="300730" y="2086402"/>
                  </a:cubicBezTo>
                  <a:cubicBezTo>
                    <a:pt x="240066" y="2080484"/>
                    <a:pt x="206034" y="2083443"/>
                    <a:pt x="158687" y="2042014"/>
                  </a:cubicBezTo>
                  <a:cubicBezTo>
                    <a:pt x="111339" y="2000585"/>
                    <a:pt x="41798" y="1904410"/>
                    <a:pt x="16645" y="1837827"/>
                  </a:cubicBezTo>
                  <a:cubicBezTo>
                    <a:pt x="-8508" y="1771244"/>
                    <a:pt x="369" y="1713539"/>
                    <a:pt x="7767" y="1642518"/>
                  </a:cubicBezTo>
                  <a:cubicBezTo>
                    <a:pt x="15165" y="1571497"/>
                    <a:pt x="35880" y="1485679"/>
                    <a:pt x="61033" y="1411699"/>
                  </a:cubicBezTo>
                  <a:cubicBezTo>
                    <a:pt x="86186" y="1337719"/>
                    <a:pt x="136493" y="1272615"/>
                    <a:pt x="158687" y="1198635"/>
                  </a:cubicBezTo>
                  <a:cubicBezTo>
                    <a:pt x="180881" y="1124655"/>
                    <a:pt x="192718" y="1050674"/>
                    <a:pt x="194198" y="967816"/>
                  </a:cubicBezTo>
                  <a:cubicBezTo>
                    <a:pt x="195678" y="884958"/>
                    <a:pt x="177922" y="769547"/>
                    <a:pt x="167565" y="701485"/>
                  </a:cubicBezTo>
                  <a:cubicBezTo>
                    <a:pt x="157208" y="633423"/>
                    <a:pt x="140932" y="615668"/>
                    <a:pt x="132054" y="559443"/>
                  </a:cubicBezTo>
                  <a:cubicBezTo>
                    <a:pt x="123176" y="503218"/>
                    <a:pt x="98023" y="444033"/>
                    <a:pt x="114299" y="364134"/>
                  </a:cubicBezTo>
                  <a:cubicBezTo>
                    <a:pt x="130575" y="284235"/>
                    <a:pt x="167565" y="140713"/>
                    <a:pt x="229709" y="80049"/>
                  </a:cubicBezTo>
                  <a:cubicBezTo>
                    <a:pt x="291853" y="19385"/>
                    <a:pt x="447212" y="3109"/>
                    <a:pt x="513794" y="15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1306891" y="4407061"/>
              <a:ext cx="150796" cy="923939"/>
            </a:xfrm>
            <a:custGeom>
              <a:avLst/>
              <a:gdLst>
                <a:gd name="connsiteX0" fmla="*/ 151032 w 151032"/>
                <a:gd name="connsiteY0" fmla="*/ 0 h 923278"/>
                <a:gd name="connsiteX1" fmla="*/ 106644 w 151032"/>
                <a:gd name="connsiteY1" fmla="*/ 97655 h 923278"/>
                <a:gd name="connsiteX2" fmla="*/ 88889 w 151032"/>
                <a:gd name="connsiteY2" fmla="*/ 221942 h 923278"/>
                <a:gd name="connsiteX3" fmla="*/ 26745 w 151032"/>
                <a:gd name="connsiteY3" fmla="*/ 346230 h 923278"/>
                <a:gd name="connsiteX4" fmla="*/ 112 w 151032"/>
                <a:gd name="connsiteY4" fmla="*/ 514905 h 923278"/>
                <a:gd name="connsiteX5" fmla="*/ 35622 w 151032"/>
                <a:gd name="connsiteY5" fmla="*/ 745725 h 923278"/>
                <a:gd name="connsiteX6" fmla="*/ 62256 w 151032"/>
                <a:gd name="connsiteY6" fmla="*/ 923278 h 92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32" h="923278">
                  <a:moveTo>
                    <a:pt x="151032" y="0"/>
                  </a:moveTo>
                  <a:cubicBezTo>
                    <a:pt x="134016" y="30332"/>
                    <a:pt x="117001" y="60665"/>
                    <a:pt x="106644" y="97655"/>
                  </a:cubicBezTo>
                  <a:cubicBezTo>
                    <a:pt x="96287" y="134645"/>
                    <a:pt x="102205" y="180513"/>
                    <a:pt x="88889" y="221942"/>
                  </a:cubicBezTo>
                  <a:cubicBezTo>
                    <a:pt x="75573" y="263371"/>
                    <a:pt x="41541" y="297403"/>
                    <a:pt x="26745" y="346230"/>
                  </a:cubicBezTo>
                  <a:cubicBezTo>
                    <a:pt x="11949" y="395057"/>
                    <a:pt x="-1367" y="448323"/>
                    <a:pt x="112" y="514905"/>
                  </a:cubicBezTo>
                  <a:cubicBezTo>
                    <a:pt x="1591" y="581487"/>
                    <a:pt x="25265" y="677663"/>
                    <a:pt x="35622" y="745725"/>
                  </a:cubicBezTo>
                  <a:cubicBezTo>
                    <a:pt x="45979" y="813787"/>
                    <a:pt x="54117" y="868532"/>
                    <a:pt x="62256" y="9232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2256108" y="5392912"/>
              <a:ext cx="373021" cy="106365"/>
            </a:xfrm>
            <a:custGeom>
              <a:avLst/>
              <a:gdLst>
                <a:gd name="connsiteX0" fmla="*/ 0 w 372863"/>
                <a:gd name="connsiteY0" fmla="*/ 61670 h 106059"/>
                <a:gd name="connsiteX1" fmla="*/ 115410 w 372863"/>
                <a:gd name="connsiteY1" fmla="*/ 8404 h 106059"/>
                <a:gd name="connsiteX2" fmla="*/ 239698 w 372863"/>
                <a:gd name="connsiteY2" fmla="*/ 8404 h 106059"/>
                <a:gd name="connsiteX3" fmla="*/ 337352 w 372863"/>
                <a:gd name="connsiteY3" fmla="*/ 88303 h 106059"/>
                <a:gd name="connsiteX4" fmla="*/ 372863 w 372863"/>
                <a:gd name="connsiteY4" fmla="*/ 106059 h 10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63" h="106059">
                  <a:moveTo>
                    <a:pt x="0" y="61670"/>
                  </a:moveTo>
                  <a:cubicBezTo>
                    <a:pt x="37730" y="39476"/>
                    <a:pt x="75460" y="17282"/>
                    <a:pt x="115410" y="8404"/>
                  </a:cubicBezTo>
                  <a:cubicBezTo>
                    <a:pt x="155360" y="-474"/>
                    <a:pt x="202708" y="-4912"/>
                    <a:pt x="239698" y="8404"/>
                  </a:cubicBezTo>
                  <a:cubicBezTo>
                    <a:pt x="276688" y="21720"/>
                    <a:pt x="315158" y="72027"/>
                    <a:pt x="337352" y="88303"/>
                  </a:cubicBezTo>
                  <a:cubicBezTo>
                    <a:pt x="359546" y="104579"/>
                    <a:pt x="366204" y="105319"/>
                    <a:pt x="372863" y="10605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3037069" y="4122893"/>
              <a:ext cx="411116" cy="1287482"/>
            </a:xfrm>
            <a:custGeom>
              <a:avLst/>
              <a:gdLst>
                <a:gd name="connsiteX0" fmla="*/ 0 w 409947"/>
                <a:gd name="connsiteY0" fmla="*/ 0 h 1287262"/>
                <a:gd name="connsiteX1" fmla="*/ 142043 w 409947"/>
                <a:gd name="connsiteY1" fmla="*/ 97654 h 1287262"/>
                <a:gd name="connsiteX2" fmla="*/ 195309 w 409947"/>
                <a:gd name="connsiteY2" fmla="*/ 257452 h 1287262"/>
                <a:gd name="connsiteX3" fmla="*/ 275208 w 409947"/>
                <a:gd name="connsiteY3" fmla="*/ 514905 h 1287262"/>
                <a:gd name="connsiteX4" fmla="*/ 355107 w 409947"/>
                <a:gd name="connsiteY4" fmla="*/ 798990 h 1287262"/>
                <a:gd name="connsiteX5" fmla="*/ 408373 w 409947"/>
                <a:gd name="connsiteY5" fmla="*/ 941033 h 1287262"/>
                <a:gd name="connsiteX6" fmla="*/ 390618 w 409947"/>
                <a:gd name="connsiteY6" fmla="*/ 1287262 h 12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947" h="1287262">
                  <a:moveTo>
                    <a:pt x="0" y="0"/>
                  </a:moveTo>
                  <a:cubicBezTo>
                    <a:pt x="54746" y="27372"/>
                    <a:pt x="109492" y="54745"/>
                    <a:pt x="142043" y="97654"/>
                  </a:cubicBezTo>
                  <a:cubicBezTo>
                    <a:pt x="174594" y="140563"/>
                    <a:pt x="173115" y="187910"/>
                    <a:pt x="195309" y="257452"/>
                  </a:cubicBezTo>
                  <a:cubicBezTo>
                    <a:pt x="217503" y="326994"/>
                    <a:pt x="248575" y="424649"/>
                    <a:pt x="275208" y="514905"/>
                  </a:cubicBezTo>
                  <a:cubicBezTo>
                    <a:pt x="301841" y="605161"/>
                    <a:pt x="332913" y="727969"/>
                    <a:pt x="355107" y="798990"/>
                  </a:cubicBezTo>
                  <a:cubicBezTo>
                    <a:pt x="377301" y="870011"/>
                    <a:pt x="402455" y="859654"/>
                    <a:pt x="408373" y="941033"/>
                  </a:cubicBezTo>
                  <a:cubicBezTo>
                    <a:pt x="414291" y="1022412"/>
                    <a:pt x="402454" y="1154837"/>
                    <a:pt x="390618" y="12872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883088" y="3491059"/>
              <a:ext cx="1101600" cy="498482"/>
            </a:xfrm>
            <a:custGeom>
              <a:avLst/>
              <a:gdLst>
                <a:gd name="connsiteX0" fmla="*/ 533468 w 1101146"/>
                <a:gd name="connsiteY0" fmla="*/ 490013 h 499109"/>
                <a:gd name="connsiteX1" fmla="*/ 755409 w 1101146"/>
                <a:gd name="connsiteY1" fmla="*/ 472258 h 499109"/>
                <a:gd name="connsiteX2" fmla="*/ 995106 w 1101146"/>
                <a:gd name="connsiteY2" fmla="*/ 498891 h 499109"/>
                <a:gd name="connsiteX3" fmla="*/ 1092761 w 1101146"/>
                <a:gd name="connsiteY3" fmla="*/ 454503 h 499109"/>
                <a:gd name="connsiteX4" fmla="*/ 1083883 w 1101146"/>
                <a:gd name="connsiteY4" fmla="*/ 365726 h 499109"/>
                <a:gd name="connsiteX5" fmla="*/ 986229 w 1101146"/>
                <a:gd name="connsiteY5" fmla="*/ 232561 h 499109"/>
                <a:gd name="connsiteX6" fmla="*/ 817553 w 1101146"/>
                <a:gd name="connsiteY6" fmla="*/ 99396 h 499109"/>
                <a:gd name="connsiteX7" fmla="*/ 631122 w 1101146"/>
                <a:gd name="connsiteY7" fmla="*/ 37252 h 499109"/>
                <a:gd name="connsiteX8" fmla="*/ 444691 w 1101146"/>
                <a:gd name="connsiteY8" fmla="*/ 1741 h 499109"/>
                <a:gd name="connsiteX9" fmla="*/ 267137 w 1101146"/>
                <a:gd name="connsiteY9" fmla="*/ 10619 h 499109"/>
                <a:gd name="connsiteX10" fmla="*/ 54073 w 1101146"/>
                <a:gd name="connsiteY10" fmla="*/ 55007 h 499109"/>
                <a:gd name="connsiteX11" fmla="*/ 807 w 1101146"/>
                <a:gd name="connsiteY11" fmla="*/ 126029 h 499109"/>
                <a:gd name="connsiteX12" fmla="*/ 80706 w 1101146"/>
                <a:gd name="connsiteY12" fmla="*/ 188173 h 499109"/>
                <a:gd name="connsiteX13" fmla="*/ 204994 w 1101146"/>
                <a:gd name="connsiteY13" fmla="*/ 268072 h 499109"/>
                <a:gd name="connsiteX14" fmla="*/ 338159 w 1101146"/>
                <a:gd name="connsiteY14" fmla="*/ 365726 h 499109"/>
                <a:gd name="connsiteX15" fmla="*/ 533468 w 1101146"/>
                <a:gd name="connsiteY15" fmla="*/ 490013 h 49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1146" h="499109">
                  <a:moveTo>
                    <a:pt x="533468" y="490013"/>
                  </a:moveTo>
                  <a:cubicBezTo>
                    <a:pt x="603010" y="507768"/>
                    <a:pt x="678469" y="470778"/>
                    <a:pt x="755409" y="472258"/>
                  </a:cubicBezTo>
                  <a:cubicBezTo>
                    <a:pt x="832349" y="473738"/>
                    <a:pt x="938881" y="501850"/>
                    <a:pt x="995106" y="498891"/>
                  </a:cubicBezTo>
                  <a:cubicBezTo>
                    <a:pt x="1051331" y="495932"/>
                    <a:pt x="1077965" y="476697"/>
                    <a:pt x="1092761" y="454503"/>
                  </a:cubicBezTo>
                  <a:cubicBezTo>
                    <a:pt x="1107557" y="432309"/>
                    <a:pt x="1101638" y="402716"/>
                    <a:pt x="1083883" y="365726"/>
                  </a:cubicBezTo>
                  <a:cubicBezTo>
                    <a:pt x="1066128" y="328736"/>
                    <a:pt x="1030617" y="276949"/>
                    <a:pt x="986229" y="232561"/>
                  </a:cubicBezTo>
                  <a:cubicBezTo>
                    <a:pt x="941841" y="188173"/>
                    <a:pt x="876738" y="131948"/>
                    <a:pt x="817553" y="99396"/>
                  </a:cubicBezTo>
                  <a:cubicBezTo>
                    <a:pt x="758368" y="66844"/>
                    <a:pt x="693266" y="53528"/>
                    <a:pt x="631122" y="37252"/>
                  </a:cubicBezTo>
                  <a:cubicBezTo>
                    <a:pt x="568978" y="20976"/>
                    <a:pt x="505355" y="6180"/>
                    <a:pt x="444691" y="1741"/>
                  </a:cubicBezTo>
                  <a:cubicBezTo>
                    <a:pt x="384027" y="-2698"/>
                    <a:pt x="332240" y="1741"/>
                    <a:pt x="267137" y="10619"/>
                  </a:cubicBezTo>
                  <a:cubicBezTo>
                    <a:pt x="202034" y="19497"/>
                    <a:pt x="98461" y="35772"/>
                    <a:pt x="54073" y="55007"/>
                  </a:cubicBezTo>
                  <a:cubicBezTo>
                    <a:pt x="9685" y="74242"/>
                    <a:pt x="-3632" y="103835"/>
                    <a:pt x="807" y="126029"/>
                  </a:cubicBezTo>
                  <a:cubicBezTo>
                    <a:pt x="5246" y="148223"/>
                    <a:pt x="46675" y="164499"/>
                    <a:pt x="80706" y="188173"/>
                  </a:cubicBezTo>
                  <a:cubicBezTo>
                    <a:pt x="114737" y="211847"/>
                    <a:pt x="162085" y="238480"/>
                    <a:pt x="204994" y="268072"/>
                  </a:cubicBezTo>
                  <a:cubicBezTo>
                    <a:pt x="247903" y="297664"/>
                    <a:pt x="281934" y="328736"/>
                    <a:pt x="338159" y="365726"/>
                  </a:cubicBezTo>
                  <a:cubicBezTo>
                    <a:pt x="394384" y="402716"/>
                    <a:pt x="463926" y="472258"/>
                    <a:pt x="533468" y="49001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 rot="21045701">
              <a:off x="1783087" y="3514873"/>
              <a:ext cx="1095250" cy="533408"/>
            </a:xfrm>
            <a:custGeom>
              <a:avLst/>
              <a:gdLst>
                <a:gd name="connsiteX0" fmla="*/ 533468 w 1101146"/>
                <a:gd name="connsiteY0" fmla="*/ 490013 h 499109"/>
                <a:gd name="connsiteX1" fmla="*/ 755409 w 1101146"/>
                <a:gd name="connsiteY1" fmla="*/ 472258 h 499109"/>
                <a:gd name="connsiteX2" fmla="*/ 995106 w 1101146"/>
                <a:gd name="connsiteY2" fmla="*/ 498891 h 499109"/>
                <a:gd name="connsiteX3" fmla="*/ 1092761 w 1101146"/>
                <a:gd name="connsiteY3" fmla="*/ 454503 h 499109"/>
                <a:gd name="connsiteX4" fmla="*/ 1083883 w 1101146"/>
                <a:gd name="connsiteY4" fmla="*/ 365726 h 499109"/>
                <a:gd name="connsiteX5" fmla="*/ 986229 w 1101146"/>
                <a:gd name="connsiteY5" fmla="*/ 232561 h 499109"/>
                <a:gd name="connsiteX6" fmla="*/ 817553 w 1101146"/>
                <a:gd name="connsiteY6" fmla="*/ 99396 h 499109"/>
                <a:gd name="connsiteX7" fmla="*/ 631122 w 1101146"/>
                <a:gd name="connsiteY7" fmla="*/ 37252 h 499109"/>
                <a:gd name="connsiteX8" fmla="*/ 444691 w 1101146"/>
                <a:gd name="connsiteY8" fmla="*/ 1741 h 499109"/>
                <a:gd name="connsiteX9" fmla="*/ 267137 w 1101146"/>
                <a:gd name="connsiteY9" fmla="*/ 10619 h 499109"/>
                <a:gd name="connsiteX10" fmla="*/ 54073 w 1101146"/>
                <a:gd name="connsiteY10" fmla="*/ 55007 h 499109"/>
                <a:gd name="connsiteX11" fmla="*/ 807 w 1101146"/>
                <a:gd name="connsiteY11" fmla="*/ 126029 h 499109"/>
                <a:gd name="connsiteX12" fmla="*/ 80706 w 1101146"/>
                <a:gd name="connsiteY12" fmla="*/ 188173 h 499109"/>
                <a:gd name="connsiteX13" fmla="*/ 204994 w 1101146"/>
                <a:gd name="connsiteY13" fmla="*/ 268072 h 499109"/>
                <a:gd name="connsiteX14" fmla="*/ 338159 w 1101146"/>
                <a:gd name="connsiteY14" fmla="*/ 365726 h 499109"/>
                <a:gd name="connsiteX15" fmla="*/ 533468 w 1101146"/>
                <a:gd name="connsiteY15" fmla="*/ 490013 h 49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1146" h="499109">
                  <a:moveTo>
                    <a:pt x="533468" y="490013"/>
                  </a:moveTo>
                  <a:cubicBezTo>
                    <a:pt x="603010" y="507768"/>
                    <a:pt x="678469" y="470778"/>
                    <a:pt x="755409" y="472258"/>
                  </a:cubicBezTo>
                  <a:cubicBezTo>
                    <a:pt x="832349" y="473738"/>
                    <a:pt x="938881" y="501850"/>
                    <a:pt x="995106" y="498891"/>
                  </a:cubicBezTo>
                  <a:cubicBezTo>
                    <a:pt x="1051331" y="495932"/>
                    <a:pt x="1077965" y="476697"/>
                    <a:pt x="1092761" y="454503"/>
                  </a:cubicBezTo>
                  <a:cubicBezTo>
                    <a:pt x="1107557" y="432309"/>
                    <a:pt x="1101638" y="402716"/>
                    <a:pt x="1083883" y="365726"/>
                  </a:cubicBezTo>
                  <a:cubicBezTo>
                    <a:pt x="1066128" y="328736"/>
                    <a:pt x="1030617" y="276949"/>
                    <a:pt x="986229" y="232561"/>
                  </a:cubicBezTo>
                  <a:cubicBezTo>
                    <a:pt x="941841" y="188173"/>
                    <a:pt x="876738" y="131948"/>
                    <a:pt x="817553" y="99396"/>
                  </a:cubicBezTo>
                  <a:cubicBezTo>
                    <a:pt x="758368" y="66844"/>
                    <a:pt x="693266" y="53528"/>
                    <a:pt x="631122" y="37252"/>
                  </a:cubicBezTo>
                  <a:cubicBezTo>
                    <a:pt x="568978" y="20976"/>
                    <a:pt x="505355" y="6180"/>
                    <a:pt x="444691" y="1741"/>
                  </a:cubicBezTo>
                  <a:cubicBezTo>
                    <a:pt x="384027" y="-2698"/>
                    <a:pt x="332240" y="1741"/>
                    <a:pt x="267137" y="10619"/>
                  </a:cubicBezTo>
                  <a:cubicBezTo>
                    <a:pt x="202034" y="19497"/>
                    <a:pt x="98461" y="35772"/>
                    <a:pt x="54073" y="55007"/>
                  </a:cubicBezTo>
                  <a:cubicBezTo>
                    <a:pt x="9685" y="74242"/>
                    <a:pt x="-3632" y="103835"/>
                    <a:pt x="807" y="126029"/>
                  </a:cubicBezTo>
                  <a:cubicBezTo>
                    <a:pt x="5246" y="148223"/>
                    <a:pt x="46675" y="164499"/>
                    <a:pt x="80706" y="188173"/>
                  </a:cubicBezTo>
                  <a:cubicBezTo>
                    <a:pt x="114737" y="211847"/>
                    <a:pt x="162085" y="238480"/>
                    <a:pt x="204994" y="268072"/>
                  </a:cubicBezTo>
                  <a:cubicBezTo>
                    <a:pt x="247903" y="297664"/>
                    <a:pt x="281934" y="328736"/>
                    <a:pt x="338159" y="365726"/>
                  </a:cubicBezTo>
                  <a:cubicBezTo>
                    <a:pt x="394384" y="402716"/>
                    <a:pt x="463926" y="472258"/>
                    <a:pt x="533468" y="49001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1489" y="3430733"/>
              <a:ext cx="741279" cy="338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Patella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7200" y="4033992"/>
              <a:ext cx="749215" cy="338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Lateral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24352" y="3070366"/>
              <a:ext cx="2030181" cy="3381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Medial patellar 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tolting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6913" y="3779988"/>
              <a:ext cx="760325" cy="3381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Medial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5927" y="6021571"/>
              <a:ext cx="1509540" cy="5842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Lateral femoral condyle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37069" y="6108885"/>
              <a:ext cx="1492080" cy="5842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Medial femoral condyle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24354" y="6021571"/>
              <a:ext cx="1511128" cy="5842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Intercondylar</a:t>
              </a: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 fossa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31" name="Ευθεία γραμμή σύνδεσης 30"/>
            <p:cNvCxnSpPr>
              <a:stCxn id="27" idx="0"/>
            </p:cNvCxnSpPr>
            <p:nvPr/>
          </p:nvCxnSpPr>
          <p:spPr>
            <a:xfrm flipV="1">
              <a:off x="979903" y="5661204"/>
              <a:ext cx="544451" cy="360367"/>
            </a:xfrm>
            <a:prstGeom prst="line">
              <a:avLst/>
            </a:prstGeom>
            <a:ln w="1587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>
              <a:stCxn id="29" idx="0"/>
              <a:endCxn id="11" idx="2"/>
            </p:cNvCxnSpPr>
            <p:nvPr/>
          </p:nvCxnSpPr>
          <p:spPr>
            <a:xfrm flipV="1">
              <a:off x="2279918" y="5400850"/>
              <a:ext cx="215875" cy="620721"/>
            </a:xfrm>
            <a:prstGeom prst="line">
              <a:avLst/>
            </a:prstGeom>
            <a:ln w="1587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>
              <a:stCxn id="28" idx="0"/>
            </p:cNvCxnSpPr>
            <p:nvPr/>
          </p:nvCxnSpPr>
          <p:spPr>
            <a:xfrm flipH="1" flipV="1">
              <a:off x="3243420" y="5840594"/>
              <a:ext cx="539689" cy="268292"/>
            </a:xfrm>
            <a:prstGeom prst="line">
              <a:avLst/>
            </a:prstGeom>
            <a:ln w="1587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>
              <a:stCxn id="26" idx="1"/>
              <a:endCxn id="8" idx="8"/>
            </p:cNvCxnSpPr>
            <p:nvPr/>
          </p:nvCxnSpPr>
          <p:spPr>
            <a:xfrm flipH="1">
              <a:off x="2984688" y="3949854"/>
              <a:ext cx="222225" cy="12065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>
              <a:stCxn id="23" idx="3"/>
              <a:endCxn id="14" idx="11"/>
            </p:cNvCxnSpPr>
            <p:nvPr/>
          </p:nvCxnSpPr>
          <p:spPr>
            <a:xfrm>
              <a:off x="1622768" y="3600599"/>
              <a:ext cx="260320" cy="1587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>
              <a:stCxn id="24" idx="3"/>
              <a:endCxn id="8" idx="46"/>
            </p:cNvCxnSpPr>
            <p:nvPr/>
          </p:nvCxnSpPr>
          <p:spPr>
            <a:xfrm>
              <a:off x="1216414" y="4202270"/>
              <a:ext cx="24920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Ελεύθερη σχεδίαση 49"/>
            <p:cNvSpPr/>
            <p:nvPr/>
          </p:nvSpPr>
          <p:spPr>
            <a:xfrm>
              <a:off x="1829119" y="3414858"/>
              <a:ext cx="292067" cy="100014"/>
            </a:xfrm>
            <a:custGeom>
              <a:avLst/>
              <a:gdLst>
                <a:gd name="connsiteX0" fmla="*/ 0 w 292963"/>
                <a:gd name="connsiteY0" fmla="*/ 100837 h 100837"/>
                <a:gd name="connsiteX1" fmla="*/ 177553 w 292963"/>
                <a:gd name="connsiteY1" fmla="*/ 12061 h 100837"/>
                <a:gd name="connsiteX2" fmla="*/ 292963 w 292963"/>
                <a:gd name="connsiteY2" fmla="*/ 3183 h 10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2963" h="100837">
                  <a:moveTo>
                    <a:pt x="0" y="100837"/>
                  </a:moveTo>
                  <a:cubicBezTo>
                    <a:pt x="64363" y="64587"/>
                    <a:pt x="128726" y="28337"/>
                    <a:pt x="177553" y="12061"/>
                  </a:cubicBezTo>
                  <a:cubicBezTo>
                    <a:pt x="226380" y="-4215"/>
                    <a:pt x="259671" y="-516"/>
                    <a:pt x="292963" y="3183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1" name="Ελεύθερη σχεδίαση 50"/>
            <p:cNvSpPr/>
            <p:nvPr/>
          </p:nvSpPr>
          <p:spPr>
            <a:xfrm>
              <a:off x="2867226" y="3586311"/>
              <a:ext cx="187304" cy="319093"/>
            </a:xfrm>
            <a:custGeom>
              <a:avLst/>
              <a:gdLst>
                <a:gd name="connsiteX0" fmla="*/ 0 w 186431"/>
                <a:gd name="connsiteY0" fmla="*/ 0 h 319596"/>
                <a:gd name="connsiteX1" fmla="*/ 150921 w 186431"/>
                <a:gd name="connsiteY1" fmla="*/ 133165 h 319596"/>
                <a:gd name="connsiteX2" fmla="*/ 186431 w 186431"/>
                <a:gd name="connsiteY2" fmla="*/ 319596 h 31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431" h="319596">
                  <a:moveTo>
                    <a:pt x="0" y="0"/>
                  </a:moveTo>
                  <a:cubicBezTo>
                    <a:pt x="59924" y="39949"/>
                    <a:pt x="119849" y="79899"/>
                    <a:pt x="150921" y="133165"/>
                  </a:cubicBezTo>
                  <a:cubicBezTo>
                    <a:pt x="181993" y="186431"/>
                    <a:pt x="184212" y="253013"/>
                    <a:pt x="186431" y="31959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33799" name="Ομάδα 63"/>
          <p:cNvGrpSpPr>
            <a:grpSpLocks/>
          </p:cNvGrpSpPr>
          <p:nvPr/>
        </p:nvGrpSpPr>
        <p:grpSpPr bwMode="auto">
          <a:xfrm>
            <a:off x="4595813" y="2871788"/>
            <a:ext cx="4303712" cy="3725862"/>
            <a:chOff x="4564659" y="2871997"/>
            <a:chExt cx="4303222" cy="3726010"/>
          </a:xfrm>
        </p:grpSpPr>
        <p:sp>
          <p:nvSpPr>
            <p:cNvPr id="16" name="Ελεύθερη σχεδίαση 15"/>
            <p:cNvSpPr/>
            <p:nvPr/>
          </p:nvSpPr>
          <p:spPr>
            <a:xfrm>
              <a:off x="5728164" y="3741982"/>
              <a:ext cx="2103199" cy="2282916"/>
            </a:xfrm>
            <a:custGeom>
              <a:avLst/>
              <a:gdLst>
                <a:gd name="connsiteX0" fmla="*/ 513794 w 2104356"/>
                <a:gd name="connsiteY0" fmla="*/ 150 h 2283382"/>
                <a:gd name="connsiteX1" fmla="*/ 629204 w 2104356"/>
                <a:gd name="connsiteY1" fmla="*/ 62293 h 2283382"/>
                <a:gd name="connsiteX2" fmla="*/ 709103 w 2104356"/>
                <a:gd name="connsiteY2" fmla="*/ 142192 h 2283382"/>
                <a:gd name="connsiteX3" fmla="*/ 806757 w 2104356"/>
                <a:gd name="connsiteY3" fmla="*/ 213214 h 2283382"/>
                <a:gd name="connsiteX4" fmla="*/ 904411 w 2104356"/>
                <a:gd name="connsiteY4" fmla="*/ 293113 h 2283382"/>
                <a:gd name="connsiteX5" fmla="*/ 1144109 w 2104356"/>
                <a:gd name="connsiteY5" fmla="*/ 337501 h 2283382"/>
                <a:gd name="connsiteX6" fmla="*/ 1357173 w 2104356"/>
                <a:gd name="connsiteY6" fmla="*/ 248724 h 2283382"/>
                <a:gd name="connsiteX7" fmla="*/ 1472582 w 2104356"/>
                <a:gd name="connsiteY7" fmla="*/ 213214 h 2283382"/>
                <a:gd name="connsiteX8" fmla="*/ 1632380 w 2104356"/>
                <a:gd name="connsiteY8" fmla="*/ 230969 h 2283382"/>
                <a:gd name="connsiteX9" fmla="*/ 1694524 w 2104356"/>
                <a:gd name="connsiteY9" fmla="*/ 301990 h 2283382"/>
                <a:gd name="connsiteX10" fmla="*/ 1756668 w 2104356"/>
                <a:gd name="connsiteY10" fmla="*/ 435155 h 2283382"/>
                <a:gd name="connsiteX11" fmla="*/ 1818811 w 2104356"/>
                <a:gd name="connsiteY11" fmla="*/ 594953 h 2283382"/>
                <a:gd name="connsiteX12" fmla="*/ 1880955 w 2104356"/>
                <a:gd name="connsiteY12" fmla="*/ 790262 h 2283382"/>
                <a:gd name="connsiteX13" fmla="*/ 1951977 w 2104356"/>
                <a:gd name="connsiteY13" fmla="*/ 958938 h 2283382"/>
                <a:gd name="connsiteX14" fmla="*/ 1996365 w 2104356"/>
                <a:gd name="connsiteY14" fmla="*/ 1056592 h 2283382"/>
                <a:gd name="connsiteX15" fmla="*/ 1996365 w 2104356"/>
                <a:gd name="connsiteY15" fmla="*/ 1172002 h 2283382"/>
                <a:gd name="connsiteX16" fmla="*/ 2005243 w 2104356"/>
                <a:gd name="connsiteY16" fmla="*/ 1296289 h 2283382"/>
                <a:gd name="connsiteX17" fmla="*/ 2040753 w 2104356"/>
                <a:gd name="connsiteY17" fmla="*/ 1518231 h 2283382"/>
                <a:gd name="connsiteX18" fmla="*/ 2085142 w 2104356"/>
                <a:gd name="connsiteY18" fmla="*/ 1651396 h 2283382"/>
                <a:gd name="connsiteX19" fmla="*/ 2102897 w 2104356"/>
                <a:gd name="connsiteY19" fmla="*/ 1864460 h 2283382"/>
                <a:gd name="connsiteX20" fmla="*/ 2049631 w 2104356"/>
                <a:gd name="connsiteY20" fmla="*/ 2042014 h 2283382"/>
                <a:gd name="connsiteX21" fmla="*/ 1934221 w 2104356"/>
                <a:gd name="connsiteY21" fmla="*/ 2192934 h 2283382"/>
                <a:gd name="connsiteX22" fmla="*/ 1765545 w 2104356"/>
                <a:gd name="connsiteY22" fmla="*/ 2272833 h 2283382"/>
                <a:gd name="connsiteX23" fmla="*/ 1552481 w 2104356"/>
                <a:gd name="connsiteY23" fmla="*/ 2272833 h 2283382"/>
                <a:gd name="connsiteX24" fmla="*/ 1383806 w 2104356"/>
                <a:gd name="connsiteY24" fmla="*/ 2184056 h 2283382"/>
                <a:gd name="connsiteX25" fmla="*/ 1312784 w 2104356"/>
                <a:gd name="connsiteY25" fmla="*/ 2059769 h 2283382"/>
                <a:gd name="connsiteX26" fmla="*/ 1295029 w 2104356"/>
                <a:gd name="connsiteY26" fmla="*/ 1828950 h 2283382"/>
                <a:gd name="connsiteX27" fmla="*/ 1268396 w 2104356"/>
                <a:gd name="connsiteY27" fmla="*/ 1589252 h 2283382"/>
                <a:gd name="connsiteX28" fmla="*/ 1206252 w 2104356"/>
                <a:gd name="connsiteY28" fmla="*/ 1393944 h 2283382"/>
                <a:gd name="connsiteX29" fmla="*/ 1144109 w 2104356"/>
                <a:gd name="connsiteY29" fmla="*/ 1296289 h 2283382"/>
                <a:gd name="connsiteX30" fmla="*/ 1055332 w 2104356"/>
                <a:gd name="connsiteY30" fmla="*/ 1278534 h 2283382"/>
                <a:gd name="connsiteX31" fmla="*/ 966555 w 2104356"/>
                <a:gd name="connsiteY31" fmla="*/ 1331800 h 2283382"/>
                <a:gd name="connsiteX32" fmla="*/ 913289 w 2104356"/>
                <a:gd name="connsiteY32" fmla="*/ 1456087 h 2283382"/>
                <a:gd name="connsiteX33" fmla="*/ 886656 w 2104356"/>
                <a:gd name="connsiteY33" fmla="*/ 1642518 h 2283382"/>
                <a:gd name="connsiteX34" fmla="*/ 815635 w 2104356"/>
                <a:gd name="connsiteY34" fmla="*/ 1837827 h 2283382"/>
                <a:gd name="connsiteX35" fmla="*/ 682470 w 2104356"/>
                <a:gd name="connsiteY35" fmla="*/ 1988748 h 2283382"/>
                <a:gd name="connsiteX36" fmla="*/ 522672 w 2104356"/>
                <a:gd name="connsiteY36" fmla="*/ 2077524 h 2283382"/>
                <a:gd name="connsiteX37" fmla="*/ 300730 w 2104356"/>
                <a:gd name="connsiteY37" fmla="*/ 2086402 h 2283382"/>
                <a:gd name="connsiteX38" fmla="*/ 158687 w 2104356"/>
                <a:gd name="connsiteY38" fmla="*/ 2042014 h 2283382"/>
                <a:gd name="connsiteX39" fmla="*/ 16645 w 2104356"/>
                <a:gd name="connsiteY39" fmla="*/ 1837827 h 2283382"/>
                <a:gd name="connsiteX40" fmla="*/ 7767 w 2104356"/>
                <a:gd name="connsiteY40" fmla="*/ 1642518 h 2283382"/>
                <a:gd name="connsiteX41" fmla="*/ 61033 w 2104356"/>
                <a:gd name="connsiteY41" fmla="*/ 1411699 h 2283382"/>
                <a:gd name="connsiteX42" fmla="*/ 158687 w 2104356"/>
                <a:gd name="connsiteY42" fmla="*/ 1198635 h 2283382"/>
                <a:gd name="connsiteX43" fmla="*/ 194198 w 2104356"/>
                <a:gd name="connsiteY43" fmla="*/ 967816 h 2283382"/>
                <a:gd name="connsiteX44" fmla="*/ 167565 w 2104356"/>
                <a:gd name="connsiteY44" fmla="*/ 701485 h 2283382"/>
                <a:gd name="connsiteX45" fmla="*/ 132054 w 2104356"/>
                <a:gd name="connsiteY45" fmla="*/ 559443 h 2283382"/>
                <a:gd name="connsiteX46" fmla="*/ 114299 w 2104356"/>
                <a:gd name="connsiteY46" fmla="*/ 364134 h 2283382"/>
                <a:gd name="connsiteX47" fmla="*/ 229709 w 2104356"/>
                <a:gd name="connsiteY47" fmla="*/ 80049 h 2283382"/>
                <a:gd name="connsiteX48" fmla="*/ 513794 w 2104356"/>
                <a:gd name="connsiteY48" fmla="*/ 150 h 228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04356" h="2283382">
                  <a:moveTo>
                    <a:pt x="513794" y="150"/>
                  </a:moveTo>
                  <a:cubicBezTo>
                    <a:pt x="580376" y="-2809"/>
                    <a:pt x="596653" y="38619"/>
                    <a:pt x="629204" y="62293"/>
                  </a:cubicBezTo>
                  <a:cubicBezTo>
                    <a:pt x="661755" y="85967"/>
                    <a:pt x="679511" y="117038"/>
                    <a:pt x="709103" y="142192"/>
                  </a:cubicBezTo>
                  <a:cubicBezTo>
                    <a:pt x="738695" y="167346"/>
                    <a:pt x="774206" y="188061"/>
                    <a:pt x="806757" y="213214"/>
                  </a:cubicBezTo>
                  <a:cubicBezTo>
                    <a:pt x="839308" y="238368"/>
                    <a:pt x="848186" y="272398"/>
                    <a:pt x="904411" y="293113"/>
                  </a:cubicBezTo>
                  <a:cubicBezTo>
                    <a:pt x="960636" y="313828"/>
                    <a:pt x="1068649" y="344899"/>
                    <a:pt x="1144109" y="337501"/>
                  </a:cubicBezTo>
                  <a:cubicBezTo>
                    <a:pt x="1219569" y="330103"/>
                    <a:pt x="1302428" y="269439"/>
                    <a:pt x="1357173" y="248724"/>
                  </a:cubicBezTo>
                  <a:cubicBezTo>
                    <a:pt x="1411919" y="228010"/>
                    <a:pt x="1426714" y="216173"/>
                    <a:pt x="1472582" y="213214"/>
                  </a:cubicBezTo>
                  <a:cubicBezTo>
                    <a:pt x="1518450" y="210255"/>
                    <a:pt x="1595390" y="216173"/>
                    <a:pt x="1632380" y="230969"/>
                  </a:cubicBezTo>
                  <a:cubicBezTo>
                    <a:pt x="1669370" y="245765"/>
                    <a:pt x="1673809" y="267959"/>
                    <a:pt x="1694524" y="301990"/>
                  </a:cubicBezTo>
                  <a:cubicBezTo>
                    <a:pt x="1715239" y="336021"/>
                    <a:pt x="1735954" y="386328"/>
                    <a:pt x="1756668" y="435155"/>
                  </a:cubicBezTo>
                  <a:cubicBezTo>
                    <a:pt x="1777383" y="483982"/>
                    <a:pt x="1798097" y="535769"/>
                    <a:pt x="1818811" y="594953"/>
                  </a:cubicBezTo>
                  <a:cubicBezTo>
                    <a:pt x="1839526" y="654138"/>
                    <a:pt x="1858761" y="729598"/>
                    <a:pt x="1880955" y="790262"/>
                  </a:cubicBezTo>
                  <a:cubicBezTo>
                    <a:pt x="1903149" y="850926"/>
                    <a:pt x="1932742" y="914550"/>
                    <a:pt x="1951977" y="958938"/>
                  </a:cubicBezTo>
                  <a:cubicBezTo>
                    <a:pt x="1971212" y="1003326"/>
                    <a:pt x="1988967" y="1021081"/>
                    <a:pt x="1996365" y="1056592"/>
                  </a:cubicBezTo>
                  <a:cubicBezTo>
                    <a:pt x="2003763" y="1092103"/>
                    <a:pt x="1994885" y="1132053"/>
                    <a:pt x="1996365" y="1172002"/>
                  </a:cubicBezTo>
                  <a:cubicBezTo>
                    <a:pt x="1997845" y="1211951"/>
                    <a:pt x="1997845" y="1238584"/>
                    <a:pt x="2005243" y="1296289"/>
                  </a:cubicBezTo>
                  <a:cubicBezTo>
                    <a:pt x="2012641" y="1353994"/>
                    <a:pt x="2027436" y="1459046"/>
                    <a:pt x="2040753" y="1518231"/>
                  </a:cubicBezTo>
                  <a:cubicBezTo>
                    <a:pt x="2054070" y="1577416"/>
                    <a:pt x="2074785" y="1593691"/>
                    <a:pt x="2085142" y="1651396"/>
                  </a:cubicBezTo>
                  <a:cubicBezTo>
                    <a:pt x="2095499" y="1709101"/>
                    <a:pt x="2108815" y="1799357"/>
                    <a:pt x="2102897" y="1864460"/>
                  </a:cubicBezTo>
                  <a:cubicBezTo>
                    <a:pt x="2096979" y="1929563"/>
                    <a:pt x="2077744" y="1987268"/>
                    <a:pt x="2049631" y="2042014"/>
                  </a:cubicBezTo>
                  <a:cubicBezTo>
                    <a:pt x="2021518" y="2096760"/>
                    <a:pt x="1981569" y="2154464"/>
                    <a:pt x="1934221" y="2192934"/>
                  </a:cubicBezTo>
                  <a:cubicBezTo>
                    <a:pt x="1886873" y="2231404"/>
                    <a:pt x="1829168" y="2259517"/>
                    <a:pt x="1765545" y="2272833"/>
                  </a:cubicBezTo>
                  <a:cubicBezTo>
                    <a:pt x="1701922" y="2286150"/>
                    <a:pt x="1616104" y="2287629"/>
                    <a:pt x="1552481" y="2272833"/>
                  </a:cubicBezTo>
                  <a:cubicBezTo>
                    <a:pt x="1488858" y="2258037"/>
                    <a:pt x="1423755" y="2219567"/>
                    <a:pt x="1383806" y="2184056"/>
                  </a:cubicBezTo>
                  <a:cubicBezTo>
                    <a:pt x="1343857" y="2148545"/>
                    <a:pt x="1327580" y="2118953"/>
                    <a:pt x="1312784" y="2059769"/>
                  </a:cubicBezTo>
                  <a:cubicBezTo>
                    <a:pt x="1297988" y="2000585"/>
                    <a:pt x="1302427" y="1907369"/>
                    <a:pt x="1295029" y="1828950"/>
                  </a:cubicBezTo>
                  <a:cubicBezTo>
                    <a:pt x="1287631" y="1750531"/>
                    <a:pt x="1283192" y="1661753"/>
                    <a:pt x="1268396" y="1589252"/>
                  </a:cubicBezTo>
                  <a:cubicBezTo>
                    <a:pt x="1253600" y="1516751"/>
                    <a:pt x="1226967" y="1442771"/>
                    <a:pt x="1206252" y="1393944"/>
                  </a:cubicBezTo>
                  <a:cubicBezTo>
                    <a:pt x="1185538" y="1345117"/>
                    <a:pt x="1169262" y="1315524"/>
                    <a:pt x="1144109" y="1296289"/>
                  </a:cubicBezTo>
                  <a:cubicBezTo>
                    <a:pt x="1118956" y="1277054"/>
                    <a:pt x="1084924" y="1272616"/>
                    <a:pt x="1055332" y="1278534"/>
                  </a:cubicBezTo>
                  <a:cubicBezTo>
                    <a:pt x="1025740" y="1284452"/>
                    <a:pt x="990229" y="1302208"/>
                    <a:pt x="966555" y="1331800"/>
                  </a:cubicBezTo>
                  <a:cubicBezTo>
                    <a:pt x="942881" y="1361392"/>
                    <a:pt x="926606" y="1404301"/>
                    <a:pt x="913289" y="1456087"/>
                  </a:cubicBezTo>
                  <a:cubicBezTo>
                    <a:pt x="899973" y="1507873"/>
                    <a:pt x="902932" y="1578895"/>
                    <a:pt x="886656" y="1642518"/>
                  </a:cubicBezTo>
                  <a:cubicBezTo>
                    <a:pt x="870380" y="1706141"/>
                    <a:pt x="849666" y="1780122"/>
                    <a:pt x="815635" y="1837827"/>
                  </a:cubicBezTo>
                  <a:cubicBezTo>
                    <a:pt x="781604" y="1895532"/>
                    <a:pt x="731297" y="1948799"/>
                    <a:pt x="682470" y="1988748"/>
                  </a:cubicBezTo>
                  <a:cubicBezTo>
                    <a:pt x="633643" y="2028698"/>
                    <a:pt x="586295" y="2061248"/>
                    <a:pt x="522672" y="2077524"/>
                  </a:cubicBezTo>
                  <a:cubicBezTo>
                    <a:pt x="459049" y="2093800"/>
                    <a:pt x="361394" y="2092320"/>
                    <a:pt x="300730" y="2086402"/>
                  </a:cubicBezTo>
                  <a:cubicBezTo>
                    <a:pt x="240066" y="2080484"/>
                    <a:pt x="206034" y="2083443"/>
                    <a:pt x="158687" y="2042014"/>
                  </a:cubicBezTo>
                  <a:cubicBezTo>
                    <a:pt x="111339" y="2000585"/>
                    <a:pt x="41798" y="1904410"/>
                    <a:pt x="16645" y="1837827"/>
                  </a:cubicBezTo>
                  <a:cubicBezTo>
                    <a:pt x="-8508" y="1771244"/>
                    <a:pt x="369" y="1713539"/>
                    <a:pt x="7767" y="1642518"/>
                  </a:cubicBezTo>
                  <a:cubicBezTo>
                    <a:pt x="15165" y="1571497"/>
                    <a:pt x="35880" y="1485679"/>
                    <a:pt x="61033" y="1411699"/>
                  </a:cubicBezTo>
                  <a:cubicBezTo>
                    <a:pt x="86186" y="1337719"/>
                    <a:pt x="136493" y="1272615"/>
                    <a:pt x="158687" y="1198635"/>
                  </a:cubicBezTo>
                  <a:cubicBezTo>
                    <a:pt x="180881" y="1124655"/>
                    <a:pt x="192718" y="1050674"/>
                    <a:pt x="194198" y="967816"/>
                  </a:cubicBezTo>
                  <a:cubicBezTo>
                    <a:pt x="195678" y="884958"/>
                    <a:pt x="177922" y="769547"/>
                    <a:pt x="167565" y="701485"/>
                  </a:cubicBezTo>
                  <a:cubicBezTo>
                    <a:pt x="157208" y="633423"/>
                    <a:pt x="140932" y="615668"/>
                    <a:pt x="132054" y="559443"/>
                  </a:cubicBezTo>
                  <a:cubicBezTo>
                    <a:pt x="123176" y="503218"/>
                    <a:pt x="98023" y="444033"/>
                    <a:pt x="114299" y="364134"/>
                  </a:cubicBezTo>
                  <a:cubicBezTo>
                    <a:pt x="130575" y="284235"/>
                    <a:pt x="167565" y="140713"/>
                    <a:pt x="229709" y="80049"/>
                  </a:cubicBezTo>
                  <a:cubicBezTo>
                    <a:pt x="291853" y="19385"/>
                    <a:pt x="447212" y="3109"/>
                    <a:pt x="513794" y="15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5682132" y="4310329"/>
              <a:ext cx="150795" cy="922374"/>
            </a:xfrm>
            <a:custGeom>
              <a:avLst/>
              <a:gdLst>
                <a:gd name="connsiteX0" fmla="*/ 151032 w 151032"/>
                <a:gd name="connsiteY0" fmla="*/ 0 h 923278"/>
                <a:gd name="connsiteX1" fmla="*/ 106644 w 151032"/>
                <a:gd name="connsiteY1" fmla="*/ 97655 h 923278"/>
                <a:gd name="connsiteX2" fmla="*/ 88889 w 151032"/>
                <a:gd name="connsiteY2" fmla="*/ 221942 h 923278"/>
                <a:gd name="connsiteX3" fmla="*/ 26745 w 151032"/>
                <a:gd name="connsiteY3" fmla="*/ 346230 h 923278"/>
                <a:gd name="connsiteX4" fmla="*/ 112 w 151032"/>
                <a:gd name="connsiteY4" fmla="*/ 514905 h 923278"/>
                <a:gd name="connsiteX5" fmla="*/ 35622 w 151032"/>
                <a:gd name="connsiteY5" fmla="*/ 745725 h 923278"/>
                <a:gd name="connsiteX6" fmla="*/ 62256 w 151032"/>
                <a:gd name="connsiteY6" fmla="*/ 923278 h 92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032" h="923278">
                  <a:moveTo>
                    <a:pt x="151032" y="0"/>
                  </a:moveTo>
                  <a:cubicBezTo>
                    <a:pt x="134016" y="30332"/>
                    <a:pt x="117001" y="60665"/>
                    <a:pt x="106644" y="97655"/>
                  </a:cubicBezTo>
                  <a:cubicBezTo>
                    <a:pt x="96287" y="134645"/>
                    <a:pt x="102205" y="180513"/>
                    <a:pt x="88889" y="221942"/>
                  </a:cubicBezTo>
                  <a:cubicBezTo>
                    <a:pt x="75573" y="263371"/>
                    <a:pt x="41541" y="297403"/>
                    <a:pt x="26745" y="346230"/>
                  </a:cubicBezTo>
                  <a:cubicBezTo>
                    <a:pt x="11949" y="395057"/>
                    <a:pt x="-1367" y="448323"/>
                    <a:pt x="112" y="514905"/>
                  </a:cubicBezTo>
                  <a:cubicBezTo>
                    <a:pt x="1591" y="581487"/>
                    <a:pt x="25265" y="677663"/>
                    <a:pt x="35622" y="745725"/>
                  </a:cubicBezTo>
                  <a:cubicBezTo>
                    <a:pt x="45979" y="813787"/>
                    <a:pt x="54117" y="868532"/>
                    <a:pt x="62256" y="9232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6631349" y="5296205"/>
              <a:ext cx="373020" cy="104779"/>
            </a:xfrm>
            <a:custGeom>
              <a:avLst/>
              <a:gdLst>
                <a:gd name="connsiteX0" fmla="*/ 0 w 372863"/>
                <a:gd name="connsiteY0" fmla="*/ 61670 h 106059"/>
                <a:gd name="connsiteX1" fmla="*/ 115410 w 372863"/>
                <a:gd name="connsiteY1" fmla="*/ 8404 h 106059"/>
                <a:gd name="connsiteX2" fmla="*/ 239698 w 372863"/>
                <a:gd name="connsiteY2" fmla="*/ 8404 h 106059"/>
                <a:gd name="connsiteX3" fmla="*/ 337352 w 372863"/>
                <a:gd name="connsiteY3" fmla="*/ 88303 h 106059"/>
                <a:gd name="connsiteX4" fmla="*/ 372863 w 372863"/>
                <a:gd name="connsiteY4" fmla="*/ 106059 h 10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863" h="106059">
                  <a:moveTo>
                    <a:pt x="0" y="61670"/>
                  </a:moveTo>
                  <a:cubicBezTo>
                    <a:pt x="37730" y="39476"/>
                    <a:pt x="75460" y="17282"/>
                    <a:pt x="115410" y="8404"/>
                  </a:cubicBezTo>
                  <a:cubicBezTo>
                    <a:pt x="155360" y="-474"/>
                    <a:pt x="202708" y="-4912"/>
                    <a:pt x="239698" y="8404"/>
                  </a:cubicBezTo>
                  <a:cubicBezTo>
                    <a:pt x="276688" y="21720"/>
                    <a:pt x="315158" y="72027"/>
                    <a:pt x="337352" y="88303"/>
                  </a:cubicBezTo>
                  <a:cubicBezTo>
                    <a:pt x="359546" y="104579"/>
                    <a:pt x="366204" y="105319"/>
                    <a:pt x="372863" y="10605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Ελεύθερη σχεδίαση 18"/>
            <p:cNvSpPr/>
            <p:nvPr/>
          </p:nvSpPr>
          <p:spPr>
            <a:xfrm>
              <a:off x="7413897" y="4026155"/>
              <a:ext cx="409528" cy="1287514"/>
            </a:xfrm>
            <a:custGeom>
              <a:avLst/>
              <a:gdLst>
                <a:gd name="connsiteX0" fmla="*/ 0 w 409947"/>
                <a:gd name="connsiteY0" fmla="*/ 0 h 1287262"/>
                <a:gd name="connsiteX1" fmla="*/ 142043 w 409947"/>
                <a:gd name="connsiteY1" fmla="*/ 97654 h 1287262"/>
                <a:gd name="connsiteX2" fmla="*/ 195309 w 409947"/>
                <a:gd name="connsiteY2" fmla="*/ 257452 h 1287262"/>
                <a:gd name="connsiteX3" fmla="*/ 275208 w 409947"/>
                <a:gd name="connsiteY3" fmla="*/ 514905 h 1287262"/>
                <a:gd name="connsiteX4" fmla="*/ 355107 w 409947"/>
                <a:gd name="connsiteY4" fmla="*/ 798990 h 1287262"/>
                <a:gd name="connsiteX5" fmla="*/ 408373 w 409947"/>
                <a:gd name="connsiteY5" fmla="*/ 941033 h 1287262"/>
                <a:gd name="connsiteX6" fmla="*/ 390618 w 409947"/>
                <a:gd name="connsiteY6" fmla="*/ 1287262 h 12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9947" h="1287262">
                  <a:moveTo>
                    <a:pt x="0" y="0"/>
                  </a:moveTo>
                  <a:cubicBezTo>
                    <a:pt x="54746" y="27372"/>
                    <a:pt x="109492" y="54745"/>
                    <a:pt x="142043" y="97654"/>
                  </a:cubicBezTo>
                  <a:cubicBezTo>
                    <a:pt x="174594" y="140563"/>
                    <a:pt x="173115" y="187910"/>
                    <a:pt x="195309" y="257452"/>
                  </a:cubicBezTo>
                  <a:cubicBezTo>
                    <a:pt x="217503" y="326994"/>
                    <a:pt x="248575" y="424649"/>
                    <a:pt x="275208" y="514905"/>
                  </a:cubicBezTo>
                  <a:cubicBezTo>
                    <a:pt x="301841" y="605161"/>
                    <a:pt x="332913" y="727969"/>
                    <a:pt x="355107" y="798990"/>
                  </a:cubicBezTo>
                  <a:cubicBezTo>
                    <a:pt x="377301" y="870011"/>
                    <a:pt x="402455" y="859654"/>
                    <a:pt x="408373" y="941033"/>
                  </a:cubicBezTo>
                  <a:cubicBezTo>
                    <a:pt x="414291" y="1022412"/>
                    <a:pt x="402454" y="1154837"/>
                    <a:pt x="390618" y="12872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Ελεύθερη σχεδίαση 19"/>
            <p:cNvSpPr/>
            <p:nvPr/>
          </p:nvSpPr>
          <p:spPr>
            <a:xfrm rot="20249084">
              <a:off x="6155153" y="3316515"/>
              <a:ext cx="1101600" cy="498495"/>
            </a:xfrm>
            <a:custGeom>
              <a:avLst/>
              <a:gdLst>
                <a:gd name="connsiteX0" fmla="*/ 533468 w 1101146"/>
                <a:gd name="connsiteY0" fmla="*/ 490013 h 499109"/>
                <a:gd name="connsiteX1" fmla="*/ 755409 w 1101146"/>
                <a:gd name="connsiteY1" fmla="*/ 472258 h 499109"/>
                <a:gd name="connsiteX2" fmla="*/ 995106 w 1101146"/>
                <a:gd name="connsiteY2" fmla="*/ 498891 h 499109"/>
                <a:gd name="connsiteX3" fmla="*/ 1092761 w 1101146"/>
                <a:gd name="connsiteY3" fmla="*/ 454503 h 499109"/>
                <a:gd name="connsiteX4" fmla="*/ 1083883 w 1101146"/>
                <a:gd name="connsiteY4" fmla="*/ 365726 h 499109"/>
                <a:gd name="connsiteX5" fmla="*/ 986229 w 1101146"/>
                <a:gd name="connsiteY5" fmla="*/ 232561 h 499109"/>
                <a:gd name="connsiteX6" fmla="*/ 817553 w 1101146"/>
                <a:gd name="connsiteY6" fmla="*/ 99396 h 499109"/>
                <a:gd name="connsiteX7" fmla="*/ 631122 w 1101146"/>
                <a:gd name="connsiteY7" fmla="*/ 37252 h 499109"/>
                <a:gd name="connsiteX8" fmla="*/ 444691 w 1101146"/>
                <a:gd name="connsiteY8" fmla="*/ 1741 h 499109"/>
                <a:gd name="connsiteX9" fmla="*/ 267137 w 1101146"/>
                <a:gd name="connsiteY9" fmla="*/ 10619 h 499109"/>
                <a:gd name="connsiteX10" fmla="*/ 54073 w 1101146"/>
                <a:gd name="connsiteY10" fmla="*/ 55007 h 499109"/>
                <a:gd name="connsiteX11" fmla="*/ 807 w 1101146"/>
                <a:gd name="connsiteY11" fmla="*/ 126029 h 499109"/>
                <a:gd name="connsiteX12" fmla="*/ 80706 w 1101146"/>
                <a:gd name="connsiteY12" fmla="*/ 188173 h 499109"/>
                <a:gd name="connsiteX13" fmla="*/ 204994 w 1101146"/>
                <a:gd name="connsiteY13" fmla="*/ 268072 h 499109"/>
                <a:gd name="connsiteX14" fmla="*/ 338159 w 1101146"/>
                <a:gd name="connsiteY14" fmla="*/ 365726 h 499109"/>
                <a:gd name="connsiteX15" fmla="*/ 533468 w 1101146"/>
                <a:gd name="connsiteY15" fmla="*/ 490013 h 49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1146" h="499109">
                  <a:moveTo>
                    <a:pt x="533468" y="490013"/>
                  </a:moveTo>
                  <a:cubicBezTo>
                    <a:pt x="603010" y="507768"/>
                    <a:pt x="678469" y="470778"/>
                    <a:pt x="755409" y="472258"/>
                  </a:cubicBezTo>
                  <a:cubicBezTo>
                    <a:pt x="832349" y="473738"/>
                    <a:pt x="938881" y="501850"/>
                    <a:pt x="995106" y="498891"/>
                  </a:cubicBezTo>
                  <a:cubicBezTo>
                    <a:pt x="1051331" y="495932"/>
                    <a:pt x="1077965" y="476697"/>
                    <a:pt x="1092761" y="454503"/>
                  </a:cubicBezTo>
                  <a:cubicBezTo>
                    <a:pt x="1107557" y="432309"/>
                    <a:pt x="1101638" y="402716"/>
                    <a:pt x="1083883" y="365726"/>
                  </a:cubicBezTo>
                  <a:cubicBezTo>
                    <a:pt x="1066128" y="328736"/>
                    <a:pt x="1030617" y="276949"/>
                    <a:pt x="986229" y="232561"/>
                  </a:cubicBezTo>
                  <a:cubicBezTo>
                    <a:pt x="941841" y="188173"/>
                    <a:pt x="876738" y="131948"/>
                    <a:pt x="817553" y="99396"/>
                  </a:cubicBezTo>
                  <a:cubicBezTo>
                    <a:pt x="758368" y="66844"/>
                    <a:pt x="693266" y="53528"/>
                    <a:pt x="631122" y="37252"/>
                  </a:cubicBezTo>
                  <a:cubicBezTo>
                    <a:pt x="568978" y="20976"/>
                    <a:pt x="505355" y="6180"/>
                    <a:pt x="444691" y="1741"/>
                  </a:cubicBezTo>
                  <a:cubicBezTo>
                    <a:pt x="384027" y="-2698"/>
                    <a:pt x="332240" y="1741"/>
                    <a:pt x="267137" y="10619"/>
                  </a:cubicBezTo>
                  <a:cubicBezTo>
                    <a:pt x="202034" y="19497"/>
                    <a:pt x="98461" y="35772"/>
                    <a:pt x="54073" y="55007"/>
                  </a:cubicBezTo>
                  <a:cubicBezTo>
                    <a:pt x="9685" y="74242"/>
                    <a:pt x="-3632" y="103835"/>
                    <a:pt x="807" y="126029"/>
                  </a:cubicBezTo>
                  <a:cubicBezTo>
                    <a:pt x="5246" y="148223"/>
                    <a:pt x="46675" y="164499"/>
                    <a:pt x="80706" y="188173"/>
                  </a:cubicBezTo>
                  <a:cubicBezTo>
                    <a:pt x="114737" y="211847"/>
                    <a:pt x="162085" y="238480"/>
                    <a:pt x="204994" y="268072"/>
                  </a:cubicBezTo>
                  <a:cubicBezTo>
                    <a:pt x="247903" y="297664"/>
                    <a:pt x="281934" y="328736"/>
                    <a:pt x="338159" y="365726"/>
                  </a:cubicBezTo>
                  <a:cubicBezTo>
                    <a:pt x="394384" y="402716"/>
                    <a:pt x="463926" y="472258"/>
                    <a:pt x="533468" y="49001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Ελεύθερη σχεδίαση 20"/>
            <p:cNvSpPr/>
            <p:nvPr/>
          </p:nvSpPr>
          <p:spPr>
            <a:xfrm rot="21045701">
              <a:off x="6158328" y="3418119"/>
              <a:ext cx="1095250" cy="533421"/>
            </a:xfrm>
            <a:custGeom>
              <a:avLst/>
              <a:gdLst>
                <a:gd name="connsiteX0" fmla="*/ 533468 w 1101146"/>
                <a:gd name="connsiteY0" fmla="*/ 490013 h 499109"/>
                <a:gd name="connsiteX1" fmla="*/ 755409 w 1101146"/>
                <a:gd name="connsiteY1" fmla="*/ 472258 h 499109"/>
                <a:gd name="connsiteX2" fmla="*/ 995106 w 1101146"/>
                <a:gd name="connsiteY2" fmla="*/ 498891 h 499109"/>
                <a:gd name="connsiteX3" fmla="*/ 1092761 w 1101146"/>
                <a:gd name="connsiteY3" fmla="*/ 454503 h 499109"/>
                <a:gd name="connsiteX4" fmla="*/ 1083883 w 1101146"/>
                <a:gd name="connsiteY4" fmla="*/ 365726 h 499109"/>
                <a:gd name="connsiteX5" fmla="*/ 986229 w 1101146"/>
                <a:gd name="connsiteY5" fmla="*/ 232561 h 499109"/>
                <a:gd name="connsiteX6" fmla="*/ 817553 w 1101146"/>
                <a:gd name="connsiteY6" fmla="*/ 99396 h 499109"/>
                <a:gd name="connsiteX7" fmla="*/ 631122 w 1101146"/>
                <a:gd name="connsiteY7" fmla="*/ 37252 h 499109"/>
                <a:gd name="connsiteX8" fmla="*/ 444691 w 1101146"/>
                <a:gd name="connsiteY8" fmla="*/ 1741 h 499109"/>
                <a:gd name="connsiteX9" fmla="*/ 267137 w 1101146"/>
                <a:gd name="connsiteY9" fmla="*/ 10619 h 499109"/>
                <a:gd name="connsiteX10" fmla="*/ 54073 w 1101146"/>
                <a:gd name="connsiteY10" fmla="*/ 55007 h 499109"/>
                <a:gd name="connsiteX11" fmla="*/ 807 w 1101146"/>
                <a:gd name="connsiteY11" fmla="*/ 126029 h 499109"/>
                <a:gd name="connsiteX12" fmla="*/ 80706 w 1101146"/>
                <a:gd name="connsiteY12" fmla="*/ 188173 h 499109"/>
                <a:gd name="connsiteX13" fmla="*/ 204994 w 1101146"/>
                <a:gd name="connsiteY13" fmla="*/ 268072 h 499109"/>
                <a:gd name="connsiteX14" fmla="*/ 338159 w 1101146"/>
                <a:gd name="connsiteY14" fmla="*/ 365726 h 499109"/>
                <a:gd name="connsiteX15" fmla="*/ 533468 w 1101146"/>
                <a:gd name="connsiteY15" fmla="*/ 490013 h 49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1146" h="499109">
                  <a:moveTo>
                    <a:pt x="533468" y="490013"/>
                  </a:moveTo>
                  <a:cubicBezTo>
                    <a:pt x="603010" y="507768"/>
                    <a:pt x="678469" y="470778"/>
                    <a:pt x="755409" y="472258"/>
                  </a:cubicBezTo>
                  <a:cubicBezTo>
                    <a:pt x="832349" y="473738"/>
                    <a:pt x="938881" y="501850"/>
                    <a:pt x="995106" y="498891"/>
                  </a:cubicBezTo>
                  <a:cubicBezTo>
                    <a:pt x="1051331" y="495932"/>
                    <a:pt x="1077965" y="476697"/>
                    <a:pt x="1092761" y="454503"/>
                  </a:cubicBezTo>
                  <a:cubicBezTo>
                    <a:pt x="1107557" y="432309"/>
                    <a:pt x="1101638" y="402716"/>
                    <a:pt x="1083883" y="365726"/>
                  </a:cubicBezTo>
                  <a:cubicBezTo>
                    <a:pt x="1066128" y="328736"/>
                    <a:pt x="1030617" y="276949"/>
                    <a:pt x="986229" y="232561"/>
                  </a:cubicBezTo>
                  <a:cubicBezTo>
                    <a:pt x="941841" y="188173"/>
                    <a:pt x="876738" y="131948"/>
                    <a:pt x="817553" y="99396"/>
                  </a:cubicBezTo>
                  <a:cubicBezTo>
                    <a:pt x="758368" y="66844"/>
                    <a:pt x="693266" y="53528"/>
                    <a:pt x="631122" y="37252"/>
                  </a:cubicBezTo>
                  <a:cubicBezTo>
                    <a:pt x="568978" y="20976"/>
                    <a:pt x="505355" y="6180"/>
                    <a:pt x="444691" y="1741"/>
                  </a:cubicBezTo>
                  <a:cubicBezTo>
                    <a:pt x="384027" y="-2698"/>
                    <a:pt x="332240" y="1741"/>
                    <a:pt x="267137" y="10619"/>
                  </a:cubicBezTo>
                  <a:cubicBezTo>
                    <a:pt x="202034" y="19497"/>
                    <a:pt x="98461" y="35772"/>
                    <a:pt x="54073" y="55007"/>
                  </a:cubicBezTo>
                  <a:cubicBezTo>
                    <a:pt x="9685" y="74242"/>
                    <a:pt x="-3632" y="103835"/>
                    <a:pt x="807" y="126029"/>
                  </a:cubicBezTo>
                  <a:cubicBezTo>
                    <a:pt x="5246" y="148223"/>
                    <a:pt x="46675" y="164499"/>
                    <a:pt x="80706" y="188173"/>
                  </a:cubicBezTo>
                  <a:cubicBezTo>
                    <a:pt x="114737" y="211847"/>
                    <a:pt x="162085" y="238480"/>
                    <a:pt x="204994" y="268072"/>
                  </a:cubicBezTo>
                  <a:cubicBezTo>
                    <a:pt x="247903" y="297664"/>
                    <a:pt x="281934" y="328736"/>
                    <a:pt x="338159" y="365726"/>
                  </a:cubicBezTo>
                  <a:cubicBezTo>
                    <a:pt x="394384" y="402716"/>
                    <a:pt x="463926" y="472258"/>
                    <a:pt x="533468" y="490013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64659" y="5926468"/>
              <a:ext cx="1509540" cy="584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Lateral femoral condyle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75801" y="6013784"/>
              <a:ext cx="1492080" cy="584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Medial femoral condyle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63086" y="5926468"/>
              <a:ext cx="1511128" cy="584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Intercondylar</a:t>
              </a: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 fossa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39" name="Ευθεία γραμμή σύνδεσης 38"/>
            <p:cNvCxnSpPr>
              <a:stCxn id="36" idx="0"/>
            </p:cNvCxnSpPr>
            <p:nvPr/>
          </p:nvCxnSpPr>
          <p:spPr>
            <a:xfrm flipV="1">
              <a:off x="5318635" y="5566091"/>
              <a:ext cx="544451" cy="360377"/>
            </a:xfrm>
            <a:prstGeom prst="line">
              <a:avLst/>
            </a:prstGeom>
            <a:ln w="1587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>
              <a:stCxn id="38" idx="0"/>
            </p:cNvCxnSpPr>
            <p:nvPr/>
          </p:nvCxnSpPr>
          <p:spPr>
            <a:xfrm flipV="1">
              <a:off x="6618650" y="5305731"/>
              <a:ext cx="215875" cy="620738"/>
            </a:xfrm>
            <a:prstGeom prst="line">
              <a:avLst/>
            </a:prstGeom>
            <a:ln w="1587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>
              <a:stCxn id="37" idx="0"/>
            </p:cNvCxnSpPr>
            <p:nvPr/>
          </p:nvCxnSpPr>
          <p:spPr>
            <a:xfrm flipH="1" flipV="1">
              <a:off x="7582152" y="5745486"/>
              <a:ext cx="539689" cy="268298"/>
            </a:xfrm>
            <a:prstGeom prst="line">
              <a:avLst/>
            </a:prstGeom>
            <a:ln w="15875"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737687" y="2871997"/>
              <a:ext cx="2019070" cy="338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Lateral patellar 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tolting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40853" y="3956302"/>
              <a:ext cx="749215" cy="338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Lateral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40884" y="3726106"/>
              <a:ext cx="760325" cy="338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Medial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56" name="Ευθεία γραμμή σύνδεσης 55"/>
            <p:cNvCxnSpPr>
              <a:endCxn id="16" idx="8"/>
            </p:cNvCxnSpPr>
            <p:nvPr/>
          </p:nvCxnSpPr>
          <p:spPr>
            <a:xfrm flipH="1">
              <a:off x="7359928" y="3883274"/>
              <a:ext cx="280956" cy="889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Ευθεία γραμμή σύνδεσης 56"/>
            <p:cNvCxnSpPr>
              <a:stCxn id="54" idx="3"/>
            </p:cNvCxnSpPr>
            <p:nvPr/>
          </p:nvCxnSpPr>
          <p:spPr>
            <a:xfrm>
              <a:off x="5590067" y="4124584"/>
              <a:ext cx="25079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631360" y="3357791"/>
              <a:ext cx="741278" cy="3381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cs typeface="Arial" charset="0"/>
                </a:rPr>
                <a:t>Patella</a:t>
              </a:r>
              <a:endParaRPr lang="el-GR" sz="16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60" name="Ευθεία γραμμή σύνδεσης 59"/>
            <p:cNvCxnSpPr>
              <a:stCxn id="58" idx="1"/>
              <a:endCxn id="20" idx="3"/>
            </p:cNvCxnSpPr>
            <p:nvPr/>
          </p:nvCxnSpPr>
          <p:spPr>
            <a:xfrm flipH="1">
              <a:off x="7285324" y="3527660"/>
              <a:ext cx="346036" cy="2063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Ελεύθερη σχεδίαση 64"/>
          <p:cNvSpPr/>
          <p:nvPr/>
        </p:nvSpPr>
        <p:spPr>
          <a:xfrm>
            <a:off x="6062663" y="3338513"/>
            <a:ext cx="266700" cy="212725"/>
          </a:xfrm>
          <a:custGeom>
            <a:avLst/>
            <a:gdLst>
              <a:gd name="connsiteX0" fmla="*/ 266330 w 266330"/>
              <a:gd name="connsiteY0" fmla="*/ 0 h 213064"/>
              <a:gd name="connsiteX1" fmla="*/ 97654 w 266330"/>
              <a:gd name="connsiteY1" fmla="*/ 62144 h 213064"/>
              <a:gd name="connsiteX2" fmla="*/ 0 w 266330"/>
              <a:gd name="connsiteY2" fmla="*/ 213064 h 2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330" h="213064">
                <a:moveTo>
                  <a:pt x="266330" y="0"/>
                </a:moveTo>
                <a:cubicBezTo>
                  <a:pt x="204186" y="13316"/>
                  <a:pt x="142042" y="26633"/>
                  <a:pt x="97654" y="62144"/>
                </a:cubicBezTo>
                <a:cubicBezTo>
                  <a:pt x="53266" y="97655"/>
                  <a:pt x="26633" y="155359"/>
                  <a:pt x="0" y="213064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66" name="Ελεύθερη σχεδίαση 65"/>
          <p:cNvSpPr/>
          <p:nvPr/>
        </p:nvSpPr>
        <p:spPr>
          <a:xfrm>
            <a:off x="7154863" y="3222625"/>
            <a:ext cx="177800" cy="266700"/>
          </a:xfrm>
          <a:custGeom>
            <a:avLst/>
            <a:gdLst>
              <a:gd name="connsiteX0" fmla="*/ 177553 w 177553"/>
              <a:gd name="connsiteY0" fmla="*/ 266330 h 266330"/>
              <a:gd name="connsiteX1" fmla="*/ 150920 w 177553"/>
              <a:gd name="connsiteY1" fmla="*/ 124288 h 266330"/>
              <a:gd name="connsiteX2" fmla="*/ 71021 w 177553"/>
              <a:gd name="connsiteY2" fmla="*/ 26633 h 266330"/>
              <a:gd name="connsiteX3" fmla="*/ 0 w 177553"/>
              <a:gd name="connsiteY3" fmla="*/ 0 h 26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53" h="266330">
                <a:moveTo>
                  <a:pt x="177553" y="266330"/>
                </a:moveTo>
                <a:cubicBezTo>
                  <a:pt x="173114" y="215284"/>
                  <a:pt x="168675" y="164238"/>
                  <a:pt x="150920" y="124288"/>
                </a:cubicBezTo>
                <a:cubicBezTo>
                  <a:pt x="133165" y="84338"/>
                  <a:pt x="96174" y="47348"/>
                  <a:pt x="71021" y="26633"/>
                </a:cubicBezTo>
                <a:cubicBezTo>
                  <a:pt x="45868" y="5918"/>
                  <a:pt x="22934" y="2959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4/9</a:t>
            </a:r>
            <a:endParaRPr lang="el-GR" dirty="0"/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064500" cy="49688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Κατά την αξονική ή αυτόματη στροφή της κνήμης, η επιγονατίδα θα πρέπει να στραφεί γύρω από τον προσθιοπίσθιο άξονά της,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Διότι ο κάτω πόλος της επιγονατίδας συνδέεται με το κνημιαίο κύρτωμα και καθώς κινείται μαζί με το μηριαίο εξακολουθεί να προσανατολίζεται προς αυτό.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8ECE68-121C-4BC2-87FE-71F55234FF1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5/9</a:t>
            </a:r>
            <a:endParaRPr lang="el-GR" dirty="0"/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8D4B814-A7E1-4E16-9F47-D775853BA0C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35844" name="Ομάδα 60"/>
          <p:cNvGrpSpPr>
            <a:grpSpLocks/>
          </p:cNvGrpSpPr>
          <p:nvPr/>
        </p:nvGrpSpPr>
        <p:grpSpPr bwMode="auto">
          <a:xfrm>
            <a:off x="1255713" y="1844675"/>
            <a:ext cx="6378575" cy="3384550"/>
            <a:chOff x="1254941" y="1844824"/>
            <a:chExt cx="6380122" cy="3384398"/>
          </a:xfrm>
        </p:grpSpPr>
        <p:sp>
          <p:nvSpPr>
            <p:cNvPr id="7" name="Ελεύθερη σχεδίαση 6"/>
            <p:cNvSpPr/>
            <p:nvPr/>
          </p:nvSpPr>
          <p:spPr>
            <a:xfrm>
              <a:off x="2988911" y="2644888"/>
              <a:ext cx="622451" cy="736567"/>
            </a:xfrm>
            <a:custGeom>
              <a:avLst/>
              <a:gdLst>
                <a:gd name="connsiteX0" fmla="*/ 313222 w 621455"/>
                <a:gd name="connsiteY0" fmla="*/ 832 h 736340"/>
                <a:gd name="connsiteX1" fmla="*/ 446387 w 621455"/>
                <a:gd name="connsiteY1" fmla="*/ 36342 h 736340"/>
                <a:gd name="connsiteX2" fmla="*/ 544042 w 621455"/>
                <a:gd name="connsiteY2" fmla="*/ 98486 h 736340"/>
                <a:gd name="connsiteX3" fmla="*/ 615063 w 621455"/>
                <a:gd name="connsiteY3" fmla="*/ 187263 h 736340"/>
                <a:gd name="connsiteX4" fmla="*/ 615063 w 621455"/>
                <a:gd name="connsiteY4" fmla="*/ 320428 h 736340"/>
                <a:gd name="connsiteX5" fmla="*/ 588430 w 621455"/>
                <a:gd name="connsiteY5" fmla="*/ 471348 h 736340"/>
                <a:gd name="connsiteX6" fmla="*/ 544042 w 621455"/>
                <a:gd name="connsiteY6" fmla="*/ 613391 h 736340"/>
                <a:gd name="connsiteX7" fmla="*/ 455265 w 621455"/>
                <a:gd name="connsiteY7" fmla="*/ 719923 h 736340"/>
                <a:gd name="connsiteX8" fmla="*/ 339855 w 621455"/>
                <a:gd name="connsiteY8" fmla="*/ 728801 h 736340"/>
                <a:gd name="connsiteX9" fmla="*/ 206690 w 621455"/>
                <a:gd name="connsiteY9" fmla="*/ 648902 h 736340"/>
                <a:gd name="connsiteX10" fmla="*/ 64647 w 621455"/>
                <a:gd name="connsiteY10" fmla="*/ 506859 h 736340"/>
                <a:gd name="connsiteX11" fmla="*/ 2504 w 621455"/>
                <a:gd name="connsiteY11" fmla="*/ 382571 h 736340"/>
                <a:gd name="connsiteX12" fmla="*/ 29137 w 621455"/>
                <a:gd name="connsiteY12" fmla="*/ 187263 h 736340"/>
                <a:gd name="connsiteX13" fmla="*/ 180057 w 621455"/>
                <a:gd name="connsiteY13" fmla="*/ 27465 h 736340"/>
                <a:gd name="connsiteX14" fmla="*/ 313222 w 621455"/>
                <a:gd name="connsiteY14" fmla="*/ 832 h 73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1455" h="736340">
                  <a:moveTo>
                    <a:pt x="313222" y="832"/>
                  </a:moveTo>
                  <a:cubicBezTo>
                    <a:pt x="357610" y="2312"/>
                    <a:pt x="407917" y="20066"/>
                    <a:pt x="446387" y="36342"/>
                  </a:cubicBezTo>
                  <a:cubicBezTo>
                    <a:pt x="484857" y="52618"/>
                    <a:pt x="515929" y="73333"/>
                    <a:pt x="544042" y="98486"/>
                  </a:cubicBezTo>
                  <a:cubicBezTo>
                    <a:pt x="572155" y="123639"/>
                    <a:pt x="603226" y="150273"/>
                    <a:pt x="615063" y="187263"/>
                  </a:cubicBezTo>
                  <a:cubicBezTo>
                    <a:pt x="626900" y="224253"/>
                    <a:pt x="619502" y="273081"/>
                    <a:pt x="615063" y="320428"/>
                  </a:cubicBezTo>
                  <a:cubicBezTo>
                    <a:pt x="610624" y="367775"/>
                    <a:pt x="600267" y="422521"/>
                    <a:pt x="588430" y="471348"/>
                  </a:cubicBezTo>
                  <a:cubicBezTo>
                    <a:pt x="576593" y="520175"/>
                    <a:pt x="566236" y="571962"/>
                    <a:pt x="544042" y="613391"/>
                  </a:cubicBezTo>
                  <a:cubicBezTo>
                    <a:pt x="521848" y="654820"/>
                    <a:pt x="489296" y="700688"/>
                    <a:pt x="455265" y="719923"/>
                  </a:cubicBezTo>
                  <a:cubicBezTo>
                    <a:pt x="421234" y="739158"/>
                    <a:pt x="381284" y="740638"/>
                    <a:pt x="339855" y="728801"/>
                  </a:cubicBezTo>
                  <a:cubicBezTo>
                    <a:pt x="298426" y="716964"/>
                    <a:pt x="252558" y="685892"/>
                    <a:pt x="206690" y="648902"/>
                  </a:cubicBezTo>
                  <a:cubicBezTo>
                    <a:pt x="160822" y="611912"/>
                    <a:pt x="98678" y="551247"/>
                    <a:pt x="64647" y="506859"/>
                  </a:cubicBezTo>
                  <a:cubicBezTo>
                    <a:pt x="30616" y="462471"/>
                    <a:pt x="8422" y="435837"/>
                    <a:pt x="2504" y="382571"/>
                  </a:cubicBezTo>
                  <a:cubicBezTo>
                    <a:pt x="-3414" y="329305"/>
                    <a:pt x="-455" y="246447"/>
                    <a:pt x="29137" y="187263"/>
                  </a:cubicBezTo>
                  <a:cubicBezTo>
                    <a:pt x="58729" y="128079"/>
                    <a:pt x="135669" y="58537"/>
                    <a:pt x="180057" y="27465"/>
                  </a:cubicBezTo>
                  <a:cubicBezTo>
                    <a:pt x="224445" y="-3607"/>
                    <a:pt x="268834" y="-648"/>
                    <a:pt x="313222" y="832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576061" y="3506862"/>
              <a:ext cx="1100404" cy="1633464"/>
            </a:xfrm>
            <a:custGeom>
              <a:avLst/>
              <a:gdLst>
                <a:gd name="connsiteX0" fmla="*/ 326819 w 1100655"/>
                <a:gd name="connsiteY0" fmla="*/ 1571896 h 1634040"/>
                <a:gd name="connsiteX1" fmla="*/ 326819 w 1100655"/>
                <a:gd name="connsiteY1" fmla="*/ 1349954 h 1634040"/>
                <a:gd name="connsiteX2" fmla="*/ 300186 w 1100655"/>
                <a:gd name="connsiteY2" fmla="*/ 1074747 h 1634040"/>
                <a:gd name="connsiteX3" fmla="*/ 229165 w 1100655"/>
                <a:gd name="connsiteY3" fmla="*/ 888316 h 1634040"/>
                <a:gd name="connsiteX4" fmla="*/ 149266 w 1100655"/>
                <a:gd name="connsiteY4" fmla="*/ 701885 h 1634040"/>
                <a:gd name="connsiteX5" fmla="*/ 60489 w 1100655"/>
                <a:gd name="connsiteY5" fmla="*/ 524331 h 1634040"/>
                <a:gd name="connsiteX6" fmla="*/ 7223 w 1100655"/>
                <a:gd name="connsiteY6" fmla="*/ 373411 h 1634040"/>
                <a:gd name="connsiteX7" fmla="*/ 7223 w 1100655"/>
                <a:gd name="connsiteY7" fmla="*/ 213613 h 1634040"/>
                <a:gd name="connsiteX8" fmla="*/ 69367 w 1100655"/>
                <a:gd name="connsiteY8" fmla="*/ 98203 h 1634040"/>
                <a:gd name="connsiteX9" fmla="*/ 202532 w 1100655"/>
                <a:gd name="connsiteY9" fmla="*/ 89325 h 1634040"/>
                <a:gd name="connsiteX10" fmla="*/ 380085 w 1100655"/>
                <a:gd name="connsiteY10" fmla="*/ 98203 h 1634040"/>
                <a:gd name="connsiteX11" fmla="*/ 486617 w 1100655"/>
                <a:gd name="connsiteY11" fmla="*/ 44937 h 1634040"/>
                <a:gd name="connsiteX12" fmla="*/ 575394 w 1100655"/>
                <a:gd name="connsiteY12" fmla="*/ 27182 h 1634040"/>
                <a:gd name="connsiteX13" fmla="*/ 637538 w 1100655"/>
                <a:gd name="connsiteY13" fmla="*/ 549 h 1634040"/>
                <a:gd name="connsiteX14" fmla="*/ 735192 w 1100655"/>
                <a:gd name="connsiteY14" fmla="*/ 53815 h 1634040"/>
                <a:gd name="connsiteX15" fmla="*/ 921623 w 1100655"/>
                <a:gd name="connsiteY15" fmla="*/ 107081 h 1634040"/>
                <a:gd name="connsiteX16" fmla="*/ 1063666 w 1100655"/>
                <a:gd name="connsiteY16" fmla="*/ 124836 h 1634040"/>
                <a:gd name="connsiteX17" fmla="*/ 1099176 w 1100655"/>
                <a:gd name="connsiteY17" fmla="*/ 213613 h 1634040"/>
                <a:gd name="connsiteX18" fmla="*/ 1028155 w 1100655"/>
                <a:gd name="connsiteY18" fmla="*/ 444432 h 1634040"/>
                <a:gd name="connsiteX19" fmla="*/ 930501 w 1100655"/>
                <a:gd name="connsiteY19" fmla="*/ 621986 h 1634040"/>
                <a:gd name="connsiteX20" fmla="*/ 868357 w 1100655"/>
                <a:gd name="connsiteY20" fmla="*/ 879438 h 1634040"/>
                <a:gd name="connsiteX21" fmla="*/ 859479 w 1100655"/>
                <a:gd name="connsiteY21" fmla="*/ 1163523 h 1634040"/>
                <a:gd name="connsiteX22" fmla="*/ 841724 w 1100655"/>
                <a:gd name="connsiteY22" fmla="*/ 1527508 h 1634040"/>
                <a:gd name="connsiteX23" fmla="*/ 832846 w 1100655"/>
                <a:gd name="connsiteY23" fmla="*/ 1634040 h 163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0655" h="1634040">
                  <a:moveTo>
                    <a:pt x="326819" y="1571896"/>
                  </a:moveTo>
                  <a:cubicBezTo>
                    <a:pt x="329038" y="1502354"/>
                    <a:pt x="331258" y="1432812"/>
                    <a:pt x="326819" y="1349954"/>
                  </a:cubicBezTo>
                  <a:cubicBezTo>
                    <a:pt x="322380" y="1267096"/>
                    <a:pt x="316462" y="1151687"/>
                    <a:pt x="300186" y="1074747"/>
                  </a:cubicBezTo>
                  <a:cubicBezTo>
                    <a:pt x="283910" y="997807"/>
                    <a:pt x="254318" y="950460"/>
                    <a:pt x="229165" y="888316"/>
                  </a:cubicBezTo>
                  <a:cubicBezTo>
                    <a:pt x="204012" y="826172"/>
                    <a:pt x="177379" y="762549"/>
                    <a:pt x="149266" y="701885"/>
                  </a:cubicBezTo>
                  <a:cubicBezTo>
                    <a:pt x="121153" y="641221"/>
                    <a:pt x="84163" y="579077"/>
                    <a:pt x="60489" y="524331"/>
                  </a:cubicBezTo>
                  <a:cubicBezTo>
                    <a:pt x="36815" y="469585"/>
                    <a:pt x="16101" y="425197"/>
                    <a:pt x="7223" y="373411"/>
                  </a:cubicBezTo>
                  <a:cubicBezTo>
                    <a:pt x="-1655" y="321625"/>
                    <a:pt x="-3134" y="259481"/>
                    <a:pt x="7223" y="213613"/>
                  </a:cubicBezTo>
                  <a:cubicBezTo>
                    <a:pt x="17580" y="167745"/>
                    <a:pt x="36816" y="118918"/>
                    <a:pt x="69367" y="98203"/>
                  </a:cubicBezTo>
                  <a:cubicBezTo>
                    <a:pt x="101918" y="77488"/>
                    <a:pt x="150746" y="89325"/>
                    <a:pt x="202532" y="89325"/>
                  </a:cubicBezTo>
                  <a:cubicBezTo>
                    <a:pt x="254318" y="89325"/>
                    <a:pt x="332737" y="105601"/>
                    <a:pt x="380085" y="98203"/>
                  </a:cubicBezTo>
                  <a:cubicBezTo>
                    <a:pt x="427433" y="90805"/>
                    <a:pt x="454066" y="56774"/>
                    <a:pt x="486617" y="44937"/>
                  </a:cubicBezTo>
                  <a:cubicBezTo>
                    <a:pt x="519169" y="33100"/>
                    <a:pt x="550241" y="34580"/>
                    <a:pt x="575394" y="27182"/>
                  </a:cubicBezTo>
                  <a:cubicBezTo>
                    <a:pt x="600547" y="19784"/>
                    <a:pt x="610905" y="-3890"/>
                    <a:pt x="637538" y="549"/>
                  </a:cubicBezTo>
                  <a:cubicBezTo>
                    <a:pt x="664171" y="4988"/>
                    <a:pt x="687845" y="36060"/>
                    <a:pt x="735192" y="53815"/>
                  </a:cubicBezTo>
                  <a:cubicBezTo>
                    <a:pt x="782539" y="71570"/>
                    <a:pt x="866877" y="95244"/>
                    <a:pt x="921623" y="107081"/>
                  </a:cubicBezTo>
                  <a:cubicBezTo>
                    <a:pt x="976369" y="118918"/>
                    <a:pt x="1034074" y="107081"/>
                    <a:pt x="1063666" y="124836"/>
                  </a:cubicBezTo>
                  <a:cubicBezTo>
                    <a:pt x="1093258" y="142591"/>
                    <a:pt x="1105094" y="160347"/>
                    <a:pt x="1099176" y="213613"/>
                  </a:cubicBezTo>
                  <a:cubicBezTo>
                    <a:pt x="1093258" y="266879"/>
                    <a:pt x="1056267" y="376370"/>
                    <a:pt x="1028155" y="444432"/>
                  </a:cubicBezTo>
                  <a:cubicBezTo>
                    <a:pt x="1000043" y="512494"/>
                    <a:pt x="957134" y="549485"/>
                    <a:pt x="930501" y="621986"/>
                  </a:cubicBezTo>
                  <a:cubicBezTo>
                    <a:pt x="903868" y="694487"/>
                    <a:pt x="880194" y="789182"/>
                    <a:pt x="868357" y="879438"/>
                  </a:cubicBezTo>
                  <a:cubicBezTo>
                    <a:pt x="856520" y="969694"/>
                    <a:pt x="863918" y="1055511"/>
                    <a:pt x="859479" y="1163523"/>
                  </a:cubicBezTo>
                  <a:cubicBezTo>
                    <a:pt x="855040" y="1271535"/>
                    <a:pt x="846163" y="1449089"/>
                    <a:pt x="841724" y="1527508"/>
                  </a:cubicBezTo>
                  <a:cubicBezTo>
                    <a:pt x="837285" y="1605927"/>
                    <a:pt x="835065" y="1619983"/>
                    <a:pt x="832846" y="163404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2447442" y="3835460"/>
              <a:ext cx="198486" cy="1277881"/>
            </a:xfrm>
            <a:custGeom>
              <a:avLst/>
              <a:gdLst>
                <a:gd name="connsiteX0" fmla="*/ 109840 w 198617"/>
                <a:gd name="connsiteY0" fmla="*/ 0 h 1278385"/>
                <a:gd name="connsiteX1" fmla="*/ 47696 w 198617"/>
                <a:gd name="connsiteY1" fmla="*/ 88777 h 1278385"/>
                <a:gd name="connsiteX2" fmla="*/ 3308 w 198617"/>
                <a:gd name="connsiteY2" fmla="*/ 204187 h 1278385"/>
                <a:gd name="connsiteX3" fmla="*/ 12186 w 198617"/>
                <a:gd name="connsiteY3" fmla="*/ 292964 h 1278385"/>
                <a:gd name="connsiteX4" fmla="*/ 83207 w 198617"/>
                <a:gd name="connsiteY4" fmla="*/ 399496 h 1278385"/>
                <a:gd name="connsiteX5" fmla="*/ 136473 w 198617"/>
                <a:gd name="connsiteY5" fmla="*/ 612560 h 1278385"/>
                <a:gd name="connsiteX6" fmla="*/ 154228 w 198617"/>
                <a:gd name="connsiteY6" fmla="*/ 781235 h 1278385"/>
                <a:gd name="connsiteX7" fmla="*/ 180861 w 198617"/>
                <a:gd name="connsiteY7" fmla="*/ 941033 h 1278385"/>
                <a:gd name="connsiteX8" fmla="*/ 198617 w 198617"/>
                <a:gd name="connsiteY8" fmla="*/ 1083076 h 1278385"/>
                <a:gd name="connsiteX9" fmla="*/ 180861 w 198617"/>
                <a:gd name="connsiteY9" fmla="*/ 1242874 h 1278385"/>
                <a:gd name="connsiteX10" fmla="*/ 180861 w 198617"/>
                <a:gd name="connsiteY10" fmla="*/ 1278385 h 12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617" h="1278385">
                  <a:moveTo>
                    <a:pt x="109840" y="0"/>
                  </a:moveTo>
                  <a:cubicBezTo>
                    <a:pt x="87645" y="27373"/>
                    <a:pt x="65451" y="54746"/>
                    <a:pt x="47696" y="88777"/>
                  </a:cubicBezTo>
                  <a:cubicBezTo>
                    <a:pt x="29941" y="122808"/>
                    <a:pt x="9226" y="170156"/>
                    <a:pt x="3308" y="204187"/>
                  </a:cubicBezTo>
                  <a:cubicBezTo>
                    <a:pt x="-2610" y="238218"/>
                    <a:pt x="-1130" y="260413"/>
                    <a:pt x="12186" y="292964"/>
                  </a:cubicBezTo>
                  <a:cubicBezTo>
                    <a:pt x="25502" y="325515"/>
                    <a:pt x="62492" y="346230"/>
                    <a:pt x="83207" y="399496"/>
                  </a:cubicBezTo>
                  <a:cubicBezTo>
                    <a:pt x="103921" y="452762"/>
                    <a:pt x="124636" y="548937"/>
                    <a:pt x="136473" y="612560"/>
                  </a:cubicBezTo>
                  <a:cubicBezTo>
                    <a:pt x="148310" y="676183"/>
                    <a:pt x="146830" y="726490"/>
                    <a:pt x="154228" y="781235"/>
                  </a:cubicBezTo>
                  <a:cubicBezTo>
                    <a:pt x="161626" y="835980"/>
                    <a:pt x="173463" y="890726"/>
                    <a:pt x="180861" y="941033"/>
                  </a:cubicBezTo>
                  <a:cubicBezTo>
                    <a:pt x="188259" y="991340"/>
                    <a:pt x="198617" y="1032769"/>
                    <a:pt x="198617" y="1083076"/>
                  </a:cubicBezTo>
                  <a:cubicBezTo>
                    <a:pt x="198617" y="1133383"/>
                    <a:pt x="183820" y="1210323"/>
                    <a:pt x="180861" y="1242874"/>
                  </a:cubicBezTo>
                  <a:cubicBezTo>
                    <a:pt x="177902" y="1275426"/>
                    <a:pt x="179381" y="1276905"/>
                    <a:pt x="180861" y="12783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2758668" y="4411697"/>
              <a:ext cx="38109" cy="711168"/>
            </a:xfrm>
            <a:custGeom>
              <a:avLst/>
              <a:gdLst>
                <a:gd name="connsiteX0" fmla="*/ 37219 w 37219"/>
                <a:gd name="connsiteY0" fmla="*/ 0 h 710214"/>
                <a:gd name="connsiteX1" fmla="*/ 19464 w 37219"/>
                <a:gd name="connsiteY1" fmla="*/ 133165 h 710214"/>
                <a:gd name="connsiteX2" fmla="*/ 1708 w 37219"/>
                <a:gd name="connsiteY2" fmla="*/ 355107 h 710214"/>
                <a:gd name="connsiteX3" fmla="*/ 1708 w 37219"/>
                <a:gd name="connsiteY3" fmla="*/ 577048 h 710214"/>
                <a:gd name="connsiteX4" fmla="*/ 10586 w 37219"/>
                <a:gd name="connsiteY4" fmla="*/ 710214 h 71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9" h="710214">
                  <a:moveTo>
                    <a:pt x="37219" y="0"/>
                  </a:moveTo>
                  <a:cubicBezTo>
                    <a:pt x="31300" y="36990"/>
                    <a:pt x="25382" y="73981"/>
                    <a:pt x="19464" y="133165"/>
                  </a:cubicBezTo>
                  <a:cubicBezTo>
                    <a:pt x="13546" y="192349"/>
                    <a:pt x="4667" y="281127"/>
                    <a:pt x="1708" y="355107"/>
                  </a:cubicBezTo>
                  <a:cubicBezTo>
                    <a:pt x="-1251" y="429087"/>
                    <a:pt x="228" y="517864"/>
                    <a:pt x="1708" y="577048"/>
                  </a:cubicBezTo>
                  <a:cubicBezTo>
                    <a:pt x="3188" y="636232"/>
                    <a:pt x="6887" y="673223"/>
                    <a:pt x="10586" y="710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5148435" y="3595758"/>
              <a:ext cx="1100404" cy="1633464"/>
            </a:xfrm>
            <a:custGeom>
              <a:avLst/>
              <a:gdLst>
                <a:gd name="connsiteX0" fmla="*/ 326819 w 1100655"/>
                <a:gd name="connsiteY0" fmla="*/ 1571896 h 1634040"/>
                <a:gd name="connsiteX1" fmla="*/ 326819 w 1100655"/>
                <a:gd name="connsiteY1" fmla="*/ 1349954 h 1634040"/>
                <a:gd name="connsiteX2" fmla="*/ 300186 w 1100655"/>
                <a:gd name="connsiteY2" fmla="*/ 1074747 h 1634040"/>
                <a:gd name="connsiteX3" fmla="*/ 229165 w 1100655"/>
                <a:gd name="connsiteY3" fmla="*/ 888316 h 1634040"/>
                <a:gd name="connsiteX4" fmla="*/ 149266 w 1100655"/>
                <a:gd name="connsiteY4" fmla="*/ 701885 h 1634040"/>
                <a:gd name="connsiteX5" fmla="*/ 60489 w 1100655"/>
                <a:gd name="connsiteY5" fmla="*/ 524331 h 1634040"/>
                <a:gd name="connsiteX6" fmla="*/ 7223 w 1100655"/>
                <a:gd name="connsiteY6" fmla="*/ 373411 h 1634040"/>
                <a:gd name="connsiteX7" fmla="*/ 7223 w 1100655"/>
                <a:gd name="connsiteY7" fmla="*/ 213613 h 1634040"/>
                <a:gd name="connsiteX8" fmla="*/ 69367 w 1100655"/>
                <a:gd name="connsiteY8" fmla="*/ 98203 h 1634040"/>
                <a:gd name="connsiteX9" fmla="*/ 202532 w 1100655"/>
                <a:gd name="connsiteY9" fmla="*/ 89325 h 1634040"/>
                <a:gd name="connsiteX10" fmla="*/ 380085 w 1100655"/>
                <a:gd name="connsiteY10" fmla="*/ 98203 h 1634040"/>
                <a:gd name="connsiteX11" fmla="*/ 486617 w 1100655"/>
                <a:gd name="connsiteY11" fmla="*/ 44937 h 1634040"/>
                <a:gd name="connsiteX12" fmla="*/ 575394 w 1100655"/>
                <a:gd name="connsiteY12" fmla="*/ 27182 h 1634040"/>
                <a:gd name="connsiteX13" fmla="*/ 637538 w 1100655"/>
                <a:gd name="connsiteY13" fmla="*/ 549 h 1634040"/>
                <a:gd name="connsiteX14" fmla="*/ 735192 w 1100655"/>
                <a:gd name="connsiteY14" fmla="*/ 53815 h 1634040"/>
                <a:gd name="connsiteX15" fmla="*/ 921623 w 1100655"/>
                <a:gd name="connsiteY15" fmla="*/ 107081 h 1634040"/>
                <a:gd name="connsiteX16" fmla="*/ 1063666 w 1100655"/>
                <a:gd name="connsiteY16" fmla="*/ 124836 h 1634040"/>
                <a:gd name="connsiteX17" fmla="*/ 1099176 w 1100655"/>
                <a:gd name="connsiteY17" fmla="*/ 213613 h 1634040"/>
                <a:gd name="connsiteX18" fmla="*/ 1028155 w 1100655"/>
                <a:gd name="connsiteY18" fmla="*/ 444432 h 1634040"/>
                <a:gd name="connsiteX19" fmla="*/ 930501 w 1100655"/>
                <a:gd name="connsiteY19" fmla="*/ 621986 h 1634040"/>
                <a:gd name="connsiteX20" fmla="*/ 868357 w 1100655"/>
                <a:gd name="connsiteY20" fmla="*/ 879438 h 1634040"/>
                <a:gd name="connsiteX21" fmla="*/ 859479 w 1100655"/>
                <a:gd name="connsiteY21" fmla="*/ 1163523 h 1634040"/>
                <a:gd name="connsiteX22" fmla="*/ 841724 w 1100655"/>
                <a:gd name="connsiteY22" fmla="*/ 1527508 h 1634040"/>
                <a:gd name="connsiteX23" fmla="*/ 832846 w 1100655"/>
                <a:gd name="connsiteY23" fmla="*/ 1634040 h 163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0655" h="1634040">
                  <a:moveTo>
                    <a:pt x="326819" y="1571896"/>
                  </a:moveTo>
                  <a:cubicBezTo>
                    <a:pt x="329038" y="1502354"/>
                    <a:pt x="331258" y="1432812"/>
                    <a:pt x="326819" y="1349954"/>
                  </a:cubicBezTo>
                  <a:cubicBezTo>
                    <a:pt x="322380" y="1267096"/>
                    <a:pt x="316462" y="1151687"/>
                    <a:pt x="300186" y="1074747"/>
                  </a:cubicBezTo>
                  <a:cubicBezTo>
                    <a:pt x="283910" y="997807"/>
                    <a:pt x="254318" y="950460"/>
                    <a:pt x="229165" y="888316"/>
                  </a:cubicBezTo>
                  <a:cubicBezTo>
                    <a:pt x="204012" y="826172"/>
                    <a:pt x="177379" y="762549"/>
                    <a:pt x="149266" y="701885"/>
                  </a:cubicBezTo>
                  <a:cubicBezTo>
                    <a:pt x="121153" y="641221"/>
                    <a:pt x="84163" y="579077"/>
                    <a:pt x="60489" y="524331"/>
                  </a:cubicBezTo>
                  <a:cubicBezTo>
                    <a:pt x="36815" y="469585"/>
                    <a:pt x="16101" y="425197"/>
                    <a:pt x="7223" y="373411"/>
                  </a:cubicBezTo>
                  <a:cubicBezTo>
                    <a:pt x="-1655" y="321625"/>
                    <a:pt x="-3134" y="259481"/>
                    <a:pt x="7223" y="213613"/>
                  </a:cubicBezTo>
                  <a:cubicBezTo>
                    <a:pt x="17580" y="167745"/>
                    <a:pt x="36816" y="118918"/>
                    <a:pt x="69367" y="98203"/>
                  </a:cubicBezTo>
                  <a:cubicBezTo>
                    <a:pt x="101918" y="77488"/>
                    <a:pt x="150746" y="89325"/>
                    <a:pt x="202532" y="89325"/>
                  </a:cubicBezTo>
                  <a:cubicBezTo>
                    <a:pt x="254318" y="89325"/>
                    <a:pt x="332737" y="105601"/>
                    <a:pt x="380085" y="98203"/>
                  </a:cubicBezTo>
                  <a:cubicBezTo>
                    <a:pt x="427433" y="90805"/>
                    <a:pt x="454066" y="56774"/>
                    <a:pt x="486617" y="44937"/>
                  </a:cubicBezTo>
                  <a:cubicBezTo>
                    <a:pt x="519169" y="33100"/>
                    <a:pt x="550241" y="34580"/>
                    <a:pt x="575394" y="27182"/>
                  </a:cubicBezTo>
                  <a:cubicBezTo>
                    <a:pt x="600547" y="19784"/>
                    <a:pt x="610905" y="-3890"/>
                    <a:pt x="637538" y="549"/>
                  </a:cubicBezTo>
                  <a:cubicBezTo>
                    <a:pt x="664171" y="4988"/>
                    <a:pt x="687845" y="36060"/>
                    <a:pt x="735192" y="53815"/>
                  </a:cubicBezTo>
                  <a:cubicBezTo>
                    <a:pt x="782539" y="71570"/>
                    <a:pt x="866877" y="95244"/>
                    <a:pt x="921623" y="107081"/>
                  </a:cubicBezTo>
                  <a:cubicBezTo>
                    <a:pt x="976369" y="118918"/>
                    <a:pt x="1034074" y="107081"/>
                    <a:pt x="1063666" y="124836"/>
                  </a:cubicBezTo>
                  <a:cubicBezTo>
                    <a:pt x="1093258" y="142591"/>
                    <a:pt x="1105094" y="160347"/>
                    <a:pt x="1099176" y="213613"/>
                  </a:cubicBezTo>
                  <a:cubicBezTo>
                    <a:pt x="1093258" y="266879"/>
                    <a:pt x="1056267" y="376370"/>
                    <a:pt x="1028155" y="444432"/>
                  </a:cubicBezTo>
                  <a:cubicBezTo>
                    <a:pt x="1000043" y="512494"/>
                    <a:pt x="957134" y="549485"/>
                    <a:pt x="930501" y="621986"/>
                  </a:cubicBezTo>
                  <a:cubicBezTo>
                    <a:pt x="903868" y="694487"/>
                    <a:pt x="880194" y="789182"/>
                    <a:pt x="868357" y="879438"/>
                  </a:cubicBezTo>
                  <a:cubicBezTo>
                    <a:pt x="856520" y="969694"/>
                    <a:pt x="863918" y="1055511"/>
                    <a:pt x="859479" y="1163523"/>
                  </a:cubicBezTo>
                  <a:cubicBezTo>
                    <a:pt x="855040" y="1271535"/>
                    <a:pt x="846163" y="1449089"/>
                    <a:pt x="841724" y="1527508"/>
                  </a:cubicBezTo>
                  <a:cubicBezTo>
                    <a:pt x="837285" y="1605927"/>
                    <a:pt x="835065" y="1619983"/>
                    <a:pt x="832846" y="163404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5018228" y="3924356"/>
              <a:ext cx="198485" cy="1277881"/>
            </a:xfrm>
            <a:custGeom>
              <a:avLst/>
              <a:gdLst>
                <a:gd name="connsiteX0" fmla="*/ 109840 w 198617"/>
                <a:gd name="connsiteY0" fmla="*/ 0 h 1278385"/>
                <a:gd name="connsiteX1" fmla="*/ 47696 w 198617"/>
                <a:gd name="connsiteY1" fmla="*/ 88777 h 1278385"/>
                <a:gd name="connsiteX2" fmla="*/ 3308 w 198617"/>
                <a:gd name="connsiteY2" fmla="*/ 204187 h 1278385"/>
                <a:gd name="connsiteX3" fmla="*/ 12186 w 198617"/>
                <a:gd name="connsiteY3" fmla="*/ 292964 h 1278385"/>
                <a:gd name="connsiteX4" fmla="*/ 83207 w 198617"/>
                <a:gd name="connsiteY4" fmla="*/ 399496 h 1278385"/>
                <a:gd name="connsiteX5" fmla="*/ 136473 w 198617"/>
                <a:gd name="connsiteY5" fmla="*/ 612560 h 1278385"/>
                <a:gd name="connsiteX6" fmla="*/ 154228 w 198617"/>
                <a:gd name="connsiteY6" fmla="*/ 781235 h 1278385"/>
                <a:gd name="connsiteX7" fmla="*/ 180861 w 198617"/>
                <a:gd name="connsiteY7" fmla="*/ 941033 h 1278385"/>
                <a:gd name="connsiteX8" fmla="*/ 198617 w 198617"/>
                <a:gd name="connsiteY8" fmla="*/ 1083076 h 1278385"/>
                <a:gd name="connsiteX9" fmla="*/ 180861 w 198617"/>
                <a:gd name="connsiteY9" fmla="*/ 1242874 h 1278385"/>
                <a:gd name="connsiteX10" fmla="*/ 180861 w 198617"/>
                <a:gd name="connsiteY10" fmla="*/ 1278385 h 127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617" h="1278385">
                  <a:moveTo>
                    <a:pt x="109840" y="0"/>
                  </a:moveTo>
                  <a:cubicBezTo>
                    <a:pt x="87645" y="27373"/>
                    <a:pt x="65451" y="54746"/>
                    <a:pt x="47696" y="88777"/>
                  </a:cubicBezTo>
                  <a:cubicBezTo>
                    <a:pt x="29941" y="122808"/>
                    <a:pt x="9226" y="170156"/>
                    <a:pt x="3308" y="204187"/>
                  </a:cubicBezTo>
                  <a:cubicBezTo>
                    <a:pt x="-2610" y="238218"/>
                    <a:pt x="-1130" y="260413"/>
                    <a:pt x="12186" y="292964"/>
                  </a:cubicBezTo>
                  <a:cubicBezTo>
                    <a:pt x="25502" y="325515"/>
                    <a:pt x="62492" y="346230"/>
                    <a:pt x="83207" y="399496"/>
                  </a:cubicBezTo>
                  <a:cubicBezTo>
                    <a:pt x="103921" y="452762"/>
                    <a:pt x="124636" y="548937"/>
                    <a:pt x="136473" y="612560"/>
                  </a:cubicBezTo>
                  <a:cubicBezTo>
                    <a:pt x="148310" y="676183"/>
                    <a:pt x="146830" y="726490"/>
                    <a:pt x="154228" y="781235"/>
                  </a:cubicBezTo>
                  <a:cubicBezTo>
                    <a:pt x="161626" y="835980"/>
                    <a:pt x="173463" y="890726"/>
                    <a:pt x="180861" y="941033"/>
                  </a:cubicBezTo>
                  <a:cubicBezTo>
                    <a:pt x="188259" y="991340"/>
                    <a:pt x="198617" y="1032769"/>
                    <a:pt x="198617" y="1083076"/>
                  </a:cubicBezTo>
                  <a:cubicBezTo>
                    <a:pt x="198617" y="1133383"/>
                    <a:pt x="183820" y="1210323"/>
                    <a:pt x="180861" y="1242874"/>
                  </a:cubicBezTo>
                  <a:cubicBezTo>
                    <a:pt x="177902" y="1275426"/>
                    <a:pt x="179381" y="1276905"/>
                    <a:pt x="180861" y="12783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5331041" y="4500593"/>
              <a:ext cx="36522" cy="711168"/>
            </a:xfrm>
            <a:custGeom>
              <a:avLst/>
              <a:gdLst>
                <a:gd name="connsiteX0" fmla="*/ 37219 w 37219"/>
                <a:gd name="connsiteY0" fmla="*/ 0 h 710214"/>
                <a:gd name="connsiteX1" fmla="*/ 19464 w 37219"/>
                <a:gd name="connsiteY1" fmla="*/ 133165 h 710214"/>
                <a:gd name="connsiteX2" fmla="*/ 1708 w 37219"/>
                <a:gd name="connsiteY2" fmla="*/ 355107 h 710214"/>
                <a:gd name="connsiteX3" fmla="*/ 1708 w 37219"/>
                <a:gd name="connsiteY3" fmla="*/ 577048 h 710214"/>
                <a:gd name="connsiteX4" fmla="*/ 10586 w 37219"/>
                <a:gd name="connsiteY4" fmla="*/ 710214 h 71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19" h="710214">
                  <a:moveTo>
                    <a:pt x="37219" y="0"/>
                  </a:moveTo>
                  <a:cubicBezTo>
                    <a:pt x="31300" y="36990"/>
                    <a:pt x="25382" y="73981"/>
                    <a:pt x="19464" y="133165"/>
                  </a:cubicBezTo>
                  <a:cubicBezTo>
                    <a:pt x="13546" y="192349"/>
                    <a:pt x="4667" y="281127"/>
                    <a:pt x="1708" y="355107"/>
                  </a:cubicBezTo>
                  <a:cubicBezTo>
                    <a:pt x="-1251" y="429087"/>
                    <a:pt x="228" y="517864"/>
                    <a:pt x="1708" y="577048"/>
                  </a:cubicBezTo>
                  <a:cubicBezTo>
                    <a:pt x="3188" y="636232"/>
                    <a:pt x="6887" y="673223"/>
                    <a:pt x="10586" y="71021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5423139" y="2743309"/>
              <a:ext cx="590693" cy="706406"/>
            </a:xfrm>
            <a:custGeom>
              <a:avLst/>
              <a:gdLst>
                <a:gd name="connsiteX0" fmla="*/ 223683 w 591284"/>
                <a:gd name="connsiteY0" fmla="*/ 692827 h 706495"/>
                <a:gd name="connsiteX1" fmla="*/ 374603 w 591284"/>
                <a:gd name="connsiteY1" fmla="*/ 621806 h 706495"/>
                <a:gd name="connsiteX2" fmla="*/ 561035 w 591284"/>
                <a:gd name="connsiteY2" fmla="*/ 435375 h 706495"/>
                <a:gd name="connsiteX3" fmla="*/ 587668 w 591284"/>
                <a:gd name="connsiteY3" fmla="*/ 302210 h 706495"/>
                <a:gd name="connsiteX4" fmla="*/ 525524 w 591284"/>
                <a:gd name="connsiteY4" fmla="*/ 133534 h 706495"/>
                <a:gd name="connsiteX5" fmla="*/ 365726 w 591284"/>
                <a:gd name="connsiteY5" fmla="*/ 18124 h 706495"/>
                <a:gd name="connsiteX6" fmla="*/ 170417 w 591284"/>
                <a:gd name="connsiteY6" fmla="*/ 9247 h 706495"/>
                <a:gd name="connsiteX7" fmla="*/ 55007 w 591284"/>
                <a:gd name="connsiteY7" fmla="*/ 106901 h 706495"/>
                <a:gd name="connsiteX8" fmla="*/ 10619 w 591284"/>
                <a:gd name="connsiteY8" fmla="*/ 257821 h 706495"/>
                <a:gd name="connsiteX9" fmla="*/ 1741 w 591284"/>
                <a:gd name="connsiteY9" fmla="*/ 435375 h 706495"/>
                <a:gd name="connsiteX10" fmla="*/ 37252 w 591284"/>
                <a:gd name="connsiteY10" fmla="*/ 559662 h 706495"/>
                <a:gd name="connsiteX11" fmla="*/ 99396 w 591284"/>
                <a:gd name="connsiteY11" fmla="*/ 692827 h 706495"/>
                <a:gd name="connsiteX12" fmla="*/ 223683 w 591284"/>
                <a:gd name="connsiteY12" fmla="*/ 692827 h 70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284" h="706495">
                  <a:moveTo>
                    <a:pt x="223683" y="692827"/>
                  </a:moveTo>
                  <a:cubicBezTo>
                    <a:pt x="269551" y="680990"/>
                    <a:pt x="318378" y="664715"/>
                    <a:pt x="374603" y="621806"/>
                  </a:cubicBezTo>
                  <a:cubicBezTo>
                    <a:pt x="430828" y="578897"/>
                    <a:pt x="525524" y="488641"/>
                    <a:pt x="561035" y="435375"/>
                  </a:cubicBezTo>
                  <a:cubicBezTo>
                    <a:pt x="596546" y="382109"/>
                    <a:pt x="593586" y="352517"/>
                    <a:pt x="587668" y="302210"/>
                  </a:cubicBezTo>
                  <a:cubicBezTo>
                    <a:pt x="581750" y="251903"/>
                    <a:pt x="562514" y="180882"/>
                    <a:pt x="525524" y="133534"/>
                  </a:cubicBezTo>
                  <a:cubicBezTo>
                    <a:pt x="488534" y="86186"/>
                    <a:pt x="424911" y="38838"/>
                    <a:pt x="365726" y="18124"/>
                  </a:cubicBezTo>
                  <a:cubicBezTo>
                    <a:pt x="306542" y="-2591"/>
                    <a:pt x="222203" y="-5549"/>
                    <a:pt x="170417" y="9247"/>
                  </a:cubicBezTo>
                  <a:cubicBezTo>
                    <a:pt x="118631" y="24043"/>
                    <a:pt x="81640" y="65472"/>
                    <a:pt x="55007" y="106901"/>
                  </a:cubicBezTo>
                  <a:cubicBezTo>
                    <a:pt x="28374" y="148330"/>
                    <a:pt x="19497" y="203075"/>
                    <a:pt x="10619" y="257821"/>
                  </a:cubicBezTo>
                  <a:cubicBezTo>
                    <a:pt x="1741" y="312567"/>
                    <a:pt x="-2698" y="385068"/>
                    <a:pt x="1741" y="435375"/>
                  </a:cubicBezTo>
                  <a:cubicBezTo>
                    <a:pt x="6180" y="485682"/>
                    <a:pt x="20976" y="516753"/>
                    <a:pt x="37252" y="559662"/>
                  </a:cubicBezTo>
                  <a:cubicBezTo>
                    <a:pt x="53528" y="602571"/>
                    <a:pt x="69804" y="669153"/>
                    <a:pt x="99396" y="692827"/>
                  </a:cubicBezTo>
                  <a:cubicBezTo>
                    <a:pt x="128988" y="716501"/>
                    <a:pt x="177815" y="704664"/>
                    <a:pt x="223683" y="69282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2930159" y="2609965"/>
              <a:ext cx="257237" cy="257163"/>
            </a:xfrm>
            <a:custGeom>
              <a:avLst/>
              <a:gdLst>
                <a:gd name="connsiteX0" fmla="*/ 257452 w 257452"/>
                <a:gd name="connsiteY0" fmla="*/ 0 h 257452"/>
                <a:gd name="connsiteX1" fmla="*/ 142043 w 257452"/>
                <a:gd name="connsiteY1" fmla="*/ 44388 h 257452"/>
                <a:gd name="connsiteX2" fmla="*/ 26633 w 257452"/>
                <a:gd name="connsiteY2" fmla="*/ 177553 h 257452"/>
                <a:gd name="connsiteX3" fmla="*/ 0 w 257452"/>
                <a:gd name="connsiteY3" fmla="*/ 257452 h 25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452" h="257452">
                  <a:moveTo>
                    <a:pt x="257452" y="0"/>
                  </a:moveTo>
                  <a:cubicBezTo>
                    <a:pt x="218982" y="7398"/>
                    <a:pt x="180513" y="14796"/>
                    <a:pt x="142043" y="44388"/>
                  </a:cubicBezTo>
                  <a:cubicBezTo>
                    <a:pt x="103573" y="73980"/>
                    <a:pt x="50307" y="142042"/>
                    <a:pt x="26633" y="177553"/>
                  </a:cubicBezTo>
                  <a:cubicBezTo>
                    <a:pt x="2959" y="213064"/>
                    <a:pt x="1479" y="235258"/>
                    <a:pt x="0" y="257452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3462101" y="3275098"/>
              <a:ext cx="150849" cy="169854"/>
            </a:xfrm>
            <a:custGeom>
              <a:avLst/>
              <a:gdLst>
                <a:gd name="connsiteX0" fmla="*/ 0 w 150921"/>
                <a:gd name="connsiteY0" fmla="*/ 168676 h 168676"/>
                <a:gd name="connsiteX1" fmla="*/ 106532 w 150921"/>
                <a:gd name="connsiteY1" fmla="*/ 97655 h 168676"/>
                <a:gd name="connsiteX2" fmla="*/ 150921 w 150921"/>
                <a:gd name="connsiteY2" fmla="*/ 0 h 16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921" h="168676">
                  <a:moveTo>
                    <a:pt x="0" y="168676"/>
                  </a:moveTo>
                  <a:cubicBezTo>
                    <a:pt x="40689" y="147222"/>
                    <a:pt x="81379" y="125768"/>
                    <a:pt x="106532" y="97655"/>
                  </a:cubicBezTo>
                  <a:cubicBezTo>
                    <a:pt x="131685" y="69542"/>
                    <a:pt x="141303" y="34771"/>
                    <a:pt x="150921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2758668" y="4678385"/>
              <a:ext cx="703434" cy="63497"/>
            </a:xfrm>
            <a:custGeom>
              <a:avLst/>
              <a:gdLst>
                <a:gd name="connsiteX0" fmla="*/ 0 w 648070"/>
                <a:gd name="connsiteY0" fmla="*/ 0 h 63490"/>
                <a:gd name="connsiteX1" fmla="*/ 115410 w 648070"/>
                <a:gd name="connsiteY1" fmla="*/ 53266 h 63490"/>
                <a:gd name="connsiteX2" fmla="*/ 337351 w 648070"/>
                <a:gd name="connsiteY2" fmla="*/ 62144 h 63490"/>
                <a:gd name="connsiteX3" fmla="*/ 523783 w 648070"/>
                <a:gd name="connsiteY3" fmla="*/ 35511 h 63490"/>
                <a:gd name="connsiteX4" fmla="*/ 648070 w 648070"/>
                <a:gd name="connsiteY4" fmla="*/ 26633 h 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0" h="63490">
                  <a:moveTo>
                    <a:pt x="0" y="0"/>
                  </a:moveTo>
                  <a:cubicBezTo>
                    <a:pt x="29592" y="21454"/>
                    <a:pt x="59185" y="42909"/>
                    <a:pt x="115410" y="53266"/>
                  </a:cubicBezTo>
                  <a:cubicBezTo>
                    <a:pt x="171635" y="63623"/>
                    <a:pt x="269289" y="65103"/>
                    <a:pt x="337351" y="62144"/>
                  </a:cubicBezTo>
                  <a:cubicBezTo>
                    <a:pt x="405413" y="59185"/>
                    <a:pt x="471997" y="41429"/>
                    <a:pt x="523783" y="35511"/>
                  </a:cubicBezTo>
                  <a:cubicBezTo>
                    <a:pt x="575569" y="29593"/>
                    <a:pt x="611819" y="28113"/>
                    <a:pt x="648070" y="26633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5423139" y="4829190"/>
              <a:ext cx="639918" cy="58735"/>
            </a:xfrm>
            <a:custGeom>
              <a:avLst/>
              <a:gdLst>
                <a:gd name="connsiteX0" fmla="*/ 585927 w 585927"/>
                <a:gd name="connsiteY0" fmla="*/ 0 h 58868"/>
                <a:gd name="connsiteX1" fmla="*/ 355107 w 585927"/>
                <a:gd name="connsiteY1" fmla="*/ 53266 h 58868"/>
                <a:gd name="connsiteX2" fmla="*/ 159798 w 585927"/>
                <a:gd name="connsiteY2" fmla="*/ 53266 h 58868"/>
                <a:gd name="connsiteX3" fmla="*/ 0 w 585927"/>
                <a:gd name="connsiteY3" fmla="*/ 17756 h 5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5927" h="58868">
                  <a:moveTo>
                    <a:pt x="585927" y="0"/>
                  </a:moveTo>
                  <a:cubicBezTo>
                    <a:pt x="506027" y="22194"/>
                    <a:pt x="426128" y="44388"/>
                    <a:pt x="355107" y="53266"/>
                  </a:cubicBezTo>
                  <a:cubicBezTo>
                    <a:pt x="284086" y="62144"/>
                    <a:pt x="218982" y="59184"/>
                    <a:pt x="159798" y="53266"/>
                  </a:cubicBezTo>
                  <a:cubicBezTo>
                    <a:pt x="100614" y="47348"/>
                    <a:pt x="50307" y="32552"/>
                    <a:pt x="0" y="17756"/>
                  </a:cubicBezTo>
                </a:path>
              </a:pathLst>
            </a:custGeom>
            <a:noFill/>
            <a:ln w="47625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Ελεύθερη σχεδίαση 18"/>
            <p:cNvSpPr/>
            <p:nvPr/>
          </p:nvSpPr>
          <p:spPr>
            <a:xfrm>
              <a:off x="5308811" y="3294147"/>
              <a:ext cx="168316" cy="195253"/>
            </a:xfrm>
            <a:custGeom>
              <a:avLst/>
              <a:gdLst>
                <a:gd name="connsiteX0" fmla="*/ 168675 w 168675"/>
                <a:gd name="connsiteY0" fmla="*/ 195308 h 195308"/>
                <a:gd name="connsiteX1" fmla="*/ 53266 w 168675"/>
                <a:gd name="connsiteY1" fmla="*/ 115409 h 195308"/>
                <a:gd name="connsiteX2" fmla="*/ 0 w 168675"/>
                <a:gd name="connsiteY2" fmla="*/ 0 h 195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675" h="195308">
                  <a:moveTo>
                    <a:pt x="168675" y="195308"/>
                  </a:moveTo>
                  <a:cubicBezTo>
                    <a:pt x="125026" y="171634"/>
                    <a:pt x="81378" y="147960"/>
                    <a:pt x="53266" y="115409"/>
                  </a:cubicBezTo>
                  <a:cubicBezTo>
                    <a:pt x="25154" y="82858"/>
                    <a:pt x="12577" y="41429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Ελεύθερη σχεδίαση 19"/>
            <p:cNvSpPr/>
            <p:nvPr/>
          </p:nvSpPr>
          <p:spPr>
            <a:xfrm>
              <a:off x="5743891" y="2671875"/>
              <a:ext cx="274705" cy="160330"/>
            </a:xfrm>
            <a:custGeom>
              <a:avLst/>
              <a:gdLst>
                <a:gd name="connsiteX0" fmla="*/ 0 w 275208"/>
                <a:gd name="connsiteY0" fmla="*/ 0 h 159798"/>
                <a:gd name="connsiteX1" fmla="*/ 159798 w 275208"/>
                <a:gd name="connsiteY1" fmla="*/ 35510 h 159798"/>
                <a:gd name="connsiteX2" fmla="*/ 275208 w 275208"/>
                <a:gd name="connsiteY2" fmla="*/ 159798 h 15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208" h="159798">
                  <a:moveTo>
                    <a:pt x="0" y="0"/>
                  </a:moveTo>
                  <a:cubicBezTo>
                    <a:pt x="56965" y="4438"/>
                    <a:pt x="113930" y="8877"/>
                    <a:pt x="159798" y="35510"/>
                  </a:cubicBezTo>
                  <a:cubicBezTo>
                    <a:pt x="205666" y="62143"/>
                    <a:pt x="240437" y="110970"/>
                    <a:pt x="275208" y="15979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65534" y="2968724"/>
              <a:ext cx="812997" cy="369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Patella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4097" y="1844824"/>
              <a:ext cx="1770491" cy="6460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Medial patellar rotation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27645" y="1844824"/>
              <a:ext cx="1711740" cy="6460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Lateral patellar rotation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54941" y="3175089"/>
              <a:ext cx="1343351" cy="369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Inferior pole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1609" y="3959279"/>
              <a:ext cx="635154" cy="369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Tibia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6942" y="4733944"/>
              <a:ext cx="819349" cy="3682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Lateral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90757" y="4848239"/>
              <a:ext cx="863809" cy="369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Medial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29" name="Ευθύγραμμο βέλος σύνδεσης 28"/>
            <p:cNvCxnSpPr/>
            <p:nvPr/>
          </p:nvCxnSpPr>
          <p:spPr>
            <a:xfrm>
              <a:off x="3676465" y="3022696"/>
              <a:ext cx="169109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>
              <a:stCxn id="24" idx="3"/>
              <a:endCxn id="7" idx="8"/>
            </p:cNvCxnSpPr>
            <p:nvPr/>
          </p:nvCxnSpPr>
          <p:spPr>
            <a:xfrm>
              <a:off x="2598292" y="3360819"/>
              <a:ext cx="730427" cy="1269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91712" y="3251286"/>
              <a:ext cx="1343351" cy="3682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Inferior pole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39385" y="4227555"/>
              <a:ext cx="635154" cy="369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Tibia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13134" y="4525992"/>
              <a:ext cx="819349" cy="3682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Lateral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5057" y="4829190"/>
              <a:ext cx="865398" cy="369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Medial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40" name="Ευθεία γραμμή σύνδεσης 39"/>
            <p:cNvCxnSpPr>
              <a:stCxn id="27" idx="1"/>
              <a:endCxn id="8" idx="22"/>
            </p:cNvCxnSpPr>
            <p:nvPr/>
          </p:nvCxnSpPr>
          <p:spPr>
            <a:xfrm flipH="1">
              <a:off x="3417640" y="5033969"/>
              <a:ext cx="27311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>
              <a:stCxn id="37" idx="3"/>
              <a:endCxn id="12" idx="6"/>
            </p:cNvCxnSpPr>
            <p:nvPr/>
          </p:nvCxnSpPr>
          <p:spPr>
            <a:xfrm flipV="1">
              <a:off x="4932483" y="4705371"/>
              <a:ext cx="239770" cy="47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>
              <a:stCxn id="25" idx="3"/>
            </p:cNvCxnSpPr>
            <p:nvPr/>
          </p:nvCxnSpPr>
          <p:spPr>
            <a:xfrm>
              <a:off x="2326763" y="4143421"/>
              <a:ext cx="60339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>
              <a:stCxn id="26" idx="3"/>
              <a:endCxn id="9" idx="8"/>
            </p:cNvCxnSpPr>
            <p:nvPr/>
          </p:nvCxnSpPr>
          <p:spPr>
            <a:xfrm>
              <a:off x="2336290" y="4918086"/>
              <a:ext cx="30963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Ευθεία γραμμή σύνδεσης 54"/>
            <p:cNvCxnSpPr>
              <a:stCxn id="35" idx="1"/>
              <a:endCxn id="14" idx="0"/>
            </p:cNvCxnSpPr>
            <p:nvPr/>
          </p:nvCxnSpPr>
          <p:spPr>
            <a:xfrm flipH="1">
              <a:off x="5645443" y="3435428"/>
              <a:ext cx="64627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Ευθεία γραμμή σύνδεσης 57"/>
            <p:cNvCxnSpPr>
              <a:stCxn id="36" idx="1"/>
            </p:cNvCxnSpPr>
            <p:nvPr/>
          </p:nvCxnSpPr>
          <p:spPr>
            <a:xfrm flipH="1">
              <a:off x="5882038" y="4411697"/>
              <a:ext cx="55734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Ευθεία γραμμή σύνδεσης 59"/>
            <p:cNvCxnSpPr>
              <a:stCxn id="38" idx="1"/>
            </p:cNvCxnSpPr>
            <p:nvPr/>
          </p:nvCxnSpPr>
          <p:spPr>
            <a:xfrm flipH="1">
              <a:off x="6013832" y="5013332"/>
              <a:ext cx="31122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15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6/9</a:t>
            </a:r>
            <a:endParaRPr lang="el-GR" dirty="0"/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1873250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mtClean="0"/>
              <a:t>Κατά την συστολή του τετρακεφάλου με το γόνατο σε διάφορες θέσεις κάμψης από τις 25</a:t>
            </a:r>
            <a:r>
              <a:rPr lang="el-GR" altLang="el-GR" baseline="30000" smtClean="0"/>
              <a:t>ο</a:t>
            </a:r>
            <a:r>
              <a:rPr lang="el-GR" altLang="el-GR" smtClean="0"/>
              <a:t>  έως 130</a:t>
            </a:r>
            <a:r>
              <a:rPr lang="el-GR" altLang="el-GR" baseline="30000" smtClean="0"/>
              <a:t>ο</a:t>
            </a:r>
            <a:r>
              <a:rPr lang="el-GR" altLang="el-GR" smtClean="0"/>
              <a:t>,  η επιγονατίδα στρίβει προς τα έξω κατά 3</a:t>
            </a:r>
            <a:r>
              <a:rPr lang="el-GR" altLang="el-GR" baseline="30000" smtClean="0"/>
              <a:t>ο</a:t>
            </a:r>
            <a:r>
              <a:rPr lang="el-GR" altLang="el-GR" smtClean="0"/>
              <a:t> -7</a:t>
            </a:r>
            <a:r>
              <a:rPr lang="el-GR" altLang="el-GR" baseline="30000" smtClean="0"/>
              <a:t>ο</a:t>
            </a:r>
            <a:r>
              <a:rPr lang="el-GR" altLang="el-GR" smtClean="0"/>
              <a:t>  με την μεγαλύτερη στροφή στις 57</a:t>
            </a:r>
            <a:r>
              <a:rPr lang="el-GR" altLang="el-GR" baseline="30000" smtClean="0"/>
              <a:t>ο</a:t>
            </a:r>
            <a:r>
              <a:rPr lang="el-GR" altLang="el-GR" smtClean="0"/>
              <a:t> - 60</a:t>
            </a:r>
            <a:r>
              <a:rPr lang="el-GR" altLang="el-GR" baseline="30000" smtClean="0"/>
              <a:t>ο</a:t>
            </a:r>
            <a:r>
              <a:rPr lang="el-GR" altLang="el-GR" smtClean="0"/>
              <a:t>. </a:t>
            </a:r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5" name="Ορθογώνιο 4"/>
          <p:cNvSpPr/>
          <p:nvPr/>
        </p:nvSpPr>
        <p:spPr>
          <a:xfrm>
            <a:off x="4568825" y="3636963"/>
            <a:ext cx="36115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>
                <a:solidFill>
                  <a:prstClr val="black"/>
                </a:solidFill>
                <a:latin typeface="Calibri"/>
                <a:cs typeface="Arial" charset="0"/>
              </a:rPr>
              <a:t>( Sikorski et al 1979, Amis et al 2006)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789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BE06FD-1BCC-4AEF-8EC3-A1E86DA89BC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7/9</a:t>
            </a:r>
            <a:endParaRPr lang="el-GR" dirty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3960813" y="1660525"/>
            <a:ext cx="4665662" cy="5040313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Η επιγονατίδα ολισθαίνει προς τα έσω κατά την έσω στροφή της κνήμης και στις 0-19</a:t>
            </a:r>
            <a:r>
              <a:rPr lang="el-GR" altLang="el-GR" baseline="30000" smtClean="0"/>
              <a:t>ο</a:t>
            </a:r>
            <a:r>
              <a:rPr lang="el-GR" altLang="el-GR" smtClean="0"/>
              <a:t> κάμψης του γόνατος,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Συνεχιζόμενης της κάμψης, η επιγονατίδα ολισθαίνει προς τα έξω, 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Η συνολική πλάγια ολίσθηση της επιγονατίδας είναι 11,5 </a:t>
            </a:r>
            <a:r>
              <a:rPr lang="en-GB" altLang="el-GR" smtClean="0"/>
              <a:t>mm</a:t>
            </a:r>
            <a:r>
              <a:rPr lang="el-GR" altLang="el-GR" smtClean="0"/>
              <a:t>.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9384A0-FB90-4E21-9640-6225DB21E7A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37893" name="Ομάδα 23"/>
          <p:cNvGrpSpPr>
            <a:grpSpLocks/>
          </p:cNvGrpSpPr>
          <p:nvPr/>
        </p:nvGrpSpPr>
        <p:grpSpPr bwMode="auto">
          <a:xfrm>
            <a:off x="493713" y="1978025"/>
            <a:ext cx="3727450" cy="3752850"/>
            <a:chOff x="493030" y="1978463"/>
            <a:chExt cx="3727435" cy="3753147"/>
          </a:xfrm>
        </p:grpSpPr>
        <p:sp>
          <p:nvSpPr>
            <p:cNvPr id="5" name="Ελεύθερη σχεδίαση 4"/>
            <p:cNvSpPr/>
            <p:nvPr/>
          </p:nvSpPr>
          <p:spPr>
            <a:xfrm>
              <a:off x="845454" y="2788152"/>
              <a:ext cx="1003296" cy="1619378"/>
            </a:xfrm>
            <a:custGeom>
              <a:avLst/>
              <a:gdLst>
                <a:gd name="connsiteX0" fmla="*/ 164380 w 1003984"/>
                <a:gd name="connsiteY0" fmla="*/ 53266 h 1620260"/>
                <a:gd name="connsiteX1" fmla="*/ 182135 w 1003984"/>
                <a:gd name="connsiteY1" fmla="*/ 310719 h 1620260"/>
                <a:gd name="connsiteX2" fmla="*/ 182135 w 1003984"/>
                <a:gd name="connsiteY2" fmla="*/ 532661 h 1620260"/>
                <a:gd name="connsiteX3" fmla="*/ 164380 w 1003984"/>
                <a:gd name="connsiteY3" fmla="*/ 736847 h 1620260"/>
                <a:gd name="connsiteX4" fmla="*/ 111114 w 1003984"/>
                <a:gd name="connsiteY4" fmla="*/ 958789 h 1620260"/>
                <a:gd name="connsiteX5" fmla="*/ 48970 w 1003984"/>
                <a:gd name="connsiteY5" fmla="*/ 1100831 h 1620260"/>
                <a:gd name="connsiteX6" fmla="*/ 4582 w 1003984"/>
                <a:gd name="connsiteY6" fmla="*/ 1233996 h 1620260"/>
                <a:gd name="connsiteX7" fmla="*/ 13459 w 1003984"/>
                <a:gd name="connsiteY7" fmla="*/ 1447061 h 1620260"/>
                <a:gd name="connsiteX8" fmla="*/ 111114 w 1003984"/>
                <a:gd name="connsiteY8" fmla="*/ 1562470 h 1620260"/>
                <a:gd name="connsiteX9" fmla="*/ 324178 w 1003984"/>
                <a:gd name="connsiteY9" fmla="*/ 1544715 h 1620260"/>
                <a:gd name="connsiteX10" fmla="*/ 501731 w 1003984"/>
                <a:gd name="connsiteY10" fmla="*/ 1518082 h 1620260"/>
                <a:gd name="connsiteX11" fmla="*/ 670407 w 1003984"/>
                <a:gd name="connsiteY11" fmla="*/ 1597981 h 1620260"/>
                <a:gd name="connsiteX12" fmla="*/ 856838 w 1003984"/>
                <a:gd name="connsiteY12" fmla="*/ 1615736 h 1620260"/>
                <a:gd name="connsiteX13" fmla="*/ 963370 w 1003984"/>
                <a:gd name="connsiteY13" fmla="*/ 1526960 h 1620260"/>
                <a:gd name="connsiteX14" fmla="*/ 990003 w 1003984"/>
                <a:gd name="connsiteY14" fmla="*/ 1340529 h 1620260"/>
                <a:gd name="connsiteX15" fmla="*/ 998881 w 1003984"/>
                <a:gd name="connsiteY15" fmla="*/ 1145220 h 1620260"/>
                <a:gd name="connsiteX16" fmla="*/ 910104 w 1003984"/>
                <a:gd name="connsiteY16" fmla="*/ 958789 h 1620260"/>
                <a:gd name="connsiteX17" fmla="*/ 812450 w 1003984"/>
                <a:gd name="connsiteY17" fmla="*/ 727969 h 1620260"/>
                <a:gd name="connsiteX18" fmla="*/ 741428 w 1003984"/>
                <a:gd name="connsiteY18" fmla="*/ 461639 h 1620260"/>
                <a:gd name="connsiteX19" fmla="*/ 688162 w 1003984"/>
                <a:gd name="connsiteY19" fmla="*/ 248575 h 1620260"/>
                <a:gd name="connsiteX20" fmla="*/ 634896 w 1003984"/>
                <a:gd name="connsiteY20" fmla="*/ 0 h 162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984" h="1620260">
                  <a:moveTo>
                    <a:pt x="164380" y="53266"/>
                  </a:moveTo>
                  <a:cubicBezTo>
                    <a:pt x="171778" y="142043"/>
                    <a:pt x="179176" y="230820"/>
                    <a:pt x="182135" y="310719"/>
                  </a:cubicBezTo>
                  <a:cubicBezTo>
                    <a:pt x="185094" y="390618"/>
                    <a:pt x="185094" y="461640"/>
                    <a:pt x="182135" y="532661"/>
                  </a:cubicBezTo>
                  <a:cubicBezTo>
                    <a:pt x="179176" y="603682"/>
                    <a:pt x="176217" y="665826"/>
                    <a:pt x="164380" y="736847"/>
                  </a:cubicBezTo>
                  <a:cubicBezTo>
                    <a:pt x="152543" y="807868"/>
                    <a:pt x="130349" y="898125"/>
                    <a:pt x="111114" y="958789"/>
                  </a:cubicBezTo>
                  <a:cubicBezTo>
                    <a:pt x="91879" y="1019453"/>
                    <a:pt x="66725" y="1054963"/>
                    <a:pt x="48970" y="1100831"/>
                  </a:cubicBezTo>
                  <a:cubicBezTo>
                    <a:pt x="31215" y="1146699"/>
                    <a:pt x="10500" y="1176291"/>
                    <a:pt x="4582" y="1233996"/>
                  </a:cubicBezTo>
                  <a:cubicBezTo>
                    <a:pt x="-1336" y="1291701"/>
                    <a:pt x="-4296" y="1392315"/>
                    <a:pt x="13459" y="1447061"/>
                  </a:cubicBezTo>
                  <a:cubicBezTo>
                    <a:pt x="31214" y="1501807"/>
                    <a:pt x="59328" y="1546194"/>
                    <a:pt x="111114" y="1562470"/>
                  </a:cubicBezTo>
                  <a:cubicBezTo>
                    <a:pt x="162900" y="1578746"/>
                    <a:pt x="259075" y="1552113"/>
                    <a:pt x="324178" y="1544715"/>
                  </a:cubicBezTo>
                  <a:cubicBezTo>
                    <a:pt x="389281" y="1537317"/>
                    <a:pt x="444026" y="1509204"/>
                    <a:pt x="501731" y="1518082"/>
                  </a:cubicBezTo>
                  <a:cubicBezTo>
                    <a:pt x="559436" y="1526960"/>
                    <a:pt x="611223" y="1581705"/>
                    <a:pt x="670407" y="1597981"/>
                  </a:cubicBezTo>
                  <a:cubicBezTo>
                    <a:pt x="729591" y="1614257"/>
                    <a:pt x="808011" y="1627573"/>
                    <a:pt x="856838" y="1615736"/>
                  </a:cubicBezTo>
                  <a:cubicBezTo>
                    <a:pt x="905665" y="1603899"/>
                    <a:pt x="941176" y="1572828"/>
                    <a:pt x="963370" y="1526960"/>
                  </a:cubicBezTo>
                  <a:cubicBezTo>
                    <a:pt x="985564" y="1481092"/>
                    <a:pt x="984085" y="1404152"/>
                    <a:pt x="990003" y="1340529"/>
                  </a:cubicBezTo>
                  <a:cubicBezTo>
                    <a:pt x="995921" y="1276906"/>
                    <a:pt x="1012198" y="1208843"/>
                    <a:pt x="998881" y="1145220"/>
                  </a:cubicBezTo>
                  <a:cubicBezTo>
                    <a:pt x="985565" y="1081597"/>
                    <a:pt x="941176" y="1028331"/>
                    <a:pt x="910104" y="958789"/>
                  </a:cubicBezTo>
                  <a:cubicBezTo>
                    <a:pt x="879032" y="889247"/>
                    <a:pt x="840563" y="810827"/>
                    <a:pt x="812450" y="727969"/>
                  </a:cubicBezTo>
                  <a:cubicBezTo>
                    <a:pt x="784337" y="645111"/>
                    <a:pt x="762143" y="541538"/>
                    <a:pt x="741428" y="461639"/>
                  </a:cubicBezTo>
                  <a:cubicBezTo>
                    <a:pt x="720713" y="381740"/>
                    <a:pt x="705917" y="325515"/>
                    <a:pt x="688162" y="248575"/>
                  </a:cubicBezTo>
                  <a:cubicBezTo>
                    <a:pt x="670407" y="171635"/>
                    <a:pt x="652651" y="85817"/>
                    <a:pt x="63489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813704" y="4407530"/>
              <a:ext cx="925508" cy="1324080"/>
            </a:xfrm>
            <a:custGeom>
              <a:avLst/>
              <a:gdLst>
                <a:gd name="connsiteX0" fmla="*/ 240150 w 925000"/>
                <a:gd name="connsiteY0" fmla="*/ 1314885 h 1323762"/>
                <a:gd name="connsiteX1" fmla="*/ 249028 w 925000"/>
                <a:gd name="connsiteY1" fmla="*/ 1190597 h 1323762"/>
                <a:gd name="connsiteX2" fmla="*/ 222395 w 925000"/>
                <a:gd name="connsiteY2" fmla="*/ 977533 h 1323762"/>
                <a:gd name="connsiteX3" fmla="*/ 195762 w 925000"/>
                <a:gd name="connsiteY3" fmla="*/ 782225 h 1323762"/>
                <a:gd name="connsiteX4" fmla="*/ 133618 w 925000"/>
                <a:gd name="connsiteY4" fmla="*/ 595793 h 1323762"/>
                <a:gd name="connsiteX5" fmla="*/ 44841 w 925000"/>
                <a:gd name="connsiteY5" fmla="*/ 427118 h 1323762"/>
                <a:gd name="connsiteX6" fmla="*/ 453 w 925000"/>
                <a:gd name="connsiteY6" fmla="*/ 231809 h 1323762"/>
                <a:gd name="connsiteX7" fmla="*/ 27086 w 925000"/>
                <a:gd name="connsiteY7" fmla="*/ 98644 h 1323762"/>
                <a:gd name="connsiteX8" fmla="*/ 106985 w 925000"/>
                <a:gd name="connsiteY8" fmla="*/ 63133 h 1323762"/>
                <a:gd name="connsiteX9" fmla="*/ 222395 w 925000"/>
                <a:gd name="connsiteY9" fmla="*/ 63133 h 1323762"/>
                <a:gd name="connsiteX10" fmla="*/ 337804 w 925000"/>
                <a:gd name="connsiteY10" fmla="*/ 63133 h 1323762"/>
                <a:gd name="connsiteX11" fmla="*/ 391070 w 925000"/>
                <a:gd name="connsiteY11" fmla="*/ 18745 h 1323762"/>
                <a:gd name="connsiteX12" fmla="*/ 453214 w 925000"/>
                <a:gd name="connsiteY12" fmla="*/ 9867 h 1323762"/>
                <a:gd name="connsiteX13" fmla="*/ 533113 w 925000"/>
                <a:gd name="connsiteY13" fmla="*/ 9867 h 1323762"/>
                <a:gd name="connsiteX14" fmla="*/ 577502 w 925000"/>
                <a:gd name="connsiteY14" fmla="*/ 990 h 1323762"/>
                <a:gd name="connsiteX15" fmla="*/ 630768 w 925000"/>
                <a:gd name="connsiteY15" fmla="*/ 36500 h 1323762"/>
                <a:gd name="connsiteX16" fmla="*/ 755055 w 925000"/>
                <a:gd name="connsiteY16" fmla="*/ 63133 h 1323762"/>
                <a:gd name="connsiteX17" fmla="*/ 861587 w 925000"/>
                <a:gd name="connsiteY17" fmla="*/ 72011 h 1323762"/>
                <a:gd name="connsiteX18" fmla="*/ 879342 w 925000"/>
                <a:gd name="connsiteY18" fmla="*/ 89766 h 1323762"/>
                <a:gd name="connsiteX19" fmla="*/ 905975 w 925000"/>
                <a:gd name="connsiteY19" fmla="*/ 116399 h 1323762"/>
                <a:gd name="connsiteX20" fmla="*/ 923731 w 925000"/>
                <a:gd name="connsiteY20" fmla="*/ 222931 h 1323762"/>
                <a:gd name="connsiteX21" fmla="*/ 870465 w 925000"/>
                <a:gd name="connsiteY21" fmla="*/ 320586 h 1323762"/>
                <a:gd name="connsiteX22" fmla="*/ 817199 w 925000"/>
                <a:gd name="connsiteY22" fmla="*/ 471506 h 1323762"/>
                <a:gd name="connsiteX23" fmla="*/ 746177 w 925000"/>
                <a:gd name="connsiteY23" fmla="*/ 711203 h 1323762"/>
                <a:gd name="connsiteX24" fmla="*/ 684034 w 925000"/>
                <a:gd name="connsiteY24" fmla="*/ 995289 h 1323762"/>
                <a:gd name="connsiteX25" fmla="*/ 684034 w 925000"/>
                <a:gd name="connsiteY25" fmla="*/ 1226108 h 1323762"/>
                <a:gd name="connsiteX26" fmla="*/ 684034 w 925000"/>
                <a:gd name="connsiteY26" fmla="*/ 1323762 h 132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5000" h="1323762">
                  <a:moveTo>
                    <a:pt x="240150" y="1314885"/>
                  </a:moveTo>
                  <a:cubicBezTo>
                    <a:pt x="246068" y="1280853"/>
                    <a:pt x="251987" y="1246822"/>
                    <a:pt x="249028" y="1190597"/>
                  </a:cubicBezTo>
                  <a:cubicBezTo>
                    <a:pt x="246069" y="1134372"/>
                    <a:pt x="231273" y="1045595"/>
                    <a:pt x="222395" y="977533"/>
                  </a:cubicBezTo>
                  <a:cubicBezTo>
                    <a:pt x="213517" y="909471"/>
                    <a:pt x="210558" y="845848"/>
                    <a:pt x="195762" y="782225"/>
                  </a:cubicBezTo>
                  <a:cubicBezTo>
                    <a:pt x="180966" y="718602"/>
                    <a:pt x="158771" y="654977"/>
                    <a:pt x="133618" y="595793"/>
                  </a:cubicBezTo>
                  <a:cubicBezTo>
                    <a:pt x="108465" y="536609"/>
                    <a:pt x="67035" y="487782"/>
                    <a:pt x="44841" y="427118"/>
                  </a:cubicBezTo>
                  <a:cubicBezTo>
                    <a:pt x="22647" y="366454"/>
                    <a:pt x="3412" y="286555"/>
                    <a:pt x="453" y="231809"/>
                  </a:cubicBezTo>
                  <a:cubicBezTo>
                    <a:pt x="-2506" y="177063"/>
                    <a:pt x="9331" y="126757"/>
                    <a:pt x="27086" y="98644"/>
                  </a:cubicBezTo>
                  <a:cubicBezTo>
                    <a:pt x="44841" y="70531"/>
                    <a:pt x="74433" y="69052"/>
                    <a:pt x="106985" y="63133"/>
                  </a:cubicBezTo>
                  <a:cubicBezTo>
                    <a:pt x="139537" y="57214"/>
                    <a:pt x="222395" y="63133"/>
                    <a:pt x="222395" y="63133"/>
                  </a:cubicBezTo>
                  <a:cubicBezTo>
                    <a:pt x="260865" y="63133"/>
                    <a:pt x="309692" y="70531"/>
                    <a:pt x="337804" y="63133"/>
                  </a:cubicBezTo>
                  <a:cubicBezTo>
                    <a:pt x="365916" y="55735"/>
                    <a:pt x="371835" y="27623"/>
                    <a:pt x="391070" y="18745"/>
                  </a:cubicBezTo>
                  <a:cubicBezTo>
                    <a:pt x="410305" y="9867"/>
                    <a:pt x="429540" y="11347"/>
                    <a:pt x="453214" y="9867"/>
                  </a:cubicBezTo>
                  <a:cubicBezTo>
                    <a:pt x="476888" y="8387"/>
                    <a:pt x="512398" y="11346"/>
                    <a:pt x="533113" y="9867"/>
                  </a:cubicBezTo>
                  <a:cubicBezTo>
                    <a:pt x="553828" y="8388"/>
                    <a:pt x="561226" y="-3449"/>
                    <a:pt x="577502" y="990"/>
                  </a:cubicBezTo>
                  <a:cubicBezTo>
                    <a:pt x="593778" y="5429"/>
                    <a:pt x="601176" y="26143"/>
                    <a:pt x="630768" y="36500"/>
                  </a:cubicBezTo>
                  <a:cubicBezTo>
                    <a:pt x="660360" y="46857"/>
                    <a:pt x="716585" y="57215"/>
                    <a:pt x="755055" y="63133"/>
                  </a:cubicBezTo>
                  <a:cubicBezTo>
                    <a:pt x="793525" y="69051"/>
                    <a:pt x="840873" y="67572"/>
                    <a:pt x="861587" y="72011"/>
                  </a:cubicBezTo>
                  <a:cubicBezTo>
                    <a:pt x="882301" y="76450"/>
                    <a:pt x="879342" y="89766"/>
                    <a:pt x="879342" y="89766"/>
                  </a:cubicBezTo>
                  <a:cubicBezTo>
                    <a:pt x="886740" y="97164"/>
                    <a:pt x="898577" y="94205"/>
                    <a:pt x="905975" y="116399"/>
                  </a:cubicBezTo>
                  <a:cubicBezTo>
                    <a:pt x="913373" y="138593"/>
                    <a:pt x="929649" y="188900"/>
                    <a:pt x="923731" y="222931"/>
                  </a:cubicBezTo>
                  <a:cubicBezTo>
                    <a:pt x="917813" y="256962"/>
                    <a:pt x="888220" y="279157"/>
                    <a:pt x="870465" y="320586"/>
                  </a:cubicBezTo>
                  <a:cubicBezTo>
                    <a:pt x="852710" y="362015"/>
                    <a:pt x="837914" y="406403"/>
                    <a:pt x="817199" y="471506"/>
                  </a:cubicBezTo>
                  <a:cubicBezTo>
                    <a:pt x="796484" y="536609"/>
                    <a:pt x="768371" y="623906"/>
                    <a:pt x="746177" y="711203"/>
                  </a:cubicBezTo>
                  <a:cubicBezTo>
                    <a:pt x="723983" y="798500"/>
                    <a:pt x="694391" y="909471"/>
                    <a:pt x="684034" y="995289"/>
                  </a:cubicBezTo>
                  <a:cubicBezTo>
                    <a:pt x="673677" y="1081106"/>
                    <a:pt x="684034" y="1226108"/>
                    <a:pt x="684034" y="1226108"/>
                  </a:cubicBezTo>
                  <a:lnTo>
                    <a:pt x="684034" y="132376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9" name="Ελεύθερη σχεδίαση 8"/>
            <p:cNvSpPr/>
            <p:nvPr/>
          </p:nvSpPr>
          <p:spPr>
            <a:xfrm>
              <a:off x="962928" y="5198168"/>
              <a:ext cx="38100" cy="523916"/>
            </a:xfrm>
            <a:custGeom>
              <a:avLst/>
              <a:gdLst>
                <a:gd name="connsiteX0" fmla="*/ 2563 w 38074"/>
                <a:gd name="connsiteY0" fmla="*/ 523783 h 523783"/>
                <a:gd name="connsiteX1" fmla="*/ 2563 w 38074"/>
                <a:gd name="connsiteY1" fmla="*/ 372862 h 523783"/>
                <a:gd name="connsiteX2" fmla="*/ 29196 w 38074"/>
                <a:gd name="connsiteY2" fmla="*/ 177554 h 523783"/>
                <a:gd name="connsiteX3" fmla="*/ 38074 w 38074"/>
                <a:gd name="connsiteY3" fmla="*/ 0 h 5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74" h="523783">
                  <a:moveTo>
                    <a:pt x="2563" y="523783"/>
                  </a:moveTo>
                  <a:cubicBezTo>
                    <a:pt x="343" y="477175"/>
                    <a:pt x="-1876" y="430567"/>
                    <a:pt x="2563" y="372862"/>
                  </a:cubicBezTo>
                  <a:cubicBezTo>
                    <a:pt x="7002" y="315157"/>
                    <a:pt x="23278" y="239698"/>
                    <a:pt x="29196" y="177554"/>
                  </a:cubicBezTo>
                  <a:cubicBezTo>
                    <a:pt x="35114" y="115410"/>
                    <a:pt x="36594" y="57705"/>
                    <a:pt x="380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708929" y="4621860"/>
              <a:ext cx="136524" cy="1100224"/>
            </a:xfrm>
            <a:custGeom>
              <a:avLst/>
              <a:gdLst>
                <a:gd name="connsiteX0" fmla="*/ 123216 w 136389"/>
                <a:gd name="connsiteY0" fmla="*/ 1100831 h 1100831"/>
                <a:gd name="connsiteX1" fmla="*/ 132094 w 136389"/>
                <a:gd name="connsiteY1" fmla="*/ 949910 h 1100831"/>
                <a:gd name="connsiteX2" fmla="*/ 132094 w 136389"/>
                <a:gd name="connsiteY2" fmla="*/ 790112 h 1100831"/>
                <a:gd name="connsiteX3" fmla="*/ 78828 w 136389"/>
                <a:gd name="connsiteY3" fmla="*/ 506027 h 1100831"/>
                <a:gd name="connsiteX4" fmla="*/ 7807 w 136389"/>
                <a:gd name="connsiteY4" fmla="*/ 292963 h 1100831"/>
                <a:gd name="connsiteX5" fmla="*/ 7807 w 136389"/>
                <a:gd name="connsiteY5" fmla="*/ 142042 h 1100831"/>
                <a:gd name="connsiteX6" fmla="*/ 61073 w 136389"/>
                <a:gd name="connsiteY6" fmla="*/ 44388 h 1100831"/>
                <a:gd name="connsiteX7" fmla="*/ 96583 w 136389"/>
                <a:gd name="connsiteY7" fmla="*/ 0 h 110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89" h="1100831">
                  <a:moveTo>
                    <a:pt x="123216" y="1100831"/>
                  </a:moveTo>
                  <a:cubicBezTo>
                    <a:pt x="126915" y="1051263"/>
                    <a:pt x="130614" y="1001696"/>
                    <a:pt x="132094" y="949910"/>
                  </a:cubicBezTo>
                  <a:cubicBezTo>
                    <a:pt x="133574" y="898123"/>
                    <a:pt x="140972" y="864092"/>
                    <a:pt x="132094" y="790112"/>
                  </a:cubicBezTo>
                  <a:cubicBezTo>
                    <a:pt x="123216" y="716132"/>
                    <a:pt x="99542" y="588885"/>
                    <a:pt x="78828" y="506027"/>
                  </a:cubicBezTo>
                  <a:cubicBezTo>
                    <a:pt x="58113" y="423169"/>
                    <a:pt x="19644" y="353627"/>
                    <a:pt x="7807" y="292963"/>
                  </a:cubicBezTo>
                  <a:cubicBezTo>
                    <a:pt x="-4030" y="232299"/>
                    <a:pt x="-1071" y="183471"/>
                    <a:pt x="7807" y="142042"/>
                  </a:cubicBezTo>
                  <a:cubicBezTo>
                    <a:pt x="16685" y="100613"/>
                    <a:pt x="46277" y="68062"/>
                    <a:pt x="61073" y="44388"/>
                  </a:cubicBezTo>
                  <a:cubicBezTo>
                    <a:pt x="75869" y="20714"/>
                    <a:pt x="86226" y="10357"/>
                    <a:pt x="9658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1223277" y="3647058"/>
              <a:ext cx="533398" cy="631875"/>
            </a:xfrm>
            <a:custGeom>
              <a:avLst/>
              <a:gdLst>
                <a:gd name="connsiteX0" fmla="*/ 239983 w 533199"/>
                <a:gd name="connsiteY0" fmla="*/ 1353 h 631730"/>
                <a:gd name="connsiteX1" fmla="*/ 151206 w 533199"/>
                <a:gd name="connsiteY1" fmla="*/ 36864 h 631730"/>
                <a:gd name="connsiteX2" fmla="*/ 97940 w 533199"/>
                <a:gd name="connsiteY2" fmla="*/ 90130 h 631730"/>
                <a:gd name="connsiteX3" fmla="*/ 35796 w 533199"/>
                <a:gd name="connsiteY3" fmla="*/ 152274 h 631730"/>
                <a:gd name="connsiteX4" fmla="*/ 9163 w 533199"/>
                <a:gd name="connsiteY4" fmla="*/ 223295 h 631730"/>
                <a:gd name="connsiteX5" fmla="*/ 286 w 533199"/>
                <a:gd name="connsiteY5" fmla="*/ 285439 h 631730"/>
                <a:gd name="connsiteX6" fmla="*/ 18041 w 533199"/>
                <a:gd name="connsiteY6" fmla="*/ 356460 h 631730"/>
                <a:gd name="connsiteX7" fmla="*/ 35796 w 533199"/>
                <a:gd name="connsiteY7" fmla="*/ 418604 h 631730"/>
                <a:gd name="connsiteX8" fmla="*/ 89062 w 533199"/>
                <a:gd name="connsiteY8" fmla="*/ 507381 h 631730"/>
                <a:gd name="connsiteX9" fmla="*/ 142329 w 533199"/>
                <a:gd name="connsiteY9" fmla="*/ 587280 h 631730"/>
                <a:gd name="connsiteX10" fmla="*/ 213350 w 533199"/>
                <a:gd name="connsiteY10" fmla="*/ 631668 h 631730"/>
                <a:gd name="connsiteX11" fmla="*/ 328760 w 533199"/>
                <a:gd name="connsiteY11" fmla="*/ 578402 h 631730"/>
                <a:gd name="connsiteX12" fmla="*/ 444169 w 533199"/>
                <a:gd name="connsiteY12" fmla="*/ 445237 h 631730"/>
                <a:gd name="connsiteX13" fmla="*/ 497435 w 533199"/>
                <a:gd name="connsiteY13" fmla="*/ 356460 h 631730"/>
                <a:gd name="connsiteX14" fmla="*/ 532946 w 533199"/>
                <a:gd name="connsiteY14" fmla="*/ 241050 h 631730"/>
                <a:gd name="connsiteX15" fmla="*/ 479680 w 533199"/>
                <a:gd name="connsiteY15" fmla="*/ 99008 h 631730"/>
                <a:gd name="connsiteX16" fmla="*/ 399781 w 533199"/>
                <a:gd name="connsiteY16" fmla="*/ 27986 h 631730"/>
                <a:gd name="connsiteX17" fmla="*/ 328760 w 533199"/>
                <a:gd name="connsiteY17" fmla="*/ 10231 h 631730"/>
                <a:gd name="connsiteX18" fmla="*/ 239983 w 533199"/>
                <a:gd name="connsiteY18" fmla="*/ 1353 h 6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199" h="631730">
                  <a:moveTo>
                    <a:pt x="239983" y="1353"/>
                  </a:moveTo>
                  <a:cubicBezTo>
                    <a:pt x="210391" y="5792"/>
                    <a:pt x="174880" y="22068"/>
                    <a:pt x="151206" y="36864"/>
                  </a:cubicBezTo>
                  <a:cubicBezTo>
                    <a:pt x="127532" y="51660"/>
                    <a:pt x="97940" y="90130"/>
                    <a:pt x="97940" y="90130"/>
                  </a:cubicBezTo>
                  <a:cubicBezTo>
                    <a:pt x="78705" y="109365"/>
                    <a:pt x="50592" y="130080"/>
                    <a:pt x="35796" y="152274"/>
                  </a:cubicBezTo>
                  <a:cubicBezTo>
                    <a:pt x="21000" y="174468"/>
                    <a:pt x="15081" y="201101"/>
                    <a:pt x="9163" y="223295"/>
                  </a:cubicBezTo>
                  <a:cubicBezTo>
                    <a:pt x="3245" y="245489"/>
                    <a:pt x="-1194" y="263245"/>
                    <a:pt x="286" y="285439"/>
                  </a:cubicBezTo>
                  <a:cubicBezTo>
                    <a:pt x="1766" y="307633"/>
                    <a:pt x="12123" y="334266"/>
                    <a:pt x="18041" y="356460"/>
                  </a:cubicBezTo>
                  <a:cubicBezTo>
                    <a:pt x="23959" y="378654"/>
                    <a:pt x="23959" y="393450"/>
                    <a:pt x="35796" y="418604"/>
                  </a:cubicBezTo>
                  <a:cubicBezTo>
                    <a:pt x="47633" y="443758"/>
                    <a:pt x="71306" y="479268"/>
                    <a:pt x="89062" y="507381"/>
                  </a:cubicBezTo>
                  <a:cubicBezTo>
                    <a:pt x="106817" y="535494"/>
                    <a:pt x="121614" y="566566"/>
                    <a:pt x="142329" y="587280"/>
                  </a:cubicBezTo>
                  <a:cubicBezTo>
                    <a:pt x="163044" y="607994"/>
                    <a:pt x="182278" y="633148"/>
                    <a:pt x="213350" y="631668"/>
                  </a:cubicBezTo>
                  <a:cubicBezTo>
                    <a:pt x="244422" y="630188"/>
                    <a:pt x="290290" y="609474"/>
                    <a:pt x="328760" y="578402"/>
                  </a:cubicBezTo>
                  <a:cubicBezTo>
                    <a:pt x="367230" y="547330"/>
                    <a:pt x="416057" y="482227"/>
                    <a:pt x="444169" y="445237"/>
                  </a:cubicBezTo>
                  <a:cubicBezTo>
                    <a:pt x="472281" y="408247"/>
                    <a:pt x="482639" y="390491"/>
                    <a:pt x="497435" y="356460"/>
                  </a:cubicBezTo>
                  <a:cubicBezTo>
                    <a:pt x="512231" y="322429"/>
                    <a:pt x="535905" y="283959"/>
                    <a:pt x="532946" y="241050"/>
                  </a:cubicBezTo>
                  <a:cubicBezTo>
                    <a:pt x="529987" y="198141"/>
                    <a:pt x="501874" y="134519"/>
                    <a:pt x="479680" y="99008"/>
                  </a:cubicBezTo>
                  <a:cubicBezTo>
                    <a:pt x="457486" y="63497"/>
                    <a:pt x="424934" y="42782"/>
                    <a:pt x="399781" y="27986"/>
                  </a:cubicBezTo>
                  <a:cubicBezTo>
                    <a:pt x="374628" y="13190"/>
                    <a:pt x="353913" y="16149"/>
                    <a:pt x="328760" y="10231"/>
                  </a:cubicBezTo>
                  <a:cubicBezTo>
                    <a:pt x="303607" y="4313"/>
                    <a:pt x="269575" y="-3086"/>
                    <a:pt x="239983" y="135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1010553" y="3597841"/>
              <a:ext cx="533398" cy="631875"/>
            </a:xfrm>
            <a:custGeom>
              <a:avLst/>
              <a:gdLst>
                <a:gd name="connsiteX0" fmla="*/ 239983 w 533199"/>
                <a:gd name="connsiteY0" fmla="*/ 1353 h 631730"/>
                <a:gd name="connsiteX1" fmla="*/ 151206 w 533199"/>
                <a:gd name="connsiteY1" fmla="*/ 36864 h 631730"/>
                <a:gd name="connsiteX2" fmla="*/ 97940 w 533199"/>
                <a:gd name="connsiteY2" fmla="*/ 90130 h 631730"/>
                <a:gd name="connsiteX3" fmla="*/ 35796 w 533199"/>
                <a:gd name="connsiteY3" fmla="*/ 152274 h 631730"/>
                <a:gd name="connsiteX4" fmla="*/ 9163 w 533199"/>
                <a:gd name="connsiteY4" fmla="*/ 223295 h 631730"/>
                <a:gd name="connsiteX5" fmla="*/ 286 w 533199"/>
                <a:gd name="connsiteY5" fmla="*/ 285439 h 631730"/>
                <a:gd name="connsiteX6" fmla="*/ 18041 w 533199"/>
                <a:gd name="connsiteY6" fmla="*/ 356460 h 631730"/>
                <a:gd name="connsiteX7" fmla="*/ 35796 w 533199"/>
                <a:gd name="connsiteY7" fmla="*/ 418604 h 631730"/>
                <a:gd name="connsiteX8" fmla="*/ 89062 w 533199"/>
                <a:gd name="connsiteY8" fmla="*/ 507381 h 631730"/>
                <a:gd name="connsiteX9" fmla="*/ 142329 w 533199"/>
                <a:gd name="connsiteY9" fmla="*/ 587280 h 631730"/>
                <a:gd name="connsiteX10" fmla="*/ 213350 w 533199"/>
                <a:gd name="connsiteY10" fmla="*/ 631668 h 631730"/>
                <a:gd name="connsiteX11" fmla="*/ 328760 w 533199"/>
                <a:gd name="connsiteY11" fmla="*/ 578402 h 631730"/>
                <a:gd name="connsiteX12" fmla="*/ 444169 w 533199"/>
                <a:gd name="connsiteY12" fmla="*/ 445237 h 631730"/>
                <a:gd name="connsiteX13" fmla="*/ 497435 w 533199"/>
                <a:gd name="connsiteY13" fmla="*/ 356460 h 631730"/>
                <a:gd name="connsiteX14" fmla="*/ 532946 w 533199"/>
                <a:gd name="connsiteY14" fmla="*/ 241050 h 631730"/>
                <a:gd name="connsiteX15" fmla="*/ 479680 w 533199"/>
                <a:gd name="connsiteY15" fmla="*/ 99008 h 631730"/>
                <a:gd name="connsiteX16" fmla="*/ 399781 w 533199"/>
                <a:gd name="connsiteY16" fmla="*/ 27986 h 631730"/>
                <a:gd name="connsiteX17" fmla="*/ 328760 w 533199"/>
                <a:gd name="connsiteY17" fmla="*/ 10231 h 631730"/>
                <a:gd name="connsiteX18" fmla="*/ 239983 w 533199"/>
                <a:gd name="connsiteY18" fmla="*/ 1353 h 6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199" h="631730">
                  <a:moveTo>
                    <a:pt x="239983" y="1353"/>
                  </a:moveTo>
                  <a:cubicBezTo>
                    <a:pt x="210391" y="5792"/>
                    <a:pt x="174880" y="22068"/>
                    <a:pt x="151206" y="36864"/>
                  </a:cubicBezTo>
                  <a:cubicBezTo>
                    <a:pt x="127532" y="51660"/>
                    <a:pt x="97940" y="90130"/>
                    <a:pt x="97940" y="90130"/>
                  </a:cubicBezTo>
                  <a:cubicBezTo>
                    <a:pt x="78705" y="109365"/>
                    <a:pt x="50592" y="130080"/>
                    <a:pt x="35796" y="152274"/>
                  </a:cubicBezTo>
                  <a:cubicBezTo>
                    <a:pt x="21000" y="174468"/>
                    <a:pt x="15081" y="201101"/>
                    <a:pt x="9163" y="223295"/>
                  </a:cubicBezTo>
                  <a:cubicBezTo>
                    <a:pt x="3245" y="245489"/>
                    <a:pt x="-1194" y="263245"/>
                    <a:pt x="286" y="285439"/>
                  </a:cubicBezTo>
                  <a:cubicBezTo>
                    <a:pt x="1766" y="307633"/>
                    <a:pt x="12123" y="334266"/>
                    <a:pt x="18041" y="356460"/>
                  </a:cubicBezTo>
                  <a:cubicBezTo>
                    <a:pt x="23959" y="378654"/>
                    <a:pt x="23959" y="393450"/>
                    <a:pt x="35796" y="418604"/>
                  </a:cubicBezTo>
                  <a:cubicBezTo>
                    <a:pt x="47633" y="443758"/>
                    <a:pt x="71306" y="479268"/>
                    <a:pt x="89062" y="507381"/>
                  </a:cubicBezTo>
                  <a:cubicBezTo>
                    <a:pt x="106817" y="535494"/>
                    <a:pt x="121614" y="566566"/>
                    <a:pt x="142329" y="587280"/>
                  </a:cubicBezTo>
                  <a:cubicBezTo>
                    <a:pt x="163044" y="607994"/>
                    <a:pt x="182278" y="633148"/>
                    <a:pt x="213350" y="631668"/>
                  </a:cubicBezTo>
                  <a:cubicBezTo>
                    <a:pt x="244422" y="630188"/>
                    <a:pt x="290290" y="609474"/>
                    <a:pt x="328760" y="578402"/>
                  </a:cubicBezTo>
                  <a:cubicBezTo>
                    <a:pt x="367230" y="547330"/>
                    <a:pt x="416057" y="482227"/>
                    <a:pt x="444169" y="445237"/>
                  </a:cubicBezTo>
                  <a:cubicBezTo>
                    <a:pt x="472281" y="408247"/>
                    <a:pt x="482639" y="390491"/>
                    <a:pt x="497435" y="356460"/>
                  </a:cubicBezTo>
                  <a:cubicBezTo>
                    <a:pt x="512231" y="322429"/>
                    <a:pt x="535905" y="283959"/>
                    <a:pt x="532946" y="241050"/>
                  </a:cubicBezTo>
                  <a:cubicBezTo>
                    <a:pt x="529987" y="198141"/>
                    <a:pt x="501874" y="134519"/>
                    <a:pt x="479680" y="99008"/>
                  </a:cubicBezTo>
                  <a:cubicBezTo>
                    <a:pt x="457486" y="63497"/>
                    <a:pt x="424934" y="42782"/>
                    <a:pt x="399781" y="27986"/>
                  </a:cubicBezTo>
                  <a:cubicBezTo>
                    <a:pt x="374628" y="13190"/>
                    <a:pt x="353913" y="16149"/>
                    <a:pt x="328760" y="10231"/>
                  </a:cubicBezTo>
                  <a:cubicBezTo>
                    <a:pt x="303607" y="4313"/>
                    <a:pt x="269575" y="-3086"/>
                    <a:pt x="239983" y="135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2786958" y="3559738"/>
              <a:ext cx="531811" cy="631875"/>
            </a:xfrm>
            <a:custGeom>
              <a:avLst/>
              <a:gdLst>
                <a:gd name="connsiteX0" fmla="*/ 239983 w 533199"/>
                <a:gd name="connsiteY0" fmla="*/ 1353 h 631730"/>
                <a:gd name="connsiteX1" fmla="*/ 151206 w 533199"/>
                <a:gd name="connsiteY1" fmla="*/ 36864 h 631730"/>
                <a:gd name="connsiteX2" fmla="*/ 97940 w 533199"/>
                <a:gd name="connsiteY2" fmla="*/ 90130 h 631730"/>
                <a:gd name="connsiteX3" fmla="*/ 35796 w 533199"/>
                <a:gd name="connsiteY3" fmla="*/ 152274 h 631730"/>
                <a:gd name="connsiteX4" fmla="*/ 9163 w 533199"/>
                <a:gd name="connsiteY4" fmla="*/ 223295 h 631730"/>
                <a:gd name="connsiteX5" fmla="*/ 286 w 533199"/>
                <a:gd name="connsiteY5" fmla="*/ 285439 h 631730"/>
                <a:gd name="connsiteX6" fmla="*/ 18041 w 533199"/>
                <a:gd name="connsiteY6" fmla="*/ 356460 h 631730"/>
                <a:gd name="connsiteX7" fmla="*/ 35796 w 533199"/>
                <a:gd name="connsiteY7" fmla="*/ 418604 h 631730"/>
                <a:gd name="connsiteX8" fmla="*/ 89062 w 533199"/>
                <a:gd name="connsiteY8" fmla="*/ 507381 h 631730"/>
                <a:gd name="connsiteX9" fmla="*/ 142329 w 533199"/>
                <a:gd name="connsiteY9" fmla="*/ 587280 h 631730"/>
                <a:gd name="connsiteX10" fmla="*/ 213350 w 533199"/>
                <a:gd name="connsiteY10" fmla="*/ 631668 h 631730"/>
                <a:gd name="connsiteX11" fmla="*/ 328760 w 533199"/>
                <a:gd name="connsiteY11" fmla="*/ 578402 h 631730"/>
                <a:gd name="connsiteX12" fmla="*/ 444169 w 533199"/>
                <a:gd name="connsiteY12" fmla="*/ 445237 h 631730"/>
                <a:gd name="connsiteX13" fmla="*/ 497435 w 533199"/>
                <a:gd name="connsiteY13" fmla="*/ 356460 h 631730"/>
                <a:gd name="connsiteX14" fmla="*/ 532946 w 533199"/>
                <a:gd name="connsiteY14" fmla="*/ 241050 h 631730"/>
                <a:gd name="connsiteX15" fmla="*/ 479680 w 533199"/>
                <a:gd name="connsiteY15" fmla="*/ 99008 h 631730"/>
                <a:gd name="connsiteX16" fmla="*/ 399781 w 533199"/>
                <a:gd name="connsiteY16" fmla="*/ 27986 h 631730"/>
                <a:gd name="connsiteX17" fmla="*/ 328760 w 533199"/>
                <a:gd name="connsiteY17" fmla="*/ 10231 h 631730"/>
                <a:gd name="connsiteX18" fmla="*/ 239983 w 533199"/>
                <a:gd name="connsiteY18" fmla="*/ 1353 h 6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199" h="631730">
                  <a:moveTo>
                    <a:pt x="239983" y="1353"/>
                  </a:moveTo>
                  <a:cubicBezTo>
                    <a:pt x="210391" y="5792"/>
                    <a:pt x="174880" y="22068"/>
                    <a:pt x="151206" y="36864"/>
                  </a:cubicBezTo>
                  <a:cubicBezTo>
                    <a:pt x="127532" y="51660"/>
                    <a:pt x="97940" y="90130"/>
                    <a:pt x="97940" y="90130"/>
                  </a:cubicBezTo>
                  <a:cubicBezTo>
                    <a:pt x="78705" y="109365"/>
                    <a:pt x="50592" y="130080"/>
                    <a:pt x="35796" y="152274"/>
                  </a:cubicBezTo>
                  <a:cubicBezTo>
                    <a:pt x="21000" y="174468"/>
                    <a:pt x="15081" y="201101"/>
                    <a:pt x="9163" y="223295"/>
                  </a:cubicBezTo>
                  <a:cubicBezTo>
                    <a:pt x="3245" y="245489"/>
                    <a:pt x="-1194" y="263245"/>
                    <a:pt x="286" y="285439"/>
                  </a:cubicBezTo>
                  <a:cubicBezTo>
                    <a:pt x="1766" y="307633"/>
                    <a:pt x="12123" y="334266"/>
                    <a:pt x="18041" y="356460"/>
                  </a:cubicBezTo>
                  <a:cubicBezTo>
                    <a:pt x="23959" y="378654"/>
                    <a:pt x="23959" y="393450"/>
                    <a:pt x="35796" y="418604"/>
                  </a:cubicBezTo>
                  <a:cubicBezTo>
                    <a:pt x="47633" y="443758"/>
                    <a:pt x="71306" y="479268"/>
                    <a:pt x="89062" y="507381"/>
                  </a:cubicBezTo>
                  <a:cubicBezTo>
                    <a:pt x="106817" y="535494"/>
                    <a:pt x="121614" y="566566"/>
                    <a:pt x="142329" y="587280"/>
                  </a:cubicBezTo>
                  <a:cubicBezTo>
                    <a:pt x="163044" y="607994"/>
                    <a:pt x="182278" y="633148"/>
                    <a:pt x="213350" y="631668"/>
                  </a:cubicBezTo>
                  <a:cubicBezTo>
                    <a:pt x="244422" y="630188"/>
                    <a:pt x="290290" y="609474"/>
                    <a:pt x="328760" y="578402"/>
                  </a:cubicBezTo>
                  <a:cubicBezTo>
                    <a:pt x="367230" y="547330"/>
                    <a:pt x="416057" y="482227"/>
                    <a:pt x="444169" y="445237"/>
                  </a:cubicBezTo>
                  <a:cubicBezTo>
                    <a:pt x="472281" y="408247"/>
                    <a:pt x="482639" y="390491"/>
                    <a:pt x="497435" y="356460"/>
                  </a:cubicBezTo>
                  <a:cubicBezTo>
                    <a:pt x="512231" y="322429"/>
                    <a:pt x="535905" y="283959"/>
                    <a:pt x="532946" y="241050"/>
                  </a:cubicBezTo>
                  <a:cubicBezTo>
                    <a:pt x="529987" y="198141"/>
                    <a:pt x="501874" y="134519"/>
                    <a:pt x="479680" y="99008"/>
                  </a:cubicBezTo>
                  <a:cubicBezTo>
                    <a:pt x="457486" y="63497"/>
                    <a:pt x="424934" y="42782"/>
                    <a:pt x="399781" y="27986"/>
                  </a:cubicBezTo>
                  <a:cubicBezTo>
                    <a:pt x="374628" y="13190"/>
                    <a:pt x="353913" y="16149"/>
                    <a:pt x="328760" y="10231"/>
                  </a:cubicBezTo>
                  <a:cubicBezTo>
                    <a:pt x="303607" y="4313"/>
                    <a:pt x="269575" y="-3086"/>
                    <a:pt x="239983" y="135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2929832" y="3545450"/>
              <a:ext cx="533398" cy="631875"/>
            </a:xfrm>
            <a:custGeom>
              <a:avLst/>
              <a:gdLst>
                <a:gd name="connsiteX0" fmla="*/ 239983 w 533199"/>
                <a:gd name="connsiteY0" fmla="*/ 1353 h 631730"/>
                <a:gd name="connsiteX1" fmla="*/ 151206 w 533199"/>
                <a:gd name="connsiteY1" fmla="*/ 36864 h 631730"/>
                <a:gd name="connsiteX2" fmla="*/ 97940 w 533199"/>
                <a:gd name="connsiteY2" fmla="*/ 90130 h 631730"/>
                <a:gd name="connsiteX3" fmla="*/ 35796 w 533199"/>
                <a:gd name="connsiteY3" fmla="*/ 152274 h 631730"/>
                <a:gd name="connsiteX4" fmla="*/ 9163 w 533199"/>
                <a:gd name="connsiteY4" fmla="*/ 223295 h 631730"/>
                <a:gd name="connsiteX5" fmla="*/ 286 w 533199"/>
                <a:gd name="connsiteY5" fmla="*/ 285439 h 631730"/>
                <a:gd name="connsiteX6" fmla="*/ 18041 w 533199"/>
                <a:gd name="connsiteY6" fmla="*/ 356460 h 631730"/>
                <a:gd name="connsiteX7" fmla="*/ 35796 w 533199"/>
                <a:gd name="connsiteY7" fmla="*/ 418604 h 631730"/>
                <a:gd name="connsiteX8" fmla="*/ 89062 w 533199"/>
                <a:gd name="connsiteY8" fmla="*/ 507381 h 631730"/>
                <a:gd name="connsiteX9" fmla="*/ 142329 w 533199"/>
                <a:gd name="connsiteY9" fmla="*/ 587280 h 631730"/>
                <a:gd name="connsiteX10" fmla="*/ 213350 w 533199"/>
                <a:gd name="connsiteY10" fmla="*/ 631668 h 631730"/>
                <a:gd name="connsiteX11" fmla="*/ 328760 w 533199"/>
                <a:gd name="connsiteY11" fmla="*/ 578402 h 631730"/>
                <a:gd name="connsiteX12" fmla="*/ 444169 w 533199"/>
                <a:gd name="connsiteY12" fmla="*/ 445237 h 631730"/>
                <a:gd name="connsiteX13" fmla="*/ 497435 w 533199"/>
                <a:gd name="connsiteY13" fmla="*/ 356460 h 631730"/>
                <a:gd name="connsiteX14" fmla="*/ 532946 w 533199"/>
                <a:gd name="connsiteY14" fmla="*/ 241050 h 631730"/>
                <a:gd name="connsiteX15" fmla="*/ 479680 w 533199"/>
                <a:gd name="connsiteY15" fmla="*/ 99008 h 631730"/>
                <a:gd name="connsiteX16" fmla="*/ 399781 w 533199"/>
                <a:gd name="connsiteY16" fmla="*/ 27986 h 631730"/>
                <a:gd name="connsiteX17" fmla="*/ 328760 w 533199"/>
                <a:gd name="connsiteY17" fmla="*/ 10231 h 631730"/>
                <a:gd name="connsiteX18" fmla="*/ 239983 w 533199"/>
                <a:gd name="connsiteY18" fmla="*/ 1353 h 6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3199" h="631730">
                  <a:moveTo>
                    <a:pt x="239983" y="1353"/>
                  </a:moveTo>
                  <a:cubicBezTo>
                    <a:pt x="210391" y="5792"/>
                    <a:pt x="174880" y="22068"/>
                    <a:pt x="151206" y="36864"/>
                  </a:cubicBezTo>
                  <a:cubicBezTo>
                    <a:pt x="127532" y="51660"/>
                    <a:pt x="97940" y="90130"/>
                    <a:pt x="97940" y="90130"/>
                  </a:cubicBezTo>
                  <a:cubicBezTo>
                    <a:pt x="78705" y="109365"/>
                    <a:pt x="50592" y="130080"/>
                    <a:pt x="35796" y="152274"/>
                  </a:cubicBezTo>
                  <a:cubicBezTo>
                    <a:pt x="21000" y="174468"/>
                    <a:pt x="15081" y="201101"/>
                    <a:pt x="9163" y="223295"/>
                  </a:cubicBezTo>
                  <a:cubicBezTo>
                    <a:pt x="3245" y="245489"/>
                    <a:pt x="-1194" y="263245"/>
                    <a:pt x="286" y="285439"/>
                  </a:cubicBezTo>
                  <a:cubicBezTo>
                    <a:pt x="1766" y="307633"/>
                    <a:pt x="12123" y="334266"/>
                    <a:pt x="18041" y="356460"/>
                  </a:cubicBezTo>
                  <a:cubicBezTo>
                    <a:pt x="23959" y="378654"/>
                    <a:pt x="23959" y="393450"/>
                    <a:pt x="35796" y="418604"/>
                  </a:cubicBezTo>
                  <a:cubicBezTo>
                    <a:pt x="47633" y="443758"/>
                    <a:pt x="71306" y="479268"/>
                    <a:pt x="89062" y="507381"/>
                  </a:cubicBezTo>
                  <a:cubicBezTo>
                    <a:pt x="106817" y="535494"/>
                    <a:pt x="121614" y="566566"/>
                    <a:pt x="142329" y="587280"/>
                  </a:cubicBezTo>
                  <a:cubicBezTo>
                    <a:pt x="163044" y="607994"/>
                    <a:pt x="182278" y="633148"/>
                    <a:pt x="213350" y="631668"/>
                  </a:cubicBezTo>
                  <a:cubicBezTo>
                    <a:pt x="244422" y="630188"/>
                    <a:pt x="290290" y="609474"/>
                    <a:pt x="328760" y="578402"/>
                  </a:cubicBezTo>
                  <a:cubicBezTo>
                    <a:pt x="367230" y="547330"/>
                    <a:pt x="416057" y="482227"/>
                    <a:pt x="444169" y="445237"/>
                  </a:cubicBezTo>
                  <a:cubicBezTo>
                    <a:pt x="472281" y="408247"/>
                    <a:pt x="482639" y="390491"/>
                    <a:pt x="497435" y="356460"/>
                  </a:cubicBezTo>
                  <a:cubicBezTo>
                    <a:pt x="512231" y="322429"/>
                    <a:pt x="535905" y="283959"/>
                    <a:pt x="532946" y="241050"/>
                  </a:cubicBezTo>
                  <a:cubicBezTo>
                    <a:pt x="529987" y="198141"/>
                    <a:pt x="501874" y="134519"/>
                    <a:pt x="479680" y="99008"/>
                  </a:cubicBezTo>
                  <a:cubicBezTo>
                    <a:pt x="457486" y="63497"/>
                    <a:pt x="424934" y="42782"/>
                    <a:pt x="399781" y="27986"/>
                  </a:cubicBezTo>
                  <a:cubicBezTo>
                    <a:pt x="374628" y="13190"/>
                    <a:pt x="353913" y="16149"/>
                    <a:pt x="328760" y="10231"/>
                  </a:cubicBezTo>
                  <a:cubicBezTo>
                    <a:pt x="303607" y="4313"/>
                    <a:pt x="269575" y="-3086"/>
                    <a:pt x="239983" y="1353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2674246" y="2740523"/>
              <a:ext cx="1003296" cy="1619378"/>
            </a:xfrm>
            <a:custGeom>
              <a:avLst/>
              <a:gdLst>
                <a:gd name="connsiteX0" fmla="*/ 164380 w 1003984"/>
                <a:gd name="connsiteY0" fmla="*/ 53266 h 1620260"/>
                <a:gd name="connsiteX1" fmla="*/ 182135 w 1003984"/>
                <a:gd name="connsiteY1" fmla="*/ 310719 h 1620260"/>
                <a:gd name="connsiteX2" fmla="*/ 182135 w 1003984"/>
                <a:gd name="connsiteY2" fmla="*/ 532661 h 1620260"/>
                <a:gd name="connsiteX3" fmla="*/ 164380 w 1003984"/>
                <a:gd name="connsiteY3" fmla="*/ 736847 h 1620260"/>
                <a:gd name="connsiteX4" fmla="*/ 111114 w 1003984"/>
                <a:gd name="connsiteY4" fmla="*/ 958789 h 1620260"/>
                <a:gd name="connsiteX5" fmla="*/ 48970 w 1003984"/>
                <a:gd name="connsiteY5" fmla="*/ 1100831 h 1620260"/>
                <a:gd name="connsiteX6" fmla="*/ 4582 w 1003984"/>
                <a:gd name="connsiteY6" fmla="*/ 1233996 h 1620260"/>
                <a:gd name="connsiteX7" fmla="*/ 13459 w 1003984"/>
                <a:gd name="connsiteY7" fmla="*/ 1447061 h 1620260"/>
                <a:gd name="connsiteX8" fmla="*/ 111114 w 1003984"/>
                <a:gd name="connsiteY8" fmla="*/ 1562470 h 1620260"/>
                <a:gd name="connsiteX9" fmla="*/ 324178 w 1003984"/>
                <a:gd name="connsiteY9" fmla="*/ 1544715 h 1620260"/>
                <a:gd name="connsiteX10" fmla="*/ 501731 w 1003984"/>
                <a:gd name="connsiteY10" fmla="*/ 1518082 h 1620260"/>
                <a:gd name="connsiteX11" fmla="*/ 670407 w 1003984"/>
                <a:gd name="connsiteY11" fmla="*/ 1597981 h 1620260"/>
                <a:gd name="connsiteX12" fmla="*/ 856838 w 1003984"/>
                <a:gd name="connsiteY12" fmla="*/ 1615736 h 1620260"/>
                <a:gd name="connsiteX13" fmla="*/ 963370 w 1003984"/>
                <a:gd name="connsiteY13" fmla="*/ 1526960 h 1620260"/>
                <a:gd name="connsiteX14" fmla="*/ 990003 w 1003984"/>
                <a:gd name="connsiteY14" fmla="*/ 1340529 h 1620260"/>
                <a:gd name="connsiteX15" fmla="*/ 998881 w 1003984"/>
                <a:gd name="connsiteY15" fmla="*/ 1145220 h 1620260"/>
                <a:gd name="connsiteX16" fmla="*/ 910104 w 1003984"/>
                <a:gd name="connsiteY16" fmla="*/ 958789 h 1620260"/>
                <a:gd name="connsiteX17" fmla="*/ 812450 w 1003984"/>
                <a:gd name="connsiteY17" fmla="*/ 727969 h 1620260"/>
                <a:gd name="connsiteX18" fmla="*/ 741428 w 1003984"/>
                <a:gd name="connsiteY18" fmla="*/ 461639 h 1620260"/>
                <a:gd name="connsiteX19" fmla="*/ 688162 w 1003984"/>
                <a:gd name="connsiteY19" fmla="*/ 248575 h 1620260"/>
                <a:gd name="connsiteX20" fmla="*/ 634896 w 1003984"/>
                <a:gd name="connsiteY20" fmla="*/ 0 h 162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3984" h="1620260">
                  <a:moveTo>
                    <a:pt x="164380" y="53266"/>
                  </a:moveTo>
                  <a:cubicBezTo>
                    <a:pt x="171778" y="142043"/>
                    <a:pt x="179176" y="230820"/>
                    <a:pt x="182135" y="310719"/>
                  </a:cubicBezTo>
                  <a:cubicBezTo>
                    <a:pt x="185094" y="390618"/>
                    <a:pt x="185094" y="461640"/>
                    <a:pt x="182135" y="532661"/>
                  </a:cubicBezTo>
                  <a:cubicBezTo>
                    <a:pt x="179176" y="603682"/>
                    <a:pt x="176217" y="665826"/>
                    <a:pt x="164380" y="736847"/>
                  </a:cubicBezTo>
                  <a:cubicBezTo>
                    <a:pt x="152543" y="807868"/>
                    <a:pt x="130349" y="898125"/>
                    <a:pt x="111114" y="958789"/>
                  </a:cubicBezTo>
                  <a:cubicBezTo>
                    <a:pt x="91879" y="1019453"/>
                    <a:pt x="66725" y="1054963"/>
                    <a:pt x="48970" y="1100831"/>
                  </a:cubicBezTo>
                  <a:cubicBezTo>
                    <a:pt x="31215" y="1146699"/>
                    <a:pt x="10500" y="1176291"/>
                    <a:pt x="4582" y="1233996"/>
                  </a:cubicBezTo>
                  <a:cubicBezTo>
                    <a:pt x="-1336" y="1291701"/>
                    <a:pt x="-4296" y="1392315"/>
                    <a:pt x="13459" y="1447061"/>
                  </a:cubicBezTo>
                  <a:cubicBezTo>
                    <a:pt x="31214" y="1501807"/>
                    <a:pt x="59328" y="1546194"/>
                    <a:pt x="111114" y="1562470"/>
                  </a:cubicBezTo>
                  <a:cubicBezTo>
                    <a:pt x="162900" y="1578746"/>
                    <a:pt x="259075" y="1552113"/>
                    <a:pt x="324178" y="1544715"/>
                  </a:cubicBezTo>
                  <a:cubicBezTo>
                    <a:pt x="389281" y="1537317"/>
                    <a:pt x="444026" y="1509204"/>
                    <a:pt x="501731" y="1518082"/>
                  </a:cubicBezTo>
                  <a:cubicBezTo>
                    <a:pt x="559436" y="1526960"/>
                    <a:pt x="611223" y="1581705"/>
                    <a:pt x="670407" y="1597981"/>
                  </a:cubicBezTo>
                  <a:cubicBezTo>
                    <a:pt x="729591" y="1614257"/>
                    <a:pt x="808011" y="1627573"/>
                    <a:pt x="856838" y="1615736"/>
                  </a:cubicBezTo>
                  <a:cubicBezTo>
                    <a:pt x="905665" y="1603899"/>
                    <a:pt x="941176" y="1572828"/>
                    <a:pt x="963370" y="1526960"/>
                  </a:cubicBezTo>
                  <a:cubicBezTo>
                    <a:pt x="985564" y="1481092"/>
                    <a:pt x="984085" y="1404152"/>
                    <a:pt x="990003" y="1340529"/>
                  </a:cubicBezTo>
                  <a:cubicBezTo>
                    <a:pt x="995921" y="1276906"/>
                    <a:pt x="1012198" y="1208843"/>
                    <a:pt x="998881" y="1145220"/>
                  </a:cubicBezTo>
                  <a:cubicBezTo>
                    <a:pt x="985565" y="1081597"/>
                    <a:pt x="941176" y="1028331"/>
                    <a:pt x="910104" y="958789"/>
                  </a:cubicBezTo>
                  <a:cubicBezTo>
                    <a:pt x="879032" y="889247"/>
                    <a:pt x="840563" y="810827"/>
                    <a:pt x="812450" y="727969"/>
                  </a:cubicBezTo>
                  <a:cubicBezTo>
                    <a:pt x="784337" y="645111"/>
                    <a:pt x="762143" y="541538"/>
                    <a:pt x="741428" y="461639"/>
                  </a:cubicBezTo>
                  <a:cubicBezTo>
                    <a:pt x="720713" y="381740"/>
                    <a:pt x="705917" y="325515"/>
                    <a:pt x="688162" y="248575"/>
                  </a:cubicBezTo>
                  <a:cubicBezTo>
                    <a:pt x="670407" y="171635"/>
                    <a:pt x="652651" y="85817"/>
                    <a:pt x="634896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9" name="Ελεύθερη σχεδίαση 18"/>
            <p:cNvSpPr/>
            <p:nvPr/>
          </p:nvSpPr>
          <p:spPr>
            <a:xfrm>
              <a:off x="2642496" y="4359901"/>
              <a:ext cx="925508" cy="1324080"/>
            </a:xfrm>
            <a:custGeom>
              <a:avLst/>
              <a:gdLst>
                <a:gd name="connsiteX0" fmla="*/ 240150 w 925000"/>
                <a:gd name="connsiteY0" fmla="*/ 1314885 h 1323762"/>
                <a:gd name="connsiteX1" fmla="*/ 249028 w 925000"/>
                <a:gd name="connsiteY1" fmla="*/ 1190597 h 1323762"/>
                <a:gd name="connsiteX2" fmla="*/ 222395 w 925000"/>
                <a:gd name="connsiteY2" fmla="*/ 977533 h 1323762"/>
                <a:gd name="connsiteX3" fmla="*/ 195762 w 925000"/>
                <a:gd name="connsiteY3" fmla="*/ 782225 h 1323762"/>
                <a:gd name="connsiteX4" fmla="*/ 133618 w 925000"/>
                <a:gd name="connsiteY4" fmla="*/ 595793 h 1323762"/>
                <a:gd name="connsiteX5" fmla="*/ 44841 w 925000"/>
                <a:gd name="connsiteY5" fmla="*/ 427118 h 1323762"/>
                <a:gd name="connsiteX6" fmla="*/ 453 w 925000"/>
                <a:gd name="connsiteY6" fmla="*/ 231809 h 1323762"/>
                <a:gd name="connsiteX7" fmla="*/ 27086 w 925000"/>
                <a:gd name="connsiteY7" fmla="*/ 98644 h 1323762"/>
                <a:gd name="connsiteX8" fmla="*/ 106985 w 925000"/>
                <a:gd name="connsiteY8" fmla="*/ 63133 h 1323762"/>
                <a:gd name="connsiteX9" fmla="*/ 222395 w 925000"/>
                <a:gd name="connsiteY9" fmla="*/ 63133 h 1323762"/>
                <a:gd name="connsiteX10" fmla="*/ 337804 w 925000"/>
                <a:gd name="connsiteY10" fmla="*/ 63133 h 1323762"/>
                <a:gd name="connsiteX11" fmla="*/ 391070 w 925000"/>
                <a:gd name="connsiteY11" fmla="*/ 18745 h 1323762"/>
                <a:gd name="connsiteX12" fmla="*/ 453214 w 925000"/>
                <a:gd name="connsiteY12" fmla="*/ 9867 h 1323762"/>
                <a:gd name="connsiteX13" fmla="*/ 533113 w 925000"/>
                <a:gd name="connsiteY13" fmla="*/ 9867 h 1323762"/>
                <a:gd name="connsiteX14" fmla="*/ 577502 w 925000"/>
                <a:gd name="connsiteY14" fmla="*/ 990 h 1323762"/>
                <a:gd name="connsiteX15" fmla="*/ 630768 w 925000"/>
                <a:gd name="connsiteY15" fmla="*/ 36500 h 1323762"/>
                <a:gd name="connsiteX16" fmla="*/ 755055 w 925000"/>
                <a:gd name="connsiteY16" fmla="*/ 63133 h 1323762"/>
                <a:gd name="connsiteX17" fmla="*/ 861587 w 925000"/>
                <a:gd name="connsiteY17" fmla="*/ 72011 h 1323762"/>
                <a:gd name="connsiteX18" fmla="*/ 879342 w 925000"/>
                <a:gd name="connsiteY18" fmla="*/ 89766 h 1323762"/>
                <a:gd name="connsiteX19" fmla="*/ 905975 w 925000"/>
                <a:gd name="connsiteY19" fmla="*/ 116399 h 1323762"/>
                <a:gd name="connsiteX20" fmla="*/ 923731 w 925000"/>
                <a:gd name="connsiteY20" fmla="*/ 222931 h 1323762"/>
                <a:gd name="connsiteX21" fmla="*/ 870465 w 925000"/>
                <a:gd name="connsiteY21" fmla="*/ 320586 h 1323762"/>
                <a:gd name="connsiteX22" fmla="*/ 817199 w 925000"/>
                <a:gd name="connsiteY22" fmla="*/ 471506 h 1323762"/>
                <a:gd name="connsiteX23" fmla="*/ 746177 w 925000"/>
                <a:gd name="connsiteY23" fmla="*/ 711203 h 1323762"/>
                <a:gd name="connsiteX24" fmla="*/ 684034 w 925000"/>
                <a:gd name="connsiteY24" fmla="*/ 995289 h 1323762"/>
                <a:gd name="connsiteX25" fmla="*/ 684034 w 925000"/>
                <a:gd name="connsiteY25" fmla="*/ 1226108 h 1323762"/>
                <a:gd name="connsiteX26" fmla="*/ 684034 w 925000"/>
                <a:gd name="connsiteY26" fmla="*/ 1323762 h 132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25000" h="1323762">
                  <a:moveTo>
                    <a:pt x="240150" y="1314885"/>
                  </a:moveTo>
                  <a:cubicBezTo>
                    <a:pt x="246068" y="1280853"/>
                    <a:pt x="251987" y="1246822"/>
                    <a:pt x="249028" y="1190597"/>
                  </a:cubicBezTo>
                  <a:cubicBezTo>
                    <a:pt x="246069" y="1134372"/>
                    <a:pt x="231273" y="1045595"/>
                    <a:pt x="222395" y="977533"/>
                  </a:cubicBezTo>
                  <a:cubicBezTo>
                    <a:pt x="213517" y="909471"/>
                    <a:pt x="210558" y="845848"/>
                    <a:pt x="195762" y="782225"/>
                  </a:cubicBezTo>
                  <a:cubicBezTo>
                    <a:pt x="180966" y="718602"/>
                    <a:pt x="158771" y="654977"/>
                    <a:pt x="133618" y="595793"/>
                  </a:cubicBezTo>
                  <a:cubicBezTo>
                    <a:pt x="108465" y="536609"/>
                    <a:pt x="67035" y="487782"/>
                    <a:pt x="44841" y="427118"/>
                  </a:cubicBezTo>
                  <a:cubicBezTo>
                    <a:pt x="22647" y="366454"/>
                    <a:pt x="3412" y="286555"/>
                    <a:pt x="453" y="231809"/>
                  </a:cubicBezTo>
                  <a:cubicBezTo>
                    <a:pt x="-2506" y="177063"/>
                    <a:pt x="9331" y="126757"/>
                    <a:pt x="27086" y="98644"/>
                  </a:cubicBezTo>
                  <a:cubicBezTo>
                    <a:pt x="44841" y="70531"/>
                    <a:pt x="74433" y="69052"/>
                    <a:pt x="106985" y="63133"/>
                  </a:cubicBezTo>
                  <a:cubicBezTo>
                    <a:pt x="139537" y="57214"/>
                    <a:pt x="222395" y="63133"/>
                    <a:pt x="222395" y="63133"/>
                  </a:cubicBezTo>
                  <a:cubicBezTo>
                    <a:pt x="260865" y="63133"/>
                    <a:pt x="309692" y="70531"/>
                    <a:pt x="337804" y="63133"/>
                  </a:cubicBezTo>
                  <a:cubicBezTo>
                    <a:pt x="365916" y="55735"/>
                    <a:pt x="371835" y="27623"/>
                    <a:pt x="391070" y="18745"/>
                  </a:cubicBezTo>
                  <a:cubicBezTo>
                    <a:pt x="410305" y="9867"/>
                    <a:pt x="429540" y="11347"/>
                    <a:pt x="453214" y="9867"/>
                  </a:cubicBezTo>
                  <a:cubicBezTo>
                    <a:pt x="476888" y="8387"/>
                    <a:pt x="512398" y="11346"/>
                    <a:pt x="533113" y="9867"/>
                  </a:cubicBezTo>
                  <a:cubicBezTo>
                    <a:pt x="553828" y="8388"/>
                    <a:pt x="561226" y="-3449"/>
                    <a:pt x="577502" y="990"/>
                  </a:cubicBezTo>
                  <a:cubicBezTo>
                    <a:pt x="593778" y="5429"/>
                    <a:pt x="601176" y="26143"/>
                    <a:pt x="630768" y="36500"/>
                  </a:cubicBezTo>
                  <a:cubicBezTo>
                    <a:pt x="660360" y="46857"/>
                    <a:pt x="716585" y="57215"/>
                    <a:pt x="755055" y="63133"/>
                  </a:cubicBezTo>
                  <a:cubicBezTo>
                    <a:pt x="793525" y="69051"/>
                    <a:pt x="840873" y="67572"/>
                    <a:pt x="861587" y="72011"/>
                  </a:cubicBezTo>
                  <a:cubicBezTo>
                    <a:pt x="882301" y="76450"/>
                    <a:pt x="879342" y="89766"/>
                    <a:pt x="879342" y="89766"/>
                  </a:cubicBezTo>
                  <a:cubicBezTo>
                    <a:pt x="886740" y="97164"/>
                    <a:pt x="898577" y="94205"/>
                    <a:pt x="905975" y="116399"/>
                  </a:cubicBezTo>
                  <a:cubicBezTo>
                    <a:pt x="913373" y="138593"/>
                    <a:pt x="929649" y="188900"/>
                    <a:pt x="923731" y="222931"/>
                  </a:cubicBezTo>
                  <a:cubicBezTo>
                    <a:pt x="917813" y="256962"/>
                    <a:pt x="888220" y="279157"/>
                    <a:pt x="870465" y="320586"/>
                  </a:cubicBezTo>
                  <a:cubicBezTo>
                    <a:pt x="852710" y="362015"/>
                    <a:pt x="837914" y="406403"/>
                    <a:pt x="817199" y="471506"/>
                  </a:cubicBezTo>
                  <a:cubicBezTo>
                    <a:pt x="796484" y="536609"/>
                    <a:pt x="768371" y="623906"/>
                    <a:pt x="746177" y="711203"/>
                  </a:cubicBezTo>
                  <a:cubicBezTo>
                    <a:pt x="723983" y="798500"/>
                    <a:pt x="694391" y="909471"/>
                    <a:pt x="684034" y="995289"/>
                  </a:cubicBezTo>
                  <a:cubicBezTo>
                    <a:pt x="673677" y="1081106"/>
                    <a:pt x="684034" y="1226108"/>
                    <a:pt x="684034" y="1226108"/>
                  </a:cubicBezTo>
                  <a:lnTo>
                    <a:pt x="684034" y="132376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0" name="Ελεύθερη σχεδίαση 19"/>
            <p:cNvSpPr/>
            <p:nvPr/>
          </p:nvSpPr>
          <p:spPr>
            <a:xfrm>
              <a:off x="2791721" y="5152127"/>
              <a:ext cx="38100" cy="522328"/>
            </a:xfrm>
            <a:custGeom>
              <a:avLst/>
              <a:gdLst>
                <a:gd name="connsiteX0" fmla="*/ 2563 w 38074"/>
                <a:gd name="connsiteY0" fmla="*/ 523783 h 523783"/>
                <a:gd name="connsiteX1" fmla="*/ 2563 w 38074"/>
                <a:gd name="connsiteY1" fmla="*/ 372862 h 523783"/>
                <a:gd name="connsiteX2" fmla="*/ 29196 w 38074"/>
                <a:gd name="connsiteY2" fmla="*/ 177554 h 523783"/>
                <a:gd name="connsiteX3" fmla="*/ 38074 w 38074"/>
                <a:gd name="connsiteY3" fmla="*/ 0 h 5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74" h="523783">
                  <a:moveTo>
                    <a:pt x="2563" y="523783"/>
                  </a:moveTo>
                  <a:cubicBezTo>
                    <a:pt x="343" y="477175"/>
                    <a:pt x="-1876" y="430567"/>
                    <a:pt x="2563" y="372862"/>
                  </a:cubicBezTo>
                  <a:cubicBezTo>
                    <a:pt x="7002" y="315157"/>
                    <a:pt x="23278" y="239698"/>
                    <a:pt x="29196" y="177554"/>
                  </a:cubicBezTo>
                  <a:cubicBezTo>
                    <a:pt x="35114" y="115410"/>
                    <a:pt x="36594" y="57705"/>
                    <a:pt x="380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2537722" y="4574231"/>
              <a:ext cx="136524" cy="1100224"/>
            </a:xfrm>
            <a:custGeom>
              <a:avLst/>
              <a:gdLst>
                <a:gd name="connsiteX0" fmla="*/ 123216 w 136389"/>
                <a:gd name="connsiteY0" fmla="*/ 1100831 h 1100831"/>
                <a:gd name="connsiteX1" fmla="*/ 132094 w 136389"/>
                <a:gd name="connsiteY1" fmla="*/ 949910 h 1100831"/>
                <a:gd name="connsiteX2" fmla="*/ 132094 w 136389"/>
                <a:gd name="connsiteY2" fmla="*/ 790112 h 1100831"/>
                <a:gd name="connsiteX3" fmla="*/ 78828 w 136389"/>
                <a:gd name="connsiteY3" fmla="*/ 506027 h 1100831"/>
                <a:gd name="connsiteX4" fmla="*/ 7807 w 136389"/>
                <a:gd name="connsiteY4" fmla="*/ 292963 h 1100831"/>
                <a:gd name="connsiteX5" fmla="*/ 7807 w 136389"/>
                <a:gd name="connsiteY5" fmla="*/ 142042 h 1100831"/>
                <a:gd name="connsiteX6" fmla="*/ 61073 w 136389"/>
                <a:gd name="connsiteY6" fmla="*/ 44388 h 1100831"/>
                <a:gd name="connsiteX7" fmla="*/ 96583 w 136389"/>
                <a:gd name="connsiteY7" fmla="*/ 0 h 110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389" h="1100831">
                  <a:moveTo>
                    <a:pt x="123216" y="1100831"/>
                  </a:moveTo>
                  <a:cubicBezTo>
                    <a:pt x="126915" y="1051263"/>
                    <a:pt x="130614" y="1001696"/>
                    <a:pt x="132094" y="949910"/>
                  </a:cubicBezTo>
                  <a:cubicBezTo>
                    <a:pt x="133574" y="898123"/>
                    <a:pt x="140972" y="864092"/>
                    <a:pt x="132094" y="790112"/>
                  </a:cubicBezTo>
                  <a:cubicBezTo>
                    <a:pt x="123216" y="716132"/>
                    <a:pt x="99542" y="588885"/>
                    <a:pt x="78828" y="506027"/>
                  </a:cubicBezTo>
                  <a:cubicBezTo>
                    <a:pt x="58113" y="423169"/>
                    <a:pt x="19644" y="353627"/>
                    <a:pt x="7807" y="292963"/>
                  </a:cubicBezTo>
                  <a:cubicBezTo>
                    <a:pt x="-4030" y="232299"/>
                    <a:pt x="-1071" y="183471"/>
                    <a:pt x="7807" y="142042"/>
                  </a:cubicBezTo>
                  <a:cubicBezTo>
                    <a:pt x="16685" y="100613"/>
                    <a:pt x="46277" y="68062"/>
                    <a:pt x="61073" y="44388"/>
                  </a:cubicBezTo>
                  <a:cubicBezTo>
                    <a:pt x="75869" y="20714"/>
                    <a:pt x="86226" y="10357"/>
                    <a:pt x="96583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030" y="1989577"/>
              <a:ext cx="1801805" cy="6461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α.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Medial patellar shift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18659" y="1978463"/>
              <a:ext cx="1801806" cy="646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dirty="0">
                  <a:solidFill>
                    <a:prstClr val="black"/>
                  </a:solidFill>
                  <a:latin typeface="Calibri"/>
                  <a:cs typeface="Arial" charset="0"/>
                </a:rPr>
                <a:t>β.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Arial" charset="0"/>
                </a:rPr>
                <a:t>Lateral patellar shift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24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8/9</a:t>
            </a:r>
            <a:endParaRPr lang="el-GR" dirty="0"/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777163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sz="2600" smtClean="0"/>
              <a:t>Στις 0</a:t>
            </a:r>
            <a:r>
              <a:rPr lang="el-GR" altLang="el-GR" sz="2600" baseline="30000" smtClean="0"/>
              <a:t>ο</a:t>
            </a:r>
            <a:r>
              <a:rPr lang="el-GR" altLang="el-GR" sz="2600" smtClean="0"/>
              <a:t>, η επιγονατίδα μετατοπίζεται παθητικά προς τα έσω κατά 9,6 </a:t>
            </a:r>
            <a:r>
              <a:rPr lang="en-GB" altLang="el-GR" sz="2600" smtClean="0"/>
              <a:t>mm</a:t>
            </a:r>
            <a:r>
              <a:rPr lang="el-GR" altLang="el-GR" sz="2600" smtClean="0"/>
              <a:t> και προς τα έξω κατά 5,4 </a:t>
            </a:r>
            <a:r>
              <a:rPr lang="en-GB" altLang="el-GR" sz="2600" smtClean="0"/>
              <a:t>mm</a:t>
            </a:r>
            <a:r>
              <a:rPr lang="el-GR" altLang="el-GR" sz="2600" smtClean="0"/>
              <a:t>,</a:t>
            </a:r>
          </a:p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r>
              <a:rPr lang="el-GR" altLang="el-GR" sz="2600" smtClean="0"/>
              <a:t>Στις 35</a:t>
            </a:r>
            <a:r>
              <a:rPr lang="el-GR" altLang="el-GR" sz="2600" baseline="30000" smtClean="0"/>
              <a:t>ο</a:t>
            </a:r>
            <a:r>
              <a:rPr lang="el-GR" altLang="el-GR" sz="2600" smtClean="0"/>
              <a:t>, η επιγονατίδα μετατοπίζεται προς τα έσω κατά 9,4 </a:t>
            </a:r>
            <a:r>
              <a:rPr lang="en-GB" altLang="el-GR" sz="2600" smtClean="0"/>
              <a:t>mm</a:t>
            </a:r>
            <a:r>
              <a:rPr lang="el-GR" altLang="el-GR" sz="2600" smtClean="0"/>
              <a:t> και προς τα έξω 10 </a:t>
            </a:r>
            <a:r>
              <a:rPr lang="en-GB" altLang="el-GR" sz="2600" smtClean="0"/>
              <a:t>mm</a:t>
            </a:r>
            <a:r>
              <a:rPr lang="el-GR" altLang="el-GR" sz="260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9BF179-4EC4-424E-95E1-7D3E827DB04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Κινήσεις επιγονατίδας </a:t>
            </a:r>
            <a:r>
              <a:rPr lang="el-GR" sz="3000" b="0" dirty="0" smtClean="0"/>
              <a:t>9/9</a:t>
            </a:r>
            <a:endParaRPr lang="el-GR" dirty="0"/>
          </a:p>
        </p:txBody>
      </p:sp>
      <p:sp>
        <p:nvSpPr>
          <p:cNvPr id="3993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632700" cy="47529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l-GR" altLang="el-GR" sz="2600" smtClean="0"/>
              <a:t>Όταν η επιγονατίδα δεν μπορεί να ολισθήσει ουριαία, να στρίψει, να κλίσει ή να μετατοπιστεί προς τα πλάγια, τότε θα οδηγήσει σε:</a:t>
            </a:r>
          </a:p>
          <a:p>
            <a:pPr lvl="1" indent="-342900" eaLnBrk="1" hangingPunct="1">
              <a:lnSpc>
                <a:spcPct val="120000"/>
              </a:lnSpc>
            </a:pPr>
            <a:r>
              <a:rPr lang="el-GR" altLang="el-GR" sz="2400" smtClean="0"/>
              <a:t>Μειωμένη κάμψη του γόνατος,</a:t>
            </a:r>
          </a:p>
          <a:p>
            <a:pPr lvl="1" indent="-342900" eaLnBrk="1" hangingPunct="1">
              <a:lnSpc>
                <a:spcPct val="120000"/>
              </a:lnSpc>
            </a:pPr>
            <a:r>
              <a:rPr lang="el-GR" altLang="el-GR" sz="2400" smtClean="0"/>
              <a:t>Αστάθεια της επιγονατιδομηριαίας άρθρωσης,</a:t>
            </a:r>
          </a:p>
          <a:p>
            <a:pPr lvl="1" indent="-342900" eaLnBrk="1" hangingPunct="1">
              <a:lnSpc>
                <a:spcPct val="120000"/>
              </a:lnSpc>
            </a:pPr>
            <a:r>
              <a:rPr lang="el-GR" altLang="el-GR" sz="2400" smtClean="0"/>
              <a:t>Επιγονατιδομηριαίο πόνο, </a:t>
            </a:r>
          </a:p>
          <a:p>
            <a:pPr lvl="1" indent="-342900" eaLnBrk="1" hangingPunct="1">
              <a:lnSpc>
                <a:spcPct val="120000"/>
              </a:lnSpc>
            </a:pPr>
            <a:r>
              <a:rPr lang="el-GR" altLang="el-GR" sz="2400" smtClean="0"/>
              <a:t>Κάκωση των επιγονατιδομηριαίων επιφανειών. </a:t>
            </a:r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6E87CD-EA96-43DB-B191-BB42FD35F16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Κάμψη γόνατος σε πρηνή θέση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19250"/>
            <a:ext cx="4176464" cy="52387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/>
              <a:t>Η ενεργητική κάμψη του γόνατος περιορίζεται από: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Τον ορθό μηριαίο μυ (παθητική αδυναμία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Τους </a:t>
            </a:r>
            <a:r>
              <a:rPr lang="el-GR" dirty="0" err="1"/>
              <a:t>ισχιοκνημιαίους</a:t>
            </a:r>
            <a:r>
              <a:rPr lang="el-GR" dirty="0"/>
              <a:t> που βρίσκονται στην έσω τροχιά τους (ενεργητική αδυναμία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Τον όγκο των </a:t>
            </a:r>
            <a:r>
              <a:rPr lang="el-GR" dirty="0" err="1"/>
              <a:t>ισχιοκνημιαίων</a:t>
            </a:r>
            <a:r>
              <a:rPr lang="el-GR" dirty="0"/>
              <a:t> και του </a:t>
            </a:r>
            <a:r>
              <a:rPr lang="el-GR" dirty="0" smtClean="0"/>
              <a:t>γαστροκνημίου.</a:t>
            </a:r>
            <a:endParaRPr lang="el-GR" dirty="0"/>
          </a:p>
        </p:txBody>
      </p:sp>
      <p:sp>
        <p:nvSpPr>
          <p:cNvPr id="419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B41A39-02A4-4835-8362-D9B48EC8B98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smtClean="0">
              <a:solidFill>
                <a:prstClr val="black"/>
              </a:solidFill>
            </a:endParaRPr>
          </a:p>
        </p:txBody>
      </p:sp>
      <p:grpSp>
        <p:nvGrpSpPr>
          <p:cNvPr id="40965" name="Ομάδα 18"/>
          <p:cNvGrpSpPr>
            <a:grpSpLocks/>
          </p:cNvGrpSpPr>
          <p:nvPr/>
        </p:nvGrpSpPr>
        <p:grpSpPr bwMode="auto">
          <a:xfrm>
            <a:off x="4500563" y="1557337"/>
            <a:ext cx="4113212" cy="3387725"/>
            <a:chOff x="3851920" y="1556792"/>
            <a:chExt cx="4762500" cy="3731981"/>
          </a:xfrm>
        </p:grpSpPr>
        <p:pic>
          <p:nvPicPr>
            <p:cNvPr id="40967" name="Picture 2" descr="https://farm6.staticflickr.com/5281/5282587925_f4033503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52"/>
            <a:stretch>
              <a:fillRect/>
            </a:stretch>
          </p:blipFill>
          <p:spPr bwMode="auto">
            <a:xfrm>
              <a:off x="3851920" y="1556792"/>
              <a:ext cx="4762500" cy="37319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Ευθύγραμμο βέλος σύνδεσης 7"/>
            <p:cNvCxnSpPr/>
            <p:nvPr/>
          </p:nvCxnSpPr>
          <p:spPr>
            <a:xfrm>
              <a:off x="4932719" y="4437097"/>
              <a:ext cx="647009" cy="28855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5309528" y="4043613"/>
              <a:ext cx="238952" cy="71701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H="1" flipV="1">
              <a:off x="5555832" y="4115315"/>
              <a:ext cx="215058" cy="7170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>
              <a:off x="5219462" y="3737569"/>
              <a:ext cx="90066" cy="19586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Έλλειψη 14"/>
            <p:cNvSpPr/>
            <p:nvPr/>
          </p:nvSpPr>
          <p:spPr>
            <a:xfrm rot="18724365">
              <a:off x="4950190" y="3680132"/>
              <a:ext cx="720514" cy="24079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 rot="752797">
              <a:off x="5230490" y="3942182"/>
              <a:ext cx="786704" cy="39173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6"/>
          <p:cNvSpPr/>
          <p:nvPr/>
        </p:nvSpPr>
        <p:spPr>
          <a:xfrm>
            <a:off x="5077966" y="5085184"/>
            <a:ext cx="295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4"/>
              </a:rPr>
              <a:t>Passive knee flexion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 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5"/>
              </a:rPr>
              <a:t>sportEX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5"/>
              </a:rPr>
              <a:t> journals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6"/>
              </a:rPr>
              <a:t>CC BY-ND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6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Θέσεις γόνατος – Θυλακικό πρότυπο</a:t>
            </a:r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897438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600" dirty="0" smtClean="0"/>
              <a:t>Χαλαρή θέση: 25</a:t>
            </a:r>
            <a:r>
              <a:rPr lang="el-GR" altLang="el-GR" sz="2600" baseline="30000" dirty="0" smtClean="0"/>
              <a:t>ο</a:t>
            </a:r>
            <a:r>
              <a:rPr lang="el-GR" altLang="el-GR" sz="2600" dirty="0" smtClean="0"/>
              <a:t> – 40</a:t>
            </a:r>
            <a:r>
              <a:rPr lang="el-GR" altLang="el-GR" sz="2600" baseline="30000" dirty="0" smtClean="0"/>
              <a:t>ο</a:t>
            </a:r>
            <a:r>
              <a:rPr lang="el-GR" altLang="el-GR" sz="2600" dirty="0" smtClean="0"/>
              <a:t>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600" dirty="0" smtClean="0"/>
              <a:t>Κλειδωμένη θέση: πλήρης έκταση,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z="2600" dirty="0" err="1" smtClean="0"/>
              <a:t>Θυλακικό</a:t>
            </a:r>
            <a:r>
              <a:rPr lang="el-GR" altLang="el-GR" sz="2600" dirty="0" smtClean="0"/>
              <a:t> πρότυπο:</a:t>
            </a:r>
          </a:p>
          <a:p>
            <a:pPr lvl="1" indent="-342900" eaLnBrk="1" hangingPunct="1">
              <a:spcBef>
                <a:spcPts val="1800"/>
              </a:spcBef>
            </a:pPr>
            <a:r>
              <a:rPr lang="el-GR" altLang="el-GR" sz="2400" dirty="0" smtClean="0"/>
              <a:t>Κάμψη/έκταση: με 90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 περιορισμένης κάμψης υπάρχει μόνο 5</a:t>
            </a:r>
            <a:r>
              <a:rPr lang="el-GR" altLang="el-GR" sz="2400" baseline="30000" dirty="0" smtClean="0"/>
              <a:t>ο </a:t>
            </a:r>
            <a:r>
              <a:rPr lang="el-GR" altLang="el-GR" sz="2400" dirty="0" smtClean="0"/>
              <a:t>περιορισμού στην έκταση,</a:t>
            </a:r>
          </a:p>
          <a:p>
            <a:pPr lvl="1" indent="-342900" eaLnBrk="1" hangingPunct="1">
              <a:spcBef>
                <a:spcPts val="1800"/>
              </a:spcBef>
            </a:pPr>
            <a:r>
              <a:rPr lang="el-GR" altLang="el-GR" sz="2400" dirty="0" smtClean="0"/>
              <a:t>Οι στροφές περιορίζονται μόνο όταν υπάρχει μεγάλος περιορισμός κάμψης/έκτασης.</a:t>
            </a:r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2B3C336-D187-4B57-A8F0-02B2F82BE15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Προτεινόμενη εξέταση </a:t>
            </a:r>
            <a:r>
              <a:rPr lang="el-GR" dirty="0" smtClean="0"/>
              <a:t>γόνατος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5113338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b="1" smtClean="0"/>
              <a:t>Ενεργητική/παθητική τροχιά της κίνησης </a:t>
            </a:r>
            <a:r>
              <a:rPr lang="el-GR" altLang="el-GR" smtClean="0"/>
              <a:t>(κάμψη/έκταση, στροφές, παθητική απαγωγή/προσαγωγή, συνδυασμένες κινήσεις),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b="1" smtClean="0"/>
              <a:t>Τελικό αίσθημα </a:t>
            </a:r>
            <a:r>
              <a:rPr lang="el-GR" altLang="el-GR" smtClean="0"/>
              <a:t>(έκταση – σταθερό, κάμψη – μαλακό, επιγονατιδομηριαία – σε όλες σταθερό),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b="1" smtClean="0"/>
              <a:t>Επικουρικές κινήσεις κνημο-μηριαίας άρθρωσης </a:t>
            </a:r>
            <a:r>
              <a:rPr lang="el-GR" altLang="el-GR" smtClean="0"/>
              <a:t>(έλξη/συμπίεση, ραχιαία/κοιλιακή ολίσθηση, πλάγιες ολισθήσεις, πλάγιες κλίσεις),</a:t>
            </a:r>
          </a:p>
          <a:p>
            <a:pPr eaLnBrk="1" hangingPunct="1">
              <a:lnSpc>
                <a:spcPct val="114000"/>
              </a:lnSpc>
            </a:pPr>
            <a:r>
              <a:rPr lang="el-GR" altLang="el-GR" b="1" smtClean="0"/>
              <a:t>Επικουρικές κινήσεις επιγονατιδομηριαίας άρθρωσης </a:t>
            </a:r>
            <a:r>
              <a:rPr lang="el-GR" altLang="el-GR" smtClean="0"/>
              <a:t>(ουριαία ολίσθηση, πλάγιες ολισθήσεις, στροφές, συμπίεση).</a:t>
            </a:r>
          </a:p>
          <a:p>
            <a:pPr eaLnBrk="1" hangingPunct="1">
              <a:lnSpc>
                <a:spcPct val="114000"/>
              </a:lnSpc>
              <a:buFont typeface="Arial" charset="0"/>
              <a:buNone/>
            </a:pPr>
            <a:endParaRPr lang="el-GR" altLang="el-GR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7753DA-6A30-470F-8394-7D26E032485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Αρθρικός θύλακος </a:t>
            </a:r>
            <a:r>
              <a:rPr lang="el-GR" altLang="el-GR" sz="3000" b="0" dirty="0" smtClean="0"/>
              <a:t>1/7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Επειδή δεν υπάρχει η τέλεια συμβατότητα των αρθρικών επιφανειών, η σταθερότητα του γόνατος εξαρτάται από τους ιστούς που περιβάλλουν το γόνατο,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Στην θέση κάμψης όπου οι παθητικοί ιστοί είναι χαλαροί, η ασυμβατότητα των αρθρικών επιφανειών επιτρέπει μικρού βαθμού ραχιαίας – κοιλιακής μετατοπιστικής κίνησης και έσω – έξω στροφής της κνήμης κάτω από το μηριαίο οστούν.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7B8986-E01F-4958-88B7-9DF9170B7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Προτεινόμενη εξέταση γόνατος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859713" cy="4681538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Οι πλάγιες κλίσεις της επιγονατίδας ελέγχονται με την έλξη της:</a:t>
            </a:r>
          </a:p>
          <a:p>
            <a:pPr lvl="1" eaLnBrk="1" hangingPunct="1">
              <a:spcBef>
                <a:spcPts val="2400"/>
              </a:spcBef>
            </a:pPr>
            <a:r>
              <a:rPr lang="el-GR" altLang="el-GR" smtClean="0"/>
              <a:t>Ο δείκτης και ο αντίχειρας του ενός χεριού τοποθετούνται στο ίδιο επίπεδο στα πλάγια της επιγονατίδας</a:t>
            </a:r>
            <a:r>
              <a:rPr lang="en-US" altLang="el-GR" smtClean="0"/>
              <a:t>,</a:t>
            </a:r>
            <a:endParaRPr lang="el-GR" altLang="el-GR" smtClean="0"/>
          </a:p>
          <a:p>
            <a:pPr lvl="1" eaLnBrk="1" hangingPunct="1">
              <a:spcBef>
                <a:spcPts val="2400"/>
              </a:spcBef>
            </a:pPr>
            <a:r>
              <a:rPr lang="el-GR" altLang="el-GR" smtClean="0"/>
              <a:t>Εάν το έσω χείλος της επιγονατίδας βρίσκεται ψηλότερα από το έξω (συνήθης βλάβη), τότε υπάρχει κλίση της επιγονατίδας προς τα έξω</a:t>
            </a:r>
            <a:r>
              <a:rPr lang="en-US" altLang="el-GR" smtClean="0"/>
              <a:t>.</a:t>
            </a:r>
            <a:endParaRPr lang="el-GR" altLang="el-GR" smtClean="0"/>
          </a:p>
        </p:txBody>
      </p:sp>
      <p:sp>
        <p:nvSpPr>
          <p:cNvPr id="5" name="Ορθογώνιο 4"/>
          <p:cNvSpPr/>
          <p:nvPr/>
        </p:nvSpPr>
        <p:spPr>
          <a:xfrm>
            <a:off x="6732588" y="5918200"/>
            <a:ext cx="1606550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  <a:cs typeface="Arial" charset="0"/>
              </a:rPr>
              <a:t>Wilson 2007</a:t>
            </a:r>
          </a:p>
        </p:txBody>
      </p:sp>
      <p:sp>
        <p:nvSpPr>
          <p:cNvPr id="4506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EFDC02-E50D-4D78-99F1-85F15DE300C3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Προτεινόμενη εξέταση γόνατος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518430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defRPr/>
            </a:pPr>
            <a:r>
              <a:rPr lang="el-GR" dirty="0"/>
              <a:t>Κινήσεις </a:t>
            </a:r>
            <a:r>
              <a:rPr lang="el-GR" dirty="0" smtClean="0"/>
              <a:t>αντίστασης</a:t>
            </a:r>
            <a:endParaRPr lang="el-GR" dirty="0"/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Κάμψη,</a:t>
            </a:r>
            <a:r>
              <a:rPr lang="el-GR" dirty="0" smtClean="0"/>
              <a:t> </a:t>
            </a:r>
            <a:r>
              <a:rPr lang="el-GR" dirty="0"/>
              <a:t>(δικέφαλος – έξω  στροφή, </a:t>
            </a:r>
            <a:r>
              <a:rPr lang="el-GR" dirty="0" err="1"/>
              <a:t>ημιυμενώδης</a:t>
            </a:r>
            <a:r>
              <a:rPr lang="el-GR" dirty="0"/>
              <a:t>/</a:t>
            </a:r>
            <a:r>
              <a:rPr lang="el-GR" dirty="0" err="1"/>
              <a:t>ημιτενοντώδης</a:t>
            </a:r>
            <a:r>
              <a:rPr lang="el-GR" dirty="0"/>
              <a:t> – έσω στροφή, γαστροκνήμιος – πελματιαία κάμψη π/κ, ιγνυακός – έσω στροφή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Έκταση,</a:t>
            </a:r>
            <a:r>
              <a:rPr lang="el-GR" dirty="0" smtClean="0"/>
              <a:t> </a:t>
            </a:r>
            <a:r>
              <a:rPr lang="el-GR" dirty="0"/>
              <a:t>(ορθός μηριαίος – κάμψη </a:t>
            </a:r>
            <a:r>
              <a:rPr lang="el-GR" dirty="0" smtClean="0"/>
              <a:t>ισχίου</a:t>
            </a:r>
            <a:r>
              <a:rPr lang="en-US" dirty="0" smtClean="0"/>
              <a:t>,</a:t>
            </a:r>
            <a:endParaRPr lang="el-GR" dirty="0"/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el-GR" b="1" dirty="0"/>
              <a:t>Έσω </a:t>
            </a:r>
            <a:r>
              <a:rPr lang="el-GR" b="1" dirty="0" smtClean="0"/>
              <a:t>στροφή, </a:t>
            </a:r>
            <a:r>
              <a:rPr lang="el-GR" dirty="0"/>
              <a:t>(ραπτικός – κάμψη/έξω στροφή ισχίου, ισχνός – κάμψη/έσω στροφή ισχίου, </a:t>
            </a:r>
            <a:r>
              <a:rPr lang="el-GR" dirty="0" err="1"/>
              <a:t>ημιτενοντώδη</a:t>
            </a:r>
            <a:r>
              <a:rPr lang="el-GR" dirty="0"/>
              <a:t> /</a:t>
            </a:r>
            <a:r>
              <a:rPr lang="el-GR" dirty="0" err="1"/>
              <a:t>ημιυμενώδης</a:t>
            </a:r>
            <a:r>
              <a:rPr lang="el-GR" dirty="0"/>
              <a:t> – προσαγωγή/έκταση ισχίου, ιγνυακός – κάμψη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 marL="857250" lvl="1" indent="-457200" eaLnBrk="1" fontAlgn="auto" hangingPunct="1">
              <a:spcAft>
                <a:spcPts val="0"/>
              </a:spcAft>
              <a:defRPr/>
            </a:pPr>
            <a:r>
              <a:rPr lang="el-GR" b="1" dirty="0"/>
              <a:t>Έξω </a:t>
            </a:r>
            <a:r>
              <a:rPr lang="el-GR" b="1" dirty="0" smtClean="0"/>
              <a:t>στροφή. </a:t>
            </a:r>
            <a:r>
              <a:rPr lang="el-GR" dirty="0"/>
              <a:t>(ΤΠΠ – έκταση, δικέφαλος – κάμψη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SzPct val="100000"/>
              <a:defRPr/>
            </a:pPr>
            <a:r>
              <a:rPr lang="el-GR" dirty="0"/>
              <a:t>Έλεγχος ελαστικότητας των </a:t>
            </a:r>
            <a:r>
              <a:rPr lang="el-GR" dirty="0" smtClean="0"/>
              <a:t>μυών.</a:t>
            </a:r>
            <a:endParaRPr lang="el-GR" dirty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DA3677-78AD-4D6C-A098-37EFA2F70CF7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Θεραπεία δύσκαμπτου γόνατος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11560" y="1700807"/>
            <a:ext cx="8075240" cy="480000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Θα πρέπει να αποκατασταθεί η φυσιολογική </a:t>
            </a:r>
            <a:r>
              <a:rPr lang="el-GR" altLang="el-GR" dirty="0" err="1" smtClean="0"/>
              <a:t>αρθροκινηματική</a:t>
            </a:r>
            <a:r>
              <a:rPr lang="el-GR" altLang="el-GR" dirty="0" smtClean="0"/>
              <a:t> του γόνατος.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Οι τεχνικές κινητοποίησης εφαρμόζονται ανάλογα με την κατεύθυνση της περιορισμένης κίνησης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D689-62F2-4F95-9794-316A52DC553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Θεραπεία δύσκαμπτου γόνατος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9552" y="1628799"/>
            <a:ext cx="8147248" cy="4872013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Π.χ., για να βελτιωθεί η κάμψη θα μπορούσε να εφαρμοστεί: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l-GR" altLang="el-GR" sz="2200" dirty="0" smtClean="0"/>
              <a:t>Βελτίωση της ευθυγράμμισης των οστών με πλάγιες ολισθήσεις.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l-GR" altLang="el-GR" sz="2200" dirty="0" smtClean="0"/>
              <a:t>Έλξη της κνήμης από θέση κάμψης.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l-GR" altLang="el-GR" sz="2200" dirty="0" smtClean="0"/>
              <a:t>Ραχιαία ολίσθηση της κνήμης από θέση κάμψης.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l-GR" altLang="el-GR" sz="2200" dirty="0" smtClean="0"/>
              <a:t>Ραχιαία ολίσθηση της κνήμης από θέση κάμψης και έσω στροφής του γόνατος.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l-GR" altLang="el-GR" sz="2200" dirty="0" smtClean="0"/>
              <a:t>Κινητοποίηση της επιγονατίδας (</a:t>
            </a:r>
            <a:r>
              <a:rPr lang="el-GR" altLang="el-GR" sz="2200" dirty="0" err="1" smtClean="0"/>
              <a:t>ουριαία</a:t>
            </a:r>
            <a:r>
              <a:rPr lang="el-GR" altLang="el-GR" sz="2200" dirty="0" smtClean="0"/>
              <a:t>, πλάγια).</a:t>
            </a:r>
          </a:p>
          <a:p>
            <a:pPr marL="1338263" lvl="2" eaLnBrk="1" hangingPunct="1"/>
            <a:r>
              <a:rPr lang="el-GR" altLang="el-GR" dirty="0" smtClean="0"/>
              <a:t>Χαλάρωση και διάταση του ορθού μηριαίου.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6D689-62F2-4F95-9794-316A52DC553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 2014.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. </a:t>
            </a:r>
            <a:r>
              <a:rPr lang="el-GR" sz="2000" dirty="0"/>
              <a:t>«Τεχνικές Κινητοποίησης και Θεραπευτικοί Χειρισμοί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Εξέταση επικουρικών κινήσεων και κινητοποίηση του γόνατος».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8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/>
              <a:t>Αρθρικός θύλακος </a:t>
            </a:r>
            <a:r>
              <a:rPr lang="el-GR" altLang="el-GR" sz="3000" b="0" dirty="0" smtClean="0"/>
              <a:t>2/7</a:t>
            </a:r>
            <a:endParaRPr lang="el-GR" sz="3600" dirty="0"/>
          </a:p>
        </p:txBody>
      </p:sp>
      <p:sp>
        <p:nvSpPr>
          <p:cNvPr id="81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Η ακεραιότητα της άρθρωσης εξασφαλίζεται από τον αρθρικό θύλακο μαζί με τους συνδέσμους,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Αν και οι μύες παίζουν πολύ σημαντικό ρόλο στην σταθερότητα της άρθρωσης, είναι σχεδόν ανέφικτο γι‘ αυτούς να την σταθεροποιήσουν αποτελεσματικά όταν υπάρχει σημαντική ρήξη του παθητικού μηχανισμού σταθεροποίησης.</a:t>
            </a:r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BCF41E-80F0-478D-8B67-9C101E5BA9A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/>
              <a:t>Αρθρικός θύλακος </a:t>
            </a:r>
            <a:r>
              <a:rPr lang="el-GR" altLang="el-GR" sz="3000" b="0" dirty="0" smtClean="0"/>
              <a:t>3/7</a:t>
            </a:r>
            <a:endParaRPr lang="el-GR" sz="3600" dirty="0"/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4475163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mtClean="0"/>
              <a:t>Ο αρθρικός θύλακος που περιβάλλει την κνημο-μηριαία και επιγονατιδο-μηριαία άρθρωση είναι μεγάλος, χαλαρός και προσφύεται στην κνήμη και στο μηριαίο με πολύπλοκο τρόπο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660FCD-379C-43A0-AD95-071C5D59A8B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9221" name="Picture 2" descr="C:\Users\alex\Desktop\Illu_synovial_j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1682702"/>
            <a:ext cx="3386269" cy="37625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84902" y="5577527"/>
            <a:ext cx="23129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  <a:hlinkClick r:id="rId3"/>
              </a:rPr>
              <a:t>Illu synovial joint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Arcadian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/>
              <a:t>Αρθρικός θύλακος </a:t>
            </a:r>
            <a:r>
              <a:rPr lang="el-GR" altLang="el-GR" sz="3000" b="0" dirty="0" smtClean="0"/>
              <a:t>4/7</a:t>
            </a:r>
            <a:endParaRPr lang="el-GR" sz="3600" dirty="0"/>
          </a:p>
        </p:txBody>
      </p:sp>
      <p:sp>
        <p:nvSpPr>
          <p:cNvPr id="102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484784"/>
            <a:ext cx="5327650" cy="5041900"/>
          </a:xfrm>
        </p:spPr>
        <p:txBody>
          <a:bodyPr/>
          <a:lstStyle/>
          <a:p>
            <a:pPr eaLnBrk="1" hangingPunct="1">
              <a:lnSpc>
                <a:spcPct val="124000"/>
              </a:lnSpc>
              <a:spcBef>
                <a:spcPts val="600"/>
              </a:spcBef>
            </a:pPr>
            <a:r>
              <a:rPr lang="el-GR" altLang="el-GR" dirty="0" smtClean="0"/>
              <a:t>Πίσω – ο αρθρικός θύλακος ενισχύεται από τους μύες (ιγνυακό, </a:t>
            </a:r>
            <a:r>
              <a:rPr lang="el-GR" altLang="el-GR" dirty="0" err="1" smtClean="0"/>
              <a:t>ισχιοκνημιαίους</a:t>
            </a:r>
            <a:r>
              <a:rPr lang="el-GR" altLang="el-GR" dirty="0" smtClean="0"/>
              <a:t>, γαστροκνήμιο) και τους συνδέσμους (λοξό και τοξοειδή ιγνυακούς),</a:t>
            </a:r>
          </a:p>
          <a:p>
            <a:pPr eaLnBrk="1" hangingPunct="1">
              <a:lnSpc>
                <a:spcPct val="124000"/>
              </a:lnSpc>
              <a:spcBef>
                <a:spcPts val="600"/>
              </a:spcBef>
            </a:pPr>
            <a:r>
              <a:rPr lang="el-GR" altLang="el-GR" dirty="0" smtClean="0"/>
              <a:t>Στα πλάγια ενισχύεται από τους πλάγιους συνδέσμους,</a:t>
            </a:r>
            <a:endParaRPr lang="en-US" altLang="el-GR" dirty="0" smtClean="0"/>
          </a:p>
          <a:p>
            <a:pPr eaLnBrk="1" hangingPunct="1">
              <a:lnSpc>
                <a:spcPct val="124000"/>
              </a:lnSpc>
              <a:spcBef>
                <a:spcPts val="600"/>
              </a:spcBef>
            </a:pPr>
            <a:r>
              <a:rPr lang="el-GR" altLang="el-GR" dirty="0" smtClean="0"/>
              <a:t>Από μπροστά ενισχύεται από την επιγονατίδα και τον μηχανισμό του </a:t>
            </a:r>
            <a:r>
              <a:rPr lang="el-GR" altLang="el-GR" dirty="0" err="1" smtClean="0"/>
              <a:t>τετρακεφάλου</a:t>
            </a:r>
            <a:r>
              <a:rPr lang="el-GR" altLang="el-GR" dirty="0" smtClean="0"/>
              <a:t>.</a:t>
            </a:r>
          </a:p>
          <a:p>
            <a:pPr eaLnBrk="1" hangingPunct="1">
              <a:spcBef>
                <a:spcPts val="600"/>
              </a:spcBef>
            </a:pPr>
            <a:endParaRPr lang="el-GR" altLang="el-GR" dirty="0" smtClean="0"/>
          </a:p>
        </p:txBody>
      </p: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983B15-6C16-4606-A502-1178B54C83B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0245" name="Picture 2" descr="File:Gray34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2373313" cy="4103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6134100" y="5661025"/>
            <a:ext cx="19859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Gray346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Pngbot"/>
              </a:rPr>
              <a:t>Pngbot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/>
              <a:t>Αρθρικός θύλακος </a:t>
            </a:r>
            <a:r>
              <a:rPr lang="el-GR" altLang="el-GR" sz="3000" b="0" dirty="0" smtClean="0"/>
              <a:t>5/7</a:t>
            </a:r>
            <a:endParaRPr lang="el-GR" sz="3600" dirty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484313"/>
            <a:ext cx="8136706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Ο αρθρικός θύλακος επικοινωνεί με τον </a:t>
            </a:r>
            <a:r>
              <a:rPr lang="el-GR" altLang="el-GR" dirty="0" err="1" smtClean="0"/>
              <a:t>υπερεπιγονατιδικό</a:t>
            </a:r>
            <a:r>
              <a:rPr lang="el-GR" altLang="el-GR" dirty="0" smtClean="0"/>
              <a:t> ορογόνο θύλακο, τα πλάγια </a:t>
            </a:r>
            <a:r>
              <a:rPr lang="el-GR" altLang="el-GR" dirty="0" err="1" smtClean="0"/>
              <a:t>εγκολπώματα</a:t>
            </a:r>
            <a:r>
              <a:rPr lang="el-GR" altLang="el-GR" dirty="0" smtClean="0"/>
              <a:t> της επιγονατίδας και τους ορογόνους θυλάκους του γαστροκνημίου και του ιγνυακού.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209CF5-6D35-4119-A473-92A09C1F1EB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1269" name="Picture 2" descr="File:Gray3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b="3918"/>
          <a:stretch>
            <a:fillRect/>
          </a:stretch>
        </p:blipFill>
        <p:spPr bwMode="auto">
          <a:xfrm>
            <a:off x="1331913" y="3213100"/>
            <a:ext cx="2665412" cy="3133725"/>
          </a:xfrm>
          <a:prstGeom prst="rect">
            <a:avLst/>
          </a:prstGeom>
          <a:noFill/>
          <a:ln w="9525">
            <a:solidFill>
              <a:srgbClr val="4563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 descr="File:Gray3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b="4616"/>
          <a:stretch>
            <a:fillRect/>
          </a:stretch>
        </p:blipFill>
        <p:spPr bwMode="auto">
          <a:xfrm>
            <a:off x="4716463" y="3486150"/>
            <a:ext cx="3095625" cy="2787650"/>
          </a:xfrm>
          <a:prstGeom prst="rect">
            <a:avLst/>
          </a:prstGeom>
          <a:noFill/>
          <a:ln w="9525">
            <a:solidFill>
              <a:srgbClr val="45634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1671638" y="6365875"/>
            <a:ext cx="19859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Gray351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Pngbot"/>
              </a:rPr>
              <a:t>Pngbot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5272088" y="6288088"/>
            <a:ext cx="19843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Gray352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Pngbot"/>
              </a:rPr>
              <a:t>Pngbot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l-GR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dirty="0"/>
              <a:t>Αρθρικός θύλακος </a:t>
            </a:r>
            <a:r>
              <a:rPr lang="el-GR" altLang="el-GR" sz="3000" b="0" dirty="0" smtClean="0"/>
              <a:t>6/7</a:t>
            </a:r>
            <a:endParaRPr lang="el-GR" sz="3600" dirty="0"/>
          </a:p>
        </p:txBody>
      </p:sp>
      <p:sp>
        <p:nvSpPr>
          <p:cNvPr id="1229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403225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dirty="0" smtClean="0"/>
              <a:t>Το </a:t>
            </a:r>
            <a:r>
              <a:rPr lang="el-GR" altLang="el-GR" dirty="0" err="1" smtClean="0"/>
              <a:t>μεσάρθριο</a:t>
            </a:r>
            <a:r>
              <a:rPr lang="el-GR" altLang="el-GR" dirty="0" smtClean="0"/>
              <a:t> υγρό, το οποίο συμβάλλει στην διατροφή των αρθρικών επιφανειών, μετακινείται από το ένα </a:t>
            </a:r>
            <a:r>
              <a:rPr lang="el-GR" altLang="el-GR" dirty="0" err="1" smtClean="0"/>
              <a:t>εγκόλπωμα</a:t>
            </a:r>
            <a:r>
              <a:rPr lang="el-GR" altLang="el-GR" dirty="0" smtClean="0"/>
              <a:t> στο άλλο κατά την κάμψη – έκταση του γόνατος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1117CDE-91B4-493C-92F3-E01ECC0F64E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2293" name="Picture 2" descr="C:\Users\alex\Desktop\Joi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04066"/>
            <a:ext cx="3876663" cy="29519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49037" y="4913724"/>
            <a:ext cx="292258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“Joint “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Madhero88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4b079989db48813c6da46eae676d8524e3954"/>
</p:tagLst>
</file>

<file path=ppt/theme/theme1.xml><?xml version="1.0" encoding="utf-8"?>
<a:theme xmlns:a="http://schemas.openxmlformats.org/drawingml/2006/main" name="template">
  <a:themeElements>
    <a:clrScheme name="Προσαρμοσμένο 1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76</TotalTime>
  <Words>2863</Words>
  <Application>Microsoft Office PowerPoint</Application>
  <PresentationFormat>On-screen Show (4:3)</PresentationFormat>
  <Paragraphs>364</Paragraphs>
  <Slides>50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template</vt:lpstr>
      <vt:lpstr>OC_template_updated</vt:lpstr>
      <vt:lpstr>Τεχνικές Κινητοποίησης και Θεραπευτικοί Χειρισμοί (Θ)</vt:lpstr>
      <vt:lpstr>Άρθρωση Γόνατος 1/2</vt:lpstr>
      <vt:lpstr>Άρθρωση Γόνατος 2/2</vt:lpstr>
      <vt:lpstr>Αρθρικός θύλακος 1/7</vt:lpstr>
      <vt:lpstr>Αρθρικός θύλακος 2/7</vt:lpstr>
      <vt:lpstr>Αρθρικός θύλακος 3/7</vt:lpstr>
      <vt:lpstr>Αρθρικός θύλακος 4/7</vt:lpstr>
      <vt:lpstr>Αρθρικός θύλακος 5/7</vt:lpstr>
      <vt:lpstr>Αρθρικός θύλακος 6/7</vt:lpstr>
      <vt:lpstr>Αρθρικός θύλακος 7/7</vt:lpstr>
      <vt:lpstr>Οστεοκινηματική 1/4</vt:lpstr>
      <vt:lpstr>Οστεοκινηματική 2/4</vt:lpstr>
      <vt:lpstr>Οστεοκινηματική 3/4</vt:lpstr>
      <vt:lpstr>Οστεοκινηματική 4/4</vt:lpstr>
      <vt:lpstr>Αρθρωκινηματική 1/8</vt:lpstr>
      <vt:lpstr>Αρθρωκινηματική 2/8</vt:lpstr>
      <vt:lpstr>Αρθρωκινηματική 3/8</vt:lpstr>
      <vt:lpstr>Αρθρωκινηματική 4/8</vt:lpstr>
      <vt:lpstr>Αρθρωκινηματική 5/8</vt:lpstr>
      <vt:lpstr>Αρθρωκινηματική 6/8</vt:lpstr>
      <vt:lpstr>Αρθρωκινηματική 7/8</vt:lpstr>
      <vt:lpstr>Αρθρωκινηματική 8/8</vt:lpstr>
      <vt:lpstr>Αρθρωκινηματική σε φυσιολογικά γόνατα με ακτινοσκόπιση</vt:lpstr>
      <vt:lpstr>Αρθρωκινηματική σε πτωματικά γόνατα 1/3</vt:lpstr>
      <vt:lpstr>Αρθρωκινηματική σε πτωματικά γόνατα 2/3</vt:lpstr>
      <vt:lpstr>Αρθρωκινηματική σε πτωματικά γόνατα 3/3</vt:lpstr>
      <vt:lpstr>Επιγονατιδομηριαία άρθρωση</vt:lpstr>
      <vt:lpstr>Κινήσεις επιγονατίδας 1/9</vt:lpstr>
      <vt:lpstr>Κινήσεις επιγονατίδας 2/9</vt:lpstr>
      <vt:lpstr>Κινήσεις επιγονατίδας 3/9</vt:lpstr>
      <vt:lpstr>Κινήσεις επιγονατίδας 4/9</vt:lpstr>
      <vt:lpstr>Κινήσεις επιγονατίδας 5/9</vt:lpstr>
      <vt:lpstr>Κινήσεις επιγονατίδας 6/9</vt:lpstr>
      <vt:lpstr>Κινήσεις επιγονατίδας 7/9</vt:lpstr>
      <vt:lpstr>Κινήσεις επιγονατίδας 8/9</vt:lpstr>
      <vt:lpstr>Κινήσεις επιγονατίδας 9/9</vt:lpstr>
      <vt:lpstr>Κάμψη γόνατος σε πρηνή θέση</vt:lpstr>
      <vt:lpstr>Θέσεις γόνατος – Θυλακικό πρότυπο</vt:lpstr>
      <vt:lpstr>Προτεινόμενη εξέταση γόνατος 1/3</vt:lpstr>
      <vt:lpstr>Προτεινόμενη εξέταση γόνατος 2/3</vt:lpstr>
      <vt:lpstr>Προτεινόμενη εξέταση γόνατος 3/3</vt:lpstr>
      <vt:lpstr>Θεραπεία δύσκαμπτου γόνατος 1/2</vt:lpstr>
      <vt:lpstr>Θεραπεία δύσκαμπτου γόνατος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Κινητοποίησης και Θεραπευτικοί Χειρισμοί</dc:title>
  <dc:creator>opencourses@teiath.gr</dc:creator>
  <cp:lastModifiedBy>alex</cp:lastModifiedBy>
  <cp:revision>15</cp:revision>
  <dcterms:created xsi:type="dcterms:W3CDTF">2014-12-15T12:09:25Z</dcterms:created>
  <dcterms:modified xsi:type="dcterms:W3CDTF">2015-02-24T14:58:30Z</dcterms:modified>
</cp:coreProperties>
</file>