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9" r:id="rId4"/>
    <p:sldId id="291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92" r:id="rId23"/>
    <p:sldId id="278" r:id="rId24"/>
    <p:sldId id="279" r:id="rId25"/>
    <p:sldId id="281" r:id="rId26"/>
    <p:sldId id="294" r:id="rId27"/>
    <p:sldId id="293" r:id="rId28"/>
    <p:sldId id="282" r:id="rId29"/>
    <p:sldId id="283" r:id="rId30"/>
    <p:sldId id="295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274E1E"/>
    <a:srgbClr val="83134E"/>
    <a:srgbClr val="CE5308"/>
    <a:srgbClr val="FFFFCC"/>
    <a:srgbClr val="F8A968"/>
    <a:srgbClr val="FFCC99"/>
    <a:srgbClr val="E97E09"/>
    <a:srgbClr val="885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662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62AFB-6131-4C50-8994-602BBE7C1448}" type="slidenum">
              <a:rPr lang="el-GR"/>
              <a:pPr/>
              <a:t>3</a:t>
            </a:fld>
            <a:endParaRPr lang="el-GR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584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21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13B6D-8704-4F14-AD9F-2416BA5CCF14}" type="slidenum">
              <a:rPr lang="el-GR" smtClean="0"/>
              <a:pPr/>
              <a:t>18</a:t>
            </a:fld>
            <a:endParaRPr lang="el-GR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208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078F7-2FE6-47DA-83FF-5506252600E6}" type="slidenum">
              <a:rPr lang="el-GR" smtClean="0"/>
              <a:pPr/>
              <a:t>19</a:t>
            </a:fld>
            <a:endParaRPr lang="el-GR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397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2562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Τεχνητή Νοημοσύνη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63432" y="3096542"/>
            <a:ext cx="6817137" cy="191663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l-GR" sz="3000" b="1" dirty="0" smtClean="0"/>
              <a:t>Ενότητα 7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 smtClean="0"/>
              <a:t>Τρόποι Αναπαράστασης  Γνώσης</a:t>
            </a:r>
          </a:p>
          <a:p>
            <a:pPr>
              <a:spcBef>
                <a:spcPts val="0"/>
              </a:spcBef>
            </a:pPr>
            <a:r>
              <a:rPr lang="el-GR" sz="1900" dirty="0"/>
              <a:t/>
            </a:r>
            <a:br>
              <a:rPr lang="el-GR" sz="1900" dirty="0"/>
            </a:br>
            <a:r>
              <a:rPr lang="el-GR" sz="28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8047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Προτασιακός </a:t>
            </a:r>
            <a:r>
              <a:rPr lang="el-GR" dirty="0" smtClean="0"/>
              <a:t>λογισμός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820000"/>
                </a:solidFill>
              </a:rPr>
              <a:t>Πίνακας Αληθείας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67536"/>
              </p:ext>
            </p:extLst>
          </p:nvPr>
        </p:nvGraphicFramePr>
        <p:xfrm>
          <a:off x="1475656" y="2132856"/>
          <a:ext cx="6192688" cy="2332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96754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P</a:t>
                      </a:r>
                      <a:endParaRPr lang="el-GR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Q</a:t>
                      </a:r>
                      <a:endParaRPr lang="el-GR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¬</a:t>
                      </a:r>
                      <a:r>
                        <a:rPr lang="en-US" sz="2400" b="1" dirty="0" smtClean="0">
                          <a:latin typeface="+mn-lt"/>
                        </a:rPr>
                        <a:t>P</a:t>
                      </a:r>
                      <a:endParaRPr lang="el-GR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lang="fr-FR" sz="2400" b="1" dirty="0" smtClean="0">
                          <a:latin typeface="+mn-lt"/>
                          <a:cs typeface="Lucida Sans Unicode" pitchFamily="34" charset="0"/>
                        </a:rPr>
                        <a:t>⋀</a:t>
                      </a: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Q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tabLst>
                          <a:tab pos="457200" algn="r"/>
                          <a:tab pos="2636838" algn="ctr"/>
                          <a:tab pos="5273675" algn="r"/>
                        </a:tabLst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lang="fr-FR" sz="2400" b="1" dirty="0" smtClean="0">
                          <a:latin typeface="+mn-lt"/>
                          <a:cs typeface="Lucida Sans Unicode" pitchFamily="34" charset="0"/>
                        </a:rPr>
                        <a:t>⋁</a:t>
                      </a: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Q</a:t>
                      </a:r>
                      <a:endParaRPr lang="en-GB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lang="fr-FR" sz="2400" b="1" dirty="0" smtClean="0">
                          <a:latin typeface="+mn-lt"/>
                          <a:cs typeface="Lucida Sans Unicode" pitchFamily="34" charset="0"/>
                        </a:rPr>
                        <a:t>⇢</a:t>
                      </a: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Q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lang="fr-FR" sz="2400" b="1" dirty="0" smtClean="0">
                          <a:latin typeface="+mn-lt"/>
                          <a:cs typeface="Lucida Sans Unicode" pitchFamily="34" charset="0"/>
                        </a:rPr>
                        <a:t>↔</a:t>
                      </a: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Q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latin typeface="+mn-lt"/>
                          <a:cs typeface="Times New Roman" pitchFamily="18" charset="0"/>
                        </a:rPr>
                        <a:t>T</a:t>
                      </a:r>
                      <a:endParaRPr lang="en-GB" sz="2400" b="1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1403648" y="486916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 dirty="0">
                <a:latin typeface="+mn-lt"/>
              </a:rPr>
              <a:t>Όμως</a:t>
            </a:r>
            <a:r>
              <a:rPr lang="el-GR" sz="2400" dirty="0">
                <a:latin typeface="+mn-lt"/>
              </a:rPr>
              <a:t> ο Προτασιακός Λογισμός δε δέχεται γενικεύσεις</a:t>
            </a:r>
          </a:p>
        </p:txBody>
      </p:sp>
    </p:spTree>
    <p:extLst>
      <p:ext uri="{BB962C8B-B14F-4D97-AF65-F5344CB8AC3E}">
        <p14:creationId xmlns:p14="http://schemas.microsoft.com/office/powerpoint/2010/main" val="13704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Κατηγορηματικός λογισμός </a:t>
            </a:r>
            <a:br>
              <a:rPr lang="el-GR" sz="4400" dirty="0"/>
            </a:br>
            <a:r>
              <a:rPr lang="el-GR" b="0" dirty="0"/>
              <a:t>(</a:t>
            </a:r>
            <a:r>
              <a:rPr lang="en-US" b="0" dirty="0"/>
              <a:t>predicate calculus)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600400"/>
          </a:xfrm>
        </p:spPr>
        <p:txBody>
          <a:bodyPr>
            <a:normAutofit/>
          </a:bodyPr>
          <a:lstStyle/>
          <a:p>
            <a:r>
              <a:rPr lang="el-GR" b="1" dirty="0"/>
              <a:t>Κατηγορηματικός λογισμός: </a:t>
            </a:r>
            <a:r>
              <a:rPr lang="el-GR" b="1" dirty="0">
                <a:solidFill>
                  <a:srgbClr val="820000"/>
                </a:solidFill>
              </a:rPr>
              <a:t>λογικό σύστημα </a:t>
            </a:r>
            <a:r>
              <a:rPr lang="el-GR" dirty="0"/>
              <a:t>που χρησιμοποιείται για να γίνουν σαφείς οι προτασιακές αναπαραστάσεις μέσω της χρήσης </a:t>
            </a:r>
            <a:r>
              <a:rPr lang="el-GR" b="1" dirty="0">
                <a:solidFill>
                  <a:srgbClr val="820000"/>
                </a:solidFill>
              </a:rPr>
              <a:t>κατηγορημάτων</a:t>
            </a:r>
            <a:r>
              <a:rPr lang="el-GR" b="1" dirty="0" smtClean="0">
                <a:solidFill>
                  <a:srgbClr val="820000"/>
                </a:solidFill>
              </a:rPr>
              <a:t>.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/>
              <a:t>Ένα </a:t>
            </a:r>
            <a:r>
              <a:rPr lang="el-GR" b="1" dirty="0"/>
              <a:t>κατηγόρημα (predicate) </a:t>
            </a:r>
            <a:r>
              <a:rPr lang="el-GR" dirty="0"/>
              <a:t>χρησιμοποιείται για να περιγράψει </a:t>
            </a:r>
            <a:r>
              <a:rPr lang="el-GR" b="1" dirty="0">
                <a:solidFill>
                  <a:srgbClr val="820000"/>
                </a:solidFill>
              </a:rPr>
              <a:t>ιδιότητες</a:t>
            </a:r>
            <a:r>
              <a:rPr lang="el-GR" b="1" dirty="0">
                <a:solidFill>
                  <a:srgbClr val="274E1E"/>
                </a:solidFill>
              </a:rPr>
              <a:t> </a:t>
            </a:r>
            <a:r>
              <a:rPr lang="el-GR" dirty="0"/>
              <a:t>και </a:t>
            </a:r>
            <a:r>
              <a:rPr lang="el-GR" b="1" dirty="0">
                <a:solidFill>
                  <a:srgbClr val="820000"/>
                </a:solidFill>
              </a:rPr>
              <a:t>σχέσεις</a:t>
            </a:r>
            <a:r>
              <a:rPr lang="el-GR" dirty="0"/>
              <a:t> που αφορούν αντικείμενα τα οποία αντιπροσωπεύονται από </a:t>
            </a:r>
            <a:r>
              <a:rPr lang="el-GR" b="1" dirty="0">
                <a:solidFill>
                  <a:srgbClr val="820000"/>
                </a:solidFill>
              </a:rPr>
              <a:t>σύμβολα.</a:t>
            </a:r>
            <a:r>
              <a:rPr lang="el-GR" dirty="0"/>
              <a:t> Π.χ. το βάζο είναι πάνω στο τραπέζι:</a:t>
            </a:r>
          </a:p>
          <a:p>
            <a:pPr marL="0" indent="0" algn="ctr">
              <a:buNone/>
            </a:pPr>
            <a:r>
              <a:rPr lang="el-GR" b="1" dirty="0" smtClean="0"/>
              <a:t>οn</a:t>
            </a:r>
            <a:r>
              <a:rPr lang="el-GR" dirty="0" smtClean="0"/>
              <a:t> </a:t>
            </a:r>
            <a:r>
              <a:rPr lang="el-GR" b="1" dirty="0">
                <a:solidFill>
                  <a:srgbClr val="820000"/>
                </a:solidFill>
              </a:rPr>
              <a:t>(βάζο, τραπέζι)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grpSp>
        <p:nvGrpSpPr>
          <p:cNvPr id="10" name="9 - Ομάδα"/>
          <p:cNvGrpSpPr/>
          <p:nvPr/>
        </p:nvGrpSpPr>
        <p:grpSpPr>
          <a:xfrm>
            <a:off x="607979" y="3212234"/>
            <a:ext cx="4828117" cy="1531297"/>
            <a:chOff x="607979" y="3212234"/>
            <a:chExt cx="4828117" cy="1531297"/>
          </a:xfrm>
        </p:grpSpPr>
        <p:cxnSp>
          <p:nvCxnSpPr>
            <p:cNvPr id="7" name="Ευθύγραμμο βέλος σύνδεσης 6"/>
            <p:cNvCxnSpPr/>
            <p:nvPr/>
          </p:nvCxnSpPr>
          <p:spPr>
            <a:xfrm flipH="1">
              <a:off x="4211960" y="3977882"/>
              <a:ext cx="1224136" cy="459230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5436096" y="3977882"/>
              <a:ext cx="0" cy="531238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607979" y="3212234"/>
              <a:ext cx="2608481" cy="1531297"/>
            </a:xfrm>
            <a:custGeom>
              <a:avLst/>
              <a:gdLst>
                <a:gd name="connsiteX0" fmla="*/ 793328 w 2608481"/>
                <a:gd name="connsiteY0" fmla="*/ 11143 h 1531297"/>
                <a:gd name="connsiteX1" fmla="*/ 192827 w 2608481"/>
                <a:gd name="connsiteY1" fmla="*/ 52086 h 1531297"/>
                <a:gd name="connsiteX2" fmla="*/ 15406 w 2608481"/>
                <a:gd name="connsiteY2" fmla="*/ 420576 h 1531297"/>
                <a:gd name="connsiteX3" fmla="*/ 15406 w 2608481"/>
                <a:gd name="connsiteY3" fmla="*/ 898247 h 1531297"/>
                <a:gd name="connsiteX4" fmla="*/ 69997 w 2608481"/>
                <a:gd name="connsiteY4" fmla="*/ 1294032 h 1531297"/>
                <a:gd name="connsiteX5" fmla="*/ 302009 w 2608481"/>
                <a:gd name="connsiteY5" fmla="*/ 1471453 h 1531297"/>
                <a:gd name="connsiteX6" fmla="*/ 766033 w 2608481"/>
                <a:gd name="connsiteY6" fmla="*/ 1526044 h 1531297"/>
                <a:gd name="connsiteX7" fmla="*/ 2608481 w 2608481"/>
                <a:gd name="connsiteY7" fmla="*/ 1526044 h 153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8481" h="1531297">
                  <a:moveTo>
                    <a:pt x="793328" y="11143"/>
                  </a:moveTo>
                  <a:cubicBezTo>
                    <a:pt x="557904" y="-2505"/>
                    <a:pt x="322481" y="-16153"/>
                    <a:pt x="192827" y="52086"/>
                  </a:cubicBezTo>
                  <a:cubicBezTo>
                    <a:pt x="63173" y="120325"/>
                    <a:pt x="44976" y="279549"/>
                    <a:pt x="15406" y="420576"/>
                  </a:cubicBezTo>
                  <a:cubicBezTo>
                    <a:pt x="-14164" y="561603"/>
                    <a:pt x="6308" y="752671"/>
                    <a:pt x="15406" y="898247"/>
                  </a:cubicBezTo>
                  <a:cubicBezTo>
                    <a:pt x="24504" y="1043823"/>
                    <a:pt x="22230" y="1198498"/>
                    <a:pt x="69997" y="1294032"/>
                  </a:cubicBezTo>
                  <a:cubicBezTo>
                    <a:pt x="117764" y="1389566"/>
                    <a:pt x="186003" y="1432784"/>
                    <a:pt x="302009" y="1471453"/>
                  </a:cubicBezTo>
                  <a:cubicBezTo>
                    <a:pt x="418015" y="1510122"/>
                    <a:pt x="381621" y="1516945"/>
                    <a:pt x="766033" y="1526044"/>
                  </a:cubicBezTo>
                  <a:cubicBezTo>
                    <a:pt x="1150445" y="1535143"/>
                    <a:pt x="1879463" y="1530593"/>
                    <a:pt x="2608481" y="1526044"/>
                  </a:cubicBezTo>
                </a:path>
              </a:pathLst>
            </a:custGeom>
            <a:noFill/>
            <a:ln>
              <a:solidFill>
                <a:srgbClr val="004A8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259632" y="3212234"/>
              <a:ext cx="1512168" cy="0"/>
            </a:xfrm>
            <a:prstGeom prst="line">
              <a:avLst/>
            </a:prstGeom>
            <a:ln w="28575">
              <a:solidFill>
                <a:srgbClr val="004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59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Κατηγορηματικός λογισμός </a:t>
            </a:r>
            <a:br>
              <a:rPr lang="el-GR" sz="4400" dirty="0"/>
            </a:br>
            <a:r>
              <a:rPr lang="el-GR" b="0" dirty="0"/>
              <a:t>(</a:t>
            </a:r>
            <a:r>
              <a:rPr lang="en-US" b="0" dirty="0"/>
              <a:t>predicate calculus)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dirty="0"/>
              <a:t>Παρέχει τη δυνατότητα χρήσης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b="1" dirty="0"/>
              <a:t>κατηγορημάτων, συμβόλων </a:t>
            </a:r>
            <a:r>
              <a:rPr lang="el-GR" dirty="0"/>
              <a:t>και </a:t>
            </a:r>
            <a:r>
              <a:rPr lang="el-GR" b="1" dirty="0">
                <a:solidFill>
                  <a:srgbClr val="820000"/>
                </a:solidFill>
              </a:rPr>
              <a:t>παραμέτρων</a:t>
            </a:r>
            <a:r>
              <a:rPr lang="el-GR" dirty="0"/>
              <a:t> για τα κοινά </a:t>
            </a:r>
            <a:r>
              <a:rPr lang="en-US" dirty="0"/>
              <a:t>	</a:t>
            </a:r>
            <a:r>
              <a:rPr lang="en-US" dirty="0" smtClean="0"/>
              <a:t>			          </a:t>
            </a:r>
            <a:r>
              <a:rPr lang="el-GR" dirty="0" smtClean="0"/>
              <a:t>στοιχεία </a:t>
            </a:r>
            <a:r>
              <a:rPr lang="el-GR" dirty="0"/>
              <a:t>στις προτάσεις 	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π.χ.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    </a:t>
            </a:r>
            <a:r>
              <a:rPr lang="en-US" sz="2400" b="1" dirty="0" smtClean="0">
                <a:solidFill>
                  <a:srgbClr val="004A82"/>
                </a:solidFill>
              </a:rPr>
              <a:t>father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b="1" dirty="0">
                <a:solidFill>
                  <a:srgbClr val="004A82"/>
                </a:solidFill>
              </a:rPr>
              <a:t>(Άννα, </a:t>
            </a:r>
            <a:r>
              <a:rPr lang="en-US" sz="2400" b="1" dirty="0">
                <a:solidFill>
                  <a:srgbClr val="820000"/>
                </a:solidFill>
              </a:rPr>
              <a:t>x</a:t>
            </a:r>
            <a:r>
              <a:rPr lang="el-GR" sz="2400" b="1" dirty="0">
                <a:solidFill>
                  <a:srgbClr val="004A82"/>
                </a:solidFill>
              </a:rPr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dirty="0"/>
              <a:t>  Κάθε αντικείμενο πάνω στο τραπέζι είναι κόκκινο:</a:t>
            </a:r>
          </a:p>
          <a:p>
            <a:pPr marL="1162050" lvl="2" indent="-582613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4A82"/>
                </a:solidFill>
                <a:sym typeface="Symbol" pitchFamily="18" charset="2"/>
              </a:rPr>
              <a:t></a:t>
            </a:r>
            <a:r>
              <a:rPr lang="en-US" sz="2400" b="1" dirty="0">
                <a:solidFill>
                  <a:srgbClr val="004A82"/>
                </a:solidFill>
              </a:rPr>
              <a:t>x, on(x, table) </a:t>
            </a:r>
            <a:r>
              <a:rPr lang="en-US" sz="2400" b="1" dirty="0">
                <a:solidFill>
                  <a:srgbClr val="004A82"/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4A82"/>
                </a:solidFill>
              </a:rPr>
              <a:t> red(x)</a:t>
            </a:r>
            <a:endParaRPr lang="el-GR" sz="2400" b="1" dirty="0">
              <a:solidFill>
                <a:srgbClr val="004A82"/>
              </a:solidFill>
            </a:endParaRPr>
          </a:p>
          <a:p>
            <a:pPr marL="762000" lvl="1" indent="-582613">
              <a:lnSpc>
                <a:spcPct val="80000"/>
              </a:lnSpc>
              <a:buNone/>
            </a:pPr>
            <a:r>
              <a:rPr lang="el-GR" sz="2400" dirty="0"/>
              <a:t>Όλα τα μανιτάρια είναι ή ροζ ή δηλητηριώδη:</a:t>
            </a:r>
          </a:p>
          <a:p>
            <a:pPr marL="1162050" lvl="2" indent="-582613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4A82"/>
                </a:solidFill>
                <a:sym typeface="Symbol" pitchFamily="18" charset="2"/>
              </a:rPr>
              <a:t></a:t>
            </a:r>
            <a:r>
              <a:rPr lang="en-US" sz="2400" b="1" dirty="0">
                <a:solidFill>
                  <a:srgbClr val="004A82"/>
                </a:solidFill>
              </a:rPr>
              <a:t>x, mushroom(x) </a:t>
            </a:r>
            <a:r>
              <a:rPr lang="en-US" sz="2400" b="1" dirty="0">
                <a:solidFill>
                  <a:srgbClr val="004A82"/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4A82"/>
                </a:solidFill>
              </a:rPr>
              <a:t> ((purple(x) </a:t>
            </a:r>
            <a:r>
              <a:rPr lang="en-US" sz="2400" b="1" dirty="0">
                <a:solidFill>
                  <a:srgbClr val="004A82"/>
                </a:solidFill>
                <a:sym typeface="Symbol" pitchFamily="18" charset="2"/>
              </a:rPr>
              <a:t></a:t>
            </a:r>
            <a:r>
              <a:rPr lang="en-US" sz="2400" b="1" dirty="0">
                <a:solidFill>
                  <a:srgbClr val="004A82"/>
                </a:solidFill>
              </a:rPr>
              <a:t>poisonous</a:t>
            </a:r>
            <a:r>
              <a:rPr lang="el-GR" sz="2400" b="1" dirty="0">
                <a:solidFill>
                  <a:srgbClr val="004A82"/>
                </a:solidFill>
              </a:rPr>
              <a:t>(</a:t>
            </a:r>
            <a:r>
              <a:rPr lang="en-US" sz="2400" b="1" dirty="0">
                <a:solidFill>
                  <a:srgbClr val="004A82"/>
                </a:solidFill>
              </a:rPr>
              <a:t>x</a:t>
            </a:r>
            <a:r>
              <a:rPr lang="el-GR" sz="2400" b="1" dirty="0">
                <a:solidFill>
                  <a:srgbClr val="004A82"/>
                </a:solidFill>
              </a:rPr>
              <a:t>)</a:t>
            </a:r>
            <a:r>
              <a:rPr lang="en-US" sz="2400" b="1" dirty="0">
                <a:solidFill>
                  <a:srgbClr val="004A82"/>
                </a:solidFill>
              </a:rPr>
              <a:t>))</a:t>
            </a:r>
          </a:p>
          <a:p>
            <a:pPr marL="762000" lvl="1" indent="-582613">
              <a:lnSpc>
                <a:spcPct val="80000"/>
              </a:lnSpc>
              <a:buNone/>
            </a:pPr>
            <a:r>
              <a:rPr lang="el-GR" sz="2400" dirty="0"/>
              <a:t>Κανένα ροζ μανιτάρι δεν είναι δηλητηριώδες</a:t>
            </a:r>
            <a:endParaRPr lang="en-US" sz="2400" dirty="0"/>
          </a:p>
          <a:p>
            <a:pPr marL="1162050" lvl="2" indent="-582613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4A82"/>
                </a:solidFill>
                <a:sym typeface="Symbol" pitchFamily="18" charset="2"/>
              </a:rPr>
              <a:t></a:t>
            </a:r>
            <a:r>
              <a:rPr lang="en-US" sz="2400" b="1" dirty="0">
                <a:solidFill>
                  <a:srgbClr val="004A82"/>
                </a:solidFill>
              </a:rPr>
              <a:t>x, (mushroom(x) </a:t>
            </a:r>
            <a:r>
              <a:rPr lang="en-US" sz="2400" b="1" dirty="0">
                <a:solidFill>
                  <a:srgbClr val="004A82"/>
                </a:solidFill>
                <a:sym typeface="Symbol" pitchFamily="18" charset="2"/>
              </a:rPr>
              <a:t></a:t>
            </a:r>
            <a:r>
              <a:rPr lang="en-US" sz="2400" b="1" dirty="0">
                <a:solidFill>
                  <a:srgbClr val="004A82"/>
                </a:solidFill>
              </a:rPr>
              <a:t> purple(x)) </a:t>
            </a:r>
            <a:r>
              <a:rPr lang="en-US" sz="2400" b="1" dirty="0">
                <a:solidFill>
                  <a:srgbClr val="004A82"/>
                </a:solidFill>
                <a:sym typeface="Symbol" pitchFamily="18" charset="2"/>
              </a:rPr>
              <a:t> </a:t>
            </a:r>
            <a:r>
              <a:rPr lang="en-US" sz="2400" b="1" dirty="0">
                <a:solidFill>
                  <a:srgbClr val="004A82"/>
                </a:solidFill>
              </a:rPr>
              <a:t> poisonous(x)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1403648" y="2204864"/>
            <a:ext cx="0" cy="1296144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H="1">
            <a:off x="2483768" y="2204864"/>
            <a:ext cx="648072" cy="1368152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H="1">
            <a:off x="3059832" y="2204864"/>
            <a:ext cx="1656184" cy="136815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Κατηγορηματικός λογισμός </a:t>
            </a:r>
            <a:br>
              <a:rPr lang="el-GR" sz="4400" dirty="0"/>
            </a:br>
            <a:r>
              <a:rPr lang="el-GR" b="0" dirty="0"/>
              <a:t>(</a:t>
            </a:r>
            <a:r>
              <a:rPr lang="en-US" b="0" dirty="0"/>
              <a:t>predicate calculus)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363272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dirty="0"/>
              <a:t>Παρέχει επίσης τη δυνατότητα χρήσης </a:t>
            </a:r>
            <a:r>
              <a:rPr lang="el-GR" b="1" dirty="0">
                <a:solidFill>
                  <a:srgbClr val="820000"/>
                </a:solidFill>
              </a:rPr>
              <a:t>συναρτήσεων (συναρτησιακών συμβόλων) 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/>
              <a:t>για την εξαγωγή συμπερασμάτων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dirty="0" smtClean="0"/>
              <a:t>(</a:t>
            </a:r>
            <a:r>
              <a:rPr lang="el-GR" b="1" dirty="0"/>
              <a:t>κατηγορηματικός λογισμός πρώτης τάξης</a:t>
            </a:r>
            <a:r>
              <a:rPr lang="el-GR" dirty="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dirty="0" smtClean="0"/>
              <a:t>π.χ</a:t>
            </a:r>
            <a:r>
              <a:rPr lang="el-GR" dirty="0"/>
              <a:t>. </a:t>
            </a:r>
            <a:r>
              <a:rPr lang="el-GR" b="1" dirty="0">
                <a:sym typeface="Symbol" pitchFamily="18" charset="2"/>
              </a:rPr>
              <a:t> </a:t>
            </a:r>
            <a:r>
              <a:rPr lang="el-GR" b="1" dirty="0">
                <a:solidFill>
                  <a:srgbClr val="004A82"/>
                </a:solidFill>
              </a:rPr>
              <a:t>x,z,w :</a:t>
            </a:r>
            <a:r>
              <a:rPr lang="el-GR" b="1" dirty="0">
                <a:solidFill>
                  <a:srgbClr val="004A82"/>
                </a:solidFill>
                <a:sym typeface="Symbol" pitchFamily="18" charset="2"/>
              </a:rPr>
              <a:t> </a:t>
            </a:r>
            <a:r>
              <a:rPr lang="el-GR" b="1" dirty="0">
                <a:solidFill>
                  <a:srgbClr val="004A82"/>
                </a:solidFill>
              </a:rPr>
              <a:t>πατέρας (x,w) </a:t>
            </a:r>
            <a:r>
              <a:rPr lang="en-US" b="1" dirty="0">
                <a:solidFill>
                  <a:srgbClr val="004A82"/>
                </a:solidFill>
                <a:sym typeface="Symbol" pitchFamily="18" charset="2"/>
              </a:rPr>
              <a:t></a:t>
            </a:r>
            <a:r>
              <a:rPr lang="en-US" b="1" dirty="0">
                <a:solidFill>
                  <a:srgbClr val="004A82"/>
                </a:solidFill>
              </a:rPr>
              <a:t> </a:t>
            </a:r>
            <a:r>
              <a:rPr lang="el-GR" b="1" dirty="0">
                <a:solidFill>
                  <a:srgbClr val="004A82"/>
                </a:solidFill>
              </a:rPr>
              <a:t>πατέρας (z,w) </a:t>
            </a:r>
            <a:r>
              <a:rPr lang="el-GR" b="1" dirty="0" smtClean="0">
                <a:solidFill>
                  <a:srgbClr val="004A82"/>
                </a:solidFill>
                <a:sym typeface="Symbol" pitchFamily="18" charset="2"/>
              </a:rPr>
              <a:t> </a:t>
            </a:r>
            <a:r>
              <a:rPr lang="el-GR" b="1" dirty="0" smtClean="0">
                <a:solidFill>
                  <a:srgbClr val="004A82"/>
                </a:solidFill>
              </a:rPr>
              <a:t>αδέλφια </a:t>
            </a:r>
            <a:r>
              <a:rPr lang="el-GR" b="1" dirty="0">
                <a:solidFill>
                  <a:srgbClr val="004A82"/>
                </a:solidFill>
              </a:rPr>
              <a:t>(x,z</a:t>
            </a:r>
            <a:r>
              <a:rPr lang="el-GR" b="1" dirty="0" smtClean="0">
                <a:solidFill>
                  <a:srgbClr val="004A82"/>
                </a:solidFill>
              </a:rPr>
              <a:t>):</a:t>
            </a:r>
            <a:endParaRPr lang="el-GR" dirty="0">
              <a:solidFill>
                <a:srgbClr val="004A8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πατέρας (Γιάννης, Πέτρος)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πατέρας (Μαίρη, Πέτρος)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πατέρας (Άννα, Τάκης)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? αδέλφια(Γιάννης, Μαίρη)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4A82"/>
                </a:solidFill>
              </a:rPr>
              <a:t>yes</a:t>
            </a:r>
            <a:endParaRPr lang="el-GR" b="1" dirty="0">
              <a:solidFill>
                <a:srgbClr val="004A8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?αδέλφια(Μαίρη, Άννα)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4A82"/>
                </a:solidFill>
              </a:rPr>
              <a:t>no</a:t>
            </a:r>
            <a:endParaRPr lang="el-GR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Freeform 5"/>
          <p:cNvSpPr/>
          <p:nvPr/>
        </p:nvSpPr>
        <p:spPr>
          <a:xfrm>
            <a:off x="4067944" y="2276872"/>
            <a:ext cx="3179927" cy="755364"/>
          </a:xfrm>
          <a:custGeom>
            <a:avLst/>
            <a:gdLst>
              <a:gd name="connsiteX0" fmla="*/ 0 w 3179927"/>
              <a:gd name="connsiteY0" fmla="*/ 18385 h 755364"/>
              <a:gd name="connsiteX1" fmla="*/ 2238232 w 3179927"/>
              <a:gd name="connsiteY1" fmla="*/ 18385 h 755364"/>
              <a:gd name="connsiteX2" fmla="*/ 2920620 w 3179927"/>
              <a:gd name="connsiteY2" fmla="*/ 209454 h 755364"/>
              <a:gd name="connsiteX3" fmla="*/ 3152632 w 3179927"/>
              <a:gd name="connsiteY3" fmla="*/ 632534 h 755364"/>
              <a:gd name="connsiteX4" fmla="*/ 3166280 w 3179927"/>
              <a:gd name="connsiteY4" fmla="*/ 755364 h 75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927" h="755364">
                <a:moveTo>
                  <a:pt x="0" y="18385"/>
                </a:moveTo>
                <a:cubicBezTo>
                  <a:pt x="875731" y="2462"/>
                  <a:pt x="1751462" y="-13460"/>
                  <a:pt x="2238232" y="18385"/>
                </a:cubicBezTo>
                <a:cubicBezTo>
                  <a:pt x="2725002" y="50230"/>
                  <a:pt x="2768220" y="107096"/>
                  <a:pt x="2920620" y="209454"/>
                </a:cubicBezTo>
                <a:cubicBezTo>
                  <a:pt x="3073020" y="311812"/>
                  <a:pt x="3111689" y="541549"/>
                  <a:pt x="3152632" y="632534"/>
                </a:cubicBezTo>
                <a:cubicBezTo>
                  <a:pt x="3193575" y="723519"/>
                  <a:pt x="3179927" y="739441"/>
                  <a:pt x="3166280" y="755364"/>
                </a:cubicBezTo>
              </a:path>
            </a:pathLst>
          </a:custGeom>
          <a:noFill/>
          <a:ln w="19050">
            <a:solidFill>
              <a:srgbClr val="004A8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83568" y="2276872"/>
            <a:ext cx="3465352" cy="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Κατηγορηματικός </a:t>
            </a:r>
            <a:r>
              <a:rPr lang="el-GR" dirty="0" smtClean="0"/>
              <a:t>λογισμός </a:t>
            </a:r>
            <a:r>
              <a:rPr lang="el-GR" dirty="0"/>
              <a:t>&amp; </a:t>
            </a:r>
            <a:r>
              <a:rPr lang="en-US" dirty="0"/>
              <a:t>Prolog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95536" y="3501008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§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l-GR" sz="2200" dirty="0">
                <a:latin typeface="+mn-lt"/>
                <a:cs typeface="Arial" charset="0"/>
              </a:rPr>
              <a:t>isabove(</a:t>
            </a:r>
            <a:r>
              <a:rPr lang="el-GR" sz="2200" i="1" dirty="0">
                <a:latin typeface="+mn-lt"/>
                <a:cs typeface="Arial" charset="0"/>
              </a:rPr>
              <a:t>g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b1) </a:t>
            </a:r>
            <a:r>
              <a:rPr lang="el-GR" sz="2200" dirty="0">
                <a:latin typeface="+mn-lt"/>
                <a:cs typeface="Arial" charset="0"/>
              </a:rPr>
              <a:t>color(</a:t>
            </a:r>
            <a:r>
              <a:rPr lang="el-GR" sz="2200" i="1" dirty="0">
                <a:latin typeface="+mn-lt"/>
                <a:cs typeface="Arial" charset="0"/>
              </a:rPr>
              <a:t>g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gray</a:t>
            </a:r>
            <a:r>
              <a:rPr lang="el-GR" sz="2200" dirty="0">
                <a:latin typeface="+mn-lt"/>
                <a:cs typeface="Arial" charset="0"/>
              </a:rPr>
              <a:t>) color(</a:t>
            </a:r>
            <a:r>
              <a:rPr lang="el-GR" sz="2200" i="1" dirty="0">
                <a:latin typeface="+mn-lt"/>
                <a:cs typeface="Arial" charset="0"/>
              </a:rPr>
              <a:t>b3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blue</a:t>
            </a:r>
            <a:r>
              <a:rPr lang="el-GR" sz="2200" dirty="0">
                <a:latin typeface="+mn-lt"/>
                <a:cs typeface="Arial" charset="0"/>
              </a:rPr>
              <a:t>)</a:t>
            </a: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§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l-GR" sz="2200" dirty="0">
                <a:latin typeface="+mn-lt"/>
                <a:cs typeface="Arial" charset="0"/>
              </a:rPr>
              <a:t>isabove(</a:t>
            </a:r>
            <a:r>
              <a:rPr lang="el-GR" sz="2200" i="1" dirty="0">
                <a:latin typeface="+mn-lt"/>
                <a:cs typeface="Arial" charset="0"/>
              </a:rPr>
              <a:t>b1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w1</a:t>
            </a:r>
            <a:r>
              <a:rPr lang="el-GR" sz="2200" dirty="0">
                <a:latin typeface="+mn-lt"/>
                <a:cs typeface="Arial" charset="0"/>
              </a:rPr>
              <a:t>) color(</a:t>
            </a:r>
            <a:r>
              <a:rPr lang="el-GR" sz="2200" i="1" dirty="0">
                <a:latin typeface="+mn-lt"/>
                <a:cs typeface="Arial" charset="0"/>
              </a:rPr>
              <a:t>b1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blue</a:t>
            </a:r>
            <a:r>
              <a:rPr lang="el-GR" sz="2200" dirty="0">
                <a:latin typeface="+mn-lt"/>
                <a:cs typeface="Arial" charset="0"/>
              </a:rPr>
              <a:t>) color(</a:t>
            </a:r>
            <a:r>
              <a:rPr lang="el-GR" sz="2200" i="1" dirty="0">
                <a:latin typeface="+mn-lt"/>
                <a:cs typeface="Arial" charset="0"/>
              </a:rPr>
              <a:t>w1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white</a:t>
            </a:r>
            <a:r>
              <a:rPr lang="el-GR" sz="2200" dirty="0">
                <a:latin typeface="+mn-lt"/>
                <a:cs typeface="Arial" charset="0"/>
              </a:rPr>
              <a:t>)</a:t>
            </a: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§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l-GR" sz="2200" dirty="0">
                <a:latin typeface="+mn-lt"/>
                <a:cs typeface="Arial" charset="0"/>
              </a:rPr>
              <a:t>isabove(</a:t>
            </a:r>
            <a:r>
              <a:rPr lang="el-GR" sz="2200" i="1" dirty="0">
                <a:latin typeface="+mn-lt"/>
                <a:cs typeface="Arial" charset="0"/>
              </a:rPr>
              <a:t>w2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b2</a:t>
            </a:r>
            <a:r>
              <a:rPr lang="el-GR" sz="2200" dirty="0">
                <a:latin typeface="+mn-lt"/>
                <a:cs typeface="Arial" charset="0"/>
              </a:rPr>
              <a:t>) color(</a:t>
            </a:r>
            <a:r>
              <a:rPr lang="el-GR" sz="2200" i="1" dirty="0">
                <a:latin typeface="+mn-lt"/>
                <a:cs typeface="Arial" charset="0"/>
              </a:rPr>
              <a:t>b2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blue</a:t>
            </a:r>
            <a:r>
              <a:rPr lang="el-GR" sz="2200" dirty="0">
                <a:latin typeface="+mn-lt"/>
                <a:cs typeface="Arial" charset="0"/>
              </a:rPr>
              <a:t>) color(</a:t>
            </a:r>
            <a:r>
              <a:rPr lang="el-GR" sz="2200" i="1" dirty="0">
                <a:latin typeface="+mn-lt"/>
                <a:cs typeface="Arial" charset="0"/>
              </a:rPr>
              <a:t>w2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white</a:t>
            </a:r>
            <a:r>
              <a:rPr lang="el-GR" sz="2200" dirty="0">
                <a:latin typeface="+mn-lt"/>
                <a:cs typeface="Arial" charset="0"/>
              </a:rPr>
              <a:t>)</a:t>
            </a: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§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l-GR" sz="2200" dirty="0">
                <a:latin typeface="+mn-lt"/>
                <a:cs typeface="Arial" charset="0"/>
              </a:rPr>
              <a:t>isabove(</a:t>
            </a:r>
            <a:r>
              <a:rPr lang="el-GR" sz="2200" i="1" dirty="0">
                <a:latin typeface="+mn-lt"/>
                <a:cs typeface="Arial" charset="0"/>
              </a:rPr>
              <a:t>b2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b3) </a:t>
            </a:r>
            <a:endParaRPr lang="en-US" sz="2200" i="1" dirty="0">
              <a:latin typeface="+mn-lt"/>
              <a:cs typeface="Arial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Wingdings" pitchFamily="2" charset="2"/>
              <a:buChar char="§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l-GR" sz="2200" dirty="0">
                <a:latin typeface="+mn-lt"/>
                <a:cs typeface="Arial" charset="0"/>
              </a:rPr>
              <a:t>isabove(</a:t>
            </a:r>
            <a:r>
              <a:rPr lang="el-GR" sz="2200" i="1" dirty="0">
                <a:latin typeface="+mn-lt"/>
                <a:cs typeface="Arial" charset="0"/>
              </a:rPr>
              <a:t>X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Z</a:t>
            </a:r>
            <a:r>
              <a:rPr lang="el-GR" sz="2200" dirty="0">
                <a:latin typeface="+mn-lt"/>
                <a:cs typeface="Arial" charset="0"/>
              </a:rPr>
              <a:t>) if isabove(</a:t>
            </a:r>
            <a:r>
              <a:rPr lang="el-GR" sz="2200" i="1" dirty="0">
                <a:latin typeface="+mn-lt"/>
                <a:cs typeface="Arial" charset="0"/>
              </a:rPr>
              <a:t>X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Y</a:t>
            </a:r>
            <a:r>
              <a:rPr lang="el-GR" sz="2200" dirty="0">
                <a:latin typeface="+mn-lt"/>
                <a:cs typeface="Arial" charset="0"/>
              </a:rPr>
              <a:t>) and isabove(</a:t>
            </a:r>
            <a:r>
              <a:rPr lang="el-GR" sz="2200" i="1" dirty="0">
                <a:latin typeface="+mn-lt"/>
                <a:cs typeface="Arial" charset="0"/>
              </a:rPr>
              <a:t>Y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Z</a:t>
            </a:r>
            <a:r>
              <a:rPr lang="el-GR" sz="2200" dirty="0">
                <a:latin typeface="+mn-lt"/>
                <a:cs typeface="Arial" charset="0"/>
              </a:rPr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l-GR" sz="2200" dirty="0">
              <a:latin typeface="+mn-lt"/>
              <a:cs typeface="Arial" charset="0"/>
            </a:endParaRPr>
          </a:p>
          <a:p>
            <a:pPr marL="285750" indent="-285750"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l-GR" sz="2200" dirty="0">
                <a:latin typeface="+mn-lt"/>
                <a:cs typeface="Arial" charset="0"/>
              </a:rPr>
              <a:t>?isabove(</a:t>
            </a:r>
            <a:r>
              <a:rPr lang="el-GR" sz="2200" i="1" dirty="0">
                <a:latin typeface="+mn-lt"/>
                <a:cs typeface="Arial" charset="0"/>
              </a:rPr>
              <a:t>b2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w1</a:t>
            </a:r>
            <a:r>
              <a:rPr lang="el-GR" sz="2200" dirty="0" smtClean="0">
                <a:latin typeface="+mn-lt"/>
                <a:cs typeface="Arial" charset="0"/>
              </a:rPr>
              <a:t>)         ?</a:t>
            </a:r>
            <a:r>
              <a:rPr lang="el-GR" sz="2200" dirty="0">
                <a:latin typeface="+mn-lt"/>
                <a:cs typeface="Arial" charset="0"/>
              </a:rPr>
              <a:t>color(</a:t>
            </a:r>
            <a:r>
              <a:rPr lang="el-GR" sz="2200" i="1" dirty="0">
                <a:latin typeface="+mn-lt"/>
                <a:cs typeface="Arial" charset="0"/>
              </a:rPr>
              <a:t>w1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X</a:t>
            </a:r>
            <a:r>
              <a:rPr lang="el-GR" sz="2200" dirty="0">
                <a:latin typeface="+mn-lt"/>
                <a:cs typeface="Arial" charset="0"/>
              </a:rPr>
              <a:t>)	</a:t>
            </a:r>
            <a:r>
              <a:rPr lang="el-GR" sz="2200" dirty="0" smtClean="0">
                <a:latin typeface="+mn-lt"/>
                <a:cs typeface="Arial" charset="0"/>
              </a:rPr>
              <a:t>	?</a:t>
            </a:r>
            <a:r>
              <a:rPr lang="el-GR" sz="2200" dirty="0">
                <a:latin typeface="+mn-lt"/>
                <a:cs typeface="Arial" charset="0"/>
              </a:rPr>
              <a:t>color(</a:t>
            </a:r>
            <a:r>
              <a:rPr lang="el-GR" sz="2200" i="1" dirty="0">
                <a:latin typeface="+mn-lt"/>
                <a:cs typeface="Arial" charset="0"/>
              </a:rPr>
              <a:t>X</a:t>
            </a:r>
            <a:r>
              <a:rPr lang="el-GR" sz="2200" dirty="0">
                <a:latin typeface="+mn-lt"/>
                <a:cs typeface="Arial" charset="0"/>
              </a:rPr>
              <a:t>, </a:t>
            </a:r>
            <a:r>
              <a:rPr lang="el-GR" sz="2200" i="1" dirty="0">
                <a:latin typeface="+mn-lt"/>
                <a:cs typeface="Arial" charset="0"/>
              </a:rPr>
              <a:t>blue</a:t>
            </a:r>
            <a:r>
              <a:rPr lang="el-GR" sz="2200" dirty="0">
                <a:latin typeface="+mn-lt"/>
                <a:cs typeface="Arial" charset="0"/>
              </a:rPr>
              <a:t>)</a:t>
            </a:r>
          </a:p>
          <a:p>
            <a:pPr marL="285750" indent="-285750"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l-GR" sz="2200" dirty="0">
                <a:latin typeface="+mn-lt"/>
                <a:cs typeface="Arial" charset="0"/>
              </a:rPr>
              <a:t>No 			X=</a:t>
            </a:r>
            <a:r>
              <a:rPr lang="el-GR" sz="2200" i="1" dirty="0">
                <a:latin typeface="+mn-lt"/>
                <a:cs typeface="Arial" charset="0"/>
              </a:rPr>
              <a:t>White		</a:t>
            </a:r>
            <a:r>
              <a:rPr lang="el-GR" sz="2200" i="1" dirty="0" smtClean="0">
                <a:latin typeface="+mn-lt"/>
                <a:cs typeface="Arial" charset="0"/>
              </a:rPr>
              <a:t>X=b1, X=b2, Χ=</a:t>
            </a:r>
            <a:r>
              <a:rPr lang="en-US" sz="2200" i="1" dirty="0" smtClean="0">
                <a:latin typeface="+mn-lt"/>
                <a:cs typeface="Arial" charset="0"/>
              </a:rPr>
              <a:t>b3</a:t>
            </a:r>
            <a:r>
              <a:rPr lang="el-GR" sz="2200" i="1" dirty="0" smtClean="0">
                <a:latin typeface="+mn-lt"/>
                <a:cs typeface="Arial" charset="0"/>
              </a:rPr>
              <a:t> 								</a:t>
            </a:r>
            <a:r>
              <a:rPr lang="en-US" sz="2200" i="1" dirty="0">
                <a:latin typeface="+mn-lt"/>
                <a:cs typeface="Arial" charset="0"/>
              </a:rPr>
              <a:t>					</a:t>
            </a:r>
            <a:endParaRPr lang="el-GR" sz="2200" i="1" dirty="0">
              <a:latin typeface="+mn-lt"/>
              <a:cs typeface="Arial" charset="0"/>
            </a:endParaRPr>
          </a:p>
          <a:p>
            <a:pPr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l-GR" sz="1600" dirty="0">
              <a:latin typeface="+mn-lt"/>
              <a:cs typeface="Arial" charset="0"/>
            </a:endParaRPr>
          </a:p>
          <a:p>
            <a:pPr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l-GR" sz="900" dirty="0">
              <a:latin typeface="+mn-lt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3999" y="2682378"/>
            <a:ext cx="0" cy="576064"/>
          </a:xfrm>
          <a:prstGeom prst="line">
            <a:avLst/>
          </a:prstGeom>
          <a:ln w="571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49152" y="2700736"/>
            <a:ext cx="2295872" cy="0"/>
          </a:xfrm>
          <a:prstGeom prst="line">
            <a:avLst/>
          </a:prstGeom>
          <a:ln w="571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38600" y="2682378"/>
            <a:ext cx="0" cy="576064"/>
          </a:xfrm>
          <a:prstGeom prst="line">
            <a:avLst/>
          </a:prstGeom>
          <a:ln w="571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43608" y="1166713"/>
            <a:ext cx="57606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el-GR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43608" y="1670769"/>
                <a:ext cx="576064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670769"/>
                <a:ext cx="576064" cy="50405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20"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3608" y="2174825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74825"/>
                <a:ext cx="576064" cy="50405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95736" y="1170210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170210"/>
                <a:ext cx="576064" cy="50405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195736" y="1674266"/>
                <a:ext cx="576064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674266"/>
                <a:ext cx="576064" cy="50405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020"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95736" y="2178322"/>
                <a:ext cx="576064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178322"/>
                <a:ext cx="576064" cy="50405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2020"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945899" y="1202352"/>
            <a:ext cx="57606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el-GR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45899" y="1855311"/>
                <a:ext cx="576064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99" y="1855311"/>
                <a:ext cx="576064" cy="50405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2020"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45899" y="2498496"/>
                <a:ext cx="576064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99" y="2498496"/>
                <a:ext cx="576064" cy="504056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2020"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521963" y="1223547"/>
            <a:ext cx="159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=gray block</a:t>
            </a:r>
            <a:endParaRPr lang="el-GR" sz="24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1963" y="1876506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=blue block 1</a:t>
            </a:r>
            <a:endParaRPr lang="el-GR" sz="24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1963" y="2519691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=blue block 2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472642" y="1170210"/>
                <a:ext cx="576064" cy="504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42" y="1170210"/>
                <a:ext cx="576064" cy="50405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2041"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472642" y="1823169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42" y="1823169"/>
                <a:ext cx="576064" cy="504056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472642" y="2466354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42" y="2466354"/>
                <a:ext cx="576064" cy="504056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048706" y="1191405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=blue block 3</a:t>
            </a:r>
            <a:endParaRPr lang="el-GR" sz="24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48706" y="1844364"/>
            <a:ext cx="200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=white block 1</a:t>
            </a:r>
            <a:endParaRPr lang="el-GR" sz="24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8706" y="2487549"/>
            <a:ext cx="200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=white block 2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76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</a:t>
            </a:r>
            <a:r>
              <a:rPr lang="el-GR" dirty="0" smtClean="0"/>
              <a:t>δομές </a:t>
            </a:r>
            <a:r>
              <a:rPr lang="el-GR" dirty="0"/>
              <a:t>α</a:t>
            </a:r>
            <a:r>
              <a:rPr lang="el-GR" dirty="0" smtClean="0"/>
              <a:t>ναπαραστάσεων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30624" y="2132856"/>
            <a:ext cx="4721696" cy="2232248"/>
          </a:xfrm>
        </p:spPr>
        <p:txBody>
          <a:bodyPr>
            <a:normAutofit/>
          </a:bodyPr>
          <a:lstStyle/>
          <a:p>
            <a:r>
              <a:rPr lang="el-GR" sz="2800" dirty="0"/>
              <a:t>Σημασιολογικά </a:t>
            </a:r>
            <a:r>
              <a:rPr lang="el-GR" sz="2800" dirty="0" smtClean="0"/>
              <a:t>Δίκτυα</a:t>
            </a:r>
            <a:endParaRPr lang="el-GR" sz="2800" dirty="0"/>
          </a:p>
          <a:p>
            <a:r>
              <a:rPr lang="el-GR" sz="2800" dirty="0"/>
              <a:t>Σχήματα </a:t>
            </a:r>
            <a:r>
              <a:rPr lang="el-GR" sz="2800" dirty="0" smtClean="0"/>
              <a:t>– Πλαίσια</a:t>
            </a:r>
            <a:endParaRPr lang="el-GR" sz="2800" dirty="0"/>
          </a:p>
          <a:p>
            <a:r>
              <a:rPr lang="el-GR" sz="2800" dirty="0" smtClean="0"/>
              <a:t>Σενάρια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26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Σημασιολογικά </a:t>
            </a:r>
            <a:r>
              <a:rPr lang="el-GR" sz="4400" dirty="0" smtClean="0"/>
              <a:t>δίκτυα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b="0" dirty="0"/>
              <a:t> (</a:t>
            </a:r>
            <a:r>
              <a:rPr lang="en-US" b="0" dirty="0"/>
              <a:t>Semantic Networks)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Ένα σημασιολογικό δίκτυο είναι μια προσέγγιση των ιδιοτήτων και των σχέσεων των αντικειμένων, των γεγονότων, των στοιχείων, των καταστάσεων και των ενεργειών που το αποτελούν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Οι σχέσεις μπορεί να είναι γενικού ή ειδικού τύπου. Χαρακτηριστικό </a:t>
            </a:r>
            <a:r>
              <a:rPr lang="el-GR" dirty="0" smtClean="0"/>
              <a:t>των Σημασιολογικών Δικτύων είναι </a:t>
            </a:r>
            <a:r>
              <a:rPr lang="el-GR" dirty="0"/>
              <a:t>η δυνατότητα που έχουν να υποστηρίζουν </a:t>
            </a:r>
            <a:r>
              <a:rPr lang="el-GR" b="1" dirty="0">
                <a:solidFill>
                  <a:srgbClr val="820000"/>
                </a:solidFill>
              </a:rPr>
              <a:t>κληρονόμηση</a:t>
            </a:r>
            <a:r>
              <a:rPr lang="el-GR" dirty="0"/>
              <a:t> ιδιοτήτων η οποία με τη σειρά της επιτρέπει την </a:t>
            </a:r>
            <a:r>
              <a:rPr lang="el-GR" b="1" dirty="0">
                <a:solidFill>
                  <a:srgbClr val="820000"/>
                </a:solidFill>
              </a:rPr>
              <a:t>εξαγωγή συμπερασμάτων. </a:t>
            </a:r>
          </a:p>
          <a:p>
            <a:pPr marL="0" indent="0">
              <a:buNone/>
            </a:pPr>
            <a:r>
              <a:rPr lang="el-GR" dirty="0"/>
              <a:t>Ένα σημασιολογικό δίκτυο μπορεί να είναι </a:t>
            </a:r>
            <a:r>
              <a:rPr lang="el-GR" b="1" dirty="0">
                <a:solidFill>
                  <a:srgbClr val="820000"/>
                </a:solidFill>
              </a:rPr>
              <a:t>ιεραρχικό</a:t>
            </a:r>
            <a:r>
              <a:rPr lang="el-GR" b="1" dirty="0">
                <a:solidFill>
                  <a:srgbClr val="274E1E"/>
                </a:solidFill>
              </a:rPr>
              <a:t> </a:t>
            </a:r>
            <a:r>
              <a:rPr lang="el-GR" dirty="0"/>
              <a:t>ή </a:t>
            </a:r>
            <a:r>
              <a:rPr lang="el-GR" b="1" dirty="0">
                <a:solidFill>
                  <a:srgbClr val="820000"/>
                </a:solidFill>
              </a:rPr>
              <a:t>ετεροαρχικό.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19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Ιεραρχική </a:t>
            </a:r>
            <a:r>
              <a:rPr lang="el-GR" dirty="0" smtClean="0"/>
              <a:t>δομή </a:t>
            </a:r>
            <a:r>
              <a:rPr lang="el-GR" dirty="0"/>
              <a:t>Σ.Δ.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78210"/>
            <a:ext cx="8229600" cy="5663158"/>
          </a:xfrm>
        </p:spPr>
        <p:txBody>
          <a:bodyPr>
            <a:normAutofit fontScale="92500"/>
          </a:bodyPr>
          <a:lstStyle/>
          <a:p>
            <a:pPr marL="441325" indent="-441325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b="1" dirty="0"/>
              <a:t>Σχέσεις μεταξύ </a:t>
            </a:r>
            <a:r>
              <a:rPr lang="el-GR" sz="2600" b="1" dirty="0" smtClean="0"/>
              <a:t>κόμβων:</a:t>
            </a:r>
            <a:endParaRPr lang="el-GR" sz="2600" b="1" dirty="0"/>
          </a:p>
          <a:p>
            <a:pPr marL="441325" indent="-441325">
              <a:lnSpc>
                <a:spcPct val="110000"/>
              </a:lnSpc>
            </a:pPr>
            <a:r>
              <a:rPr lang="en-US" b="1" dirty="0">
                <a:solidFill>
                  <a:srgbClr val="820000"/>
                </a:solidFill>
              </a:rPr>
              <a:t>a_kind_of (</a:t>
            </a:r>
            <a:r>
              <a:rPr lang="el-GR" b="1" dirty="0">
                <a:solidFill>
                  <a:srgbClr val="820000"/>
                </a:solidFill>
              </a:rPr>
              <a:t>δεσμός</a:t>
            </a:r>
            <a:r>
              <a:rPr lang="en-US" b="1" dirty="0">
                <a:solidFill>
                  <a:srgbClr val="820000"/>
                </a:solidFill>
              </a:rPr>
              <a:t> AKO)</a:t>
            </a:r>
            <a:endParaRPr lang="el-GR" b="1" dirty="0">
              <a:solidFill>
                <a:srgbClr val="820000"/>
              </a:solidFill>
            </a:endParaRPr>
          </a:p>
          <a:p>
            <a:pPr marL="906463"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Η σχέση </a:t>
            </a:r>
            <a:r>
              <a:rPr lang="el-GR" b="1" dirty="0"/>
              <a:t>AKO</a:t>
            </a:r>
            <a:r>
              <a:rPr lang="el-GR" dirty="0"/>
              <a:t> υπάρχει μεταξύ κλάσεων αντικειμένων. Σε κόμβο που συνδέεται με σχέση AKO με κάποιον άλλον μπορούν να προστεθούν νέοι δεσμοί που προσδίδουν νέες ιδιότητες.</a:t>
            </a:r>
          </a:p>
          <a:p>
            <a:pPr marL="441325" indent="-441325">
              <a:lnSpc>
                <a:spcPct val="110000"/>
              </a:lnSpc>
            </a:pPr>
            <a:r>
              <a:rPr lang="en-US" b="1" dirty="0">
                <a:solidFill>
                  <a:srgbClr val="820000"/>
                </a:solidFill>
              </a:rPr>
              <a:t>is_a (</a:t>
            </a:r>
            <a:r>
              <a:rPr lang="el-GR" b="1" dirty="0">
                <a:solidFill>
                  <a:srgbClr val="820000"/>
                </a:solidFill>
              </a:rPr>
              <a:t>δεσμός</a:t>
            </a:r>
            <a:r>
              <a:rPr lang="en-US" b="1" dirty="0">
                <a:solidFill>
                  <a:srgbClr val="820000"/>
                </a:solidFill>
              </a:rPr>
              <a:t> ISA) </a:t>
            </a:r>
            <a:endParaRPr lang="el-GR" b="1" dirty="0">
              <a:solidFill>
                <a:srgbClr val="820000"/>
              </a:solidFill>
            </a:endParaRPr>
          </a:p>
          <a:p>
            <a:pPr marL="906463"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είναι παρόμοια με τη σχέση AKO, </a:t>
            </a:r>
            <a:r>
              <a:rPr lang="el-GR" b="1" dirty="0"/>
              <a:t>με τη διαφορά ότι </a:t>
            </a:r>
            <a:r>
              <a:rPr lang="el-GR" dirty="0"/>
              <a:t>δε μπορεί να προστεθούν νέες ιδιότητες παρά μόνον να κληρονομηθούν οι ήδη υπάρχουσες ιδιότητες από κόμβους ψηλότερα στην ιεραρχία ή οι ιδιότητες αυτές να αλλάξουν τιμές </a:t>
            </a:r>
          </a:p>
          <a:p>
            <a:pPr marL="441325" indent="-441325">
              <a:lnSpc>
                <a:spcPct val="110000"/>
              </a:lnSpc>
            </a:pPr>
            <a:r>
              <a:rPr lang="en-US" b="1" dirty="0">
                <a:solidFill>
                  <a:srgbClr val="820000"/>
                </a:solidFill>
              </a:rPr>
              <a:t>instance_of (</a:t>
            </a:r>
            <a:r>
              <a:rPr lang="el-GR" b="1" dirty="0">
                <a:solidFill>
                  <a:srgbClr val="820000"/>
                </a:solidFill>
              </a:rPr>
              <a:t>δεσμός</a:t>
            </a:r>
            <a:r>
              <a:rPr lang="en-US" b="1" dirty="0">
                <a:solidFill>
                  <a:srgbClr val="820000"/>
                </a:solidFill>
              </a:rPr>
              <a:t> INSTANCE_OF)</a:t>
            </a:r>
            <a:r>
              <a:rPr lang="el-GR" b="1" dirty="0">
                <a:solidFill>
                  <a:srgbClr val="820000"/>
                </a:solidFill>
              </a:rPr>
              <a:t> </a:t>
            </a:r>
          </a:p>
          <a:p>
            <a:pPr marL="906463" lvl="1">
              <a:lnSpc>
                <a:spcPct val="110000"/>
              </a:lnSpc>
              <a:spcBef>
                <a:spcPts val="0"/>
              </a:spcBef>
            </a:pPr>
            <a:r>
              <a:rPr lang="el-GR" dirty="0"/>
              <a:t>υπάρχει μόνο μεταξύ κόμβων αντικειμένων και κόμβων γενικότερων κλάσεων 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31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Ιεραρχικό </a:t>
            </a:r>
            <a:r>
              <a:rPr lang="el-GR" dirty="0"/>
              <a:t>σ</a:t>
            </a:r>
            <a:r>
              <a:rPr lang="el-GR" dirty="0" smtClean="0"/>
              <a:t>ημασιολογικό </a:t>
            </a:r>
            <a:r>
              <a:rPr lang="el-GR" dirty="0"/>
              <a:t>δ</a:t>
            </a:r>
            <a:r>
              <a:rPr lang="el-GR" dirty="0" smtClean="0"/>
              <a:t>ίκτυο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AutoShape 42"/>
          <p:cNvSpPr>
            <a:spLocks noChangeAspect="1" noChangeArrowheads="1" noTextEdit="1"/>
          </p:cNvSpPr>
          <p:nvPr/>
        </p:nvSpPr>
        <p:spPr bwMode="auto">
          <a:xfrm>
            <a:off x="1114599" y="1558464"/>
            <a:ext cx="7539037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sz="2200" dirty="0">
              <a:latin typeface="+mn-lt"/>
            </a:endParaRP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1114599" y="1850564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7" name="Rectangle 56"/>
          <p:cNvSpPr>
            <a:spLocks noChangeArrowheads="1"/>
          </p:cNvSpPr>
          <p:nvPr/>
        </p:nvSpPr>
        <p:spPr bwMode="auto">
          <a:xfrm>
            <a:off x="3013568" y="1515601"/>
            <a:ext cx="947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παράγει</a:t>
            </a:r>
            <a:endParaRPr lang="el-GR" sz="2200" dirty="0">
              <a:latin typeface="+mn-lt"/>
            </a:endParaRPr>
          </a:p>
        </p:txBody>
      </p:sp>
      <p:sp>
        <p:nvSpPr>
          <p:cNvPr id="18" name="Rectangle 57"/>
          <p:cNvSpPr>
            <a:spLocks noChangeArrowheads="1"/>
          </p:cNvSpPr>
          <p:nvPr/>
        </p:nvSpPr>
        <p:spPr bwMode="auto">
          <a:xfrm>
            <a:off x="3854624" y="1515601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26" name="Rectangle 65"/>
          <p:cNvSpPr>
            <a:spLocks noChangeArrowheads="1"/>
          </p:cNvSpPr>
          <p:nvPr/>
        </p:nvSpPr>
        <p:spPr bwMode="auto">
          <a:xfrm>
            <a:off x="774874" y="1678404"/>
            <a:ext cx="195769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+mn-lt"/>
              </a:rPr>
              <a:t>περιττώματα</a:t>
            </a:r>
            <a:endParaRPr lang="el-GR" sz="2200" dirty="0">
              <a:latin typeface="+mn-lt"/>
            </a:endParaRPr>
          </a:p>
        </p:txBody>
      </p:sp>
      <p:sp>
        <p:nvSpPr>
          <p:cNvPr id="27" name="Rectangle 66"/>
          <p:cNvSpPr>
            <a:spLocks noChangeArrowheads="1"/>
          </p:cNvSpPr>
          <p:nvPr/>
        </p:nvSpPr>
        <p:spPr bwMode="auto">
          <a:xfrm>
            <a:off x="2614786" y="1702926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31" name="Rectangle 70"/>
          <p:cNvSpPr>
            <a:spLocks noChangeArrowheads="1"/>
          </p:cNvSpPr>
          <p:nvPr/>
        </p:nvSpPr>
        <p:spPr bwMode="auto">
          <a:xfrm>
            <a:off x="4085577" y="1678404"/>
            <a:ext cx="1557642" cy="33855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820000"/>
                </a:solidFill>
                <a:latin typeface="+mn-lt"/>
              </a:rPr>
              <a:t>μορφή ζωής</a:t>
            </a:r>
            <a:endParaRPr lang="el-GR" sz="22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32" name="Rectangle 71"/>
          <p:cNvSpPr>
            <a:spLocks noChangeArrowheads="1"/>
          </p:cNvSpPr>
          <p:nvPr/>
        </p:nvSpPr>
        <p:spPr bwMode="auto">
          <a:xfrm>
            <a:off x="5511974" y="1702926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36" name="Rectangle 75"/>
          <p:cNvSpPr>
            <a:spLocks noChangeArrowheads="1"/>
          </p:cNvSpPr>
          <p:nvPr/>
        </p:nvSpPr>
        <p:spPr bwMode="auto">
          <a:xfrm>
            <a:off x="7167892" y="1678404"/>
            <a:ext cx="141326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+mn-lt"/>
              </a:rPr>
              <a:t>οξυγόνο</a:t>
            </a:r>
            <a:endParaRPr lang="el-GR" sz="2200" dirty="0">
              <a:latin typeface="+mn-lt"/>
            </a:endParaRPr>
          </a:p>
        </p:txBody>
      </p:sp>
      <p:sp>
        <p:nvSpPr>
          <p:cNvPr id="41" name="Rectangle 80"/>
          <p:cNvSpPr>
            <a:spLocks noChangeArrowheads="1"/>
          </p:cNvSpPr>
          <p:nvPr/>
        </p:nvSpPr>
        <p:spPr bwMode="auto">
          <a:xfrm>
            <a:off x="7167892" y="2393866"/>
            <a:ext cx="141326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+mn-lt"/>
              </a:rPr>
              <a:t>τροφή</a:t>
            </a:r>
            <a:endParaRPr lang="el-GR" sz="2200" dirty="0">
              <a:latin typeface="+mn-lt"/>
            </a:endParaRPr>
          </a:p>
        </p:txBody>
      </p:sp>
      <p:sp>
        <p:nvSpPr>
          <p:cNvPr id="46" name="Rectangle 85"/>
          <p:cNvSpPr>
            <a:spLocks noChangeArrowheads="1"/>
          </p:cNvSpPr>
          <p:nvPr/>
        </p:nvSpPr>
        <p:spPr bwMode="auto">
          <a:xfrm>
            <a:off x="7167892" y="3061032"/>
            <a:ext cx="141326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+mn-lt"/>
              </a:rPr>
              <a:t>θερμό αίμα</a:t>
            </a:r>
            <a:endParaRPr lang="el-GR" sz="2200" dirty="0">
              <a:latin typeface="+mn-lt"/>
            </a:endParaRPr>
          </a:p>
        </p:txBody>
      </p:sp>
      <p:sp>
        <p:nvSpPr>
          <p:cNvPr id="47" name="Rectangle 86"/>
          <p:cNvSpPr>
            <a:spLocks noChangeArrowheads="1"/>
          </p:cNvSpPr>
          <p:nvPr/>
        </p:nvSpPr>
        <p:spPr bwMode="auto">
          <a:xfrm>
            <a:off x="8369474" y="3090401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51" name="Rectangle 90"/>
          <p:cNvSpPr>
            <a:spLocks noChangeArrowheads="1"/>
          </p:cNvSpPr>
          <p:nvPr/>
        </p:nvSpPr>
        <p:spPr bwMode="auto">
          <a:xfrm>
            <a:off x="7167893" y="4377863"/>
            <a:ext cx="139889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κίτρινο</a:t>
            </a:r>
            <a:endParaRPr lang="el-GR" sz="2200" dirty="0">
              <a:latin typeface="+mn-lt"/>
            </a:endParaRPr>
          </a:p>
        </p:txBody>
      </p:sp>
      <p:sp>
        <p:nvSpPr>
          <p:cNvPr id="52" name="Rectangle 91"/>
          <p:cNvSpPr>
            <a:spLocks noChangeArrowheads="1"/>
          </p:cNvSpPr>
          <p:nvPr/>
        </p:nvSpPr>
        <p:spPr bwMode="auto">
          <a:xfrm>
            <a:off x="8102774" y="4406439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56" name="Rectangle 95"/>
          <p:cNvSpPr>
            <a:spLocks noChangeArrowheads="1"/>
          </p:cNvSpPr>
          <p:nvPr/>
        </p:nvSpPr>
        <p:spPr bwMode="auto">
          <a:xfrm>
            <a:off x="7167893" y="5708690"/>
            <a:ext cx="139889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+mn-lt"/>
              </a:rPr>
              <a:t>3.5</a:t>
            </a:r>
            <a:endParaRPr lang="el-GR" sz="2200" dirty="0">
              <a:latin typeface="+mn-lt"/>
            </a:endParaRPr>
          </a:p>
        </p:txBody>
      </p:sp>
      <p:sp>
        <p:nvSpPr>
          <p:cNvPr id="61" name="Rectangle 100"/>
          <p:cNvSpPr>
            <a:spLocks noChangeArrowheads="1"/>
          </p:cNvSpPr>
          <p:nvPr/>
        </p:nvSpPr>
        <p:spPr bwMode="auto">
          <a:xfrm>
            <a:off x="7167893" y="5103178"/>
            <a:ext cx="139889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+mn-lt"/>
              </a:rPr>
              <a:t>ύπνος</a:t>
            </a:r>
            <a:endParaRPr lang="el-GR" sz="2200" dirty="0">
              <a:latin typeface="+mn-lt"/>
            </a:endParaRPr>
          </a:p>
        </p:txBody>
      </p:sp>
      <p:sp>
        <p:nvSpPr>
          <p:cNvPr id="62" name="Rectangle 101"/>
          <p:cNvSpPr>
            <a:spLocks noChangeArrowheads="1"/>
          </p:cNvSpPr>
          <p:nvPr/>
        </p:nvSpPr>
        <p:spPr bwMode="auto">
          <a:xfrm>
            <a:off x="8118649" y="5065251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66" name="Rectangle 105"/>
          <p:cNvSpPr>
            <a:spLocks noChangeArrowheads="1"/>
          </p:cNvSpPr>
          <p:nvPr/>
        </p:nvSpPr>
        <p:spPr bwMode="auto">
          <a:xfrm>
            <a:off x="4171079" y="5708690"/>
            <a:ext cx="1416551" cy="33855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b="1" dirty="0">
                <a:solidFill>
                  <a:srgbClr val="820000"/>
                </a:solidFill>
                <a:latin typeface="+mn-lt"/>
              </a:rPr>
              <a:t>τζίμης</a:t>
            </a:r>
          </a:p>
        </p:txBody>
      </p:sp>
      <p:sp>
        <p:nvSpPr>
          <p:cNvPr id="67" name="Rectangle 106"/>
          <p:cNvSpPr>
            <a:spLocks noChangeArrowheads="1"/>
          </p:cNvSpPr>
          <p:nvPr/>
        </p:nvSpPr>
        <p:spPr bwMode="auto">
          <a:xfrm>
            <a:off x="5189711" y="5722476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71" name="Rectangle 110"/>
          <p:cNvSpPr>
            <a:spLocks noChangeArrowheads="1"/>
          </p:cNvSpPr>
          <p:nvPr/>
        </p:nvSpPr>
        <p:spPr bwMode="auto">
          <a:xfrm>
            <a:off x="4159542" y="4377863"/>
            <a:ext cx="1439625" cy="33855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b="1" dirty="0">
                <a:solidFill>
                  <a:srgbClr val="820000"/>
                </a:solidFill>
                <a:latin typeface="+mn-lt"/>
              </a:rPr>
              <a:t>τίγρης</a:t>
            </a:r>
          </a:p>
        </p:txBody>
      </p:sp>
      <p:sp>
        <p:nvSpPr>
          <p:cNvPr id="72" name="Rectangle 111"/>
          <p:cNvSpPr>
            <a:spLocks noChangeArrowheads="1"/>
          </p:cNvSpPr>
          <p:nvPr/>
        </p:nvSpPr>
        <p:spPr bwMode="auto">
          <a:xfrm>
            <a:off x="5196061" y="4406439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76" name="Rectangle 115"/>
          <p:cNvSpPr>
            <a:spLocks noChangeArrowheads="1"/>
          </p:cNvSpPr>
          <p:nvPr/>
        </p:nvSpPr>
        <p:spPr bwMode="auto">
          <a:xfrm>
            <a:off x="774874" y="4377863"/>
            <a:ext cx="194627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+mn-lt"/>
              </a:rPr>
              <a:t>4 πόδια</a:t>
            </a:r>
            <a:endParaRPr lang="el-GR" sz="2200" dirty="0">
              <a:latin typeface="+mn-lt"/>
            </a:endParaRPr>
          </a:p>
        </p:txBody>
      </p:sp>
      <p:sp>
        <p:nvSpPr>
          <p:cNvPr id="81" name="Rectangle 120"/>
          <p:cNvSpPr>
            <a:spLocks noChangeArrowheads="1"/>
          </p:cNvSpPr>
          <p:nvPr/>
        </p:nvSpPr>
        <p:spPr bwMode="auto">
          <a:xfrm>
            <a:off x="2195736" y="5014451"/>
            <a:ext cx="1813284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b="1" dirty="0">
                <a:solidFill>
                  <a:srgbClr val="820000"/>
                </a:solidFill>
                <a:latin typeface="+mn-lt"/>
              </a:rPr>
              <a:t>ινδική τίγρης</a:t>
            </a:r>
          </a:p>
        </p:txBody>
      </p:sp>
      <p:sp>
        <p:nvSpPr>
          <p:cNvPr id="82" name="Rectangle 121"/>
          <p:cNvSpPr>
            <a:spLocks noChangeArrowheads="1"/>
          </p:cNvSpPr>
          <p:nvPr/>
        </p:nvSpPr>
        <p:spPr bwMode="auto">
          <a:xfrm>
            <a:off x="2606849" y="5065251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86" name="Rectangle 125"/>
          <p:cNvSpPr>
            <a:spLocks noChangeArrowheads="1"/>
          </p:cNvSpPr>
          <p:nvPr/>
        </p:nvSpPr>
        <p:spPr bwMode="auto">
          <a:xfrm>
            <a:off x="774874" y="5708690"/>
            <a:ext cx="195769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+mn-lt"/>
              </a:rPr>
              <a:t>γιάννης</a:t>
            </a:r>
            <a:endParaRPr lang="el-GR" sz="2200" dirty="0">
              <a:latin typeface="+mn-lt"/>
            </a:endParaRPr>
          </a:p>
        </p:txBody>
      </p:sp>
      <p:sp>
        <p:nvSpPr>
          <p:cNvPr id="87" name="Rectangle 126"/>
          <p:cNvSpPr>
            <a:spLocks noChangeArrowheads="1"/>
          </p:cNvSpPr>
          <p:nvPr/>
        </p:nvSpPr>
        <p:spPr bwMode="auto">
          <a:xfrm>
            <a:off x="2351261" y="5722476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91" name="Rectangle 130"/>
          <p:cNvSpPr>
            <a:spLocks noChangeArrowheads="1"/>
          </p:cNvSpPr>
          <p:nvPr/>
        </p:nvSpPr>
        <p:spPr bwMode="auto">
          <a:xfrm>
            <a:off x="774874" y="3061032"/>
            <a:ext cx="195769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+mn-lt"/>
              </a:rPr>
              <a:t>ζωντανά παιδιά</a:t>
            </a:r>
            <a:endParaRPr lang="el-GR" sz="2200" dirty="0">
              <a:latin typeface="+mn-lt"/>
            </a:endParaRPr>
          </a:p>
        </p:txBody>
      </p:sp>
      <p:sp>
        <p:nvSpPr>
          <p:cNvPr id="92" name="Rectangle 131"/>
          <p:cNvSpPr>
            <a:spLocks noChangeArrowheads="1"/>
          </p:cNvSpPr>
          <p:nvPr/>
        </p:nvSpPr>
        <p:spPr bwMode="auto">
          <a:xfrm>
            <a:off x="2762424" y="3090401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96" name="Rectangle 135"/>
          <p:cNvSpPr>
            <a:spLocks noChangeArrowheads="1"/>
          </p:cNvSpPr>
          <p:nvPr/>
        </p:nvSpPr>
        <p:spPr bwMode="auto">
          <a:xfrm>
            <a:off x="4159542" y="3061032"/>
            <a:ext cx="1439624" cy="33855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b="1" dirty="0">
                <a:solidFill>
                  <a:srgbClr val="820000"/>
                </a:solidFill>
                <a:latin typeface="+mn-lt"/>
              </a:rPr>
              <a:t>θηλαστικό</a:t>
            </a:r>
          </a:p>
        </p:txBody>
      </p:sp>
      <p:sp>
        <p:nvSpPr>
          <p:cNvPr id="97" name="Rectangle 136"/>
          <p:cNvSpPr>
            <a:spLocks noChangeArrowheads="1"/>
          </p:cNvSpPr>
          <p:nvPr/>
        </p:nvSpPr>
        <p:spPr bwMode="auto">
          <a:xfrm>
            <a:off x="5399261" y="3090401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02" name="Rectangle 141"/>
          <p:cNvSpPr>
            <a:spLocks noChangeArrowheads="1"/>
          </p:cNvSpPr>
          <p:nvPr/>
        </p:nvSpPr>
        <p:spPr bwMode="auto">
          <a:xfrm>
            <a:off x="2614786" y="1702926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03" name="Rectangle 142"/>
          <p:cNvSpPr>
            <a:spLocks noChangeArrowheads="1"/>
          </p:cNvSpPr>
          <p:nvPr/>
        </p:nvSpPr>
        <p:spPr bwMode="auto">
          <a:xfrm>
            <a:off x="5643219" y="1515601"/>
            <a:ext cx="1487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l-GR" sz="2200" dirty="0">
                <a:solidFill>
                  <a:srgbClr val="000000"/>
                </a:solidFill>
                <a:latin typeface="+mn-lt"/>
              </a:rPr>
              <a:t>καταναλώνει</a:t>
            </a:r>
            <a:endParaRPr lang="el-GR" sz="2200" dirty="0">
              <a:latin typeface="+mn-lt"/>
            </a:endParaRPr>
          </a:p>
        </p:txBody>
      </p:sp>
      <p:sp>
        <p:nvSpPr>
          <p:cNvPr id="104" name="Rectangle 143"/>
          <p:cNvSpPr>
            <a:spLocks noChangeArrowheads="1"/>
          </p:cNvSpPr>
          <p:nvPr/>
        </p:nvSpPr>
        <p:spPr bwMode="auto">
          <a:xfrm>
            <a:off x="6918499" y="1502901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05" name="Rectangle 144"/>
          <p:cNvSpPr>
            <a:spLocks noChangeArrowheads="1"/>
          </p:cNvSpPr>
          <p:nvPr/>
        </p:nvSpPr>
        <p:spPr bwMode="auto">
          <a:xfrm>
            <a:off x="3221211" y="2898314"/>
            <a:ext cx="6685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γεννά</a:t>
            </a:r>
            <a:endParaRPr lang="el-GR" sz="2200" dirty="0">
              <a:latin typeface="+mn-lt"/>
            </a:endParaRPr>
          </a:p>
        </p:txBody>
      </p:sp>
      <p:sp>
        <p:nvSpPr>
          <p:cNvPr id="106" name="Rectangle 145"/>
          <p:cNvSpPr>
            <a:spLocks noChangeArrowheads="1"/>
          </p:cNvSpPr>
          <p:nvPr/>
        </p:nvSpPr>
        <p:spPr bwMode="auto">
          <a:xfrm>
            <a:off x="3743499" y="2898314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07" name="Rectangle 146"/>
          <p:cNvSpPr>
            <a:spLocks noChangeArrowheads="1"/>
          </p:cNvSpPr>
          <p:nvPr/>
        </p:nvSpPr>
        <p:spPr bwMode="auto">
          <a:xfrm>
            <a:off x="3254549" y="4222289"/>
            <a:ext cx="451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έχει</a:t>
            </a:r>
            <a:endParaRPr lang="el-GR" sz="2200" dirty="0">
              <a:latin typeface="+mn-lt"/>
            </a:endParaRPr>
          </a:p>
        </p:txBody>
      </p:sp>
      <p:sp>
        <p:nvSpPr>
          <p:cNvPr id="108" name="Rectangle 147"/>
          <p:cNvSpPr>
            <a:spLocks noChangeArrowheads="1"/>
          </p:cNvSpPr>
          <p:nvPr/>
        </p:nvSpPr>
        <p:spPr bwMode="auto">
          <a:xfrm>
            <a:off x="3592686" y="4222289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09" name="Rectangle 148"/>
          <p:cNvSpPr>
            <a:spLocks noChangeArrowheads="1"/>
          </p:cNvSpPr>
          <p:nvPr/>
        </p:nvSpPr>
        <p:spPr bwMode="auto">
          <a:xfrm>
            <a:off x="2874540" y="5539413"/>
            <a:ext cx="1211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ιδιοκτήτης</a:t>
            </a:r>
            <a:endParaRPr lang="el-GR" sz="2200" dirty="0">
              <a:latin typeface="+mn-lt"/>
            </a:endParaRPr>
          </a:p>
        </p:txBody>
      </p:sp>
      <p:sp>
        <p:nvSpPr>
          <p:cNvPr id="110" name="Rectangle 149"/>
          <p:cNvSpPr>
            <a:spLocks noChangeArrowheads="1"/>
          </p:cNvSpPr>
          <p:nvPr/>
        </p:nvSpPr>
        <p:spPr bwMode="auto">
          <a:xfrm>
            <a:off x="3945111" y="5527214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11" name="Rectangle 150"/>
          <p:cNvSpPr>
            <a:spLocks noChangeArrowheads="1"/>
          </p:cNvSpPr>
          <p:nvPr/>
        </p:nvSpPr>
        <p:spPr bwMode="auto">
          <a:xfrm>
            <a:off x="6013289" y="2912601"/>
            <a:ext cx="451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έχει</a:t>
            </a:r>
            <a:endParaRPr lang="el-GR" sz="2200" dirty="0">
              <a:latin typeface="+mn-lt"/>
            </a:endParaRPr>
          </a:p>
        </p:txBody>
      </p:sp>
      <p:sp>
        <p:nvSpPr>
          <p:cNvPr id="112" name="Rectangle 151"/>
          <p:cNvSpPr>
            <a:spLocks noChangeArrowheads="1"/>
          </p:cNvSpPr>
          <p:nvPr/>
        </p:nvSpPr>
        <p:spPr bwMode="auto">
          <a:xfrm>
            <a:off x="6510511" y="2912601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13" name="Rectangle 152"/>
          <p:cNvSpPr>
            <a:spLocks noChangeArrowheads="1"/>
          </p:cNvSpPr>
          <p:nvPr/>
        </p:nvSpPr>
        <p:spPr bwMode="auto">
          <a:xfrm>
            <a:off x="5986328" y="4211176"/>
            <a:ext cx="7761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χρώμα</a:t>
            </a:r>
            <a:endParaRPr lang="el-GR" sz="2200" dirty="0">
              <a:latin typeface="+mn-lt"/>
            </a:endParaRPr>
          </a:p>
        </p:txBody>
      </p:sp>
      <p:sp>
        <p:nvSpPr>
          <p:cNvPr id="114" name="Rectangle 153"/>
          <p:cNvSpPr>
            <a:spLocks noChangeArrowheads="1"/>
          </p:cNvSpPr>
          <p:nvPr/>
        </p:nvSpPr>
        <p:spPr bwMode="auto">
          <a:xfrm>
            <a:off x="6556549" y="4211176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15" name="Rectangle 154"/>
          <p:cNvSpPr>
            <a:spLocks noChangeArrowheads="1"/>
          </p:cNvSpPr>
          <p:nvPr/>
        </p:nvSpPr>
        <p:spPr bwMode="auto">
          <a:xfrm>
            <a:off x="5902508" y="5871701"/>
            <a:ext cx="719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ηλικία</a:t>
            </a:r>
            <a:endParaRPr lang="el-GR" sz="2200" dirty="0">
              <a:latin typeface="+mn-lt"/>
            </a:endParaRPr>
          </a:p>
        </p:txBody>
      </p:sp>
      <p:sp>
        <p:nvSpPr>
          <p:cNvPr id="116" name="Rectangle 155"/>
          <p:cNvSpPr>
            <a:spLocks noChangeArrowheads="1"/>
          </p:cNvSpPr>
          <p:nvPr/>
        </p:nvSpPr>
        <p:spPr bwMode="auto">
          <a:xfrm>
            <a:off x="6610524" y="5871701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17" name="Rectangle 156"/>
          <p:cNvSpPr>
            <a:spLocks noChangeArrowheads="1"/>
          </p:cNvSpPr>
          <p:nvPr/>
        </p:nvSpPr>
        <p:spPr bwMode="auto">
          <a:xfrm>
            <a:off x="5544034" y="5357937"/>
            <a:ext cx="7842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αρέσει</a:t>
            </a:r>
            <a:endParaRPr lang="el-GR" sz="2200" dirty="0">
              <a:latin typeface="+mn-lt"/>
            </a:endParaRPr>
          </a:p>
        </p:txBody>
      </p:sp>
      <p:sp>
        <p:nvSpPr>
          <p:cNvPr id="118" name="Rectangle 157"/>
          <p:cNvSpPr>
            <a:spLocks noChangeArrowheads="1"/>
          </p:cNvSpPr>
          <p:nvPr/>
        </p:nvSpPr>
        <p:spPr bwMode="auto">
          <a:xfrm>
            <a:off x="6296199" y="5374814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19" name="Rectangle 158"/>
          <p:cNvSpPr>
            <a:spLocks noChangeArrowheads="1"/>
          </p:cNvSpPr>
          <p:nvPr/>
        </p:nvSpPr>
        <p:spPr bwMode="auto">
          <a:xfrm>
            <a:off x="4210224" y="2514139"/>
            <a:ext cx="504433" cy="338554"/>
          </a:xfrm>
          <a:prstGeom prst="rect">
            <a:avLst/>
          </a:prstGeom>
          <a:solidFill>
            <a:srgbClr val="82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  <a:latin typeface="+mn-lt"/>
              </a:rPr>
              <a:t>ΑΚΟ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0" name="Rectangle 159"/>
          <p:cNvSpPr>
            <a:spLocks noChangeArrowheads="1"/>
          </p:cNvSpPr>
          <p:nvPr/>
        </p:nvSpPr>
        <p:spPr bwMode="auto">
          <a:xfrm>
            <a:off x="4721399" y="2514139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b="1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21" name="Rectangle 160"/>
          <p:cNvSpPr>
            <a:spLocks noChangeArrowheads="1"/>
          </p:cNvSpPr>
          <p:nvPr/>
        </p:nvSpPr>
        <p:spPr bwMode="auto">
          <a:xfrm>
            <a:off x="4210224" y="3903201"/>
            <a:ext cx="504433" cy="338554"/>
          </a:xfrm>
          <a:prstGeom prst="rect">
            <a:avLst/>
          </a:prstGeom>
          <a:solidFill>
            <a:srgbClr val="82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  <a:latin typeface="+mn-lt"/>
              </a:rPr>
              <a:t>ΑΚΟ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" name="Rectangle 161"/>
          <p:cNvSpPr>
            <a:spLocks noChangeArrowheads="1"/>
          </p:cNvSpPr>
          <p:nvPr/>
        </p:nvSpPr>
        <p:spPr bwMode="auto">
          <a:xfrm>
            <a:off x="4721399" y="3903201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b="1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24" name="Rectangle 163"/>
          <p:cNvSpPr>
            <a:spLocks noChangeArrowheads="1"/>
          </p:cNvSpPr>
          <p:nvPr/>
        </p:nvSpPr>
        <p:spPr bwMode="auto">
          <a:xfrm>
            <a:off x="7196311" y="3684126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b="1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25" name="Rectangle 164"/>
          <p:cNvSpPr>
            <a:spLocks noChangeArrowheads="1"/>
          </p:cNvSpPr>
          <p:nvPr/>
        </p:nvSpPr>
        <p:spPr bwMode="auto">
          <a:xfrm>
            <a:off x="3370795" y="4661610"/>
            <a:ext cx="37645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b="1" dirty="0">
                <a:solidFill>
                  <a:srgbClr val="000000"/>
                </a:solidFill>
                <a:latin typeface="+mn-lt"/>
              </a:rPr>
              <a:t>ISA</a:t>
            </a:r>
            <a:endParaRPr lang="el-GR" sz="2200" dirty="0">
              <a:latin typeface="+mn-lt"/>
            </a:endParaRPr>
          </a:p>
        </p:txBody>
      </p:sp>
      <p:sp>
        <p:nvSpPr>
          <p:cNvPr id="126" name="Rectangle 165"/>
          <p:cNvSpPr>
            <a:spLocks noChangeArrowheads="1"/>
          </p:cNvSpPr>
          <p:nvPr/>
        </p:nvSpPr>
        <p:spPr bwMode="auto">
          <a:xfrm>
            <a:off x="3614911" y="5000164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b="1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27" name="Rectangle 166"/>
          <p:cNvSpPr>
            <a:spLocks noChangeArrowheads="1"/>
          </p:cNvSpPr>
          <p:nvPr/>
        </p:nvSpPr>
        <p:spPr bwMode="auto">
          <a:xfrm>
            <a:off x="4579190" y="5041308"/>
            <a:ext cx="183812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b="1" dirty="0">
                <a:solidFill>
                  <a:srgbClr val="000000"/>
                </a:solidFill>
                <a:latin typeface="+mn-lt"/>
              </a:rPr>
              <a:t>INSTANCE_OF</a:t>
            </a:r>
            <a:endParaRPr lang="el-GR" sz="2200" dirty="0">
              <a:latin typeface="+mn-lt"/>
            </a:endParaRPr>
          </a:p>
        </p:txBody>
      </p:sp>
      <p:sp>
        <p:nvSpPr>
          <p:cNvPr id="128" name="Rectangle 167"/>
          <p:cNvSpPr>
            <a:spLocks noChangeArrowheads="1"/>
          </p:cNvSpPr>
          <p:nvPr/>
        </p:nvSpPr>
        <p:spPr bwMode="auto">
          <a:xfrm>
            <a:off x="6648624" y="4935076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b="1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sp>
        <p:nvSpPr>
          <p:cNvPr id="129" name="Rectangle 168"/>
          <p:cNvSpPr>
            <a:spLocks noChangeArrowheads="1"/>
          </p:cNvSpPr>
          <p:nvPr/>
        </p:nvSpPr>
        <p:spPr bwMode="auto">
          <a:xfrm>
            <a:off x="5341720" y="2393866"/>
            <a:ext cx="1487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καταναλώνει</a:t>
            </a:r>
            <a:endParaRPr lang="el-GR" sz="2200" dirty="0">
              <a:latin typeface="+mn-lt"/>
            </a:endParaRPr>
          </a:p>
        </p:txBody>
      </p:sp>
      <p:sp>
        <p:nvSpPr>
          <p:cNvPr id="130" name="Rectangle 169"/>
          <p:cNvSpPr>
            <a:spLocks noChangeArrowheads="1"/>
          </p:cNvSpPr>
          <p:nvPr/>
        </p:nvSpPr>
        <p:spPr bwMode="auto">
          <a:xfrm>
            <a:off x="6585124" y="2374439"/>
            <a:ext cx="64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>
                <a:solidFill>
                  <a:srgbClr val="000000"/>
                </a:solidFill>
                <a:latin typeface="+mn-lt"/>
              </a:rPr>
              <a:t> </a:t>
            </a:r>
            <a:endParaRPr lang="el-GR" sz="2200" dirty="0">
              <a:latin typeface="+mn-lt"/>
            </a:endParaRPr>
          </a:p>
        </p:txBody>
      </p:sp>
      <p:cxnSp>
        <p:nvCxnSpPr>
          <p:cNvPr id="23" name="Straight Arrow Connector 22"/>
          <p:cNvCxnSpPr>
            <a:stCxn id="31" idx="1"/>
            <a:endCxn id="26" idx="3"/>
          </p:cNvCxnSpPr>
          <p:nvPr/>
        </p:nvCxnSpPr>
        <p:spPr>
          <a:xfrm flipH="1">
            <a:off x="2732571" y="1847681"/>
            <a:ext cx="135300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31" idx="3"/>
            <a:endCxn id="36" idx="1"/>
          </p:cNvCxnSpPr>
          <p:nvPr/>
        </p:nvCxnSpPr>
        <p:spPr>
          <a:xfrm>
            <a:off x="5643219" y="1847681"/>
            <a:ext cx="152467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1" idx="3"/>
            <a:endCxn id="41" idx="1"/>
          </p:cNvCxnSpPr>
          <p:nvPr/>
        </p:nvCxnSpPr>
        <p:spPr>
          <a:xfrm>
            <a:off x="5643219" y="1847681"/>
            <a:ext cx="1524673" cy="7154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6" idx="3"/>
            <a:endCxn id="46" idx="1"/>
          </p:cNvCxnSpPr>
          <p:nvPr/>
        </p:nvCxnSpPr>
        <p:spPr>
          <a:xfrm>
            <a:off x="5599166" y="3230309"/>
            <a:ext cx="156872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6" idx="1"/>
            <a:endCxn id="91" idx="3"/>
          </p:cNvCxnSpPr>
          <p:nvPr/>
        </p:nvCxnSpPr>
        <p:spPr>
          <a:xfrm flipH="1">
            <a:off x="2732571" y="3230309"/>
            <a:ext cx="1426971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1" idx="1"/>
            <a:endCxn id="76" idx="3"/>
          </p:cNvCxnSpPr>
          <p:nvPr/>
        </p:nvCxnSpPr>
        <p:spPr>
          <a:xfrm flipH="1">
            <a:off x="2721150" y="4547140"/>
            <a:ext cx="143839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1" idx="3"/>
            <a:endCxn id="51" idx="1"/>
          </p:cNvCxnSpPr>
          <p:nvPr/>
        </p:nvCxnSpPr>
        <p:spPr>
          <a:xfrm>
            <a:off x="5599167" y="4547140"/>
            <a:ext cx="156872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66" idx="3"/>
            <a:endCxn id="56" idx="1"/>
          </p:cNvCxnSpPr>
          <p:nvPr/>
        </p:nvCxnSpPr>
        <p:spPr>
          <a:xfrm>
            <a:off x="5587630" y="5877967"/>
            <a:ext cx="158026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66" idx="1"/>
            <a:endCxn id="86" idx="3"/>
          </p:cNvCxnSpPr>
          <p:nvPr/>
        </p:nvCxnSpPr>
        <p:spPr>
          <a:xfrm flipH="1">
            <a:off x="2732571" y="5877967"/>
            <a:ext cx="143850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96" idx="0"/>
            <a:endCxn id="31" idx="2"/>
          </p:cNvCxnSpPr>
          <p:nvPr/>
        </p:nvCxnSpPr>
        <p:spPr>
          <a:xfrm flipH="1" flipV="1">
            <a:off x="4864398" y="2016958"/>
            <a:ext cx="14956" cy="10440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71" idx="0"/>
            <a:endCxn id="96" idx="2"/>
          </p:cNvCxnSpPr>
          <p:nvPr/>
        </p:nvCxnSpPr>
        <p:spPr>
          <a:xfrm flipH="1" flipV="1">
            <a:off x="4879354" y="3399586"/>
            <a:ext cx="1" cy="9782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81" idx="3"/>
            <a:endCxn id="71" idx="2"/>
          </p:cNvCxnSpPr>
          <p:nvPr/>
        </p:nvCxnSpPr>
        <p:spPr>
          <a:xfrm flipV="1">
            <a:off x="4009020" y="4716417"/>
            <a:ext cx="870335" cy="46731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66" idx="0"/>
            <a:endCxn id="81" idx="3"/>
          </p:cNvCxnSpPr>
          <p:nvPr/>
        </p:nvCxnSpPr>
        <p:spPr>
          <a:xfrm flipH="1" flipV="1">
            <a:off x="4009020" y="5183728"/>
            <a:ext cx="870335" cy="5249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66" idx="3"/>
            <a:endCxn id="61" idx="1"/>
          </p:cNvCxnSpPr>
          <p:nvPr/>
        </p:nvCxnSpPr>
        <p:spPr>
          <a:xfrm flipV="1">
            <a:off x="5587630" y="5272455"/>
            <a:ext cx="1580263" cy="6055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90"/>
          <p:cNvSpPr>
            <a:spLocks noChangeArrowheads="1"/>
          </p:cNvSpPr>
          <p:nvPr/>
        </p:nvSpPr>
        <p:spPr bwMode="auto">
          <a:xfrm>
            <a:off x="0" y="4941168"/>
            <a:ext cx="9716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καφέ</a:t>
            </a:r>
            <a:endParaRPr lang="el-GR" sz="2200" dirty="0">
              <a:latin typeface="+mn-lt"/>
            </a:endParaRPr>
          </a:p>
        </p:txBody>
      </p:sp>
      <p:sp>
        <p:nvSpPr>
          <p:cNvPr id="78" name="Rectangle 152"/>
          <p:cNvSpPr>
            <a:spLocks noChangeArrowheads="1"/>
          </p:cNvSpPr>
          <p:nvPr/>
        </p:nvSpPr>
        <p:spPr bwMode="auto">
          <a:xfrm>
            <a:off x="1043608" y="4797152"/>
            <a:ext cx="7761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χρώμα</a:t>
            </a:r>
            <a:endParaRPr lang="el-GR" sz="2200" dirty="0">
              <a:latin typeface="+mn-lt"/>
            </a:endParaRPr>
          </a:p>
        </p:txBody>
      </p:sp>
      <p:cxnSp>
        <p:nvCxnSpPr>
          <p:cNvPr id="79" name="Straight Arrow Connector 98"/>
          <p:cNvCxnSpPr/>
          <p:nvPr/>
        </p:nvCxnSpPr>
        <p:spPr>
          <a:xfrm>
            <a:off x="971600" y="5157192"/>
            <a:ext cx="120868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2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  <p:bldP spid="36" grpId="0" animBg="1"/>
      <p:bldP spid="41" grpId="0" animBg="1"/>
      <p:bldP spid="46" grpId="0" animBg="1"/>
      <p:bldP spid="51" grpId="0" animBg="1"/>
      <p:bldP spid="56" grpId="0" animBg="1"/>
      <p:bldP spid="61" grpId="0" animBg="1"/>
      <p:bldP spid="66" grpId="0" animBg="1"/>
      <p:bldP spid="76" grpId="0" animBg="1"/>
      <p:bldP spid="81" grpId="0" animBg="1"/>
      <p:bldP spid="86" grpId="0" animBg="1"/>
      <p:bldP spid="91" grpId="0" animBg="1"/>
      <p:bldP spid="103" grpId="0"/>
      <p:bldP spid="105" grpId="0"/>
      <p:bldP spid="107" grpId="0"/>
      <p:bldP spid="109" grpId="0"/>
      <p:bldP spid="111" grpId="0"/>
      <p:bldP spid="113" grpId="0"/>
      <p:bldP spid="115" grpId="0"/>
      <p:bldP spid="117" grpId="1"/>
      <p:bldP spid="125" grpId="0" animBg="1"/>
      <p:bldP spid="127" grpId="0" animBg="1"/>
      <p:bldP spid="129" grpId="0"/>
      <p:bldP spid="77" grpId="0" animBg="1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b="1" dirty="0" smtClean="0"/>
              <a:t>Ιεραρχικό </a:t>
            </a:r>
            <a:r>
              <a:rPr lang="el-GR" dirty="0"/>
              <a:t>σ</a:t>
            </a:r>
            <a:r>
              <a:rPr lang="el-GR" b="1" dirty="0" smtClean="0"/>
              <a:t>ημασιολογικό </a:t>
            </a:r>
            <a:r>
              <a:rPr lang="el-GR" dirty="0"/>
              <a:t>δ</a:t>
            </a:r>
            <a:r>
              <a:rPr lang="el-GR" b="1" dirty="0" smtClean="0"/>
              <a:t>ίκτυο </a:t>
            </a:r>
            <a:r>
              <a:rPr lang="el-GR" sz="3200" b="0" dirty="0" smtClean="0"/>
              <a:t>(2 από 2)</a:t>
            </a:r>
          </a:p>
        </p:txBody>
      </p:sp>
      <p:sp>
        <p:nvSpPr>
          <p:cNvPr id="3584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B5EE6E-DB9F-40A9-BCC0-133FE4EC0BF9}" type="slidenum">
              <a:rPr lang="el-GR" smtClean="0"/>
              <a:pPr/>
              <a:t>18</a:t>
            </a:fld>
            <a:endParaRPr lang="el-GR" dirty="0" smtClean="0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4954848" y="2528007"/>
            <a:ext cx="1570037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dirty="0">
                <a:latin typeface="+mn-lt"/>
              </a:rPr>
              <a:t>γάτα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288766" y="3636000"/>
            <a:ext cx="1570037" cy="54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dirty="0">
                <a:latin typeface="+mn-lt"/>
              </a:rPr>
              <a:t>κανίς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962285" y="3636000"/>
            <a:ext cx="1570038" cy="54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dirty="0">
                <a:latin typeface="+mn-lt"/>
              </a:rPr>
              <a:t>τερριέ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719136" y="4892697"/>
            <a:ext cx="1570038" cy="5302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dirty="0">
                <a:latin typeface="+mn-lt"/>
              </a:rPr>
              <a:t>Ρίτς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5656523" y="3636000"/>
            <a:ext cx="1570037" cy="54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dirty="0">
                <a:latin typeface="+mn-lt"/>
              </a:rPr>
              <a:t>Ραλλού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919979" y="2019791"/>
            <a:ext cx="654050" cy="319539"/>
          </a:xfrm>
          <a:prstGeom prst="rect">
            <a:avLst/>
          </a:prstGeom>
          <a:solidFill>
            <a:srgbClr val="82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+mn-lt"/>
              </a:rPr>
              <a:t>AKO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2149507" y="2528007"/>
            <a:ext cx="1570038" cy="5318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dirty="0">
                <a:latin typeface="+mn-lt"/>
              </a:rPr>
              <a:t>σκύλος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656523" y="2008678"/>
            <a:ext cx="682625" cy="330652"/>
          </a:xfrm>
          <a:prstGeom prst="rect">
            <a:avLst/>
          </a:prstGeom>
          <a:solidFill>
            <a:srgbClr val="82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+mn-lt"/>
              </a:rPr>
              <a:t>AKO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613410" y="3171507"/>
            <a:ext cx="781050" cy="3302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+mn-lt"/>
              </a:rPr>
              <a:t>ISA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690849" y="4251476"/>
            <a:ext cx="1035050" cy="346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dirty="0">
                <a:latin typeface="+mn-lt"/>
              </a:rPr>
              <a:t>έχει</a:t>
            </a:r>
          </a:p>
        </p:txBody>
      </p:sp>
      <p:sp>
        <p:nvSpPr>
          <p:cNvPr id="35863" name="Text Box 26"/>
          <p:cNvSpPr txBox="1">
            <a:spLocks noChangeArrowheads="1"/>
          </p:cNvSpPr>
          <p:nvPr/>
        </p:nvSpPr>
        <p:spPr bwMode="auto">
          <a:xfrm>
            <a:off x="1924308" y="2017405"/>
            <a:ext cx="627062" cy="4125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dirty="0">
                <a:latin typeface="+mn-lt"/>
              </a:rPr>
              <a:t>έχει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938555" y="5853910"/>
            <a:ext cx="1117600" cy="374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b="1" dirty="0">
                <a:solidFill>
                  <a:srgbClr val="820000"/>
                </a:solidFill>
                <a:latin typeface="+mn-lt"/>
              </a:rPr>
              <a:t>όχι ουρά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064679" y="4258621"/>
            <a:ext cx="614362" cy="331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dirty="0">
                <a:latin typeface="+mn-lt"/>
              </a:rPr>
              <a:t>έχει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190885" y="4777494"/>
            <a:ext cx="844550" cy="484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b="1" dirty="0">
                <a:solidFill>
                  <a:srgbClr val="820000"/>
                </a:solidFill>
                <a:latin typeface="+mn-lt"/>
              </a:rPr>
              <a:t>κοντή ουρά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6062669" y="3163569"/>
            <a:ext cx="1570037" cy="346075"/>
          </a:xfrm>
          <a:prstGeom prst="rect">
            <a:avLst/>
          </a:prstGeom>
          <a:solidFill>
            <a:srgbClr val="004A8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+mn-lt"/>
              </a:rPr>
              <a:t>INSTANCE_OF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624522" y="4409194"/>
            <a:ext cx="1539875" cy="346075"/>
          </a:xfrm>
          <a:prstGeom prst="rect">
            <a:avLst/>
          </a:prstGeom>
          <a:solidFill>
            <a:srgbClr val="004A8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+mn-lt"/>
              </a:rPr>
              <a:t>INSTANCE_OF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1456789" y="3171507"/>
            <a:ext cx="781050" cy="3302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>
                <a:solidFill>
                  <a:schemeClr val="bg1"/>
                </a:solidFill>
                <a:latin typeface="+mn-lt"/>
              </a:rPr>
              <a:t>ISA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878" name="Text Box 43"/>
          <p:cNvSpPr txBox="1">
            <a:spLocks noChangeArrowheads="1"/>
          </p:cNvSpPr>
          <p:nvPr/>
        </p:nvSpPr>
        <p:spPr bwMode="auto">
          <a:xfrm>
            <a:off x="6447227" y="1937367"/>
            <a:ext cx="627063" cy="346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dirty="0">
                <a:latin typeface="+mn-lt"/>
              </a:rPr>
              <a:t>έχει</a:t>
            </a:r>
          </a:p>
        </p:txBody>
      </p:sp>
      <p:sp>
        <p:nvSpPr>
          <p:cNvPr id="4" name="Oval 3"/>
          <p:cNvSpPr/>
          <p:nvPr/>
        </p:nvSpPr>
        <p:spPr>
          <a:xfrm>
            <a:off x="3677703" y="1437185"/>
            <a:ext cx="1854200" cy="5826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Θηλαστικά</a:t>
            </a:r>
            <a:endParaRPr lang="el-GR" b="1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35856" idx="7"/>
            <a:endCxn id="4" idx="3"/>
          </p:cNvCxnSpPr>
          <p:nvPr/>
        </p:nvCxnSpPr>
        <p:spPr>
          <a:xfrm flipV="1">
            <a:off x="3489618" y="1934470"/>
            <a:ext cx="459626" cy="67141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845" idx="0"/>
            <a:endCxn id="4" idx="5"/>
          </p:cNvCxnSpPr>
          <p:nvPr/>
        </p:nvCxnSpPr>
        <p:spPr>
          <a:xfrm flipH="1" flipV="1">
            <a:off x="5260362" y="1934470"/>
            <a:ext cx="479505" cy="5935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6155" y="1510240"/>
            <a:ext cx="1379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l-GR" b="1" dirty="0">
                <a:solidFill>
                  <a:srgbClr val="820000"/>
                </a:solidFill>
                <a:latin typeface="+mn-lt"/>
              </a:rPr>
              <a:t>Ουρά</a:t>
            </a:r>
          </a:p>
          <a:p>
            <a:pPr eaLnBrk="0" hangingPunct="0"/>
            <a:r>
              <a:rPr lang="el-GR" dirty="0">
                <a:latin typeface="+mn-lt"/>
              </a:rPr>
              <a:t>πόδια</a:t>
            </a:r>
          </a:p>
          <a:p>
            <a:pPr eaLnBrk="0" hangingPunct="0"/>
            <a:r>
              <a:rPr lang="el-GR" dirty="0">
                <a:latin typeface="+mn-lt"/>
              </a:rPr>
              <a:t>νοημοσύνη</a:t>
            </a:r>
          </a:p>
          <a:p>
            <a:pPr eaLnBrk="0" hangingPunct="0"/>
            <a:r>
              <a:rPr lang="el-GR" dirty="0">
                <a:latin typeface="+mn-lt"/>
              </a:rPr>
              <a:t>αφεντικό</a:t>
            </a:r>
          </a:p>
        </p:txBody>
      </p:sp>
      <p:cxnSp>
        <p:nvCxnSpPr>
          <p:cNvPr id="12" name="Straight Connector 11"/>
          <p:cNvCxnSpPr>
            <a:stCxn id="10" idx="3"/>
            <a:endCxn id="35856" idx="1"/>
          </p:cNvCxnSpPr>
          <p:nvPr/>
        </p:nvCxnSpPr>
        <p:spPr>
          <a:xfrm>
            <a:off x="1776090" y="2110405"/>
            <a:ext cx="603344" cy="495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26560" y="1472374"/>
            <a:ext cx="1397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l-GR" dirty="0">
                <a:latin typeface="+mn-lt"/>
              </a:rPr>
              <a:t>Ουρά</a:t>
            </a:r>
          </a:p>
          <a:p>
            <a:pPr eaLnBrk="0" hangingPunct="0"/>
            <a:r>
              <a:rPr lang="el-GR" dirty="0">
                <a:latin typeface="+mn-lt"/>
              </a:rPr>
              <a:t>πόδια</a:t>
            </a:r>
          </a:p>
          <a:p>
            <a:pPr eaLnBrk="0" hangingPunct="0"/>
            <a:r>
              <a:rPr lang="el-GR" dirty="0">
                <a:latin typeface="+mn-lt"/>
              </a:rPr>
              <a:t>μουστάκια</a:t>
            </a:r>
          </a:p>
          <a:p>
            <a:pPr eaLnBrk="0" hangingPunct="0"/>
            <a:r>
              <a:rPr lang="el-GR" dirty="0">
                <a:latin typeface="+mn-lt"/>
              </a:rPr>
              <a:t>αφεντικό</a:t>
            </a:r>
          </a:p>
        </p:txBody>
      </p:sp>
      <p:cxnSp>
        <p:nvCxnSpPr>
          <p:cNvPr id="58" name="Straight Connector 57"/>
          <p:cNvCxnSpPr>
            <a:stCxn id="16" idx="1"/>
            <a:endCxn id="35845" idx="7"/>
          </p:cNvCxnSpPr>
          <p:nvPr/>
        </p:nvCxnSpPr>
        <p:spPr>
          <a:xfrm flipH="1">
            <a:off x="6294958" y="2072539"/>
            <a:ext cx="931602" cy="533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0487" idx="7"/>
            <a:endCxn id="35856" idx="3"/>
          </p:cNvCxnSpPr>
          <p:nvPr/>
        </p:nvCxnSpPr>
        <p:spPr>
          <a:xfrm flipV="1">
            <a:off x="2302396" y="2981938"/>
            <a:ext cx="77038" cy="7331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0486" idx="1"/>
            <a:endCxn id="35856" idx="5"/>
          </p:cNvCxnSpPr>
          <p:nvPr/>
        </p:nvCxnSpPr>
        <p:spPr>
          <a:xfrm flipH="1" flipV="1">
            <a:off x="3489618" y="2981938"/>
            <a:ext cx="29075" cy="7331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0487" idx="4"/>
            <a:endCxn id="20512" idx="0"/>
          </p:cNvCxnSpPr>
          <p:nvPr/>
        </p:nvCxnSpPr>
        <p:spPr>
          <a:xfrm flipH="1">
            <a:off x="1613160" y="4176000"/>
            <a:ext cx="134144" cy="601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0489" idx="1"/>
            <a:endCxn id="35845" idx="4"/>
          </p:cNvCxnSpPr>
          <p:nvPr/>
        </p:nvCxnSpPr>
        <p:spPr>
          <a:xfrm flipH="1" flipV="1">
            <a:off x="5739867" y="3061407"/>
            <a:ext cx="146583" cy="65367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20489" idx="4"/>
            <a:endCxn id="35866" idx="1"/>
          </p:cNvCxnSpPr>
          <p:nvPr/>
        </p:nvCxnSpPr>
        <p:spPr>
          <a:xfrm>
            <a:off x="6441542" y="4176000"/>
            <a:ext cx="460940" cy="716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0488" idx="0"/>
            <a:endCxn id="20486" idx="3"/>
          </p:cNvCxnSpPr>
          <p:nvPr/>
        </p:nvCxnSpPr>
        <p:spPr>
          <a:xfrm flipV="1">
            <a:off x="3504155" y="4096919"/>
            <a:ext cx="14538" cy="79577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Rectangle 35865"/>
          <p:cNvSpPr/>
          <p:nvPr/>
        </p:nvSpPr>
        <p:spPr>
          <a:xfrm>
            <a:off x="6902482" y="4569531"/>
            <a:ext cx="1319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l-GR" b="1" dirty="0">
                <a:solidFill>
                  <a:srgbClr val="820000"/>
                </a:solidFill>
                <a:latin typeface="+mn-lt"/>
              </a:rPr>
              <a:t>αφεντικό Μαρία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121908" y="4834644"/>
            <a:ext cx="1319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l-GR" b="1" dirty="0">
                <a:solidFill>
                  <a:srgbClr val="820000"/>
                </a:solidFill>
                <a:latin typeface="+mn-lt"/>
              </a:rPr>
              <a:t>αφεντικό Μαρία</a:t>
            </a:r>
          </a:p>
        </p:txBody>
      </p:sp>
      <p:cxnSp>
        <p:nvCxnSpPr>
          <p:cNvPr id="99" name="Straight Connector 98"/>
          <p:cNvCxnSpPr>
            <a:stCxn id="98" idx="1"/>
            <a:endCxn id="20488" idx="6"/>
          </p:cNvCxnSpPr>
          <p:nvPr/>
        </p:nvCxnSpPr>
        <p:spPr>
          <a:xfrm flipH="1">
            <a:off x="4289174" y="5157810"/>
            <a:ext cx="832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20488" idx="4"/>
            <a:endCxn id="20509" idx="0"/>
          </p:cNvCxnSpPr>
          <p:nvPr/>
        </p:nvCxnSpPr>
        <p:spPr>
          <a:xfrm flipH="1">
            <a:off x="3497355" y="5422922"/>
            <a:ext cx="6800" cy="430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7" name="Rectangle 35876"/>
          <p:cNvSpPr/>
          <p:nvPr/>
        </p:nvSpPr>
        <p:spPr>
          <a:xfrm>
            <a:off x="2948449" y="5461315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dirty="0">
                <a:latin typeface="+mn-lt"/>
              </a:rPr>
              <a:t>έχει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424053" y="4788478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dirty="0">
                <a:latin typeface="+mn-lt"/>
              </a:rPr>
              <a:t>έχει</a:t>
            </a:r>
          </a:p>
        </p:txBody>
      </p:sp>
    </p:spTree>
    <p:extLst>
      <p:ext uri="{BB962C8B-B14F-4D97-AF65-F5344CB8AC3E}">
        <p14:creationId xmlns:p14="http://schemas.microsoft.com/office/powerpoint/2010/main" val="38989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Εισαγωγή στην Τεχνητή Νοημοσύνη</a:t>
            </a:r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Επίλυση προβλημάτων,</a:t>
            </a:r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Αλγόριθμοι Αναζήτησης,</a:t>
            </a:r>
          </a:p>
          <a:p>
            <a:r>
              <a:rPr lang="el-GR" b="1" dirty="0">
                <a:solidFill>
                  <a:srgbClr val="820000"/>
                </a:solidFill>
              </a:rPr>
              <a:t>Αναπαράσταση Γνώσης,</a:t>
            </a:r>
          </a:p>
          <a:p>
            <a:pPr lvl="1"/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Γνώση - Συλλογιστική 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/>
              </a:buClr>
            </a:pPr>
            <a:r>
              <a:rPr lang="el-GR" b="1" dirty="0" smtClean="0">
                <a:solidFill>
                  <a:srgbClr val="820000"/>
                </a:solidFill>
              </a:rPr>
              <a:t>Τρόποι Αναπαράστασης Γνώσης</a:t>
            </a:r>
            <a:endParaRPr lang="el-GR" b="1" dirty="0">
              <a:solidFill>
                <a:srgbClr val="820000"/>
              </a:solidFill>
            </a:endParaRPr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Συστήματα βασισμένα στη γνώση,</a:t>
            </a:r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Μηχανική Μάθηση,</a:t>
            </a:r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Νοήμονες πράκτορες.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39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b="1" dirty="0" smtClean="0"/>
              <a:t>Ετεροαρχικό </a:t>
            </a:r>
            <a:r>
              <a:rPr lang="el-GR" b="1" dirty="0" smtClean="0"/>
              <a:t>σημασιολογικό </a:t>
            </a:r>
            <a:r>
              <a:rPr lang="el-GR" dirty="0"/>
              <a:t>δ</a:t>
            </a:r>
            <a:r>
              <a:rPr lang="el-GR" b="1" dirty="0" smtClean="0"/>
              <a:t>ίκτυο</a:t>
            </a:r>
            <a:endParaRPr lang="el-GR" sz="3600" b="0" dirty="0" smtClean="0"/>
          </a:p>
        </p:txBody>
      </p:sp>
      <p:sp>
        <p:nvSpPr>
          <p:cNvPr id="3686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0EDAA9-CC6F-43DC-A748-81E8FA0EDBE4}" type="slidenum">
              <a:rPr lang="el-GR" smtClean="0"/>
              <a:pPr/>
              <a:t>19</a:t>
            </a:fld>
            <a:endParaRPr lang="el-GR" dirty="0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307920" y="4788121"/>
            <a:ext cx="536899" cy="2308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latin typeface="+mn-lt"/>
              </a:rPr>
              <a:t>ISA</a:t>
            </a:r>
            <a:endParaRPr lang="el-GR" dirty="0">
              <a:latin typeface="+mn-lt"/>
            </a:endParaRPr>
          </a:p>
        </p:txBody>
      </p:sp>
      <p:sp>
        <p:nvSpPr>
          <p:cNvPr id="36869" name="Oval 4"/>
          <p:cNvSpPr>
            <a:spLocks noChangeArrowheads="1"/>
          </p:cNvSpPr>
          <p:nvPr/>
        </p:nvSpPr>
        <p:spPr bwMode="auto">
          <a:xfrm>
            <a:off x="5224195" y="2570170"/>
            <a:ext cx="1980000" cy="68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dirty="0">
                <a:latin typeface="+mn-lt"/>
              </a:rPr>
              <a:t>ΤΕΙ Αθήνας</a:t>
            </a:r>
          </a:p>
        </p:txBody>
      </p:sp>
      <p:sp>
        <p:nvSpPr>
          <p:cNvPr id="36870" name="Oval 5"/>
          <p:cNvSpPr>
            <a:spLocks noChangeArrowheads="1"/>
          </p:cNvSpPr>
          <p:nvPr/>
        </p:nvSpPr>
        <p:spPr bwMode="auto">
          <a:xfrm>
            <a:off x="1840978" y="4027034"/>
            <a:ext cx="1980000" cy="68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dirty="0">
                <a:latin typeface="+mn-lt"/>
              </a:rPr>
              <a:t>Καθηγητής</a:t>
            </a:r>
          </a:p>
        </p:txBody>
      </p:sp>
      <p:sp>
        <p:nvSpPr>
          <p:cNvPr id="36871" name="Oval 6"/>
          <p:cNvSpPr>
            <a:spLocks noChangeArrowheads="1"/>
          </p:cNvSpPr>
          <p:nvPr/>
        </p:nvSpPr>
        <p:spPr bwMode="auto">
          <a:xfrm>
            <a:off x="2907491" y="5112410"/>
            <a:ext cx="1980000" cy="68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dirty="0">
                <a:latin typeface="+mn-lt"/>
              </a:rPr>
              <a:t>Συνεργάτης ΤΕΙ-Δημ.</a:t>
            </a:r>
          </a:p>
        </p:txBody>
      </p:sp>
      <p:sp>
        <p:nvSpPr>
          <p:cNvPr id="36872" name="Oval 7"/>
          <p:cNvSpPr>
            <a:spLocks noChangeArrowheads="1"/>
          </p:cNvSpPr>
          <p:nvPr/>
        </p:nvSpPr>
        <p:spPr bwMode="auto">
          <a:xfrm>
            <a:off x="6214195" y="4024973"/>
            <a:ext cx="1980000" cy="68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dirty="0">
                <a:latin typeface="+mn-lt"/>
              </a:rPr>
              <a:t>Μόνιμος καθηγητής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2907491" y="2144466"/>
            <a:ext cx="660256" cy="313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latin typeface="+mn-lt"/>
              </a:rPr>
              <a:t>AKO</a:t>
            </a:r>
            <a:endParaRPr lang="el-GR" dirty="0">
              <a:latin typeface="+mn-lt"/>
            </a:endParaRPr>
          </a:p>
        </p:txBody>
      </p:sp>
      <p:sp>
        <p:nvSpPr>
          <p:cNvPr id="36876" name="Oval 11"/>
          <p:cNvSpPr>
            <a:spLocks noChangeArrowheads="1"/>
          </p:cNvSpPr>
          <p:nvPr/>
        </p:nvSpPr>
        <p:spPr bwMode="auto">
          <a:xfrm>
            <a:off x="1854568" y="2570170"/>
            <a:ext cx="1980000" cy="68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dirty="0">
                <a:latin typeface="+mn-lt"/>
              </a:rPr>
              <a:t>Β΄θμια Εκπαίδευση</a:t>
            </a:r>
          </a:p>
        </p:txBody>
      </p:sp>
      <p:sp>
        <p:nvSpPr>
          <p:cNvPr id="36877" name="Text Box 12"/>
          <p:cNvSpPr txBox="1">
            <a:spLocks noChangeArrowheads="1"/>
          </p:cNvSpPr>
          <p:nvPr/>
        </p:nvSpPr>
        <p:spPr bwMode="auto">
          <a:xfrm>
            <a:off x="3131840" y="4767838"/>
            <a:ext cx="515483" cy="271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latin typeface="+mn-lt"/>
              </a:rPr>
              <a:t>ISA</a:t>
            </a:r>
            <a:endParaRPr lang="el-GR" dirty="0">
              <a:latin typeface="+mn-lt"/>
            </a:endParaRPr>
          </a:p>
        </p:txBody>
      </p:sp>
      <p:sp>
        <p:nvSpPr>
          <p:cNvPr id="36881" name="Text Box 16"/>
          <p:cNvSpPr txBox="1">
            <a:spLocks noChangeArrowheads="1"/>
          </p:cNvSpPr>
          <p:nvPr/>
        </p:nvSpPr>
        <p:spPr bwMode="auto">
          <a:xfrm>
            <a:off x="1998026" y="3256598"/>
            <a:ext cx="642629" cy="288925"/>
          </a:xfrm>
          <a:prstGeom prst="rect">
            <a:avLst/>
          </a:prstGeom>
          <a:solidFill>
            <a:srgbClr val="82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dirty="0">
                <a:solidFill>
                  <a:schemeClr val="bg1"/>
                </a:solidFill>
                <a:latin typeface="+mn-lt"/>
              </a:rPr>
              <a:t>AKO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883" name="Oval 18"/>
          <p:cNvSpPr>
            <a:spLocks noChangeArrowheads="1"/>
          </p:cNvSpPr>
          <p:nvPr/>
        </p:nvSpPr>
        <p:spPr bwMode="auto">
          <a:xfrm>
            <a:off x="3664708" y="1288304"/>
            <a:ext cx="1814585" cy="7538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b="1" dirty="0">
                <a:latin typeface="+mn-lt"/>
              </a:rPr>
              <a:t>Υπουργείο </a:t>
            </a:r>
            <a:r>
              <a:rPr lang="el-GR" b="1" dirty="0" smtClean="0">
                <a:latin typeface="+mn-lt"/>
              </a:rPr>
              <a:t>Παιδείας</a:t>
            </a:r>
            <a:endParaRPr lang="el-GR" b="1" dirty="0">
              <a:latin typeface="+mn-lt"/>
            </a:endParaRPr>
          </a:p>
        </p:txBody>
      </p:sp>
      <p:sp>
        <p:nvSpPr>
          <p:cNvPr id="36886" name="Oval 21"/>
          <p:cNvSpPr>
            <a:spLocks noChangeArrowheads="1"/>
          </p:cNvSpPr>
          <p:nvPr/>
        </p:nvSpPr>
        <p:spPr bwMode="auto">
          <a:xfrm>
            <a:off x="5008069" y="5112410"/>
            <a:ext cx="1980000" cy="68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dirty="0">
                <a:latin typeface="+mn-lt"/>
              </a:rPr>
              <a:t>Συνεργάτης ΤΕΙ- Ιδιωτ.</a:t>
            </a:r>
          </a:p>
        </p:txBody>
      </p:sp>
      <p:sp>
        <p:nvSpPr>
          <p:cNvPr id="36889" name="Oval 24"/>
          <p:cNvSpPr>
            <a:spLocks noChangeArrowheads="1"/>
          </p:cNvSpPr>
          <p:nvPr/>
        </p:nvSpPr>
        <p:spPr bwMode="auto">
          <a:xfrm>
            <a:off x="4029262" y="4024973"/>
            <a:ext cx="1980000" cy="68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dirty="0">
                <a:latin typeface="+mn-lt"/>
              </a:rPr>
              <a:t>Έκτακτος Καθηγητής</a:t>
            </a:r>
          </a:p>
        </p:txBody>
      </p:sp>
      <p:cxnSp>
        <p:nvCxnSpPr>
          <p:cNvPr id="28" name="Straight Arrow Connector 27"/>
          <p:cNvCxnSpPr>
            <a:stCxn id="36876" idx="7"/>
            <a:endCxn id="36883" idx="3"/>
          </p:cNvCxnSpPr>
          <p:nvPr/>
        </p:nvCxnSpPr>
        <p:spPr>
          <a:xfrm flipV="1">
            <a:off x="3544604" y="1931761"/>
            <a:ext cx="385844" cy="73857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6869" idx="1"/>
            <a:endCxn id="36883" idx="5"/>
          </p:cNvCxnSpPr>
          <p:nvPr/>
        </p:nvCxnSpPr>
        <p:spPr>
          <a:xfrm flipH="1" flipV="1">
            <a:off x="5213553" y="1931761"/>
            <a:ext cx="300606" cy="73857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472363" y="2144466"/>
            <a:ext cx="660256" cy="313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latin typeface="+mn-lt"/>
              </a:rPr>
              <a:t>AKO</a:t>
            </a:r>
            <a:endParaRPr lang="el-GR" dirty="0">
              <a:latin typeface="+mn-lt"/>
            </a:endParaRPr>
          </a:p>
        </p:txBody>
      </p:sp>
      <p:cxnSp>
        <p:nvCxnSpPr>
          <p:cNvPr id="37" name="Straight Arrow Connector 36"/>
          <p:cNvCxnSpPr>
            <a:stCxn id="36870" idx="0"/>
            <a:endCxn id="36876" idx="4"/>
          </p:cNvCxnSpPr>
          <p:nvPr/>
        </p:nvCxnSpPr>
        <p:spPr>
          <a:xfrm flipV="1">
            <a:off x="2830978" y="3254170"/>
            <a:ext cx="13590" cy="7728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889" idx="0"/>
            <a:endCxn id="36869" idx="3"/>
          </p:cNvCxnSpPr>
          <p:nvPr/>
        </p:nvCxnSpPr>
        <p:spPr>
          <a:xfrm flipV="1">
            <a:off x="5019262" y="3154001"/>
            <a:ext cx="494897" cy="87097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872" idx="0"/>
          </p:cNvCxnSpPr>
          <p:nvPr/>
        </p:nvCxnSpPr>
        <p:spPr>
          <a:xfrm flipH="1" flipV="1">
            <a:off x="6876256" y="3185161"/>
            <a:ext cx="327939" cy="83981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481390" y="3420413"/>
            <a:ext cx="660256" cy="313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latin typeface="+mn-lt"/>
              </a:rPr>
              <a:t>AKO</a:t>
            </a:r>
            <a:endParaRPr lang="el-GR" dirty="0">
              <a:latin typeface="+mn-lt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7170115" y="3432903"/>
            <a:ext cx="660256" cy="313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latin typeface="+mn-lt"/>
              </a:rPr>
              <a:t>AKO</a:t>
            </a:r>
            <a:endParaRPr lang="el-GR" dirty="0">
              <a:latin typeface="+mn-lt"/>
            </a:endParaRPr>
          </a:p>
        </p:txBody>
      </p:sp>
      <p:cxnSp>
        <p:nvCxnSpPr>
          <p:cNvPr id="50" name="Straight Arrow Connector 49"/>
          <p:cNvCxnSpPr>
            <a:stCxn id="36871" idx="0"/>
            <a:endCxn id="36870" idx="5"/>
          </p:cNvCxnSpPr>
          <p:nvPr/>
        </p:nvCxnSpPr>
        <p:spPr>
          <a:xfrm flipH="1" flipV="1">
            <a:off x="3531014" y="4610865"/>
            <a:ext cx="366477" cy="50154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6871" idx="0"/>
            <a:endCxn id="36889" idx="3"/>
          </p:cNvCxnSpPr>
          <p:nvPr/>
        </p:nvCxnSpPr>
        <p:spPr>
          <a:xfrm flipV="1">
            <a:off x="3897491" y="4608804"/>
            <a:ext cx="421735" cy="5036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6886" idx="0"/>
            <a:endCxn id="36889" idx="5"/>
          </p:cNvCxnSpPr>
          <p:nvPr/>
        </p:nvCxnSpPr>
        <p:spPr>
          <a:xfrm flipH="1" flipV="1">
            <a:off x="5719298" y="4608804"/>
            <a:ext cx="278771" cy="5036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Υλοποίηση </a:t>
            </a:r>
            <a:r>
              <a:rPr lang="el-GR" dirty="0" smtClean="0"/>
              <a:t>σημασιολογικού </a:t>
            </a:r>
            <a:r>
              <a:rPr lang="el-GR" dirty="0"/>
              <a:t>δ</a:t>
            </a:r>
            <a:r>
              <a:rPr lang="el-GR" dirty="0" smtClean="0"/>
              <a:t>ικτύου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σε λίστα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950660" y="2056619"/>
            <a:ext cx="1094936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sz="1800" dirty="0">
                <a:latin typeface="+mn-lt"/>
              </a:rPr>
              <a:t>A</a:t>
            </a:r>
          </a:p>
          <a:p>
            <a:pPr eaLnBrk="0" hangingPunct="0"/>
            <a:r>
              <a:rPr lang="el-GR" sz="1800" dirty="0">
                <a:latin typeface="+mn-lt"/>
              </a:rPr>
              <a:t>κεφαλή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2065207" y="1955417"/>
            <a:ext cx="1789486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59133" y="1955417"/>
            <a:ext cx="0" cy="614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2447618" y="2201479"/>
            <a:ext cx="129104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auto">
          <a:xfrm>
            <a:off x="3343178" y="2201479"/>
            <a:ext cx="129104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2704193" y="2938079"/>
            <a:ext cx="1791120" cy="615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3088237" y="3184142"/>
            <a:ext cx="12747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51" name="Oval 12"/>
          <p:cNvSpPr>
            <a:spLocks noChangeArrowheads="1"/>
          </p:cNvSpPr>
          <p:nvPr/>
        </p:nvSpPr>
        <p:spPr bwMode="auto">
          <a:xfrm>
            <a:off x="3983797" y="3184142"/>
            <a:ext cx="12747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3571971" y="3912805"/>
            <a:ext cx="179112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3956015" y="4158867"/>
            <a:ext cx="129104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4851575" y="4158867"/>
            <a:ext cx="129104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4420138" y="4889117"/>
            <a:ext cx="1791120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56" name="Oval 17"/>
          <p:cNvSpPr>
            <a:spLocks noChangeArrowheads="1"/>
          </p:cNvSpPr>
          <p:nvPr/>
        </p:nvSpPr>
        <p:spPr bwMode="auto">
          <a:xfrm>
            <a:off x="4804183" y="5136767"/>
            <a:ext cx="127470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5699743" y="5136767"/>
            <a:ext cx="127470" cy="122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2678046" y="4190617"/>
            <a:ext cx="410192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l-GR" sz="1800" dirty="0">
                <a:latin typeface="+mn-lt"/>
              </a:rPr>
              <a:t>C</a:t>
            </a: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1672992" y="3095241"/>
            <a:ext cx="392216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l-GR" sz="1800" dirty="0">
                <a:latin typeface="+mn-lt"/>
              </a:rPr>
              <a:t>B</a:t>
            </a:r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3380765" y="5016117"/>
            <a:ext cx="399147" cy="4397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l-GR" sz="1800" dirty="0">
                <a:latin typeface="+mn-lt"/>
              </a:rPr>
              <a:t>D</a:t>
            </a:r>
          </a:p>
        </p:txBody>
      </p:sp>
      <p:sp>
        <p:nvSpPr>
          <p:cNvPr id="65" name="Arc 26"/>
          <p:cNvSpPr>
            <a:spLocks/>
          </p:cNvSpPr>
          <p:nvPr/>
        </p:nvSpPr>
        <p:spPr bwMode="auto">
          <a:xfrm flipH="1" flipV="1">
            <a:off x="2620847" y="4173155"/>
            <a:ext cx="768090" cy="1106488"/>
          </a:xfrm>
          <a:custGeom>
            <a:avLst/>
            <a:gdLst>
              <a:gd name="T0" fmla="*/ 0 w 21600"/>
              <a:gd name="T1" fmla="*/ 0 h 21600"/>
              <a:gd name="T2" fmla="*/ 10 w 21600"/>
              <a:gd name="T3" fmla="*/ 22 h 21600"/>
              <a:gd name="T4" fmla="*/ 0 w 21600"/>
              <a:gd name="T5" fmla="*/ 2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66" name="Arc 27"/>
          <p:cNvSpPr>
            <a:spLocks/>
          </p:cNvSpPr>
          <p:nvPr/>
        </p:nvSpPr>
        <p:spPr bwMode="auto">
          <a:xfrm flipH="1" flipV="1">
            <a:off x="1893613" y="3500054"/>
            <a:ext cx="1060618" cy="669925"/>
          </a:xfrm>
          <a:custGeom>
            <a:avLst/>
            <a:gdLst>
              <a:gd name="T0" fmla="*/ 0 w 21600"/>
              <a:gd name="T1" fmla="*/ 0 h 21600"/>
              <a:gd name="T2" fmla="*/ 20 w 21600"/>
              <a:gd name="T3" fmla="*/ 8 h 21600"/>
              <a:gd name="T4" fmla="*/ 0 w 21600"/>
              <a:gd name="T5" fmla="*/ 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67" name="Text Box 28"/>
          <p:cNvSpPr txBox="1">
            <a:spLocks noChangeArrowheads="1"/>
          </p:cNvSpPr>
          <p:nvPr/>
        </p:nvSpPr>
        <p:spPr bwMode="auto">
          <a:xfrm>
            <a:off x="1344510" y="4327142"/>
            <a:ext cx="866144" cy="6143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l-GR" sz="1800" dirty="0">
                <a:latin typeface="+mn-lt"/>
              </a:rPr>
              <a:t>ουρά</a:t>
            </a: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5363090" y="1442654"/>
            <a:ext cx="2783100" cy="2057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l-GR" u="sng" dirty="0">
                <a:latin typeface="+mn-lt"/>
              </a:rPr>
              <a:t>PROLOG</a:t>
            </a: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 ? [</a:t>
            </a:r>
            <a:r>
              <a:rPr lang="el-GR" dirty="0">
                <a:latin typeface="+mn-lt"/>
              </a:rPr>
              <a:t>x|y]=[a,b,c,d</a:t>
            </a:r>
            <a:r>
              <a:rPr lang="el-GR" dirty="0">
                <a:latin typeface="+mn-lt"/>
              </a:rPr>
              <a:t>]</a:t>
            </a: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X=a</a:t>
            </a: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Y=[b,c,d</a:t>
            </a:r>
            <a:r>
              <a:rPr lang="el-GR" dirty="0">
                <a:latin typeface="+mn-lt"/>
              </a:rPr>
              <a:t>]</a:t>
            </a:r>
          </a:p>
          <a:p>
            <a:pPr eaLnBrk="0" hangingPunct="0">
              <a:lnSpc>
                <a:spcPct val="90000"/>
              </a:lnSpc>
            </a:pPr>
            <a:endParaRPr lang="el-GR" dirty="0">
              <a:latin typeface="+mn-lt"/>
            </a:endParaRP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? [X|Y|W]=[ </a:t>
            </a:r>
            <a:r>
              <a:rPr lang="el-GR" dirty="0">
                <a:latin typeface="+mn-lt"/>
              </a:rPr>
              <a:t>a,b,c,d</a:t>
            </a:r>
            <a:r>
              <a:rPr lang="el-GR" dirty="0">
                <a:latin typeface="+mn-lt"/>
              </a:rPr>
              <a:t>]</a:t>
            </a: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X=a</a:t>
            </a: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Y=[b]</a:t>
            </a: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W=[c,d</a:t>
            </a:r>
            <a:r>
              <a:rPr lang="el-GR" dirty="0">
                <a:latin typeface="+mn-lt"/>
              </a:rPr>
              <a:t>]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6358338" y="3920742"/>
            <a:ext cx="2462133" cy="21732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l-GR" u="sng" dirty="0">
                <a:latin typeface="+mn-lt"/>
              </a:rPr>
              <a:t>LISP</a:t>
            </a: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* </a:t>
            </a:r>
            <a:r>
              <a:rPr lang="el-GR" dirty="0">
                <a:latin typeface="+mn-lt"/>
              </a:rPr>
              <a:t>(setq </a:t>
            </a:r>
            <a:r>
              <a:rPr lang="el-GR" dirty="0">
                <a:latin typeface="+mn-lt"/>
              </a:rPr>
              <a:t>lista</a:t>
            </a:r>
            <a:r>
              <a:rPr lang="el-GR" dirty="0">
                <a:latin typeface="+mn-lt"/>
              </a:rPr>
              <a:t> ‘(a b c d))</a:t>
            </a: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(A B C D)</a:t>
            </a:r>
          </a:p>
          <a:p>
            <a:pPr eaLnBrk="0" hangingPunct="0">
              <a:lnSpc>
                <a:spcPct val="90000"/>
              </a:lnSpc>
            </a:pPr>
            <a:r>
              <a:rPr lang="el-GR" dirty="0" smtClean="0">
                <a:latin typeface="+mn-lt"/>
              </a:rPr>
              <a:t>* </a:t>
            </a:r>
            <a:r>
              <a:rPr lang="el-GR" dirty="0">
                <a:latin typeface="+mn-lt"/>
              </a:rPr>
              <a:t>(</a:t>
            </a:r>
            <a:r>
              <a:rPr lang="el-GR" dirty="0">
                <a:latin typeface="+mn-lt"/>
              </a:rPr>
              <a:t>head</a:t>
            </a:r>
            <a:r>
              <a:rPr lang="el-GR" dirty="0">
                <a:latin typeface="+mn-lt"/>
              </a:rPr>
              <a:t> </a:t>
            </a:r>
            <a:r>
              <a:rPr lang="el-GR" dirty="0">
                <a:latin typeface="+mn-lt"/>
              </a:rPr>
              <a:t>lista</a:t>
            </a:r>
            <a:r>
              <a:rPr lang="el-GR" dirty="0">
                <a:latin typeface="+mn-lt"/>
              </a:rPr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A</a:t>
            </a:r>
          </a:p>
          <a:p>
            <a:pPr eaLnBrk="0" hangingPunct="0">
              <a:lnSpc>
                <a:spcPct val="90000"/>
              </a:lnSpc>
            </a:pPr>
            <a:r>
              <a:rPr lang="el-GR" dirty="0" smtClean="0">
                <a:latin typeface="+mn-lt"/>
              </a:rPr>
              <a:t>* </a:t>
            </a:r>
            <a:r>
              <a:rPr lang="el-GR" dirty="0">
                <a:latin typeface="+mn-lt"/>
              </a:rPr>
              <a:t>(</a:t>
            </a:r>
            <a:r>
              <a:rPr lang="el-GR" dirty="0">
                <a:latin typeface="+mn-lt"/>
              </a:rPr>
              <a:t>cdr</a:t>
            </a:r>
            <a:r>
              <a:rPr lang="el-GR" dirty="0">
                <a:latin typeface="+mn-lt"/>
              </a:rPr>
              <a:t> </a:t>
            </a:r>
            <a:r>
              <a:rPr lang="el-GR" dirty="0">
                <a:latin typeface="+mn-lt"/>
              </a:rPr>
              <a:t>lista</a:t>
            </a:r>
            <a:r>
              <a:rPr lang="el-GR" dirty="0">
                <a:latin typeface="+mn-lt"/>
              </a:rPr>
              <a:t>)</a:t>
            </a:r>
          </a:p>
          <a:p>
            <a:pPr eaLnBrk="0" hangingPunct="0">
              <a:lnSpc>
                <a:spcPct val="90000"/>
              </a:lnSpc>
            </a:pPr>
            <a:r>
              <a:rPr lang="el-GR" dirty="0">
                <a:latin typeface="+mn-lt"/>
              </a:rPr>
              <a:t>(B C D)</a:t>
            </a:r>
          </a:p>
          <a:p>
            <a:pPr eaLnBrk="0" hangingPunct="0">
              <a:lnSpc>
                <a:spcPct val="90000"/>
              </a:lnSpc>
            </a:pPr>
            <a:endParaRPr lang="el-GR" sz="1600" dirty="0"/>
          </a:p>
          <a:p>
            <a:pPr eaLnBrk="0" hangingPunct="0">
              <a:lnSpc>
                <a:spcPct val="90000"/>
              </a:lnSpc>
            </a:pPr>
            <a:r>
              <a:rPr lang="el-GR" sz="1600" dirty="0"/>
              <a:t> </a:t>
            </a:r>
          </a:p>
        </p:txBody>
      </p:sp>
      <p:cxnSp>
        <p:nvCxnSpPr>
          <p:cNvPr id="35" name="Straight Connector 34"/>
          <p:cNvCxnSpPr>
            <a:endCxn id="50" idx="0"/>
          </p:cNvCxnSpPr>
          <p:nvPr/>
        </p:nvCxnSpPr>
        <p:spPr>
          <a:xfrm>
            <a:off x="3151973" y="2569780"/>
            <a:ext cx="0" cy="614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53" idx="0"/>
          </p:cNvCxnSpPr>
          <p:nvPr/>
        </p:nvCxnSpPr>
        <p:spPr>
          <a:xfrm>
            <a:off x="4020567" y="3554029"/>
            <a:ext cx="0" cy="604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56" idx="0"/>
          </p:cNvCxnSpPr>
          <p:nvPr/>
        </p:nvCxnSpPr>
        <p:spPr>
          <a:xfrm>
            <a:off x="4867918" y="4527168"/>
            <a:ext cx="0" cy="609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1777582" y="2323717"/>
            <a:ext cx="287625" cy="801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1"/>
            <a:endCxn id="63" idx="3"/>
          </p:cNvCxnSpPr>
          <p:nvPr/>
        </p:nvCxnSpPr>
        <p:spPr>
          <a:xfrm flipH="1">
            <a:off x="2065208" y="3246054"/>
            <a:ext cx="638985" cy="952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2" idx="1"/>
            <a:endCxn id="62" idx="3"/>
          </p:cNvCxnSpPr>
          <p:nvPr/>
        </p:nvCxnSpPr>
        <p:spPr>
          <a:xfrm flipH="1">
            <a:off x="3088238" y="4219987"/>
            <a:ext cx="483733" cy="21669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5" idx="1"/>
            <a:endCxn id="64" idx="3"/>
          </p:cNvCxnSpPr>
          <p:nvPr/>
        </p:nvCxnSpPr>
        <p:spPr>
          <a:xfrm flipH="1">
            <a:off x="3779912" y="5196299"/>
            <a:ext cx="640226" cy="396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Σχήματα -Πλαίσια</a:t>
            </a:r>
            <a:br>
              <a:rPr lang="el-GR" dirty="0"/>
            </a:br>
            <a:r>
              <a:rPr lang="el-GR" b="0" dirty="0"/>
              <a:t>(</a:t>
            </a:r>
            <a:r>
              <a:rPr lang="en-US" b="0" dirty="0"/>
              <a:t>Shemata</a:t>
            </a:r>
            <a:r>
              <a:rPr lang="en-US" b="0" dirty="0"/>
              <a:t> - Frames</a:t>
            </a:r>
            <a:r>
              <a:rPr lang="en-US" b="0" dirty="0" smtClean="0"/>
              <a:t>)</a:t>
            </a:r>
            <a:r>
              <a:rPr lang="el-GR" b="0" dirty="0" smtClean="0"/>
              <a:t> (1 από 2)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Σχήματα: </a:t>
            </a:r>
            <a:r>
              <a:rPr lang="el-GR" dirty="0"/>
              <a:t>δομημένη κλάση εννοιών που περιέχει </a:t>
            </a:r>
            <a:r>
              <a:rPr lang="el-GR" dirty="0" smtClean="0"/>
              <a:t>σημασιολογική και δηλωτική </a:t>
            </a:r>
            <a:r>
              <a:rPr lang="el-GR" dirty="0"/>
              <a:t>γνώση για γεγονότα, καταστάσεις, σχέσεις και </a:t>
            </a:r>
            <a:r>
              <a:rPr lang="el-GR" dirty="0" smtClean="0"/>
              <a:t>αντικείμενα</a:t>
            </a: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Πλαίσια: </a:t>
            </a:r>
            <a:r>
              <a:rPr lang="el-GR" dirty="0"/>
              <a:t>η εκδοχή των σχημάτων στο χώρο της ΤΝ.</a:t>
            </a:r>
          </a:p>
          <a:p>
            <a:r>
              <a:rPr lang="el-GR" dirty="0"/>
              <a:t>Περιέχουν γνώση ή παραπέμπουν σε άλλα πλαίσια </a:t>
            </a:r>
            <a:r>
              <a:rPr lang="el-GR" b="1" dirty="0"/>
              <a:t>καθορίζοντας στιγμιότυπα ή ιεραρχίες πλαισίων κλάσης (</a:t>
            </a:r>
            <a:r>
              <a:rPr lang="el-GR" b="1" dirty="0"/>
              <a:t>isa</a:t>
            </a:r>
            <a:r>
              <a:rPr lang="el-GR" b="1" dirty="0"/>
              <a:t>). </a:t>
            </a:r>
          </a:p>
          <a:p>
            <a:r>
              <a:rPr lang="el-GR" dirty="0"/>
              <a:t>Αποτελούνται από </a:t>
            </a:r>
            <a:r>
              <a:rPr lang="el-GR" b="1" dirty="0">
                <a:solidFill>
                  <a:srgbClr val="004A82"/>
                </a:solidFill>
              </a:rPr>
              <a:t>θέσεις ή σχισμές </a:t>
            </a:r>
            <a:r>
              <a:rPr lang="el-GR" dirty="0"/>
              <a:t>(</a:t>
            </a:r>
            <a:r>
              <a:rPr lang="el-GR" dirty="0"/>
              <a:t>Slots</a:t>
            </a:r>
            <a:r>
              <a:rPr lang="el-GR" dirty="0"/>
              <a:t>)</a:t>
            </a:r>
          </a:p>
          <a:p>
            <a:r>
              <a:rPr lang="el-GR" dirty="0"/>
              <a:t>Έχουν default </a:t>
            </a:r>
            <a:r>
              <a:rPr lang="el-GR" dirty="0" smtClean="0"/>
              <a:t>τιμές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Υπάρχουν </a:t>
            </a:r>
            <a:r>
              <a:rPr lang="el-GR" b="1" dirty="0"/>
              <a:t>πλαίσια</a:t>
            </a:r>
            <a:r>
              <a:rPr lang="el-GR" dirty="0"/>
              <a:t> </a:t>
            </a:r>
            <a:r>
              <a:rPr lang="el-GR" b="1" dirty="0">
                <a:solidFill>
                  <a:srgbClr val="820000"/>
                </a:solidFill>
              </a:rPr>
              <a:t>κλάσεων</a:t>
            </a:r>
            <a:r>
              <a:rPr lang="el-GR" dirty="0"/>
              <a:t> και </a:t>
            </a:r>
            <a:r>
              <a:rPr lang="el-GR" b="1" dirty="0">
                <a:solidFill>
                  <a:srgbClr val="820000"/>
                </a:solidFill>
              </a:rPr>
              <a:t>στιγμιότυπων.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10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Σχήματα -Πλαίσια</a:t>
            </a:r>
            <a:br>
              <a:rPr lang="el-GR" dirty="0" smtClean="0"/>
            </a:br>
            <a:r>
              <a:rPr lang="el-GR" b="0" dirty="0" smtClean="0"/>
              <a:t>(</a:t>
            </a:r>
            <a:r>
              <a:rPr lang="en-US" b="0" dirty="0" smtClean="0"/>
              <a:t>Shemata</a:t>
            </a:r>
            <a:r>
              <a:rPr lang="en-US" b="0" dirty="0" smtClean="0"/>
              <a:t> - Frames)</a:t>
            </a:r>
            <a:r>
              <a:rPr lang="el-GR" b="0" dirty="0" smtClean="0"/>
              <a:t> (2 από 2)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Κατάλληλα για αναπαράσταση πιο σύνθετης γνώσης.</a:t>
            </a:r>
          </a:p>
          <a:p>
            <a:pPr marL="400050" lvl="1" indent="0">
              <a:buNone/>
            </a:pPr>
            <a:r>
              <a:rPr lang="el-GR" sz="2000" dirty="0" smtClean="0"/>
              <a:t>Π.χ. για σημασιολογική γνώση όπου οι κόμβοι έχουν πολύπλοκη εσωτερική δομή</a:t>
            </a:r>
          </a:p>
          <a:p>
            <a:pPr marL="0" indent="0">
              <a:buNone/>
            </a:pPr>
            <a:r>
              <a:rPr lang="el-GR" dirty="0" smtClean="0"/>
              <a:t>Πιο κοντά στην έννοια της εγγραφής (</a:t>
            </a:r>
            <a:r>
              <a:rPr lang="en-US" dirty="0" smtClean="0"/>
              <a:t>record)</a:t>
            </a:r>
            <a:r>
              <a:rPr lang="el-GR" dirty="0" smtClean="0"/>
              <a:t>  στην πληροφορική.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2699792" y="3429000"/>
          <a:ext cx="4320480" cy="3169920"/>
        </p:xfrm>
        <a:graphic>
          <a:graphicData uri="http://schemas.openxmlformats.org/drawingml/2006/table">
            <a:tbl>
              <a:tblPr/>
              <a:tblGrid>
                <a:gridCol w="2160240"/>
                <a:gridCol w="2160240"/>
              </a:tblGrid>
              <a:tr h="394193">
                <a:tc>
                  <a:txBody>
                    <a:bodyPr/>
                    <a:lstStyle/>
                    <a:p>
                      <a:pPr marL="0" marR="0" lvl="0" indent="0" algn="ctr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Slot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93"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93"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93"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married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93"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profession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93"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nationality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93"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intelligence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very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93"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AFD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Πλαίσια</a:t>
            </a:r>
            <a:br>
              <a:rPr lang="el-GR" sz="4400" dirty="0"/>
            </a:br>
            <a:r>
              <a:rPr lang="el-GR" b="0" dirty="0"/>
              <a:t>Παράδειγμα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1064" y="1268760"/>
            <a:ext cx="5338936" cy="1944216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Πλαίσιο: φρούτο  </a:t>
            </a:r>
            <a:r>
              <a:rPr lang="el-GR" dirty="0"/>
              <a:t>(κλάση)</a:t>
            </a:r>
          </a:p>
          <a:p>
            <a:pPr marL="457200" lvl="1" indent="0">
              <a:buNone/>
            </a:pPr>
            <a:r>
              <a:rPr lang="el-GR" dirty="0"/>
              <a:t>Θέση 1: φαγώσιμο (</a:t>
            </a:r>
            <a:r>
              <a:rPr lang="en-US" dirty="0"/>
              <a:t>default yes)</a:t>
            </a:r>
          </a:p>
          <a:p>
            <a:pPr marL="457200" lvl="1" indent="0">
              <a:buNone/>
            </a:pPr>
            <a:r>
              <a:rPr lang="el-GR" dirty="0"/>
              <a:t>Θέση 2: βασική διατροφή (</a:t>
            </a:r>
            <a:r>
              <a:rPr lang="en-US" dirty="0"/>
              <a:t>default yes)</a:t>
            </a:r>
          </a:p>
          <a:p>
            <a:pPr marL="457200" lvl="1" indent="0">
              <a:buNone/>
            </a:pPr>
            <a:r>
              <a:rPr lang="el-GR" b="1" dirty="0">
                <a:solidFill>
                  <a:srgbClr val="274E1E"/>
                </a:solidFill>
              </a:rPr>
              <a:t>Θέση 3: εύπεπτο  </a:t>
            </a:r>
            <a:r>
              <a:rPr lang="el-GR" dirty="0"/>
              <a:t>(</a:t>
            </a:r>
            <a:r>
              <a:rPr lang="en-US" dirty="0"/>
              <a:t>default no)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683568" y="3196977"/>
            <a:ext cx="3888432" cy="266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004A82"/>
                </a:solidFill>
              </a:rPr>
              <a:t>Πλαίσιο: μήλο </a:t>
            </a:r>
            <a:r>
              <a:rPr lang="el-GR" dirty="0" smtClean="0"/>
              <a:t>(</a:t>
            </a:r>
            <a:r>
              <a:rPr lang="el-GR" dirty="0"/>
              <a:t>κλάση)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004A82"/>
                </a:solidFill>
              </a:rPr>
              <a:t>Είδος: φρούτο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dirty="0"/>
              <a:t>Θέση εποχή: χειμερινό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dirty="0"/>
              <a:t>Θέση γεύση: εύγευστο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820000"/>
                </a:solidFill>
              </a:rPr>
              <a:t>Θέση χρώμα: </a:t>
            </a:r>
            <a:r>
              <a:rPr lang="el-GR" dirty="0"/>
              <a:t>κόκκινο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148064" y="3216027"/>
            <a:ext cx="3365884" cy="266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004A82"/>
                </a:solidFill>
              </a:rPr>
              <a:t>Πλαίσιο: GOLDEN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004A82"/>
                </a:solidFill>
              </a:rPr>
              <a:t>είναι: </a:t>
            </a:r>
            <a:r>
              <a:rPr lang="el-GR" b="1" dirty="0" smtClean="0">
                <a:solidFill>
                  <a:srgbClr val="004A82"/>
                </a:solidFill>
              </a:rPr>
              <a:t>μήλο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004A82"/>
                </a:solidFill>
              </a:rPr>
              <a:t> </a:t>
            </a:r>
            <a:r>
              <a:rPr lang="el-GR" b="1" dirty="0" smtClean="0">
                <a:solidFill>
                  <a:srgbClr val="004A82"/>
                </a:solidFill>
              </a:rPr>
              <a:t>             </a:t>
            </a:r>
            <a:r>
              <a:rPr lang="el-GR" dirty="0" smtClean="0"/>
              <a:t>(στιγμιότυπο</a:t>
            </a:r>
            <a:r>
              <a:rPr lang="el-GR" dirty="0"/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820000"/>
                </a:solidFill>
              </a:rPr>
              <a:t>Θέση χρώμα: </a:t>
            </a:r>
            <a:r>
              <a:rPr lang="el-GR" dirty="0"/>
              <a:t>κίτρινο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b="1" dirty="0">
                <a:solidFill>
                  <a:srgbClr val="274E1E"/>
                </a:solidFill>
              </a:rPr>
              <a:t>Θέση 3: εύπεπτο: </a:t>
            </a:r>
            <a:r>
              <a:rPr lang="el-GR" dirty="0"/>
              <a:t>yes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3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Πλαίσια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Υλοποίηση παραδείγματος σε </a:t>
            </a:r>
            <a:r>
              <a:rPr lang="el-GR" b="0" dirty="0"/>
              <a:t>Prolog</a:t>
            </a:r>
            <a:r>
              <a:rPr lang="el-GR" b="0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Πλαίσιο με όνομα </a:t>
            </a:r>
            <a:r>
              <a:rPr lang="en-US" b="1" dirty="0">
                <a:solidFill>
                  <a:srgbClr val="820000"/>
                </a:solidFill>
              </a:rPr>
              <a:t>food</a:t>
            </a:r>
          </a:p>
          <a:p>
            <a:pPr marL="0" indent="0">
              <a:buNone/>
            </a:pPr>
            <a:r>
              <a:rPr lang="en-US" b="1" dirty="0" smtClean="0"/>
              <a:t>frame</a:t>
            </a:r>
            <a:r>
              <a:rPr lang="el-GR" b="1" dirty="0" smtClean="0"/>
              <a:t> </a:t>
            </a:r>
            <a:r>
              <a:rPr lang="en-US" b="1" dirty="0" smtClean="0">
                <a:solidFill>
                  <a:srgbClr val="004A82"/>
                </a:solidFill>
              </a:rPr>
              <a:t>(food</a:t>
            </a:r>
            <a:r>
              <a:rPr lang="en-US" b="1" dirty="0">
                <a:solidFill>
                  <a:srgbClr val="004A82"/>
                </a:solidFill>
              </a:rPr>
              <a:t>, </a:t>
            </a:r>
          </a:p>
          <a:p>
            <a:pPr marL="457200" lvl="1" indent="0">
              <a:buNone/>
            </a:pPr>
            <a:r>
              <a:rPr lang="en-US" sz="2400" dirty="0" smtClean="0"/>
              <a:t>[[</a:t>
            </a:r>
            <a:r>
              <a:rPr lang="en-US" sz="2400" dirty="0"/>
              <a:t>edible, [default, yes]], </a:t>
            </a:r>
          </a:p>
          <a:p>
            <a:pPr marL="457200" lvl="1" indent="0">
              <a:buNone/>
            </a:pPr>
            <a:r>
              <a:rPr lang="en-US" sz="2400" dirty="0" smtClean="0"/>
              <a:t>[</a:t>
            </a:r>
            <a:r>
              <a:rPr lang="en-US" sz="2400" dirty="0"/>
              <a:t>nutrition, [</a:t>
            </a:r>
            <a:r>
              <a:rPr lang="en-US" sz="2400" dirty="0"/>
              <a:t>default,yes</a:t>
            </a:r>
            <a:r>
              <a:rPr lang="en-US" sz="2400" dirty="0"/>
              <a:t>]], 	   	     </a:t>
            </a:r>
          </a:p>
          <a:p>
            <a:pPr marL="457200" lvl="1" indent="0">
              <a:buNone/>
            </a:pPr>
            <a:r>
              <a:rPr lang="en-US" sz="2400" dirty="0" smtClean="0"/>
              <a:t>[</a:t>
            </a:r>
            <a:r>
              <a:rPr lang="en-US" sz="2400" dirty="0"/>
              <a:t>digestable</a:t>
            </a:r>
            <a:r>
              <a:rPr lang="en-US" sz="2400" dirty="0"/>
              <a:t>, [</a:t>
            </a:r>
            <a:r>
              <a:rPr lang="en-US" sz="2400" dirty="0"/>
              <a:t>default,yes</a:t>
            </a:r>
            <a:r>
              <a:rPr lang="en-US" sz="2400" dirty="0"/>
              <a:t>]],</a:t>
            </a:r>
          </a:p>
          <a:p>
            <a:pPr marL="457200" lvl="1" indent="0">
              <a:buNone/>
            </a:pPr>
            <a:r>
              <a:rPr lang="en-US" sz="2400" dirty="0" smtClean="0"/>
              <a:t>[</a:t>
            </a:r>
            <a:r>
              <a:rPr lang="en-US" sz="2400" dirty="0"/>
              <a:t>essential, [value, yes]]])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l-GR" dirty="0"/>
              <a:t>Τα πλαίσια στη </a:t>
            </a:r>
            <a:r>
              <a:rPr lang="en-US" dirty="0"/>
              <a:t>Prolog </a:t>
            </a:r>
            <a:r>
              <a:rPr lang="el-GR" dirty="0"/>
              <a:t>συνδέονται με συναρτήσεις του τύπου: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frame(apple,[[link,[</a:t>
            </a:r>
            <a:r>
              <a:rPr lang="en-US" b="1" dirty="0">
                <a:solidFill>
                  <a:srgbClr val="004A82"/>
                </a:solidFill>
              </a:rPr>
              <a:t>value,fruit</a:t>
            </a:r>
            <a:r>
              <a:rPr lang="en-US" b="1" dirty="0">
                <a:solidFill>
                  <a:srgbClr val="004A82"/>
                </a:solidFill>
              </a:rPr>
              <a:t>]]]) </a:t>
            </a:r>
          </a:p>
          <a:p>
            <a:pPr marL="0" indent="0">
              <a:buNone/>
            </a:pPr>
            <a:r>
              <a:rPr lang="el-GR" dirty="0"/>
              <a:t>για να δηλωθούν οι μεταξύ τους σχέσεις.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91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Πλαίσια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Υλοποίηση παραδείγματος σε Lisp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(define-frame </a:t>
            </a:r>
            <a:r>
              <a:rPr lang="el-GR" b="1" dirty="0">
                <a:solidFill>
                  <a:srgbClr val="004A82"/>
                </a:solidFill>
              </a:rPr>
              <a:t>φρούτο  </a:t>
            </a:r>
            <a:r>
              <a:rPr lang="el-GR" dirty="0"/>
              <a:t>	</a:t>
            </a:r>
          </a:p>
          <a:p>
            <a:pPr marL="0" indent="0">
              <a:buNone/>
            </a:pPr>
            <a:r>
              <a:rPr lang="el-GR" dirty="0"/>
              <a:t>(φαγώσιμο 		:</a:t>
            </a:r>
            <a:r>
              <a:rPr lang="en-US" dirty="0"/>
              <a:t>default-values ( yes))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l-GR" dirty="0"/>
              <a:t>βασική διατροφή 	:</a:t>
            </a:r>
            <a:r>
              <a:rPr lang="en-US" dirty="0"/>
              <a:t>default-values ( yes))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l-GR" dirty="0"/>
              <a:t>εύπεπτο 		:</a:t>
            </a:r>
            <a:r>
              <a:rPr lang="en-US" dirty="0"/>
              <a:t>default-values ( no)))</a:t>
            </a:r>
          </a:p>
          <a:p>
            <a:pPr marL="0" indent="0">
              <a:buNone/>
            </a:pPr>
            <a:r>
              <a:rPr lang="en-US" b="1" dirty="0"/>
              <a:t>(define-frame </a:t>
            </a:r>
            <a:r>
              <a:rPr lang="el-GR" b="1" dirty="0">
                <a:solidFill>
                  <a:srgbClr val="004A82"/>
                </a:solidFill>
              </a:rPr>
              <a:t>μήλο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		(:</a:t>
            </a:r>
            <a:r>
              <a:rPr lang="en-US" b="1" dirty="0">
                <a:solidFill>
                  <a:srgbClr val="004A82"/>
                </a:solidFill>
              </a:rPr>
              <a:t>is </a:t>
            </a:r>
            <a:r>
              <a:rPr lang="el-GR" b="1" dirty="0">
                <a:solidFill>
                  <a:srgbClr val="004A82"/>
                </a:solidFill>
              </a:rPr>
              <a:t>φρούτο) </a:t>
            </a:r>
            <a:r>
              <a:rPr lang="el-GR" dirty="0"/>
              <a:t>	</a:t>
            </a:r>
          </a:p>
          <a:p>
            <a:pPr marL="0" indent="0">
              <a:buNone/>
            </a:pPr>
            <a:r>
              <a:rPr lang="el-GR" dirty="0"/>
              <a:t>(εποχή χειμερινό)</a:t>
            </a:r>
          </a:p>
          <a:p>
            <a:pPr marL="0" indent="0">
              <a:buNone/>
            </a:pPr>
            <a:r>
              <a:rPr lang="el-GR" dirty="0"/>
              <a:t>(γεύση εύγευστο))</a:t>
            </a:r>
          </a:p>
          <a:p>
            <a:pPr marL="0" indent="0">
              <a:buNone/>
            </a:pPr>
            <a:r>
              <a:rPr lang="el-GR" b="1" dirty="0"/>
              <a:t>(</a:t>
            </a:r>
            <a:r>
              <a:rPr lang="en-US" b="1" dirty="0"/>
              <a:t>define-instance </a:t>
            </a:r>
            <a:r>
              <a:rPr lang="en-US" b="1" dirty="0">
                <a:solidFill>
                  <a:srgbClr val="004A82"/>
                </a:solidFill>
              </a:rPr>
              <a:t>GOLDEN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	(:is </a:t>
            </a:r>
            <a:r>
              <a:rPr lang="el-GR" b="1" dirty="0">
                <a:solidFill>
                  <a:srgbClr val="004A82"/>
                </a:solidFill>
              </a:rPr>
              <a:t>μήλο) 	</a:t>
            </a:r>
          </a:p>
          <a:p>
            <a:pPr marL="0" indent="0">
              <a:buNone/>
            </a:pPr>
            <a:r>
              <a:rPr lang="el-GR" dirty="0"/>
              <a:t>(χρώμα κίτρινο)</a:t>
            </a:r>
          </a:p>
          <a:p>
            <a:pPr marL="0" indent="0">
              <a:buNone/>
            </a:pPr>
            <a:r>
              <a:rPr lang="el-GR" dirty="0"/>
              <a:t>(οσμή αρωματική)</a:t>
            </a:r>
          </a:p>
          <a:p>
            <a:pPr marL="0" indent="0">
              <a:buNone/>
            </a:pPr>
            <a:r>
              <a:rPr lang="el-GR" dirty="0"/>
              <a:t>(εύπεπτο </a:t>
            </a:r>
            <a:r>
              <a:rPr lang="en-US" dirty="0"/>
              <a:t>yes))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5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sz="4400" dirty="0" smtClean="0"/>
              <a:t>Αντικειμενοστραφές περιβάλλον    </a:t>
            </a:r>
            <a:r>
              <a:rPr lang="en-US" sz="4400" dirty="0" smtClean="0"/>
              <a:t>Common Lisp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Κλάση με </a:t>
            </a:r>
            <a:r>
              <a:rPr lang="el-GR" b="1" dirty="0">
                <a:solidFill>
                  <a:srgbClr val="820000"/>
                </a:solidFill>
              </a:rPr>
              <a:t>όνομα </a:t>
            </a:r>
            <a:r>
              <a:rPr lang="en-US" b="1" dirty="0" smtClean="0">
                <a:solidFill>
                  <a:srgbClr val="820000"/>
                </a:solidFill>
              </a:rPr>
              <a:t>fruit </a:t>
            </a:r>
            <a:r>
              <a:rPr lang="el-GR" b="1" dirty="0" smtClean="0">
                <a:solidFill>
                  <a:srgbClr val="820000"/>
                </a:solidFill>
              </a:rPr>
              <a:t>που ανήκει στην κλάση </a:t>
            </a:r>
            <a:r>
              <a:rPr lang="en-US" b="1" dirty="0" smtClean="0">
                <a:solidFill>
                  <a:srgbClr val="820000"/>
                </a:solidFill>
              </a:rPr>
              <a:t>food</a:t>
            </a:r>
            <a:endParaRPr lang="en-US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smtClean="0"/>
              <a:t>defclass</a:t>
            </a:r>
            <a:r>
              <a:rPr lang="en-US" dirty="0" smtClean="0"/>
              <a:t> food () (…….))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(</a:t>
            </a:r>
            <a:r>
              <a:rPr lang="en-US" dirty="0" smtClean="0"/>
              <a:t>defclass</a:t>
            </a:r>
            <a:r>
              <a:rPr lang="en-US" dirty="0" smtClean="0"/>
              <a:t> fruit (food)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</a:t>
            </a:r>
            <a:r>
              <a:rPr lang="en-US" dirty="0" smtClean="0"/>
              <a:t>((color :</a:t>
            </a:r>
            <a:r>
              <a:rPr lang="en-US" dirty="0" smtClean="0"/>
              <a:t>initarg</a:t>
            </a:r>
            <a:r>
              <a:rPr lang="en-US" dirty="0" smtClean="0"/>
              <a:t> :color)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  </a:t>
            </a:r>
            <a:r>
              <a:rPr lang="en-US" dirty="0" smtClean="0"/>
              <a:t>(price :</a:t>
            </a:r>
            <a:r>
              <a:rPr lang="en-US" dirty="0" smtClean="0"/>
              <a:t>initarg</a:t>
            </a:r>
            <a:r>
              <a:rPr lang="en-US" dirty="0" smtClean="0"/>
              <a:t> :price))) 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n-US" dirty="0" smtClean="0"/>
              <a:t> (</a:t>
            </a:r>
            <a:r>
              <a:rPr lang="en-US" dirty="0" smtClean="0"/>
              <a:t>defclass</a:t>
            </a:r>
            <a:r>
              <a:rPr lang="en-US" dirty="0" smtClean="0"/>
              <a:t> apple (fruit) () </a:t>
            </a:r>
          </a:p>
          <a:p>
            <a:pPr marL="0" indent="0">
              <a:buNone/>
            </a:pPr>
            <a:r>
              <a:rPr lang="en-US" dirty="0" smtClean="0"/>
              <a:t>     (:default-</a:t>
            </a:r>
            <a:r>
              <a:rPr lang="en-US" dirty="0" smtClean="0"/>
              <a:t>initargs</a:t>
            </a:r>
            <a:r>
              <a:rPr lang="en-US" dirty="0" smtClean="0"/>
              <a:t> :color 'red))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 smtClean="0"/>
              <a:t>    </a:t>
            </a:r>
            <a:r>
              <a:rPr lang="en-US" dirty="0" smtClean="0"/>
              <a:t>(:default-</a:t>
            </a:r>
            <a:r>
              <a:rPr lang="en-US" dirty="0" smtClean="0"/>
              <a:t>initargs</a:t>
            </a:r>
            <a:r>
              <a:rPr lang="en-US" dirty="0" smtClean="0"/>
              <a:t> :price 2))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(make-instance 'apple :</a:t>
            </a:r>
            <a:r>
              <a:rPr lang="en-US" dirty="0" smtClean="0"/>
              <a:t>digestable</a:t>
            </a:r>
            <a:r>
              <a:rPr lang="en-US" dirty="0" smtClean="0"/>
              <a:t> ‘no)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91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Σενάρια</a:t>
            </a:r>
            <a:br>
              <a:rPr lang="el-GR" dirty="0"/>
            </a:br>
            <a:r>
              <a:rPr lang="el-GR" b="0" dirty="0"/>
              <a:t> (</a:t>
            </a:r>
            <a:r>
              <a:rPr lang="en-US" b="0" dirty="0"/>
              <a:t>Scripts</a:t>
            </a:r>
            <a:r>
              <a:rPr lang="en-US" b="0" dirty="0" smtClean="0"/>
              <a:t>)</a:t>
            </a:r>
            <a:r>
              <a:rPr lang="el-GR" b="0" dirty="0" smtClean="0"/>
              <a:t> </a:t>
            </a:r>
            <a:r>
              <a:rPr lang="el-GR" sz="3600" b="0" dirty="0" smtClean="0"/>
              <a:t>(1 από </a:t>
            </a:r>
            <a:r>
              <a:rPr lang="en-US" sz="3600" b="0" dirty="0" smtClean="0"/>
              <a:t>6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Σχήματα (</a:t>
            </a:r>
            <a:r>
              <a:rPr lang="en-US" dirty="0" smtClean="0"/>
              <a:t>shemata</a:t>
            </a:r>
            <a:r>
              <a:rPr lang="en-US" dirty="0" smtClean="0"/>
              <a:t>) </a:t>
            </a:r>
            <a:r>
              <a:rPr lang="el-GR" dirty="0" smtClean="0"/>
              <a:t>για την αναπαράσταση επεισοδιακής κυρίως γνώσης μέσω της παράθεσης πλαισίων σε χρονική σειρά. </a:t>
            </a: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Περιγράφουν στερεότυπη ακολουθία γεγονότων </a:t>
            </a:r>
            <a:r>
              <a:rPr lang="el-GR" b="1" dirty="0" smtClean="0">
                <a:solidFill>
                  <a:srgbClr val="004A82"/>
                </a:solidFill>
              </a:rPr>
              <a:t>χρησιμοποιώντας</a:t>
            </a:r>
            <a:r>
              <a:rPr lang="el-GR" b="1" dirty="0">
                <a:solidFill>
                  <a:srgbClr val="004A82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Συνθήκες εισόδου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Συνθήκες εξόδου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Ιδιότητες (αντικείμενα σεναρίου)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Ρόλους (πρωταγωνιστές σεναρίου)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Κανάλια (συγκεκριμένες περιπτώσεις ενός πρότυπου)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Σκηνές (ακολουθίες γεγονότων που συμβαίνουν)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51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Σενάρια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 (</a:t>
            </a:r>
            <a:r>
              <a:rPr lang="en-US" b="0" dirty="0"/>
              <a:t>Scripts)</a:t>
            </a:r>
            <a:r>
              <a:rPr lang="el-GR" b="0" dirty="0"/>
              <a:t>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6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55432" y="638457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251520" y="1227083"/>
            <a:ext cx="3466728" cy="1224136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l-GR" b="1" dirty="0" smtClean="0"/>
              <a:t>Σενάριο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Εστιατόριο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b="1" dirty="0" smtClean="0"/>
              <a:t>Παραπομπή</a:t>
            </a:r>
            <a:r>
              <a:rPr lang="en-US" b="1" dirty="0" smtClean="0"/>
              <a:t>: </a:t>
            </a:r>
            <a:r>
              <a:rPr lang="el-GR" dirty="0" smtClean="0"/>
              <a:t>Καφετέρια</a:t>
            </a:r>
            <a:endParaRPr lang="el-GR" dirty="0"/>
          </a:p>
        </p:txBody>
      </p:sp>
      <p:sp>
        <p:nvSpPr>
          <p:cNvPr id="7" name="Θέση περιεχομένου 5"/>
          <p:cNvSpPr txBox="1">
            <a:spLocks/>
          </p:cNvSpPr>
          <p:nvPr/>
        </p:nvSpPr>
        <p:spPr>
          <a:xfrm>
            <a:off x="251520" y="2708920"/>
            <a:ext cx="3466728" cy="262990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b="1" dirty="0" smtClean="0"/>
              <a:t>Ιδιότητες / Αντικείμενα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Τραπέζι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Μενού</a:t>
            </a:r>
            <a:endParaRPr lang="el-GR" sz="2200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Φαγητό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Λογαριασμός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Χρήματα</a:t>
            </a:r>
            <a:endParaRPr lang="el-GR" sz="2200" dirty="0"/>
          </a:p>
        </p:txBody>
      </p:sp>
      <p:sp>
        <p:nvSpPr>
          <p:cNvPr id="8" name="Θέση περιεχομένου 5"/>
          <p:cNvSpPr txBox="1">
            <a:spLocks/>
          </p:cNvSpPr>
          <p:nvPr/>
        </p:nvSpPr>
        <p:spPr>
          <a:xfrm>
            <a:off x="3899123" y="1233757"/>
            <a:ext cx="3466728" cy="260427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b="1" dirty="0" smtClean="0"/>
              <a:t>Ρόλοι</a:t>
            </a:r>
            <a:r>
              <a:rPr lang="en-US" b="1" dirty="0" smtClean="0"/>
              <a:t>: </a:t>
            </a:r>
            <a:endParaRPr lang="el-GR" b="1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Πελάτης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Σερβιτόρος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Μάγειρας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Ταμίας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ιδιοκτήτης</a:t>
            </a:r>
            <a:endParaRPr lang="el-GR" sz="2200" dirty="0"/>
          </a:p>
        </p:txBody>
      </p:sp>
      <p:sp>
        <p:nvSpPr>
          <p:cNvPr id="9" name="Θέση περιεχομένου 5"/>
          <p:cNvSpPr txBox="1">
            <a:spLocks/>
          </p:cNvSpPr>
          <p:nvPr/>
        </p:nvSpPr>
        <p:spPr>
          <a:xfrm>
            <a:off x="3899123" y="3869856"/>
            <a:ext cx="3466728" cy="128520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b="1" dirty="0" smtClean="0"/>
              <a:t>Συνθήκες Εισόδου</a:t>
            </a:r>
            <a:r>
              <a:rPr lang="en-US" b="1" dirty="0" smtClean="0"/>
              <a:t>: </a:t>
            </a:r>
            <a:endParaRPr lang="el-GR" b="1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Πελάτης πεινάει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Πελάτης έχει χρήματα</a:t>
            </a:r>
            <a:endParaRPr lang="el-GR" sz="2200" dirty="0"/>
          </a:p>
        </p:txBody>
      </p:sp>
      <p:sp>
        <p:nvSpPr>
          <p:cNvPr id="10" name="Θέση περιεχομένου 5"/>
          <p:cNvSpPr txBox="1">
            <a:spLocks/>
          </p:cNvSpPr>
          <p:nvPr/>
        </p:nvSpPr>
        <p:spPr>
          <a:xfrm>
            <a:off x="3899123" y="5181823"/>
            <a:ext cx="4824536" cy="153605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600" b="1" dirty="0" smtClean="0"/>
              <a:t>Συνθήκες Εξόδου: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dirty="0" smtClean="0"/>
              <a:t>Πελάτης έχει λιγότερα χρήματα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dirty="0" smtClean="0"/>
              <a:t>Ιδιοκτήτης έχει περισσότερα χρήματα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dirty="0" smtClean="0"/>
              <a:t>Πελάτης δεν πεινάει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35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/>
              <a:t>γ</a:t>
            </a:r>
            <a:r>
              <a:rPr lang="el-GR" dirty="0" smtClean="0"/>
              <a:t>νώση </a:t>
            </a:r>
            <a:r>
              <a:rPr lang="el-GR" dirty="0"/>
              <a:t>αφορά: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0467" y="925461"/>
            <a:ext cx="8229600" cy="5796013"/>
          </a:xfrm>
        </p:spPr>
        <p:txBody>
          <a:bodyPr>
            <a:normAutofit/>
          </a:bodyPr>
          <a:lstStyle/>
          <a:p>
            <a:r>
              <a:rPr lang="el-GR" b="1" dirty="0"/>
              <a:t>Αντικείμενα (objects): </a:t>
            </a:r>
            <a:r>
              <a:rPr lang="el-GR" dirty="0" smtClean="0"/>
              <a:t>Γνώση για τις </a:t>
            </a:r>
            <a:r>
              <a:rPr lang="el-GR" b="1" dirty="0" smtClean="0"/>
              <a:t>έννοιες </a:t>
            </a:r>
            <a:r>
              <a:rPr lang="el-GR" dirty="0" smtClean="0"/>
              <a:t>που αντιπροσωπεύουν τα αντικείμενα (οντότητες) </a:t>
            </a:r>
            <a:r>
              <a:rPr lang="el-GR" dirty="0"/>
              <a:t>ενός κόσμου και </a:t>
            </a:r>
            <a:r>
              <a:rPr lang="el-GR" dirty="0" smtClean="0"/>
              <a:t>των μεταξύ τους </a:t>
            </a:r>
            <a:r>
              <a:rPr lang="el-GR" b="1" dirty="0" smtClean="0"/>
              <a:t>σχέσεων</a:t>
            </a:r>
            <a:endParaRPr lang="el-GR" b="1" dirty="0"/>
          </a:p>
          <a:p>
            <a:pPr lvl="1"/>
            <a:r>
              <a:rPr lang="el-GR" b="1" dirty="0">
                <a:solidFill>
                  <a:srgbClr val="004A82"/>
                </a:solidFill>
              </a:rPr>
              <a:t>Σημασιολογική 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l-GR" b="1" dirty="0" smtClean="0">
                <a:solidFill>
                  <a:srgbClr val="004A82"/>
                </a:solidFill>
              </a:rPr>
              <a:t>δηλωτική γνώση </a:t>
            </a:r>
            <a:r>
              <a:rPr lang="el-GR" b="1" dirty="0">
                <a:solidFill>
                  <a:srgbClr val="004A82"/>
                </a:solidFill>
              </a:rPr>
              <a:t>(semantic </a:t>
            </a:r>
            <a:r>
              <a:rPr lang="en-US" b="1" dirty="0" smtClean="0">
                <a:solidFill>
                  <a:srgbClr val="004A82"/>
                </a:solidFill>
              </a:rPr>
              <a:t>declarative </a:t>
            </a:r>
            <a:r>
              <a:rPr lang="el-GR" b="1" dirty="0" smtClean="0">
                <a:solidFill>
                  <a:srgbClr val="004A82"/>
                </a:solidFill>
              </a:rPr>
              <a:t>knowledge</a:t>
            </a:r>
            <a:r>
              <a:rPr lang="el-GR" b="1" dirty="0">
                <a:solidFill>
                  <a:srgbClr val="004A82"/>
                </a:solidFill>
              </a:rPr>
              <a:t>), ιεραρχικά δομημένη.</a:t>
            </a:r>
          </a:p>
          <a:p>
            <a:r>
              <a:rPr lang="el-GR" b="1" dirty="0"/>
              <a:t>Γεγονότα (events): </a:t>
            </a:r>
            <a:r>
              <a:rPr lang="el-GR" dirty="0" smtClean="0"/>
              <a:t>Γνώση για το </a:t>
            </a:r>
            <a:r>
              <a:rPr lang="el-GR" b="1" dirty="0" smtClean="0">
                <a:solidFill>
                  <a:srgbClr val="004A82"/>
                </a:solidFill>
              </a:rPr>
              <a:t>αν</a:t>
            </a:r>
            <a:r>
              <a:rPr lang="el-GR" dirty="0" smtClean="0"/>
              <a:t> ισχύει κάτι ή όχι.</a:t>
            </a:r>
            <a:r>
              <a:rPr lang="el-GR" dirty="0" smtClean="0">
                <a:solidFill>
                  <a:srgbClr val="004A82"/>
                </a:solidFill>
              </a:rPr>
              <a:t> </a:t>
            </a:r>
            <a:r>
              <a:rPr lang="el-GR" dirty="0" smtClean="0"/>
              <a:t>(Προσωπικές εμπειρίες ενός ατόμου, οργανωμένες χρονικά και χωρικά σε επεισόδια και όχι σε έννοιες ή σχέσεις)</a:t>
            </a:r>
            <a:endParaRPr lang="el-GR" dirty="0"/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Επεισοδιακή δηλωτική γνώση (episodical declarative knowledge.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b="1" dirty="0"/>
              <a:t>Εκτέλεση (performance): </a:t>
            </a:r>
            <a:r>
              <a:rPr lang="el-GR" dirty="0" smtClean="0"/>
              <a:t>Γνώση για το </a:t>
            </a:r>
            <a:r>
              <a:rPr lang="el-GR" b="1" dirty="0" smtClean="0">
                <a:solidFill>
                  <a:srgbClr val="004A82"/>
                </a:solidFill>
              </a:rPr>
              <a:t>πώς </a:t>
            </a:r>
            <a:r>
              <a:rPr lang="el-GR" dirty="0" smtClean="0"/>
              <a:t>πρέπει να εκτελεστεί μια εργασία </a:t>
            </a:r>
            <a:r>
              <a:rPr lang="el-GR" dirty="0"/>
              <a:t>ή </a:t>
            </a:r>
            <a:r>
              <a:rPr lang="el-GR" dirty="0" smtClean="0"/>
              <a:t>να διεκπεραιώνει μια διαδικασία.</a:t>
            </a:r>
            <a:endParaRPr lang="el-GR" dirty="0"/>
          </a:p>
          <a:p>
            <a:pPr lvl="1"/>
            <a:r>
              <a:rPr lang="el-GR" b="1" dirty="0">
                <a:solidFill>
                  <a:srgbClr val="004A82"/>
                </a:solidFill>
              </a:rPr>
              <a:t>Διαδικαστική γνώση (procedural knowledge).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6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Μέρος υλοποίησης του σεναρίου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«Παραγγελία σε εστιατόριο» </a:t>
            </a:r>
            <a:r>
              <a:rPr lang="el-GR" dirty="0" smtClean="0"/>
              <a:t>σε </a:t>
            </a:r>
            <a:r>
              <a:rPr lang="en-US" dirty="0" smtClean="0"/>
              <a:t>LISP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412776"/>
            <a:ext cx="4680520" cy="54452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l-GR" sz="4200" u="sng" dirty="0" smtClean="0"/>
              <a:t>ΑΡΧΙΚΕΣ ΣΥΝΘΗΚΕΣ ΣΕΝΑΡΙΟΥ</a:t>
            </a:r>
          </a:p>
          <a:p>
            <a:pPr lvl="1">
              <a:buNone/>
            </a:pPr>
            <a:r>
              <a:rPr lang="en-US" sz="4200" dirty="0" smtClean="0"/>
              <a:t>CUSTOMER ( 1 MONEY NIL </a:t>
            </a:r>
            <a:r>
              <a:rPr lang="en-US" sz="4200" dirty="0" smtClean="0"/>
              <a:t>NIL</a:t>
            </a:r>
            <a:r>
              <a:rPr lang="en-US" sz="4200" dirty="0" smtClean="0"/>
              <a:t> </a:t>
            </a:r>
            <a:r>
              <a:rPr lang="en-US" sz="4200" dirty="0" smtClean="0"/>
              <a:t>NIL</a:t>
            </a:r>
            <a:r>
              <a:rPr lang="en-US" sz="4200" dirty="0" smtClean="0"/>
              <a:t> )</a:t>
            </a:r>
          </a:p>
          <a:p>
            <a:pPr lvl="1">
              <a:buNone/>
            </a:pPr>
            <a:r>
              <a:rPr lang="en-US" sz="4200" dirty="0" smtClean="0"/>
              <a:t>MONEY ( 10 )</a:t>
            </a:r>
          </a:p>
          <a:p>
            <a:pPr lvl="1">
              <a:buNone/>
            </a:pPr>
            <a:r>
              <a:rPr lang="en-US" sz="4200" dirty="0" smtClean="0"/>
              <a:t>FOOD ( )</a:t>
            </a:r>
          </a:p>
          <a:p>
            <a:pPr lvl="1">
              <a:buNone/>
            </a:pPr>
            <a:r>
              <a:rPr lang="en-US" sz="4200" dirty="0" smtClean="0"/>
              <a:t>WAITER ( NIL </a:t>
            </a:r>
            <a:r>
              <a:rPr lang="en-US" sz="4200" dirty="0" smtClean="0"/>
              <a:t>NIL</a:t>
            </a:r>
            <a:r>
              <a:rPr lang="en-US" sz="4200" dirty="0" smtClean="0"/>
              <a:t> </a:t>
            </a:r>
            <a:r>
              <a:rPr lang="en-US" sz="4200" dirty="0" smtClean="0"/>
              <a:t>NIL</a:t>
            </a:r>
            <a:r>
              <a:rPr lang="en-US" sz="4200" dirty="0" smtClean="0"/>
              <a:t> </a:t>
            </a:r>
            <a:r>
              <a:rPr lang="en-US" sz="4200" dirty="0" smtClean="0"/>
              <a:t>NIL</a:t>
            </a:r>
            <a:r>
              <a:rPr lang="en-US" sz="4200" dirty="0" smtClean="0"/>
              <a:t> </a:t>
            </a:r>
            <a:r>
              <a:rPr lang="en-US" sz="4200" dirty="0" smtClean="0"/>
              <a:t>NIL</a:t>
            </a:r>
            <a:r>
              <a:rPr lang="en-US" sz="4200" dirty="0" smtClean="0"/>
              <a:t> )</a:t>
            </a:r>
          </a:p>
          <a:p>
            <a:pPr lvl="1">
              <a:buNone/>
            </a:pPr>
            <a:r>
              <a:rPr lang="en-US" sz="4200" dirty="0" smtClean="0"/>
              <a:t>COOK ( (FOOD1 FOOD) NIL )</a:t>
            </a:r>
          </a:p>
          <a:p>
            <a:pPr lvl="1">
              <a:buNone/>
            </a:pPr>
            <a:r>
              <a:rPr lang="en-US" sz="4200" dirty="0" smtClean="0"/>
              <a:t>CASHIER ( NIL )</a:t>
            </a:r>
          </a:p>
          <a:p>
            <a:pPr>
              <a:buNone/>
            </a:pPr>
            <a:r>
              <a:rPr lang="el-GR" sz="4200" u="sng" dirty="0" smtClean="0"/>
              <a:t>ΤΕΛΙΚΕΣ ΣΥΝΘΗΚΕΣ ΣΕΝΑΡΙΟΥ</a:t>
            </a:r>
          </a:p>
          <a:p>
            <a:pPr lvl="1">
              <a:buNone/>
            </a:pPr>
            <a:r>
              <a:rPr lang="en-US" sz="4200" dirty="0" smtClean="0"/>
              <a:t>MONEY  (- 10 1) </a:t>
            </a:r>
          </a:p>
          <a:p>
            <a:pPr lvl="1">
              <a:buNone/>
            </a:pPr>
            <a:r>
              <a:rPr lang="en-US" sz="4200" dirty="0" smtClean="0"/>
              <a:t>CASHIER ( 1)</a:t>
            </a:r>
          </a:p>
          <a:p>
            <a:pPr lvl="1">
              <a:buNone/>
            </a:pPr>
            <a:r>
              <a:rPr lang="en-US" sz="4200" dirty="0" smtClean="0"/>
              <a:t>CUSTOMER ( NIL MONEY NIL </a:t>
            </a:r>
            <a:r>
              <a:rPr lang="en-US" sz="4200" dirty="0" smtClean="0"/>
              <a:t>NIL</a:t>
            </a:r>
            <a:r>
              <a:rPr lang="en-US" sz="4200" dirty="0" smtClean="0"/>
              <a:t> </a:t>
            </a:r>
            <a:r>
              <a:rPr lang="en-US" sz="4200" dirty="0" smtClean="0"/>
              <a:t>NIL</a:t>
            </a:r>
            <a:r>
              <a:rPr lang="en-US" sz="4200" dirty="0" smtClean="0"/>
              <a:t> )</a:t>
            </a:r>
          </a:p>
          <a:p>
            <a:pPr>
              <a:buNone/>
            </a:pPr>
            <a:r>
              <a:rPr lang="el-GR" sz="4200" u="sng" dirty="0" smtClean="0"/>
              <a:t>ΤΕΛΕΣΤΕΣ</a:t>
            </a:r>
            <a:endParaRPr lang="el-GR" sz="4200" dirty="0" smtClean="0"/>
          </a:p>
          <a:p>
            <a:pPr>
              <a:buNone/>
            </a:pPr>
            <a:r>
              <a:rPr lang="el-GR" sz="4200" dirty="0" smtClean="0"/>
              <a:t>(</a:t>
            </a:r>
            <a:r>
              <a:rPr lang="en-US" sz="4200" dirty="0" smtClean="0"/>
              <a:t>defun</a:t>
            </a:r>
            <a:r>
              <a:rPr lang="en-US" sz="4200" dirty="0" smtClean="0"/>
              <a:t> PTRANS ( customer)</a:t>
            </a:r>
          </a:p>
          <a:p>
            <a:pPr>
              <a:buNone/>
            </a:pPr>
            <a:r>
              <a:rPr lang="el-GR" sz="4200" dirty="0" smtClean="0"/>
              <a:t>   </a:t>
            </a:r>
            <a:r>
              <a:rPr lang="en-US" sz="4200" dirty="0" smtClean="0"/>
              <a:t>(</a:t>
            </a:r>
            <a:r>
              <a:rPr lang="en-US" sz="4200" dirty="0" smtClean="0"/>
              <a:t>cond</a:t>
            </a:r>
            <a:r>
              <a:rPr lang="en-US" sz="4200" dirty="0" smtClean="0"/>
              <a:t> (( equal (nth  4 customer) 1) </a:t>
            </a:r>
            <a:r>
              <a:rPr lang="el-GR" sz="4200" dirty="0" smtClean="0"/>
              <a:t>ΝΙ</a:t>
            </a:r>
            <a:r>
              <a:rPr lang="en-US" sz="4200" dirty="0" smtClean="0"/>
              <a:t>L)</a:t>
            </a:r>
          </a:p>
          <a:p>
            <a:pPr>
              <a:buNone/>
            </a:pPr>
            <a:r>
              <a:rPr lang="en-US" sz="4200" dirty="0" smtClean="0"/>
              <a:t>              </a:t>
            </a:r>
            <a:r>
              <a:rPr lang="el-GR" sz="4200" dirty="0" smtClean="0"/>
              <a:t> </a:t>
            </a:r>
            <a:r>
              <a:rPr lang="en-US" sz="4200" dirty="0" smtClean="0"/>
              <a:t>(T </a:t>
            </a:r>
            <a:r>
              <a:rPr lang="el-GR" sz="4200" dirty="0" smtClean="0"/>
              <a:t>(Κάνε το 5</a:t>
            </a:r>
            <a:r>
              <a:rPr lang="el-GR" sz="4200" baseline="30000" dirty="0" smtClean="0"/>
              <a:t>ο</a:t>
            </a:r>
            <a:r>
              <a:rPr lang="el-GR" sz="4200" dirty="0" smtClean="0"/>
              <a:t> στοιχείο 1</a:t>
            </a:r>
            <a:r>
              <a:rPr lang="en-US" sz="4200" dirty="0" smtClean="0"/>
              <a:t>))</a:t>
            </a:r>
            <a:r>
              <a:rPr lang="el-GR" sz="4200" dirty="0" smtClean="0"/>
              <a:t> ))</a:t>
            </a:r>
            <a:endParaRPr lang="en-US" sz="42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41399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l-GR" sz="2400" u="sng" dirty="0" smtClean="0">
                <a:latin typeface="+mn-lt"/>
              </a:rPr>
              <a:t>ΑΝΑΠΑΡΑΣΤΑΣΗ ΓΝΩΣΗΣ</a:t>
            </a: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+mn-lt"/>
              </a:rPr>
              <a:t>CUSTOMER (Α MONEY Β Γ Δ)</a:t>
            </a:r>
          </a:p>
          <a:p>
            <a:pPr marL="358775" indent="-358775">
              <a:spcBef>
                <a:spcPts val="1800"/>
              </a:spcBef>
            </a:pPr>
            <a:r>
              <a:rPr lang="el-GR" sz="2000" dirty="0" smtClean="0">
                <a:latin typeface="+mn-lt"/>
              </a:rPr>
              <a:t>Α : NIL δεν είναι πεινασμένος</a:t>
            </a:r>
          </a:p>
          <a:p>
            <a:pPr marL="358775" indent="-358775"/>
            <a:r>
              <a:rPr lang="el-GR" sz="2000" dirty="0" smtClean="0">
                <a:latin typeface="+mn-lt"/>
              </a:rPr>
              <a:t>    : 1 είναι πεινασμένος</a:t>
            </a:r>
          </a:p>
          <a:p>
            <a:pPr marL="358775" indent="-358775"/>
            <a:r>
              <a:rPr lang="el-GR" sz="2000" dirty="0" smtClean="0">
                <a:latin typeface="+mn-lt"/>
              </a:rPr>
              <a:t>Β  : NIL δεν κάθεται σε τραπέζι</a:t>
            </a:r>
          </a:p>
          <a:p>
            <a:pPr marL="358775" indent="-358775"/>
            <a:r>
              <a:rPr lang="el-GR" sz="2000" dirty="0" smtClean="0">
                <a:latin typeface="+mn-lt"/>
              </a:rPr>
              <a:t>     : 1 κάθεται σε τραπέζι</a:t>
            </a:r>
          </a:p>
          <a:p>
            <a:pPr marL="358775" indent="-358775"/>
            <a:r>
              <a:rPr lang="el-GR" sz="2000" dirty="0" smtClean="0">
                <a:latin typeface="+mn-lt"/>
              </a:rPr>
              <a:t>Γ   : NIL δεν παραγγέλνει</a:t>
            </a:r>
          </a:p>
          <a:p>
            <a:pPr marL="358775" indent="-358775"/>
            <a:r>
              <a:rPr lang="el-GR" sz="2000" dirty="0" smtClean="0">
                <a:latin typeface="+mn-lt"/>
              </a:rPr>
              <a:t>     : 1 παραγγέλνει</a:t>
            </a:r>
          </a:p>
          <a:p>
            <a:pPr marL="358775" indent="-358775"/>
            <a:r>
              <a:rPr lang="el-GR" sz="2000" dirty="0" smtClean="0">
                <a:latin typeface="+mn-lt"/>
              </a:rPr>
              <a:t>Δ   : NIL δεν είναι  μέσα στο εστιατόριο</a:t>
            </a:r>
          </a:p>
          <a:p>
            <a:pPr marL="358775" indent="-358775"/>
            <a:r>
              <a:rPr lang="el-GR" sz="2000" dirty="0" smtClean="0">
                <a:latin typeface="+mn-lt"/>
              </a:rPr>
              <a:t>     : 1  είναι μέσα στο εστιατόριο</a:t>
            </a:r>
          </a:p>
          <a:p>
            <a:endParaRPr lang="el-GR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Σενάρια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 (</a:t>
            </a:r>
            <a:r>
              <a:rPr lang="en-US" b="0" dirty="0"/>
              <a:t>Scripts)</a:t>
            </a:r>
            <a:r>
              <a:rPr lang="el-GR" b="0" dirty="0"/>
              <a:t> </a:t>
            </a:r>
            <a:r>
              <a:rPr lang="el-GR" sz="3600" b="0" dirty="0" smtClean="0"/>
              <a:t>(3 από </a:t>
            </a:r>
            <a:r>
              <a:rPr lang="en-US" sz="3600" b="0" dirty="0" smtClean="0"/>
              <a:t>6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75856" y="3789040"/>
            <a:ext cx="5626968" cy="2664296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Σκηνή 1</a:t>
            </a:r>
            <a:r>
              <a:rPr lang="en-US" b="1" dirty="0" smtClean="0">
                <a:solidFill>
                  <a:srgbClr val="820000"/>
                </a:solidFill>
              </a:rPr>
              <a:t>: </a:t>
            </a:r>
            <a:r>
              <a:rPr lang="el-GR" b="1" dirty="0" smtClean="0"/>
              <a:t>Είσοδος</a:t>
            </a:r>
          </a:p>
          <a:p>
            <a:pPr marL="0" indent="0">
              <a:buNone/>
            </a:pPr>
            <a:r>
              <a:rPr lang="el-GR" dirty="0" smtClean="0"/>
              <a:t>Πελάτης </a:t>
            </a:r>
            <a:r>
              <a:rPr lang="en-US" b="1" dirty="0" smtClean="0"/>
              <a:t>PTRANS</a:t>
            </a:r>
            <a:r>
              <a:rPr lang="en-US" dirty="0" smtClean="0"/>
              <a:t> </a:t>
            </a:r>
            <a:r>
              <a:rPr lang="el-GR" dirty="0" smtClean="0"/>
              <a:t>Πελάτη στο εστιατόριο</a:t>
            </a:r>
          </a:p>
          <a:p>
            <a:pPr marL="0" indent="0">
              <a:buNone/>
            </a:pPr>
            <a:r>
              <a:rPr lang="el-GR" dirty="0" smtClean="0"/>
              <a:t>Πελάτης </a:t>
            </a:r>
            <a:r>
              <a:rPr lang="en-US" b="1" dirty="0" smtClean="0"/>
              <a:t>ATTENDS</a:t>
            </a:r>
            <a:r>
              <a:rPr lang="en-US" dirty="0" smtClean="0"/>
              <a:t> </a:t>
            </a:r>
            <a:r>
              <a:rPr lang="el-GR" dirty="0" smtClean="0"/>
              <a:t>μάτια στα τραπέζια</a:t>
            </a:r>
          </a:p>
          <a:p>
            <a:pPr marL="0" indent="0">
              <a:buNone/>
            </a:pPr>
            <a:r>
              <a:rPr lang="el-GR" dirty="0" smtClean="0"/>
              <a:t>Πελάτης </a:t>
            </a:r>
            <a:r>
              <a:rPr lang="en-US" b="1" dirty="0" smtClean="0"/>
              <a:t>MBUILD</a:t>
            </a:r>
            <a:r>
              <a:rPr lang="el-GR" dirty="0" smtClean="0"/>
              <a:t> που θα καθίσει</a:t>
            </a:r>
          </a:p>
          <a:p>
            <a:pPr marL="0" indent="0">
              <a:buNone/>
            </a:pPr>
            <a:r>
              <a:rPr lang="el-GR" dirty="0" smtClean="0"/>
              <a:t>Πελάτης </a:t>
            </a:r>
            <a:r>
              <a:rPr lang="en-US" b="1" dirty="0" smtClean="0"/>
              <a:t>PTRANS</a:t>
            </a:r>
            <a:r>
              <a:rPr lang="en-US" dirty="0" smtClean="0"/>
              <a:t> </a:t>
            </a:r>
            <a:r>
              <a:rPr lang="el-GR" dirty="0" smtClean="0"/>
              <a:t>στο τραπέζι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Θέση περιεχομένου 5"/>
          <p:cNvSpPr txBox="1">
            <a:spLocks/>
          </p:cNvSpPr>
          <p:nvPr/>
        </p:nvSpPr>
        <p:spPr>
          <a:xfrm>
            <a:off x="539552" y="1196752"/>
            <a:ext cx="4536504" cy="3024336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b="1" dirty="0" smtClean="0">
                <a:solidFill>
                  <a:srgbClr val="C00000"/>
                </a:solidFill>
              </a:rPr>
              <a:t>Τελεστές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endParaRPr lang="el-GR" b="1" dirty="0" smtClean="0">
              <a:solidFill>
                <a:srgbClr val="C00000"/>
              </a:solidFill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200" dirty="0" smtClean="0"/>
              <a:t>Μετακίνηση : </a:t>
            </a:r>
            <a:r>
              <a:rPr lang="en-US" sz="2000" b="1" dirty="0" smtClean="0"/>
              <a:t>PTRANS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000" dirty="0" smtClean="0"/>
              <a:t>Αλλαγή στάσης: </a:t>
            </a:r>
            <a:r>
              <a:rPr lang="en-US" sz="2000" b="1" dirty="0" smtClean="0"/>
              <a:t>MBUILD</a:t>
            </a:r>
            <a:r>
              <a:rPr lang="el-GR" sz="2000" dirty="0" smtClean="0"/>
              <a:t>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000" dirty="0" smtClean="0"/>
              <a:t>Κίνηση μέλους: </a:t>
            </a:r>
            <a:r>
              <a:rPr lang="el-GR" sz="2000" b="1" dirty="0" smtClean="0"/>
              <a:t>Μ</a:t>
            </a:r>
            <a:r>
              <a:rPr lang="en-US" sz="2000" b="1" dirty="0" smtClean="0"/>
              <a:t>TRANS</a:t>
            </a:r>
            <a:endParaRPr lang="el-GR" sz="2000" b="1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000" dirty="0" smtClean="0"/>
              <a:t>Παράδοση αντικειμένου: </a:t>
            </a:r>
            <a:r>
              <a:rPr lang="en-US" sz="2000" b="1" dirty="0" smtClean="0"/>
              <a:t>ATRANS</a:t>
            </a:r>
            <a:endParaRPr lang="el-GR" sz="2000" b="1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000" b="1" dirty="0" smtClean="0"/>
              <a:t>Κατανάλωση τροφής: INGEST</a:t>
            </a:r>
            <a:r>
              <a:rPr lang="el-GR" sz="2000" dirty="0" smtClean="0"/>
              <a:t>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000" b="1" dirty="0" smtClean="0"/>
              <a:t>……………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000" dirty="0" smtClean="0"/>
              <a:t> 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1952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Σενάρια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 (</a:t>
            </a:r>
            <a:r>
              <a:rPr lang="en-US" b="0" dirty="0"/>
              <a:t>Scripts)</a:t>
            </a:r>
            <a:r>
              <a:rPr lang="el-GR" b="0" dirty="0"/>
              <a:t>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n-US" sz="3600" b="0" dirty="0" smtClean="0"/>
              <a:t>6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1007604" y="1196752"/>
            <a:ext cx="7128792" cy="5236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Σκηνή 2</a:t>
            </a:r>
            <a:r>
              <a:rPr lang="en-US" b="1" dirty="0" smtClean="0">
                <a:solidFill>
                  <a:srgbClr val="82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b="1" dirty="0" smtClean="0"/>
              <a:t>Παραγγελία</a:t>
            </a:r>
          </a:p>
          <a:p>
            <a:pPr marL="0" indent="0">
              <a:buNone/>
            </a:pPr>
            <a:r>
              <a:rPr lang="el-GR" dirty="0" smtClean="0"/>
              <a:t>(Μενού στο Τραπέζι) (Σερβιτόρος φέρνει Μενού)</a:t>
            </a:r>
          </a:p>
          <a:p>
            <a:pPr marL="0" indent="0">
              <a:buNone/>
            </a:pPr>
            <a:r>
              <a:rPr lang="el-GR" dirty="0" smtClean="0"/>
              <a:t>Πελάτης </a:t>
            </a:r>
            <a:r>
              <a:rPr lang="en-US" b="1" dirty="0"/>
              <a:t>PTRANS</a:t>
            </a:r>
            <a:r>
              <a:rPr lang="en-US" dirty="0" smtClean="0"/>
              <a:t> </a:t>
            </a:r>
            <a:r>
              <a:rPr lang="el-GR" dirty="0" smtClean="0"/>
              <a:t>Μενού στον Πελάτη</a:t>
            </a:r>
          </a:p>
          <a:p>
            <a:pPr marL="0" indent="0">
              <a:buNone/>
            </a:pPr>
            <a:r>
              <a:rPr lang="el-GR" dirty="0" smtClean="0"/>
              <a:t>Πελάτης </a:t>
            </a:r>
            <a:r>
              <a:rPr lang="en-US" b="1" dirty="0" smtClean="0"/>
              <a:t>MBUILD</a:t>
            </a:r>
            <a:r>
              <a:rPr lang="el-GR" dirty="0" smtClean="0"/>
              <a:t> επιλογή </a:t>
            </a:r>
            <a:r>
              <a:rPr lang="el-GR" dirty="0"/>
              <a:t>Φ</a:t>
            </a:r>
            <a:r>
              <a:rPr lang="el-GR" dirty="0" smtClean="0"/>
              <a:t>αγητού</a:t>
            </a:r>
          </a:p>
          <a:p>
            <a:pPr marL="0" indent="0">
              <a:buNone/>
            </a:pPr>
            <a:r>
              <a:rPr lang="el-GR" dirty="0" smtClean="0"/>
              <a:t>Πελάτης </a:t>
            </a:r>
            <a:r>
              <a:rPr lang="el-GR" b="1" dirty="0" smtClean="0"/>
              <a:t>Μ</a:t>
            </a:r>
            <a:r>
              <a:rPr lang="en-US" b="1" dirty="0" smtClean="0"/>
              <a:t>TRANS</a:t>
            </a:r>
            <a:r>
              <a:rPr lang="en-US" dirty="0" smtClean="0"/>
              <a:t> </a:t>
            </a:r>
            <a:r>
              <a:rPr lang="el-GR" dirty="0" smtClean="0"/>
              <a:t>σήμα στο Σερβιτόρο</a:t>
            </a:r>
          </a:p>
          <a:p>
            <a:pPr marL="0" indent="0">
              <a:buNone/>
            </a:pPr>
            <a:r>
              <a:rPr lang="el-GR" dirty="0" smtClean="0"/>
              <a:t>Σερβιτόρος </a:t>
            </a:r>
            <a:r>
              <a:rPr lang="en-US" b="1" dirty="0" smtClean="0"/>
              <a:t>PTRANS</a:t>
            </a:r>
            <a:r>
              <a:rPr lang="el-GR" b="1" dirty="0" smtClean="0"/>
              <a:t> </a:t>
            </a:r>
            <a:r>
              <a:rPr lang="el-GR" dirty="0" smtClean="0"/>
              <a:t>Σερβιτόρο στο Τραπέζι</a:t>
            </a:r>
          </a:p>
          <a:p>
            <a:pPr marL="0" indent="0">
              <a:buNone/>
            </a:pPr>
            <a:r>
              <a:rPr lang="el-GR" dirty="0"/>
              <a:t>Πελάτης </a:t>
            </a:r>
            <a:r>
              <a:rPr lang="el-GR" b="1" dirty="0"/>
              <a:t>Μ</a:t>
            </a:r>
            <a:r>
              <a:rPr lang="en-US" b="1" dirty="0" smtClean="0"/>
              <a:t>TRANS</a:t>
            </a:r>
            <a:r>
              <a:rPr lang="el-GR" b="1" dirty="0" smtClean="0"/>
              <a:t> </a:t>
            </a:r>
            <a:r>
              <a:rPr lang="el-GR" dirty="0" smtClean="0"/>
              <a:t>«θέλω φαγητό Χ» στο Σερβιτόρο</a:t>
            </a:r>
          </a:p>
          <a:p>
            <a:pPr marL="0" indent="0">
              <a:buNone/>
            </a:pPr>
            <a:r>
              <a:rPr lang="el-GR" dirty="0" smtClean="0"/>
              <a:t>Σερβιτόρος </a:t>
            </a:r>
            <a:r>
              <a:rPr lang="en-US" b="1" dirty="0" smtClean="0"/>
              <a:t>PTRANS </a:t>
            </a:r>
            <a:r>
              <a:rPr lang="el-GR" dirty="0" smtClean="0"/>
              <a:t>Σερβιτόρο στο Μάγειρα</a:t>
            </a:r>
          </a:p>
          <a:p>
            <a:pPr marL="0" indent="0">
              <a:buNone/>
            </a:pPr>
            <a:r>
              <a:rPr lang="el-GR" dirty="0"/>
              <a:t>Σερβιτόρος </a:t>
            </a:r>
            <a:r>
              <a:rPr lang="el-GR" b="1" dirty="0" smtClean="0"/>
              <a:t>Α</a:t>
            </a:r>
            <a:r>
              <a:rPr lang="en-US" b="1" dirty="0" smtClean="0"/>
              <a:t>TRANS</a:t>
            </a:r>
            <a:r>
              <a:rPr lang="el-GR" b="1" dirty="0" smtClean="0"/>
              <a:t> </a:t>
            </a:r>
            <a:r>
              <a:rPr lang="el-GR" dirty="0" smtClean="0"/>
              <a:t>Χ στο Μάγειρα</a:t>
            </a:r>
          </a:p>
          <a:p>
            <a:pPr marL="0" indent="0">
              <a:buNone/>
            </a:pPr>
            <a:r>
              <a:rPr lang="el-GR" dirty="0" smtClean="0"/>
              <a:t>Μάγειρας </a:t>
            </a:r>
            <a:r>
              <a:rPr lang="en-US" dirty="0" smtClean="0"/>
              <a:t>DO (</a:t>
            </a:r>
            <a:r>
              <a:rPr lang="el-GR" dirty="0" smtClean="0"/>
              <a:t>Σενάριο ετοιμασίας φαγητού Χ)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4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Σενάρια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 (</a:t>
            </a:r>
            <a:r>
              <a:rPr lang="en-US" b="0" dirty="0"/>
              <a:t>Scripts)</a:t>
            </a:r>
            <a:r>
              <a:rPr lang="el-GR" b="0" dirty="0"/>
              <a:t> </a:t>
            </a:r>
            <a:r>
              <a:rPr lang="el-GR" sz="3600" b="0" dirty="0" smtClean="0"/>
              <a:t>(</a:t>
            </a:r>
            <a:r>
              <a:rPr lang="en-US" sz="3600" b="0" dirty="0" smtClean="0"/>
              <a:t>5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6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Σκηνή </a:t>
            </a:r>
            <a:r>
              <a:rPr lang="el-GR" b="1" dirty="0">
                <a:solidFill>
                  <a:srgbClr val="820000"/>
                </a:solidFill>
              </a:rPr>
              <a:t>3: </a:t>
            </a:r>
            <a:r>
              <a:rPr lang="el-GR" b="1" dirty="0"/>
              <a:t>Φαγητό</a:t>
            </a:r>
          </a:p>
          <a:p>
            <a:pPr marL="0" indent="0">
              <a:buNone/>
            </a:pPr>
            <a:r>
              <a:rPr lang="el-GR" dirty="0"/>
              <a:t>Μάγειρας </a:t>
            </a:r>
            <a:r>
              <a:rPr lang="el-GR" b="1" dirty="0"/>
              <a:t>ΑTRANS</a:t>
            </a:r>
            <a:r>
              <a:rPr lang="el-GR" dirty="0"/>
              <a:t> Φαγητό στο Σερβιτόρο</a:t>
            </a:r>
          </a:p>
          <a:p>
            <a:pPr marL="0" indent="0">
              <a:buNone/>
            </a:pPr>
            <a:r>
              <a:rPr lang="el-GR" dirty="0"/>
              <a:t>Σερβιτόρος </a:t>
            </a:r>
            <a:r>
              <a:rPr lang="el-GR" b="1" dirty="0"/>
              <a:t>ΑTRANS</a:t>
            </a:r>
            <a:r>
              <a:rPr lang="el-GR" dirty="0"/>
              <a:t> Φαγητό στον Πελάτη</a:t>
            </a:r>
          </a:p>
          <a:p>
            <a:pPr marL="0" indent="0">
              <a:buNone/>
            </a:pPr>
            <a:r>
              <a:rPr lang="el-GR" dirty="0"/>
              <a:t>Πελάτης </a:t>
            </a:r>
            <a:r>
              <a:rPr lang="el-GR" b="1" dirty="0"/>
              <a:t>INGEST</a:t>
            </a:r>
            <a:r>
              <a:rPr lang="el-GR" dirty="0"/>
              <a:t> </a:t>
            </a:r>
            <a:r>
              <a:rPr lang="el-GR" dirty="0" smtClean="0"/>
              <a:t>Φαγητό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(Επιλογή: Σκηνή 2 για επόμενη παραγγελία </a:t>
            </a:r>
            <a:r>
              <a:rPr lang="el-GR" dirty="0" smtClean="0"/>
              <a:t>ή </a:t>
            </a:r>
            <a:r>
              <a:rPr lang="el-GR" dirty="0"/>
              <a:t>αλλιώς Σκηνή 4)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54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Σενάρια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 (</a:t>
            </a:r>
            <a:r>
              <a:rPr lang="en-US" b="0" dirty="0"/>
              <a:t>Scripts)</a:t>
            </a:r>
            <a:r>
              <a:rPr lang="el-GR" b="0" dirty="0"/>
              <a:t> </a:t>
            </a:r>
            <a:r>
              <a:rPr lang="el-GR" sz="3600" b="0" dirty="0" smtClean="0"/>
              <a:t>(</a:t>
            </a:r>
            <a:r>
              <a:rPr lang="en-US" sz="3600" b="0" dirty="0" smtClean="0"/>
              <a:t>6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6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47664" y="1315790"/>
            <a:ext cx="6419056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Σκηνή </a:t>
            </a:r>
            <a:r>
              <a:rPr lang="el-GR" b="1" dirty="0">
                <a:solidFill>
                  <a:srgbClr val="820000"/>
                </a:solidFill>
              </a:rPr>
              <a:t>4: </a:t>
            </a:r>
            <a:r>
              <a:rPr lang="el-GR" b="1" dirty="0"/>
              <a:t>Έξοδος</a:t>
            </a:r>
          </a:p>
          <a:p>
            <a:pPr marL="0" indent="0">
              <a:buNone/>
            </a:pPr>
            <a:r>
              <a:rPr lang="el-GR" dirty="0"/>
              <a:t>Σερβιτόρος </a:t>
            </a:r>
            <a:r>
              <a:rPr lang="en-US" b="1" dirty="0"/>
              <a:t>MOVE</a:t>
            </a:r>
            <a:r>
              <a:rPr lang="en-US" dirty="0"/>
              <a:t> (</a:t>
            </a:r>
            <a:r>
              <a:rPr lang="el-GR" dirty="0"/>
              <a:t>ετοιμάζει Λογαριασμό)</a:t>
            </a:r>
          </a:p>
          <a:p>
            <a:pPr marL="0" indent="0">
              <a:buNone/>
            </a:pPr>
            <a:r>
              <a:rPr lang="el-GR" dirty="0"/>
              <a:t>Σερβιτόρος </a:t>
            </a:r>
            <a:r>
              <a:rPr lang="en-US" b="1" dirty="0"/>
              <a:t>PTRANS</a:t>
            </a:r>
            <a:r>
              <a:rPr lang="en-US" dirty="0"/>
              <a:t> </a:t>
            </a:r>
            <a:r>
              <a:rPr lang="el-GR" dirty="0"/>
              <a:t>Σερβιτόρο στον Πελάτη</a:t>
            </a:r>
          </a:p>
          <a:p>
            <a:pPr marL="0" indent="0">
              <a:buNone/>
            </a:pPr>
            <a:r>
              <a:rPr lang="el-GR" dirty="0"/>
              <a:t>Σερβιτόρος </a:t>
            </a:r>
            <a:r>
              <a:rPr lang="en-US" b="1" dirty="0"/>
              <a:t>ATRANS</a:t>
            </a:r>
            <a:r>
              <a:rPr lang="en-US" dirty="0"/>
              <a:t> </a:t>
            </a:r>
            <a:r>
              <a:rPr lang="el-GR" dirty="0"/>
              <a:t>Λογαριασμό στον Πελάτη</a:t>
            </a:r>
          </a:p>
          <a:p>
            <a:pPr marL="0" indent="0">
              <a:buNone/>
            </a:pPr>
            <a:r>
              <a:rPr lang="el-GR" dirty="0"/>
              <a:t>Πελάτης </a:t>
            </a:r>
            <a:r>
              <a:rPr lang="en-US" b="1" dirty="0"/>
              <a:t>ATRANS</a:t>
            </a:r>
            <a:r>
              <a:rPr lang="en-US" dirty="0"/>
              <a:t> </a:t>
            </a:r>
            <a:r>
              <a:rPr lang="el-GR" dirty="0"/>
              <a:t>Φιλοδώρημα στον Σερβιτόρο</a:t>
            </a:r>
          </a:p>
          <a:p>
            <a:pPr marL="0" indent="0">
              <a:buNone/>
            </a:pPr>
            <a:r>
              <a:rPr lang="el-GR" dirty="0"/>
              <a:t>Πελάτης </a:t>
            </a:r>
            <a:r>
              <a:rPr lang="en-US" b="1" dirty="0"/>
              <a:t>PTRANS</a:t>
            </a:r>
            <a:r>
              <a:rPr lang="en-US" dirty="0"/>
              <a:t> </a:t>
            </a:r>
            <a:r>
              <a:rPr lang="el-GR" dirty="0"/>
              <a:t>Πελάτη στον Ταμία</a:t>
            </a:r>
          </a:p>
          <a:p>
            <a:pPr marL="0" indent="0">
              <a:buNone/>
            </a:pPr>
            <a:r>
              <a:rPr lang="el-GR" dirty="0"/>
              <a:t>Πελάτης </a:t>
            </a:r>
            <a:r>
              <a:rPr lang="en-US" b="1" dirty="0"/>
              <a:t>ATRANS</a:t>
            </a:r>
            <a:r>
              <a:rPr lang="en-US" dirty="0"/>
              <a:t> </a:t>
            </a:r>
            <a:r>
              <a:rPr lang="el-GR" dirty="0"/>
              <a:t>Χρήματα στον Ταμία</a:t>
            </a:r>
          </a:p>
          <a:p>
            <a:pPr marL="0" indent="0">
              <a:buNone/>
            </a:pPr>
            <a:r>
              <a:rPr lang="el-GR" dirty="0"/>
              <a:t>Πελάτης </a:t>
            </a:r>
            <a:r>
              <a:rPr lang="en-US" b="1" dirty="0"/>
              <a:t>PTRANS</a:t>
            </a:r>
            <a:r>
              <a:rPr lang="en-US" dirty="0"/>
              <a:t> </a:t>
            </a:r>
            <a:r>
              <a:rPr lang="el-GR" dirty="0"/>
              <a:t>Πελάτη έξω από το εστιατόριο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37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Κανόνες </a:t>
            </a:r>
            <a:br>
              <a:rPr lang="el-GR" sz="4400" dirty="0"/>
            </a:br>
            <a:r>
              <a:rPr lang="el-GR" b="0" dirty="0"/>
              <a:t>(</a:t>
            </a:r>
            <a:r>
              <a:rPr lang="en-US" b="0" dirty="0"/>
              <a:t>Rules</a:t>
            </a:r>
            <a:r>
              <a:rPr lang="en-US" b="0" dirty="0" smtClean="0"/>
              <a:t>) </a:t>
            </a:r>
            <a:r>
              <a:rPr lang="en-US" sz="3600" b="0" dirty="0" smtClean="0"/>
              <a:t>(1 </a:t>
            </a:r>
            <a:r>
              <a:rPr lang="el-GR" sz="3600" b="0" dirty="0" smtClean="0"/>
              <a:t>από 2)</a:t>
            </a:r>
            <a:r>
              <a:rPr lang="en-US" sz="3600" b="0" dirty="0" smtClean="0"/>
              <a:t>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Τρόπος  αναπαράστασης </a:t>
            </a:r>
            <a:r>
              <a:rPr lang="el-GR" b="1" dirty="0" smtClean="0"/>
              <a:t>διαδικαστικής</a:t>
            </a:r>
            <a:r>
              <a:rPr lang="el-GR" dirty="0" smtClean="0"/>
              <a:t> γνώσης </a:t>
            </a:r>
            <a:r>
              <a:rPr lang="el-GR" dirty="0"/>
              <a:t>στον οποίο βασίζεται η ανάπτυξη συστημάτων παραγωγής και ειδικότερα εμπείρων συστημάτων.</a:t>
            </a:r>
          </a:p>
          <a:p>
            <a:pPr marL="0" indent="0" algn="ctr">
              <a:buNone/>
            </a:pPr>
            <a:r>
              <a:rPr lang="el-GR" b="1" dirty="0" smtClean="0"/>
              <a:t>Μορφή </a:t>
            </a:r>
            <a:r>
              <a:rPr lang="el-GR" b="1" dirty="0"/>
              <a:t>κανόνων</a:t>
            </a:r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ΙF 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/>
              <a:t>    A      </a:t>
            </a:r>
            <a:r>
              <a:rPr lang="el-GR" dirty="0"/>
              <a:t>premises</a:t>
            </a:r>
            <a:r>
              <a:rPr lang="el-GR" dirty="0"/>
              <a:t> (προτάσεις συλλογισμού –ισχυρισμοί)</a:t>
            </a:r>
          </a:p>
          <a:p>
            <a:pPr marL="0" indent="0">
              <a:buNone/>
            </a:pPr>
            <a:r>
              <a:rPr lang="el-GR" dirty="0" smtClean="0"/>
              <a:t>AND   </a:t>
            </a:r>
            <a:r>
              <a:rPr lang="el-GR" dirty="0"/>
              <a:t>B      </a:t>
            </a:r>
            <a:r>
              <a:rPr lang="el-GR" dirty="0"/>
              <a:t>antecedents</a:t>
            </a:r>
            <a:r>
              <a:rPr lang="el-GR" dirty="0"/>
              <a:t> (προηγούμενα)</a:t>
            </a:r>
          </a:p>
          <a:p>
            <a:pPr marL="0" indent="0">
              <a:buNone/>
            </a:pPr>
            <a:r>
              <a:rPr lang="el-GR" dirty="0" smtClean="0"/>
              <a:t>AND   </a:t>
            </a:r>
            <a:r>
              <a:rPr lang="el-GR" dirty="0"/>
              <a:t>...    preconditions </a:t>
            </a:r>
            <a:r>
              <a:rPr lang="el-GR" dirty="0" smtClean="0"/>
              <a:t>(προϋποθέσεις)</a:t>
            </a: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THEN 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/>
              <a:t>  X      conclusions (συμπεράσματα)</a:t>
            </a:r>
          </a:p>
          <a:p>
            <a:pPr marL="0" indent="0">
              <a:buNone/>
            </a:pPr>
            <a:r>
              <a:rPr lang="el-GR" dirty="0" smtClean="0"/>
              <a:t>AND   </a:t>
            </a:r>
            <a:r>
              <a:rPr lang="el-GR" dirty="0"/>
              <a:t>Y      consequents (συνεπαγόμενα)</a:t>
            </a:r>
          </a:p>
          <a:p>
            <a:pPr marL="0" indent="0">
              <a:buNone/>
            </a:pPr>
            <a:r>
              <a:rPr lang="el-GR" dirty="0" smtClean="0"/>
              <a:t>AND   </a:t>
            </a:r>
            <a:r>
              <a:rPr lang="el-GR" dirty="0"/>
              <a:t>...    actions (ενέργειες)</a:t>
            </a:r>
          </a:p>
          <a:p>
            <a:pPr marL="0" indent="0">
              <a:buNone/>
            </a:pPr>
            <a:r>
              <a:rPr lang="el-GR" dirty="0"/>
              <a:t>Υπάρχουν </a:t>
            </a:r>
            <a:r>
              <a:rPr lang="el-GR" b="1" dirty="0">
                <a:solidFill>
                  <a:srgbClr val="004A82"/>
                </a:solidFill>
              </a:rPr>
              <a:t>συνεπαγωγικοί </a:t>
            </a:r>
            <a:r>
              <a:rPr lang="el-GR" dirty="0"/>
              <a:t>οι </a:t>
            </a:r>
            <a:r>
              <a:rPr lang="el-GR" b="1" dirty="0">
                <a:solidFill>
                  <a:srgbClr val="004A82"/>
                </a:solidFill>
              </a:rPr>
              <a:t>παραγωγικοί</a:t>
            </a:r>
            <a:r>
              <a:rPr lang="el-GR" dirty="0"/>
              <a:t> και οι </a:t>
            </a:r>
            <a:r>
              <a:rPr lang="el-GR" b="1" dirty="0">
                <a:solidFill>
                  <a:srgbClr val="004A82"/>
                </a:solidFill>
              </a:rPr>
              <a:t>ενεργοί</a:t>
            </a:r>
            <a:r>
              <a:rPr lang="el-GR" dirty="0"/>
              <a:t> κανόνες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0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Κανόνες </a:t>
            </a:r>
            <a:br>
              <a:rPr lang="el-GR" sz="4400" dirty="0"/>
            </a:br>
            <a:r>
              <a:rPr lang="el-GR" b="0" dirty="0"/>
              <a:t>(</a:t>
            </a:r>
            <a:r>
              <a:rPr lang="en-US" b="0" dirty="0"/>
              <a:t>Rules)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r>
              <a:rPr lang="en-US" sz="3600" b="0" dirty="0" smtClean="0"/>
              <a:t> 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453336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8800"/>
              </p:ext>
            </p:extLst>
          </p:nvPr>
        </p:nvGraphicFramePr>
        <p:xfrm>
          <a:off x="503548" y="1429989"/>
          <a:ext cx="8136904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8412"/>
                <a:gridCol w="360040"/>
                <a:gridCol w="4068452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Μορφές Κανόνων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Επεξήγηση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IF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συνθήκες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THEN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συμπέρασμα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Συνεπαγωγικός κανόνας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Deduction)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οι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συνθήκες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αληθεύουν </a:t>
                      </a:r>
                      <a:b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τότε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αληθεύει και το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συμπέρασμα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IF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συνθήκες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THEN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ενέργειες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διαχείρισης γνώσης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Παραγωγής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Production)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οι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συνθήκες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αληθεύουν </a:t>
                      </a:r>
                      <a:b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τότε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διαχειρίσου την υπάρχουσα γνώση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(αλλαγή κατάστασης)</a:t>
                      </a:r>
                      <a:endParaRPr kumimoji="0" lang="el-GR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συμβάν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IF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συνθήκες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THEN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ενέργειες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Ενεργός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active)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Όταν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συμβεί το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γεγονός (συμβάν)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οι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συνθήκες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αληθεύουν </a:t>
                      </a:r>
                      <a:b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τότε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εκτέλεσε τις 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ενέργειες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graphicFrame>
        <p:nvGraphicFramePr>
          <p:cNvPr id="5" name="Group 5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3026186"/>
              </p:ext>
            </p:extLst>
          </p:nvPr>
        </p:nvGraphicFramePr>
        <p:xfrm>
          <a:off x="1189038" y="1124744"/>
          <a:ext cx="6765925" cy="1729740"/>
        </p:xfrm>
        <a:graphic>
          <a:graphicData uri="http://schemas.openxmlformats.org/drawingml/2006/table">
            <a:tbl>
              <a:tblPr/>
              <a:tblGrid>
                <a:gridCol w="2601913"/>
                <a:gridCol w="1824037"/>
                <a:gridCol w="2339975"/>
              </a:tblGrid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Σύμπτωμα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Πιθανή Βλάβη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Επιδιόρθωση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 εκτυπωτής τυπώνει σωστά αλλά τα χρώματα δε τυπώνονται σωστά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Έχει τελειώσει το έγχρωμο μελάνι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Αλλάξτε την κεφαλή με το έγχρωμο μελάνι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1232756" y="3177654"/>
            <a:ext cx="66784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Συνεπαγωγικός Κανόνας</a:t>
            </a:r>
          </a:p>
          <a:p>
            <a:r>
              <a:rPr lang="el-GR" sz="2400" dirty="0" smtClean="0">
                <a:latin typeface="+mn-lt"/>
              </a:rPr>
              <a:t>IF ο </a:t>
            </a:r>
            <a:r>
              <a:rPr lang="el-GR" sz="2400" dirty="0">
                <a:latin typeface="+mn-lt"/>
              </a:rPr>
              <a:t>εκτυπωτής τυπώνει σωστά AND </a:t>
            </a:r>
          </a:p>
          <a:p>
            <a:pPr lvl="1"/>
            <a:r>
              <a:rPr lang="el-GR" sz="2400" dirty="0" smtClean="0">
                <a:latin typeface="+mn-lt"/>
              </a:rPr>
              <a:t>τα </a:t>
            </a:r>
            <a:r>
              <a:rPr lang="el-GR" sz="2400" dirty="0">
                <a:latin typeface="+mn-lt"/>
              </a:rPr>
              <a:t>χρώματα δε τυπώνονται σωστά</a:t>
            </a:r>
          </a:p>
          <a:p>
            <a:r>
              <a:rPr lang="el-GR" sz="2400" dirty="0" smtClean="0">
                <a:latin typeface="+mn-lt"/>
              </a:rPr>
              <a:t>THEN έχει </a:t>
            </a:r>
            <a:r>
              <a:rPr lang="el-GR" sz="2400" dirty="0">
                <a:latin typeface="+mn-lt"/>
              </a:rPr>
              <a:t>τελειώσει το έγχρωμο </a:t>
            </a:r>
            <a:r>
              <a:rPr lang="el-GR" sz="2400" dirty="0" smtClean="0">
                <a:latin typeface="+mn-lt"/>
              </a:rPr>
              <a:t>μελάνι</a:t>
            </a:r>
            <a:endParaRPr lang="el-GR" sz="2400" dirty="0">
              <a:latin typeface="+mn-lt"/>
            </a:endParaRPr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Κανόνας Παραγωγής</a:t>
            </a:r>
          </a:p>
          <a:p>
            <a:r>
              <a:rPr lang="el-GR" sz="2400" dirty="0">
                <a:latin typeface="+mn-lt"/>
              </a:rPr>
              <a:t>IF ο εκτυπωτής τυπώνει σωστά AND </a:t>
            </a:r>
          </a:p>
          <a:p>
            <a:pPr lvl="1"/>
            <a:r>
              <a:rPr lang="el-GR" sz="2400" dirty="0" smtClean="0">
                <a:latin typeface="+mn-lt"/>
              </a:rPr>
              <a:t>τα </a:t>
            </a:r>
            <a:r>
              <a:rPr lang="el-GR" sz="2400" dirty="0">
                <a:latin typeface="+mn-lt"/>
              </a:rPr>
              <a:t>χρώματα δε τυπώνονται σωστά</a:t>
            </a:r>
          </a:p>
          <a:p>
            <a:r>
              <a:rPr lang="el-GR" sz="2400" dirty="0" smtClean="0">
                <a:latin typeface="+mn-lt"/>
              </a:rPr>
              <a:t>THEN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αλλάξτε </a:t>
            </a:r>
            <a:r>
              <a:rPr lang="el-GR" sz="2400" dirty="0">
                <a:latin typeface="+mn-lt"/>
              </a:rPr>
              <a:t>την κεφαλή με το έγχρωμο μελάνι</a:t>
            </a:r>
          </a:p>
        </p:txBody>
      </p:sp>
    </p:spTree>
    <p:extLst>
      <p:ext uri="{BB962C8B-B14F-4D97-AF65-F5344CB8AC3E}">
        <p14:creationId xmlns:p14="http://schemas.microsoft.com/office/powerpoint/2010/main" val="19141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8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4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6CEB-AE7B-45BA-B7A4-CDA50C108DE0}" type="slidenum">
              <a:rPr lang="el-GR"/>
              <a:pPr/>
              <a:t>3</a:t>
            </a:fld>
            <a:endParaRPr lang="el-GR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Είδη </a:t>
            </a:r>
            <a:r>
              <a:rPr lang="el-GR" b="1" dirty="0" smtClean="0"/>
              <a:t>γνώσης </a:t>
            </a:r>
            <a:r>
              <a:rPr lang="el-GR" b="1" dirty="0" smtClean="0"/>
              <a:t>βάσει του κόσμου που αφορά</a:t>
            </a:r>
            <a:endParaRPr lang="el-GR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772400" cy="5040560"/>
          </a:xfrm>
        </p:spPr>
        <p:txBody>
          <a:bodyPr>
            <a:normAutofit fontScale="85000" lnSpcReduction="20000"/>
          </a:bodyPr>
          <a:lstStyle/>
          <a:p>
            <a:pPr marL="355600" indent="-355600">
              <a:lnSpc>
                <a:spcPct val="120000"/>
              </a:lnSpc>
              <a:buFontTx/>
              <a:buNone/>
            </a:pPr>
            <a:endParaRPr lang="el-GR" sz="1200" u="sng" dirty="0"/>
          </a:p>
          <a:p>
            <a:pPr marL="355600" indent="-355600">
              <a:lnSpc>
                <a:spcPct val="90000"/>
              </a:lnSpc>
            </a:pPr>
            <a:r>
              <a:rPr lang="el-GR" sz="2800" b="1" dirty="0" smtClean="0">
                <a:solidFill>
                  <a:schemeClr val="accent2"/>
                </a:solidFill>
              </a:rPr>
              <a:t>Γενική</a:t>
            </a:r>
            <a:r>
              <a:rPr lang="el-GR" sz="2800" b="1" dirty="0" smtClean="0"/>
              <a:t> </a:t>
            </a:r>
            <a:r>
              <a:rPr lang="el-GR" sz="2800" dirty="0" smtClean="0"/>
              <a:t>(</a:t>
            </a:r>
            <a:r>
              <a:rPr lang="en-US" sz="2800" dirty="0" smtClean="0"/>
              <a:t>general or common-sense)</a:t>
            </a:r>
            <a:endParaRPr lang="el-GR" sz="2800" dirty="0" smtClean="0"/>
          </a:p>
          <a:p>
            <a:pPr marL="355600" indent="-355600">
              <a:lnSpc>
                <a:spcPct val="90000"/>
              </a:lnSpc>
            </a:pPr>
            <a:r>
              <a:rPr lang="el-GR" sz="2800" b="1" dirty="0" smtClean="0">
                <a:solidFill>
                  <a:schemeClr val="accent2"/>
                </a:solidFill>
              </a:rPr>
              <a:t>Ειδική</a:t>
            </a:r>
            <a:r>
              <a:rPr lang="el-GR" sz="2800" b="1" dirty="0" smtClean="0"/>
              <a:t> </a:t>
            </a:r>
            <a:r>
              <a:rPr lang="el-GR" sz="2800" dirty="0"/>
              <a:t>(domain-specific)</a:t>
            </a:r>
          </a:p>
          <a:p>
            <a:pPr marL="355600" indent="-355600">
              <a:lnSpc>
                <a:spcPct val="90000"/>
              </a:lnSpc>
              <a:buNone/>
            </a:pPr>
            <a:endParaRPr lang="el-GR" dirty="0" smtClean="0"/>
          </a:p>
          <a:p>
            <a:pPr marL="355600" indent="-355600">
              <a:lnSpc>
                <a:spcPct val="90000"/>
              </a:lnSpc>
              <a:buNone/>
            </a:pPr>
            <a:r>
              <a:rPr lang="el-GR" u="sng" dirty="0" smtClean="0"/>
              <a:t>Παραδείγματα:</a:t>
            </a:r>
          </a:p>
          <a:p>
            <a:pPr lvl="1">
              <a:buFontTx/>
              <a:buNone/>
            </a:pPr>
            <a:r>
              <a:rPr lang="el-GR" sz="2400" b="1" dirty="0" smtClean="0">
                <a:solidFill>
                  <a:schemeClr val="accent2"/>
                </a:solidFill>
              </a:rPr>
              <a:t>Γενική:</a:t>
            </a:r>
            <a:endParaRPr lang="el-GR" sz="2400" b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Η λέξη «παιδί» είναι ουσιαστικό, ενώ το «ωραίος» είναι επίθετο.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Οι γονείς είναι μεγαλύτεροι από τα παιδιά τους.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dirty="0" smtClean="0"/>
              <a:t>Για να χορτάσεις την πείνα σου πρέπει να φας.</a:t>
            </a:r>
          </a:p>
          <a:p>
            <a:pPr lvl="1">
              <a:buFont typeface="Wingdings" pitchFamily="2" charset="2"/>
              <a:buChar char="§"/>
            </a:pPr>
            <a:endParaRPr lang="el-GR" sz="2400" dirty="0" smtClean="0"/>
          </a:p>
          <a:p>
            <a:pPr lvl="1">
              <a:lnSpc>
                <a:spcPct val="120000"/>
              </a:lnSpc>
              <a:buFontTx/>
              <a:buNone/>
            </a:pPr>
            <a:r>
              <a:rPr lang="el-GR" sz="2400" b="1" dirty="0" smtClean="0">
                <a:solidFill>
                  <a:schemeClr val="accent2"/>
                </a:solidFill>
              </a:rPr>
              <a:t>Ειδική: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400" dirty="0" smtClean="0"/>
              <a:t>Ο πατέρας μου έχει τα διπλά μου χρόνια.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400" dirty="0" smtClean="0"/>
              <a:t>Η εντολή </a:t>
            </a:r>
            <a:r>
              <a:rPr lang="en-GB" sz="2400" dirty="0" smtClean="0"/>
              <a:t>if</a:t>
            </a:r>
            <a:r>
              <a:rPr lang="el-GR" sz="2400" dirty="0" smtClean="0"/>
              <a:t> είναι εντολή διακλάδωσης.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400" dirty="0" smtClean="0"/>
              <a:t>Πάτησε </a:t>
            </a:r>
            <a:r>
              <a:rPr lang="en-US" sz="2400" dirty="0" smtClean="0"/>
              <a:t>escape </a:t>
            </a:r>
            <a:r>
              <a:rPr lang="el-GR" sz="2400" dirty="0" smtClean="0"/>
              <a:t>για να βγεις από το πρόγραμμα.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endParaRPr lang="el-GR" dirty="0" smtClean="0"/>
          </a:p>
          <a:p>
            <a:pPr marL="355600" indent="-355600">
              <a:lnSpc>
                <a:spcPct val="90000"/>
              </a:lnSpc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Κατερίνα Γεωργούλη 2014. </a:t>
            </a:r>
            <a:r>
              <a:rPr lang="el-GR" sz="2000" dirty="0"/>
              <a:t>Κατερίνα Γεωργούλη. «Τεχνητή Νοημοσύνη (Θ</a:t>
            </a:r>
            <a:r>
              <a:rPr lang="el-GR" sz="2000" dirty="0" smtClean="0"/>
              <a:t>)</a:t>
            </a:r>
            <a:r>
              <a:rPr lang="en-US" sz="2000" dirty="0" smtClean="0"/>
              <a:t>. </a:t>
            </a:r>
            <a:r>
              <a:rPr lang="el-GR" sz="2000" dirty="0" smtClean="0"/>
              <a:t>Ενότητα </a:t>
            </a:r>
            <a:r>
              <a:rPr lang="el-GR" sz="2000" dirty="0"/>
              <a:t>7: Τρόποι Αναπαράστασης  </a:t>
            </a:r>
            <a:r>
              <a:rPr lang="el-GR" sz="2000" dirty="0" smtClean="0"/>
              <a:t>Γνώσης».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9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7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77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Χαρακτηριστικά </a:t>
            </a:r>
            <a:r>
              <a:rPr lang="el-GR" dirty="0" smtClean="0"/>
              <a:t>αναπαράστασης </a:t>
            </a:r>
            <a:r>
              <a:rPr lang="el-GR" dirty="0"/>
              <a:t>της </a:t>
            </a:r>
            <a:r>
              <a:rPr lang="el-GR" dirty="0" smtClean="0"/>
              <a:t>γνώσης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Αρχή:</a:t>
            </a:r>
          </a:p>
          <a:p>
            <a:pPr marL="0" indent="0">
              <a:buNone/>
            </a:pPr>
            <a:r>
              <a:rPr lang="el-GR" dirty="0" smtClean="0"/>
              <a:t>Άπαξ </a:t>
            </a:r>
            <a:r>
              <a:rPr lang="el-GR" dirty="0"/>
              <a:t>και ένα πρόβλημα έχει αναπαρασταθεί κατάλληλα και έχει περιγραφεί βάσει αυτής της αναπαράστασης τότε έχει σχεδόν λυθεί</a:t>
            </a:r>
            <a:r>
              <a:rPr lang="el-GR" dirty="0" smtClean="0"/>
              <a:t>!</a:t>
            </a: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Χαρακτηριστικά καλής Αναπαράστασης: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Να φαίνεται με μια ματιά το τι συμβαίνει.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Εμφανής η αλληλεπίδραση μεταξύ των οντοτήτων.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Διαθέσιμες αλλά μη εμφανιζόμενες λεπτομέρειες.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Πλήρης και σύντομη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Γρήγορη στην αναζήτηση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Εύκολα επεξεργάσιμη.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04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</a:t>
            </a:r>
            <a:r>
              <a:rPr lang="el-GR" dirty="0"/>
              <a:t>α</a:t>
            </a:r>
            <a:r>
              <a:rPr lang="el-GR" dirty="0" smtClean="0"/>
              <a:t>ναπαράστασης </a:t>
            </a:r>
            <a:r>
              <a:rPr lang="el-GR" dirty="0"/>
              <a:t>της </a:t>
            </a:r>
            <a:r>
              <a:rPr lang="el-GR" dirty="0" smtClean="0"/>
              <a:t>γνώσης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1808" y="1772816"/>
            <a:ext cx="8229600" cy="3888432"/>
          </a:xfrm>
        </p:spPr>
        <p:txBody>
          <a:bodyPr/>
          <a:lstStyle/>
          <a:p>
            <a:r>
              <a:rPr lang="el-GR" b="1" dirty="0"/>
              <a:t>Λογικές  Αναπαραστάσεις</a:t>
            </a:r>
          </a:p>
          <a:p>
            <a:pPr marL="355600" lvl="1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(</a:t>
            </a:r>
            <a:r>
              <a:rPr lang="el-GR" b="1" dirty="0">
                <a:solidFill>
                  <a:srgbClr val="820000"/>
                </a:solidFill>
              </a:rPr>
              <a:t>προτασιακός λογισμός, κατηγορηματικός  λογισμός πρώτης τάξης</a:t>
            </a:r>
            <a:r>
              <a:rPr lang="el-GR" b="1" dirty="0" smtClean="0">
                <a:solidFill>
                  <a:srgbClr val="820000"/>
                </a:solidFill>
              </a:rPr>
              <a:t>)</a:t>
            </a:r>
            <a:endParaRPr lang="el-GR" b="1" dirty="0">
              <a:solidFill>
                <a:srgbClr val="820000"/>
              </a:solidFill>
            </a:endParaRPr>
          </a:p>
          <a:p>
            <a:pPr>
              <a:spcBef>
                <a:spcPts val="3000"/>
              </a:spcBef>
            </a:pPr>
            <a:r>
              <a:rPr lang="el-GR" b="1" dirty="0"/>
              <a:t>Δομημένες Αναπαραστάσεις</a:t>
            </a:r>
          </a:p>
          <a:p>
            <a:pPr marL="355600" lvl="1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(</a:t>
            </a:r>
            <a:r>
              <a:rPr lang="el-GR" b="1" dirty="0">
                <a:solidFill>
                  <a:srgbClr val="820000"/>
                </a:solidFill>
              </a:rPr>
              <a:t>Σημασιολογικά Δίκτυα, Πλαίσια, Σενάρια</a:t>
            </a:r>
            <a:r>
              <a:rPr lang="el-GR" b="1" dirty="0" smtClean="0">
                <a:solidFill>
                  <a:srgbClr val="820000"/>
                </a:solidFill>
              </a:rPr>
              <a:t>)</a:t>
            </a:r>
            <a:endParaRPr lang="el-GR" b="1" dirty="0">
              <a:solidFill>
                <a:srgbClr val="820000"/>
              </a:solidFill>
            </a:endParaRPr>
          </a:p>
          <a:p>
            <a:pPr>
              <a:spcBef>
                <a:spcPts val="3000"/>
              </a:spcBef>
            </a:pPr>
            <a:r>
              <a:rPr lang="el-GR" b="1" dirty="0"/>
              <a:t>Συστήματα Κανόνων</a:t>
            </a:r>
          </a:p>
          <a:p>
            <a:pPr marL="355600" lvl="1" indent="0">
              <a:buNone/>
            </a:pPr>
            <a:r>
              <a:rPr lang="el-GR" b="1" dirty="0">
                <a:solidFill>
                  <a:srgbClr val="820000"/>
                </a:solidFill>
              </a:rPr>
              <a:t>(Κανόνες IF-THEN)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64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Αναπαραστάσεις </a:t>
            </a:r>
            <a:r>
              <a:rPr lang="el-GR" dirty="0"/>
              <a:t>γ</a:t>
            </a:r>
            <a:r>
              <a:rPr lang="el-GR" dirty="0" smtClean="0"/>
              <a:t>νώσης </a:t>
            </a:r>
            <a:r>
              <a:rPr lang="el-GR" dirty="0"/>
              <a:t>ανά είδος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71800" y="1687425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Γνώση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48075" y="2565312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 dirty="0">
                <a:solidFill>
                  <a:srgbClr val="274E1E"/>
                </a:solidFill>
                <a:latin typeface="+mn-lt"/>
              </a:rPr>
              <a:t>Δηλωτική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05475" y="2565312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 dirty="0">
                <a:solidFill>
                  <a:srgbClr val="274E1E"/>
                </a:solidFill>
                <a:latin typeface="+mn-lt"/>
              </a:rPr>
              <a:t>Διαδικαστική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311425" y="2171613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5094312" y="211763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0375" y="356598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dirty="0">
                <a:latin typeface="+mn-lt"/>
              </a:rPr>
              <a:t>Σημασιολογικά</a:t>
            </a:r>
          </a:p>
          <a:p>
            <a:pPr algn="ct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l-GR" sz="2000" dirty="0">
                <a:latin typeface="+mn-lt"/>
              </a:rPr>
              <a:t>Δίκτυα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24425" y="404645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dirty="0">
                <a:latin typeface="+mn-lt"/>
              </a:rPr>
              <a:t>Πλαίσια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24137" y="3828963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l-GR" sz="2000" dirty="0">
                <a:latin typeface="+mn-lt"/>
              </a:rPr>
              <a:t>Λογικές Αναπαραστάσεις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1479574" y="2982826"/>
            <a:ext cx="487362" cy="4579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206900" y="3049500"/>
            <a:ext cx="866775" cy="1027113"/>
          </a:xfrm>
          <a:prstGeom prst="line">
            <a:avLst/>
          </a:prstGeom>
          <a:noFill/>
          <a:ln w="9525">
            <a:solidFill>
              <a:srgbClr val="82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610375" y="3679738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dirty="0">
                <a:latin typeface="+mn-lt"/>
              </a:rPr>
              <a:t>Κανόνες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648475" y="425917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000" dirty="0">
                <a:latin typeface="+mn-lt"/>
              </a:rPr>
              <a:t>Σενάρια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311511" y="3101947"/>
            <a:ext cx="1098964" cy="623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267475" y="3039975"/>
            <a:ext cx="685800" cy="1295400"/>
          </a:xfrm>
          <a:prstGeom prst="line">
            <a:avLst/>
          </a:prstGeom>
          <a:noFill/>
          <a:ln w="9525">
            <a:solidFill>
              <a:srgbClr val="82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5234012" y="2808201"/>
            <a:ext cx="1077913" cy="1314450"/>
            <a:chOff x="3406" y="1926"/>
            <a:chExt cx="679" cy="828"/>
          </a:xfrm>
        </p:grpSpPr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>
              <a:off x="3406" y="2087"/>
              <a:ext cx="679" cy="651"/>
            </a:xfrm>
            <a:prstGeom prst="line">
              <a:avLst/>
            </a:prstGeom>
            <a:noFill/>
            <a:ln w="9525">
              <a:solidFill>
                <a:srgbClr val="82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 rot="18779565">
              <a:off x="3251" y="2215"/>
              <a:ext cx="8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 dirty="0">
                  <a:solidFill>
                    <a:srgbClr val="820000"/>
                  </a:solidFill>
                  <a:latin typeface="+mn-lt"/>
                </a:rPr>
                <a:t>daemons</a:t>
              </a:r>
            </a:p>
          </p:txBody>
        </p:sp>
      </p:grp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906487" y="2565312"/>
            <a:ext cx="2276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 dirty="0">
                <a:solidFill>
                  <a:srgbClr val="274E1E"/>
                </a:solidFill>
                <a:latin typeface="+mn-lt"/>
              </a:rPr>
              <a:t>Σημασιολογική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4106887" y="22414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1973287" y="2971713"/>
            <a:ext cx="1471613" cy="874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4203725" y="3063788"/>
            <a:ext cx="2673350" cy="13382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1966937" y="2974948"/>
            <a:ext cx="2962275" cy="10699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H="1">
            <a:off x="3551262" y="3036800"/>
            <a:ext cx="661988" cy="808038"/>
          </a:xfrm>
          <a:prstGeom prst="line">
            <a:avLst/>
          </a:prstGeom>
          <a:noFill/>
          <a:ln w="9525">
            <a:solidFill>
              <a:srgbClr val="82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223862" y="3495588"/>
            <a:ext cx="2478088" cy="703262"/>
          </a:xfrm>
          <a:prstGeom prst="ellipse">
            <a:avLst/>
          </a:prstGeom>
          <a:noFill/>
          <a:ln w="9525">
            <a:solidFill>
              <a:srgbClr val="274E1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dirty="0">
              <a:latin typeface="Lucida Bright" pitchFamily="18" charset="0"/>
            </a:endParaRPr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6492900" y="3495588"/>
            <a:ext cx="2478087" cy="703262"/>
          </a:xfrm>
          <a:prstGeom prst="ellipse">
            <a:avLst/>
          </a:prstGeom>
          <a:noFill/>
          <a:ln w="9525">
            <a:solidFill>
              <a:srgbClr val="274E1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05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941168"/>
            <a:ext cx="828092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Λογικές </a:t>
            </a:r>
            <a:r>
              <a:rPr lang="el-GR" dirty="0" smtClean="0"/>
              <a:t>αναπαραστάσεις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Όταν υπάρχουν πολλές διαφορετικές μεμονωμένες καταστάσεις, χρειάζεται μια κατάλληλη μορφή αναπαράστασής τους που να επιτρέπει τη διαχείρισή </a:t>
            </a:r>
            <a:r>
              <a:rPr lang="el-GR" dirty="0" smtClean="0"/>
              <a:t>τους </a:t>
            </a:r>
            <a:r>
              <a:rPr lang="el-GR" dirty="0"/>
              <a:t>ως σύνολο.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Αντί να σκεφτόμαστε όλες τις εναλλακτικές καταστάσεις όπου ένα κόσμος μπορεί να βρεθεί, πρόκειται να εργαστούμε με τη γλώσσα των εκφράσεων που περιγράφει αυτά τα σύνολα. 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Π.χ. </a:t>
            </a:r>
            <a:r>
              <a:rPr lang="el-GR" dirty="0"/>
              <a:t>η χρήση της πρότασης ‘Ρίχνει χαλάζι’ εκφράζει όλες τις καταστάσεις του κόσμου μας όπου ρίχνει χαλάζι.</a:t>
            </a:r>
          </a:p>
          <a:p>
            <a:pPr marL="0" indent="0">
              <a:buNone/>
            </a:pPr>
            <a:r>
              <a:rPr lang="el-GR" dirty="0"/>
              <a:t>Η λογική προσφέρει έναν τρόπο διαχείρισης μεγάλων συλλογών πραγμάτων χειριζόμενη αντί αυτών σύντομες περιγραφές τους.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54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Λογική:</a:t>
            </a:r>
            <a:r>
              <a:rPr lang="el-GR" dirty="0">
                <a:solidFill>
                  <a:srgbClr val="820000"/>
                </a:solidFill>
              </a:rPr>
              <a:t> </a:t>
            </a:r>
            <a:r>
              <a:rPr lang="el-GR" dirty="0"/>
              <a:t>μαθηματικό εργαλείο για κατασκευήν και χειρισμό συμβολικών εκφράσεων το οποίο διαθέτει </a:t>
            </a:r>
            <a:r>
              <a:rPr lang="el-GR" b="1" dirty="0"/>
              <a:t>αξιώματα θεωρήματα</a:t>
            </a:r>
            <a:r>
              <a:rPr lang="el-GR" dirty="0"/>
              <a:t> και </a:t>
            </a:r>
            <a:r>
              <a:rPr lang="el-GR" b="1" dirty="0"/>
              <a:t>γεγονότα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29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cdf2b7979c871b4f98bf5c514379fe21392d9f8"/>
  <p:tag name="ISPRING_RESOURCE_PATHS_HASH_PRESENTER" val="d3a15187f71eae462864431c3b9c657979603ab2"/>
</p:tagLst>
</file>

<file path=ppt/theme/theme1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1018</TotalTime>
  <Words>2672</Words>
  <Application>Microsoft Office PowerPoint</Application>
  <PresentationFormat>Προβολή στην οθόνη (4:3)</PresentationFormat>
  <Paragraphs>631</Paragraphs>
  <Slides>44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OC_template_updated</vt:lpstr>
      <vt:lpstr>Τεχνητή Νοημοσύνη (Θ)</vt:lpstr>
      <vt:lpstr>Επισκόπηση</vt:lpstr>
      <vt:lpstr>Η γνώση αφορά:</vt:lpstr>
      <vt:lpstr>Είδη γνώσης βάσει του κόσμου που αφορά</vt:lpstr>
      <vt:lpstr>Χαρακτηριστικά αναπαράστασης της γνώσης </vt:lpstr>
      <vt:lpstr>Τρόποι αναπαράστασης της γνώσης</vt:lpstr>
      <vt:lpstr>Αναπαραστάσεις γνώσης ανά είδος</vt:lpstr>
      <vt:lpstr>Λογικές αναπαραστάσεις</vt:lpstr>
      <vt:lpstr>Λογική</vt:lpstr>
      <vt:lpstr>Προτασιακός λογισμός </vt:lpstr>
      <vt:lpstr>Κατηγορηματικός λογισμός  (predicate calculus) (1 από 3)</vt:lpstr>
      <vt:lpstr>Κατηγορηματικός λογισμός  (predicate calculus) (2 από 3)</vt:lpstr>
      <vt:lpstr>Κατηγορηματικός λογισμός  (predicate calculus) (3 από 3)</vt:lpstr>
      <vt:lpstr>Κατηγορηματικός λογισμός &amp; Prolog</vt:lpstr>
      <vt:lpstr>Άλλες δομές αναπαραστάσεων</vt:lpstr>
      <vt:lpstr>Σημασιολογικά δίκτυα  (Semantic Networks)</vt:lpstr>
      <vt:lpstr>Ιεραρχική δομή Σ.Δ.</vt:lpstr>
      <vt:lpstr>Ιεραρχικό σημασιολογικό δίκτυο (1 από 2)</vt:lpstr>
      <vt:lpstr>Ιεραρχικό σημασιολογικό δίκτυο (2 από 2)</vt:lpstr>
      <vt:lpstr>Ετεροαρχικό σημασιολογικό δίκτυο</vt:lpstr>
      <vt:lpstr>Υλοποίηση σημασιολογικού δικτύου  σε λίστα</vt:lpstr>
      <vt:lpstr>Σχήματα -Πλαίσια (Shemata - Frames) (1 από 2)</vt:lpstr>
      <vt:lpstr>Σχήματα -Πλαίσια (Shemata - Frames) (2 από 2)</vt:lpstr>
      <vt:lpstr>Πλαίσια Παράδειγμα </vt:lpstr>
      <vt:lpstr>Πλαίσια Υλοποίηση παραδείγματος σε Prolog </vt:lpstr>
      <vt:lpstr>Πλαίσια Υλοποίηση παραδείγματος σε Lisp </vt:lpstr>
      <vt:lpstr> Αντικειμενοστραφές περιβάλλον    Common Lisp</vt:lpstr>
      <vt:lpstr>Σενάρια  (Scripts) (1 από 6)</vt:lpstr>
      <vt:lpstr>Σενάρια  (Scripts) (2 από 6)</vt:lpstr>
      <vt:lpstr>Μέρος υλοποίησης του σεναρίου «Παραγγελία σε εστιατόριο» σε LISP</vt:lpstr>
      <vt:lpstr>Σενάρια  (Scripts) (3 από 6)</vt:lpstr>
      <vt:lpstr>Σενάρια  (Scripts) (4 από 6)</vt:lpstr>
      <vt:lpstr>Σενάρια  (Scripts) (5 από 6)</vt:lpstr>
      <vt:lpstr>Σενάρια  (Scripts) (6 από 6)</vt:lpstr>
      <vt:lpstr>Κανόνες  (Rules) (1 από 2) </vt:lpstr>
      <vt:lpstr>Κανόνες  (Rules) (2 από 2) </vt:lpstr>
      <vt:lpstr>Παράδειγμα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121</cp:revision>
  <dcterms:created xsi:type="dcterms:W3CDTF">2014-02-24T12:35:17Z</dcterms:created>
  <dcterms:modified xsi:type="dcterms:W3CDTF">2015-02-25T08:56:35Z</dcterms:modified>
</cp:coreProperties>
</file>