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65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1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0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3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0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14022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</a:rPr>
              <a:t>Ενότητα 6</a:t>
            </a:r>
            <a:r>
              <a:rPr lang="el-GR" sz="2800" dirty="0" smtClean="0">
                <a:solidFill>
                  <a:prstClr val="black"/>
                </a:solidFill>
              </a:rPr>
              <a:t>: </a:t>
            </a:r>
            <a:r>
              <a:rPr lang="el-GR" altLang="el-GR" sz="2800" dirty="0"/>
              <a:t>Παρασκευή Διαλυμάτων Ορισμένης Περιεκτικότητας % </a:t>
            </a:r>
            <a:r>
              <a:rPr lang="el-GR" altLang="el-GR" sz="2800" dirty="0" err="1"/>
              <a:t>κ.ο</a:t>
            </a:r>
            <a:r>
              <a:rPr lang="el-GR" altLang="el-GR" sz="2800" dirty="0"/>
              <a:t>. και % </a:t>
            </a:r>
            <a:r>
              <a:rPr lang="el-GR" altLang="el-GR" sz="2800" dirty="0" err="1"/>
              <a:t>κ.β</a:t>
            </a:r>
            <a:r>
              <a:rPr lang="el-GR" altLang="el-GR" sz="2800" dirty="0"/>
              <a:t>.</a:t>
            </a:r>
            <a:br>
              <a:rPr lang="el-GR" altLang="el-GR" sz="2800" dirty="0"/>
            </a:br>
            <a:r>
              <a:rPr lang="el-GR" altLang="el-GR" sz="2800" dirty="0"/>
              <a:t>(Εφαρμογή: Υπολογισμός Συστατικών για τη Σύνθεση Μελανιού)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Δρ. </a:t>
            </a:r>
            <a:r>
              <a:rPr lang="el-GR" altLang="el-GR" sz="24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4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l-GR" dirty="0" smtClean="0"/>
              <a:t>Παρασκευή </a:t>
            </a:r>
            <a:r>
              <a:rPr lang="el-GR" dirty="0"/>
              <a:t>100 g υδατικού διαλύματος </a:t>
            </a:r>
            <a:r>
              <a:rPr lang="el-GR" dirty="0" err="1"/>
              <a:t>HCl</a:t>
            </a:r>
            <a:r>
              <a:rPr lang="el-GR" dirty="0"/>
              <a:t> 4 % </a:t>
            </a:r>
            <a:r>
              <a:rPr lang="el-GR" dirty="0" err="1"/>
              <a:t>κ.β</a:t>
            </a:r>
            <a:r>
              <a:rPr lang="el-GR" dirty="0"/>
              <a:t>. από </a:t>
            </a:r>
            <a:r>
              <a:rPr lang="el-GR" dirty="0" err="1"/>
              <a:t>HCl</a:t>
            </a:r>
            <a:r>
              <a:rPr lang="el-GR" dirty="0"/>
              <a:t> του εμπορίου, περιεκτικότητας 37% </a:t>
            </a:r>
            <a:r>
              <a:rPr lang="el-GR" dirty="0" err="1"/>
              <a:t>κ.β</a:t>
            </a:r>
            <a:r>
              <a:rPr lang="el-GR" dirty="0"/>
              <a:t>. και πυκνότητας d=1,19 g/</a:t>
            </a:r>
            <a:r>
              <a:rPr lang="el-GR" dirty="0" err="1"/>
              <a:t>mL</a:t>
            </a:r>
            <a:r>
              <a:rPr lang="el-GR" dirty="0"/>
              <a:t>.</a:t>
            </a:r>
          </a:p>
          <a:p>
            <a:r>
              <a:rPr lang="el-GR" dirty="0"/>
              <a:t>Υπολογίζουμε πρώτα την ποσότητα του </a:t>
            </a:r>
            <a:r>
              <a:rPr lang="el-GR" dirty="0" err="1"/>
              <a:t>ΗCl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Στα 100 g </a:t>
            </a:r>
            <a:r>
              <a:rPr lang="el-GR" dirty="0" err="1"/>
              <a:t>HCl</a:t>
            </a:r>
            <a:r>
              <a:rPr lang="el-GR" dirty="0"/>
              <a:t> εμπορίου περιέχονται 37 g καθαρού </a:t>
            </a:r>
            <a:r>
              <a:rPr lang="el-GR" dirty="0" err="1"/>
              <a:t>HCl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Στα  Χ;  g  </a:t>
            </a:r>
            <a:r>
              <a:rPr lang="en-US" dirty="0" smtClean="0"/>
              <a:t> </a:t>
            </a:r>
            <a:r>
              <a:rPr lang="el-GR" dirty="0" smtClean="0"/>
              <a:t>                                                 4 g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9355" y="4494133"/>
                <a:ext cx="3625291" cy="79367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  <m:r>
                        <a:rPr lang="el-GR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</m:num>
                        <m:den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=10,8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5" y="4494133"/>
                <a:ext cx="3625291" cy="7936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(</a:t>
            </a:r>
            <a:r>
              <a:rPr lang="el-GR" sz="3200" b="0" dirty="0" smtClean="0"/>
              <a:t>6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r>
              <a:rPr lang="el-GR" dirty="0"/>
              <a:t>Ο όγκος του θα βρεθεί με τον τύπο της </a:t>
            </a:r>
            <a:r>
              <a:rPr lang="el-GR" dirty="0" smtClean="0"/>
              <a:t>πυκνότητας.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475656" y="2006168"/>
                <a:ext cx="5882181" cy="825291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26,04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=14,15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06168"/>
                <a:ext cx="5882181" cy="82529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468312" y="3429000"/>
            <a:ext cx="8352159" cy="269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Στην περίπτωση αυτού του διαλύματος δεν μετράμε συνολικό όγκο διαλύματος αλλά συνολική μάζα. Έτσι, δεν συμπληρώνουμε νερό μέχρι τη χαραγή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Επομένως, με σιφώνιο ή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προχοϊδα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παίρνουμε 9,1 οξέος και τα προσθέτουμε σε νερό με όγκο ίσο με 100 -10,8= 89,2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 g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ή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89,2 mL (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καθώς η πυκνότητα του νερού είναι ίση με 1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g/mL).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Εφαρμογές: Άσκηση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Υπολογίστε τις ποσότητες που πρέπει να ζυγίσετε από κάθε συστατικό για την σύνθεση 250 </a:t>
            </a:r>
            <a:r>
              <a:rPr lang="en-US" dirty="0" smtClean="0"/>
              <a:t>g</a:t>
            </a:r>
            <a:r>
              <a:rPr lang="el-GR" dirty="0" smtClean="0"/>
              <a:t> </a:t>
            </a:r>
            <a:r>
              <a:rPr lang="el-GR" dirty="0"/>
              <a:t>των παρακάτω μελανιών υδατικής </a:t>
            </a:r>
            <a:r>
              <a:rPr lang="el-GR" dirty="0" smtClean="0"/>
              <a:t>βάσης :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Εφαρμογές: Άσκηση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r>
              <a:rPr lang="el-GR" sz="3200" b="0" dirty="0" smtClean="0"/>
              <a:t>(2 από 2)</a:t>
            </a:r>
            <a:endParaRPr lang="el-GR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8161"/>
              </p:ext>
            </p:extLst>
          </p:nvPr>
        </p:nvGraphicFramePr>
        <p:xfrm>
          <a:off x="196791" y="1340768"/>
          <a:ext cx="8501122" cy="482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4215"/>
                <a:gridCol w="1993200"/>
                <a:gridCol w="2833707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Συστατικά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Εκτύπωση σε χαρτί</a:t>
                      </a:r>
                    </a:p>
                    <a:p>
                      <a:r>
                        <a:rPr lang="el-GR" sz="2000" b="1" dirty="0" smtClean="0"/>
                        <a:t>(σε ποσοστό %)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Εκτύπωση σε αυτοκόλλητο</a:t>
                      </a:r>
                    </a:p>
                    <a:p>
                      <a:r>
                        <a:rPr lang="el-GR" sz="2000" b="1" dirty="0" smtClean="0"/>
                        <a:t>(σε ποσοστό %)</a:t>
                      </a:r>
                    </a:p>
                  </a:txBody>
                  <a:tcPr/>
                </a:tc>
              </a:tr>
              <a:tr h="563386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Οργανική χρωστική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12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12 – 15</a:t>
                      </a:r>
                    </a:p>
                  </a:txBody>
                  <a:tcPr/>
                </a:tc>
              </a:tr>
              <a:tr h="61348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Ρητίνες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10 – 25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15 – 25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61348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Αλκοόλες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0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2 – 5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1287739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Πρόσθετα (κεριά, </a:t>
                      </a:r>
                      <a:r>
                        <a:rPr lang="el-GR" sz="2000" b="1" dirty="0" err="1" smtClean="0"/>
                        <a:t>αντιαφριστικά</a:t>
                      </a:r>
                      <a:r>
                        <a:rPr lang="el-GR" sz="2000" b="1" dirty="0" smtClean="0"/>
                        <a:t>, παράγοντες διαβροχής &amp; διασποράς, μικροβιοκτόνα)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5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6 – 10</a:t>
                      </a:r>
                    </a:p>
                  </a:txBody>
                  <a:tcPr/>
                </a:tc>
              </a:tr>
              <a:tr h="546107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Νερό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53 – 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45 – 65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24093"/>
            <a:ext cx="8496944" cy="544526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Να </a:t>
            </a:r>
            <a:r>
              <a:rPr lang="el-GR" dirty="0" smtClean="0"/>
              <a:t>υπολογιστούν τα </a:t>
            </a:r>
            <a:r>
              <a:rPr lang="es-ES" dirty="0" smtClean="0"/>
              <a:t>g </a:t>
            </a:r>
            <a:r>
              <a:rPr lang="el-GR" dirty="0" smtClean="0"/>
              <a:t>των επιμέρους συστατικών που πρέπει να αναμειχθούν για να παρασκευαστούν 750 </a:t>
            </a:r>
            <a:r>
              <a:rPr lang="es-ES" dirty="0" smtClean="0"/>
              <a:t>g</a:t>
            </a:r>
            <a:r>
              <a:rPr lang="el-GR" dirty="0" smtClean="0"/>
              <a:t> </a:t>
            </a:r>
            <a:r>
              <a:rPr lang="el-GR" dirty="0"/>
              <a:t>ενός </a:t>
            </a:r>
            <a:r>
              <a:rPr lang="el-GR" dirty="0" smtClean="0"/>
              <a:t>μελανιού </a:t>
            </a:r>
            <a:r>
              <a:rPr lang="el-GR" dirty="0"/>
              <a:t>υδατικής βάσης για </a:t>
            </a:r>
            <a:r>
              <a:rPr lang="el-GR" dirty="0" smtClean="0"/>
              <a:t>χρήση σε εκτυπωτή </a:t>
            </a:r>
            <a:r>
              <a:rPr lang="el-GR" dirty="0"/>
              <a:t>ψεκασμού μελάνης</a:t>
            </a:r>
            <a:r>
              <a:rPr lang="el-GR" dirty="0" smtClean="0"/>
              <a:t>: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Συστατικά -Ποσοστό %</a:t>
            </a:r>
          </a:p>
          <a:p>
            <a:r>
              <a:rPr lang="el-GR" sz="2200" dirty="0" err="1"/>
              <a:t>Απιονισμένο</a:t>
            </a:r>
            <a:r>
              <a:rPr lang="el-GR" sz="2200" dirty="0"/>
              <a:t> νερό (Υδατικό μέσο </a:t>
            </a:r>
            <a:r>
              <a:rPr lang="el-GR" sz="2200" dirty="0" smtClean="0"/>
              <a:t>διασποράς) </a:t>
            </a:r>
            <a:r>
              <a:rPr lang="el-GR" sz="2200" dirty="0"/>
              <a:t>60 – </a:t>
            </a:r>
            <a:r>
              <a:rPr lang="el-GR" sz="2200" dirty="0" smtClean="0"/>
              <a:t>90,</a:t>
            </a:r>
            <a:endParaRPr lang="el-GR" sz="2200" dirty="0"/>
          </a:p>
          <a:p>
            <a:r>
              <a:rPr lang="el-GR" sz="2200" dirty="0" err="1"/>
              <a:t>Υδατοδιαλυτός</a:t>
            </a:r>
            <a:r>
              <a:rPr lang="el-GR" sz="2200" dirty="0"/>
              <a:t> διαλύτης (Ρυθμίζει το ιξώδες) 5 – </a:t>
            </a:r>
            <a:r>
              <a:rPr lang="el-GR" sz="2200" dirty="0" smtClean="0"/>
              <a:t>30,</a:t>
            </a:r>
            <a:endParaRPr lang="el-GR" sz="2200" dirty="0"/>
          </a:p>
          <a:p>
            <a:r>
              <a:rPr lang="el-GR" sz="2200" dirty="0"/>
              <a:t>Χρωστική ουσία (Δίνει χρώμα) 1 – </a:t>
            </a:r>
            <a:r>
              <a:rPr lang="el-GR" sz="2200" dirty="0" smtClean="0"/>
              <a:t>10,</a:t>
            </a:r>
            <a:endParaRPr lang="el-GR" sz="2200" dirty="0"/>
          </a:p>
          <a:p>
            <a:r>
              <a:rPr lang="el-GR" sz="2200" dirty="0" err="1"/>
              <a:t>Τασιενεργά</a:t>
            </a:r>
            <a:r>
              <a:rPr lang="el-GR" sz="2200" dirty="0"/>
              <a:t> (Ρυθμίζουν την διαβροχή &amp; την πρόσφυση) 0.1 – </a:t>
            </a:r>
            <a:r>
              <a:rPr lang="el-GR" sz="2200" dirty="0" smtClean="0"/>
              <a:t>10,</a:t>
            </a:r>
            <a:endParaRPr lang="el-GR" sz="2200" dirty="0"/>
          </a:p>
          <a:p>
            <a:r>
              <a:rPr lang="el-GR" sz="2200" dirty="0" err="1"/>
              <a:t>Βιοκτόνο</a:t>
            </a:r>
            <a:r>
              <a:rPr lang="el-GR" sz="2200" dirty="0"/>
              <a:t> (Εμποδίζει την ανάπτυξη βιολογικών παραγόντων) 0.05 – </a:t>
            </a:r>
            <a:r>
              <a:rPr lang="el-GR" sz="2200" dirty="0" smtClean="0"/>
              <a:t>1,</a:t>
            </a:r>
            <a:endParaRPr lang="el-GR" sz="2200" dirty="0"/>
          </a:p>
          <a:p>
            <a:r>
              <a:rPr lang="el-GR" sz="2200" dirty="0"/>
              <a:t>Ρυθμιστικά (Ρυθμίζουν το </a:t>
            </a:r>
            <a:r>
              <a:rPr lang="el-GR" sz="2200" dirty="0" err="1"/>
              <a:t>pH</a:t>
            </a:r>
            <a:r>
              <a:rPr lang="el-GR" sz="2200" dirty="0"/>
              <a:t> του μελανιού) 0.1 – </a:t>
            </a:r>
            <a:r>
              <a:rPr lang="el-GR" sz="2200" dirty="0" smtClean="0"/>
              <a:t>0.5,</a:t>
            </a:r>
            <a:endParaRPr lang="el-GR" sz="2200" dirty="0"/>
          </a:p>
          <a:p>
            <a:r>
              <a:rPr lang="el-GR" sz="2200" dirty="0"/>
              <a:t>Άλλα πρόσθετα (</a:t>
            </a:r>
            <a:r>
              <a:rPr lang="el-GR" sz="2200" dirty="0" err="1"/>
              <a:t>Αντιαφριστικά</a:t>
            </a:r>
            <a:r>
              <a:rPr lang="el-GR" sz="2200" dirty="0"/>
              <a:t>, κεριά κλπ.) &gt;</a:t>
            </a:r>
            <a:r>
              <a:rPr lang="el-GR" sz="2200" dirty="0" smtClean="0"/>
              <a:t>1.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5040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dirty="0"/>
              <a:t>Να υπολογιστούν  οι </a:t>
            </a:r>
            <a:r>
              <a:rPr lang="el-GR" dirty="0" smtClean="0"/>
              <a:t>ακριβείς ποσότητες </a:t>
            </a:r>
            <a:r>
              <a:rPr lang="el-GR" dirty="0"/>
              <a:t>των </a:t>
            </a:r>
            <a:r>
              <a:rPr lang="el-GR" dirty="0" smtClean="0"/>
              <a:t>συστατικών για την παρασκευή 250 </a:t>
            </a:r>
            <a:r>
              <a:rPr lang="es-ES" dirty="0" smtClean="0"/>
              <a:t>g</a:t>
            </a:r>
            <a:r>
              <a:rPr lang="el-GR" dirty="0" smtClean="0"/>
              <a:t> μελανιού, για εκτύπωση πάνω σε χαρτί με τη μέθοδο της </a:t>
            </a:r>
            <a:r>
              <a:rPr lang="el-GR" dirty="0" err="1" smtClean="0"/>
              <a:t>φλεξογραφίας</a:t>
            </a:r>
            <a:r>
              <a:rPr lang="el-GR" dirty="0" smtClean="0"/>
              <a:t> σύμφωνα με την προτεινόμενη σύνθεση: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l-GR" b="1" dirty="0"/>
              <a:t>Συστατικά - Ποσοστό %</a:t>
            </a:r>
          </a:p>
          <a:p>
            <a:pPr>
              <a:lnSpc>
                <a:spcPct val="110000"/>
              </a:lnSpc>
            </a:pPr>
            <a:r>
              <a:rPr lang="el-GR" dirty="0"/>
              <a:t>Χρωστική 18,00</a:t>
            </a:r>
            <a:r>
              <a:rPr lang="el-GR" dirty="0" smtClean="0"/>
              <a:t>%,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Ακρυλικό / αλκαλικό βερνίκι νερού 60,00</a:t>
            </a:r>
            <a:r>
              <a:rPr lang="el-GR" dirty="0" smtClean="0"/>
              <a:t>%,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Κερί από πολυαιθυλένιο 4,00</a:t>
            </a:r>
            <a:r>
              <a:rPr lang="el-GR" dirty="0" smtClean="0"/>
              <a:t>%,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err="1"/>
              <a:t>Ισοπροπυλική</a:t>
            </a:r>
            <a:r>
              <a:rPr lang="el-GR" dirty="0"/>
              <a:t> αλκοόλη 4,00</a:t>
            </a:r>
            <a:r>
              <a:rPr lang="el-GR" dirty="0" smtClean="0"/>
              <a:t>%,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Νερό 13,90</a:t>
            </a:r>
            <a:r>
              <a:rPr lang="el-GR" dirty="0" smtClean="0"/>
              <a:t>%,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err="1"/>
              <a:t>Αντιαφριστική</a:t>
            </a:r>
            <a:r>
              <a:rPr lang="el-GR" dirty="0"/>
              <a:t> σιλικόνη 0,10</a:t>
            </a:r>
            <a:r>
              <a:rPr lang="el-GR" dirty="0" smtClean="0"/>
              <a:t>%.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</a:t>
            </a:r>
            <a:r>
              <a:rPr lang="el-GR" dirty="0" smtClean="0"/>
              <a:t>μέρος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Διάλυμα</a:t>
            </a:r>
            <a:r>
              <a:rPr lang="el-GR" dirty="0"/>
              <a:t> ονομάζεται κάθε ομογενές μίγμα που αποτελείται από δυο ή περισσότερα συστατικά (στερεά, υγρά ή αέρια).</a:t>
            </a:r>
          </a:p>
          <a:p>
            <a:pPr>
              <a:lnSpc>
                <a:spcPct val="114000"/>
              </a:lnSpc>
            </a:pPr>
            <a:r>
              <a:rPr lang="el-GR" dirty="0"/>
              <a:t>Το συστατικό του μίγματος που βρίσκεται σε μεγαλύτερη αναλογία λέγεται </a:t>
            </a:r>
            <a:r>
              <a:rPr lang="el-GR" b="1" dirty="0"/>
              <a:t>διαλύτης,</a:t>
            </a:r>
            <a:r>
              <a:rPr lang="el-GR" dirty="0"/>
              <a:t> ενώ το άλλο συστατικό λέγεται </a:t>
            </a:r>
            <a:r>
              <a:rPr lang="el-GR" b="1" dirty="0"/>
              <a:t>διαλυμένη ουσία.</a:t>
            </a:r>
          </a:p>
          <a:p>
            <a:pPr>
              <a:lnSpc>
                <a:spcPct val="114000"/>
              </a:lnSpc>
            </a:pPr>
            <a:r>
              <a:rPr lang="el-GR" dirty="0"/>
              <a:t>Όταν ο διαλύτης είναι το νερό, το </a:t>
            </a:r>
            <a:r>
              <a:rPr lang="el-GR" b="1" dirty="0">
                <a:solidFill>
                  <a:srgbClr val="004A82"/>
                </a:solidFill>
              </a:rPr>
              <a:t>διάλυμα</a:t>
            </a:r>
            <a:r>
              <a:rPr lang="el-GR" dirty="0"/>
              <a:t> λέγεται </a:t>
            </a:r>
            <a:r>
              <a:rPr lang="el-GR" b="1" dirty="0">
                <a:solidFill>
                  <a:srgbClr val="004A82"/>
                </a:solidFill>
              </a:rPr>
              <a:t>υδατικό. </a:t>
            </a:r>
            <a:r>
              <a:rPr lang="el-GR" dirty="0"/>
              <a:t>Υπάρχουν ακόμα αλκοολούχα, </a:t>
            </a:r>
            <a:r>
              <a:rPr lang="el-GR" dirty="0" err="1"/>
              <a:t>αιθερικά</a:t>
            </a:r>
            <a:r>
              <a:rPr lang="el-GR" dirty="0"/>
              <a:t> κτλ διαλύματα, ανάλογα με το διαλύτη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Παρασκευή Διαλυμάτων Ορισμένης Περιεκτικότητας % </a:t>
            </a:r>
            <a:r>
              <a:rPr lang="el-GR" altLang="el-GR" sz="2000" dirty="0" err="1"/>
              <a:t>κ.ο</a:t>
            </a:r>
            <a:r>
              <a:rPr lang="el-GR" altLang="el-GR" sz="2000" dirty="0"/>
              <a:t>. και % </a:t>
            </a:r>
            <a:r>
              <a:rPr lang="el-GR" altLang="el-GR" sz="2000" dirty="0" err="1"/>
              <a:t>κ.β</a:t>
            </a:r>
            <a:r>
              <a:rPr lang="el-GR" altLang="el-GR" sz="2000" dirty="0"/>
              <a:t>.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/>
              <a:t>συγκέντρωση</a:t>
            </a:r>
            <a:r>
              <a:rPr lang="el-GR" dirty="0"/>
              <a:t> του κάθε διαλύματος εκφράζει την ποσότητα της διαλυμένης ουσίας που περιέχεται σε ορισμένη ποσότητα διαλύματος ή διαλύτη.</a:t>
            </a:r>
          </a:p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/>
              <a:t>% </a:t>
            </a:r>
            <a:r>
              <a:rPr lang="el-GR" b="1" dirty="0" err="1"/>
              <a:t>κ.β</a:t>
            </a:r>
            <a:r>
              <a:rPr lang="el-GR" b="1" dirty="0"/>
              <a:t>. περιεκτικότητα (w/w)</a:t>
            </a:r>
            <a:r>
              <a:rPr lang="el-GR" dirty="0"/>
              <a:t> ενός διαλύματος εκφράζει τα g της διαλυμένης ουσίας που περιέχονται σε 100 g διαλύματος.</a:t>
            </a:r>
          </a:p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/>
              <a:t>% </a:t>
            </a:r>
            <a:r>
              <a:rPr lang="el-GR" b="1" dirty="0" err="1"/>
              <a:t>κ.ο.</a:t>
            </a:r>
            <a:r>
              <a:rPr lang="el-GR" b="1" dirty="0"/>
              <a:t> περιεκτικότητα (w/v) </a:t>
            </a:r>
            <a:r>
              <a:rPr lang="el-GR" dirty="0"/>
              <a:t>ενός διαλύματος εκφράζει τα της διαλυμένης ουσίας που περιέχονται σε 100  </a:t>
            </a:r>
            <a:r>
              <a:rPr lang="el-GR" dirty="0" err="1"/>
              <a:t>mL</a:t>
            </a:r>
            <a:r>
              <a:rPr lang="el-GR" dirty="0"/>
              <a:t> διαλύματος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Σκοπός</a:t>
            </a:r>
            <a:r>
              <a:rPr lang="el-GR" dirty="0"/>
              <a:t> της άσκησης είναι η εξάσκηση στους υπολογισμούς και στη χρήση των απαραίτητων ογκομετρικών οργάνων για την παρασκευή των διαλυμάτων.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l-GR" dirty="0"/>
              <a:t>Επίσης, σκοπός μας είναι η πρακτική εξάσκηση στον τρόπο που </a:t>
            </a:r>
            <a:r>
              <a:rPr lang="el-GR" dirty="0" smtClean="0"/>
              <a:t>αραιώνουμε τα οξέα</a:t>
            </a:r>
            <a:r>
              <a:rPr lang="el-GR" dirty="0"/>
              <a:t>!!!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Πάντα προσθέτω το οξύ στο νερό και ποτέ το αντίθετο</a:t>
            </a:r>
            <a:r>
              <a:rPr lang="el-GR" b="1" dirty="0" smtClean="0">
                <a:solidFill>
                  <a:srgbClr val="820000"/>
                </a:solidFill>
              </a:rPr>
              <a:t>!!!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όργανα και υλικά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Ζυγός – </a:t>
            </a:r>
            <a:r>
              <a:rPr lang="el-GR" dirty="0" smtClean="0"/>
              <a:t>σπάτουλα,</a:t>
            </a:r>
            <a:endParaRPr lang="el-GR" dirty="0"/>
          </a:p>
          <a:p>
            <a:r>
              <a:rPr lang="el-GR" dirty="0"/>
              <a:t>Ποτήρια βρασμού </a:t>
            </a:r>
            <a:r>
              <a:rPr lang="el-GR" dirty="0" smtClean="0"/>
              <a:t>– ζέσεως,</a:t>
            </a:r>
            <a:endParaRPr lang="el-GR" dirty="0"/>
          </a:p>
          <a:p>
            <a:r>
              <a:rPr lang="el-GR" dirty="0"/>
              <a:t>Ογκομετρικές </a:t>
            </a:r>
            <a:r>
              <a:rPr lang="el-GR" dirty="0" smtClean="0"/>
              <a:t>φιάλες,</a:t>
            </a:r>
            <a:endParaRPr lang="el-GR" dirty="0"/>
          </a:p>
          <a:p>
            <a:r>
              <a:rPr lang="el-GR" dirty="0"/>
              <a:t>Ογκομετρικοί </a:t>
            </a:r>
            <a:r>
              <a:rPr lang="el-GR" dirty="0" smtClean="0"/>
              <a:t>κύλινδροι,</a:t>
            </a:r>
            <a:endParaRPr lang="el-GR" dirty="0"/>
          </a:p>
          <a:p>
            <a:r>
              <a:rPr lang="el-GR" dirty="0" smtClean="0"/>
              <a:t>Σιφώνια,</a:t>
            </a:r>
            <a:endParaRPr lang="el-GR" dirty="0"/>
          </a:p>
          <a:p>
            <a:r>
              <a:rPr lang="el-GR" dirty="0" err="1" smtClean="0"/>
              <a:t>Προχοϊδα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Χλωριούχο νάτριο</a:t>
            </a:r>
            <a:r>
              <a:rPr lang="en-US" dirty="0"/>
              <a:t> </a:t>
            </a:r>
            <a:r>
              <a:rPr lang="en-US" dirty="0" err="1" smtClean="0"/>
              <a:t>NaCl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/>
              <a:t>Θειικό οξύ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en-US" sz="1800" dirty="0" smtClean="0"/>
              <a:t>2</a:t>
            </a:r>
            <a:r>
              <a:rPr lang="en-US" dirty="0" smtClean="0"/>
              <a:t>SO</a:t>
            </a:r>
            <a:r>
              <a:rPr lang="en-US" sz="1800" dirty="0" smtClean="0"/>
              <a:t>4,</a:t>
            </a:r>
            <a:endParaRPr lang="el-GR" dirty="0"/>
          </a:p>
          <a:p>
            <a:r>
              <a:rPr lang="el-GR" dirty="0"/>
              <a:t>Υδροχλωρικό οξύ </a:t>
            </a:r>
            <a:r>
              <a:rPr lang="en-US" dirty="0" err="1" smtClean="0"/>
              <a:t>HCl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dirty="0" smtClean="0"/>
              <a:t>– υπολογισμοί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28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Παρασκευή </a:t>
            </a:r>
            <a:r>
              <a:rPr lang="el-GR" dirty="0"/>
              <a:t>250 </a:t>
            </a:r>
            <a:r>
              <a:rPr lang="el-GR" dirty="0" err="1"/>
              <a:t>mL</a:t>
            </a:r>
            <a:r>
              <a:rPr lang="el-GR" dirty="0"/>
              <a:t> υδατικού διαλύματος </a:t>
            </a:r>
            <a:r>
              <a:rPr lang="el-GR" dirty="0" err="1"/>
              <a:t>NaCl</a:t>
            </a:r>
            <a:r>
              <a:rPr lang="el-GR" dirty="0"/>
              <a:t> 0,5% </a:t>
            </a:r>
            <a:r>
              <a:rPr lang="el-GR" dirty="0" err="1"/>
              <a:t>κ.ο.</a:t>
            </a:r>
            <a:endParaRPr lang="el-GR" dirty="0"/>
          </a:p>
          <a:p>
            <a:r>
              <a:rPr lang="el-GR" dirty="0"/>
              <a:t>Υπολογίζουμε πρώτα την ποσότητα του </a:t>
            </a:r>
            <a:r>
              <a:rPr lang="el-GR" dirty="0" err="1"/>
              <a:t>NaCl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Στα 100 </a:t>
            </a:r>
            <a:r>
              <a:rPr lang="el-GR" dirty="0" err="1"/>
              <a:t>mL</a:t>
            </a:r>
            <a:r>
              <a:rPr lang="el-GR" dirty="0"/>
              <a:t> διαλύματος περιέχονται 0,5 g.</a:t>
            </a:r>
          </a:p>
          <a:p>
            <a:pPr marL="0" indent="0">
              <a:buNone/>
            </a:pPr>
            <a:r>
              <a:rPr lang="el-GR" dirty="0"/>
              <a:t>Στα 250  </a:t>
            </a:r>
            <a:r>
              <a:rPr lang="el-GR" dirty="0" err="1"/>
              <a:t>mL</a:t>
            </a:r>
            <a:r>
              <a:rPr lang="el-GR" dirty="0"/>
              <a:t>   </a:t>
            </a:r>
            <a:r>
              <a:rPr lang="el-GR" dirty="0" smtClean="0"/>
              <a:t>                                          Χ</a:t>
            </a:r>
            <a:r>
              <a:rPr lang="el-GR" dirty="0"/>
              <a:t>; </a:t>
            </a:r>
            <a:r>
              <a:rPr lang="el-GR" dirty="0" smtClean="0"/>
              <a:t>g</a:t>
            </a:r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9692" y="3525139"/>
                <a:ext cx="5544616" cy="907749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  <m:r>
                        <a:rPr lang="el-GR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0,25</m:t>
                          </m:r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∙250</m:t>
                          </m:r>
                        </m:num>
                        <m:den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3525139"/>
                <a:ext cx="5544616" cy="90774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395536" y="4745013"/>
            <a:ext cx="8229600" cy="16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prstClr val="black"/>
                </a:solidFill>
              </a:rPr>
              <a:t>Ζυγίζουμε  1,25 g άλατος και το διαλύουμε σε μικρή ποσότητα νερού σε ποτήρι ζέσεως. Στη συνέχεια μεταφέρουμε το διάλυμα σε ογκομετρική φιάλη των 250 </a:t>
            </a:r>
            <a:r>
              <a:rPr lang="el-GR" dirty="0" err="1">
                <a:solidFill>
                  <a:prstClr val="black"/>
                </a:solidFill>
              </a:rPr>
              <a:t>mL</a:t>
            </a:r>
            <a:r>
              <a:rPr lang="el-GR" dirty="0">
                <a:solidFill>
                  <a:prstClr val="black"/>
                </a:solidFill>
              </a:rPr>
              <a:t> και συμπληρώνουμε με νερό μέχρι τη χαραγή.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dirty="0" smtClean="0"/>
              <a:t>– υπολογισμοί </a:t>
            </a:r>
            <a:br>
              <a:rPr lang="el-GR" dirty="0" smtClean="0"/>
            </a:b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l-GR" dirty="0" smtClean="0"/>
              <a:t>Παρασκευή </a:t>
            </a:r>
            <a:r>
              <a:rPr lang="el-GR" dirty="0"/>
              <a:t>250 </a:t>
            </a:r>
            <a:r>
              <a:rPr lang="el-GR" dirty="0" err="1"/>
              <a:t>mL</a:t>
            </a:r>
            <a:r>
              <a:rPr lang="el-GR" dirty="0"/>
              <a:t> υδατικού διαλύματος </a:t>
            </a:r>
            <a:r>
              <a:rPr lang="el-GR" dirty="0" smtClean="0"/>
              <a:t>H</a:t>
            </a:r>
            <a:r>
              <a:rPr lang="el-GR" sz="2000" baseline="-25000" dirty="0" smtClean="0"/>
              <a:t>2</a:t>
            </a:r>
            <a:r>
              <a:rPr lang="el-GR" dirty="0" smtClean="0"/>
              <a:t>SO</a:t>
            </a:r>
            <a:r>
              <a:rPr lang="el-GR" sz="20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10 % </a:t>
            </a:r>
            <a:r>
              <a:rPr lang="el-GR" dirty="0" err="1"/>
              <a:t>κ.ο</a:t>
            </a:r>
            <a:r>
              <a:rPr lang="el-GR" dirty="0"/>
              <a:t>. από </a:t>
            </a:r>
            <a:r>
              <a:rPr lang="el-GR" dirty="0" smtClean="0"/>
              <a:t>H</a:t>
            </a:r>
            <a:r>
              <a:rPr lang="el-GR" sz="2000" baseline="-25000" dirty="0" smtClean="0"/>
              <a:t>2</a:t>
            </a:r>
            <a:r>
              <a:rPr lang="el-GR" dirty="0" smtClean="0"/>
              <a:t>SO</a:t>
            </a:r>
            <a:r>
              <a:rPr lang="el-GR" sz="20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εμπορίου, περιεκτικότητας 96% </a:t>
            </a:r>
            <a:r>
              <a:rPr lang="el-GR" dirty="0" err="1"/>
              <a:t>κ.β</a:t>
            </a:r>
            <a:r>
              <a:rPr lang="el-GR" dirty="0"/>
              <a:t>. και πυκνότητας d 1,84 g/</a:t>
            </a:r>
            <a:r>
              <a:rPr lang="el-GR" dirty="0" err="1"/>
              <a:t>mL</a:t>
            </a:r>
            <a:r>
              <a:rPr lang="el-GR" dirty="0"/>
              <a:t>.</a:t>
            </a:r>
          </a:p>
          <a:p>
            <a:r>
              <a:rPr lang="el-GR" dirty="0"/>
              <a:t>Υπολογίζουμε πρώτα την ποσότητα του </a:t>
            </a:r>
            <a:r>
              <a:rPr lang="el-GR" dirty="0" smtClean="0"/>
              <a:t>H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  <a:r>
              <a:rPr lang="el-GR" dirty="0" smtClean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Στα 100 </a:t>
            </a:r>
            <a:r>
              <a:rPr lang="el-GR" dirty="0" err="1"/>
              <a:t>mL</a:t>
            </a:r>
            <a:r>
              <a:rPr lang="el-GR" dirty="0"/>
              <a:t> </a:t>
            </a:r>
            <a:r>
              <a:rPr lang="el-GR" dirty="0" err="1"/>
              <a:t>διαλ</a:t>
            </a:r>
            <a:r>
              <a:rPr lang="el-GR" dirty="0"/>
              <a:t>. </a:t>
            </a:r>
            <a:r>
              <a:rPr lang="el-GR" dirty="0" smtClean="0"/>
              <a:t>H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θέλουμε 10 g καθαρού </a:t>
            </a:r>
            <a:r>
              <a:rPr lang="el-GR" dirty="0" smtClean="0"/>
              <a:t>H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Στα 250  </a:t>
            </a:r>
            <a:r>
              <a:rPr lang="el-GR" dirty="0" err="1"/>
              <a:t>mL</a:t>
            </a:r>
            <a:r>
              <a:rPr lang="el-GR" dirty="0"/>
              <a:t>  </a:t>
            </a:r>
            <a:r>
              <a:rPr lang="el-GR" dirty="0" smtClean="0"/>
              <a:t>                                       Χ</a:t>
            </a:r>
            <a:r>
              <a:rPr lang="el-GR" dirty="0"/>
              <a:t>; </a:t>
            </a:r>
            <a:r>
              <a:rPr lang="el-GR" dirty="0" smtClean="0"/>
              <a:t>g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9812" y="4653136"/>
                <a:ext cx="3384376" cy="793679"/>
              </a:xfrm>
              <a:prstGeom prst="rect">
                <a:avLst/>
              </a:prstGeom>
              <a:noFill/>
              <a:ln w="22225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812" y="4653136"/>
                <a:ext cx="3384376" cy="7936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22225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r>
              <a:rPr lang="el-GR" dirty="0"/>
              <a:t>Τα 25 g καθαρού </a:t>
            </a:r>
            <a:r>
              <a:rPr lang="el-GR" dirty="0" smtClean="0"/>
              <a:t>H</a:t>
            </a:r>
            <a:r>
              <a:rPr lang="el-GR" sz="1800" baseline="-25000" dirty="0" smtClean="0"/>
              <a:t>2</a:t>
            </a:r>
            <a:r>
              <a:rPr lang="el-GR" dirty="0" smtClean="0"/>
              <a:t>SO</a:t>
            </a:r>
            <a:r>
              <a:rPr lang="el-GR" sz="18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θα τα πάρουμε από το </a:t>
            </a:r>
            <a:r>
              <a:rPr lang="el-GR" dirty="0" smtClean="0"/>
              <a:t>H</a:t>
            </a:r>
            <a:r>
              <a:rPr lang="el-GR" sz="1800" baseline="-25000" dirty="0" smtClean="0"/>
              <a:t>2</a:t>
            </a:r>
            <a:r>
              <a:rPr lang="el-GR" dirty="0" smtClean="0"/>
              <a:t>SO</a:t>
            </a:r>
            <a:r>
              <a:rPr lang="el-GR" sz="1800" baseline="-25000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εμπορίου, δηλαδή:</a:t>
            </a:r>
          </a:p>
          <a:p>
            <a:pPr marL="0" indent="0">
              <a:buNone/>
            </a:pPr>
            <a:r>
              <a:rPr lang="el-GR" dirty="0"/>
              <a:t>Σε 100 25 g </a:t>
            </a:r>
            <a:r>
              <a:rPr lang="el-GR" dirty="0" smtClean="0"/>
              <a:t>H</a:t>
            </a:r>
            <a:r>
              <a:rPr lang="el-GR" sz="1800" baseline="-25000" dirty="0" smtClean="0"/>
              <a:t>2</a:t>
            </a:r>
            <a:r>
              <a:rPr lang="el-GR" dirty="0" smtClean="0"/>
              <a:t>SO</a:t>
            </a:r>
            <a:r>
              <a:rPr lang="el-GR" sz="1800" baseline="-25000" dirty="0" smtClean="0"/>
              <a:t>4</a:t>
            </a:r>
            <a:r>
              <a:rPr lang="el-GR" sz="1800" dirty="0" smtClean="0"/>
              <a:t> </a:t>
            </a:r>
            <a:r>
              <a:rPr lang="el-GR" dirty="0"/>
              <a:t>εμπορίου περιέχονται 96 g καθαρού </a:t>
            </a:r>
            <a:r>
              <a:rPr lang="el-GR" dirty="0" smtClean="0"/>
              <a:t>H</a:t>
            </a:r>
            <a:r>
              <a:rPr lang="el-GR" sz="1800" baseline="-25000" dirty="0" smtClean="0"/>
              <a:t>2</a:t>
            </a:r>
            <a:r>
              <a:rPr lang="el-GR" dirty="0" smtClean="0"/>
              <a:t>SO</a:t>
            </a:r>
            <a:r>
              <a:rPr lang="el-GR" sz="1800" baseline="-25000" dirty="0" smtClean="0"/>
              <a:t>4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Χ; </a:t>
            </a:r>
            <a:r>
              <a:rPr lang="en-US" dirty="0" smtClean="0"/>
              <a:t>  </a:t>
            </a:r>
            <a:r>
              <a:rPr lang="el-GR" dirty="0" smtClean="0"/>
              <a:t>                                                             25 </a:t>
            </a:r>
            <a:r>
              <a:rPr lang="el-GR" dirty="0"/>
              <a:t>g καθαρού </a:t>
            </a:r>
            <a:r>
              <a:rPr lang="el-GR" dirty="0" smtClean="0"/>
              <a:t>H</a:t>
            </a:r>
            <a:r>
              <a:rPr lang="el-GR" sz="1800" baseline="-25000" dirty="0" smtClean="0"/>
              <a:t>2</a:t>
            </a:r>
            <a:r>
              <a:rPr lang="el-GR" dirty="0" smtClean="0"/>
              <a:t>SO</a:t>
            </a:r>
            <a:r>
              <a:rPr lang="el-GR" sz="1800" baseline="-25000" dirty="0" smtClean="0"/>
              <a:t>4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1800" y="4184065"/>
                <a:ext cx="3600400" cy="793679"/>
              </a:xfrm>
              <a:prstGeom prst="rect">
                <a:avLst/>
              </a:prstGeom>
              <a:noFill/>
              <a:ln w="25400">
                <a:solidFill>
                  <a:srgbClr val="004A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=26,04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84065"/>
                <a:ext cx="3600400" cy="7936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2540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Πειραματική διαδικασία – υπολογισμοί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896520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</a:pPr>
                <a:r>
                  <a:rPr lang="el-GR" dirty="0" smtClean="0"/>
                  <a:t>Υπολογίζουμε τον όγκο του οξέος του εμπορίου και έχουμε: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26,04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=14,15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14000"/>
                  </a:lnSpc>
                </a:pPr>
                <a:r>
                  <a:rPr lang="el-GR" dirty="0"/>
                  <a:t>Με ογκομετρικό κύλινδρο παίρνουμε 14,15 </a:t>
                </a:r>
                <a:r>
                  <a:rPr lang="el-GR" dirty="0" err="1"/>
                  <a:t>mL</a:t>
                </a:r>
                <a:r>
                  <a:rPr lang="el-GR" dirty="0"/>
                  <a:t> και το διαλύουμε σε μικρή ποσότητα νερού σε ποτήρι ζέσεως. Στη συνέχεια μεταφέρουμε το διάλυμα σε ογκομετρική φιάλη των 250 </a:t>
                </a:r>
                <a:r>
                  <a:rPr lang="el-GR" dirty="0" err="1"/>
                  <a:t>mL</a:t>
                </a:r>
                <a:r>
                  <a:rPr lang="el-GR" dirty="0"/>
                  <a:t> και συμπληρώνουμε με νερό μέχρι τη χαραγή.</a:t>
                </a:r>
              </a:p>
              <a:p>
                <a:pPr>
                  <a:lnSpc>
                    <a:spcPct val="114000"/>
                  </a:lnSpc>
                </a:pPr>
                <a:r>
                  <a:rPr lang="el-GR" b="1" dirty="0">
                    <a:solidFill>
                      <a:srgbClr val="820000"/>
                    </a:solidFill>
                  </a:rPr>
                  <a:t>ΠΡΟΣΟΧΗ!!! Προσθέτω το οξύ στο νερό και ποτέ το αντίθετο, σιγά-σιγά λόγω της εξώθερμης αντίδρασης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.</a:t>
                </a:r>
                <a:endParaRPr lang="el-GR" b="1" dirty="0">
                  <a:solidFill>
                    <a:srgbClr val="82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896520"/>
              </a:xfrm>
              <a:blipFill rotWithShape="1">
                <a:blip r:embed="rId2" cstate="print"/>
                <a:stretch>
                  <a:fillRect l="-963" t="-4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59abecafe4fbb3f18a19f511679d1bd82e4c4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1459</Words>
  <Application>Microsoft Office PowerPoint</Application>
  <PresentationFormat>On-screen Show (4:3)</PresentationFormat>
  <Paragraphs>170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OC_template_updated</vt:lpstr>
      <vt:lpstr>template</vt:lpstr>
      <vt:lpstr>Χημεία Γραφικών Τεχνών (Ε)</vt:lpstr>
      <vt:lpstr>Θεωρητικό μέρος (1 από 2)</vt:lpstr>
      <vt:lpstr>Θεωρητικό μέρος (2 από 2)</vt:lpstr>
      <vt:lpstr>Σκοπός</vt:lpstr>
      <vt:lpstr>Απαιτούμενα όργανα και υλικά</vt:lpstr>
      <vt:lpstr>Πειραματική διαδικασία – υπολογισμοί  (1 από 6)</vt:lpstr>
      <vt:lpstr>Πειραματική διαδικασία – υπολογισμοί  (2 από 6)</vt:lpstr>
      <vt:lpstr>Πειραματική διαδικασία – υπολογισμοί  (3 από 6)</vt:lpstr>
      <vt:lpstr>Πειραματική διαδικασία – υπολογισμοί  (4 από 6)</vt:lpstr>
      <vt:lpstr>Πειραματική διαδικασία – υπολογισμοί  (5 από 6)</vt:lpstr>
      <vt:lpstr>Πειραματική διαδικασία – υπολογισμοί  (6 από 6)</vt:lpstr>
      <vt:lpstr>Εφαρμογές: Άσκηση 1η  (1 από 2)</vt:lpstr>
      <vt:lpstr>Εφαρμογές: Άσκηση 1η  (2 από 2)</vt:lpstr>
      <vt:lpstr>Άσκηση 2η </vt:lpstr>
      <vt:lpstr>Άσκηση 3η  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5</cp:revision>
  <dcterms:created xsi:type="dcterms:W3CDTF">2014-09-29T06:32:34Z</dcterms:created>
  <dcterms:modified xsi:type="dcterms:W3CDTF">2015-01-28T13:51:20Z</dcterms:modified>
</cp:coreProperties>
</file>