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8" r:id="rId2"/>
    <p:sldMasterId id="2147483725" r:id="rId3"/>
  </p:sldMasterIdLst>
  <p:notesMasterIdLst>
    <p:notesMasterId r:id="rId49"/>
  </p:notesMasterIdLst>
  <p:handoutMasterIdLst>
    <p:handoutMasterId r:id="rId50"/>
  </p:handoutMasterIdLst>
  <p:sldIdLst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303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257" r:id="rId42"/>
    <p:sldId id="262" r:id="rId43"/>
    <p:sldId id="264" r:id="rId44"/>
    <p:sldId id="304" r:id="rId45"/>
    <p:sldId id="305" r:id="rId46"/>
    <p:sldId id="266" r:id="rId47"/>
    <p:sldId id="261" r:id="rId48"/>
  </p:sldIdLst>
  <p:sldSz cx="9144000" cy="6858000" type="screen4x3"/>
  <p:notesSz cx="7104063" cy="10234613"/>
  <p:custDataLst>
    <p:tags r:id="rId5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7F2"/>
    <a:srgbClr val="E6E3D2"/>
    <a:srgbClr val="E2DFCC"/>
    <a:srgbClr val="004A82"/>
    <a:srgbClr val="2C1345"/>
    <a:srgbClr val="003258"/>
    <a:srgbClr val="131361"/>
    <a:srgbClr val="333399"/>
    <a:srgbClr val="4545C3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tags" Target="tags/tag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9/3/2015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9/3/2015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D8044-1C15-43D9-8ABF-FFC5C14C1D2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D8044-1C15-43D9-8ABF-FFC5C14C1D2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D8044-1C15-43D9-8ABF-FFC5C14C1D2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D8044-1C15-43D9-8ABF-FFC5C14C1D2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D8044-1C15-43D9-8ABF-FFC5C14C1D2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D8044-1C15-43D9-8ABF-FFC5C14C1D2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D8044-1C15-43D9-8ABF-FFC5C14C1D2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D8044-1C15-43D9-8ABF-FFC5C14C1D2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D8044-1C15-43D9-8ABF-FFC5C14C1D2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D8044-1C15-43D9-8ABF-FFC5C14C1D2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D8044-1C15-43D9-8ABF-FFC5C14C1D2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D8044-1C15-43D9-8ABF-FFC5C14C1D2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D8044-1C15-43D9-8ABF-FFC5C14C1D2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D8044-1C15-43D9-8ABF-FFC5C14C1D2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D8044-1C15-43D9-8ABF-FFC5C14C1D2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D8044-1C15-43D9-8ABF-FFC5C14C1D2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D8044-1C15-43D9-8ABF-FFC5C14C1D2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D8044-1C15-43D9-8ABF-FFC5C14C1D2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D8044-1C15-43D9-8ABF-FFC5C14C1D2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D8044-1C15-43D9-8ABF-FFC5C14C1D2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D8044-1C15-43D9-8ABF-FFC5C14C1D2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D8044-1C15-43D9-8ABF-FFC5C14C1D2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D8044-1C15-43D9-8ABF-FFC5C14C1D2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D8044-1C15-43D9-8ABF-FFC5C14C1D2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D8044-1C15-43D9-8ABF-FFC5C14C1D2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D8044-1C15-43D9-8ABF-FFC5C14C1D2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D8044-1C15-43D9-8ABF-FFC5C14C1D2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D8044-1C15-43D9-8ABF-FFC5C14C1D2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D8044-1C15-43D9-8ABF-FFC5C14C1D2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D8044-1C15-43D9-8ABF-FFC5C14C1D2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D8044-1C15-43D9-8ABF-FFC5C14C1D2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D8044-1C15-43D9-8ABF-FFC5C14C1D2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D8044-1C15-43D9-8ABF-FFC5C14C1D2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D8044-1C15-43D9-8ABF-FFC5C14C1D2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52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316765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srgbClr val="004A8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886"/>
            <a:ext cx="8229600" cy="1109868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509316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4556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9"/>
            <a:ext cx="4320480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4320480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955300" y="0"/>
            <a:ext cx="4188700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1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499992" y="0"/>
            <a:ext cx="4644008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274639"/>
            <a:ext cx="4176464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4176464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4274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2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084168" y="0"/>
            <a:ext cx="3059832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274639"/>
            <a:ext cx="5688632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5688632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0208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7194" y="0"/>
            <a:ext cx="4188700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35" y="274639"/>
            <a:ext cx="4320480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4800"/>
            <a:ext cx="4320480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79512" y="1604797"/>
            <a:ext cx="3816424" cy="4997152"/>
          </a:xfrm>
          <a:solidFill>
            <a:srgbClr val="F8F7F2">
              <a:alpha val="94000"/>
            </a:srgbClr>
          </a:solidFill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tx1"/>
                </a:solidFill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200">
                <a:solidFill>
                  <a:schemeClr val="tx1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tx1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200">
                <a:solidFill>
                  <a:schemeClr val="tx1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977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52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5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136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63563"/>
            <a:ext cx="8229600" cy="50405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20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55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89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31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80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15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7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8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8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13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94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71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22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48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90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96753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6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229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3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usni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usni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usni.org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3.0/deed.en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://commons.wikimedia.org/w/index.php?title=User:Edmont&amp;action=edit&amp;redlink=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File:Fjordn_surface_wave_boat.jpg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dlmf.nist.gov/36.1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/2.0/deed.en" TargetMode="External"/><Relationship Id="rId5" Type="http://schemas.openxmlformats.org/officeDocument/2006/relationships/hyperlink" Target="http://commons.wikimedia.org/wiki/User:File_Upload_Bot_(Magnus_Manske)" TargetMode="External"/><Relationship Id="rId4" Type="http://schemas.openxmlformats.org/officeDocument/2006/relationships/hyperlink" Target="http://commons.wikimedia.org/wiki/File:Berlin_A_1411_-_Bug_(8729330354)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Wulstbug.jpg" TargetMode="External"/><Relationship Id="rId3" Type="http://schemas.openxmlformats.org/officeDocument/2006/relationships/image" Target="../media/image33.jpeg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User:Brosen" TargetMode="External"/><Relationship Id="rId5" Type="http://schemas.openxmlformats.org/officeDocument/2006/relationships/hyperlink" Target="http://commons.wikimedia.org/wiki/File:Brosen_gruszka2.jpg" TargetMode="External"/><Relationship Id="rId4" Type="http://schemas.openxmlformats.org/officeDocument/2006/relationships/image" Target="../media/image34.jpeg"/><Relationship Id="rId9" Type="http://schemas.openxmlformats.org/officeDocument/2006/relationships/hyperlink" Target="http://commons.wikimedia.org/wiki/User:SteKrueBe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70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Θεωρία πλοίου ΙΙ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/>
              <a:t>2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Η αντίσταση του πλοίου</a:t>
            </a:r>
            <a:endParaRPr lang="el-GR" sz="26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Αλέξανδρος </a:t>
            </a:r>
            <a:r>
              <a:rPr lang="el-GR" sz="2200" dirty="0" err="1"/>
              <a:t>Θεοδουλίδης</a:t>
            </a:r>
            <a:r>
              <a:rPr lang="el-GR" sz="2200" dirty="0"/>
              <a:t>, </a:t>
            </a:r>
            <a:r>
              <a:rPr lang="el-GR" sz="2200" dirty="0" err="1"/>
              <a:t>Επικ.Καθηγητής</a:t>
            </a:r>
            <a:endParaRPr lang="el-GR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Τμήμα </a:t>
            </a:r>
            <a:r>
              <a:rPr lang="el-GR" sz="2200" dirty="0" smtClean="0"/>
              <a:t>Ναυπηγών </a:t>
            </a:r>
            <a:r>
              <a:rPr lang="el-GR" sz="2200" dirty="0"/>
              <a:t>Μ</a:t>
            </a:r>
            <a:r>
              <a:rPr lang="el-GR" sz="2200" dirty="0" smtClean="0"/>
              <a:t>ηχανικών Τ.Ε.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22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4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</a:rPr>
                        <a:t>Το </a:t>
                      </a:r>
                      <a:r>
                        <a:rPr lang="el-GR" sz="11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100" dirty="0">
                          <a:effectLst/>
                        </a:rPr>
                        <a:t>Creative Commons </a:t>
                      </a:r>
                      <a:r>
                        <a:rPr lang="el-GR" sz="11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</a:rPr>
                        <a:t>Το </a:t>
                      </a:r>
                      <a:r>
                        <a:rPr lang="el-GR" sz="11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6" y="5367127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5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6886"/>
            <a:ext cx="8686800" cy="110986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Συντελεστής αντίστασης τριβής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l-GR" dirty="0" smtClean="0"/>
              <a:t>κατά ΙΤΤ</a:t>
            </a:r>
            <a:r>
              <a:rPr lang="en-US" dirty="0" smtClean="0"/>
              <a:t>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5"/>
                <a:ext cx="8435280" cy="5093161"/>
              </a:xfrm>
            </p:spPr>
            <p:txBody>
              <a:bodyPr/>
              <a:lstStyle/>
              <a:p>
                <a:pPr algn="just"/>
                <a:r>
                  <a:rPr lang="el-GR" sz="2200" dirty="0" smtClean="0"/>
                  <a:t>Στις μελέτες αντίστασης πλοίου (στη ναυπηγική πρακτική) έχει καθιερωθεί η χρήση της σχέσης της ITTC 1957 για τη ποσοτικοποίηση του συντελεστή τριβής για τυρβώδη ροή, ο οποίος παρέχεται συναρτήσει του αριθμού </a:t>
                </a:r>
                <a:r>
                  <a:rPr lang="el-GR" sz="2200" dirty="0" err="1"/>
                  <a:t>Reynolds</a:t>
                </a:r>
                <a:r>
                  <a:rPr lang="el-GR" sz="2200" dirty="0"/>
                  <a:t> του </a:t>
                </a:r>
                <a:r>
                  <a:rPr lang="el-GR" sz="2200" dirty="0" smtClean="0"/>
                  <a:t>πλοίου</a:t>
                </a:r>
                <a:r>
                  <a:rPr lang="en-US" sz="2200" dirty="0" smtClean="0"/>
                  <a:t> </a:t>
                </a:r>
                <a:r>
                  <a:rPr lang="el-GR" sz="2200" dirty="0" smtClean="0"/>
                  <a:t>από </a:t>
                </a:r>
                <a:r>
                  <a:rPr lang="el-GR" sz="2200" dirty="0"/>
                  <a:t>τη σχέση:</a:t>
                </a:r>
                <a:endParaRPr lang="en-US" sz="2200" dirty="0"/>
              </a:p>
              <a:p>
                <a:pPr marL="3556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𝑭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𝒇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𝑹𝒆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𝑭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l-GR" b="1" i="1" smtClean="0">
                            <a:latin typeface="Cambria Math"/>
                          </a:rPr>
                          <m:t>𝝆</m:t>
                        </m:r>
                        <m:sSup>
                          <m:sSupPr>
                            <m:ctrlPr>
                              <a:rPr lang="el-GR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𝑼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</a:rPr>
                          <m:t>𝑺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  <m:r>
                          <a:rPr lang="en-US" b="1" i="1" smtClean="0">
                            <a:latin typeface="Cambria Math"/>
                          </a:rPr>
                          <m:t>.</m:t>
                        </m:r>
                        <m:r>
                          <a:rPr lang="en-US" b="1" i="1" smtClean="0">
                            <a:latin typeface="Cambria Math"/>
                          </a:rPr>
                          <m:t>𝟎𝟕𝟓</m:t>
                        </m:r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0" smtClean="0">
                                            <a:latin typeface="Cambria Math"/>
                                          </a:rPr>
                                          <m:t>𝐥𝐨𝐠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/>
                                          </a:rPr>
                                          <m:t>𝟏𝟎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𝑹𝒆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 smtClean="0"/>
                  <a:t> ,</a:t>
                </a:r>
                <a:endParaRPr lang="el-GR" b="1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5"/>
                <a:ext cx="8435280" cy="5093161"/>
              </a:xfrm>
              <a:blipFill rotWithShape="1">
                <a:blip r:embed="rId3"/>
                <a:stretch>
                  <a:fillRect l="-795" t="-479" r="-10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39552" y="4581128"/>
            <a:ext cx="84249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latin typeface="+mn-lt"/>
              </a:rPr>
              <a:t>Όπου  ρ η πυκνότητα του νερού, </a:t>
            </a:r>
            <a:r>
              <a:rPr lang="en-US" sz="2200" dirty="0">
                <a:latin typeface="+mn-lt"/>
              </a:rPr>
              <a:t>U </a:t>
            </a:r>
            <a:r>
              <a:rPr lang="el-GR" sz="2200" dirty="0">
                <a:latin typeface="+mn-lt"/>
              </a:rPr>
              <a:t>η ταχύτητα του πλοίου, S η βρεχόμενη επιφάνεια της γάστρας του πλοίου,  </a:t>
            </a:r>
            <a:r>
              <a:rPr lang="en-US" sz="2200" dirty="0" smtClean="0">
                <a:latin typeface="+mn-lt"/>
              </a:rPr>
              <a:t>L</a:t>
            </a:r>
            <a:r>
              <a:rPr lang="el-GR" sz="2200" dirty="0" smtClean="0">
                <a:latin typeface="+mn-lt"/>
              </a:rPr>
              <a:t> </a:t>
            </a:r>
            <a:r>
              <a:rPr lang="el-GR" sz="2200" dirty="0">
                <a:latin typeface="+mn-lt"/>
              </a:rPr>
              <a:t>το μήκος του πλοίου,  ν το κινηματικό ιξώδες του νερού στο οποίο κινείται το πλοίο (σε τυπικές συνθήκες περιβάλλοντος στους 15</a:t>
            </a:r>
            <a:r>
              <a:rPr lang="el-GR" sz="2200" baseline="30000" dirty="0">
                <a:latin typeface="+mn-lt"/>
              </a:rPr>
              <a:t>ο</a:t>
            </a:r>
            <a:r>
              <a:rPr lang="el-GR" sz="2200" dirty="0">
                <a:latin typeface="+mn-lt"/>
              </a:rPr>
              <a:t> , ν = 0.128 10</a:t>
            </a:r>
            <a:r>
              <a:rPr lang="el-GR" sz="2200" baseline="30000" dirty="0">
                <a:latin typeface="+mn-lt"/>
              </a:rPr>
              <a:t>−5</a:t>
            </a:r>
            <a:r>
              <a:rPr lang="el-GR" sz="2200" dirty="0">
                <a:latin typeface="+mn-lt"/>
              </a:rPr>
              <a:t>m</a:t>
            </a:r>
            <a:r>
              <a:rPr lang="el-GR" sz="2200" baseline="30000" dirty="0">
                <a:latin typeface="+mn-lt"/>
              </a:rPr>
              <a:t>2</a:t>
            </a:r>
            <a:r>
              <a:rPr lang="el-GR" sz="2200" dirty="0">
                <a:latin typeface="+mn-lt"/>
              </a:rPr>
              <a:t>/ </a:t>
            </a:r>
            <a:r>
              <a:rPr lang="el-GR" sz="2200" dirty="0" err="1" smtClean="0">
                <a:latin typeface="+mn-lt"/>
              </a:rPr>
              <a:t>sec</a:t>
            </a:r>
            <a:r>
              <a:rPr lang="el-GR" sz="2200" dirty="0" smtClean="0">
                <a:latin typeface="+mn-lt"/>
              </a:rPr>
              <a:t>, </a:t>
            </a:r>
            <a:r>
              <a:rPr lang="el-GR" sz="2200" dirty="0">
                <a:latin typeface="+mn-lt"/>
              </a:rPr>
              <a:t>στο θαλασσινό νερό, με παραπλήσια τιμή στο γλυκό νερό).</a:t>
            </a:r>
            <a:endParaRPr lang="en-US" sz="22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32304" y="3573016"/>
                <a:ext cx="1452064" cy="783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𝑹𝒆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𝑼𝑳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𝒗</m:t>
                          </m:r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304" y="3573016"/>
                <a:ext cx="1452064" cy="7837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998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Εναλλακτικός υπολογισμός </a:t>
            </a:r>
            <a:r>
              <a:rPr lang="en-US" dirty="0" err="1" smtClean="0"/>
              <a:t>Cf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307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442622"/>
              </p:ext>
            </p:extLst>
          </p:nvPr>
        </p:nvGraphicFramePr>
        <p:xfrm>
          <a:off x="599256" y="1484784"/>
          <a:ext cx="8077200" cy="5124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4" imgW="4660560" imgH="2984400" progId="">
                  <p:embed/>
                </p:oleObj>
              </mc:Choice>
              <mc:Fallback>
                <p:oleObj name="Equation" r:id="rId4" imgW="4660560" imgH="2984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256" y="1484784"/>
                        <a:ext cx="8077200" cy="51247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334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Σύγκριση </a:t>
            </a:r>
            <a:r>
              <a:rPr lang="en-US" dirty="0" err="1" smtClean="0"/>
              <a:t>C</a:t>
            </a:r>
            <a:r>
              <a:rPr lang="en-US" sz="2400" dirty="0" err="1" smtClean="0"/>
              <a:t>f</a:t>
            </a:r>
            <a:r>
              <a:rPr lang="en-US" sz="2400" dirty="0" smtClean="0"/>
              <a:t>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579735"/>
            <a:ext cx="7289775" cy="47295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613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Επίδραση τραχύτητας γάστρας στον συντελεστή αντίστασης </a:t>
            </a:r>
            <a:r>
              <a:rPr lang="el-GR" sz="3000" b="0" dirty="0" smtClean="0"/>
              <a:t>1/3</a:t>
            </a:r>
            <a:endParaRPr lang="en-US" sz="3000" b="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0650" y="1811237"/>
            <a:ext cx="6362700" cy="42100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988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Επίδραση τραχύτητας γάστρας στον συντελεστή αντίστασης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2/3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9200" y="1662654"/>
            <a:ext cx="6934200" cy="45746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86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Επίδραση τραχύτητας γάστρας στον συντελεστή αντίστασης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3/3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επίδραση της τραχύτητας οφείλεται στη διάτρηση του οριακού υποστρώματος, από τις </a:t>
            </a:r>
            <a:r>
              <a:rPr lang="el-GR" dirty="0" err="1"/>
              <a:t>μικρο</a:t>
            </a:r>
            <a:r>
              <a:rPr lang="el-GR" dirty="0"/>
              <a:t>-ανωμαλίες της επιφάνειας της γάστρας. Κατ’ αυτό τον τρόπο χάνεται η υδραυλική ομαλότητα του σκάφους (</a:t>
            </a:r>
            <a:r>
              <a:rPr lang="en-US" dirty="0"/>
              <a:t>hydraulic smoothness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3657603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571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Επίδραση καθαρότητας της γάστρας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στην αντίσταση ρυμούλκησης </a:t>
            </a:r>
            <a:r>
              <a:rPr lang="el-GR" sz="3000" b="0" dirty="0" smtClean="0"/>
              <a:t>1/3</a:t>
            </a:r>
            <a:r>
              <a:rPr lang="el-GR" dirty="0" smtClean="0"/>
              <a:t> 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6912" y="1633001"/>
            <a:ext cx="5210175" cy="46763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197441" y="6590184"/>
            <a:ext cx="7491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usni.org</a:t>
            </a:r>
            <a:r>
              <a:rPr lang="en-US" sz="1200" dirty="0">
                <a:latin typeface="+mn-lt"/>
                <a:hlinkClick r:id="rId4"/>
              </a:rPr>
              <a:t>/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395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Επίδραση καθαρότητας της γάστρας 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/>
            </a:r>
            <a:br>
              <a:rPr lang="en-US" dirty="0">
                <a:solidFill>
                  <a:srgbClr val="EEECE1">
                    <a:lumMod val="25000"/>
                  </a:srgbClr>
                </a:solidFill>
              </a:rPr>
            </a:b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στην αντίσταση ρυμούλκησης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2/3</a:t>
            </a:r>
            <a:r>
              <a:rPr lang="el-GR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4" y="1798024"/>
            <a:ext cx="4600575" cy="4439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197441" y="6386844"/>
            <a:ext cx="7491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usni.org</a:t>
            </a:r>
            <a:r>
              <a:rPr lang="en-US" sz="1200" dirty="0">
                <a:latin typeface="+mn-lt"/>
                <a:hlinkClick r:id="rId4"/>
              </a:rPr>
              <a:t>/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256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Επίδραση καθαρότητας της γάστρας 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/>
            </a:r>
            <a:br>
              <a:rPr lang="en-US" dirty="0">
                <a:solidFill>
                  <a:srgbClr val="EEECE1">
                    <a:lumMod val="25000"/>
                  </a:srgbClr>
                </a:solidFill>
              </a:rPr>
            </a:b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στην αντίσταση ρυμούλκησης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3/3</a:t>
            </a:r>
            <a:r>
              <a:rPr lang="el-GR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sz="28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78461" y="1916832"/>
            <a:ext cx="5351573" cy="41150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197441" y="6242828"/>
            <a:ext cx="7491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usni.org</a:t>
            </a:r>
            <a:r>
              <a:rPr lang="en-US" sz="1200" dirty="0">
                <a:latin typeface="+mn-lt"/>
                <a:hlinkClick r:id="rId4"/>
              </a:rPr>
              <a:t>/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326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Αντίσταση κυματισμού </a:t>
            </a:r>
            <a:r>
              <a:rPr lang="el-GR" sz="3000" b="0" dirty="0" smtClean="0"/>
              <a:t>1/4</a:t>
            </a:r>
            <a:endParaRPr lang="en-US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" name="Picture 2" descr="See accompanying 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301" y="2065348"/>
            <a:ext cx="3585322" cy="33843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839963" y="5594756"/>
            <a:ext cx="9845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4"/>
              </a:rPr>
              <a:t>dlmf.nist.gov</a:t>
            </a:r>
            <a:endParaRPr lang="el-GR" sz="12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484783"/>
            <a:ext cx="34127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latin typeface="+mn-lt"/>
              </a:rPr>
              <a:t>Σύστημα κυματισμών </a:t>
            </a:r>
            <a:r>
              <a:rPr lang="en-US" sz="2200" dirty="0" smtClean="0">
                <a:latin typeface="+mn-lt"/>
              </a:rPr>
              <a:t>Kelvin</a:t>
            </a:r>
            <a:endParaRPr lang="el-GR" sz="2200" dirty="0">
              <a:latin typeface="+mn-lt"/>
            </a:endParaRPr>
          </a:p>
        </p:txBody>
      </p:sp>
      <p:pic>
        <p:nvPicPr>
          <p:cNvPr id="8196" name="Picture 4" descr="File:Fjordn surface wave boa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0976" y="2065348"/>
            <a:ext cx="4752528" cy="26732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4891056" y="4765530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Fjordn surface wave </a:t>
            </a:r>
            <a:r>
              <a:rPr lang="en-US" sz="1200" dirty="0" smtClean="0">
                <a:latin typeface="+mn-lt"/>
                <a:hlinkClick r:id="rId6"/>
              </a:rPr>
              <a:t>boat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7" tooltip="User:Edmont (page does not exist)"/>
              </a:rPr>
              <a:t>Edmont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8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748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Αντίσταση σε </a:t>
            </a:r>
            <a:r>
              <a:rPr lang="el-GR" dirty="0" err="1" smtClean="0"/>
              <a:t>άπερατο</a:t>
            </a:r>
            <a:r>
              <a:rPr lang="el-GR" dirty="0" smtClean="0"/>
              <a:t> ρευστό</a:t>
            </a:r>
            <a:endParaRPr lang="en-US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</a:t>
            </a:fld>
            <a:endParaRPr lang="el-G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85364"/>
            <a:ext cx="6781800" cy="40203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962400" y="572396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R</a:t>
            </a:r>
            <a:r>
              <a:rPr lang="en-US" sz="2400" baseline="-25000" dirty="0" smtClean="0">
                <a:latin typeface="+mn-lt"/>
              </a:rPr>
              <a:t>ideal</a:t>
            </a:r>
            <a:r>
              <a:rPr lang="en-US" sz="2400" dirty="0" smtClean="0">
                <a:latin typeface="+mn-lt"/>
              </a:rPr>
              <a:t> = 0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40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Αντίσταση κυματισμού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Kelvin wave pattern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n-US" sz="3000" b="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296144"/>
          </a:xfrm>
        </p:spPr>
        <p:txBody>
          <a:bodyPr/>
          <a:lstStyle/>
          <a:p>
            <a:r>
              <a:rPr lang="el-GR" dirty="0"/>
              <a:t>Συστήματα κυματισμών προκαλούμενα από σημειακή πίεση κινούμενη σε ήρεμο </a:t>
            </a:r>
            <a:r>
              <a:rPr lang="el-GR" dirty="0" smtClean="0"/>
              <a:t>νερό. </a:t>
            </a:r>
            <a:r>
              <a:rPr lang="el-GR" sz="1800" dirty="0"/>
              <a:t>(</a:t>
            </a:r>
            <a:r>
              <a:rPr lang="el-GR" sz="1800" dirty="0" err="1"/>
              <a:t>Kelvin</a:t>
            </a:r>
            <a:r>
              <a:rPr lang="el-GR" sz="1800" dirty="0"/>
              <a:t> 1904</a:t>
            </a:r>
            <a:r>
              <a:rPr lang="el-GR" sz="1800" dirty="0" smtClean="0"/>
              <a:t>)</a:t>
            </a:r>
            <a:endParaRPr lang="el-GR" sz="1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9300" y="1514915"/>
            <a:ext cx="5105400" cy="25328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71600" y="4149080"/>
                <a:ext cx="7416824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b="1" i="1" smtClean="0">
                        <a:latin typeface="Cambria Math"/>
                      </a:rPr>
                      <m:t>𝝋</m:t>
                    </m:r>
                    <m:r>
                      <a:rPr lang="el-GR" sz="2400" b="1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latin typeface="Cambria Math"/>
                              </a:rPr>
                              <m:t>𝐬𝐢𝐧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sz="2400" b="1" i="1" smtClean="0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l-GR" sz="2400" b="1" i="1" smtClean="0"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l-GR" sz="24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l-GR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 b="1" i="1" smtClean="0">
                            <a:latin typeface="Cambria Math"/>
                          </a:rPr>
                          <m:t>𝟏𝟗</m:t>
                        </m:r>
                        <m:r>
                          <a:rPr lang="el-GR" sz="2400" b="1" i="1" smtClean="0">
                            <a:latin typeface="Cambria Math"/>
                          </a:rPr>
                          <m:t>.</m:t>
                        </m:r>
                        <m:r>
                          <a:rPr lang="el-GR" sz="2400" b="1" i="1" smtClean="0">
                            <a:latin typeface="Cambria Math"/>
                          </a:rPr>
                          <m:t>𝟒𝟕𝟏</m:t>
                        </m:r>
                      </m:e>
                      <m:sup>
                        <m:r>
                          <a:rPr lang="el-GR" sz="2400" b="1" i="1" smtClean="0">
                            <a:latin typeface="Cambria Math"/>
                          </a:rPr>
                          <m:t>𝝄</m:t>
                        </m:r>
                      </m:sup>
                    </m:sSup>
                    <m:r>
                      <a:rPr lang="el-GR" sz="24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l-GR" sz="2400" b="1" dirty="0" smtClean="0">
                    <a:latin typeface="+mn-lt"/>
                  </a:rPr>
                  <a:t> </a:t>
                </a:r>
                <a:r>
                  <a:rPr lang="el-GR" sz="2400" dirty="0" smtClean="0">
                    <a:latin typeface="+mn-lt"/>
                  </a:rPr>
                  <a:t>για άπειρο βάθος νερού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149080"/>
                <a:ext cx="7416824" cy="645048"/>
              </a:xfrm>
              <a:prstGeom prst="rect">
                <a:avLst/>
              </a:prstGeom>
              <a:blipFill rotWithShape="1">
                <a:blip r:embed="rId4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737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Αντίσταση κυματισμού 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/>
            </a:r>
            <a:br>
              <a:rPr lang="en-US" dirty="0">
                <a:solidFill>
                  <a:srgbClr val="EEECE1">
                    <a:lumMod val="25000"/>
                  </a:srgbClr>
                </a:solidFill>
              </a:rPr>
            </a:b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Kelvin wave pattern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2/2</a:t>
            </a:r>
            <a:endParaRPr lang="en-US" sz="3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9688" y="1653505"/>
            <a:ext cx="6524625" cy="429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372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Αντίσταση κυματισμού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Αριθμός </a:t>
            </a:r>
            <a:r>
              <a:rPr lang="en-US" dirty="0" smtClean="0"/>
              <a:t>Froude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Αποτελεί τη βασική </a:t>
                </a:r>
                <a:r>
                  <a:rPr lang="el-GR" dirty="0" err="1"/>
                  <a:t>αδιάστατη</a:t>
                </a:r>
                <a:r>
                  <a:rPr lang="el-GR" dirty="0"/>
                  <a:t> παράμετρο για τη μελέτη της αντίστασης </a:t>
                </a:r>
                <a:r>
                  <a:rPr lang="el-GR" dirty="0" smtClean="0"/>
                  <a:t>κυματισμού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𝑭𝒓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𝑼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𝒈𝑳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 dirty="0" smtClean="0"/>
              </a:p>
              <a:p>
                <a:pPr marL="355600" indent="0">
                  <a:buNone/>
                </a:pPr>
                <a:r>
                  <a:rPr lang="el-GR" dirty="0"/>
                  <a:t>Το μήκος κύματος των προκαλούμενων συστημάτων κυματισμών δίνεται από τη σχέση: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latin typeface="Cambria Math"/>
                        </a:rPr>
                        <m:t>𝝀</m:t>
                      </m:r>
                      <m:r>
                        <a:rPr lang="el-GR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l-GR" b="1" i="1" smtClean="0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𝒈</m:t>
                          </m:r>
                        </m:den>
                      </m:f>
                      <m:sSup>
                        <m:sSupPr>
                          <m:ctrlPr>
                            <a:rPr lang="el-GR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𝑽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 smtClean="0"/>
              </a:p>
              <a:p>
                <a:pPr marL="355600" indent="0">
                  <a:buNone/>
                </a:pPr>
                <a:r>
                  <a:rPr lang="el-GR" dirty="0"/>
                  <a:t>Οι αποκλίνοντες κυματισμοί δεν αλληλεπιδρούν ουσιαστικά μεταξύ τους κάτι που δεν ισχύει για τους εγκάρσιους </a:t>
                </a:r>
                <a:r>
                  <a:rPr lang="el-GR" dirty="0" smtClean="0"/>
                  <a:t>κυματισμούς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59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926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86886"/>
            <a:ext cx="8435280" cy="1109868"/>
          </a:xfrm>
        </p:spPr>
        <p:txBody>
          <a:bodyPr>
            <a:noAutofit/>
          </a:bodyPr>
          <a:lstStyle/>
          <a:p>
            <a:r>
              <a:rPr lang="el-GR" sz="3000" dirty="0" smtClean="0"/>
              <a:t>Αντίσταση κυματισμού</a:t>
            </a:r>
            <a:r>
              <a:rPr lang="en-US" sz="3000" dirty="0" smtClean="0"/>
              <a:t> – </a:t>
            </a:r>
            <a:r>
              <a:rPr lang="el-GR" sz="3000" dirty="0" smtClean="0"/>
              <a:t>Αλληλεπίδραση συστημάτων κυματισμών πρύμνης –</a:t>
            </a:r>
            <a:r>
              <a:rPr lang="en-US" sz="3000" dirty="0" smtClean="0"/>
              <a:t> </a:t>
            </a:r>
            <a:r>
              <a:rPr lang="el-GR" sz="3000" dirty="0" smtClean="0"/>
              <a:t>πλώρης</a:t>
            </a:r>
            <a:r>
              <a:rPr lang="en-US" sz="3000" b="0" dirty="0" smtClean="0"/>
              <a:t> </a:t>
            </a:r>
            <a:r>
              <a:rPr lang="en-US" sz="2800" b="0" dirty="0" smtClean="0"/>
              <a:t>1/4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5093161"/>
              </a:xfrm>
            </p:spPr>
            <p:txBody>
              <a:bodyPr/>
              <a:lstStyle/>
              <a:p>
                <a:r>
                  <a:rPr lang="el-GR" dirty="0" smtClean="0"/>
                  <a:t>Για να έχω ενίσχυση των συστημάτων πλώρης πρύμνης θα πρέπει να ισχύει:</a:t>
                </a:r>
                <a:endParaRPr lang="en-US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𝑳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b="1" i="1" smtClean="0">
                            <a:latin typeface="Cambria Math"/>
                          </a:rPr>
                          <m:t>𝝀</m:t>
                        </m:r>
                      </m:num>
                      <m:den>
                        <m:r>
                          <a:rPr lang="el-GR" b="1" i="1" smtClean="0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𝒌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b="1" i="1" smtClean="0">
                            <a:latin typeface="Cambria Math"/>
                          </a:rPr>
                          <m:t>𝝀</m:t>
                        </m:r>
                      </m:num>
                      <m:den>
                        <m:r>
                          <a:rPr lang="el-GR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l-GR" b="1" dirty="0" smtClean="0"/>
                  <a:t> </a:t>
                </a:r>
                <a:r>
                  <a:rPr lang="el-GR" dirty="0" smtClean="0"/>
                  <a:t>	όπου </a:t>
                </a:r>
                <a:r>
                  <a:rPr lang="en-US" dirty="0" smtClean="0"/>
                  <a:t>k=1,3,5,…,(2j+1)</a:t>
                </a:r>
              </a:p>
              <a:p>
                <a:pPr marL="1882775" indent="0" algn="ctr" defTabSz="481013">
                  <a:buNone/>
                </a:pPr>
                <a:r>
                  <a:rPr lang="el-GR" dirty="0" smtClean="0"/>
                  <a:t>με</a:t>
                </a:r>
                <a:r>
                  <a:rPr lang="en-US" dirty="0" smtClean="0"/>
                  <a:t>	 j=0,1,2,3,…</a:t>
                </a:r>
              </a:p>
              <a:p>
                <a:pPr marL="361950" indent="0" defTabSz="481013">
                  <a:buNone/>
                </a:pPr>
                <a:r>
                  <a:rPr lang="el-GR" dirty="0"/>
                  <a:t>Από όπου προκύπτει</a:t>
                </a:r>
                <a:r>
                  <a:rPr lang="el-GR" dirty="0" smtClean="0"/>
                  <a:t>:</a:t>
                </a:r>
                <a:endParaRPr lang="en-US" dirty="0" smtClean="0"/>
              </a:p>
              <a:p>
                <a:pPr marL="1703388" indent="0" defTabSz="48101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𝒌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b="1" i="1" smtClean="0">
                              <a:latin typeface="Cambria Math"/>
                            </a:rPr>
                            <m:t>𝝀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𝑳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l-GR" b="1" i="1" smtClean="0">
                              <a:latin typeface="Cambria Math"/>
                            </a:rPr>
                            <m:t>𝝅</m:t>
                          </m:r>
                          <m:sSup>
                            <m:sSupPr>
                              <m:ctrlPr>
                                <a:rPr lang="el-GR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𝒈𝑳</m:t>
                          </m:r>
                        </m:den>
                      </m:f>
                      <m:r>
                        <a:rPr lang="el-GR" b="1" i="1" smtClean="0">
                          <a:latin typeface="Cambria Math"/>
                        </a:rPr>
                        <m:t>=</m:t>
                      </m:r>
                      <m:r>
                        <a:rPr lang="el-GR" b="1" i="1" smtClean="0">
                          <a:latin typeface="Cambria Math"/>
                        </a:rPr>
                        <m:t>𝟐</m:t>
                      </m:r>
                      <m:r>
                        <a:rPr lang="el-GR" b="1" i="1" smtClean="0">
                          <a:latin typeface="Cambria Math"/>
                        </a:rPr>
                        <m:t>𝝅</m:t>
                      </m:r>
                      <m:sSup>
                        <m:sSupPr>
                          <m:ctrlPr>
                            <a:rPr lang="el-GR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𝐅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 smtClean="0"/>
              </a:p>
              <a:p>
                <a:pPr marL="1703388" indent="0" defTabSz="48101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l-GR" b="1" i="1" smtClean="0">
                                  <a:latin typeface="Cambria Math"/>
                                </a:rPr>
                                <m:t>𝝅</m:t>
                              </m:r>
                              <m:d>
                                <m:dPr>
                                  <m:ctrlPr>
                                    <a:rPr lang="el-GR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𝒌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en-US" b="1" dirty="0"/>
              </a:p>
              <a:p>
                <a:pPr marL="361950" indent="0" defTabSz="481013">
                  <a:buNone/>
                </a:pPr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5093161"/>
              </a:xfrm>
              <a:blipFill rotWithShape="1">
                <a:blip r:embed="rId3"/>
                <a:stretch>
                  <a:fillRect l="-963" t="-59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148064" y="5661248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(k </a:t>
            </a:r>
            <a:r>
              <a:rPr lang="el-GR" sz="2400" b="1" dirty="0" smtClean="0">
                <a:latin typeface="+mn-lt"/>
              </a:rPr>
              <a:t>περιττός</a:t>
            </a:r>
            <a:r>
              <a:rPr lang="en-US" sz="2400" b="1" dirty="0" smtClean="0">
                <a:latin typeface="+mn-lt"/>
              </a:rPr>
              <a:t>)</a:t>
            </a:r>
            <a:endParaRPr lang="en-US" sz="2400" b="1" dirty="0"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070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148064" y="558924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(</a:t>
            </a:r>
            <a:r>
              <a:rPr lang="en-US" sz="2400" b="1" dirty="0" smtClean="0">
                <a:latin typeface="+mn-lt"/>
              </a:rPr>
              <a:t>k </a:t>
            </a:r>
            <a:r>
              <a:rPr lang="el-GR" sz="2400" b="1" dirty="0" smtClean="0">
                <a:latin typeface="+mn-lt"/>
              </a:rPr>
              <a:t>άρτιος)</a:t>
            </a:r>
            <a:endParaRPr lang="en-US" sz="2400" b="1" dirty="0"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51520" y="86886"/>
            <a:ext cx="8435280" cy="1109868"/>
          </a:xfrm>
        </p:spPr>
        <p:txBody>
          <a:bodyPr>
            <a:noAutofit/>
          </a:bodyPr>
          <a:lstStyle/>
          <a:p>
            <a:r>
              <a:rPr lang="el-GR" sz="3000" dirty="0" smtClean="0"/>
              <a:t>Αντίσταση κυματισμού</a:t>
            </a:r>
            <a:r>
              <a:rPr lang="en-US" sz="3000" dirty="0" smtClean="0"/>
              <a:t> – </a:t>
            </a:r>
            <a:r>
              <a:rPr lang="el-GR" sz="3000" dirty="0" smtClean="0"/>
              <a:t>Αλληλεπίδραση συστημάτων κυματισμών πρύμνης –</a:t>
            </a:r>
            <a:r>
              <a:rPr lang="en-US" sz="3000" dirty="0" smtClean="0"/>
              <a:t> </a:t>
            </a:r>
            <a:r>
              <a:rPr lang="el-GR" sz="3000" dirty="0" smtClean="0"/>
              <a:t>πλώρης</a:t>
            </a:r>
            <a:r>
              <a:rPr lang="en-US" sz="3000" b="0" dirty="0" smtClean="0"/>
              <a:t> </a:t>
            </a:r>
            <a:r>
              <a:rPr lang="en-US" sz="2800" b="0" dirty="0"/>
              <a:t>2</a:t>
            </a:r>
            <a:r>
              <a:rPr lang="en-US" sz="2800" b="0" dirty="0" smtClean="0"/>
              <a:t>/4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Θέση περιεχομένου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5093161"/>
              </a:xfrm>
            </p:spPr>
            <p:txBody>
              <a:bodyPr/>
              <a:lstStyle/>
              <a:p>
                <a:r>
                  <a:rPr lang="el-GR" dirty="0" smtClean="0"/>
                  <a:t>Για να έχω αναίρεση των συστημάτων πλώρης πρύμνης θα πρέπει να ισχύει:</a:t>
                </a:r>
                <a:endParaRPr lang="en-US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𝑳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b="1" i="1" smtClean="0">
                            <a:latin typeface="Cambria Math"/>
                          </a:rPr>
                          <m:t>𝝀</m:t>
                        </m:r>
                      </m:num>
                      <m:den>
                        <m:r>
                          <a:rPr lang="el-GR" b="1" i="1" smtClean="0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𝒌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b="1" i="1" smtClean="0">
                            <a:latin typeface="Cambria Math"/>
                          </a:rPr>
                          <m:t>𝝀</m:t>
                        </m:r>
                      </m:num>
                      <m:den>
                        <m:r>
                          <a:rPr lang="el-GR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l-GR" b="1" dirty="0" smtClean="0"/>
                  <a:t> </a:t>
                </a:r>
                <a:r>
                  <a:rPr lang="el-GR" dirty="0" smtClean="0"/>
                  <a:t>	όπου </a:t>
                </a:r>
                <a:r>
                  <a:rPr lang="en-US" dirty="0" smtClean="0"/>
                  <a:t>k=</a:t>
                </a:r>
                <a:r>
                  <a:rPr lang="el-GR" dirty="0" smtClean="0"/>
                  <a:t>2</a:t>
                </a:r>
                <a:r>
                  <a:rPr lang="en-US" dirty="0" smtClean="0"/>
                  <a:t>,</a:t>
                </a:r>
                <a:r>
                  <a:rPr lang="el-GR" dirty="0"/>
                  <a:t>4</a:t>
                </a:r>
                <a:r>
                  <a:rPr lang="en-US" dirty="0" smtClean="0"/>
                  <a:t>,</a:t>
                </a:r>
                <a:r>
                  <a:rPr lang="el-GR" dirty="0" smtClean="0"/>
                  <a:t>6</a:t>
                </a:r>
                <a:r>
                  <a:rPr lang="en-US" dirty="0" smtClean="0"/>
                  <a:t>,…,</a:t>
                </a:r>
                <a:r>
                  <a:rPr lang="el-GR" dirty="0" smtClean="0"/>
                  <a:t>2</a:t>
                </a:r>
                <a:r>
                  <a:rPr lang="en-US" dirty="0" smtClean="0"/>
                  <a:t>j</a:t>
                </a:r>
              </a:p>
              <a:p>
                <a:pPr marL="1882775" indent="0" algn="ctr" defTabSz="481013">
                  <a:buNone/>
                </a:pPr>
                <a:r>
                  <a:rPr lang="el-GR" dirty="0" smtClean="0"/>
                  <a:t>με</a:t>
                </a:r>
                <a:r>
                  <a:rPr lang="en-US" dirty="0" smtClean="0"/>
                  <a:t>	 j=1,2,3,…</a:t>
                </a:r>
              </a:p>
              <a:p>
                <a:pPr marL="361950" indent="0" defTabSz="481013">
                  <a:buNone/>
                </a:pPr>
                <a:r>
                  <a:rPr lang="el-GR" dirty="0"/>
                  <a:t>Από όπου προκύπτει</a:t>
                </a:r>
                <a:r>
                  <a:rPr lang="el-GR" dirty="0" smtClean="0"/>
                  <a:t>:</a:t>
                </a:r>
                <a:endParaRPr lang="en-US" dirty="0" smtClean="0"/>
              </a:p>
              <a:p>
                <a:pPr marL="1703388" indent="0" defTabSz="48101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𝒌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b="1" i="1" smtClean="0">
                              <a:latin typeface="Cambria Math"/>
                            </a:rPr>
                            <m:t>𝝀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𝑳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l-GR" b="1" i="1" smtClean="0">
                              <a:latin typeface="Cambria Math"/>
                            </a:rPr>
                            <m:t>𝝅</m:t>
                          </m:r>
                          <m:sSup>
                            <m:sSupPr>
                              <m:ctrlPr>
                                <a:rPr lang="el-GR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𝒈𝑳</m:t>
                          </m:r>
                        </m:den>
                      </m:f>
                      <m:r>
                        <a:rPr lang="el-GR" b="1" i="1" smtClean="0">
                          <a:latin typeface="Cambria Math"/>
                        </a:rPr>
                        <m:t>=</m:t>
                      </m:r>
                      <m:r>
                        <a:rPr lang="el-GR" b="1" i="1" smtClean="0">
                          <a:latin typeface="Cambria Math"/>
                        </a:rPr>
                        <m:t>𝟐</m:t>
                      </m:r>
                      <m:r>
                        <a:rPr lang="el-GR" b="1" i="1" smtClean="0">
                          <a:latin typeface="Cambria Math"/>
                        </a:rPr>
                        <m:t>𝝅</m:t>
                      </m:r>
                      <m:sSup>
                        <m:sSupPr>
                          <m:ctrlPr>
                            <a:rPr lang="el-GR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𝐅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 smtClean="0"/>
              </a:p>
              <a:p>
                <a:pPr marL="1703388" indent="0" defTabSz="48101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l-GR" b="1" i="1" smtClean="0">
                                  <a:latin typeface="Cambria Math"/>
                                </a:rPr>
                                <m:t>𝝅</m:t>
                              </m:r>
                              <m:d>
                                <m:dPr>
                                  <m:ctrlPr>
                                    <a:rPr lang="el-GR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𝒌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en-US" b="1" dirty="0"/>
              </a:p>
              <a:p>
                <a:pPr marL="361950" indent="0" defTabSz="481013">
                  <a:buNone/>
                </a:pPr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13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5093161"/>
              </a:xfrm>
              <a:blipFill rotWithShape="1">
                <a:blip r:embed="rId3"/>
                <a:stretch>
                  <a:fillRect l="-963" t="-59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057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916833"/>
            <a:ext cx="8039100" cy="3738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51520" y="86886"/>
            <a:ext cx="8435280" cy="1109868"/>
          </a:xfrm>
        </p:spPr>
        <p:txBody>
          <a:bodyPr>
            <a:noAutofit/>
          </a:bodyPr>
          <a:lstStyle/>
          <a:p>
            <a:r>
              <a:rPr lang="el-GR" sz="3000" dirty="0" smtClean="0"/>
              <a:t>Αντίσταση κυματισμού</a:t>
            </a:r>
            <a:r>
              <a:rPr lang="en-US" sz="3000" dirty="0" smtClean="0"/>
              <a:t> – </a:t>
            </a:r>
            <a:r>
              <a:rPr lang="el-GR" sz="3000" dirty="0" smtClean="0"/>
              <a:t>Αλληλεπίδραση συστημάτων κυματισμών πρύμνης –</a:t>
            </a:r>
            <a:r>
              <a:rPr lang="en-US" sz="3000" dirty="0" smtClean="0"/>
              <a:t> </a:t>
            </a:r>
            <a:r>
              <a:rPr lang="el-GR" sz="3000" dirty="0" smtClean="0"/>
              <a:t>πλώρης</a:t>
            </a:r>
            <a:r>
              <a:rPr lang="en-US" sz="3000" b="0" dirty="0" smtClean="0"/>
              <a:t> </a:t>
            </a:r>
            <a:r>
              <a:rPr lang="en-US" sz="2800" b="0" dirty="0"/>
              <a:t>3</a:t>
            </a:r>
            <a:r>
              <a:rPr lang="en-US" sz="2800" b="0" dirty="0" smtClean="0"/>
              <a:t>/4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374564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0498" y="1812379"/>
            <a:ext cx="5103005" cy="4352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51520" y="86886"/>
            <a:ext cx="8435280" cy="1109868"/>
          </a:xfrm>
        </p:spPr>
        <p:txBody>
          <a:bodyPr>
            <a:noAutofit/>
          </a:bodyPr>
          <a:lstStyle/>
          <a:p>
            <a:r>
              <a:rPr lang="el-GR" sz="3000" dirty="0" smtClean="0"/>
              <a:t>Αντίσταση κυματισμού</a:t>
            </a:r>
            <a:r>
              <a:rPr lang="en-US" sz="3000" dirty="0" smtClean="0"/>
              <a:t> – </a:t>
            </a:r>
            <a:r>
              <a:rPr lang="el-GR" sz="3000" dirty="0" smtClean="0"/>
              <a:t>Αλληλεπίδραση συστημάτων κυματισμών πρύμνης –</a:t>
            </a:r>
            <a:r>
              <a:rPr lang="en-US" sz="3000" dirty="0" smtClean="0"/>
              <a:t> </a:t>
            </a:r>
            <a:r>
              <a:rPr lang="el-GR" sz="3000" dirty="0" smtClean="0"/>
              <a:t>πλώρης</a:t>
            </a:r>
            <a:r>
              <a:rPr lang="en-US" sz="3000" b="0" dirty="0" smtClean="0"/>
              <a:t> </a:t>
            </a:r>
            <a:r>
              <a:rPr lang="en-US" sz="2800" b="0" dirty="0"/>
              <a:t>4</a:t>
            </a:r>
            <a:r>
              <a:rPr lang="en-US" sz="2800" b="0" dirty="0" smtClean="0"/>
              <a:t>/4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5434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Αντίσταση κυματισμού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Επιδράσεις βολβού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628650" algn="l"/>
              </a:tabLst>
            </a:pPr>
            <a:r>
              <a:rPr lang="el-GR" dirty="0"/>
              <a:t>Μείωση του πεδίου πιέσεων στην περιοχή της πλώρης λόγω του δημιουργούμενου κυματισμού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Βελτίωση του συνολικού πεδίου ροής γύρω από το </a:t>
            </a:r>
            <a:r>
              <a:rPr lang="el-GR" dirty="0" smtClean="0"/>
              <a:t>πλοίο.</a:t>
            </a:r>
            <a:endParaRPr lang="el-GR" dirty="0"/>
          </a:p>
          <a:p>
            <a:pPr>
              <a:tabLst>
                <a:tab pos="628650" algn="l"/>
              </a:tabLst>
            </a:pPr>
            <a:r>
              <a:rPr lang="el-GR" dirty="0" smtClean="0"/>
              <a:t>Αλλαγή </a:t>
            </a:r>
            <a:r>
              <a:rPr lang="el-GR" dirty="0"/>
              <a:t>του πεδίου ροής λόγω θραύσης των προσπιπτόντων κυματισμών</a:t>
            </a:r>
            <a:r>
              <a:rPr lang="el-GR" dirty="0" smtClean="0"/>
              <a:t>.</a:t>
            </a:r>
            <a:endParaRPr lang="el-GR" dirty="0"/>
          </a:p>
          <a:p>
            <a:pPr>
              <a:tabLst>
                <a:tab pos="628650" algn="l"/>
              </a:tabLst>
            </a:pPr>
            <a:r>
              <a:rPr lang="el-GR" dirty="0"/>
              <a:t>Αύξηση της αντίστασης </a:t>
            </a:r>
            <a:r>
              <a:rPr lang="el-GR" dirty="0" smtClean="0"/>
              <a:t>τριβής.</a:t>
            </a:r>
            <a:endParaRPr lang="en-US" dirty="0" smtClean="0"/>
          </a:p>
          <a:p>
            <a:pPr marL="0" indent="0">
              <a:buNone/>
              <a:tabLst>
                <a:tab pos="628650" algn="l"/>
              </a:tabLst>
            </a:pPr>
            <a:r>
              <a:rPr lang="el-GR" dirty="0"/>
              <a:t>Ο σχεδιασμός του βολβού θα πρέπει να γίνεται με ιδιαίτερη προσοχή και να λαμβάνεται υπ’ όψη η ταχύτητα υπηρεσίας του σκάφους και η ιδιαίτερη γεωμετρία του. 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25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Αντίσταση κυματισμού</a:t>
            </a:r>
            <a:br>
              <a:rPr lang="el-GR" dirty="0" smtClean="0"/>
            </a:br>
            <a:r>
              <a:rPr lang="el-GR" dirty="0" smtClean="0"/>
              <a:t>Χαρακτηριστικά μεγέθη βολβού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5610" y="1772816"/>
            <a:ext cx="5432781" cy="4248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352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Αντίσταση κυματισμού</a:t>
            </a:r>
            <a:br>
              <a:rPr lang="el-GR" dirty="0" smtClean="0"/>
            </a:br>
            <a:r>
              <a:rPr lang="el-GR" dirty="0" smtClean="0"/>
              <a:t>Διάφορα είδη βολβού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146" name="Picture 2" descr="File:Berlin A 1411 - Bug (8729330354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736812"/>
            <a:ext cx="5904656" cy="44284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2915816" y="6237312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Berlin A 1411 - Bug (8729330354</a:t>
            </a:r>
            <a:r>
              <a:rPr lang="en-US" sz="1200" dirty="0" smtClean="0">
                <a:latin typeface="+mn-lt"/>
                <a:hlinkClick r:id="rId4"/>
              </a:rPr>
              <a:t>)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File Upload Bot (Magnus Manske)"/>
              </a:rPr>
              <a:t>File Upload Bot (Magnus </a:t>
            </a:r>
            <a:r>
              <a:rPr lang="en-US" sz="1200" dirty="0" err="1">
                <a:latin typeface="+mn-lt"/>
                <a:hlinkClick r:id="rId5" tooltip="User:File Upload Bot (Magnus Manske)"/>
              </a:rPr>
              <a:t>Manske</a:t>
            </a:r>
            <a:r>
              <a:rPr lang="en-US" sz="1200" dirty="0">
                <a:latin typeface="+mn-lt"/>
                <a:hlinkClick r:id="rId5" tooltip="User:File Upload Bot (Magnus Manske)"/>
              </a:rPr>
              <a:t>)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 BY 2.0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948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14403" y="1447800"/>
          <a:ext cx="507576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Εξίσωση" r:id="rId3" imgW="1384200" imgH="228600" progId="Equation.3">
                  <p:embed/>
                </p:oleObj>
              </mc:Choice>
              <mc:Fallback>
                <p:oleObj name="Εξίσωση" r:id="rId3" imgW="1384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3" y="1447800"/>
                        <a:ext cx="507576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Αντίσταση πλοίου </a:t>
            </a:r>
            <a:r>
              <a:rPr lang="el-GR" sz="3000" b="0" dirty="0" smtClean="0"/>
              <a:t>1/3</a:t>
            </a:r>
            <a:endParaRPr lang="en-US" sz="3000" b="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2420889"/>
            <a:ext cx="8229600" cy="4272475"/>
          </a:xfrm>
        </p:spPr>
        <p:txBody>
          <a:bodyPr/>
          <a:lstStyle/>
          <a:p>
            <a:r>
              <a:rPr lang="el-GR" dirty="0" smtClean="0"/>
              <a:t>Όπου:</a:t>
            </a:r>
            <a:endParaRPr lang="el-GR" dirty="0"/>
          </a:p>
          <a:p>
            <a:pPr lvl="1"/>
            <a:r>
              <a:rPr lang="en-US" dirty="0" smtClean="0"/>
              <a:t>R</a:t>
            </a:r>
            <a:r>
              <a:rPr lang="en-US" baseline="-25000" dirty="0" smtClean="0"/>
              <a:t>TOTAL</a:t>
            </a:r>
            <a:r>
              <a:rPr lang="en-US" dirty="0" smtClean="0"/>
              <a:t>: </a:t>
            </a:r>
            <a:r>
              <a:rPr lang="el-GR" dirty="0"/>
              <a:t>Η συνολική αντίσταση</a:t>
            </a:r>
          </a:p>
          <a:p>
            <a:pPr lvl="1"/>
            <a:r>
              <a:rPr lang="en-US" dirty="0" smtClean="0"/>
              <a:t>R</a:t>
            </a:r>
            <a:r>
              <a:rPr lang="en-US" baseline="-25000" dirty="0" smtClean="0"/>
              <a:t>CALM</a:t>
            </a:r>
            <a:r>
              <a:rPr lang="en-US" dirty="0" smtClean="0"/>
              <a:t>: </a:t>
            </a:r>
            <a:r>
              <a:rPr lang="el-GR" dirty="0" smtClean="0"/>
              <a:t>Η </a:t>
            </a:r>
            <a:r>
              <a:rPr lang="el-GR" dirty="0"/>
              <a:t>αντίσταση σε ήρεμο νερό</a:t>
            </a:r>
          </a:p>
          <a:p>
            <a:pPr lvl="1"/>
            <a:r>
              <a:rPr lang="en-US" dirty="0" smtClean="0"/>
              <a:t>R</a:t>
            </a:r>
            <a:r>
              <a:rPr lang="en-US" baseline="-25000" dirty="0" smtClean="0"/>
              <a:t>ADW</a:t>
            </a:r>
            <a:r>
              <a:rPr lang="en-US" dirty="0" smtClean="0"/>
              <a:t>: </a:t>
            </a:r>
            <a:r>
              <a:rPr lang="el-GR" dirty="0" smtClean="0"/>
              <a:t>Η </a:t>
            </a:r>
            <a:r>
              <a:rPr lang="el-GR" dirty="0"/>
              <a:t>πρόσθετη αντίσταση λόγω της ύπαρξης </a:t>
            </a:r>
            <a:r>
              <a:rPr lang="el-GR" dirty="0" smtClean="0"/>
              <a:t>κυματισμών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053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Αντίσταση κυματισμού</a:t>
            </a:r>
            <a:br>
              <a:rPr lang="el-GR" dirty="0" smtClean="0"/>
            </a:br>
            <a:r>
              <a:rPr lang="el-GR" dirty="0" smtClean="0"/>
              <a:t>Διάφορα είδη βολβού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170" name="Picture 2" descr="File:Brosen gruszka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1" y="1700808"/>
            <a:ext cx="2632679" cy="43204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ile:Wulstbu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240360" cy="43204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40965" y="6093296"/>
            <a:ext cx="2670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5"/>
              </a:rPr>
              <a:t>Brosen </a:t>
            </a:r>
            <a:r>
              <a:rPr lang="en-US" sz="1200" dirty="0" smtClean="0">
                <a:latin typeface="+mn-lt"/>
                <a:hlinkClick r:id="rId5"/>
              </a:rPr>
              <a:t>gruszka2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6" tooltip="User:Brosen"/>
              </a:rPr>
              <a:t>Brosen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7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5218643" y="6093296"/>
            <a:ext cx="23791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8"/>
              </a:rPr>
              <a:t>Wulstbug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9" tooltip="User:SteKrueBe"/>
              </a:rPr>
              <a:t>SteKrueBe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7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404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Αντίσταση κυματισμού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2/4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8420" y="1844824"/>
            <a:ext cx="7807161" cy="39869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30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51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Αντίσταση κυματισμού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3/4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901524" cy="2016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0182" y="3068960"/>
            <a:ext cx="4343400" cy="3257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31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679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Αντίσταση κυματισμού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4/4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644" y="1752599"/>
            <a:ext cx="7972712" cy="15017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643" y="4026025"/>
            <a:ext cx="7972714" cy="1347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32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23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Αντίσταση μορφής </a:t>
            </a:r>
            <a:r>
              <a:rPr lang="el-GR" sz="3000" b="0" dirty="0" smtClean="0"/>
              <a:t>1/2</a:t>
            </a:r>
            <a:endParaRPr lang="en-US" sz="3000" b="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Οφείλεται στην ανάπτυξη </a:t>
            </a:r>
            <a:r>
              <a:rPr lang="el-GR" dirty="0" smtClean="0"/>
              <a:t>τυρβώδους </a:t>
            </a:r>
            <a:r>
              <a:rPr lang="el-GR" dirty="0"/>
              <a:t>ροής και εξαρτάται από την ομαλότητα της γεωμετρίας της γάστρας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17145" y="2780928"/>
            <a:ext cx="4709710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33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559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Αντίσταση μορφής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2/2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0" y="1855273"/>
            <a:ext cx="5524500" cy="3877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34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45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Αντίσταση αέρα</a:t>
            </a:r>
            <a:r>
              <a:rPr lang="en-US" dirty="0" smtClean="0"/>
              <a:t> </a:t>
            </a:r>
            <a:r>
              <a:rPr lang="el-GR" sz="3000" b="0" dirty="0"/>
              <a:t>1</a:t>
            </a:r>
            <a:r>
              <a:rPr lang="en-US" sz="3000" b="0" dirty="0" smtClean="0"/>
              <a:t>/</a:t>
            </a:r>
            <a:r>
              <a:rPr lang="el-GR" sz="3000" b="0" dirty="0" smtClean="0"/>
              <a:t>2</a:t>
            </a:r>
            <a:endParaRPr lang="en-US" sz="3000" b="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 smtClean="0"/>
              <a:t>Οφείλεται στην </a:t>
            </a:r>
            <a:r>
              <a:rPr lang="el-GR" sz="2200" dirty="0" err="1"/>
              <a:t>ανεμοπίεση</a:t>
            </a:r>
            <a:r>
              <a:rPr lang="el-GR" sz="2200" dirty="0"/>
              <a:t> που δέχονται τα έξαλλα μέρη του </a:t>
            </a:r>
            <a:r>
              <a:rPr lang="el-GR" sz="2200" dirty="0" smtClean="0"/>
              <a:t>πλοίου</a:t>
            </a:r>
          </a:p>
          <a:p>
            <a:r>
              <a:rPr lang="el-GR" sz="2200" dirty="0"/>
              <a:t>Για πλοίο κινούμενο χωρίς άνεμο εκτιμάται σε </a:t>
            </a:r>
            <a:r>
              <a:rPr lang="el-GR" sz="2200" b="1" dirty="0"/>
              <a:t>2-4%</a:t>
            </a:r>
            <a:r>
              <a:rPr lang="el-GR" sz="2200" dirty="0"/>
              <a:t> της συνολικής αντίστασης. Η ύπαρξη ισχυρών ανέμων μπορεί να ανεβάσει σημαντικά το ανωτέρω ποσοστό</a:t>
            </a:r>
            <a:r>
              <a:rPr lang="el-GR" sz="2200" dirty="0" smtClean="0"/>
              <a:t>.</a:t>
            </a:r>
            <a:endParaRPr lang="el-GR" sz="2200" dirty="0"/>
          </a:p>
          <a:p>
            <a:r>
              <a:rPr lang="el-GR" sz="2200" dirty="0"/>
              <a:t>Για τον υπολογισμό της αντίστασης λόγω του αέρα έχουν διατυπωθεί διάφορες θεωρίες, άλλες σύνθετες και άλλες πιο απλές</a:t>
            </a:r>
            <a:r>
              <a:rPr lang="el-GR" sz="2200" dirty="0" smtClean="0"/>
              <a:t>.</a:t>
            </a:r>
            <a:endParaRPr lang="el-GR" sz="2200" dirty="0"/>
          </a:p>
          <a:p>
            <a:r>
              <a:rPr lang="el-GR" sz="2200" dirty="0"/>
              <a:t>Μια σχετικά απλή προσέγγιση είναι αυτή που προτάθηκε από τον  </a:t>
            </a:r>
            <a:r>
              <a:rPr lang="en-US" sz="2200" b="1" dirty="0" err="1"/>
              <a:t>Holtrop</a:t>
            </a:r>
            <a:r>
              <a:rPr lang="en-US" sz="2200" dirty="0"/>
              <a:t> (1988)</a:t>
            </a:r>
            <a:r>
              <a:rPr lang="el-GR" sz="2200" dirty="0" smtClean="0"/>
              <a:t>:</a:t>
            </a:r>
            <a:endParaRPr lang="el-GR" sz="22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402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Αντίσταση αέρα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l-GR" sz="3000" b="0" dirty="0">
                <a:solidFill>
                  <a:srgbClr val="EEECE1">
                    <a:lumMod val="25000"/>
                  </a:srgbClr>
                </a:solidFill>
              </a:rPr>
              <a:t>2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/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𝑨𝑰𝑹</m:t>
                          </m:r>
                        </m:sub>
                      </m:sSub>
                      <m:r>
                        <a:rPr lang="el-GR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sSub>
                        <m:sSubPr>
                          <m:ctrlPr>
                            <a:rPr lang="el-GR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𝝆</m:t>
                          </m:r>
                        </m:e>
                        <m:sub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</m:sSub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𝑽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mr>
                        <m:m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</m:mr>
                      </m:m>
                      <m:sSub>
                        <m:sSubPr>
                          <m:ctrlPr>
                            <a:rPr lang="el-GR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𝑻</m:t>
                          </m:r>
                        </m:sub>
                      </m:sSub>
                      <m:sSub>
                        <m:sSubPr>
                          <m:ctrlPr>
                            <a:rPr lang="el-GR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𝒂𝒊𝒓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266700" indent="0">
                  <a:buNone/>
                </a:pPr>
                <a:r>
                  <a:rPr lang="el-GR" dirty="0"/>
                  <a:t>Όπου</a:t>
                </a:r>
                <a:r>
                  <a:rPr lang="el-GR" dirty="0" smtClean="0"/>
                  <a:t>:</a:t>
                </a:r>
                <a:endParaRPr lang="en-US" dirty="0" smtClean="0"/>
              </a:p>
              <a:p>
                <a:pPr marL="266700" indent="0">
                  <a:buNone/>
                </a:pPr>
                <a:r>
                  <a:rPr lang="el-GR" dirty="0"/>
                  <a:t>ρ</a:t>
                </a:r>
                <a:r>
                  <a:rPr lang="en-US" sz="3600" baseline="-25000" dirty="0"/>
                  <a:t>a</a:t>
                </a:r>
                <a:r>
                  <a:rPr lang="el-GR" dirty="0"/>
                  <a:t>, η πυκνότητα του αέρα (ρ</a:t>
                </a:r>
                <a:r>
                  <a:rPr lang="en-US" sz="3600" baseline="-25000" dirty="0"/>
                  <a:t>a</a:t>
                </a:r>
                <a:r>
                  <a:rPr lang="el-GR" dirty="0"/>
                  <a:t> = 1,23 </a:t>
                </a:r>
                <a:r>
                  <a:rPr lang="en-US" dirty="0"/>
                  <a:t>kg/m3</a:t>
                </a:r>
                <a:r>
                  <a:rPr lang="en-US" dirty="0" smtClean="0"/>
                  <a:t>),</a:t>
                </a:r>
                <a:endParaRPr lang="en-US" dirty="0"/>
              </a:p>
              <a:p>
                <a:pPr marL="266700" indent="0">
                  <a:buNone/>
                </a:pPr>
                <a:r>
                  <a:rPr lang="en-US" dirty="0"/>
                  <a:t>V</a:t>
                </a:r>
                <a:r>
                  <a:rPr lang="en-US" baseline="-25000" dirty="0"/>
                  <a:t>s</a:t>
                </a:r>
                <a:r>
                  <a:rPr lang="en-US" dirty="0"/>
                  <a:t>, </a:t>
                </a:r>
                <a:r>
                  <a:rPr lang="el-GR" dirty="0"/>
                  <a:t>η ταχύτητα του πλοίου</a:t>
                </a:r>
                <a:r>
                  <a:rPr lang="el-GR" dirty="0" smtClean="0"/>
                  <a:t>,</a:t>
                </a:r>
                <a:endParaRPr lang="el-GR" dirty="0"/>
              </a:p>
              <a:p>
                <a:pPr marL="266700" indent="0">
                  <a:buNone/>
                </a:pPr>
                <a:r>
                  <a:rPr lang="el-GR" dirty="0"/>
                  <a:t>Α</a:t>
                </a:r>
                <a:r>
                  <a:rPr lang="el-GR" baseline="-25000" dirty="0"/>
                  <a:t>Τ</a:t>
                </a:r>
                <a:r>
                  <a:rPr lang="el-GR" dirty="0"/>
                  <a:t>, η εγκάρσια επιφάνεια των εξάλων του </a:t>
                </a:r>
                <a:r>
                  <a:rPr lang="el-GR" dirty="0" smtClean="0"/>
                  <a:t>πλοίου</a:t>
                </a:r>
                <a:r>
                  <a:rPr lang="en-US" dirty="0" smtClean="0"/>
                  <a:t>,</a:t>
                </a:r>
                <a:endParaRPr lang="el-GR" dirty="0"/>
              </a:p>
              <a:p>
                <a:pPr marL="266700" indent="0">
                  <a:buNone/>
                </a:pPr>
                <a:r>
                  <a:rPr lang="en-US" dirty="0" err="1"/>
                  <a:t>C</a:t>
                </a:r>
                <a:r>
                  <a:rPr lang="en-US" baseline="-25000" dirty="0" err="1"/>
                  <a:t>air</a:t>
                </a:r>
                <a:r>
                  <a:rPr lang="en-US" dirty="0"/>
                  <a:t>, </a:t>
                </a:r>
                <a:r>
                  <a:rPr lang="el-GR" dirty="0"/>
                  <a:t>ο συντελεστής αντίστασης αέρα που πειραματικά υπολογίζεται σε 0,8 για συνήθεις τύπους πλοίων</a:t>
                </a:r>
                <a:r>
                  <a:rPr lang="el-GR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36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851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Σύγκριση συνιστωσών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0356" y="1562470"/>
            <a:ext cx="7483288" cy="39239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67544" y="5567785"/>
            <a:ext cx="8375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n-lt"/>
              </a:rPr>
              <a:t>Στις μικρότερες ταχύτητες υπερτερεί η αντίσταση τριβής  ενώ στις μεγαλύτερες η αντίσταση κυματισμού</a:t>
            </a:r>
            <a:r>
              <a:rPr lang="en-US" sz="2400" dirty="0" smtClean="0">
                <a:latin typeface="+mn-lt"/>
              </a:rPr>
              <a:t>.</a:t>
            </a:r>
            <a:endParaRPr lang="en-US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37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75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7" y="5931171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852694"/>
              </p:ext>
            </p:extLst>
          </p:nvPr>
        </p:nvGraphicFramePr>
        <p:xfrm>
          <a:off x="165452" y="1404451"/>
          <a:ext cx="8813105" cy="805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Εξίσωση" r:id="rId4" imgW="2501640" imgH="228600" progId="Equation.3">
                  <p:embed/>
                </p:oleObj>
              </mc:Choice>
              <mc:Fallback>
                <p:oleObj name="Εξίσωση" r:id="rId4" imgW="250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52" y="1404451"/>
                        <a:ext cx="8813105" cy="8053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Αντίσταση πλοίου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2/3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2348881"/>
            <a:ext cx="8229600" cy="4344483"/>
          </a:xfrm>
        </p:spPr>
        <p:txBody>
          <a:bodyPr/>
          <a:lstStyle/>
          <a:p>
            <a:r>
              <a:rPr lang="el-GR" dirty="0" smtClean="0"/>
              <a:t>Όπου:</a:t>
            </a:r>
            <a:endParaRPr lang="el-GR" dirty="0"/>
          </a:p>
          <a:p>
            <a:pPr lvl="1"/>
            <a:r>
              <a:rPr lang="en-US" dirty="0" smtClean="0"/>
              <a:t>R</a:t>
            </a:r>
            <a:r>
              <a:rPr lang="en-US" baseline="-25000" dirty="0" smtClean="0"/>
              <a:t>CALM</a:t>
            </a:r>
            <a:r>
              <a:rPr lang="en-US" dirty="0" smtClean="0"/>
              <a:t>: </a:t>
            </a:r>
            <a:r>
              <a:rPr lang="el-GR" dirty="0" smtClean="0"/>
              <a:t>Η </a:t>
            </a:r>
            <a:r>
              <a:rPr lang="el-GR" dirty="0"/>
              <a:t>συνολική αντίσταση σε ήρεμο νερό</a:t>
            </a:r>
          </a:p>
          <a:p>
            <a:pPr lvl="1"/>
            <a:r>
              <a:rPr lang="en-US" dirty="0" smtClean="0"/>
              <a:t>R</a:t>
            </a:r>
            <a:r>
              <a:rPr lang="en-US" baseline="-25000" dirty="0" smtClean="0"/>
              <a:t>FR</a:t>
            </a:r>
            <a:r>
              <a:rPr lang="en-US" dirty="0" smtClean="0"/>
              <a:t>: </a:t>
            </a:r>
            <a:r>
              <a:rPr lang="el-GR" dirty="0"/>
              <a:t>Η αντίσταση λόγω τριβής</a:t>
            </a:r>
          </a:p>
          <a:p>
            <a:pPr lvl="1"/>
            <a:r>
              <a:rPr lang="en-US" dirty="0" smtClean="0"/>
              <a:t>R</a:t>
            </a:r>
            <a:r>
              <a:rPr lang="en-US" baseline="-25000" dirty="0" smtClean="0"/>
              <a:t>WM</a:t>
            </a:r>
            <a:r>
              <a:rPr lang="en-US" dirty="0" smtClean="0"/>
              <a:t>: </a:t>
            </a:r>
            <a:r>
              <a:rPr lang="el-GR" dirty="0" smtClean="0"/>
              <a:t>Η </a:t>
            </a:r>
            <a:r>
              <a:rPr lang="el-GR" dirty="0"/>
              <a:t>αντίσταση κυματισμών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R</a:t>
            </a:r>
            <a:r>
              <a:rPr lang="en-US" baseline="-25000" dirty="0" smtClean="0"/>
              <a:t>FORM</a:t>
            </a:r>
            <a:r>
              <a:rPr lang="en-US" dirty="0" smtClean="0"/>
              <a:t>: </a:t>
            </a:r>
            <a:r>
              <a:rPr lang="el-GR" dirty="0" smtClean="0"/>
              <a:t>Η </a:t>
            </a:r>
            <a:r>
              <a:rPr lang="el-GR" dirty="0"/>
              <a:t>αντίσταση λόγω συνεκτικότητας</a:t>
            </a:r>
            <a:r>
              <a:rPr lang="en-US" dirty="0"/>
              <a:t> (</a:t>
            </a:r>
            <a:r>
              <a:rPr lang="el-GR" dirty="0"/>
              <a:t>μορφής)</a:t>
            </a:r>
            <a:endParaRPr lang="en-US" dirty="0"/>
          </a:p>
          <a:p>
            <a:pPr lvl="1"/>
            <a:r>
              <a:rPr lang="en-US" dirty="0" smtClean="0"/>
              <a:t>R</a:t>
            </a:r>
            <a:r>
              <a:rPr lang="en-US" baseline="-25000" dirty="0" smtClean="0"/>
              <a:t>AIR</a:t>
            </a:r>
            <a:r>
              <a:rPr lang="en-US" dirty="0" smtClean="0"/>
              <a:t>: </a:t>
            </a:r>
            <a:r>
              <a:rPr lang="el-GR" dirty="0" smtClean="0"/>
              <a:t>Η </a:t>
            </a:r>
            <a:r>
              <a:rPr lang="el-GR" dirty="0"/>
              <a:t>αντίσταση λόγω του αέρα</a:t>
            </a:r>
          </a:p>
          <a:p>
            <a:pPr lvl="1"/>
            <a:r>
              <a:rPr lang="en-US" dirty="0" smtClean="0"/>
              <a:t>R</a:t>
            </a:r>
            <a:r>
              <a:rPr lang="en-US" baseline="-25000" dirty="0" smtClean="0"/>
              <a:t>APP</a:t>
            </a:r>
            <a:r>
              <a:rPr lang="en-US" dirty="0" smtClean="0"/>
              <a:t>: </a:t>
            </a:r>
            <a:r>
              <a:rPr lang="el-GR" dirty="0" smtClean="0"/>
              <a:t>Η </a:t>
            </a:r>
            <a:r>
              <a:rPr lang="el-GR" dirty="0"/>
              <a:t>αντίσταση λόγω προσαρτημάτων της </a:t>
            </a:r>
            <a:r>
              <a:rPr lang="el-GR" dirty="0" smtClean="0"/>
              <a:t>γάστρας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18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Αλέξανδρος </a:t>
            </a:r>
            <a:r>
              <a:rPr lang="el-GR" sz="2000" dirty="0" err="1" smtClean="0"/>
              <a:t>Θεοδουλίδης</a:t>
            </a:r>
            <a:r>
              <a:rPr lang="el-GR" sz="2000" dirty="0" smtClean="0"/>
              <a:t> 2014. </a:t>
            </a:r>
            <a:r>
              <a:rPr lang="el-GR" sz="2000" dirty="0"/>
              <a:t>Αλέξανδρος </a:t>
            </a:r>
            <a:r>
              <a:rPr lang="el-GR" sz="2000" dirty="0" err="1"/>
              <a:t>Θεοδουλίδης</a:t>
            </a:r>
            <a:r>
              <a:rPr lang="el-GR" sz="2000" dirty="0"/>
              <a:t>. </a:t>
            </a:r>
            <a:r>
              <a:rPr lang="el-GR" sz="2000" dirty="0" smtClean="0"/>
              <a:t>«Θεωρία πλοίου ΙΙ</a:t>
            </a:r>
            <a:r>
              <a:rPr lang="en-US" sz="2000" dirty="0" smtClean="0"/>
              <a:t> </a:t>
            </a:r>
            <a:r>
              <a:rPr lang="el-GR" sz="2000" dirty="0"/>
              <a:t>(Θ). </a:t>
            </a:r>
            <a:r>
              <a:rPr lang="el-GR" sz="2000" dirty="0" smtClean="0"/>
              <a:t>Ενότητα 2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Η αντίσταση του πλοίου».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72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0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Αντίσταση πλοίου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3/3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2276873"/>
            <a:ext cx="8229600" cy="4416491"/>
          </a:xfrm>
        </p:spPr>
        <p:txBody>
          <a:bodyPr/>
          <a:lstStyle/>
          <a:p>
            <a:r>
              <a:rPr lang="el-GR" dirty="0" smtClean="0"/>
              <a:t>Όπου:</a:t>
            </a:r>
            <a:endParaRPr lang="el-GR" dirty="0"/>
          </a:p>
          <a:p>
            <a:pPr lvl="1"/>
            <a:r>
              <a:rPr lang="en-US" sz="2200" dirty="0" smtClean="0"/>
              <a:t>R</a:t>
            </a:r>
            <a:r>
              <a:rPr lang="en-US" sz="2200" baseline="-25000" dirty="0" smtClean="0"/>
              <a:t>CALM</a:t>
            </a:r>
            <a:r>
              <a:rPr lang="en-US" sz="2200" dirty="0" smtClean="0"/>
              <a:t>: </a:t>
            </a:r>
            <a:r>
              <a:rPr lang="el-GR" sz="2200" dirty="0"/>
              <a:t>Η συνολική αντίσταση σε ήρεμο νερό</a:t>
            </a:r>
          </a:p>
          <a:p>
            <a:pPr lvl="1"/>
            <a:r>
              <a:rPr lang="en-US" sz="2200" dirty="0" smtClean="0"/>
              <a:t>R</a:t>
            </a:r>
            <a:r>
              <a:rPr lang="en-US" sz="2200" baseline="-25000" dirty="0" smtClean="0"/>
              <a:t>FR</a:t>
            </a:r>
            <a:r>
              <a:rPr lang="en-US" sz="2200" dirty="0" smtClean="0"/>
              <a:t>: </a:t>
            </a:r>
            <a:r>
              <a:rPr lang="el-GR" sz="2200" dirty="0"/>
              <a:t>Η αντίσταση λόγω τριβής</a:t>
            </a:r>
          </a:p>
          <a:p>
            <a:pPr lvl="1"/>
            <a:r>
              <a:rPr lang="en-US" sz="2200" dirty="0" smtClean="0"/>
              <a:t>R</a:t>
            </a:r>
            <a:r>
              <a:rPr lang="en-US" sz="2200" baseline="-25000" dirty="0" smtClean="0"/>
              <a:t>WM</a:t>
            </a:r>
            <a:r>
              <a:rPr lang="en-US" sz="2200" dirty="0" smtClean="0"/>
              <a:t>: </a:t>
            </a:r>
            <a:r>
              <a:rPr lang="el-GR" sz="2200" dirty="0"/>
              <a:t>Η αντίσταση κυματισμών</a:t>
            </a:r>
            <a:r>
              <a:rPr lang="en-US" sz="2200" dirty="0"/>
              <a:t> </a:t>
            </a:r>
          </a:p>
          <a:p>
            <a:pPr lvl="1"/>
            <a:r>
              <a:rPr lang="en-US" sz="2200" dirty="0" smtClean="0"/>
              <a:t>R</a:t>
            </a:r>
            <a:r>
              <a:rPr lang="en-US" sz="2200" baseline="-25000" dirty="0" smtClean="0"/>
              <a:t>FORM</a:t>
            </a:r>
            <a:r>
              <a:rPr lang="en-US" sz="2200" dirty="0" smtClean="0"/>
              <a:t>: </a:t>
            </a:r>
            <a:r>
              <a:rPr lang="el-GR" sz="2200" dirty="0"/>
              <a:t>Η αντίσταση λόγω συνεκτικότητας (μορφής)</a:t>
            </a:r>
            <a:endParaRPr lang="en-US" sz="2200" dirty="0"/>
          </a:p>
          <a:p>
            <a:pPr lvl="1"/>
            <a:r>
              <a:rPr lang="en-US" sz="2200" dirty="0" smtClean="0"/>
              <a:t>R</a:t>
            </a:r>
            <a:r>
              <a:rPr lang="en-US" sz="2200" baseline="-25000" dirty="0" smtClean="0"/>
              <a:t>AIR</a:t>
            </a:r>
            <a:r>
              <a:rPr lang="en-US" sz="2200" dirty="0" smtClean="0"/>
              <a:t>: </a:t>
            </a:r>
            <a:r>
              <a:rPr lang="el-GR" sz="2200" dirty="0"/>
              <a:t>Η αντίσταση λόγω του αέρα</a:t>
            </a:r>
          </a:p>
          <a:p>
            <a:pPr lvl="1"/>
            <a:r>
              <a:rPr lang="en-US" sz="2200" dirty="0" smtClean="0"/>
              <a:t>R</a:t>
            </a:r>
            <a:r>
              <a:rPr lang="en-US" sz="2200" baseline="-25000" dirty="0" smtClean="0"/>
              <a:t>APP</a:t>
            </a:r>
            <a:r>
              <a:rPr lang="en-US" sz="2200" dirty="0" smtClean="0"/>
              <a:t>: </a:t>
            </a:r>
            <a:r>
              <a:rPr lang="el-GR" sz="2200" dirty="0"/>
              <a:t>Η αντίσταση λόγω προσαρτημάτων της γάστρας</a:t>
            </a:r>
            <a:endParaRPr lang="en-US" sz="2200" dirty="0"/>
          </a:p>
          <a:p>
            <a:pPr lvl="1"/>
            <a:r>
              <a:rPr lang="en-US" sz="2200" dirty="0" smtClean="0"/>
              <a:t>R</a:t>
            </a:r>
            <a:r>
              <a:rPr lang="en-US" sz="2200" baseline="-25000" dirty="0" smtClean="0"/>
              <a:t>RES</a:t>
            </a:r>
            <a:r>
              <a:rPr lang="en-US" sz="2200" dirty="0" smtClean="0"/>
              <a:t>: </a:t>
            </a:r>
            <a:r>
              <a:rPr lang="el-GR" sz="2200" dirty="0" smtClean="0"/>
              <a:t>Η υπολειπόμενη </a:t>
            </a:r>
            <a:r>
              <a:rPr lang="el-GR" sz="2200" dirty="0"/>
              <a:t>αντίσταση </a:t>
            </a:r>
            <a:endParaRPr lang="en-US" sz="2200" baseline="-25000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79379" y="1395393"/>
            <a:ext cx="8912225" cy="1322819"/>
            <a:chOff x="79379" y="1395393"/>
            <a:chExt cx="8912225" cy="1322819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4484198"/>
                </p:ext>
              </p:extLst>
            </p:nvPr>
          </p:nvGraphicFramePr>
          <p:xfrm>
            <a:off x="79379" y="1395393"/>
            <a:ext cx="8912225" cy="8144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name="Εξίσωση" r:id="rId4" imgW="2501640" imgH="228600" progId="Equation.3">
                    <p:embed/>
                  </p:oleObj>
                </mc:Choice>
                <mc:Fallback>
                  <p:oleObj name="Εξίσωση" r:id="rId4" imgW="25016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79" y="1395393"/>
                          <a:ext cx="8912225" cy="81440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eft Brace 7"/>
            <p:cNvSpPr/>
            <p:nvPr/>
          </p:nvSpPr>
          <p:spPr>
            <a:xfrm rot="16200000">
              <a:off x="4457700" y="1387996"/>
              <a:ext cx="381000" cy="1828800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05300" y="234888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</a:t>
              </a:r>
              <a:r>
                <a:rPr lang="en-US" baseline="-25000" dirty="0" smtClean="0"/>
                <a:t>RES</a:t>
              </a:r>
              <a:endParaRPr lang="en-US" baseline="-25000" dirty="0"/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05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Αντίσταση τριβής</a:t>
            </a:r>
            <a:r>
              <a:rPr lang="en-US" dirty="0" smtClean="0"/>
              <a:t> </a:t>
            </a:r>
            <a:r>
              <a:rPr lang="el-GR" sz="3000" b="0" dirty="0" smtClean="0"/>
              <a:t>1/3</a:t>
            </a:r>
            <a:endParaRPr lang="en-US" sz="3000" b="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Ανάπτυξη οριακού στρώματος σε επίπεδη πλάκα</a:t>
            </a:r>
          </a:p>
          <a:p>
            <a:pPr marL="355600" indent="0">
              <a:buNone/>
            </a:pPr>
            <a:r>
              <a:rPr lang="el-GR" dirty="0"/>
              <a:t>Η μεταβατική περιοχή αντιστοιχεί σε αριθμούς </a:t>
            </a:r>
            <a:r>
              <a:rPr lang="en-GB" dirty="0"/>
              <a:t>R</a:t>
            </a:r>
            <a:r>
              <a:rPr lang="en-GB" sz="1600" dirty="0"/>
              <a:t>x</a:t>
            </a:r>
            <a:r>
              <a:rPr lang="en-GB" dirty="0"/>
              <a:t> = </a:t>
            </a:r>
            <a:r>
              <a:rPr lang="en-GB" dirty="0" err="1"/>
              <a:t>Ux</a:t>
            </a:r>
            <a:r>
              <a:rPr lang="en-GB" dirty="0"/>
              <a:t>/ν </a:t>
            </a:r>
            <a:r>
              <a:rPr lang="el-GR" dirty="0"/>
              <a:t>μεταξύ </a:t>
            </a:r>
            <a:r>
              <a:rPr lang="en-GB" dirty="0"/>
              <a:t>3x10</a:t>
            </a:r>
            <a:r>
              <a:rPr lang="en-GB" baseline="30000" dirty="0"/>
              <a:t>5</a:t>
            </a:r>
            <a:r>
              <a:rPr lang="en-GB" dirty="0"/>
              <a:t> </a:t>
            </a:r>
            <a:r>
              <a:rPr lang="el-GR" dirty="0"/>
              <a:t>και </a:t>
            </a:r>
            <a:r>
              <a:rPr lang="en-GB" dirty="0"/>
              <a:t>10</a:t>
            </a:r>
            <a:r>
              <a:rPr lang="en-GB" baseline="30000" dirty="0"/>
              <a:t>6</a:t>
            </a:r>
            <a:r>
              <a:rPr lang="en-GB" dirty="0"/>
              <a:t>.</a:t>
            </a:r>
            <a:endParaRPr lang="en-US" dirty="0"/>
          </a:p>
          <a:p>
            <a:endParaRPr lang="el-G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814" y="3645024"/>
            <a:ext cx="7114372" cy="2475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05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Αντίσταση τριβής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2/3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484785"/>
                <a:ext cx="8229600" cy="1800200"/>
              </a:xfrm>
            </p:spPr>
            <p:txBody>
              <a:bodyPr/>
              <a:lstStyle/>
              <a:p>
                <a:r>
                  <a:rPr lang="el-GR" dirty="0" smtClean="0"/>
                  <a:t>Στρωτό οριακό στρώμα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latin typeface="Cambria Math"/>
                        </a:rPr>
                        <m:t>𝝉</m:t>
                      </m:r>
                      <m:r>
                        <a:rPr lang="el-GR" b="1" i="1" smtClean="0">
                          <a:latin typeface="Cambria Math"/>
                        </a:rPr>
                        <m:t>=</m:t>
                      </m:r>
                      <m:r>
                        <a:rPr lang="el-GR" b="1" i="1" smtClean="0">
                          <a:latin typeface="Cambria Math"/>
                        </a:rPr>
                        <m:t>𝝁</m:t>
                      </m:r>
                      <m:f>
                        <m:fPr>
                          <m:ctrlPr>
                            <a:rPr lang="el-GR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𝒅𝒗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𝒅𝒚</m:t>
                          </m:r>
                        </m:den>
                      </m:f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484785"/>
                <a:ext cx="8229600" cy="1800200"/>
              </a:xfrm>
              <a:blipFill rotWithShape="1">
                <a:blip r:embed="rId3"/>
                <a:stretch>
                  <a:fillRect l="-1037" t="-16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065487"/>
            <a:ext cx="4276725" cy="3171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877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Αντίσταση τριβής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3/3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οριακό στρώμα στο πραγματικό πλοίο είναι τυρβώδες.</a:t>
            </a:r>
          </a:p>
          <a:p>
            <a:r>
              <a:rPr lang="el-GR" dirty="0" smtClean="0"/>
              <a:t>Στην εκτέλεση πειραμάτων υπολογισμού της αντίστασης το οριακό στρώμα είναι σε κάποιο μήκος του μοντέλου στρωτό και στη συνέχεια τυρβώδες.</a:t>
            </a:r>
          </a:p>
          <a:p>
            <a:r>
              <a:rPr lang="el-GR" dirty="0" smtClean="0"/>
              <a:t>Για το λόγο αυτό, για την καλύτερη προσομοίωση του φυσικού φαινομένου δημιουργείται κατά τις δοκιμές τεχνητά τυρβώδες οριακό στρώμα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567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1180723"/>
          </a:xfrm>
        </p:spPr>
        <p:txBody>
          <a:bodyPr/>
          <a:lstStyle/>
          <a:p>
            <a:r>
              <a:rPr lang="el-GR" dirty="0" err="1"/>
              <a:t>To</a:t>
            </a:r>
            <a:r>
              <a:rPr lang="el-GR" dirty="0"/>
              <a:t> 1947 προτάθηκε η παρακάτω σχέση για τον υπολογισμό του συντελεστή αντίστασης τριβής από την ΑΤΤC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838200" y="4267201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Όπου  </a:t>
            </a:r>
            <a:r>
              <a:rPr lang="en-US" sz="2400" dirty="0" smtClean="0">
                <a:latin typeface="+mn-lt"/>
              </a:rPr>
              <a:t>Re </a:t>
            </a:r>
            <a:r>
              <a:rPr lang="el-GR" sz="2400" dirty="0" smtClean="0">
                <a:latin typeface="+mn-lt"/>
              </a:rPr>
              <a:t>ο αριθμός </a:t>
            </a:r>
            <a:r>
              <a:rPr lang="en-US" sz="2400" dirty="0" smtClean="0">
                <a:latin typeface="+mn-lt"/>
              </a:rPr>
              <a:t>Reynolds </a:t>
            </a:r>
            <a:r>
              <a:rPr lang="el-GR" sz="2400" dirty="0" smtClean="0">
                <a:latin typeface="+mn-lt"/>
              </a:rPr>
              <a:t>και </a:t>
            </a:r>
            <a:r>
              <a:rPr lang="en-US" sz="2400" dirty="0" smtClean="0">
                <a:latin typeface="+mn-lt"/>
              </a:rPr>
              <a:t>C</a:t>
            </a:r>
            <a:r>
              <a:rPr lang="en-US" sz="2400" baseline="-25000" dirty="0" smtClean="0">
                <a:latin typeface="+mn-lt"/>
              </a:rPr>
              <a:t>F</a:t>
            </a:r>
            <a:r>
              <a:rPr lang="en-US" sz="24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ο συντελεστής αντίστασης τριβής</a:t>
            </a:r>
            <a:r>
              <a:rPr lang="en-US" sz="2400" dirty="0" smtClean="0">
                <a:latin typeface="+mn-lt"/>
              </a:rPr>
              <a:t>.</a:t>
            </a:r>
            <a:endParaRPr lang="en-US" sz="2400" dirty="0">
              <a:latin typeface="+mn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82609"/>
              </p:ext>
            </p:extLst>
          </p:nvPr>
        </p:nvGraphicFramePr>
        <p:xfrm>
          <a:off x="1259632" y="2637656"/>
          <a:ext cx="359833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Εξίσωση" r:id="rId4" imgW="1269720" imgH="457200" progId="Equation.3">
                  <p:embed/>
                </p:oleObj>
              </mc:Choice>
              <mc:Fallback>
                <p:oleObj name="Εξίσωση" r:id="rId4" imgW="1269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637656"/>
                        <a:ext cx="3598333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56176" y="2884294"/>
                <a:ext cx="1452064" cy="783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𝑹𝒆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𝑼𝑳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𝒗</m:t>
                          </m:r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884294"/>
                <a:ext cx="1452064" cy="7837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457200" y="86886"/>
            <a:ext cx="8686800" cy="1109868"/>
          </a:xfrm>
        </p:spPr>
        <p:txBody>
          <a:bodyPr>
            <a:normAutofit fontScale="90000"/>
          </a:bodyPr>
          <a:lstStyle/>
          <a:p>
            <a:r>
              <a:rPr lang="el-GR" dirty="0"/>
              <a:t>Συντελεστής αντίστασης τριβής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κατά </a:t>
            </a:r>
            <a:r>
              <a:rPr lang="el-GR" dirty="0"/>
              <a:t>AΤΤC</a:t>
            </a:r>
          </a:p>
        </p:txBody>
      </p:sp>
    </p:spTree>
    <p:extLst>
      <p:ext uri="{BB962C8B-B14F-4D97-AF65-F5344CB8AC3E}">
        <p14:creationId xmlns:p14="http://schemas.microsoft.com/office/powerpoint/2010/main" val="17671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1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174</TotalTime>
  <Words>1719</Words>
  <Application>Microsoft Office PowerPoint</Application>
  <PresentationFormat>Προβολή στην οθόνη (4:3)</PresentationFormat>
  <Paragraphs>256</Paragraphs>
  <Slides>45</Slides>
  <Notes>41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45</vt:i4>
      </vt:variant>
    </vt:vector>
  </HeadingPairs>
  <TitlesOfParts>
    <vt:vector size="50" baseType="lpstr">
      <vt:lpstr>exo-opistho_simeiomata</vt:lpstr>
      <vt:lpstr>Office Theme</vt:lpstr>
      <vt:lpstr>OC_template_updated</vt:lpstr>
      <vt:lpstr>Εξίσωση</vt:lpstr>
      <vt:lpstr>Equation</vt:lpstr>
      <vt:lpstr>Θεωρία πλοίου ΙΙ (Θ)</vt:lpstr>
      <vt:lpstr>Αντίσταση σε άπερατο ρευστό</vt:lpstr>
      <vt:lpstr>Αντίσταση πλοίου 1/3</vt:lpstr>
      <vt:lpstr>Αντίσταση πλοίου 2/3</vt:lpstr>
      <vt:lpstr>Αντίσταση πλοίου 3/3</vt:lpstr>
      <vt:lpstr>Αντίσταση τριβής 1/3</vt:lpstr>
      <vt:lpstr>Αντίσταση τριβής 2/3</vt:lpstr>
      <vt:lpstr>Αντίσταση τριβής 3/3</vt:lpstr>
      <vt:lpstr>Συντελεστής αντίστασης τριβής  κατά AΤΤC</vt:lpstr>
      <vt:lpstr>Συντελεστής αντίστασης τριβής  κατά ΙΤΤC</vt:lpstr>
      <vt:lpstr>Εναλλακτικός υπολογισμός Cf </vt:lpstr>
      <vt:lpstr>Σύγκριση Cf </vt:lpstr>
      <vt:lpstr>Επίδραση τραχύτητας γάστρας στον συντελεστή αντίστασης 1/3</vt:lpstr>
      <vt:lpstr>Επίδραση τραχύτητας γάστρας στον συντελεστή αντίστασης 2/3</vt:lpstr>
      <vt:lpstr>Επίδραση τραχύτητας γάστρας στον συντελεστή αντίστασης 3/3</vt:lpstr>
      <vt:lpstr>Επίδραση καθαρότητας της γάστρας  στην αντίσταση ρυμούλκησης 1/3 </vt:lpstr>
      <vt:lpstr>Επίδραση καθαρότητας της γάστρας  στην αντίσταση ρυμούλκησης 2/3 </vt:lpstr>
      <vt:lpstr>Επίδραση καθαρότητας της γάστρας  στην αντίσταση ρυμούλκησης 3/3 </vt:lpstr>
      <vt:lpstr>Αντίσταση κυματισμού 1/4</vt:lpstr>
      <vt:lpstr>Αντίσταση κυματισμού  Kelvin wave pattern 1/2</vt:lpstr>
      <vt:lpstr>Αντίσταση κυματισμού  Kelvin wave pattern 2/2</vt:lpstr>
      <vt:lpstr>Αντίσταση κυματισμού Αριθμός Froude</vt:lpstr>
      <vt:lpstr>Αντίσταση κυματισμού – Αλληλεπίδραση συστημάτων κυματισμών πρύμνης – πλώρης 1/4</vt:lpstr>
      <vt:lpstr>Αντίσταση κυματισμού – Αλληλεπίδραση συστημάτων κυματισμών πρύμνης – πλώρης 2/4</vt:lpstr>
      <vt:lpstr>Αντίσταση κυματισμού – Αλληλεπίδραση συστημάτων κυματισμών πρύμνης – πλώρης 3/4</vt:lpstr>
      <vt:lpstr>Αντίσταση κυματισμού – Αλληλεπίδραση συστημάτων κυματισμών πρύμνης – πλώρης 4/4</vt:lpstr>
      <vt:lpstr>Αντίσταση κυματισμού Επιδράσεις βολβού</vt:lpstr>
      <vt:lpstr>Αντίσταση κυματισμού Χαρακτηριστικά μεγέθη βολβού</vt:lpstr>
      <vt:lpstr>Αντίσταση κυματισμού Διάφορα είδη βολβού</vt:lpstr>
      <vt:lpstr>Αντίσταση κυματισμού Διάφορα είδη βολβού</vt:lpstr>
      <vt:lpstr>Αντίσταση κυματισμού 2/4</vt:lpstr>
      <vt:lpstr>Αντίσταση κυματισμού 3/4</vt:lpstr>
      <vt:lpstr>Αντίσταση κυματισμού 4/4</vt:lpstr>
      <vt:lpstr>Αντίσταση μορφής 1/2</vt:lpstr>
      <vt:lpstr>Αντίσταση μορφής 2/2</vt:lpstr>
      <vt:lpstr>Αντίσταση αέρα 1/2</vt:lpstr>
      <vt:lpstr>Αντίσταση αέρα 2/2</vt:lpstr>
      <vt:lpstr>Σύγκριση συνιστωσών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Θεωρεία πλοίου ΙΙ</dc:title>
  <dc:creator>opencourses@teiath.gr</dc:creator>
  <cp:lastModifiedBy>fkaram2</cp:lastModifiedBy>
  <cp:revision>25</cp:revision>
  <dcterms:created xsi:type="dcterms:W3CDTF">2014-12-16T16:18:00Z</dcterms:created>
  <dcterms:modified xsi:type="dcterms:W3CDTF">2015-03-09T08:39:36Z</dcterms:modified>
</cp:coreProperties>
</file>