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32"/>
  </p:notesMasterIdLst>
  <p:handoutMasterIdLst>
    <p:handoutMasterId r:id="rId33"/>
  </p:handoutMasterIdLst>
  <p:sldIdLst>
    <p:sldId id="256" r:id="rId4"/>
    <p:sldId id="268" r:id="rId5"/>
    <p:sldId id="269" r:id="rId6"/>
    <p:sldId id="286" r:id="rId7"/>
    <p:sldId id="285" r:id="rId8"/>
    <p:sldId id="287" r:id="rId9"/>
    <p:sldId id="270" r:id="rId10"/>
    <p:sldId id="271" r:id="rId11"/>
    <p:sldId id="272" r:id="rId12"/>
    <p:sldId id="276" r:id="rId13"/>
    <p:sldId id="277" r:id="rId14"/>
    <p:sldId id="278" r:id="rId15"/>
    <p:sldId id="279" r:id="rId16"/>
    <p:sldId id="273" r:id="rId17"/>
    <p:sldId id="274" r:id="rId18"/>
    <p:sldId id="288" r:id="rId19"/>
    <p:sldId id="281" r:id="rId20"/>
    <p:sldId id="290" r:id="rId21"/>
    <p:sldId id="289" r:id="rId22"/>
    <p:sldId id="282" r:id="rId23"/>
    <p:sldId id="283" r:id="rId24"/>
    <p:sldId id="257" r:id="rId25"/>
    <p:sldId id="262" r:id="rId26"/>
    <p:sldId id="264" r:id="rId27"/>
    <p:sldId id="291" r:id="rId28"/>
    <p:sldId id="292" r:id="rId29"/>
    <p:sldId id="266" r:id="rId30"/>
    <p:sldId id="261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2000" autoAdjust="0"/>
  </p:normalViewPr>
  <p:slideViewPr>
    <p:cSldViewPr>
      <p:cViewPr varScale="1">
        <p:scale>
          <a:sx n="104" d="100"/>
          <a:sy n="104" d="100"/>
        </p:scale>
        <p:origin x="-21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566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3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000"/>
              </a:spcBef>
              <a:buClr>
                <a:srgbClr val="004A82"/>
              </a:buClr>
              <a:defRPr sz="2400"/>
            </a:lvl1pPr>
            <a:lvl2pPr marL="742950" indent="-285750">
              <a:lnSpc>
                <a:spcPct val="112000"/>
              </a:lnSpc>
              <a:spcBef>
                <a:spcPts val="10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000"/>
              </a:spcBef>
              <a:buClr>
                <a:srgbClr val="004A8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8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04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0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5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7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3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4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9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7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4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6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4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9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0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6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8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1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7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Οδοντική μορφολογία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Πρώτος γομφίος κάτω γνάθου</a:t>
            </a:r>
            <a:endParaRPr lang="en-US" sz="2800" b="1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Αριστείδης Γαλιατσάτος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DDs, Dr Dent. Επίκουρος  Καθηγητής ΤΕΙ Αθήνας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Οδοντικής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Μασητική επιφάνεια </a:t>
            </a:r>
            <a:r>
              <a:rPr lang="el-GR" sz="3200" b="0" dirty="0" smtClean="0"/>
              <a:t>1/4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83488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Η μασητική επιφάνεια του πρώτου γομφίου της κάτω γνάθου έχει σχήμα τραπεζοειδές με την εγγύς-άπω διάσταση να είναι μεγαλύτερη από την παρειογλωσσική.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Διελαύνεται </a:t>
            </a:r>
            <a:r>
              <a:rPr lang="el-GR" dirty="0"/>
              <a:t>από την </a:t>
            </a:r>
            <a:r>
              <a:rPr lang="el-GR" b="1" dirty="0"/>
              <a:t>κεντρική οβελιαία αύλακα</a:t>
            </a:r>
            <a:r>
              <a:rPr lang="el-GR" dirty="0"/>
              <a:t> ,που </a:t>
            </a:r>
            <a:r>
              <a:rPr lang="el-GR" dirty="0" smtClean="0"/>
              <a:t>φέρεται </a:t>
            </a:r>
            <a:r>
              <a:rPr lang="el-GR" dirty="0"/>
              <a:t>με κατεύθυνση εγγύς- άπω και τη χωρίζει σε δύο τμήματα το παρειακό και το γλωσσικό. </a:t>
            </a:r>
            <a:r>
              <a:rPr lang="el-GR" dirty="0" smtClean="0"/>
              <a:t>Επίσης έχει τρία βοθρία: </a:t>
            </a:r>
            <a:r>
              <a:rPr lang="el-GR" b="1" dirty="0" smtClean="0"/>
              <a:t>το </a:t>
            </a:r>
            <a:r>
              <a:rPr lang="el-GR" b="1" dirty="0"/>
              <a:t>εγγύς, το κεντρικό και το άπω μασητικό βοθρίο.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421196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Μασητική επιφάνεια </a:t>
            </a:r>
            <a:r>
              <a:rPr lang="el-GR" sz="3200" b="0" dirty="0" smtClean="0"/>
              <a:t>2/4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Από το κεντρικό βοθρίο ξεκινούν δύο αύλακες κάθετες προς την παρειακή και γλωσσική επιφάνεια, η</a:t>
            </a:r>
            <a:r>
              <a:rPr lang="el-GR" b="1" dirty="0"/>
              <a:t> παρειακή,</a:t>
            </a:r>
            <a:r>
              <a:rPr lang="el-GR" dirty="0"/>
              <a:t> η οποία συνεχίζει ως εγγύς παρειακή αύλακα και η</a:t>
            </a:r>
            <a:r>
              <a:rPr lang="el-GR" b="1" dirty="0"/>
              <a:t> γλωσσική αύλακα. </a:t>
            </a:r>
            <a:r>
              <a:rPr lang="el-GR" dirty="0"/>
              <a:t>Επίσης από το κεντρικό βοθρίο ξεκινά και τρίτη αύλακα με φορά προς τα άπω και παρειακά, η οποία περνά το μασητικό όριο και συνεχίζει ως</a:t>
            </a:r>
            <a:r>
              <a:rPr lang="el-GR" b="1" dirty="0"/>
              <a:t> άπω παρειακή αύλακα.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211960" cy="331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2320" y="1511206"/>
            <a:ext cx="134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1400" dirty="0" smtClean="0">
                <a:solidFill>
                  <a:prstClr val="black"/>
                </a:solidFill>
              </a:rPr>
              <a:t>Άπω παρειακή </a:t>
            </a:r>
            <a:r>
              <a:rPr lang="el-GR" sz="1400" dirty="0">
                <a:solidFill>
                  <a:prstClr val="black"/>
                </a:solidFill>
              </a:rPr>
              <a:t>αύλακα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364" y="142604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1400" dirty="0">
                <a:solidFill>
                  <a:prstClr val="black"/>
                </a:solidFill>
              </a:rPr>
              <a:t>Παρειακή αύλακα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3034" y="5292596"/>
            <a:ext cx="110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1400" dirty="0" smtClean="0">
                <a:solidFill>
                  <a:prstClr val="black"/>
                </a:solidFill>
              </a:rPr>
              <a:t>Γλωσσική αύλακα</a:t>
            </a:r>
            <a:endParaRPr lang="el-GR" sz="1400" dirty="0">
              <a:solidFill>
                <a:prstClr val="black"/>
              </a:solidFill>
            </a:endParaRP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6122513" y="1949262"/>
            <a:ext cx="627475" cy="123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>
            <a:stCxn id="10" idx="0"/>
          </p:cNvCxnSpPr>
          <p:nvPr/>
        </p:nvCxnSpPr>
        <p:spPr>
          <a:xfrm flipV="1">
            <a:off x="6003117" y="4153272"/>
            <a:ext cx="845224" cy="1139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 flipH="1">
            <a:off x="7604720" y="2034426"/>
            <a:ext cx="432369" cy="139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1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Μασητική επιφάνεια </a:t>
            </a:r>
            <a:r>
              <a:rPr lang="el-GR" sz="3200" b="0" dirty="0" smtClean="0"/>
              <a:t>3/4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Η μασητική </a:t>
            </a:r>
            <a:r>
              <a:rPr lang="el-GR" dirty="0"/>
              <a:t>επιφάνεια με την </a:t>
            </a:r>
            <a:r>
              <a:rPr lang="el-GR" dirty="0" smtClean="0"/>
              <a:t>κεντρική οβελιαία </a:t>
            </a:r>
            <a:r>
              <a:rPr lang="el-GR" dirty="0"/>
              <a:t>και τις </a:t>
            </a:r>
            <a:r>
              <a:rPr lang="el-GR" dirty="0" smtClean="0"/>
              <a:t>άλλες τρεις </a:t>
            </a:r>
            <a:r>
              <a:rPr lang="el-GR" dirty="0"/>
              <a:t>εγκάρσιες αύλακες χωρίζεται σε πέντε τμήματα. </a:t>
            </a:r>
            <a:r>
              <a:rPr lang="el-GR" b="1" dirty="0"/>
              <a:t>Κάθε ένα τμήμα αποτελεί και ένα φύμα: </a:t>
            </a:r>
            <a:endParaRPr lang="el-GR" b="1" dirty="0" smtClean="0"/>
          </a:p>
          <a:p>
            <a:r>
              <a:rPr lang="el-GR" b="1" dirty="0" smtClean="0"/>
              <a:t>το </a:t>
            </a:r>
            <a:r>
              <a:rPr lang="el-GR" b="1" dirty="0"/>
              <a:t>εγγύς </a:t>
            </a:r>
            <a:r>
              <a:rPr lang="el-GR" b="1" dirty="0" smtClean="0"/>
              <a:t>παρειακό</a:t>
            </a:r>
            <a:r>
              <a:rPr lang="en-US" b="1" dirty="0" smtClean="0"/>
              <a:t>,</a:t>
            </a:r>
            <a:endParaRPr lang="el-GR" b="1" dirty="0" smtClean="0"/>
          </a:p>
          <a:p>
            <a:r>
              <a:rPr lang="el-GR" b="1" dirty="0" smtClean="0"/>
              <a:t>το </a:t>
            </a:r>
            <a:r>
              <a:rPr lang="el-GR" b="1" dirty="0"/>
              <a:t>μέσο </a:t>
            </a:r>
            <a:r>
              <a:rPr lang="el-GR" b="1" dirty="0" smtClean="0"/>
              <a:t>παρειακό</a:t>
            </a:r>
            <a:r>
              <a:rPr lang="en-US" b="1" dirty="0" smtClean="0"/>
              <a:t>,</a:t>
            </a:r>
            <a:endParaRPr lang="el-GR" b="1" dirty="0" smtClean="0"/>
          </a:p>
          <a:p>
            <a:r>
              <a:rPr lang="el-GR" b="1" dirty="0" smtClean="0"/>
              <a:t>το </a:t>
            </a:r>
            <a:r>
              <a:rPr lang="el-GR" b="1" dirty="0"/>
              <a:t>άπω </a:t>
            </a:r>
            <a:r>
              <a:rPr lang="el-GR" b="1" dirty="0" smtClean="0"/>
              <a:t>παρειακό</a:t>
            </a:r>
            <a:r>
              <a:rPr lang="en-US" b="1" dirty="0" smtClean="0"/>
              <a:t>,</a:t>
            </a:r>
            <a:endParaRPr lang="el-GR" b="1" dirty="0" smtClean="0"/>
          </a:p>
          <a:p>
            <a:r>
              <a:rPr lang="el-GR" b="1" dirty="0" smtClean="0"/>
              <a:t>το </a:t>
            </a:r>
            <a:r>
              <a:rPr lang="el-GR" b="1" dirty="0"/>
              <a:t>εγγύς </a:t>
            </a:r>
            <a:r>
              <a:rPr lang="el-GR" b="1" dirty="0" smtClean="0"/>
              <a:t>γλωσσικό</a:t>
            </a:r>
            <a:r>
              <a:rPr lang="en-US" b="1" dirty="0" smtClean="0"/>
              <a:t>,</a:t>
            </a:r>
            <a:endParaRPr lang="el-GR" b="1" dirty="0" smtClean="0"/>
          </a:p>
          <a:p>
            <a:r>
              <a:rPr lang="el-GR" b="1" dirty="0" smtClean="0"/>
              <a:t>το </a:t>
            </a:r>
            <a:r>
              <a:rPr lang="el-GR" b="1" dirty="0"/>
              <a:t>άπω </a:t>
            </a:r>
            <a:r>
              <a:rPr lang="el-GR" b="1" dirty="0" smtClean="0"/>
              <a:t>γλωσσικό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421196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Μασητική επιφάνεια </a:t>
            </a:r>
            <a:r>
              <a:rPr lang="el-GR" sz="3200" b="0" dirty="0" smtClean="0"/>
              <a:t>4/4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1"/>
            <a:ext cx="4402832" cy="5661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b="1" dirty="0" smtClean="0"/>
              <a:t>εγγύς παρειακό φύμα </a:t>
            </a:r>
            <a:r>
              <a:rPr lang="el-GR" dirty="0" smtClean="0"/>
              <a:t>είναι το μεγαλύτερο από όλα. Το </a:t>
            </a:r>
            <a:r>
              <a:rPr lang="el-GR" b="1" dirty="0" smtClean="0"/>
              <a:t>μέσο παρειακό </a:t>
            </a:r>
            <a:r>
              <a:rPr lang="el-GR" dirty="0" smtClean="0"/>
              <a:t>είναι μικρότερο, αλλά εξέχει παρειακά περισσότερο από το εγγύς. Το </a:t>
            </a:r>
            <a:r>
              <a:rPr lang="el-GR" b="1" dirty="0" smtClean="0"/>
              <a:t>άπω παρειακό </a:t>
            </a:r>
            <a:r>
              <a:rPr lang="el-GR" dirty="0" smtClean="0"/>
              <a:t>είναι το μικρότερο από όλα και έχει μεγάλη κυρτότητα. </a:t>
            </a:r>
            <a:r>
              <a:rPr lang="el-GR" b="1" dirty="0" smtClean="0"/>
              <a:t>Τα γλωσσικά φύματα είναι ψηλότερα και αιχμηρότερα από τα παρειακά.</a:t>
            </a:r>
            <a:r>
              <a:rPr lang="el-GR" dirty="0" smtClean="0"/>
              <a:t> Το </a:t>
            </a:r>
            <a:r>
              <a:rPr lang="el-GR" b="1" dirty="0" smtClean="0"/>
              <a:t>εγγύς γλωσσικό </a:t>
            </a:r>
            <a:r>
              <a:rPr lang="el-GR" dirty="0" smtClean="0"/>
              <a:t>είναι ψηλότερο και πιο ογκώδες από τα άπω γλωσσικό. Το </a:t>
            </a:r>
            <a:r>
              <a:rPr lang="el-GR" b="1" dirty="0" smtClean="0"/>
              <a:t>άπω γλωσσικό </a:t>
            </a:r>
            <a:r>
              <a:rPr lang="el-GR" dirty="0" smtClean="0"/>
              <a:t>είναι </a:t>
            </a:r>
            <a:r>
              <a:rPr lang="el-GR" dirty="0"/>
              <a:t>οξύ και </a:t>
            </a:r>
            <a:r>
              <a:rPr lang="el-GR" dirty="0" smtClean="0"/>
              <a:t>αιχμηρό και λίγο μικρότερο του εγγύς.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20" y="1772816"/>
            <a:ext cx="421196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Εγγύς επιφάνεια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4402832" cy="4850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Στο </a:t>
            </a:r>
            <a:r>
              <a:rPr lang="el-GR" dirty="0"/>
              <a:t>μασητικό </a:t>
            </a:r>
            <a:r>
              <a:rPr lang="el-GR" dirty="0" smtClean="0"/>
              <a:t>τριτημόριο είναι κυρτή, στο μέσο επίπεδη και στο αυχενικό κοίλη. </a:t>
            </a:r>
            <a:r>
              <a:rPr lang="el-GR" dirty="0"/>
              <a:t>Το μασητικό χείλος της εγγύς επιφάνειας διασχίζεται από μια σχισμή που ξεκινάει από το εγγύς μασητικό τριγωνικό βοθρίο.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25202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Άπω επιφάνεια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35592"/>
            <a:ext cx="4258816" cy="504056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Στο μασητικό και μέσο τριτημόριο </a:t>
            </a:r>
            <a:r>
              <a:rPr lang="el-GR" dirty="0" smtClean="0"/>
              <a:t>η </a:t>
            </a:r>
            <a:r>
              <a:rPr lang="el-GR" b="1" dirty="0" smtClean="0"/>
              <a:t>άπω επιφάνεια</a:t>
            </a:r>
            <a:r>
              <a:rPr lang="el-GR" dirty="0" smtClean="0"/>
              <a:t> είναι </a:t>
            </a:r>
            <a:r>
              <a:rPr lang="el-GR" dirty="0"/>
              <a:t>πιο κυρτή από την εγγύς, ενώ στο αυχενικό τριτημόριο </a:t>
            </a:r>
            <a:r>
              <a:rPr lang="el-GR" dirty="0" smtClean="0"/>
              <a:t>είναι ελαφρά </a:t>
            </a:r>
            <a:r>
              <a:rPr lang="el-GR" dirty="0"/>
              <a:t>κοίλη. Και στην άπω επιφάνεια το μασητικό χείλος διασχίζεται από μια σχισμή, που ξεκινάει από το άπω μασητικό τριγωνικό βοθρίο.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266429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Αξονικές κυρτότητες και αυχενική γραμμή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81690"/>
            <a:ext cx="440283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Παρατηρώντας </a:t>
            </a:r>
            <a:r>
              <a:rPr lang="el-GR" dirty="0"/>
              <a:t>το παρειακό και γλωσσικό όριο και των δύο ομόρων επιφανειών, διαπιστώνουμε ότι η μεγαλύτερη αξονική κυρτότητα παρειακά εμφανίζεται στο αυχενικό τριτημόριο, ενώ γλωσσικά στο μασητικό </a:t>
            </a:r>
            <a:r>
              <a:rPr lang="el-GR" dirty="0" smtClean="0"/>
              <a:t>τριτημόριο.</a:t>
            </a:r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b="1" dirty="0" smtClean="0"/>
              <a:t>αυχενική γραμμή </a:t>
            </a:r>
            <a:r>
              <a:rPr lang="el-GR" dirty="0" smtClean="0"/>
              <a:t>είναι </a:t>
            </a:r>
            <a:r>
              <a:rPr lang="el-GR" dirty="0"/>
              <a:t>σχεδόν ευθύγραμμη σε όλες τις επιφάνειες.</a:t>
            </a:r>
          </a:p>
          <a:p>
            <a:pPr marL="0" indent="0" algn="ctr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85468"/>
            <a:ext cx="2520280" cy="489654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42290"/>
            <a:ext cx="2808312" cy="4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Ρίζα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482453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 πρώτος μόνιμος γομφίος της κάτω γνάθου έχει</a:t>
            </a:r>
            <a:r>
              <a:rPr lang="el-GR" b="1" dirty="0"/>
              <a:t> δύο ρίζες, μία εγγύς και μία άπω,</a:t>
            </a:r>
            <a:r>
              <a:rPr lang="el-GR" dirty="0"/>
              <a:t> οι οποίες ξεκινούν από ένα ενιαίο κορμό, λίγα χιλιοστά κάτω από τον αυχένα του δοντιού.</a:t>
            </a:r>
          </a:p>
          <a:p>
            <a:pPr marL="0" indent="0">
              <a:buNone/>
            </a:pPr>
            <a:r>
              <a:rPr lang="el-GR" dirty="0"/>
              <a:t>Η εγγύς ρίζα είναι η μεγαλύτερη και η πιο ογκώδης, ενώ το ακρορρίζιο της αποκλίνει προς τα άπω. Στην εγγύς επιφάνειά της εμφανίζει επιμήκη αύλακα.</a:t>
            </a:r>
          </a:p>
          <a:p>
            <a:pPr marL="0" indent="0">
              <a:buNone/>
            </a:pPr>
            <a:r>
              <a:rPr lang="el-GR" dirty="0"/>
              <a:t>Η άπω ρίζα είναι μικρότερη, πιο </a:t>
            </a:r>
            <a:r>
              <a:rPr lang="el-GR" dirty="0" smtClean="0"/>
              <a:t>αποστρογγυλεμένη και στενότερη.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64" y="1459805"/>
            <a:ext cx="2808312" cy="494357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00" y="1642368"/>
            <a:ext cx="25202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srgbClr val="004A82"/>
                </a:solidFill>
              </a:rPr>
              <a:t>Πρώτος γομφίος κάτω </a:t>
            </a:r>
            <a:r>
              <a:rPr lang="el-GR" sz="3600" dirty="0" smtClean="0">
                <a:solidFill>
                  <a:srgbClr val="004A82"/>
                </a:solidFill>
              </a:rPr>
              <a:t>γνάθου </a:t>
            </a:r>
            <a:r>
              <a:rPr lang="el-GR" sz="3200" b="0" dirty="0" smtClean="0">
                <a:solidFill>
                  <a:srgbClr val="004A82"/>
                </a:solidFill>
              </a:rPr>
              <a:t>1/2</a:t>
            </a:r>
            <a:endParaRPr lang="el-GR" sz="32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8732"/>
            <a:ext cx="2808312" cy="494357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19778"/>
            <a:ext cx="274664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srgbClr val="004A82"/>
                </a:solidFill>
              </a:rPr>
              <a:t>Πρώτος γομφίος κάτω </a:t>
            </a:r>
            <a:r>
              <a:rPr lang="el-GR" sz="3600" dirty="0" smtClean="0">
                <a:solidFill>
                  <a:srgbClr val="004A82"/>
                </a:solidFill>
              </a:rPr>
              <a:t>γνάθου </a:t>
            </a:r>
            <a:r>
              <a:rPr lang="el-GR" sz="3200" b="0" dirty="0" smtClean="0">
                <a:solidFill>
                  <a:srgbClr val="004A82"/>
                </a:solidFill>
              </a:rPr>
              <a:t>2/2</a:t>
            </a:r>
            <a:endParaRPr lang="el-GR" sz="32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7" y="1162045"/>
            <a:ext cx="2520280" cy="489654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46021"/>
            <a:ext cx="2664296" cy="53285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60848"/>
            <a:ext cx="374441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Πρώτος γομφίος κάτω γνάθου</a:t>
            </a:r>
            <a:r>
              <a:rPr lang="en-US" dirty="0" smtClean="0"/>
              <a:t> </a:t>
            </a:r>
            <a:r>
              <a:rPr lang="en-US" sz="3200" b="0" dirty="0" smtClean="0"/>
              <a:t>1/</a:t>
            </a:r>
            <a:r>
              <a:rPr lang="el-GR" sz="3200" b="0" dirty="0" smtClean="0"/>
              <a:t>3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607" y="1704314"/>
            <a:ext cx="3456384" cy="504056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Είναι το έκτο δόντι από τη μέση γραμμή στην κάτω γνάθο και ανατέλλει χωρίς να διαδέχεται νεογιλό δόντι, ακριβώς πίσω από τον δεύτερο προγόμφιο.</a:t>
            </a:r>
          </a:p>
          <a:p>
            <a:pPr marL="0" indent="0" algn="ctr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64174" y="1340768"/>
            <a:ext cx="1824840" cy="636012"/>
            <a:chOff x="6153763" y="1343560"/>
            <a:chExt cx="1296144" cy="8041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153763" y="1644095"/>
              <a:ext cx="129614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01835" y="1343560"/>
              <a:ext cx="0" cy="576064"/>
            </a:xfrm>
            <a:prstGeom prst="line">
              <a:avLst/>
            </a:prstGeom>
            <a:ln w="349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190975" y="1644095"/>
              <a:ext cx="573650" cy="466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46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65823" y="1680749"/>
              <a:ext cx="313336" cy="466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36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pic>
        <p:nvPicPr>
          <p:cNvPr id="15" name="Εικόνα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915" y="2345866"/>
            <a:ext cx="4633362" cy="3456732"/>
          </a:xfrm>
          <a:prstGeom prst="rect">
            <a:avLst/>
          </a:prstGeom>
        </p:spPr>
      </p:pic>
      <p:cxnSp>
        <p:nvCxnSpPr>
          <p:cNvPr id="14" name="Ευθύγραμμο βέλος σύνδεσης 13"/>
          <p:cNvCxnSpPr/>
          <p:nvPr/>
        </p:nvCxnSpPr>
        <p:spPr>
          <a:xfrm flipV="1">
            <a:off x="4860032" y="4224594"/>
            <a:ext cx="504056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7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χαρακτηριστικά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Το μεγαλύτερο δόντι της κάτω γνάθου.</a:t>
            </a:r>
          </a:p>
          <a:p>
            <a:pPr lvl="0"/>
            <a:r>
              <a:rPr lang="el-GR" dirty="0"/>
              <a:t>Πέντε φύματα (τρία παρειακά και δύο γλωσσικά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lvl="0"/>
            <a:r>
              <a:rPr lang="el-GR" dirty="0"/>
              <a:t>Δύο παρειακές </a:t>
            </a:r>
            <a:r>
              <a:rPr lang="el-GR" dirty="0" smtClean="0"/>
              <a:t>αύλακες</a:t>
            </a:r>
            <a:r>
              <a:rPr lang="en-US" dirty="0" smtClean="0"/>
              <a:t>.</a:t>
            </a:r>
            <a:endParaRPr lang="el-GR" dirty="0"/>
          </a:p>
          <a:p>
            <a:pPr lvl="0"/>
            <a:r>
              <a:rPr lang="el-GR" dirty="0"/>
              <a:t>Μύλη ευρύτερη εγγύς-άπω από ότι παρειογλωσσικά.</a:t>
            </a:r>
          </a:p>
          <a:p>
            <a:pPr lvl="0"/>
            <a:r>
              <a:rPr lang="el-GR" dirty="0"/>
              <a:t>Τραπεζοειδές περίγραμμα της μασητικής επιφάνειας.</a:t>
            </a:r>
          </a:p>
          <a:p>
            <a:pPr lvl="0"/>
            <a:r>
              <a:rPr lang="el-GR" dirty="0"/>
              <a:t>Δύο ρίζες (εγγύς μεγαλύτερη, άπω μικρότερη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81" y="1498352"/>
            <a:ext cx="4330824" cy="504056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dirty="0"/>
              <a:t>Έλλειψη του άπω παρειακού </a:t>
            </a:r>
            <a:r>
              <a:rPr lang="el-GR" dirty="0" smtClean="0"/>
              <a:t>φύματος</a:t>
            </a:r>
            <a:r>
              <a:rPr lang="en-US" dirty="0" smtClean="0"/>
              <a:t>.</a:t>
            </a:r>
            <a:endParaRPr lang="el-G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dirty="0"/>
              <a:t>Σπάνια διχασμός της εγγύς </a:t>
            </a:r>
            <a:r>
              <a:rPr lang="el-GR" dirty="0" smtClean="0"/>
              <a:t>ρίζας</a:t>
            </a:r>
            <a:r>
              <a:rPr lang="en-US" smtClean="0"/>
              <a:t>.</a:t>
            </a:r>
            <a:endParaRPr lang="el-GR" dirty="0"/>
          </a:p>
          <a:p>
            <a:r>
              <a:rPr lang="el-GR" dirty="0"/>
              <a:t>Σπάνια ύπαρξη </a:t>
            </a:r>
            <a:r>
              <a:rPr lang="el-GR" dirty="0" smtClean="0"/>
              <a:t>παραγόμφιου παραδοντίσκου, ο οποίος συμφύεται στη </a:t>
            </a:r>
            <a:r>
              <a:rPr lang="el-GR" dirty="0"/>
              <a:t>γλωσσική επιφάνεια της άπω </a:t>
            </a:r>
            <a:r>
              <a:rPr lang="el-GR" dirty="0" smtClean="0"/>
              <a:t>ρίζας.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0808"/>
            <a:ext cx="223224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33" y="5931169"/>
            <a:ext cx="1971675" cy="702000"/>
          </a:xfrm>
          <a:prstGeom prst="rect">
            <a:avLst/>
          </a:prstGeom>
          <a:noFill/>
        </p:spPr>
      </p:pic>
      <p:pic>
        <p:nvPicPr>
          <p:cNvPr id="9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3923928" y="5931169"/>
            <a:ext cx="3672408" cy="76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Αριστείδης Γαλιατσάτος 2014. Αριστείδης Γαλιατσάτος . «Οδοντική Μορφολογία. Ενότητα 11: Πρώτος γομφίος κάτω </a:t>
            </a:r>
            <a:r>
              <a:rPr lang="el-GR" sz="2000" dirty="0" smtClean="0"/>
              <a:t>γνάθου». 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6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9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Πρώτος γομφίος κάτω γνάθου</a:t>
            </a:r>
            <a:r>
              <a:rPr lang="en-US" dirty="0" smtClean="0"/>
              <a:t> </a:t>
            </a:r>
            <a:r>
              <a:rPr lang="en-US" sz="3200" b="0" dirty="0" smtClean="0"/>
              <a:t>2/</a:t>
            </a:r>
            <a:r>
              <a:rPr lang="el-GR" sz="3200" b="0" dirty="0" smtClean="0"/>
              <a:t>3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26538"/>
            <a:ext cx="4186808" cy="504056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Είναι το μεγαλύτερο δόντι της κάτω γνάθου και εμφανίζει </a:t>
            </a:r>
            <a:r>
              <a:rPr lang="el-GR" b="1" dirty="0"/>
              <a:t>πέντε φύματα</a:t>
            </a:r>
            <a:r>
              <a:rPr lang="el-GR" dirty="0"/>
              <a:t>: τρία παρειακά και δύο γλωσσικά, καθώς και </a:t>
            </a:r>
            <a:r>
              <a:rPr lang="el-GR" b="1" dirty="0"/>
              <a:t>δύο ρίζες</a:t>
            </a:r>
            <a:r>
              <a:rPr lang="el-GR" dirty="0"/>
              <a:t>: την εγγύς και την άπω</a:t>
            </a:r>
            <a:r>
              <a:rPr lang="el-GR" dirty="0" smtClean="0"/>
              <a:t>. </a:t>
            </a:r>
            <a:r>
              <a:rPr lang="el-GR" dirty="0">
                <a:solidFill>
                  <a:prstClr val="black"/>
                </a:solidFill>
              </a:rPr>
              <a:t>Παίζει βασικό ρόλο στην ανατολή και των υπόλοιπων δοντιών, όπως επίσης και στη σωστή σύγκλειση των </a:t>
            </a:r>
            <a:r>
              <a:rPr lang="el-GR" dirty="0" smtClean="0">
                <a:solidFill>
                  <a:prstClr val="black"/>
                </a:solidFill>
              </a:rPr>
              <a:t>δοντιών.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5 - Εικόνα" descr="IMG_2013_12_04_2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3211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Πρώτος γομφίος </a:t>
            </a:r>
            <a:r>
              <a:rPr lang="el-GR" dirty="0" smtClean="0"/>
              <a:t>κάτω </a:t>
            </a:r>
            <a:r>
              <a:rPr lang="el-GR" dirty="0"/>
              <a:t>γνάθου </a:t>
            </a:r>
            <a:r>
              <a:rPr lang="el-GR" sz="3200" b="0" dirty="0"/>
              <a:t>3</a:t>
            </a:r>
            <a:r>
              <a:rPr lang="el-GR" sz="3200" b="0" dirty="0" smtClean="0"/>
              <a:t>/3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97" y="1025352"/>
            <a:ext cx="8496944" cy="1827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πρόωρη εξαγωγή του και η μη γρήγορη αποκατάσταση της έλλειψης αυτής δημιουργεί σημαντική αποδιοργάνωση του οδοντικού τόξου και μεγάλα προβλήματα δυσλειτουργίας του στοματογναθικού συστήματος</a:t>
            </a:r>
            <a:r>
              <a:rPr lang="el-GR" dirty="0" smtClean="0"/>
              <a:t>.</a:t>
            </a:r>
            <a:endParaRPr lang="el-GR" dirty="0"/>
          </a:p>
          <a:p>
            <a:pPr marL="0" indent="0" algn="ctr">
              <a:buNone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8" name="Picture 2" descr="C:\DOCUME~1\9AFF~1\LOCALS~1\Temp\\msotw9_temp0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r="13635"/>
          <a:stretch/>
        </p:blipFill>
        <p:spPr bwMode="auto">
          <a:xfrm>
            <a:off x="107504" y="2924944"/>
            <a:ext cx="3888432" cy="35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~1\9AFF~1\LOCALS~1\Temp\\msotw9_temp0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r="13787"/>
          <a:stretch/>
        </p:blipFill>
        <p:spPr bwMode="auto">
          <a:xfrm>
            <a:off x="4139952" y="2996952"/>
            <a:ext cx="4546848" cy="369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7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Ανατολή και διαστάσεις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232185"/>
              </p:ext>
            </p:extLst>
          </p:nvPr>
        </p:nvGraphicFramePr>
        <p:xfrm>
          <a:off x="457200" y="119697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Ανατολή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6-7 χρόνων (εξαρίτης)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Μήκος δοντιού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22 </a:t>
                      </a:r>
                      <a:r>
                        <a:rPr lang="en-US" dirty="0" smtClean="0"/>
                        <a:t>mm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Μήκος μύλης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</a:t>
                      </a:r>
                      <a:r>
                        <a:rPr lang="en-US" dirty="0" smtClean="0"/>
                        <a:t> mm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Μήκος ρίζας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14</a:t>
                      </a:r>
                      <a:r>
                        <a:rPr lang="en-US" dirty="0" smtClean="0"/>
                        <a:t> mm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l-GR" dirty="0" smtClean="0"/>
              <a:t>Παρειακή επιφάνεια</a:t>
            </a:r>
            <a:r>
              <a:rPr lang="en-US" dirty="0" smtClean="0"/>
              <a:t> </a:t>
            </a:r>
            <a:r>
              <a:rPr lang="en-US" sz="3200" b="0" dirty="0" smtClean="0"/>
              <a:t>1/</a:t>
            </a:r>
            <a:r>
              <a:rPr lang="el-GR" sz="3200" b="0" dirty="0" smtClean="0"/>
              <a:t>3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490688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Έ</a:t>
            </a:r>
            <a:r>
              <a:rPr lang="el-GR" dirty="0" smtClean="0"/>
              <a:t>χει σχήμα τετραπλεύρου και είναι τελείως κυρτή προς όλες τις κατευθύνσεις και εγγύς-άπω </a:t>
            </a:r>
            <a:r>
              <a:rPr lang="el-GR" dirty="0"/>
              <a:t>και </a:t>
            </a:r>
            <a:r>
              <a:rPr lang="el-GR" dirty="0" smtClean="0"/>
              <a:t>μασητικο- </a:t>
            </a:r>
            <a:r>
              <a:rPr lang="el-GR" dirty="0"/>
              <a:t>αυχενικά. Στον αυχένα παρατηρείται προεξοχή της αδαμαντίνης που φέρεται από τα εγγύς προς τα άπω.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2808312" cy="4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l-GR" dirty="0" smtClean="0"/>
              <a:t>Παρειακή επιφάνεια</a:t>
            </a:r>
            <a:r>
              <a:rPr lang="en-US" dirty="0" smtClean="0"/>
              <a:t> </a:t>
            </a:r>
            <a:r>
              <a:rPr lang="el-GR" sz="3200" b="0" dirty="0" smtClean="0"/>
              <a:t>2</a:t>
            </a:r>
            <a:r>
              <a:rPr lang="en-US" sz="3200" b="0" dirty="0" smtClean="0"/>
              <a:t>/</a:t>
            </a:r>
            <a:r>
              <a:rPr lang="el-GR" sz="3200" b="0" dirty="0" smtClean="0"/>
              <a:t>3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76" y="1184263"/>
            <a:ext cx="526692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Εμφανίζει</a:t>
            </a:r>
            <a:r>
              <a:rPr lang="el-GR" b="1" dirty="0" smtClean="0"/>
              <a:t> </a:t>
            </a:r>
            <a:r>
              <a:rPr lang="el-GR" b="1" dirty="0"/>
              <a:t>δύο παραγωγικές αύλακες,</a:t>
            </a:r>
            <a:r>
              <a:rPr lang="el-GR" dirty="0"/>
              <a:t> την</a:t>
            </a:r>
            <a:r>
              <a:rPr lang="el-GR" b="1" dirty="0"/>
              <a:t> εγγύς παρειακή </a:t>
            </a:r>
            <a:r>
              <a:rPr lang="el-GR" dirty="0" smtClean="0"/>
              <a:t>και </a:t>
            </a:r>
            <a:r>
              <a:rPr lang="el-GR" dirty="0"/>
              <a:t>την</a:t>
            </a:r>
            <a:r>
              <a:rPr lang="el-GR" b="1" dirty="0"/>
              <a:t> άπω </a:t>
            </a:r>
            <a:r>
              <a:rPr lang="el-GR" b="1" dirty="0" smtClean="0"/>
              <a:t>παρειακή</a:t>
            </a:r>
            <a:r>
              <a:rPr lang="el-GR" dirty="0" smtClean="0"/>
              <a:t>, οι οποίες ξεκινούν από την μασητική επιφάνεια και ανακάπτοντας το μασητικό όριο εμφανίζονται στην παρειακή επιφάνεια. Η εγγύς παρειακή αύλακα είναι βαθιά και καταλήγει στο </a:t>
            </a:r>
            <a:r>
              <a:rPr lang="el-GR" b="1" dirty="0" smtClean="0"/>
              <a:t>παρειακό βοθρίο </a:t>
            </a:r>
            <a:r>
              <a:rPr lang="el-GR" dirty="0"/>
              <a:t>σε ποσοστό 60% περίπου. Κατά το υπόλοιπο ποσοστό διχάζεται σε δύο μικρότερες αύλακες</a:t>
            </a:r>
            <a:r>
              <a:rPr lang="el-GR" dirty="0" smtClean="0"/>
              <a:t>. Η άπω παρειακή αύλακα είναι λιγότερο έντονη και απολήγει ομαλά.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12776"/>
            <a:ext cx="2808312" cy="4943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0312" y="908720"/>
            <a:ext cx="168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Εγγύς παρειακή αύλακα</a:t>
            </a:r>
            <a:endParaRPr lang="el-G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34511" y="908720"/>
            <a:ext cx="168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Ά</a:t>
            </a:r>
            <a:r>
              <a:rPr lang="el-GR" sz="1600" dirty="0" smtClean="0"/>
              <a:t>πω παρειακή αύλακα</a:t>
            </a:r>
            <a:endParaRPr lang="el-GR" sz="1600" dirty="0"/>
          </a:p>
        </p:txBody>
      </p:sp>
      <p:cxnSp>
        <p:nvCxnSpPr>
          <p:cNvPr id="10" name="Ευθύγραμμο βέλος σύνδεσης 9"/>
          <p:cNvCxnSpPr>
            <a:stCxn id="7" idx="2"/>
          </p:cNvCxnSpPr>
          <p:nvPr/>
        </p:nvCxnSpPr>
        <p:spPr>
          <a:xfrm flipH="1">
            <a:off x="7297960" y="1493495"/>
            <a:ext cx="924862" cy="855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>
            <a:stCxn id="8" idx="2"/>
          </p:cNvCxnSpPr>
          <p:nvPr/>
        </p:nvCxnSpPr>
        <p:spPr>
          <a:xfrm>
            <a:off x="6277021" y="1493495"/>
            <a:ext cx="95179" cy="783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Παρειακή επιφάνεια</a:t>
            </a:r>
            <a:r>
              <a:rPr lang="en-US" dirty="0" smtClean="0"/>
              <a:t> </a:t>
            </a:r>
            <a:r>
              <a:rPr lang="el-GR" sz="3200" b="0" dirty="0" smtClean="0"/>
              <a:t>3</a:t>
            </a:r>
            <a:r>
              <a:rPr lang="en-US" sz="3200" b="0" dirty="0" smtClean="0"/>
              <a:t>/</a:t>
            </a:r>
            <a:r>
              <a:rPr lang="el-GR" sz="3200" b="0" dirty="0" smtClean="0"/>
              <a:t>3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1"/>
            <a:ext cx="4690864" cy="5524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Με τις δύο αυτές αύλακες η παρειακή επιφάνεια χωρίζεται σε τρία τμήματα, τα οποία αντιστοιχούν στους τρείς λοβούς: ο </a:t>
            </a:r>
            <a:r>
              <a:rPr lang="el-GR" b="1" dirty="0" smtClean="0"/>
              <a:t>εγγύς παρειακός λοβός </a:t>
            </a:r>
            <a:r>
              <a:rPr lang="el-GR" dirty="0" smtClean="0"/>
              <a:t>που είναι κυρτός και ο περισσότερο εκτεταμένος, ο </a:t>
            </a:r>
            <a:r>
              <a:rPr lang="el-GR" b="1" dirty="0" smtClean="0"/>
              <a:t>μέσος παρειακός λοβός </a:t>
            </a:r>
            <a:r>
              <a:rPr lang="el-GR" dirty="0" smtClean="0"/>
              <a:t>που προεξέχει περισσότερο από τους άλλους και ο </a:t>
            </a:r>
            <a:r>
              <a:rPr lang="el-GR" b="1" dirty="0" smtClean="0"/>
              <a:t>άπω παρειακός λοβός </a:t>
            </a:r>
            <a:r>
              <a:rPr lang="el-GR" dirty="0" smtClean="0"/>
              <a:t>που είναι ο πιο μικρός και αρκετά κυρτός. Αυτοί οι λοβοί διαγράφουν έντονα τις κορυφές τους στο μασητικό όριο.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80834"/>
            <a:ext cx="2808312" cy="4943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8111603">
            <a:off x="7189146" y="2243574"/>
            <a:ext cx="6698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solidFill>
                  <a:srgbClr val="C00000"/>
                </a:solidFill>
              </a:rPr>
              <a:t>Εγγύς λοβός</a:t>
            </a:r>
            <a:endParaRPr lang="el-GR" sz="11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111603">
            <a:off x="6153127" y="2243575"/>
            <a:ext cx="6698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solidFill>
                  <a:srgbClr val="C00000"/>
                </a:solidFill>
              </a:rPr>
              <a:t>Μέσος  λοβός</a:t>
            </a:r>
            <a:endParaRPr lang="el-GR" sz="11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111603">
            <a:off x="5524847" y="2145348"/>
            <a:ext cx="6698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solidFill>
                  <a:srgbClr val="C00000"/>
                </a:solidFill>
              </a:rPr>
              <a:t>Άπω  λοβός</a:t>
            </a:r>
            <a:endParaRPr lang="el-GR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4" y="-24207"/>
            <a:ext cx="8229600" cy="908720"/>
          </a:xfrm>
        </p:spPr>
        <p:txBody>
          <a:bodyPr/>
          <a:lstStyle/>
          <a:p>
            <a:r>
              <a:rPr lang="el-GR" dirty="0" smtClean="0"/>
              <a:t>Γλωσσική επιφάνεια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19"/>
            <a:ext cx="5616624" cy="58127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γλωσσική </a:t>
            </a:r>
            <a:r>
              <a:rPr lang="el-GR" dirty="0" smtClean="0"/>
              <a:t>επιφάνεια είναι σχεδόν επίπεδη ή ελαφρά κυρτή. Εμφανίζει</a:t>
            </a:r>
            <a:r>
              <a:rPr lang="el-GR" b="1" dirty="0" smtClean="0"/>
              <a:t> </a:t>
            </a:r>
            <a:r>
              <a:rPr lang="el-GR" dirty="0" smtClean="0"/>
              <a:t>στο μέσο της τη </a:t>
            </a:r>
            <a:r>
              <a:rPr lang="el-GR" b="1" dirty="0" smtClean="0"/>
              <a:t>γλωσσική αύλακα</a:t>
            </a:r>
            <a:r>
              <a:rPr lang="el-GR" dirty="0" smtClean="0"/>
              <a:t>, η οποία ξεκινά από τη μασητική επιφάνεια και μόλις περάσει το μασητικό όριο αρχίζει να σβήνει ομαλά. Η αύλακα αυτή χωρίζει τη γλωσσική επιφάνεια σε </a:t>
            </a:r>
            <a:r>
              <a:rPr lang="el-GR" b="1" dirty="0" smtClean="0"/>
              <a:t>δύο λοβούς</a:t>
            </a:r>
            <a:r>
              <a:rPr lang="el-GR" dirty="0" smtClean="0"/>
              <a:t>:</a:t>
            </a:r>
            <a:r>
              <a:rPr lang="el-GR" b="1" dirty="0" smtClean="0"/>
              <a:t> </a:t>
            </a:r>
            <a:r>
              <a:rPr lang="el-GR" b="1" dirty="0"/>
              <a:t>τον </a:t>
            </a:r>
            <a:r>
              <a:rPr lang="el-GR" b="1" dirty="0" smtClean="0"/>
              <a:t>εγγύς γλωσσικό </a:t>
            </a:r>
            <a:r>
              <a:rPr lang="el-GR" dirty="0" smtClean="0"/>
              <a:t>που είναι ο μεγαλύτερος και υποστρόγγυλος,</a:t>
            </a:r>
            <a:r>
              <a:rPr lang="el-GR" b="1" dirty="0" smtClean="0"/>
              <a:t> </a:t>
            </a:r>
            <a:r>
              <a:rPr lang="el-GR" b="1" dirty="0"/>
              <a:t>και τον </a:t>
            </a:r>
            <a:r>
              <a:rPr lang="el-GR" b="1" dirty="0" smtClean="0"/>
              <a:t>άπω γλωσσικό, </a:t>
            </a:r>
            <a:r>
              <a:rPr lang="el-GR" dirty="0" smtClean="0"/>
              <a:t>που είναι μικρότερος αλλά πιο αιχμηρός. Οι κορυφές των γλωσσικών αυτών λοβών είναι ψηλότερες και αιχμηρότερες από τις κορυφές των παρειακών λοβών.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40768"/>
            <a:ext cx="2746648" cy="4752528"/>
          </a:xfrm>
          <a:prstGeom prst="rect">
            <a:avLst/>
          </a:prstGeom>
        </p:spPr>
      </p:pic>
      <p:cxnSp>
        <p:nvCxnSpPr>
          <p:cNvPr id="7" name="Ευθύγραμμο βέλος σύνδεσης 6"/>
          <p:cNvCxnSpPr>
            <a:stCxn id="8" idx="2"/>
          </p:cNvCxnSpPr>
          <p:nvPr/>
        </p:nvCxnSpPr>
        <p:spPr>
          <a:xfrm>
            <a:off x="6855668" y="1077714"/>
            <a:ext cx="164604" cy="794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12160" y="769937"/>
            <a:ext cx="1687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Γλωσσική αύλακα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5140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2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1">
  <a:themeElements>
    <a:clrScheme name="Προσαρμοσμένο 1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1589</Words>
  <Application>Microsoft Office PowerPoint</Application>
  <PresentationFormat>Προβολή στην οθόνη (4:3)</PresentationFormat>
  <Paragraphs>159</Paragraphs>
  <Slides>28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28</vt:i4>
      </vt:variant>
    </vt:vector>
  </HeadingPairs>
  <TitlesOfParts>
    <vt:vector size="31" baseType="lpstr">
      <vt:lpstr>OC_template_updated</vt:lpstr>
      <vt:lpstr>template1</vt:lpstr>
      <vt:lpstr>1_OC_template_updated</vt:lpstr>
      <vt:lpstr>Οδοντική μορφολογία</vt:lpstr>
      <vt:lpstr>Πρώτος γομφίος κάτω γνάθου 1/3</vt:lpstr>
      <vt:lpstr>Πρώτος γομφίος κάτω γνάθου 2/3</vt:lpstr>
      <vt:lpstr>Πρώτος γομφίος κάτω γνάθου 3/3</vt:lpstr>
      <vt:lpstr>Ανατολή και διαστάσεις</vt:lpstr>
      <vt:lpstr>Παρειακή επιφάνεια 1/3</vt:lpstr>
      <vt:lpstr>Παρειακή επιφάνεια 2/3</vt:lpstr>
      <vt:lpstr>Παρειακή επιφάνεια 3/3</vt:lpstr>
      <vt:lpstr>Γλωσσική επιφάνεια</vt:lpstr>
      <vt:lpstr>Μασητική επιφάνεια 1/4</vt:lpstr>
      <vt:lpstr>Μασητική επιφάνεια 2/4</vt:lpstr>
      <vt:lpstr>Μασητική επιφάνεια 3/4</vt:lpstr>
      <vt:lpstr>Μασητική επιφάνεια 4/4</vt:lpstr>
      <vt:lpstr>Εγγύς επιφάνεια</vt:lpstr>
      <vt:lpstr>Άπω επιφάνεια</vt:lpstr>
      <vt:lpstr>Αξονικές κυρτότητες και αυχενική γραμμή</vt:lpstr>
      <vt:lpstr>Ρίζα</vt:lpstr>
      <vt:lpstr>Πρώτος γομφίος κάτω γνάθου 1/2</vt:lpstr>
      <vt:lpstr>Πρώτος γομφίος κάτω γνάθου 2/2</vt:lpstr>
      <vt:lpstr>Βασικά χαρακτηριστικά</vt:lpstr>
      <vt:lpstr>Παραλλαγές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82</cp:revision>
  <dcterms:created xsi:type="dcterms:W3CDTF">2013-03-04T13:35:19Z</dcterms:created>
  <dcterms:modified xsi:type="dcterms:W3CDTF">2015-06-05T12:12:36Z</dcterms:modified>
</cp:coreProperties>
</file>