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Lst>
  <p:notesMasterIdLst>
    <p:notesMasterId r:id="rId51"/>
  </p:notesMasterIdLst>
  <p:handoutMasterIdLst>
    <p:handoutMasterId r:id="rId52"/>
  </p:handout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300" r:id="rId41"/>
    <p:sldId id="301" r:id="rId42"/>
    <p:sldId id="302" r:id="rId43"/>
    <p:sldId id="309" r:id="rId44"/>
    <p:sldId id="310" r:id="rId45"/>
    <p:sldId id="304" r:id="rId46"/>
    <p:sldId id="305" r:id="rId47"/>
    <p:sldId id="307" r:id="rId48"/>
    <p:sldId id="308" r:id="rId49"/>
    <p:sldId id="306" r:id="rId50"/>
  </p:sldIdLst>
  <p:sldSz cx="9144000" cy="6858000" type="screen4x3"/>
  <p:notesSz cx="7104063" cy="10234613"/>
  <p:custDataLst>
    <p:tags r:id="rId53"/>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373A"/>
    <a:srgbClr val="B9554D"/>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13" autoAdjust="0"/>
    <p:restoredTop sz="94662" autoAdjust="0"/>
  </p:normalViewPr>
  <p:slideViewPr>
    <p:cSldViewPr>
      <p:cViewPr>
        <p:scale>
          <a:sx n="80" d="100"/>
          <a:sy n="80" d="100"/>
        </p:scale>
        <p:origin x="-2838" y="-75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gs" Target="tags/tag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10/6/2015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10/6/2015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20</a:t>
            </a:fld>
            <a:endParaRPr lang="el-GR" dirty="0"/>
          </a:p>
        </p:txBody>
      </p:sp>
    </p:spTree>
    <p:extLst>
      <p:ext uri="{BB962C8B-B14F-4D97-AF65-F5344CB8AC3E}">
        <p14:creationId xmlns:p14="http://schemas.microsoft.com/office/powerpoint/2010/main" val="1917730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28</a:t>
            </a:fld>
            <a:endParaRPr lang="el-GR" dirty="0"/>
          </a:p>
        </p:txBody>
      </p:sp>
    </p:spTree>
    <p:extLst>
      <p:ext uri="{BB962C8B-B14F-4D97-AF65-F5344CB8AC3E}">
        <p14:creationId xmlns:p14="http://schemas.microsoft.com/office/powerpoint/2010/main" val="453189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29</a:t>
            </a:fld>
            <a:endParaRPr lang="el-GR" dirty="0"/>
          </a:p>
        </p:txBody>
      </p:sp>
    </p:spTree>
    <p:extLst>
      <p:ext uri="{BB962C8B-B14F-4D97-AF65-F5344CB8AC3E}">
        <p14:creationId xmlns:p14="http://schemas.microsoft.com/office/powerpoint/2010/main" val="4228043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30</a:t>
            </a:fld>
            <a:endParaRPr lang="el-GR" dirty="0"/>
          </a:p>
        </p:txBody>
      </p:sp>
    </p:spTree>
    <p:extLst>
      <p:ext uri="{BB962C8B-B14F-4D97-AF65-F5344CB8AC3E}">
        <p14:creationId xmlns:p14="http://schemas.microsoft.com/office/powerpoint/2010/main" val="3963388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31</a:t>
            </a:fld>
            <a:endParaRPr lang="el-GR" dirty="0"/>
          </a:p>
        </p:txBody>
      </p:sp>
    </p:spTree>
    <p:extLst>
      <p:ext uri="{BB962C8B-B14F-4D97-AF65-F5344CB8AC3E}">
        <p14:creationId xmlns:p14="http://schemas.microsoft.com/office/powerpoint/2010/main" val="3710460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35</a:t>
            </a:fld>
            <a:endParaRPr lang="el-GR" dirty="0"/>
          </a:p>
        </p:txBody>
      </p:sp>
    </p:spTree>
    <p:extLst>
      <p:ext uri="{BB962C8B-B14F-4D97-AF65-F5344CB8AC3E}">
        <p14:creationId xmlns:p14="http://schemas.microsoft.com/office/powerpoint/2010/main" val="3338718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36</a:t>
            </a:fld>
            <a:endParaRPr lang="el-GR" dirty="0"/>
          </a:p>
        </p:txBody>
      </p:sp>
    </p:spTree>
    <p:extLst>
      <p:ext uri="{BB962C8B-B14F-4D97-AF65-F5344CB8AC3E}">
        <p14:creationId xmlns:p14="http://schemas.microsoft.com/office/powerpoint/2010/main" val="1406086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38</a:t>
            </a:fld>
            <a:endParaRPr lang="el-GR" dirty="0"/>
          </a:p>
        </p:txBody>
      </p:sp>
    </p:spTree>
    <p:extLst>
      <p:ext uri="{BB962C8B-B14F-4D97-AF65-F5344CB8AC3E}">
        <p14:creationId xmlns:p14="http://schemas.microsoft.com/office/powerpoint/2010/main" val="301794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39</a:t>
            </a:fld>
            <a:endParaRPr lang="el-GR" dirty="0"/>
          </a:p>
        </p:txBody>
      </p:sp>
    </p:spTree>
    <p:extLst>
      <p:ext uri="{BB962C8B-B14F-4D97-AF65-F5344CB8AC3E}">
        <p14:creationId xmlns:p14="http://schemas.microsoft.com/office/powerpoint/2010/main" val="2749721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40</a:t>
            </a:fld>
            <a:endParaRPr lang="el-GR" dirty="0"/>
          </a:p>
        </p:txBody>
      </p:sp>
    </p:spTree>
    <p:extLst>
      <p:ext uri="{BB962C8B-B14F-4D97-AF65-F5344CB8AC3E}">
        <p14:creationId xmlns:p14="http://schemas.microsoft.com/office/powerpoint/2010/main" val="1537509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a:t>
            </a:fld>
            <a:endParaRPr lang="el-GR" dirty="0"/>
          </a:p>
        </p:txBody>
      </p:sp>
    </p:spTree>
    <p:extLst>
      <p:ext uri="{BB962C8B-B14F-4D97-AF65-F5344CB8AC3E}">
        <p14:creationId xmlns:p14="http://schemas.microsoft.com/office/powerpoint/2010/main" val="1316474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41</a:t>
            </a:fld>
            <a:endParaRPr lang="el-GR" dirty="0">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43</a:t>
            </a:fld>
            <a:endParaRPr lang="el-GR" dirty="0"/>
          </a:p>
        </p:txBody>
      </p:sp>
    </p:spTree>
    <p:extLst>
      <p:ext uri="{BB962C8B-B14F-4D97-AF65-F5344CB8AC3E}">
        <p14:creationId xmlns:p14="http://schemas.microsoft.com/office/powerpoint/2010/main" val="4075370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44</a:t>
            </a:fld>
            <a:endParaRPr lang="el-GR" dirty="0"/>
          </a:p>
        </p:txBody>
      </p:sp>
    </p:spTree>
    <p:extLst>
      <p:ext uri="{BB962C8B-B14F-4D97-AF65-F5344CB8AC3E}">
        <p14:creationId xmlns:p14="http://schemas.microsoft.com/office/powerpoint/2010/main" val="2145123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45</a:t>
            </a:fld>
            <a:endParaRPr lang="el-GR" dirty="0"/>
          </a:p>
        </p:txBody>
      </p:sp>
    </p:spTree>
    <p:extLst>
      <p:ext uri="{BB962C8B-B14F-4D97-AF65-F5344CB8AC3E}">
        <p14:creationId xmlns:p14="http://schemas.microsoft.com/office/powerpoint/2010/main" val="2145123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46</a:t>
            </a:fld>
            <a:endParaRPr lang="el-GR" dirty="0"/>
          </a:p>
        </p:txBody>
      </p:sp>
    </p:spTree>
    <p:extLst>
      <p:ext uri="{BB962C8B-B14F-4D97-AF65-F5344CB8AC3E}">
        <p14:creationId xmlns:p14="http://schemas.microsoft.com/office/powerpoint/2010/main" val="2145123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47</a:t>
            </a:fld>
            <a:endParaRPr lang="el-GR" dirty="0"/>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7</a:t>
            </a:fld>
            <a:endParaRPr lang="el-GR" dirty="0"/>
          </a:p>
        </p:txBody>
      </p:sp>
    </p:spTree>
    <p:extLst>
      <p:ext uri="{BB962C8B-B14F-4D97-AF65-F5344CB8AC3E}">
        <p14:creationId xmlns:p14="http://schemas.microsoft.com/office/powerpoint/2010/main" val="1708270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8</a:t>
            </a:fld>
            <a:endParaRPr lang="el-GR" dirty="0"/>
          </a:p>
        </p:txBody>
      </p:sp>
    </p:spTree>
    <p:extLst>
      <p:ext uri="{BB962C8B-B14F-4D97-AF65-F5344CB8AC3E}">
        <p14:creationId xmlns:p14="http://schemas.microsoft.com/office/powerpoint/2010/main" val="3085871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9</a:t>
            </a:fld>
            <a:endParaRPr lang="el-GR" dirty="0"/>
          </a:p>
        </p:txBody>
      </p:sp>
    </p:spTree>
    <p:extLst>
      <p:ext uri="{BB962C8B-B14F-4D97-AF65-F5344CB8AC3E}">
        <p14:creationId xmlns:p14="http://schemas.microsoft.com/office/powerpoint/2010/main" val="1645927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14</a:t>
            </a:fld>
            <a:endParaRPr lang="el-GR" dirty="0"/>
          </a:p>
        </p:txBody>
      </p:sp>
    </p:spTree>
    <p:extLst>
      <p:ext uri="{BB962C8B-B14F-4D97-AF65-F5344CB8AC3E}">
        <p14:creationId xmlns:p14="http://schemas.microsoft.com/office/powerpoint/2010/main" val="1116214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15</a:t>
            </a:fld>
            <a:endParaRPr lang="el-GR" dirty="0"/>
          </a:p>
        </p:txBody>
      </p:sp>
    </p:spTree>
    <p:extLst>
      <p:ext uri="{BB962C8B-B14F-4D97-AF65-F5344CB8AC3E}">
        <p14:creationId xmlns:p14="http://schemas.microsoft.com/office/powerpoint/2010/main" val="4095769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16</a:t>
            </a:fld>
            <a:endParaRPr lang="el-GR" dirty="0"/>
          </a:p>
        </p:txBody>
      </p:sp>
    </p:spTree>
    <p:extLst>
      <p:ext uri="{BB962C8B-B14F-4D97-AF65-F5344CB8AC3E}">
        <p14:creationId xmlns:p14="http://schemas.microsoft.com/office/powerpoint/2010/main" val="4095769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18</a:t>
            </a:fld>
            <a:endParaRPr lang="el-GR" dirty="0"/>
          </a:p>
        </p:txBody>
      </p:sp>
    </p:spTree>
    <p:extLst>
      <p:ext uri="{BB962C8B-B14F-4D97-AF65-F5344CB8AC3E}">
        <p14:creationId xmlns:p14="http://schemas.microsoft.com/office/powerpoint/2010/main" val="4061284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9064052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99107954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05573838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85463140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43142272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42460601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27953124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16078655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7773277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95084640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8266351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creativecommons.org/licenses/by-sa/3.0/deed.en" TargetMode="External"/><Relationship Id="rId13" Type="http://schemas.openxmlformats.org/officeDocument/2006/relationships/hyperlink" Target="http://www.flickr.com/photos/zcreem/3418218962/" TargetMode="External"/><Relationship Id="rId3" Type="http://schemas.openxmlformats.org/officeDocument/2006/relationships/hyperlink" Target="http://commons.wikimedia.org/wiki/File:The_Sun_with_Prominence.jpg" TargetMode="External"/><Relationship Id="rId7" Type="http://schemas.openxmlformats.org/officeDocument/2006/relationships/hyperlink" Target="http://commons.wikimedia.org/wiki/User:Roger_McLassus" TargetMode="External"/><Relationship Id="rId12"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http://commons.wikimedia.org/wiki/File:2006-02-01_Bulb.jpg" TargetMode="External"/><Relationship Id="rId11" Type="http://schemas.openxmlformats.org/officeDocument/2006/relationships/hyperlink" Target="http://commons.wikimedia.org/wiki/User:Norro" TargetMode="External"/><Relationship Id="rId5" Type="http://schemas.openxmlformats.org/officeDocument/2006/relationships/image" Target="../media/image14.png"/><Relationship Id="rId15" Type="http://schemas.openxmlformats.org/officeDocument/2006/relationships/hyperlink" Target="http://creativecommons.org/licenses/by-nc-nd/2.0/deed.en" TargetMode="External"/><Relationship Id="rId10" Type="http://schemas.openxmlformats.org/officeDocument/2006/relationships/hyperlink" Target="http://commons.wikimedia.org/wiki/File:Halogen_lamp_macro_02.jpg" TargetMode="External"/><Relationship Id="rId4" Type="http://schemas.openxmlformats.org/officeDocument/2006/relationships/hyperlink" Target="http://commons.wikimedia.org/wiki/User:File_Upload_Bot_(Magnus_Manske)" TargetMode="External"/><Relationship Id="rId9" Type="http://schemas.openxmlformats.org/officeDocument/2006/relationships/image" Target="../media/image15.jpeg"/><Relationship Id="rId14" Type="http://schemas.openxmlformats.org/officeDocument/2006/relationships/hyperlink" Target="http://www.flickr.com/photos/zcree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commons.wikimedia.org/wiki/File:Solar_Spectrum.png" TargetMode="External"/><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User:BetacommandBot"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commons.wikimedia.org/wiki/User:Deglr6328" TargetMode="External"/><Relationship Id="rId3" Type="http://schemas.openxmlformats.org/officeDocument/2006/relationships/hyperlink" Target="http://commons.wikimedia.org/wiki/File:LED_bulbs.jpg" TargetMode="External"/><Relationship Id="rId7" Type="http://schemas.openxmlformats.org/officeDocument/2006/relationships/hyperlink" Target="https://commons.wikimedia.org/wiki/File:Leuchtstofflampen-chtaube050409.jpg" TargetMode="Externa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ki/User:File_Upload_Bot_(Magnus_Manske)" TargetMode="External"/><Relationship Id="rId9" Type="http://schemas.openxmlformats.org/officeDocument/2006/relationships/hyperlink" Target="https://creativecommons.org/licenses/by-sa/2.0/de/deed.en"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osa-opn.org/opn/media/images/articles/0411/Features/FeatureImages/Feature1-fig2.jpg" TargetMode="Externa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webbtelescope.org/webb_telescope/science_on_the_edge/beyond_the_visible/graphics/compared/andromeda-big.jp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hyperlink" Target="http://www.ineffableisland.com/2012/09/invisible-cosmic-mysteries-made-visible.html" TargetMode="Externa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hyperlink" Target="https://commons.wikimedia.org/wiki/User:Better_than_Hustler" TargetMode="External"/><Relationship Id="rId3" Type="http://schemas.openxmlformats.org/officeDocument/2006/relationships/hyperlink" Target="http://www.flickr.com/photos/werkunz/3921767250/" TargetMode="External"/><Relationship Id="rId7" Type="http://schemas.openxmlformats.org/officeDocument/2006/relationships/hyperlink" Target="https://commons.wikimedia.org/wiki/File:Infrared_photograpg_of_maples.jpg" TargetMode="Externa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creativecommons.org/licenses/by-nc-sa/2.0/deed.en" TargetMode="External"/><Relationship Id="rId4" Type="http://schemas.openxmlformats.org/officeDocument/2006/relationships/hyperlink" Target="http://www.flickr.com/photos/werkunz/" TargetMode="External"/><Relationship Id="rId9" Type="http://schemas.openxmlformats.org/officeDocument/2006/relationships/hyperlink" Target="https://creativecommons.org/licenses/by-sa/2.0/deed.en"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www.flickr.com/photos/9422878@N08/" TargetMode="External"/><Relationship Id="rId3" Type="http://schemas.openxmlformats.org/officeDocument/2006/relationships/hyperlink" Target="http://commons.wikimedia.org/wiki/File:Infrared_Bodrum_03202_20040724152114.jpg" TargetMode="External"/><Relationship Id="rId7" Type="http://schemas.openxmlformats.org/officeDocument/2006/relationships/hyperlink" Target="http://www.flickr.com/photos/9422878@N08/843100072/" TargetMode="Externa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User:Nevit" TargetMode="External"/><Relationship Id="rId9" Type="http://schemas.openxmlformats.org/officeDocument/2006/relationships/hyperlink" Target="http://creativecommons.org/licenses/by-nc-nd/2.0/deed.en"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jpe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hyperlink" Target="http://commons.wikimedia.org/wiki/File:EM_Spectrum_Properties_edit.svg"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creativecommons.org/licenses/by-sa/3.0/deed.en" TargetMode="External"/><Relationship Id="rId5" Type="http://schemas.openxmlformats.org/officeDocument/2006/relationships/hyperlink" Target="http://mynasadata.larc.nasa.gov/images/EM_Spectrum3-new.jpg" TargetMode="External"/><Relationship Id="rId4" Type="http://schemas.openxmlformats.org/officeDocument/2006/relationships/hyperlink" Target="http://commons.wikimedia.org/wiki/User:Inductiveload"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en.wikipedia.org/wiki/Micrometer" TargetMode="External"/><Relationship Id="rId2" Type="http://schemas.openxmlformats.org/officeDocument/2006/relationships/hyperlink" Target="http://en.wikipedia.org/wiki/Milli" TargetMode="External"/><Relationship Id="rId1" Type="http://schemas.openxmlformats.org/officeDocument/2006/relationships/slideLayout" Target="../slideLayouts/slideLayout2.xml"/><Relationship Id="rId5" Type="http://schemas.openxmlformats.org/officeDocument/2006/relationships/hyperlink" Target="http://en.wikipedia.org/wiki/MeV" TargetMode="External"/><Relationship Id="rId4" Type="http://schemas.openxmlformats.org/officeDocument/2006/relationships/hyperlink" Target="http://en.wikipedia.org/wiki/THz"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hyperlink" Target="http://en.wikipedia.org/wiki/File:Tree_example_IR.jpg" TargetMode="External"/><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hyperlink" Target="http://creativecommons.org/licenses/by-sa/2.5/deed.en" TargetMode="External"/><Relationship Id="rId5" Type="http://schemas.openxmlformats.org/officeDocument/2006/relationships/hyperlink" Target="http://commons.wikimedia.org/wiki/User:Dschwen" TargetMode="External"/><Relationship Id="rId4" Type="http://schemas.openxmlformats.org/officeDocument/2006/relationships/hyperlink" Target="http://en.wikipedia.org/wiki/File:Tree_example_VIS.jp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Υπότιτλος 2"/>
          <p:cNvSpPr>
            <a:spLocks noGrp="1"/>
          </p:cNvSpPr>
          <p:nvPr>
            <p:ph type="subTitle" idx="1"/>
          </p:nvPr>
        </p:nvSpPr>
        <p:spPr>
          <a:xfrm>
            <a:off x="302509" y="2780928"/>
            <a:ext cx="8538981" cy="2304256"/>
          </a:xfrm>
        </p:spPr>
        <p:txBody>
          <a:bodyPr>
            <a:noAutofit/>
          </a:bodyPr>
          <a:lstStyle/>
          <a:p>
            <a:pPr>
              <a:spcBef>
                <a:spcPts val="0"/>
              </a:spcBef>
            </a:pPr>
            <a:r>
              <a:rPr lang="el-GR" sz="2600" b="1" dirty="0" smtClean="0"/>
              <a:t>Ενότητα </a:t>
            </a:r>
            <a:r>
              <a:rPr lang="en-US" sz="2600" b="1" dirty="0" smtClean="0"/>
              <a:t>6</a:t>
            </a:r>
            <a:r>
              <a:rPr lang="el-GR" sz="2600" dirty="0" smtClean="0"/>
              <a:t>:</a:t>
            </a:r>
            <a:r>
              <a:rPr lang="en-US" sz="2600" dirty="0" smtClean="0"/>
              <a:t> </a:t>
            </a:r>
            <a:r>
              <a:rPr lang="el-GR" sz="2600" dirty="0"/>
              <a:t>Διαγνωστικές Μέθοδοι με Υπέρυθρη </a:t>
            </a:r>
            <a:r>
              <a:rPr lang="el-GR" sz="2600" dirty="0" smtClean="0"/>
              <a:t>Ακτινοβολία</a:t>
            </a:r>
            <a:endParaRPr lang="en-US" sz="2600" dirty="0" smtClean="0"/>
          </a:p>
          <a:p>
            <a:pPr>
              <a:spcBef>
                <a:spcPts val="0"/>
              </a:spcBef>
            </a:pPr>
            <a:r>
              <a:rPr lang="en-US" sz="2600" dirty="0" smtClean="0"/>
              <a:t>I. </a:t>
            </a:r>
            <a:r>
              <a:rPr lang="el-GR" sz="2600" dirty="0" smtClean="0"/>
              <a:t>Υπέρυθρη Ανακλαστογραφία</a:t>
            </a:r>
            <a:r>
              <a:rPr lang="en-US" sz="2600" dirty="0" smtClean="0"/>
              <a:t> IRRef</a:t>
            </a:r>
            <a:r>
              <a:rPr lang="el-GR" sz="2600" dirty="0" smtClean="0"/>
              <a:t> </a:t>
            </a:r>
            <a:r>
              <a:rPr lang="en-US" sz="2600" dirty="0" smtClean="0"/>
              <a:t> </a:t>
            </a:r>
            <a:r>
              <a:rPr lang="el-GR" sz="2600" dirty="0" smtClean="0"/>
              <a:t>(</a:t>
            </a:r>
            <a:r>
              <a:rPr lang="en-US" sz="2600" b="1" dirty="0" smtClean="0"/>
              <a:t>I</a:t>
            </a:r>
            <a:r>
              <a:rPr lang="en-US" sz="2600" dirty="0" smtClean="0"/>
              <a:t>nfra</a:t>
            </a:r>
            <a:r>
              <a:rPr lang="en-US" sz="2600" b="1" dirty="0" smtClean="0"/>
              <a:t>r</a:t>
            </a:r>
            <a:r>
              <a:rPr lang="en-US" sz="2600" dirty="0" smtClean="0"/>
              <a:t>ed </a:t>
            </a:r>
            <a:r>
              <a:rPr lang="en-US" sz="2600" b="1" dirty="0" smtClean="0"/>
              <a:t>Ref</a:t>
            </a:r>
            <a:r>
              <a:rPr lang="en-US" sz="2600" dirty="0" smtClean="0"/>
              <a:t>lectography)‏</a:t>
            </a:r>
            <a:endParaRPr lang="el-GR" sz="2600" dirty="0"/>
          </a:p>
          <a:p>
            <a:pPr>
              <a:spcBef>
                <a:spcPts val="0"/>
              </a:spcBef>
            </a:pPr>
            <a:endParaRPr lang="en-US" sz="2400" dirty="0" smtClean="0"/>
          </a:p>
          <a:p>
            <a:pPr>
              <a:spcBef>
                <a:spcPts val="0"/>
              </a:spcBef>
            </a:pPr>
            <a:r>
              <a:rPr lang="el-GR" sz="2400" dirty="0"/>
              <a:t>Δρ. Αθηνά Αλεξοπούλου</a:t>
            </a:r>
          </a:p>
          <a:p>
            <a:pPr>
              <a:spcBef>
                <a:spcPts val="0"/>
              </a:spcBef>
            </a:pPr>
            <a:r>
              <a:rPr lang="el-GR" sz="2400" dirty="0"/>
              <a:t>Τμήμα</a:t>
            </a:r>
            <a:r>
              <a:rPr lang="en-US" sz="2400" dirty="0"/>
              <a:t> </a:t>
            </a:r>
            <a:r>
              <a:rPr lang="el-GR" sz="2400" dirty="0"/>
              <a:t>Συντήρησης Αρχαιοτήτων &amp; Έργων Τέχνης</a:t>
            </a:r>
          </a:p>
        </p:txBody>
      </p:sp>
      <p:pic>
        <p:nvPicPr>
          <p:cNvPr id="11" name="Picture 10"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2"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14" name="Table 13"/>
          <p:cNvGraphicFramePr>
            <a:graphicFrameLocks noGrp="1"/>
          </p:cNvGraphicFramePr>
          <p:nvPr>
            <p:extLst>
              <p:ext uri="{D42A27DB-BD31-4B8C-83A1-F6EECF244321}">
                <p14:modId xmlns:p14="http://schemas.microsoft.com/office/powerpoint/2010/main" val="3448377680"/>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5" name="Picture 14"/>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6" name="Picture 3" descr="Λογότυπο Επιχειρησιακού Προγράμματος Εκπαίδευση και Δια βίου Μάθηση"/>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19227" y="5269682"/>
            <a:ext cx="3543300" cy="847725"/>
          </a:xfrm>
          <a:prstGeom prst="rect">
            <a:avLst/>
          </a:prstGeom>
          <a:noFill/>
          <a:extLst>
            <a:ext uri="{909E8E84-426E-40DD-AFC4-6F175D3DCCD1}">
              <a14:hiddenFill xmlns:a14="http://schemas.microsoft.com/office/drawing/2010/main">
                <a:solidFill>
                  <a:srgbClr val="FFFFFF"/>
                </a:solidFill>
              </a14:hiddenFill>
            </a:ext>
          </a:extLst>
        </p:spPr>
      </p:pic>
      <p:sp>
        <p:nvSpPr>
          <p:cNvPr id="17" name="Τίτλος 1"/>
          <p:cNvSpPr>
            <a:spLocks noGrp="1"/>
          </p:cNvSpPr>
          <p:nvPr>
            <p:ph type="ctrTitle"/>
          </p:nvPr>
        </p:nvSpPr>
        <p:spPr>
          <a:xfrm>
            <a:off x="683568" y="1340768"/>
            <a:ext cx="7772400" cy="1470025"/>
          </a:xfrm>
        </p:spPr>
        <p:txBody>
          <a:bodyPr>
            <a:normAutofit/>
          </a:bodyPr>
          <a:lstStyle/>
          <a:p>
            <a:pPr lvl="1" algn="ctr"/>
            <a:r>
              <a:rPr lang="el-GR" sz="4000" b="1" dirty="0" smtClean="0">
                <a:solidFill>
                  <a:schemeClr val="tx1"/>
                </a:solidFill>
                <a:latin typeface="+mn-lt"/>
              </a:rPr>
              <a:t>Φυσικοχημικές Μέθοδοι Διάγνωσης - Τεκμηρίωσης</a:t>
            </a:r>
          </a:p>
        </p:txBody>
      </p:sp>
    </p:spTree>
    <p:extLst>
      <p:ext uri="{BB962C8B-B14F-4D97-AF65-F5344CB8AC3E}">
        <p14:creationId xmlns:p14="http://schemas.microsoft.com/office/powerpoint/2010/main" val="22490669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532" y="0"/>
            <a:ext cx="8424936" cy="1142744"/>
          </a:xfrm>
        </p:spPr>
        <p:txBody>
          <a:bodyPr>
            <a:noAutofit/>
          </a:bodyPr>
          <a:lstStyle/>
          <a:p>
            <a:r>
              <a:rPr lang="el-GR" sz="3600" dirty="0" smtClean="0"/>
              <a:t>Η εικόνα ως σύνθεση φασματικών καμπυλών</a:t>
            </a:r>
            <a:endParaRPr lang="el-GR" sz="3600" dirty="0"/>
          </a:p>
        </p:txBody>
      </p:sp>
      <p:pic>
        <p:nvPicPr>
          <p:cNvPr id="8194" name="Picture 2" title="Σχηματική αναπαράσταση των στοιχείων ενός συστήματος απεικόνισης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23771" y="1238770"/>
            <a:ext cx="5696458" cy="49115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15516" y="6131373"/>
            <a:ext cx="8712968" cy="369332"/>
          </a:xfrm>
          <a:prstGeom prst="rect">
            <a:avLst/>
          </a:prstGeom>
        </p:spPr>
        <p:txBody>
          <a:bodyPr wrap="square">
            <a:spAutoFit/>
          </a:bodyPr>
          <a:lstStyle/>
          <a:p>
            <a:pPr algn="ctr"/>
            <a:r>
              <a:rPr lang="el-GR" dirty="0">
                <a:latin typeface="+mn-lt"/>
              </a:rPr>
              <a:t>Σχηματική αναπαράσταση των στοιχείων ενός συστήματος απεικόνισης [Ribés et al. 2008]</a:t>
            </a: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9</a:t>
            </a:fld>
            <a:endParaRPr lang="el-GR" dirty="0"/>
          </a:p>
        </p:txBody>
      </p:sp>
      <p:sp>
        <p:nvSpPr>
          <p:cNvPr id="6" name="Rectangle 5"/>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6087421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24744"/>
          </a:xfrm>
        </p:spPr>
        <p:txBody>
          <a:bodyPr>
            <a:normAutofit fontScale="90000"/>
          </a:bodyPr>
          <a:lstStyle/>
          <a:p>
            <a:r>
              <a:rPr lang="el-GR" dirty="0" smtClean="0"/>
              <a:t>Πηγές υπέρυθρης ακτινοβολίας</a:t>
            </a:r>
            <a:br>
              <a:rPr lang="el-GR" dirty="0" smtClean="0"/>
            </a:br>
            <a:r>
              <a:rPr lang="el-GR" dirty="0" smtClean="0"/>
              <a:t>Ο </a:t>
            </a:r>
            <a:r>
              <a:rPr lang="el-GR" dirty="0"/>
              <a:t>ήλιος και οι τεχνητές πηγές φωτισμού</a:t>
            </a:r>
          </a:p>
        </p:txBody>
      </p:sp>
      <p:pic>
        <p:nvPicPr>
          <p:cNvPr id="3074" name="Picture 2" title="ήλιος"/>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1386" y="1946810"/>
            <a:ext cx="2781271" cy="27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6"/>
          <p:cNvSpPr>
            <a:spLocks noChangeArrowheads="1"/>
          </p:cNvSpPr>
          <p:nvPr/>
        </p:nvSpPr>
        <p:spPr bwMode="auto">
          <a:xfrm>
            <a:off x="467544" y="4625028"/>
            <a:ext cx="25923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dirty="0" smtClean="0">
                <a:solidFill>
                  <a:srgbClr val="595959"/>
                </a:solidFill>
                <a:latin typeface="Calibri" pitchFamily="34" charset="0"/>
              </a:rPr>
              <a:t>“</a:t>
            </a:r>
            <a:r>
              <a:rPr lang="en-US" sz="1200" dirty="0" smtClean="0">
                <a:solidFill>
                  <a:srgbClr val="595959"/>
                </a:solidFill>
                <a:latin typeface="Calibri" pitchFamily="34" charset="0"/>
                <a:hlinkClick r:id="rId3"/>
              </a:rPr>
              <a:t>The Sun with Prominence</a:t>
            </a:r>
            <a:r>
              <a:rPr lang="en-US" sz="1200" dirty="0" smtClean="0">
                <a:solidFill>
                  <a:srgbClr val="595959"/>
                </a:solidFill>
                <a:latin typeface="Calibri" pitchFamily="34" charset="0"/>
              </a:rPr>
              <a:t>”,  </a:t>
            </a:r>
          </a:p>
          <a:p>
            <a:pPr algn="ctr"/>
            <a:r>
              <a:rPr lang="el-GR" sz="1200" dirty="0" smtClean="0">
                <a:solidFill>
                  <a:srgbClr val="595959"/>
                </a:solidFill>
                <a:latin typeface="Calibri" pitchFamily="34" charset="0"/>
              </a:rPr>
              <a:t>από</a:t>
            </a:r>
            <a:r>
              <a:rPr lang="en-US" sz="1200" dirty="0" smtClean="0">
                <a:solidFill>
                  <a:srgbClr val="595959"/>
                </a:solidFill>
                <a:latin typeface="Calibri" pitchFamily="34" charset="0"/>
              </a:rPr>
              <a:t> </a:t>
            </a:r>
            <a:r>
              <a:rPr lang="en-US" sz="1200" dirty="0" smtClean="0">
                <a:solidFill>
                  <a:srgbClr val="595959"/>
                </a:solidFill>
                <a:latin typeface="Calibri" pitchFamily="34" charset="0"/>
                <a:hlinkClick r:id="rId4"/>
              </a:rPr>
              <a:t>Magnus Manske </a:t>
            </a:r>
            <a:r>
              <a:rPr lang="el-GR" sz="1200" dirty="0" smtClean="0">
                <a:solidFill>
                  <a:srgbClr val="595959"/>
                </a:solidFill>
                <a:latin typeface="Calibri" pitchFamily="34" charset="0"/>
              </a:rPr>
              <a:t>διαθέσιμο ως κοινό κτήμα</a:t>
            </a:r>
            <a:endParaRPr lang="en-US" sz="1200" dirty="0" smtClean="0">
              <a:solidFill>
                <a:srgbClr val="595959"/>
              </a:solidFill>
              <a:latin typeface="Calibri" pitchFamily="34" charset="0"/>
            </a:endParaRPr>
          </a:p>
        </p:txBody>
      </p:sp>
      <p:pic>
        <p:nvPicPr>
          <p:cNvPr id="3075" name="Picture 3" title="τεχνητές πηγές φωτισμού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7" y="1946810"/>
            <a:ext cx="1947695" cy="27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8"/>
          <p:cNvSpPr>
            <a:spLocks noChangeArrowheads="1"/>
          </p:cNvSpPr>
          <p:nvPr/>
        </p:nvSpPr>
        <p:spPr bwMode="auto">
          <a:xfrm>
            <a:off x="3761785" y="4653136"/>
            <a:ext cx="2146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dirty="0" smtClean="0">
                <a:solidFill>
                  <a:srgbClr val="595959"/>
                </a:solidFill>
                <a:latin typeface="Calibri" pitchFamily="34" charset="0"/>
              </a:rPr>
              <a:t>“</a:t>
            </a:r>
            <a:r>
              <a:rPr lang="en-US" sz="1200" dirty="0" smtClean="0">
                <a:solidFill>
                  <a:srgbClr val="595959"/>
                </a:solidFill>
                <a:latin typeface="Calibri" pitchFamily="34" charset="0"/>
                <a:hlinkClick r:id="rId6"/>
              </a:rPr>
              <a:t>2006-02-01 Bulb</a:t>
            </a:r>
            <a:r>
              <a:rPr lang="en-US" sz="1200" dirty="0" smtClean="0">
                <a:solidFill>
                  <a:srgbClr val="595959"/>
                </a:solidFill>
                <a:latin typeface="Calibri" pitchFamily="34" charset="0"/>
              </a:rPr>
              <a:t>”,  </a:t>
            </a:r>
            <a:r>
              <a:rPr lang="el-GR" sz="1200" dirty="0" smtClean="0">
                <a:solidFill>
                  <a:srgbClr val="595959"/>
                </a:solidFill>
                <a:latin typeface="Calibri" pitchFamily="34" charset="0"/>
              </a:rPr>
              <a:t>από</a:t>
            </a:r>
            <a:r>
              <a:rPr lang="en-US" sz="1200" dirty="0" smtClean="0">
                <a:solidFill>
                  <a:srgbClr val="595959"/>
                </a:solidFill>
                <a:latin typeface="Calibri" pitchFamily="34" charset="0"/>
              </a:rPr>
              <a:t> </a:t>
            </a:r>
            <a:r>
              <a:rPr lang="en-US" sz="1200" dirty="0" smtClean="0">
                <a:solidFill>
                  <a:srgbClr val="595959"/>
                </a:solidFill>
                <a:latin typeface="Calibri" pitchFamily="34" charset="0"/>
                <a:hlinkClick r:id="rId7"/>
              </a:rPr>
              <a:t>Roger McLassus</a:t>
            </a:r>
            <a:r>
              <a:rPr lang="el-GR" sz="1200" dirty="0" smtClean="0">
                <a:solidFill>
                  <a:srgbClr val="595959"/>
                </a:solidFill>
                <a:latin typeface="Calibri" pitchFamily="34" charset="0"/>
              </a:rPr>
              <a:t> διαθέσιμο με άδεια</a:t>
            </a:r>
            <a:r>
              <a:rPr lang="en-US" sz="1200" dirty="0" smtClean="0">
                <a:solidFill>
                  <a:srgbClr val="595959"/>
                </a:solidFill>
                <a:latin typeface="Calibri" pitchFamily="34" charset="0"/>
              </a:rPr>
              <a:t> </a:t>
            </a:r>
          </a:p>
          <a:p>
            <a:pPr algn="ctr"/>
            <a:r>
              <a:rPr lang="en-US" sz="1200" dirty="0" smtClean="0">
                <a:solidFill>
                  <a:srgbClr val="595959"/>
                </a:solidFill>
                <a:latin typeface="Calibri" pitchFamily="34" charset="0"/>
                <a:hlinkClick r:id="rId8"/>
              </a:rPr>
              <a:t>CC BY-SA 3.0</a:t>
            </a:r>
            <a:endParaRPr lang="en-US" sz="1200" dirty="0" smtClean="0">
              <a:solidFill>
                <a:srgbClr val="595959"/>
              </a:solidFill>
              <a:latin typeface="Calibri" pitchFamily="34" charset="0"/>
            </a:endParaRPr>
          </a:p>
        </p:txBody>
      </p:sp>
      <p:pic>
        <p:nvPicPr>
          <p:cNvPr id="9" name="Picture 3" title="τεχνητές πηγές φωτισμού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81094" y="1270549"/>
            <a:ext cx="2376264" cy="17817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p:cNvSpPr>
            <a:spLocks noChangeArrowheads="1"/>
          </p:cNvSpPr>
          <p:nvPr/>
        </p:nvSpPr>
        <p:spPr bwMode="auto">
          <a:xfrm>
            <a:off x="6277529" y="3013501"/>
            <a:ext cx="25833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200" dirty="0" smtClean="0">
                <a:solidFill>
                  <a:srgbClr val="595959"/>
                </a:solidFill>
                <a:latin typeface="Calibri" pitchFamily="34" charset="0"/>
              </a:rPr>
              <a:t>“</a:t>
            </a:r>
            <a:r>
              <a:rPr lang="en-US" sz="1200" dirty="0" smtClean="0">
                <a:solidFill>
                  <a:srgbClr val="595959"/>
                </a:solidFill>
                <a:latin typeface="Calibri" pitchFamily="34" charset="0"/>
                <a:hlinkClick r:id="rId10"/>
              </a:rPr>
              <a:t>Halogen lamp macro 02</a:t>
            </a:r>
            <a:r>
              <a:rPr lang="en-US" sz="1200" dirty="0" smtClean="0">
                <a:solidFill>
                  <a:srgbClr val="595959"/>
                </a:solidFill>
                <a:latin typeface="Calibri" pitchFamily="34" charset="0"/>
              </a:rPr>
              <a:t>”,  </a:t>
            </a:r>
            <a:r>
              <a:rPr lang="el-GR" sz="1200" dirty="0" smtClean="0">
                <a:solidFill>
                  <a:srgbClr val="595959"/>
                </a:solidFill>
                <a:latin typeface="Calibri" pitchFamily="34" charset="0"/>
              </a:rPr>
              <a:t>από </a:t>
            </a:r>
            <a:r>
              <a:rPr lang="en-US" sz="1200" dirty="0" smtClean="0">
                <a:solidFill>
                  <a:srgbClr val="595959"/>
                </a:solidFill>
                <a:latin typeface="Calibri" pitchFamily="34" charset="0"/>
                <a:hlinkClick r:id="rId11"/>
              </a:rPr>
              <a:t>Norro</a:t>
            </a:r>
            <a:r>
              <a:rPr lang="el-GR" sz="1200" dirty="0" smtClean="0">
                <a:solidFill>
                  <a:srgbClr val="595959"/>
                </a:solidFill>
                <a:latin typeface="Calibri" pitchFamily="34" charset="0"/>
              </a:rPr>
              <a:t> διαθέσιμο με άδεια</a:t>
            </a:r>
            <a:r>
              <a:rPr lang="en-US" sz="1200" dirty="0" smtClean="0">
                <a:solidFill>
                  <a:srgbClr val="595959"/>
                </a:solidFill>
                <a:latin typeface="Calibri" pitchFamily="34" charset="0"/>
              </a:rPr>
              <a:t> </a:t>
            </a:r>
            <a:r>
              <a:rPr lang="en-US" sz="1200" dirty="0" smtClean="0">
                <a:solidFill>
                  <a:srgbClr val="595959"/>
                </a:solidFill>
                <a:latin typeface="Calibri" pitchFamily="34" charset="0"/>
                <a:hlinkClick r:id="rId8"/>
              </a:rPr>
              <a:t>CC BY-SA 3.0</a:t>
            </a:r>
            <a:endParaRPr lang="en-US" sz="1200" dirty="0" smtClean="0">
              <a:solidFill>
                <a:srgbClr val="595959"/>
              </a:solidFill>
              <a:latin typeface="Calibri" pitchFamily="34" charset="0"/>
            </a:endParaRPr>
          </a:p>
        </p:txBody>
      </p:sp>
      <p:pic>
        <p:nvPicPr>
          <p:cNvPr id="3076" name="Picture 4" title="τεχνητές πηγές φωτισμού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81095" y="3942000"/>
            <a:ext cx="2376264" cy="17832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2"/>
          <p:cNvSpPr>
            <a:spLocks noChangeArrowheads="1"/>
          </p:cNvSpPr>
          <p:nvPr/>
        </p:nvSpPr>
        <p:spPr bwMode="auto">
          <a:xfrm>
            <a:off x="6228184" y="5718161"/>
            <a:ext cx="25728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200" dirty="0" smtClean="0">
                <a:solidFill>
                  <a:srgbClr val="595959"/>
                </a:solidFill>
                <a:latin typeface="Calibri" pitchFamily="34" charset="0"/>
              </a:rPr>
              <a:t>“</a:t>
            </a:r>
            <a:r>
              <a:rPr lang="en-US" sz="1200" dirty="0" smtClean="0">
                <a:solidFill>
                  <a:srgbClr val="595959"/>
                </a:solidFill>
                <a:latin typeface="Calibri" pitchFamily="34" charset="0"/>
                <a:hlinkClick r:id="rId13"/>
              </a:rPr>
              <a:t>Part of my Homage to the Tungsten Lamp</a:t>
            </a:r>
            <a:r>
              <a:rPr lang="en-US" sz="1200" dirty="0" smtClean="0">
                <a:solidFill>
                  <a:srgbClr val="595959"/>
                </a:solidFill>
                <a:latin typeface="Calibri" pitchFamily="34" charset="0"/>
              </a:rPr>
              <a:t>”,  </a:t>
            </a:r>
            <a:r>
              <a:rPr lang="el-GR" sz="1200" dirty="0" smtClean="0">
                <a:solidFill>
                  <a:srgbClr val="595959"/>
                </a:solidFill>
                <a:latin typeface="Calibri" pitchFamily="34" charset="0"/>
              </a:rPr>
              <a:t>από </a:t>
            </a:r>
            <a:r>
              <a:rPr lang="en-US" sz="1200" dirty="0" smtClean="0">
                <a:solidFill>
                  <a:srgbClr val="595959"/>
                </a:solidFill>
                <a:latin typeface="Calibri" pitchFamily="34" charset="0"/>
                <a:hlinkClick r:id="rId14"/>
              </a:rPr>
              <a:t>Mark Tomlinson</a:t>
            </a:r>
            <a:r>
              <a:rPr lang="el-GR" sz="1200" dirty="0" smtClean="0">
                <a:solidFill>
                  <a:srgbClr val="595959"/>
                </a:solidFill>
                <a:latin typeface="Calibri" pitchFamily="34" charset="0"/>
                <a:hlinkClick r:id="rId14"/>
              </a:rPr>
              <a:t> </a:t>
            </a:r>
            <a:r>
              <a:rPr lang="el-GR" sz="1200" dirty="0" smtClean="0">
                <a:solidFill>
                  <a:srgbClr val="595959"/>
                </a:solidFill>
                <a:latin typeface="Calibri" pitchFamily="34" charset="0"/>
              </a:rPr>
              <a:t>διαθέσιμο με άδεια</a:t>
            </a:r>
            <a:r>
              <a:rPr lang="en-US" sz="1200" dirty="0" smtClean="0">
                <a:solidFill>
                  <a:srgbClr val="595959"/>
                </a:solidFill>
                <a:latin typeface="Calibri" pitchFamily="34" charset="0"/>
              </a:rPr>
              <a:t> </a:t>
            </a:r>
            <a:r>
              <a:rPr lang="en-US" sz="1200" dirty="0" smtClean="0">
                <a:solidFill>
                  <a:srgbClr val="595959"/>
                </a:solidFill>
                <a:latin typeface="Calibri" pitchFamily="34" charset="0"/>
                <a:hlinkClick r:id="rId15"/>
              </a:rPr>
              <a:t>CC BY-NC-ND 2.0</a:t>
            </a:r>
            <a:endParaRPr lang="en-US" sz="1200" dirty="0" smtClean="0">
              <a:solidFill>
                <a:srgbClr val="595959"/>
              </a:solidFill>
              <a:latin typeface="Calibri" pitchFamily="34" charset="0"/>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10</a:t>
            </a:fld>
            <a:endParaRPr lang="el-GR" dirty="0"/>
          </a:p>
        </p:txBody>
      </p:sp>
      <p:sp>
        <p:nvSpPr>
          <p:cNvPr id="14" name="Rectangle 13"/>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5457199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Φάσμα ηλιακής ακτινοβολίας</a:t>
            </a:r>
            <a:endParaRPr lang="el-GR" dirty="0"/>
          </a:p>
        </p:txBody>
      </p:sp>
      <p:pic>
        <p:nvPicPr>
          <p:cNvPr id="4098" name="Picture 2" title="Φασματική καμπύλη της ηλιακής ακτινοβολίας"/>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1759337" y="1328928"/>
            <a:ext cx="5836999" cy="390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p:cNvSpPr>
            <a:spLocks noChangeArrowheads="1"/>
          </p:cNvSpPr>
          <p:nvPr/>
        </p:nvSpPr>
        <p:spPr bwMode="auto">
          <a:xfrm>
            <a:off x="2231740" y="5223683"/>
            <a:ext cx="49685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200" dirty="0" smtClean="0">
                <a:solidFill>
                  <a:srgbClr val="595959"/>
                </a:solidFill>
                <a:latin typeface="Calibri" pitchFamily="34" charset="0"/>
              </a:rPr>
              <a:t>“</a:t>
            </a:r>
            <a:r>
              <a:rPr lang="en-US" sz="1200" dirty="0" smtClean="0">
                <a:solidFill>
                  <a:srgbClr val="595959"/>
                </a:solidFill>
                <a:latin typeface="Calibri" pitchFamily="34" charset="0"/>
                <a:hlinkClick r:id="rId3"/>
              </a:rPr>
              <a:t>Solar Spectrum</a:t>
            </a:r>
            <a:r>
              <a:rPr lang="en-US" sz="1200" dirty="0" smtClean="0">
                <a:solidFill>
                  <a:srgbClr val="595959"/>
                </a:solidFill>
                <a:latin typeface="Calibri" pitchFamily="34" charset="0"/>
              </a:rPr>
              <a:t>”,  </a:t>
            </a:r>
            <a:r>
              <a:rPr lang="el-GR" sz="1200" dirty="0" smtClean="0">
                <a:solidFill>
                  <a:srgbClr val="595959"/>
                </a:solidFill>
                <a:latin typeface="Calibri" pitchFamily="34" charset="0"/>
              </a:rPr>
              <a:t>από</a:t>
            </a:r>
            <a:r>
              <a:rPr lang="en-US" sz="1200" dirty="0" smtClean="0">
                <a:solidFill>
                  <a:srgbClr val="595959"/>
                </a:solidFill>
                <a:latin typeface="Calibri" pitchFamily="34" charset="0"/>
              </a:rPr>
              <a:t> </a:t>
            </a:r>
            <a:r>
              <a:rPr lang="en-US" sz="1200" dirty="0" smtClean="0">
                <a:solidFill>
                  <a:srgbClr val="595959"/>
                </a:solidFill>
                <a:latin typeface="Calibri" pitchFamily="34" charset="0"/>
                <a:hlinkClick r:id="rId4"/>
              </a:rPr>
              <a:t>BetacommandBot</a:t>
            </a:r>
            <a:r>
              <a:rPr lang="el-GR" sz="1200" dirty="0" smtClean="0">
                <a:solidFill>
                  <a:srgbClr val="595959"/>
                </a:solidFill>
                <a:latin typeface="Calibri" pitchFamily="34" charset="0"/>
              </a:rPr>
              <a:t> διαθέσιμο με άδεια</a:t>
            </a:r>
            <a:r>
              <a:rPr lang="en-US" sz="1200" dirty="0" smtClean="0">
                <a:solidFill>
                  <a:srgbClr val="595959"/>
                </a:solidFill>
                <a:latin typeface="Calibri" pitchFamily="34" charset="0"/>
              </a:rPr>
              <a:t> </a:t>
            </a:r>
            <a:r>
              <a:rPr lang="en-US" sz="1200" dirty="0" smtClean="0">
                <a:solidFill>
                  <a:srgbClr val="595959"/>
                </a:solidFill>
                <a:latin typeface="Calibri" pitchFamily="34" charset="0"/>
                <a:hlinkClick r:id="rId5"/>
              </a:rPr>
              <a:t>CC BY-SA 3.0</a:t>
            </a:r>
            <a:endParaRPr lang="en-US" sz="1200" dirty="0" smtClean="0">
              <a:solidFill>
                <a:srgbClr val="595959"/>
              </a:solidFill>
              <a:latin typeface="Calibri" pitchFamily="34" charset="0"/>
            </a:endParaRPr>
          </a:p>
        </p:txBody>
      </p:sp>
      <p:sp>
        <p:nvSpPr>
          <p:cNvPr id="5" name="Rectangle 4"/>
          <p:cNvSpPr/>
          <p:nvPr/>
        </p:nvSpPr>
        <p:spPr>
          <a:xfrm>
            <a:off x="899592" y="5661536"/>
            <a:ext cx="7632848" cy="769441"/>
          </a:xfrm>
          <a:prstGeom prst="rect">
            <a:avLst/>
          </a:prstGeom>
        </p:spPr>
        <p:txBody>
          <a:bodyPr wrap="square">
            <a:spAutoFit/>
          </a:bodyPr>
          <a:lstStyle/>
          <a:p>
            <a:r>
              <a:rPr lang="el-GR" sz="2200" dirty="0">
                <a:latin typeface="+mn-lt"/>
              </a:rPr>
              <a:t>Φασματική καμπύλη της ηλιακής </a:t>
            </a:r>
            <a:r>
              <a:rPr lang="el-GR" sz="2200" dirty="0" smtClean="0">
                <a:latin typeface="+mn-lt"/>
              </a:rPr>
              <a:t>ακτινοβολίας</a:t>
            </a:r>
            <a:r>
              <a:rPr lang="en-US" sz="2200" dirty="0" smtClean="0">
                <a:latin typeface="+mn-lt"/>
              </a:rPr>
              <a:t> </a:t>
            </a:r>
            <a:r>
              <a:rPr lang="el-GR" sz="2200" dirty="0" smtClean="0">
                <a:latin typeface="+mn-lt"/>
              </a:rPr>
              <a:t>στο όριο της  ατμόσφαιρας και </a:t>
            </a:r>
            <a:r>
              <a:rPr lang="el-GR" sz="2200" dirty="0">
                <a:latin typeface="+mn-lt"/>
              </a:rPr>
              <a:t>στην επιφάνεια της Γης.</a:t>
            </a: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11</a:t>
            </a:fld>
            <a:endParaRPr lang="el-GR" dirty="0"/>
          </a:p>
        </p:txBody>
      </p:sp>
      <p:sp>
        <p:nvSpPr>
          <p:cNvPr id="9" name="Rectangle 8"/>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41836446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Τεχνητ</a:t>
            </a:r>
            <a:r>
              <a:rPr lang="el-GR" dirty="0"/>
              <a:t>έ</a:t>
            </a:r>
            <a:r>
              <a:rPr lang="el-GR" dirty="0" smtClean="0"/>
              <a:t>ς </a:t>
            </a:r>
            <a:r>
              <a:rPr lang="el-GR" dirty="0"/>
              <a:t>πηγές φωτισμού</a:t>
            </a:r>
          </a:p>
        </p:txBody>
      </p:sp>
      <p:pic>
        <p:nvPicPr>
          <p:cNvPr id="5122" name="Picture 2" title="Τεχνητές πηγές φωτισμού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9532" y="1413737"/>
            <a:ext cx="4807313" cy="27305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4"/>
          <p:cNvSpPr>
            <a:spLocks noChangeArrowheads="1"/>
          </p:cNvSpPr>
          <p:nvPr/>
        </p:nvSpPr>
        <p:spPr bwMode="auto">
          <a:xfrm>
            <a:off x="1187624" y="4144237"/>
            <a:ext cx="3168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dirty="0" smtClean="0">
                <a:solidFill>
                  <a:srgbClr val="595959"/>
                </a:solidFill>
                <a:latin typeface="Calibri" pitchFamily="34" charset="0"/>
              </a:rPr>
              <a:t>“</a:t>
            </a:r>
            <a:r>
              <a:rPr lang="en-US" sz="1200" dirty="0" smtClean="0">
                <a:solidFill>
                  <a:srgbClr val="595959"/>
                </a:solidFill>
                <a:latin typeface="Calibri" pitchFamily="34" charset="0"/>
                <a:hlinkClick r:id="rId3"/>
              </a:rPr>
              <a:t>LED bulbs</a:t>
            </a:r>
            <a:r>
              <a:rPr lang="en-US" sz="1200" dirty="0" smtClean="0">
                <a:solidFill>
                  <a:srgbClr val="595959"/>
                </a:solidFill>
                <a:latin typeface="Calibri" pitchFamily="34" charset="0"/>
              </a:rPr>
              <a:t>”,  </a:t>
            </a:r>
            <a:r>
              <a:rPr lang="el-GR" sz="1200" dirty="0" smtClean="0">
                <a:solidFill>
                  <a:srgbClr val="595959"/>
                </a:solidFill>
                <a:latin typeface="Calibri" pitchFamily="34" charset="0"/>
              </a:rPr>
              <a:t>από</a:t>
            </a:r>
            <a:r>
              <a:rPr lang="en-US" sz="1200" dirty="0" smtClean="0">
                <a:solidFill>
                  <a:srgbClr val="595959"/>
                </a:solidFill>
                <a:latin typeface="Calibri" pitchFamily="34" charset="0"/>
              </a:rPr>
              <a:t> </a:t>
            </a:r>
            <a:r>
              <a:rPr lang="en-US" sz="1200" dirty="0" smtClean="0">
                <a:solidFill>
                  <a:srgbClr val="595959"/>
                </a:solidFill>
                <a:latin typeface="Calibri" pitchFamily="34" charset="0"/>
                <a:hlinkClick r:id="rId4"/>
              </a:rPr>
              <a:t>Magnus Manske </a:t>
            </a:r>
            <a:endParaRPr lang="en-US" sz="1200" dirty="0" smtClean="0">
              <a:solidFill>
                <a:srgbClr val="595959"/>
              </a:solidFill>
              <a:latin typeface="Calibri" pitchFamily="34" charset="0"/>
            </a:endParaRPr>
          </a:p>
          <a:p>
            <a:pPr algn="ctr"/>
            <a:r>
              <a:rPr lang="el-GR" sz="1200" dirty="0" smtClean="0">
                <a:solidFill>
                  <a:srgbClr val="595959"/>
                </a:solidFill>
                <a:latin typeface="Calibri" pitchFamily="34" charset="0"/>
              </a:rPr>
              <a:t>διαθέσιμο με άδεια</a:t>
            </a:r>
            <a:r>
              <a:rPr lang="en-US" sz="1200" dirty="0" smtClean="0">
                <a:solidFill>
                  <a:srgbClr val="595959"/>
                </a:solidFill>
                <a:latin typeface="Calibri" pitchFamily="34" charset="0"/>
              </a:rPr>
              <a:t> </a:t>
            </a:r>
            <a:r>
              <a:rPr lang="en-US" sz="1200" dirty="0" smtClean="0">
                <a:solidFill>
                  <a:srgbClr val="595959"/>
                </a:solidFill>
                <a:latin typeface="Calibri" pitchFamily="34" charset="0"/>
                <a:hlinkClick r:id="rId5"/>
              </a:rPr>
              <a:t>CC BY 3.0</a:t>
            </a:r>
            <a:endParaRPr lang="en-US" sz="1200" dirty="0" smtClean="0">
              <a:solidFill>
                <a:srgbClr val="595959"/>
              </a:solidFill>
              <a:latin typeface="Calibri" pitchFamily="34" charset="0"/>
            </a:endParaRPr>
          </a:p>
        </p:txBody>
      </p:sp>
      <p:pic>
        <p:nvPicPr>
          <p:cNvPr id="5123" name="Picture 3" title="Τεχνητές πηγές φωτισμού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7981" y="1413737"/>
            <a:ext cx="3646487" cy="27305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6"/>
          <p:cNvSpPr>
            <a:spLocks noChangeArrowheads="1"/>
          </p:cNvSpPr>
          <p:nvPr/>
        </p:nvSpPr>
        <p:spPr bwMode="auto">
          <a:xfrm>
            <a:off x="5137980" y="4144237"/>
            <a:ext cx="36464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200" dirty="0" smtClean="0">
                <a:solidFill>
                  <a:srgbClr val="595959"/>
                </a:solidFill>
                <a:latin typeface="Calibri" pitchFamily="34" charset="0"/>
              </a:rPr>
              <a:t>“</a:t>
            </a:r>
            <a:r>
              <a:rPr lang="en-US" sz="1200" dirty="0" smtClean="0">
                <a:solidFill>
                  <a:srgbClr val="595959"/>
                </a:solidFill>
                <a:latin typeface="Calibri" pitchFamily="34" charset="0"/>
                <a:hlinkClick r:id="rId7"/>
              </a:rPr>
              <a:t>Leuchtstofflampen-chtaube050409</a:t>
            </a:r>
            <a:r>
              <a:rPr lang="en-US" sz="1200" dirty="0" smtClean="0">
                <a:solidFill>
                  <a:srgbClr val="595959"/>
                </a:solidFill>
                <a:latin typeface="Calibri" pitchFamily="34" charset="0"/>
              </a:rPr>
              <a:t>”,  </a:t>
            </a:r>
            <a:r>
              <a:rPr lang="el-GR" sz="1200" dirty="0" smtClean="0">
                <a:solidFill>
                  <a:srgbClr val="595959"/>
                </a:solidFill>
                <a:latin typeface="Calibri" pitchFamily="34" charset="0"/>
              </a:rPr>
              <a:t>από</a:t>
            </a:r>
            <a:r>
              <a:rPr lang="en-US" sz="1200" dirty="0" smtClean="0">
                <a:solidFill>
                  <a:srgbClr val="595959"/>
                </a:solidFill>
                <a:latin typeface="Calibri" pitchFamily="34" charset="0"/>
              </a:rPr>
              <a:t> </a:t>
            </a:r>
            <a:r>
              <a:rPr lang="en-US" sz="1200" dirty="0" smtClean="0">
                <a:solidFill>
                  <a:srgbClr val="595959"/>
                </a:solidFill>
                <a:latin typeface="Calibri" pitchFamily="34" charset="0"/>
                <a:hlinkClick r:id="rId8"/>
              </a:rPr>
              <a:t>Deglr6328</a:t>
            </a:r>
            <a:r>
              <a:rPr lang="en-US" sz="1200" dirty="0" smtClean="0">
                <a:solidFill>
                  <a:srgbClr val="595959"/>
                </a:solidFill>
                <a:latin typeface="Calibri" pitchFamily="34" charset="0"/>
              </a:rPr>
              <a:t> </a:t>
            </a:r>
          </a:p>
          <a:p>
            <a:pPr algn="ctr"/>
            <a:r>
              <a:rPr lang="el-GR" sz="1200" dirty="0" smtClean="0">
                <a:solidFill>
                  <a:srgbClr val="595959"/>
                </a:solidFill>
                <a:latin typeface="Calibri" pitchFamily="34" charset="0"/>
              </a:rPr>
              <a:t>διαθέσιμο με άδεια</a:t>
            </a:r>
            <a:r>
              <a:rPr lang="en-US" sz="1200" dirty="0" smtClean="0">
                <a:solidFill>
                  <a:srgbClr val="595959"/>
                </a:solidFill>
                <a:latin typeface="Calibri" pitchFamily="34" charset="0"/>
              </a:rPr>
              <a:t> </a:t>
            </a:r>
            <a:r>
              <a:rPr lang="en-US" sz="1200" dirty="0" smtClean="0">
                <a:solidFill>
                  <a:srgbClr val="595959"/>
                </a:solidFill>
                <a:latin typeface="Calibri" pitchFamily="34" charset="0"/>
                <a:hlinkClick r:id="rId9"/>
              </a:rPr>
              <a:t>CC BY-SA 2.0 DE</a:t>
            </a:r>
            <a:endParaRPr lang="en-US" sz="1200" dirty="0" smtClean="0">
              <a:solidFill>
                <a:srgbClr val="595959"/>
              </a:solidFill>
              <a:latin typeface="Calibri" pitchFamily="34" charset="0"/>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12</a:t>
            </a:fld>
            <a:endParaRPr lang="el-GR" dirty="0"/>
          </a:p>
        </p:txBody>
      </p:sp>
      <p:sp>
        <p:nvSpPr>
          <p:cNvPr id="3" name="Ορθογώνιο 2"/>
          <p:cNvSpPr/>
          <p:nvPr/>
        </p:nvSpPr>
        <p:spPr>
          <a:xfrm>
            <a:off x="519480" y="5517232"/>
            <a:ext cx="8105039" cy="461665"/>
          </a:xfrm>
          <a:prstGeom prst="rect">
            <a:avLst/>
          </a:prstGeom>
        </p:spPr>
        <p:txBody>
          <a:bodyPr wrap="none">
            <a:spAutoFit/>
          </a:bodyPr>
          <a:lstStyle/>
          <a:p>
            <a:r>
              <a:rPr lang="el-GR" sz="2400" dirty="0" smtClean="0">
                <a:latin typeface="+mn-lt"/>
              </a:rPr>
              <a:t>Προσοχή </a:t>
            </a:r>
            <a:r>
              <a:rPr lang="el-GR" sz="2400" dirty="0">
                <a:latin typeface="+mn-lt"/>
              </a:rPr>
              <a:t>στην </a:t>
            </a:r>
            <a:r>
              <a:rPr lang="el-GR" sz="2400" dirty="0" smtClean="0">
                <a:latin typeface="+mn-lt"/>
              </a:rPr>
              <a:t>εκπεμπόμενη θερμοκρασία! Είναι ανεπιθύμητη!</a:t>
            </a:r>
            <a:endParaRPr lang="el-GR" sz="2400" dirty="0">
              <a:latin typeface="+mn-lt"/>
            </a:endParaRPr>
          </a:p>
        </p:txBody>
      </p:sp>
      <p:sp>
        <p:nvSpPr>
          <p:cNvPr id="10" name="Rectangle 9"/>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3766328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Autofit/>
          </a:bodyPr>
          <a:lstStyle/>
          <a:p>
            <a:r>
              <a:rPr lang="el-GR" sz="3500" dirty="0" smtClean="0"/>
              <a:t>Φασματική </a:t>
            </a:r>
            <a:r>
              <a:rPr lang="el-GR" sz="3500" dirty="0"/>
              <a:t>ευαισθησία διαφόρων </a:t>
            </a:r>
            <a:r>
              <a:rPr lang="el-GR" sz="3500" dirty="0" smtClean="0"/>
              <a:t>αναλογικών ανιχνευτών</a:t>
            </a:r>
            <a:endParaRPr lang="el-GR" sz="3500" dirty="0"/>
          </a:p>
        </p:txBody>
      </p:sp>
      <p:grpSp>
        <p:nvGrpSpPr>
          <p:cNvPr id="28" name="Group 27" title="Χαρακτηριστικές φασματικές καμπύλες διαφόρων ανιχνευτών "/>
          <p:cNvGrpSpPr/>
          <p:nvPr/>
        </p:nvGrpSpPr>
        <p:grpSpPr>
          <a:xfrm>
            <a:off x="678508" y="1634598"/>
            <a:ext cx="7707455" cy="3409816"/>
            <a:chOff x="320929" y="1655910"/>
            <a:chExt cx="7707455" cy="3409816"/>
          </a:xfrm>
        </p:grpSpPr>
        <p:sp>
          <p:nvSpPr>
            <p:cNvPr id="5" name="Rectangle 4"/>
            <p:cNvSpPr/>
            <p:nvPr/>
          </p:nvSpPr>
          <p:spPr>
            <a:xfrm>
              <a:off x="1403648" y="1865032"/>
              <a:ext cx="6624736" cy="27363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 name="Freeform 7"/>
            <p:cNvSpPr/>
            <p:nvPr/>
          </p:nvSpPr>
          <p:spPr>
            <a:xfrm>
              <a:off x="1670304" y="1877568"/>
              <a:ext cx="2487168" cy="2706624"/>
            </a:xfrm>
            <a:custGeom>
              <a:avLst/>
              <a:gdLst>
                <a:gd name="connsiteX0" fmla="*/ 0 w 2487168"/>
                <a:gd name="connsiteY0" fmla="*/ 0 h 2706624"/>
                <a:gd name="connsiteX1" fmla="*/ 914400 w 2487168"/>
                <a:gd name="connsiteY1" fmla="*/ 2365248 h 2706624"/>
                <a:gd name="connsiteX2" fmla="*/ 1328928 w 2487168"/>
                <a:gd name="connsiteY2" fmla="*/ 1365504 h 2706624"/>
                <a:gd name="connsiteX3" fmla="*/ 1499616 w 2487168"/>
                <a:gd name="connsiteY3" fmla="*/ 1280160 h 2706624"/>
                <a:gd name="connsiteX4" fmla="*/ 1719072 w 2487168"/>
                <a:gd name="connsiteY4" fmla="*/ 987552 h 2706624"/>
                <a:gd name="connsiteX5" fmla="*/ 2145792 w 2487168"/>
                <a:gd name="connsiteY5" fmla="*/ 573024 h 2706624"/>
                <a:gd name="connsiteX6" fmla="*/ 2487168 w 2487168"/>
                <a:gd name="connsiteY6" fmla="*/ 2706624 h 270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7168" h="2706624">
                  <a:moveTo>
                    <a:pt x="0" y="0"/>
                  </a:moveTo>
                  <a:cubicBezTo>
                    <a:pt x="346456" y="1068832"/>
                    <a:pt x="692912" y="2137664"/>
                    <a:pt x="914400" y="2365248"/>
                  </a:cubicBezTo>
                  <a:cubicBezTo>
                    <a:pt x="1135888" y="2592832"/>
                    <a:pt x="1231392" y="1546352"/>
                    <a:pt x="1328928" y="1365504"/>
                  </a:cubicBezTo>
                  <a:cubicBezTo>
                    <a:pt x="1426464" y="1184656"/>
                    <a:pt x="1434592" y="1343152"/>
                    <a:pt x="1499616" y="1280160"/>
                  </a:cubicBezTo>
                  <a:cubicBezTo>
                    <a:pt x="1564640" y="1217168"/>
                    <a:pt x="1611376" y="1105408"/>
                    <a:pt x="1719072" y="987552"/>
                  </a:cubicBezTo>
                  <a:cubicBezTo>
                    <a:pt x="1826768" y="869696"/>
                    <a:pt x="2017776" y="286512"/>
                    <a:pt x="2145792" y="573024"/>
                  </a:cubicBezTo>
                  <a:cubicBezTo>
                    <a:pt x="2273808" y="859536"/>
                    <a:pt x="2380488" y="1783080"/>
                    <a:pt x="2487168" y="2706624"/>
                  </a:cubicBezTo>
                </a:path>
              </a:pathLst>
            </a:cu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9" name="Freeform 8"/>
            <p:cNvSpPr/>
            <p:nvPr/>
          </p:nvSpPr>
          <p:spPr>
            <a:xfrm>
              <a:off x="2133600" y="1853103"/>
              <a:ext cx="1139215" cy="3088065"/>
            </a:xfrm>
            <a:custGeom>
              <a:avLst/>
              <a:gdLst>
                <a:gd name="connsiteX0" fmla="*/ 0 w 1139215"/>
                <a:gd name="connsiteY0" fmla="*/ 2718897 h 3041549"/>
                <a:gd name="connsiteX1" fmla="*/ 585216 w 1139215"/>
                <a:gd name="connsiteY1" fmla="*/ 81 h 3041549"/>
                <a:gd name="connsiteX2" fmla="*/ 1097280 w 1139215"/>
                <a:gd name="connsiteY2" fmla="*/ 2792049 h 3041549"/>
                <a:gd name="connsiteX3" fmla="*/ 1072896 w 1139215"/>
                <a:gd name="connsiteY3" fmla="*/ 2731089 h 3041549"/>
              </a:gdLst>
              <a:ahLst/>
              <a:cxnLst>
                <a:cxn ang="0">
                  <a:pos x="connsiteX0" y="connsiteY0"/>
                </a:cxn>
                <a:cxn ang="0">
                  <a:pos x="connsiteX1" y="connsiteY1"/>
                </a:cxn>
                <a:cxn ang="0">
                  <a:pos x="connsiteX2" y="connsiteY2"/>
                </a:cxn>
                <a:cxn ang="0">
                  <a:pos x="connsiteX3" y="connsiteY3"/>
                </a:cxn>
              </a:cxnLst>
              <a:rect l="l" t="t" r="r" b="b"/>
              <a:pathLst>
                <a:path w="1139215" h="3041549">
                  <a:moveTo>
                    <a:pt x="0" y="2718897"/>
                  </a:moveTo>
                  <a:cubicBezTo>
                    <a:pt x="201168" y="1353393"/>
                    <a:pt x="402336" y="-12111"/>
                    <a:pt x="585216" y="81"/>
                  </a:cubicBezTo>
                  <a:cubicBezTo>
                    <a:pt x="768096" y="12273"/>
                    <a:pt x="1016000" y="2336881"/>
                    <a:pt x="1097280" y="2792049"/>
                  </a:cubicBezTo>
                  <a:cubicBezTo>
                    <a:pt x="1178560" y="3247217"/>
                    <a:pt x="1125728" y="2989153"/>
                    <a:pt x="1072896" y="273108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0" name="Oval 9"/>
            <p:cNvSpPr/>
            <p:nvPr/>
          </p:nvSpPr>
          <p:spPr>
            <a:xfrm>
              <a:off x="3131840" y="4601336"/>
              <a:ext cx="288032" cy="3398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1" name="Freeform 10"/>
            <p:cNvSpPr/>
            <p:nvPr/>
          </p:nvSpPr>
          <p:spPr>
            <a:xfrm>
              <a:off x="3462528" y="1871354"/>
              <a:ext cx="4547616" cy="1652134"/>
            </a:xfrm>
            <a:custGeom>
              <a:avLst/>
              <a:gdLst>
                <a:gd name="connsiteX0" fmla="*/ 0 w 4547616"/>
                <a:gd name="connsiteY0" fmla="*/ 1652134 h 1652134"/>
                <a:gd name="connsiteX1" fmla="*/ 963168 w 4547616"/>
                <a:gd name="connsiteY1" fmla="*/ 798694 h 1652134"/>
                <a:gd name="connsiteX2" fmla="*/ 2987040 w 4547616"/>
                <a:gd name="connsiteY2" fmla="*/ 6214 h 1652134"/>
                <a:gd name="connsiteX3" fmla="*/ 4547616 w 4547616"/>
                <a:gd name="connsiteY3" fmla="*/ 1237606 h 1652134"/>
              </a:gdLst>
              <a:ahLst/>
              <a:cxnLst>
                <a:cxn ang="0">
                  <a:pos x="connsiteX0" y="connsiteY0"/>
                </a:cxn>
                <a:cxn ang="0">
                  <a:pos x="connsiteX1" y="connsiteY1"/>
                </a:cxn>
                <a:cxn ang="0">
                  <a:pos x="connsiteX2" y="connsiteY2"/>
                </a:cxn>
                <a:cxn ang="0">
                  <a:pos x="connsiteX3" y="connsiteY3"/>
                </a:cxn>
              </a:cxnLst>
              <a:rect l="l" t="t" r="r" b="b"/>
              <a:pathLst>
                <a:path w="4547616" h="1652134">
                  <a:moveTo>
                    <a:pt x="0" y="1652134"/>
                  </a:moveTo>
                  <a:cubicBezTo>
                    <a:pt x="232664" y="1362574"/>
                    <a:pt x="465328" y="1073014"/>
                    <a:pt x="963168" y="798694"/>
                  </a:cubicBezTo>
                  <a:cubicBezTo>
                    <a:pt x="1461008" y="524374"/>
                    <a:pt x="2389632" y="-66938"/>
                    <a:pt x="2987040" y="6214"/>
                  </a:cubicBezTo>
                  <a:cubicBezTo>
                    <a:pt x="3584448" y="79366"/>
                    <a:pt x="4066032" y="658486"/>
                    <a:pt x="4547616" y="123760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2" name="Freeform 11"/>
            <p:cNvSpPr/>
            <p:nvPr/>
          </p:nvSpPr>
          <p:spPr>
            <a:xfrm>
              <a:off x="3084576" y="1877568"/>
              <a:ext cx="3462528" cy="2462784"/>
            </a:xfrm>
            <a:custGeom>
              <a:avLst/>
              <a:gdLst>
                <a:gd name="connsiteX0" fmla="*/ 0 w 3462528"/>
                <a:gd name="connsiteY0" fmla="*/ 0 h 2462784"/>
                <a:gd name="connsiteX1" fmla="*/ 841248 w 3462528"/>
                <a:gd name="connsiteY1" fmla="*/ 268224 h 2462784"/>
                <a:gd name="connsiteX2" fmla="*/ 2889504 w 3462528"/>
                <a:gd name="connsiteY2" fmla="*/ 1255776 h 2462784"/>
                <a:gd name="connsiteX3" fmla="*/ 3462528 w 3462528"/>
                <a:gd name="connsiteY3" fmla="*/ 2462784 h 2462784"/>
                <a:gd name="connsiteX4" fmla="*/ 3462528 w 3462528"/>
                <a:gd name="connsiteY4" fmla="*/ 2462784 h 2462784"/>
                <a:gd name="connsiteX5" fmla="*/ 3462528 w 3462528"/>
                <a:gd name="connsiteY5" fmla="*/ 2462784 h 2462784"/>
                <a:gd name="connsiteX6" fmla="*/ 3462528 w 3462528"/>
                <a:gd name="connsiteY6" fmla="*/ 2462784 h 24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528" h="2462784">
                  <a:moveTo>
                    <a:pt x="0" y="0"/>
                  </a:moveTo>
                  <a:cubicBezTo>
                    <a:pt x="179832" y="29464"/>
                    <a:pt x="359664" y="58928"/>
                    <a:pt x="841248" y="268224"/>
                  </a:cubicBezTo>
                  <a:cubicBezTo>
                    <a:pt x="1322832" y="477520"/>
                    <a:pt x="2452624" y="890016"/>
                    <a:pt x="2889504" y="1255776"/>
                  </a:cubicBezTo>
                  <a:cubicBezTo>
                    <a:pt x="3326384" y="1621536"/>
                    <a:pt x="3462528" y="2462784"/>
                    <a:pt x="3462528" y="2462784"/>
                  </a:cubicBezTo>
                  <a:lnTo>
                    <a:pt x="3462528" y="2462784"/>
                  </a:lnTo>
                  <a:lnTo>
                    <a:pt x="3462528" y="2462784"/>
                  </a:lnTo>
                  <a:lnTo>
                    <a:pt x="3462528" y="2462784"/>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3" name="TextBox 12"/>
            <p:cNvSpPr txBox="1"/>
            <p:nvPr/>
          </p:nvSpPr>
          <p:spPr>
            <a:xfrm>
              <a:off x="751816" y="1655910"/>
              <a:ext cx="648072" cy="430887"/>
            </a:xfrm>
            <a:prstGeom prst="rect">
              <a:avLst/>
            </a:prstGeom>
            <a:noFill/>
          </p:spPr>
          <p:txBody>
            <a:bodyPr wrap="square" rtlCol="0">
              <a:spAutoFit/>
            </a:bodyPr>
            <a:lstStyle/>
            <a:p>
              <a:r>
                <a:rPr lang="el-GR" sz="2200" dirty="0" smtClean="0">
                  <a:latin typeface="+mn-lt"/>
                </a:rPr>
                <a:t>100</a:t>
              </a:r>
              <a:endParaRPr lang="el-GR" sz="2200" dirty="0">
                <a:latin typeface="+mn-lt"/>
              </a:endParaRPr>
            </a:p>
          </p:txBody>
        </p:sp>
        <p:sp>
          <p:nvSpPr>
            <p:cNvPr id="14" name="TextBox 13"/>
            <p:cNvSpPr txBox="1"/>
            <p:nvPr/>
          </p:nvSpPr>
          <p:spPr>
            <a:xfrm>
              <a:off x="892072" y="2697421"/>
              <a:ext cx="507816" cy="430887"/>
            </a:xfrm>
            <a:prstGeom prst="rect">
              <a:avLst/>
            </a:prstGeom>
            <a:noFill/>
          </p:spPr>
          <p:txBody>
            <a:bodyPr wrap="square" rtlCol="0">
              <a:spAutoFit/>
            </a:bodyPr>
            <a:lstStyle/>
            <a:p>
              <a:r>
                <a:rPr lang="el-GR" sz="2200" dirty="0" smtClean="0">
                  <a:latin typeface="+mn-lt"/>
                </a:rPr>
                <a:t>10</a:t>
              </a:r>
              <a:endParaRPr lang="el-GR" sz="2200" dirty="0">
                <a:latin typeface="+mn-lt"/>
              </a:endParaRPr>
            </a:p>
          </p:txBody>
        </p:sp>
        <p:sp>
          <p:nvSpPr>
            <p:cNvPr id="15" name="TextBox 14"/>
            <p:cNvSpPr txBox="1"/>
            <p:nvPr/>
          </p:nvSpPr>
          <p:spPr>
            <a:xfrm>
              <a:off x="867348" y="3547872"/>
              <a:ext cx="536300" cy="430887"/>
            </a:xfrm>
            <a:prstGeom prst="rect">
              <a:avLst/>
            </a:prstGeom>
            <a:noFill/>
          </p:spPr>
          <p:txBody>
            <a:bodyPr wrap="square" rtlCol="0">
              <a:spAutoFit/>
            </a:bodyPr>
            <a:lstStyle/>
            <a:p>
              <a:r>
                <a:rPr lang="el-GR" sz="2200" dirty="0" smtClean="0">
                  <a:latin typeface="+mn-lt"/>
                </a:rPr>
                <a:t>1.0</a:t>
              </a:r>
              <a:endParaRPr lang="el-GR" sz="2200" dirty="0">
                <a:latin typeface="+mn-lt"/>
              </a:endParaRPr>
            </a:p>
          </p:txBody>
        </p:sp>
        <p:sp>
          <p:nvSpPr>
            <p:cNvPr id="16" name="TextBox 15"/>
            <p:cNvSpPr txBox="1"/>
            <p:nvPr/>
          </p:nvSpPr>
          <p:spPr>
            <a:xfrm>
              <a:off x="863588" y="4309872"/>
              <a:ext cx="536300" cy="430887"/>
            </a:xfrm>
            <a:prstGeom prst="rect">
              <a:avLst/>
            </a:prstGeom>
            <a:noFill/>
          </p:spPr>
          <p:txBody>
            <a:bodyPr wrap="square" rtlCol="0">
              <a:spAutoFit/>
            </a:bodyPr>
            <a:lstStyle/>
            <a:p>
              <a:r>
                <a:rPr lang="el-GR" sz="2200" dirty="0" smtClean="0">
                  <a:latin typeface="+mn-lt"/>
                </a:rPr>
                <a:t>0.1</a:t>
              </a:r>
              <a:endParaRPr lang="el-GR" sz="2200" dirty="0">
                <a:latin typeface="+mn-lt"/>
              </a:endParaRPr>
            </a:p>
          </p:txBody>
        </p:sp>
        <p:sp>
          <p:nvSpPr>
            <p:cNvPr id="17" name="TextBox 16"/>
            <p:cNvSpPr txBox="1"/>
            <p:nvPr/>
          </p:nvSpPr>
          <p:spPr>
            <a:xfrm>
              <a:off x="1562288" y="4613528"/>
              <a:ext cx="536300" cy="430887"/>
            </a:xfrm>
            <a:prstGeom prst="rect">
              <a:avLst/>
            </a:prstGeom>
            <a:noFill/>
          </p:spPr>
          <p:txBody>
            <a:bodyPr wrap="square" rtlCol="0">
              <a:spAutoFit/>
            </a:bodyPr>
            <a:lstStyle/>
            <a:p>
              <a:r>
                <a:rPr lang="el-GR" sz="2200" dirty="0" smtClean="0">
                  <a:latin typeface="+mn-lt"/>
                </a:rPr>
                <a:t>0.2</a:t>
              </a:r>
              <a:endParaRPr lang="el-GR" sz="2200" dirty="0">
                <a:latin typeface="+mn-lt"/>
              </a:endParaRPr>
            </a:p>
          </p:txBody>
        </p:sp>
        <p:sp>
          <p:nvSpPr>
            <p:cNvPr id="18" name="TextBox 17"/>
            <p:cNvSpPr txBox="1"/>
            <p:nvPr/>
          </p:nvSpPr>
          <p:spPr>
            <a:xfrm>
              <a:off x="2548276" y="4624576"/>
              <a:ext cx="536300" cy="430887"/>
            </a:xfrm>
            <a:prstGeom prst="rect">
              <a:avLst/>
            </a:prstGeom>
            <a:noFill/>
          </p:spPr>
          <p:txBody>
            <a:bodyPr wrap="square" rtlCol="0">
              <a:spAutoFit/>
            </a:bodyPr>
            <a:lstStyle/>
            <a:p>
              <a:r>
                <a:rPr lang="el-GR" sz="2200" dirty="0" smtClean="0">
                  <a:latin typeface="+mn-lt"/>
                </a:rPr>
                <a:t>0.6</a:t>
              </a:r>
              <a:endParaRPr lang="el-GR" sz="2200" dirty="0">
                <a:latin typeface="+mn-lt"/>
              </a:endParaRPr>
            </a:p>
          </p:txBody>
        </p:sp>
        <p:sp>
          <p:nvSpPr>
            <p:cNvPr id="19" name="TextBox 18"/>
            <p:cNvSpPr txBox="1"/>
            <p:nvPr/>
          </p:nvSpPr>
          <p:spPr>
            <a:xfrm>
              <a:off x="3995936" y="4624576"/>
              <a:ext cx="536300" cy="430887"/>
            </a:xfrm>
            <a:prstGeom prst="rect">
              <a:avLst/>
            </a:prstGeom>
            <a:noFill/>
          </p:spPr>
          <p:txBody>
            <a:bodyPr wrap="square" rtlCol="0">
              <a:spAutoFit/>
            </a:bodyPr>
            <a:lstStyle/>
            <a:p>
              <a:r>
                <a:rPr lang="el-GR" sz="2200" dirty="0" smtClean="0">
                  <a:latin typeface="+mn-lt"/>
                </a:rPr>
                <a:t>1.0</a:t>
              </a:r>
              <a:endParaRPr lang="el-GR" sz="2200" dirty="0">
                <a:latin typeface="+mn-lt"/>
              </a:endParaRPr>
            </a:p>
          </p:txBody>
        </p:sp>
        <p:sp>
          <p:nvSpPr>
            <p:cNvPr id="20" name="TextBox 19"/>
            <p:cNvSpPr txBox="1"/>
            <p:nvPr/>
          </p:nvSpPr>
          <p:spPr>
            <a:xfrm>
              <a:off x="5265032" y="4634839"/>
              <a:ext cx="536300" cy="430887"/>
            </a:xfrm>
            <a:prstGeom prst="rect">
              <a:avLst/>
            </a:prstGeom>
            <a:noFill/>
          </p:spPr>
          <p:txBody>
            <a:bodyPr wrap="square" rtlCol="0">
              <a:spAutoFit/>
            </a:bodyPr>
            <a:lstStyle/>
            <a:p>
              <a:r>
                <a:rPr lang="el-GR" sz="2200" dirty="0" smtClean="0">
                  <a:latin typeface="+mn-lt"/>
                </a:rPr>
                <a:t>1.4</a:t>
              </a:r>
              <a:endParaRPr lang="el-GR" sz="2200" dirty="0">
                <a:latin typeface="+mn-lt"/>
              </a:endParaRPr>
            </a:p>
          </p:txBody>
        </p:sp>
        <p:sp>
          <p:nvSpPr>
            <p:cNvPr id="21" name="TextBox 20"/>
            <p:cNvSpPr txBox="1"/>
            <p:nvPr/>
          </p:nvSpPr>
          <p:spPr>
            <a:xfrm>
              <a:off x="6084168" y="4624575"/>
              <a:ext cx="536300" cy="430887"/>
            </a:xfrm>
            <a:prstGeom prst="rect">
              <a:avLst/>
            </a:prstGeom>
            <a:noFill/>
          </p:spPr>
          <p:txBody>
            <a:bodyPr wrap="square" rtlCol="0">
              <a:spAutoFit/>
            </a:bodyPr>
            <a:lstStyle/>
            <a:p>
              <a:r>
                <a:rPr lang="el-GR" sz="2200" dirty="0" smtClean="0">
                  <a:latin typeface="+mn-lt"/>
                </a:rPr>
                <a:t>1.8</a:t>
              </a:r>
              <a:endParaRPr lang="el-GR" sz="2200" dirty="0">
                <a:latin typeface="+mn-lt"/>
              </a:endParaRPr>
            </a:p>
          </p:txBody>
        </p:sp>
        <p:sp>
          <p:nvSpPr>
            <p:cNvPr id="22" name="TextBox 21"/>
            <p:cNvSpPr txBox="1"/>
            <p:nvPr/>
          </p:nvSpPr>
          <p:spPr>
            <a:xfrm>
              <a:off x="7164288" y="4613527"/>
              <a:ext cx="536300" cy="430887"/>
            </a:xfrm>
            <a:prstGeom prst="rect">
              <a:avLst/>
            </a:prstGeom>
            <a:noFill/>
          </p:spPr>
          <p:txBody>
            <a:bodyPr wrap="square" rtlCol="0">
              <a:spAutoFit/>
            </a:bodyPr>
            <a:lstStyle/>
            <a:p>
              <a:r>
                <a:rPr lang="el-GR" sz="2200" dirty="0" smtClean="0">
                  <a:latin typeface="+mn-lt"/>
                </a:rPr>
                <a:t>2.2</a:t>
              </a:r>
              <a:endParaRPr lang="el-GR" sz="2200" dirty="0">
                <a:latin typeface="+mn-lt"/>
              </a:endParaRPr>
            </a:p>
          </p:txBody>
        </p:sp>
        <p:sp>
          <p:nvSpPr>
            <p:cNvPr id="23" name="TextBox 22"/>
            <p:cNvSpPr txBox="1"/>
            <p:nvPr/>
          </p:nvSpPr>
          <p:spPr>
            <a:xfrm>
              <a:off x="2860273" y="2065246"/>
              <a:ext cx="358927" cy="430887"/>
            </a:xfrm>
            <a:prstGeom prst="rect">
              <a:avLst/>
            </a:prstGeom>
            <a:noFill/>
          </p:spPr>
          <p:txBody>
            <a:bodyPr wrap="square" rtlCol="0">
              <a:spAutoFit/>
            </a:bodyPr>
            <a:lstStyle/>
            <a:p>
              <a:r>
                <a:rPr lang="en-US" sz="2200" dirty="0">
                  <a:latin typeface="+mn-lt"/>
                </a:rPr>
                <a:t>a</a:t>
              </a:r>
              <a:endParaRPr lang="el-GR" sz="2200" dirty="0">
                <a:latin typeface="+mn-lt"/>
              </a:endParaRPr>
            </a:p>
          </p:txBody>
        </p:sp>
        <p:sp>
          <p:nvSpPr>
            <p:cNvPr id="24" name="TextBox 23"/>
            <p:cNvSpPr txBox="1"/>
            <p:nvPr/>
          </p:nvSpPr>
          <p:spPr>
            <a:xfrm>
              <a:off x="3783313" y="2266533"/>
              <a:ext cx="358927" cy="430887"/>
            </a:xfrm>
            <a:prstGeom prst="rect">
              <a:avLst/>
            </a:prstGeom>
            <a:noFill/>
          </p:spPr>
          <p:txBody>
            <a:bodyPr wrap="square" rtlCol="0">
              <a:spAutoFit/>
            </a:bodyPr>
            <a:lstStyle/>
            <a:p>
              <a:r>
                <a:rPr lang="en-US" sz="2200" dirty="0" smtClean="0">
                  <a:latin typeface="+mn-lt"/>
                </a:rPr>
                <a:t>b</a:t>
              </a:r>
              <a:endParaRPr lang="el-GR" sz="2200" dirty="0">
                <a:latin typeface="+mn-lt"/>
              </a:endParaRPr>
            </a:p>
          </p:txBody>
        </p:sp>
        <p:sp>
          <p:nvSpPr>
            <p:cNvPr id="25" name="TextBox 24"/>
            <p:cNvSpPr txBox="1"/>
            <p:nvPr/>
          </p:nvSpPr>
          <p:spPr>
            <a:xfrm>
              <a:off x="5489113" y="1988840"/>
              <a:ext cx="358927" cy="430887"/>
            </a:xfrm>
            <a:prstGeom prst="rect">
              <a:avLst/>
            </a:prstGeom>
            <a:noFill/>
          </p:spPr>
          <p:txBody>
            <a:bodyPr wrap="square" rtlCol="0">
              <a:spAutoFit/>
            </a:bodyPr>
            <a:lstStyle/>
            <a:p>
              <a:r>
                <a:rPr lang="en-US" sz="2200" dirty="0" smtClean="0">
                  <a:latin typeface="+mn-lt"/>
                </a:rPr>
                <a:t>c</a:t>
              </a:r>
              <a:endParaRPr lang="el-GR" sz="2200" dirty="0">
                <a:latin typeface="+mn-lt"/>
              </a:endParaRPr>
            </a:p>
          </p:txBody>
        </p:sp>
        <p:sp>
          <p:nvSpPr>
            <p:cNvPr id="26" name="TextBox 25"/>
            <p:cNvSpPr txBox="1"/>
            <p:nvPr/>
          </p:nvSpPr>
          <p:spPr>
            <a:xfrm>
              <a:off x="6172854" y="3017740"/>
              <a:ext cx="358927" cy="430887"/>
            </a:xfrm>
            <a:prstGeom prst="rect">
              <a:avLst/>
            </a:prstGeom>
            <a:noFill/>
          </p:spPr>
          <p:txBody>
            <a:bodyPr wrap="square" rtlCol="0">
              <a:spAutoFit/>
            </a:bodyPr>
            <a:lstStyle/>
            <a:p>
              <a:r>
                <a:rPr lang="en-US" sz="2200" dirty="0">
                  <a:latin typeface="+mn-lt"/>
                </a:rPr>
                <a:t>d</a:t>
              </a:r>
              <a:endParaRPr lang="el-GR" sz="2200" dirty="0">
                <a:latin typeface="+mn-lt"/>
              </a:endParaRPr>
            </a:p>
          </p:txBody>
        </p:sp>
        <p:sp>
          <p:nvSpPr>
            <p:cNvPr id="27" name="TextBox 26"/>
            <p:cNvSpPr txBox="1"/>
            <p:nvPr/>
          </p:nvSpPr>
          <p:spPr>
            <a:xfrm rot="16200000">
              <a:off x="-279851" y="3025811"/>
              <a:ext cx="1632448" cy="430887"/>
            </a:xfrm>
            <a:prstGeom prst="rect">
              <a:avLst/>
            </a:prstGeom>
            <a:noFill/>
          </p:spPr>
          <p:txBody>
            <a:bodyPr wrap="square" rtlCol="0">
              <a:spAutoFit/>
            </a:bodyPr>
            <a:lstStyle/>
            <a:p>
              <a:r>
                <a:rPr lang="en-US" sz="2200" dirty="0" smtClean="0">
                  <a:latin typeface="+mn-lt"/>
                </a:rPr>
                <a:t>Responsivity</a:t>
              </a:r>
              <a:endParaRPr lang="el-GR" sz="2200" dirty="0">
                <a:latin typeface="+mn-lt"/>
              </a:endParaRPr>
            </a:p>
          </p:txBody>
        </p:sp>
      </p:grpSp>
      <p:sp>
        <p:nvSpPr>
          <p:cNvPr id="29" name="TextBox 28"/>
          <p:cNvSpPr txBox="1"/>
          <p:nvPr/>
        </p:nvSpPr>
        <p:spPr>
          <a:xfrm>
            <a:off x="139421" y="5301208"/>
            <a:ext cx="8964488" cy="1323439"/>
          </a:xfrm>
          <a:prstGeom prst="rect">
            <a:avLst/>
          </a:prstGeom>
          <a:noFill/>
        </p:spPr>
        <p:txBody>
          <a:bodyPr wrap="square" rtlCol="0">
            <a:spAutoFit/>
          </a:bodyPr>
          <a:lstStyle/>
          <a:p>
            <a:r>
              <a:rPr lang="el-GR" sz="2000" dirty="0" smtClean="0">
                <a:latin typeface="+mn-lt"/>
              </a:rPr>
              <a:t>Χαρακτηριστικές φασματικές καμπύλες διαφόρων ανιχνευτών </a:t>
            </a:r>
            <a:r>
              <a:rPr lang="en-US" sz="2000" dirty="0" smtClean="0">
                <a:latin typeface="+mn-lt"/>
              </a:rPr>
              <a:t>a: </a:t>
            </a:r>
            <a:r>
              <a:rPr lang="el-GR" sz="2000" dirty="0" smtClean="0">
                <a:latin typeface="+mn-lt"/>
              </a:rPr>
              <a:t>ανθρώπινο μάτι, </a:t>
            </a:r>
            <a:r>
              <a:rPr lang="en-US" sz="2000" dirty="0" smtClean="0">
                <a:latin typeface="+mn-lt"/>
              </a:rPr>
              <a:t>b: </a:t>
            </a:r>
            <a:r>
              <a:rPr lang="el-GR" sz="2000" dirty="0" smtClean="0">
                <a:latin typeface="+mn-lt"/>
              </a:rPr>
              <a:t>υπέρυθρο φιλμ (</a:t>
            </a:r>
            <a:r>
              <a:rPr lang="en-US" sz="2000" dirty="0">
                <a:latin typeface="+mn-lt"/>
              </a:rPr>
              <a:t>P</a:t>
            </a:r>
            <a:r>
              <a:rPr lang="en-US" sz="2000" dirty="0" smtClean="0">
                <a:latin typeface="+mn-lt"/>
              </a:rPr>
              <a:t>olaroid 413),  c: </a:t>
            </a:r>
            <a:r>
              <a:rPr lang="el-GR" sz="2000" dirty="0" smtClean="0">
                <a:latin typeface="+mn-lt"/>
              </a:rPr>
              <a:t>υπέρυθρος ανιχνευτής θειούχου μολύβδου θερμοκρασίας περιβάλλοντος , </a:t>
            </a:r>
            <a:r>
              <a:rPr lang="en-US" sz="2000" dirty="0" smtClean="0">
                <a:latin typeface="+mn-lt"/>
              </a:rPr>
              <a:t>d: </a:t>
            </a:r>
            <a:r>
              <a:rPr lang="el-GR" sz="2000" dirty="0" smtClean="0">
                <a:latin typeface="+mn-lt"/>
              </a:rPr>
              <a:t>υπέρυθρη κάμερα με ανιχνευτή θειούχου μολύβδου </a:t>
            </a:r>
            <a:r>
              <a:rPr lang="en-US" sz="2000" dirty="0" smtClean="0">
                <a:latin typeface="+mn-lt"/>
              </a:rPr>
              <a:t>[J.R.J Vas Asperen de Boer (1969)]</a:t>
            </a:r>
            <a:endParaRPr lang="el-GR" sz="2000" dirty="0">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13</a:t>
            </a:fld>
            <a:endParaRPr lang="el-GR" dirty="0"/>
          </a:p>
        </p:txBody>
      </p:sp>
      <p:sp>
        <p:nvSpPr>
          <p:cNvPr id="31" name="Rectangle 30"/>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33482408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Φασματική ευαισθησία διαφόρων ανιχνευτών</a:t>
            </a:r>
            <a:r>
              <a:rPr lang="en-US" dirty="0" smtClean="0"/>
              <a:t> CCD</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14</a:t>
            </a:fld>
            <a:endParaRPr lang="el-GR" dirty="0"/>
          </a:p>
        </p:txBody>
      </p:sp>
      <p:sp>
        <p:nvSpPr>
          <p:cNvPr id="6" name="Rectangle 5"/>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3" name="Picture 2" descr="Figure2.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74264" y="1484784"/>
            <a:ext cx="7595473" cy="417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5064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Ανιχνευτές 1 από 2</a:t>
            </a:r>
            <a:endParaRPr lang="el-GR" dirty="0"/>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04048" y="1380149"/>
            <a:ext cx="3168352" cy="22373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15</a:t>
            </a:fld>
            <a:endParaRPr lang="el-GR" dirty="0"/>
          </a:p>
        </p:txBody>
      </p:sp>
      <p:sp>
        <p:nvSpPr>
          <p:cNvPr id="3" name="Ορθογώνιο 2"/>
          <p:cNvSpPr/>
          <p:nvPr/>
        </p:nvSpPr>
        <p:spPr>
          <a:xfrm>
            <a:off x="439523" y="3412976"/>
            <a:ext cx="3897964" cy="2862322"/>
          </a:xfrm>
          <a:prstGeom prst="rect">
            <a:avLst/>
          </a:prstGeom>
        </p:spPr>
        <p:txBody>
          <a:bodyPr wrap="square">
            <a:spAutoFit/>
          </a:bodyPr>
          <a:lstStyle/>
          <a:p>
            <a:r>
              <a:rPr lang="el-GR" sz="2000" dirty="0">
                <a:latin typeface="+mn-lt"/>
              </a:rPr>
              <a:t>Συσκευή υπέρυθρης ανακλαστογραφίας αναλογικού τύπου </a:t>
            </a:r>
            <a:r>
              <a:rPr lang="en-US" sz="2000" dirty="0" smtClean="0">
                <a:latin typeface="+mn-lt"/>
              </a:rPr>
              <a:t>GRUNDIG-FA-76 </a:t>
            </a:r>
            <a:r>
              <a:rPr lang="el-GR" sz="2000" dirty="0">
                <a:latin typeface="+mn-lt"/>
              </a:rPr>
              <a:t>(μοντέλο ειδικής κατασκευής </a:t>
            </a:r>
            <a:r>
              <a:rPr lang="el-GR" sz="2000" dirty="0" smtClean="0">
                <a:latin typeface="+mn-lt"/>
              </a:rPr>
              <a:t> του 1986</a:t>
            </a:r>
            <a:r>
              <a:rPr lang="en-US" sz="2000" dirty="0" smtClean="0">
                <a:latin typeface="+mn-lt"/>
              </a:rPr>
              <a:t> </a:t>
            </a:r>
            <a:r>
              <a:rPr lang="el-GR" sz="2000" dirty="0">
                <a:latin typeface="+mn-lt"/>
              </a:rPr>
              <a:t>με σωλήνα στερεού ανιχνευτή θειούχου μολύβδου-οξειδίου του μολύβδου, ευαισθησίας 380</a:t>
            </a:r>
            <a:r>
              <a:rPr lang="en-US" sz="2000" dirty="0">
                <a:latin typeface="+mn-lt"/>
              </a:rPr>
              <a:t>nm</a:t>
            </a:r>
            <a:r>
              <a:rPr lang="el-GR" sz="2000" dirty="0">
                <a:latin typeface="+mn-lt"/>
              </a:rPr>
              <a:t>-2250</a:t>
            </a:r>
            <a:r>
              <a:rPr lang="en-US" sz="2000" dirty="0">
                <a:latin typeface="+mn-lt"/>
              </a:rPr>
              <a:t>nm</a:t>
            </a:r>
            <a:r>
              <a:rPr lang="el-GR" sz="2000" dirty="0" smtClean="0">
                <a:latin typeface="+mn-lt"/>
              </a:rPr>
              <a:t>)</a:t>
            </a:r>
            <a:r>
              <a:rPr lang="en-US" sz="2000" dirty="0" smtClean="0">
                <a:latin typeface="+mn-lt"/>
              </a:rPr>
              <a:t> </a:t>
            </a:r>
            <a:r>
              <a:rPr lang="el-GR" sz="2000" dirty="0">
                <a:latin typeface="+mn-lt"/>
              </a:rPr>
              <a:t>[Εργ. ΦΜΔΤ-ΤΕΙ-Α]</a:t>
            </a:r>
          </a:p>
          <a:p>
            <a:endParaRPr lang="el-GR" sz="2000" dirty="0">
              <a:latin typeface="+mn-lt"/>
            </a:endParaRPr>
          </a:p>
        </p:txBody>
      </p:sp>
      <p:sp>
        <p:nvSpPr>
          <p:cNvPr id="5" name="Ορθογώνιο 4"/>
          <p:cNvSpPr/>
          <p:nvPr/>
        </p:nvSpPr>
        <p:spPr>
          <a:xfrm>
            <a:off x="4860032" y="3717032"/>
            <a:ext cx="3456384" cy="1631216"/>
          </a:xfrm>
          <a:prstGeom prst="rect">
            <a:avLst/>
          </a:prstGeom>
        </p:spPr>
        <p:txBody>
          <a:bodyPr wrap="square">
            <a:spAutoFit/>
          </a:bodyPr>
          <a:lstStyle/>
          <a:p>
            <a:r>
              <a:rPr lang="el-GR" sz="2000" dirty="0">
                <a:latin typeface="+mn-lt"/>
              </a:rPr>
              <a:t>Ψηφιακή κάμερα υπέρυθρης ανακλαστογραφίας </a:t>
            </a:r>
            <a:r>
              <a:rPr lang="en-US" sz="2000" dirty="0">
                <a:latin typeface="+mn-lt"/>
              </a:rPr>
              <a:t>CCD</a:t>
            </a:r>
            <a:r>
              <a:rPr lang="el-GR" sz="2000" dirty="0">
                <a:latin typeface="+mn-lt"/>
              </a:rPr>
              <a:t>,  μοντέλο </a:t>
            </a:r>
            <a:r>
              <a:rPr lang="en-US" sz="2000" dirty="0">
                <a:latin typeface="+mn-lt"/>
              </a:rPr>
              <a:t>VIRA ARTi, </a:t>
            </a:r>
            <a:r>
              <a:rPr lang="el-GR" sz="2000" dirty="0">
                <a:latin typeface="+mn-lt"/>
              </a:rPr>
              <a:t>199</a:t>
            </a:r>
            <a:r>
              <a:rPr lang="en-US" sz="2000" dirty="0">
                <a:latin typeface="+mn-lt"/>
              </a:rPr>
              <a:t>3</a:t>
            </a:r>
            <a:r>
              <a:rPr lang="el-GR" sz="2000" dirty="0">
                <a:latin typeface="+mn-lt"/>
              </a:rPr>
              <a:t>, ευαισθησίας 380-1250</a:t>
            </a:r>
            <a:r>
              <a:rPr lang="en-US" sz="2000" dirty="0">
                <a:latin typeface="+mn-lt"/>
              </a:rPr>
              <a:t>nm</a:t>
            </a:r>
            <a:r>
              <a:rPr lang="el-GR" sz="2000" dirty="0">
                <a:latin typeface="+mn-lt"/>
              </a:rPr>
              <a:t>), </a:t>
            </a:r>
            <a:r>
              <a:rPr lang="el-GR" sz="2000" dirty="0" smtClean="0">
                <a:latin typeface="+mn-lt"/>
              </a:rPr>
              <a:t>[Εργ</a:t>
            </a:r>
            <a:r>
              <a:rPr lang="el-GR" sz="2000" dirty="0">
                <a:latin typeface="+mn-lt"/>
              </a:rPr>
              <a:t>. </a:t>
            </a:r>
            <a:r>
              <a:rPr lang="el-GR" sz="2000" dirty="0" smtClean="0">
                <a:latin typeface="+mn-lt"/>
              </a:rPr>
              <a:t>ΦΜΔΤ-ΤΕΙ-Α]</a:t>
            </a:r>
            <a:endParaRPr lang="el-GR" sz="2000" dirty="0">
              <a:latin typeface="+mn-lt"/>
            </a:endParaRPr>
          </a:p>
        </p:txBody>
      </p:sp>
      <p:sp>
        <p:nvSpPr>
          <p:cNvPr id="9" name="Rectangle 8"/>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2050" name="Picture 2" descr="C:\Users\alex\Downloads\IMG_20140923_14221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39552" y="1391127"/>
            <a:ext cx="3892938" cy="1872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448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Ανιχνευτές 2 από 2</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16</a:t>
            </a:fld>
            <a:endParaRPr lang="el-GR" dirty="0"/>
          </a:p>
        </p:txBody>
      </p:sp>
      <p:sp>
        <p:nvSpPr>
          <p:cNvPr id="3" name="Ορθογώνιο 2"/>
          <p:cNvSpPr/>
          <p:nvPr/>
        </p:nvSpPr>
        <p:spPr>
          <a:xfrm>
            <a:off x="359532" y="3426966"/>
            <a:ext cx="4212468" cy="1631216"/>
          </a:xfrm>
          <a:prstGeom prst="rect">
            <a:avLst/>
          </a:prstGeom>
        </p:spPr>
        <p:txBody>
          <a:bodyPr wrap="square">
            <a:spAutoFit/>
          </a:bodyPr>
          <a:lstStyle/>
          <a:p>
            <a:r>
              <a:rPr lang="el-GR" sz="2000" dirty="0">
                <a:latin typeface="+mn-lt"/>
              </a:rPr>
              <a:t>Συσκευή υπέρυθρης ανακλαστογραφίας – Θερμογραφίας τύπου </a:t>
            </a:r>
            <a:r>
              <a:rPr lang="en-US" sz="2000" dirty="0">
                <a:latin typeface="+mn-lt"/>
              </a:rPr>
              <a:t> InGaAs</a:t>
            </a:r>
            <a:endParaRPr lang="el-GR" sz="2000" dirty="0">
              <a:latin typeface="+mn-lt"/>
            </a:endParaRPr>
          </a:p>
          <a:p>
            <a:r>
              <a:rPr lang="el-GR" sz="2000" dirty="0">
                <a:latin typeface="+mn-lt"/>
              </a:rPr>
              <a:t>(μοντέλο </a:t>
            </a:r>
            <a:r>
              <a:rPr lang="en-US" sz="2000" dirty="0">
                <a:latin typeface="+mn-lt"/>
              </a:rPr>
              <a:t>2014</a:t>
            </a:r>
            <a:r>
              <a:rPr lang="el-GR" sz="2000" dirty="0">
                <a:latin typeface="+mn-lt"/>
              </a:rPr>
              <a:t>, ευαισθησία </a:t>
            </a:r>
            <a:r>
              <a:rPr lang="en-US" sz="2000" dirty="0">
                <a:latin typeface="+mn-lt"/>
              </a:rPr>
              <a:t>900nm</a:t>
            </a:r>
            <a:r>
              <a:rPr lang="el-GR" sz="2000" dirty="0">
                <a:latin typeface="+mn-lt"/>
              </a:rPr>
              <a:t>-</a:t>
            </a:r>
            <a:r>
              <a:rPr lang="en-US" sz="2000" dirty="0">
                <a:latin typeface="+mn-lt"/>
              </a:rPr>
              <a:t>1700nm</a:t>
            </a:r>
            <a:r>
              <a:rPr lang="el-GR" sz="2000" dirty="0">
                <a:latin typeface="+mn-lt"/>
              </a:rPr>
              <a:t>), Εργ. ΦΜΔΤ-ΤΕΙ-Α</a:t>
            </a:r>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59532" y="1265146"/>
            <a:ext cx="4005618" cy="1831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3074" name="Picture 2" descr="http://www.osa-opn.org/opn/media/images/articles/0411/Features/FeatureImages/Feature1-fi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432" y="1265146"/>
            <a:ext cx="4101036" cy="33159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41862" y="4596378"/>
            <a:ext cx="1584176" cy="276999"/>
          </a:xfrm>
          <a:prstGeom prst="rect">
            <a:avLst/>
          </a:prstGeom>
        </p:spPr>
        <p:txBody>
          <a:bodyPr wrap="square">
            <a:spAutoFit/>
          </a:bodyPr>
          <a:lstStyle/>
          <a:p>
            <a:pPr algn="ctr"/>
            <a:r>
              <a:rPr lang="en-US" sz="1200" dirty="0" smtClean="0">
                <a:latin typeface="+mn-lt"/>
                <a:hlinkClick r:id="rId5"/>
              </a:rPr>
              <a:t>sa-opn.org</a:t>
            </a:r>
            <a:endParaRPr lang="el-GR" sz="1200" dirty="0">
              <a:latin typeface="+mn-lt"/>
            </a:endParaRPr>
          </a:p>
        </p:txBody>
      </p:sp>
    </p:spTree>
    <p:extLst>
      <p:ext uri="{BB962C8B-B14F-4D97-AF65-F5344CB8AC3E}">
        <p14:creationId xmlns:p14="http://schemas.microsoft.com/office/powerpoint/2010/main" val="36123018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t>Χρήση οπτικών φίλτρων </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17</a:t>
            </a:fld>
            <a:endParaRPr lang="el-GR" dirty="0"/>
          </a:p>
        </p:txBody>
      </p:sp>
      <p:pic>
        <p:nvPicPr>
          <p:cNvPr id="5" name="Picture 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1694874" y="1824909"/>
            <a:ext cx="5754252" cy="3370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10195448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Φίλτρα διαπερατότητας </a:t>
            </a:r>
            <a:r>
              <a:rPr lang="en-US" dirty="0"/>
              <a:t>IR KODAK </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18</a:t>
            </a:fld>
            <a:endParaRPr lang="el-GR" dirty="0"/>
          </a:p>
        </p:txBody>
      </p:sp>
      <p:sp>
        <p:nvSpPr>
          <p:cNvPr id="6" name="Rectangle 5"/>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2050" name="Picture 2" descr="filt_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660" y="1340768"/>
            <a:ext cx="6120680" cy="449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44166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467544" y="0"/>
            <a:ext cx="8229600" cy="1304764"/>
          </a:xfrm>
        </p:spPr>
        <p:txBody>
          <a:bodyPr>
            <a:noAutofit/>
          </a:bodyPr>
          <a:lstStyle/>
          <a:p>
            <a:r>
              <a:rPr lang="el-GR" dirty="0"/>
              <a:t>Φυσικοχημικές Μέθοδοι Διάγνωσης - Τεκμηρίωσης</a:t>
            </a:r>
          </a:p>
        </p:txBody>
      </p:sp>
      <p:sp>
        <p:nvSpPr>
          <p:cNvPr id="358403" name="Rectangle 3"/>
          <p:cNvSpPr>
            <a:spLocks noGrp="1" noChangeArrowheads="1"/>
          </p:cNvSpPr>
          <p:nvPr>
            <p:ph idx="1"/>
          </p:nvPr>
        </p:nvSpPr>
        <p:spPr>
          <a:xfrm>
            <a:off x="457200" y="1484784"/>
            <a:ext cx="8229600" cy="4752528"/>
          </a:xfrm>
        </p:spPr>
        <p:txBody>
          <a:bodyPr>
            <a:normAutofit/>
          </a:bodyPr>
          <a:lstStyle/>
          <a:p>
            <a:pPr algn="ctr">
              <a:lnSpc>
                <a:spcPct val="90000"/>
              </a:lnSpc>
              <a:buFont typeface="Wingdings" pitchFamily="2" charset="2"/>
              <a:buNone/>
            </a:pPr>
            <a:endParaRPr lang="el-GR" sz="2400" dirty="0"/>
          </a:p>
          <a:p>
            <a:pPr marL="0" indent="0" algn="ctr">
              <a:lnSpc>
                <a:spcPct val="90000"/>
              </a:lnSpc>
              <a:buNone/>
            </a:pPr>
            <a:endParaRPr lang="el-GR" sz="2400" baseline="30000" dirty="0"/>
          </a:p>
          <a:p>
            <a:pPr marL="363538" indent="-363538">
              <a:lnSpc>
                <a:spcPct val="90000"/>
              </a:lnSpc>
              <a:spcAft>
                <a:spcPts val="600"/>
              </a:spcAft>
              <a:buClr>
                <a:srgbClr val="820000"/>
              </a:buClr>
              <a:buFont typeface="Wingdings" pitchFamily="2" charset="2"/>
              <a:buChar char="q"/>
            </a:pPr>
            <a:r>
              <a:rPr lang="el-GR" sz="2400" dirty="0"/>
              <a:t>Διαγνωστικές Μέθοδοι με Υπέρυθρη </a:t>
            </a:r>
            <a:r>
              <a:rPr lang="el-GR" sz="2400" dirty="0" smtClean="0"/>
              <a:t>Ακτινοβολία</a:t>
            </a:r>
          </a:p>
          <a:p>
            <a:pPr marL="714375" indent="-350838">
              <a:spcBef>
                <a:spcPts val="2400"/>
              </a:spcBef>
              <a:buClr>
                <a:srgbClr val="820000"/>
              </a:buClr>
              <a:buFont typeface="Wingdings" panose="05000000000000000000" pitchFamily="2" charset="2"/>
              <a:buChar char="§"/>
            </a:pPr>
            <a:r>
              <a:rPr lang="el-GR" sz="2400" dirty="0"/>
              <a:t>Ασπρόμαυρη Υπέρυθρη Ανακλαστογραφία (</a:t>
            </a:r>
            <a:r>
              <a:rPr lang="el-GR" sz="2400" dirty="0" smtClean="0"/>
              <a:t>IRRef</a:t>
            </a:r>
            <a:r>
              <a:rPr lang="el-GR" sz="2400" dirty="0"/>
              <a:t>)</a:t>
            </a:r>
          </a:p>
          <a:p>
            <a:pPr marL="714375" indent="-350838">
              <a:spcBef>
                <a:spcPts val="2400"/>
              </a:spcBef>
              <a:buClr>
                <a:srgbClr val="820000"/>
              </a:buClr>
              <a:buFont typeface="Wingdings" panose="05000000000000000000" pitchFamily="2" charset="2"/>
              <a:buChar char="§"/>
            </a:pPr>
            <a:r>
              <a:rPr lang="el-GR" sz="2400" dirty="0"/>
              <a:t>Έγχρωμη Υπέρυθρη Απεικόνιση (FCIR)</a:t>
            </a:r>
          </a:p>
          <a:p>
            <a:pPr marL="714375" indent="-350838">
              <a:spcBef>
                <a:spcPts val="2400"/>
              </a:spcBef>
              <a:buClr>
                <a:srgbClr val="820000"/>
              </a:buClr>
              <a:buFont typeface="Wingdings" panose="05000000000000000000" pitchFamily="2" charset="2"/>
              <a:buChar char="§"/>
            </a:pPr>
            <a:r>
              <a:rPr lang="el-GR" sz="2400" dirty="0"/>
              <a:t>Απεικόνιση Υπέρυθρου Φθορισμού (IRF)</a:t>
            </a:r>
          </a:p>
          <a:p>
            <a:pPr marL="714375" indent="-350838">
              <a:spcBef>
                <a:spcPts val="2400"/>
              </a:spcBef>
              <a:buClr>
                <a:srgbClr val="820000"/>
              </a:buClr>
              <a:buFont typeface="Wingdings" panose="05000000000000000000" pitchFamily="2" charset="2"/>
              <a:buChar char="§"/>
            </a:pPr>
            <a:r>
              <a:rPr lang="el-GR" sz="2400" dirty="0"/>
              <a:t>Υπέρυθρη Απεικόνιση Διαπερατότητας (IRT)</a:t>
            </a:r>
          </a:p>
          <a:p>
            <a:pPr>
              <a:lnSpc>
                <a:spcPct val="90000"/>
              </a:lnSpc>
              <a:spcAft>
                <a:spcPts val="600"/>
              </a:spcAft>
              <a:buClr>
                <a:srgbClr val="820000"/>
              </a:buClr>
              <a:buFont typeface="Wingdings" pitchFamily="2" charset="2"/>
              <a:buChar char="q"/>
            </a:pPr>
            <a:endParaRPr lang="el-GR" sz="2400" baseline="300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a:t>
            </a:fld>
            <a:endParaRPr lang="el-GR" dirty="0"/>
          </a:p>
        </p:txBody>
      </p:sp>
      <p:sp>
        <p:nvSpPr>
          <p:cNvPr id="6" name="Rectangle 5"/>
          <p:cNvSpPr/>
          <p:nvPr/>
        </p:nvSpPr>
        <p:spPr>
          <a:xfrm>
            <a:off x="331998" y="1376776"/>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9364873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fontScale="90000"/>
          </a:bodyPr>
          <a:lstStyle/>
          <a:p>
            <a:r>
              <a:rPr lang="el-GR" dirty="0"/>
              <a:t>Φίλτρα αποκοπής και διαπερατότητας IR Β+W</a:t>
            </a: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19</a:t>
            </a:fld>
            <a:endParaRPr lang="el-GR" dirty="0"/>
          </a:p>
        </p:txBody>
      </p:sp>
      <p:sp>
        <p:nvSpPr>
          <p:cNvPr id="21" name="Θέση περιεχομένου 20"/>
          <p:cNvSpPr>
            <a:spLocks noGrp="1"/>
          </p:cNvSpPr>
          <p:nvPr>
            <p:ph idx="1"/>
          </p:nvPr>
        </p:nvSpPr>
        <p:spPr>
          <a:xfrm>
            <a:off x="207707" y="5888978"/>
            <a:ext cx="8728586" cy="822972"/>
          </a:xfrm>
        </p:spPr>
        <p:txBody>
          <a:bodyPr>
            <a:normAutofit/>
          </a:bodyPr>
          <a:lstStyle/>
          <a:p>
            <a:pPr marL="0" indent="0" algn="ctr">
              <a:buNone/>
            </a:pPr>
            <a:r>
              <a:rPr lang="el-GR" sz="1800" dirty="0" smtClean="0">
                <a:solidFill>
                  <a:schemeClr val="tx1">
                    <a:lumMod val="50000"/>
                    <a:lumOff val="50000"/>
                  </a:schemeClr>
                </a:solidFill>
              </a:rPr>
              <a:t>Καμπύλες φασματικής απόκρισης των φίλτρων 489, 092, 093 και 094 της </a:t>
            </a:r>
            <a:r>
              <a:rPr lang="en-US" sz="1800" dirty="0" smtClean="0">
                <a:solidFill>
                  <a:schemeClr val="tx1">
                    <a:lumMod val="50000"/>
                    <a:lumOff val="50000"/>
                  </a:schemeClr>
                </a:solidFill>
              </a:rPr>
              <a:t>B+W </a:t>
            </a:r>
          </a:p>
          <a:p>
            <a:pPr marL="0" indent="0" algn="ctr">
              <a:buNone/>
            </a:pPr>
            <a:r>
              <a:rPr lang="el-GR" sz="1800" dirty="0" smtClean="0">
                <a:solidFill>
                  <a:schemeClr val="tx1">
                    <a:lumMod val="50000"/>
                    <a:lumOff val="50000"/>
                  </a:schemeClr>
                </a:solidFill>
              </a:rPr>
              <a:t>Α. Αλεξοπούλου, (1990)</a:t>
            </a:r>
            <a:endParaRPr lang="el-GR" sz="1800" dirty="0">
              <a:solidFill>
                <a:schemeClr val="tx1">
                  <a:lumMod val="50000"/>
                  <a:lumOff val="50000"/>
                </a:schemeClr>
              </a:solidFill>
            </a:endParaRPr>
          </a:p>
        </p:txBody>
      </p:sp>
      <p:pic>
        <p:nvPicPr>
          <p:cNvPr id="24" name="Picture 4" descr="36"/>
          <p:cNvPicPr>
            <a:picLocks noChangeAspect="1" noChangeArrowheads="1"/>
          </p:cNvPicPr>
          <p:nvPr/>
        </p:nvPicPr>
        <p:blipFill>
          <a:blip r:embed="rId2" cstate="print">
            <a:extLst>
              <a:ext uri="{28A0092B-C50C-407E-A947-70E740481C1C}">
                <a14:useLocalDpi xmlns:a14="http://schemas.microsoft.com/office/drawing/2010/main" val="0"/>
              </a:ext>
            </a:extLst>
          </a:blip>
          <a:srcRect l="9369" t="7838" b="-241"/>
          <a:stretch>
            <a:fillRect/>
          </a:stretch>
        </p:blipFill>
        <p:spPr>
          <a:xfrm>
            <a:off x="2267744" y="1196752"/>
            <a:ext cx="4608512" cy="46873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6"/>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41554958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Ορθογώνιο 8"/>
          <p:cNvSpPr/>
          <p:nvPr/>
        </p:nvSpPr>
        <p:spPr>
          <a:xfrm>
            <a:off x="359532" y="3431954"/>
            <a:ext cx="4124078" cy="2862322"/>
          </a:xfrm>
          <a:prstGeom prst="rect">
            <a:avLst/>
          </a:prstGeom>
        </p:spPr>
        <p:txBody>
          <a:bodyPr wrap="square">
            <a:spAutoFit/>
          </a:bodyPr>
          <a:lstStyle/>
          <a:p>
            <a:pPr marL="0" indent="0">
              <a:buNone/>
            </a:pPr>
            <a:r>
              <a:rPr lang="el-GR" dirty="0">
                <a:latin typeface="+mn-lt"/>
              </a:rPr>
              <a:t>Η ακτινοβολία  των άστρων στο κέντρο του γαλαξία κυριαρχεί σε αυτήν τη φωτογραφία της Ανδρομέδας που έχει ληφθεί στο ορατό. </a:t>
            </a:r>
            <a:endParaRPr lang="en-US" dirty="0" smtClean="0">
              <a:latin typeface="+mn-lt"/>
            </a:endParaRPr>
          </a:p>
          <a:p>
            <a:pPr marL="0" indent="0">
              <a:buNone/>
            </a:pPr>
            <a:r>
              <a:rPr lang="el-GR" dirty="0" smtClean="0">
                <a:latin typeface="+mn-lt"/>
              </a:rPr>
              <a:t>Οι </a:t>
            </a:r>
            <a:r>
              <a:rPr lang="el-GR" dirty="0">
                <a:latin typeface="+mn-lt"/>
              </a:rPr>
              <a:t>λωρίδες  αστερόσκονης που μόλις διακρίνονται στην ορατή φωτογραφία αποτυπώνονται με πορτοκαλί λάμψη στην υπέρυθρη </a:t>
            </a:r>
            <a:r>
              <a:rPr lang="el-GR" dirty="0" smtClean="0">
                <a:latin typeface="+mn-lt"/>
              </a:rPr>
              <a:t>φωτογραφία</a:t>
            </a:r>
            <a:r>
              <a:rPr lang="en-US" dirty="0" smtClean="0">
                <a:latin typeface="+mn-lt"/>
              </a:rPr>
              <a:t> </a:t>
            </a:r>
            <a:r>
              <a:rPr lang="el-GR" dirty="0" smtClean="0">
                <a:latin typeface="+mn-lt"/>
              </a:rPr>
              <a:t>δείχνοντας </a:t>
            </a:r>
            <a:r>
              <a:rPr lang="el-GR" dirty="0">
                <a:latin typeface="+mn-lt"/>
              </a:rPr>
              <a:t>βραχίονες που φτάνουν δεξιά στην καρδιά της Ανδρομέδας.</a:t>
            </a:r>
          </a:p>
        </p:txBody>
      </p:sp>
      <p:sp>
        <p:nvSpPr>
          <p:cNvPr id="2" name="Τίτλος 1"/>
          <p:cNvSpPr>
            <a:spLocks noGrp="1"/>
          </p:cNvSpPr>
          <p:nvPr>
            <p:ph type="title"/>
          </p:nvPr>
        </p:nvSpPr>
        <p:spPr/>
        <p:txBody>
          <a:bodyPr>
            <a:normAutofit fontScale="90000"/>
          </a:bodyPr>
          <a:lstStyle/>
          <a:p>
            <a:r>
              <a:rPr lang="el-GR" dirty="0" smtClean="0"/>
              <a:t>Εφαρμογές της υπέρυθρης ακτινοβολίας</a:t>
            </a:r>
            <a:endParaRPr lang="el-GR" dirty="0"/>
          </a:p>
        </p:txBody>
      </p:sp>
      <p:sp>
        <p:nvSpPr>
          <p:cNvPr id="3" name="Θέση περιεχομένου 2"/>
          <p:cNvSpPr>
            <a:spLocks noGrp="1"/>
          </p:cNvSpPr>
          <p:nvPr>
            <p:ph idx="1"/>
          </p:nvPr>
        </p:nvSpPr>
        <p:spPr>
          <a:xfrm>
            <a:off x="457200" y="1196752"/>
            <a:ext cx="4978896" cy="2016224"/>
          </a:xfrm>
        </p:spPr>
        <p:txBody>
          <a:bodyPr>
            <a:normAutofit/>
          </a:bodyPr>
          <a:lstStyle/>
          <a:p>
            <a:pPr marL="0" indent="0">
              <a:buNone/>
            </a:pPr>
            <a:r>
              <a:rPr lang="el-GR" sz="2800" dirty="0" smtClean="0"/>
              <a:t>Αστρονομία, Στρατιωτικές εφαρμογές, Εγκληματολογία</a:t>
            </a:r>
          </a:p>
          <a:p>
            <a:pPr marL="0" indent="0">
              <a:buNone/>
            </a:pPr>
            <a:r>
              <a:rPr lang="el-GR" sz="2800" dirty="0" smtClean="0"/>
              <a:t>Καλλιτεχνική Φωτογραφία, Ιατρική </a:t>
            </a:r>
          </a:p>
          <a:p>
            <a:endParaRPr lang="el-GR" dirty="0" smtClean="0"/>
          </a:p>
          <a:p>
            <a:pPr marL="0" indent="0">
              <a:buNone/>
            </a:pPr>
            <a:endParaRPr lang="el-GR" dirty="0" smtClean="0"/>
          </a:p>
          <a:p>
            <a:pPr marL="0" indent="0">
              <a:buNone/>
            </a:pP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20</a:t>
            </a:fld>
            <a:endParaRPr lang="el-GR" dirty="0"/>
          </a:p>
        </p:txBody>
      </p:sp>
      <p:pic>
        <p:nvPicPr>
          <p:cNvPr id="5" name="Picture 2" descr="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612" y="3761618"/>
            <a:ext cx="2520280" cy="24045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412775"/>
            <a:ext cx="3834221" cy="204413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nvGrpSpPr>
          <p:cNvPr id="13" name="Group 12"/>
          <p:cNvGrpSpPr/>
          <p:nvPr/>
        </p:nvGrpSpPr>
        <p:grpSpPr>
          <a:xfrm>
            <a:off x="4483610" y="3495993"/>
            <a:ext cx="4362441" cy="2827744"/>
            <a:chOff x="4483610" y="3495993"/>
            <a:chExt cx="4362441" cy="2827744"/>
          </a:xfrm>
        </p:grpSpPr>
        <p:pic>
          <p:nvPicPr>
            <p:cNvPr id="6" name="Picture 2" descr="http://webbtelescope.org/webb_telescope/science_on_the_edge/beyond_the_visible/graphics/compared/andromeda-big.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483610" y="3495993"/>
              <a:ext cx="4362441" cy="255074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5521830" y="6046738"/>
              <a:ext cx="2286000" cy="276999"/>
            </a:xfrm>
            <a:prstGeom prst="rect">
              <a:avLst/>
            </a:prstGeom>
          </p:spPr>
          <p:txBody>
            <a:bodyPr wrap="square">
              <a:spAutoFit/>
            </a:bodyPr>
            <a:lstStyle/>
            <a:p>
              <a:pPr algn="ctr"/>
              <a:r>
                <a:rPr lang="en-US" sz="1200" dirty="0" smtClean="0">
                  <a:latin typeface="+mn-lt"/>
                  <a:hlinkClick r:id="rId7"/>
                </a:rPr>
                <a:t>webbtelescope.org</a:t>
              </a:r>
              <a:endParaRPr lang="el-GR" sz="1200" dirty="0">
                <a:latin typeface="+mn-lt"/>
              </a:endParaRPr>
            </a:p>
          </p:txBody>
        </p:sp>
      </p:grpSp>
    </p:spTree>
    <p:extLst>
      <p:ext uri="{BB962C8B-B14F-4D97-AF65-F5344CB8AC3E}">
        <p14:creationId xmlns:p14="http://schemas.microsoft.com/office/powerpoint/2010/main" val="34573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 presetClass="exit" presetSubtype="0" fill="hold" nodeType="withEffect">
                                  <p:stCondLst>
                                    <p:cond delay="0"/>
                                  </p:stCondLst>
                                  <p:childTnLst>
                                    <p:set>
                                      <p:cBhvr>
                                        <p:cTn id="15"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a:bodyPr>
          <a:lstStyle/>
          <a:p>
            <a:r>
              <a:rPr lang="el-GR" sz="4400" dirty="0" smtClean="0"/>
              <a:t>Υπέρυθρη φωτογραφία </a:t>
            </a:r>
            <a:r>
              <a:rPr lang="el-GR" sz="3200" b="0" dirty="0" smtClean="0"/>
              <a:t>(1 από</a:t>
            </a:r>
            <a:r>
              <a:rPr lang="en-US" sz="3200" b="0" dirty="0" smtClean="0"/>
              <a:t> </a:t>
            </a:r>
            <a:r>
              <a:rPr lang="el-GR" sz="3200" b="0" dirty="0" smtClean="0"/>
              <a:t>2</a:t>
            </a:r>
            <a:r>
              <a:rPr lang="en-US" sz="3200" b="0" dirty="0" smtClean="0"/>
              <a:t>)</a:t>
            </a:r>
            <a:endParaRPr lang="el-GR" sz="3200" b="0" dirty="0"/>
          </a:p>
        </p:txBody>
      </p:sp>
      <p:pic>
        <p:nvPicPr>
          <p:cNvPr id="11266" name="Picture 2" title="Υπέρυθρες φωτογραφίες "/>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59532" y="1480838"/>
            <a:ext cx="4018402" cy="30243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4"/>
          <p:cNvSpPr>
            <a:spLocks noChangeArrowheads="1"/>
          </p:cNvSpPr>
          <p:nvPr/>
        </p:nvSpPr>
        <p:spPr bwMode="auto">
          <a:xfrm>
            <a:off x="251520" y="4611042"/>
            <a:ext cx="4176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dirty="0" smtClean="0">
                <a:solidFill>
                  <a:srgbClr val="595959"/>
                </a:solidFill>
                <a:latin typeface="Calibri" pitchFamily="34" charset="0"/>
              </a:rPr>
              <a:t>“</a:t>
            </a:r>
            <a:r>
              <a:rPr lang="en-US" sz="1200" dirty="0" smtClean="0">
                <a:solidFill>
                  <a:srgbClr val="595959"/>
                </a:solidFill>
                <a:latin typeface="Calibri" pitchFamily="34" charset="0"/>
                <a:hlinkClick r:id="rId3"/>
              </a:rPr>
              <a:t>A different World in Infrared (Boston/Cambridge</a:t>
            </a:r>
            <a:r>
              <a:rPr lang="el-GR" sz="1200" dirty="0" smtClean="0">
                <a:solidFill>
                  <a:srgbClr val="595959"/>
                </a:solidFill>
                <a:latin typeface="Calibri" pitchFamily="34" charset="0"/>
                <a:hlinkClick r:id="rId3"/>
              </a:rPr>
              <a:t>)</a:t>
            </a:r>
            <a:r>
              <a:rPr lang="en-US" sz="1200" dirty="0" smtClean="0">
                <a:solidFill>
                  <a:srgbClr val="595959"/>
                </a:solidFill>
                <a:latin typeface="Calibri" pitchFamily="34" charset="0"/>
              </a:rPr>
              <a:t>”,  </a:t>
            </a:r>
          </a:p>
          <a:p>
            <a:pPr algn="ctr"/>
            <a:r>
              <a:rPr lang="en-US" sz="1200" dirty="0" smtClean="0">
                <a:solidFill>
                  <a:srgbClr val="595959"/>
                </a:solidFill>
                <a:latin typeface="Calibri" pitchFamily="34" charset="0"/>
              </a:rPr>
              <a:t>By</a:t>
            </a:r>
            <a:r>
              <a:rPr lang="el-GR" sz="1200" dirty="0" smtClean="0">
                <a:solidFill>
                  <a:srgbClr val="595959"/>
                </a:solidFill>
                <a:latin typeface="Calibri" pitchFamily="34" charset="0"/>
              </a:rPr>
              <a:t> </a:t>
            </a:r>
            <a:r>
              <a:rPr lang="en-US" sz="1200" dirty="0" smtClean="0">
                <a:solidFill>
                  <a:srgbClr val="595959"/>
                </a:solidFill>
                <a:latin typeface="Calibri" pitchFamily="34" charset="0"/>
                <a:hlinkClick r:id="rId4"/>
              </a:rPr>
              <a:t>Werner Kunz </a:t>
            </a:r>
            <a:r>
              <a:rPr lang="el-GR" sz="1200" dirty="0" smtClean="0">
                <a:solidFill>
                  <a:srgbClr val="595959"/>
                </a:solidFill>
                <a:latin typeface="Calibri" pitchFamily="34" charset="0"/>
                <a:hlinkClick r:id="rId4"/>
              </a:rPr>
              <a:t> </a:t>
            </a:r>
            <a:r>
              <a:rPr lang="el-GR" sz="1200" dirty="0" smtClean="0">
                <a:solidFill>
                  <a:srgbClr val="595959"/>
                </a:solidFill>
                <a:latin typeface="Calibri" pitchFamily="34" charset="0"/>
              </a:rPr>
              <a:t>διαθέσιμο με άδεια</a:t>
            </a:r>
            <a:r>
              <a:rPr lang="en-US" sz="1200" dirty="0" smtClean="0">
                <a:solidFill>
                  <a:srgbClr val="595959"/>
                </a:solidFill>
                <a:latin typeface="Calibri" pitchFamily="34" charset="0"/>
              </a:rPr>
              <a:t> </a:t>
            </a:r>
            <a:r>
              <a:rPr lang="en-US" sz="1200" dirty="0" smtClean="0">
                <a:solidFill>
                  <a:srgbClr val="595959"/>
                </a:solidFill>
                <a:latin typeface="Calibri" pitchFamily="34" charset="0"/>
                <a:hlinkClick r:id="rId5"/>
              </a:rPr>
              <a:t>CC BY-NC-SA 2.0</a:t>
            </a:r>
            <a:endParaRPr lang="en-US" sz="1200" dirty="0" smtClean="0">
              <a:solidFill>
                <a:srgbClr val="595959"/>
              </a:solidFill>
              <a:latin typeface="Calibri" pitchFamily="34" charset="0"/>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21</a:t>
            </a:fld>
            <a:endParaRPr lang="el-GR" dirty="0"/>
          </a:p>
        </p:txBody>
      </p:sp>
      <p:pic>
        <p:nvPicPr>
          <p:cNvPr id="8" name="Picture 2" title="Υπέρυθρες φωτογραφίες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229" y="1484784"/>
            <a:ext cx="4060239" cy="406023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4"/>
          <p:cNvSpPr>
            <a:spLocks noChangeArrowheads="1"/>
          </p:cNvSpPr>
          <p:nvPr/>
        </p:nvSpPr>
        <p:spPr bwMode="auto">
          <a:xfrm>
            <a:off x="4665992" y="5730961"/>
            <a:ext cx="4176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dirty="0" smtClean="0">
                <a:solidFill>
                  <a:srgbClr val="595959"/>
                </a:solidFill>
                <a:latin typeface="Calibri" pitchFamily="34" charset="0"/>
              </a:rPr>
              <a:t>“</a:t>
            </a:r>
            <a:r>
              <a:rPr lang="en-US" sz="1200" dirty="0" smtClean="0">
                <a:solidFill>
                  <a:srgbClr val="595959"/>
                </a:solidFill>
                <a:latin typeface="Calibri" pitchFamily="34" charset="0"/>
                <a:hlinkClick r:id="rId7"/>
              </a:rPr>
              <a:t>Infrared photograpg of maples</a:t>
            </a:r>
            <a:r>
              <a:rPr lang="en-US" sz="1200" dirty="0" smtClean="0">
                <a:solidFill>
                  <a:srgbClr val="595959"/>
                </a:solidFill>
                <a:latin typeface="Calibri" pitchFamily="34" charset="0"/>
              </a:rPr>
              <a:t>”,  </a:t>
            </a:r>
            <a:r>
              <a:rPr lang="el-GR" sz="1200" dirty="0" smtClean="0">
                <a:solidFill>
                  <a:srgbClr val="595959"/>
                </a:solidFill>
                <a:latin typeface="Calibri" pitchFamily="34" charset="0"/>
              </a:rPr>
              <a:t>από </a:t>
            </a:r>
            <a:r>
              <a:rPr lang="en-US" sz="1200" dirty="0" smtClean="0">
                <a:solidFill>
                  <a:srgbClr val="595959"/>
                </a:solidFill>
                <a:latin typeface="Calibri" pitchFamily="34" charset="0"/>
                <a:hlinkClick r:id="rId8"/>
              </a:rPr>
              <a:t>Better than Hustler</a:t>
            </a:r>
            <a:r>
              <a:rPr lang="el-GR" sz="1200" dirty="0" smtClean="0">
                <a:solidFill>
                  <a:srgbClr val="595959"/>
                </a:solidFill>
                <a:latin typeface="Calibri" pitchFamily="34" charset="0"/>
                <a:hlinkClick r:id="rId8"/>
              </a:rPr>
              <a:t> </a:t>
            </a:r>
            <a:r>
              <a:rPr lang="el-GR" sz="1200" dirty="0" smtClean="0">
                <a:solidFill>
                  <a:srgbClr val="595959"/>
                </a:solidFill>
                <a:latin typeface="Calibri" pitchFamily="34" charset="0"/>
              </a:rPr>
              <a:t>διαθέσιμο με άδεια</a:t>
            </a:r>
            <a:r>
              <a:rPr lang="en-US" sz="1200" dirty="0" smtClean="0">
                <a:solidFill>
                  <a:srgbClr val="595959"/>
                </a:solidFill>
                <a:latin typeface="Calibri" pitchFamily="34" charset="0"/>
              </a:rPr>
              <a:t> </a:t>
            </a:r>
            <a:r>
              <a:rPr lang="en-US" sz="1200" dirty="0" smtClean="0">
                <a:solidFill>
                  <a:srgbClr val="595959"/>
                </a:solidFill>
                <a:latin typeface="Calibri" pitchFamily="34" charset="0"/>
                <a:hlinkClick r:id="rId9"/>
              </a:rPr>
              <a:t>CC BY-SA 2.0</a:t>
            </a:r>
            <a:endParaRPr lang="en-US" sz="1200" dirty="0" smtClean="0">
              <a:solidFill>
                <a:srgbClr val="595959"/>
              </a:solidFill>
              <a:latin typeface="Calibri" pitchFamily="34" charset="0"/>
            </a:endParaRPr>
          </a:p>
        </p:txBody>
      </p:sp>
      <p:sp>
        <p:nvSpPr>
          <p:cNvPr id="10" name="Rectangle 9"/>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6713472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116632"/>
            <a:ext cx="9144000" cy="908720"/>
          </a:xfrm>
        </p:spPr>
        <p:txBody>
          <a:bodyPr>
            <a:normAutofit/>
          </a:bodyPr>
          <a:lstStyle/>
          <a:p>
            <a:r>
              <a:rPr lang="el-GR" sz="4400" dirty="0" smtClean="0"/>
              <a:t>Υπέρυθρη φωτογραφία </a:t>
            </a:r>
            <a:r>
              <a:rPr lang="el-GR" sz="3200" b="0" dirty="0" smtClean="0"/>
              <a:t>(2 από</a:t>
            </a:r>
            <a:r>
              <a:rPr lang="en-US" sz="3200" b="0" dirty="0" smtClean="0"/>
              <a:t> </a:t>
            </a:r>
            <a:r>
              <a:rPr lang="el-GR" sz="3200" b="0" dirty="0" smtClean="0"/>
              <a:t>2</a:t>
            </a:r>
            <a:r>
              <a:rPr lang="en-US" sz="3200" b="0" dirty="0" smtClean="0"/>
              <a:t>)</a:t>
            </a:r>
            <a:endParaRPr lang="el-GR" sz="3200" b="0" dirty="0"/>
          </a:p>
        </p:txBody>
      </p:sp>
      <p:pic>
        <p:nvPicPr>
          <p:cNvPr id="13314" name="Picture 2" title="Υπέρυθρες φωτογραφίες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9532" y="1682463"/>
            <a:ext cx="3839055" cy="31683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4"/>
          <p:cNvSpPr>
            <a:spLocks noChangeArrowheads="1"/>
          </p:cNvSpPr>
          <p:nvPr/>
        </p:nvSpPr>
        <p:spPr bwMode="auto">
          <a:xfrm>
            <a:off x="356904" y="4884117"/>
            <a:ext cx="417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dirty="0" smtClean="0">
                <a:solidFill>
                  <a:srgbClr val="595959"/>
                </a:solidFill>
                <a:latin typeface="Calibri" pitchFamily="34" charset="0"/>
              </a:rPr>
              <a:t>“</a:t>
            </a:r>
            <a:r>
              <a:rPr lang="en-US" sz="1200" dirty="0" smtClean="0">
                <a:solidFill>
                  <a:srgbClr val="595959"/>
                </a:solidFill>
                <a:latin typeface="Calibri" pitchFamily="34" charset="0"/>
                <a:hlinkClick r:id="rId3"/>
              </a:rPr>
              <a:t>Infrared Bodrum 03202 20040724152114</a:t>
            </a:r>
            <a:r>
              <a:rPr lang="en-US" sz="1200" dirty="0" smtClean="0">
                <a:solidFill>
                  <a:srgbClr val="595959"/>
                </a:solidFill>
                <a:latin typeface="Calibri" pitchFamily="34" charset="0"/>
              </a:rPr>
              <a:t>”,  </a:t>
            </a:r>
          </a:p>
          <a:p>
            <a:pPr algn="ctr"/>
            <a:r>
              <a:rPr lang="en-US" sz="1200" dirty="0" smtClean="0">
                <a:solidFill>
                  <a:srgbClr val="595959"/>
                </a:solidFill>
                <a:latin typeface="Calibri" pitchFamily="34" charset="0"/>
                <a:hlinkClick r:id="rId4"/>
              </a:rPr>
              <a:t>Nevit</a:t>
            </a:r>
            <a:r>
              <a:rPr lang="el-GR" sz="1200" dirty="0" smtClean="0">
                <a:solidFill>
                  <a:srgbClr val="595959"/>
                </a:solidFill>
                <a:latin typeface="Calibri" pitchFamily="34" charset="0"/>
              </a:rPr>
              <a:t> διαθέσιμο με άδεια</a:t>
            </a:r>
            <a:r>
              <a:rPr lang="en-US" sz="1200" dirty="0" smtClean="0">
                <a:solidFill>
                  <a:srgbClr val="595959"/>
                </a:solidFill>
                <a:latin typeface="Calibri" pitchFamily="34" charset="0"/>
              </a:rPr>
              <a:t> </a:t>
            </a:r>
            <a:r>
              <a:rPr lang="en-US" sz="1200" dirty="0" smtClean="0">
                <a:solidFill>
                  <a:srgbClr val="595959"/>
                </a:solidFill>
                <a:latin typeface="Calibri" pitchFamily="34" charset="0"/>
                <a:hlinkClick r:id="rId5"/>
              </a:rPr>
              <a:t>CC BY-SA 3.0</a:t>
            </a:r>
            <a:endParaRPr lang="en-US" sz="1200" dirty="0" smtClean="0">
              <a:solidFill>
                <a:srgbClr val="595959"/>
              </a:solidFill>
              <a:latin typeface="Calibri" pitchFamily="34" charset="0"/>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22</a:t>
            </a:fld>
            <a:endParaRPr lang="el-GR" dirty="0"/>
          </a:p>
        </p:txBody>
      </p:sp>
      <p:pic>
        <p:nvPicPr>
          <p:cNvPr id="9" name="Picture 2" title="Υπέρυθρες φωτογραφίες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984" y="1682233"/>
            <a:ext cx="4356483" cy="31799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4"/>
          <p:cNvSpPr>
            <a:spLocks noChangeArrowheads="1"/>
          </p:cNvSpPr>
          <p:nvPr/>
        </p:nvSpPr>
        <p:spPr bwMode="auto">
          <a:xfrm>
            <a:off x="4572000" y="4884117"/>
            <a:ext cx="4176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dirty="0" smtClean="0">
                <a:solidFill>
                  <a:srgbClr val="595959"/>
                </a:solidFill>
                <a:latin typeface="Calibri" pitchFamily="34" charset="0"/>
              </a:rPr>
              <a:t>“</a:t>
            </a:r>
            <a:r>
              <a:rPr lang="en-US" sz="1200" dirty="0" smtClean="0">
                <a:solidFill>
                  <a:srgbClr val="595959"/>
                </a:solidFill>
                <a:latin typeface="Calibri" pitchFamily="34" charset="0"/>
                <a:hlinkClick r:id="rId7"/>
              </a:rPr>
              <a:t>Lindo Lake Infrared</a:t>
            </a:r>
            <a:r>
              <a:rPr lang="en-US" sz="1200" dirty="0" smtClean="0">
                <a:solidFill>
                  <a:srgbClr val="595959"/>
                </a:solidFill>
                <a:latin typeface="Calibri" pitchFamily="34" charset="0"/>
              </a:rPr>
              <a:t>”,  </a:t>
            </a:r>
            <a:r>
              <a:rPr lang="el-GR" sz="1200" dirty="0" smtClean="0">
                <a:solidFill>
                  <a:srgbClr val="595959"/>
                </a:solidFill>
                <a:latin typeface="Calibri" pitchFamily="34" charset="0"/>
              </a:rPr>
              <a:t>από</a:t>
            </a:r>
            <a:r>
              <a:rPr lang="en-US" sz="1200" dirty="0" smtClean="0">
                <a:solidFill>
                  <a:srgbClr val="595959"/>
                </a:solidFill>
                <a:latin typeface="Calibri" pitchFamily="34" charset="0"/>
              </a:rPr>
              <a:t> </a:t>
            </a:r>
            <a:r>
              <a:rPr lang="en-US" sz="1200" dirty="0" smtClean="0">
                <a:solidFill>
                  <a:srgbClr val="595959"/>
                </a:solidFill>
                <a:latin typeface="Calibri" pitchFamily="34" charset="0"/>
                <a:hlinkClick r:id="rId8"/>
              </a:rPr>
              <a:t>Bill Gracey </a:t>
            </a:r>
            <a:r>
              <a:rPr lang="el-GR" sz="1200" dirty="0" smtClean="0">
                <a:solidFill>
                  <a:srgbClr val="595959"/>
                </a:solidFill>
                <a:latin typeface="Calibri" pitchFamily="34" charset="0"/>
                <a:hlinkClick r:id="rId8"/>
              </a:rPr>
              <a:t> </a:t>
            </a:r>
            <a:endParaRPr lang="en-US" sz="1200" dirty="0" smtClean="0">
              <a:solidFill>
                <a:srgbClr val="595959"/>
              </a:solidFill>
              <a:latin typeface="Calibri" pitchFamily="34" charset="0"/>
            </a:endParaRPr>
          </a:p>
          <a:p>
            <a:pPr algn="ctr"/>
            <a:r>
              <a:rPr lang="el-GR" sz="1200" dirty="0" smtClean="0">
                <a:solidFill>
                  <a:srgbClr val="595959"/>
                </a:solidFill>
                <a:latin typeface="Calibri" pitchFamily="34" charset="0"/>
              </a:rPr>
              <a:t>διαθέσιμο με άδεια</a:t>
            </a:r>
            <a:r>
              <a:rPr lang="en-US" sz="1200" dirty="0" smtClean="0">
                <a:solidFill>
                  <a:srgbClr val="595959"/>
                </a:solidFill>
                <a:latin typeface="Calibri" pitchFamily="34" charset="0"/>
              </a:rPr>
              <a:t> </a:t>
            </a:r>
            <a:r>
              <a:rPr lang="en-US" sz="1200" dirty="0" smtClean="0">
                <a:solidFill>
                  <a:srgbClr val="595959"/>
                </a:solidFill>
                <a:latin typeface="Calibri" pitchFamily="34" charset="0"/>
                <a:hlinkClick r:id="rId9"/>
              </a:rPr>
              <a:t>CC BY-NC-ND 2.0</a:t>
            </a:r>
            <a:endParaRPr lang="en-US" sz="1200" dirty="0" smtClean="0">
              <a:solidFill>
                <a:srgbClr val="595959"/>
              </a:solidFill>
              <a:latin typeface="Calibri" pitchFamily="34" charset="0"/>
            </a:endParaRPr>
          </a:p>
        </p:txBody>
      </p:sp>
      <p:sp>
        <p:nvSpPr>
          <p:cNvPr id="11" name="Rectangle 10"/>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6377812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116632"/>
            <a:ext cx="9144000" cy="908720"/>
          </a:xfrm>
        </p:spPr>
        <p:txBody>
          <a:bodyPr>
            <a:normAutofit/>
          </a:bodyPr>
          <a:lstStyle/>
          <a:p>
            <a:r>
              <a:rPr lang="el-GR" sz="4400" dirty="0" smtClean="0"/>
              <a:t>Διαγνωστική των έργων τέχνης</a:t>
            </a:r>
            <a:endParaRPr lang="el-GR" sz="3200" b="0"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23</a:t>
            </a:fld>
            <a:endParaRPr lang="el-GR" dirty="0"/>
          </a:p>
        </p:txBody>
      </p:sp>
      <p:sp>
        <p:nvSpPr>
          <p:cNvPr id="3" name="Ορθογώνιο 2"/>
          <p:cNvSpPr/>
          <p:nvPr/>
        </p:nvSpPr>
        <p:spPr>
          <a:xfrm>
            <a:off x="359532" y="1163765"/>
            <a:ext cx="8424936" cy="5339923"/>
          </a:xfrm>
          <a:prstGeom prst="rect">
            <a:avLst/>
          </a:prstGeom>
        </p:spPr>
        <p:txBody>
          <a:bodyPr wrap="square">
            <a:spAutoFit/>
          </a:bodyPr>
          <a:lstStyle/>
          <a:p>
            <a:pPr algn="ctr">
              <a:lnSpc>
                <a:spcPct val="90000"/>
              </a:lnSpc>
            </a:pPr>
            <a:endParaRPr lang="el-GR" baseline="30000" dirty="0"/>
          </a:p>
          <a:p>
            <a:pPr marL="363538" indent="-363538">
              <a:lnSpc>
                <a:spcPct val="90000"/>
              </a:lnSpc>
              <a:spcAft>
                <a:spcPts val="600"/>
              </a:spcAft>
              <a:buClr>
                <a:srgbClr val="820000"/>
              </a:buClr>
              <a:buFont typeface="Wingdings" pitchFamily="2" charset="2"/>
              <a:buChar char="q"/>
            </a:pPr>
            <a:r>
              <a:rPr lang="el-GR" sz="2800" dirty="0" smtClean="0">
                <a:latin typeface="+mj-lt"/>
              </a:rPr>
              <a:t> </a:t>
            </a:r>
            <a:r>
              <a:rPr lang="en-US" sz="2800" dirty="0" smtClean="0">
                <a:latin typeface="+mj-lt"/>
              </a:rPr>
              <a:t>J.R.J.Van </a:t>
            </a:r>
            <a:r>
              <a:rPr lang="en-US" sz="2800" dirty="0">
                <a:latin typeface="+mj-lt"/>
              </a:rPr>
              <a:t>Asperen de Boer </a:t>
            </a:r>
            <a:r>
              <a:rPr lang="el-GR" sz="2800" dirty="0" smtClean="0">
                <a:latin typeface="+mj-lt"/>
              </a:rPr>
              <a:t>(1970) </a:t>
            </a:r>
          </a:p>
          <a:p>
            <a:pPr marL="714375" indent="-350838">
              <a:spcBef>
                <a:spcPts val="1200"/>
              </a:spcBef>
              <a:buClr>
                <a:srgbClr val="820000"/>
              </a:buClr>
              <a:buFont typeface="Wingdings" panose="05000000000000000000" pitchFamily="2" charset="2"/>
              <a:buChar char="§"/>
            </a:pPr>
            <a:r>
              <a:rPr lang="el-GR" sz="2000" dirty="0" smtClean="0">
                <a:latin typeface="+mj-lt"/>
              </a:rPr>
              <a:t>Πληροφορίες </a:t>
            </a:r>
            <a:r>
              <a:rPr lang="en-US" sz="2000" dirty="0" smtClean="0">
                <a:latin typeface="+mj-lt"/>
              </a:rPr>
              <a:t>in</a:t>
            </a:r>
            <a:r>
              <a:rPr lang="el-GR" sz="2000" dirty="0" smtClean="0">
                <a:latin typeface="+mj-lt"/>
              </a:rPr>
              <a:t> </a:t>
            </a:r>
            <a:r>
              <a:rPr lang="en-US" sz="2000" dirty="0" smtClean="0">
                <a:latin typeface="+mj-lt"/>
              </a:rPr>
              <a:t>situ</a:t>
            </a:r>
            <a:r>
              <a:rPr lang="el-GR" sz="2000" dirty="0" smtClean="0">
                <a:latin typeface="+mj-lt"/>
              </a:rPr>
              <a:t> για την κατάσταση διατήρησης του έργου (φθορές,  επιζωγραφήσεις , επεμβάσεις, αλλοιώσεις κάτω από βερνίκια, </a:t>
            </a:r>
          </a:p>
          <a:p>
            <a:pPr marL="714375" indent="-350838">
              <a:spcBef>
                <a:spcPts val="1200"/>
              </a:spcBef>
              <a:buClr>
                <a:srgbClr val="820000"/>
              </a:buClr>
              <a:buFont typeface="Wingdings" panose="05000000000000000000" pitchFamily="2" charset="2"/>
              <a:buChar char="§"/>
            </a:pPr>
            <a:r>
              <a:rPr lang="el-GR" sz="2000" dirty="0" smtClean="0">
                <a:latin typeface="+mj-lt"/>
              </a:rPr>
              <a:t>Ανίχνευση και εντοπισμό αρχικών σταδίων δημιουργίας, προκαταρκτικού σχεδίου, μελέτη της τεχνικής κατασκευής του έργου, </a:t>
            </a:r>
          </a:p>
          <a:p>
            <a:pPr marL="714375" indent="-350838">
              <a:spcBef>
                <a:spcPts val="1200"/>
              </a:spcBef>
              <a:buClr>
                <a:srgbClr val="820000"/>
              </a:buClr>
              <a:buFont typeface="Wingdings" panose="05000000000000000000" pitchFamily="2" charset="2"/>
              <a:buChar char="§"/>
            </a:pPr>
            <a:r>
              <a:rPr lang="el-GR" sz="2000" dirty="0" smtClean="0">
                <a:latin typeface="+mj-lt"/>
              </a:rPr>
              <a:t>Πληροφορίες που αφορούν σχεδόν αποκλειστικά στα χρωματικά στρώματα χωρίς να συγχέονται με εκείνες που προέρχονται από τα φέροντα στοιχεία ή το υποστήριγμα,</a:t>
            </a:r>
          </a:p>
          <a:p>
            <a:pPr marL="714375" indent="-350838">
              <a:spcBef>
                <a:spcPts val="1200"/>
              </a:spcBef>
              <a:buClr>
                <a:srgbClr val="820000"/>
              </a:buClr>
              <a:buFont typeface="Wingdings" panose="05000000000000000000" pitchFamily="2" charset="2"/>
              <a:buChar char="§"/>
            </a:pPr>
            <a:r>
              <a:rPr lang="el-GR" sz="2000" dirty="0" smtClean="0">
                <a:latin typeface="+mj-lt"/>
              </a:rPr>
              <a:t>Ταυτοποίηση των υλικών κατασκευής του έργου ή των προιόντων φθοράς τους</a:t>
            </a:r>
          </a:p>
          <a:p>
            <a:pPr marL="714375" indent="-350838">
              <a:spcBef>
                <a:spcPts val="1200"/>
              </a:spcBef>
              <a:buClr>
                <a:srgbClr val="820000"/>
              </a:buClr>
              <a:buFont typeface="Wingdings" panose="05000000000000000000" pitchFamily="2" charset="2"/>
              <a:buChar char="§"/>
            </a:pPr>
            <a:r>
              <a:rPr lang="el-GR" sz="2000" dirty="0" smtClean="0">
                <a:latin typeface="+mj-lt"/>
              </a:rPr>
              <a:t>Πληροφορίες που αφορούν στην αυθεντικότητα ή /και την καλλιτεχνική πατρότητα</a:t>
            </a:r>
            <a:r>
              <a:rPr lang="el-GR" sz="2000" dirty="0" smtClean="0"/>
              <a:t>. </a:t>
            </a:r>
          </a:p>
          <a:p>
            <a:pPr marL="714375" indent="-350838">
              <a:spcBef>
                <a:spcPts val="1200"/>
              </a:spcBef>
              <a:buClr>
                <a:srgbClr val="820000"/>
              </a:buClr>
              <a:buFont typeface="Wingdings" panose="05000000000000000000" pitchFamily="2" charset="2"/>
              <a:buChar char="§"/>
            </a:pPr>
            <a:endParaRPr lang="el-GR" sz="2000" dirty="0"/>
          </a:p>
        </p:txBody>
      </p:sp>
      <p:sp>
        <p:nvSpPr>
          <p:cNvPr id="7" name="Rectangle 6"/>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38956837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Κατάσταση διατήρησης</a:t>
            </a:r>
            <a:br>
              <a:rPr lang="el-GR" dirty="0" smtClean="0"/>
            </a:br>
            <a:r>
              <a:rPr lang="el-GR" sz="3600" dirty="0" smtClean="0"/>
              <a:t>επιζωγραφήσεις - κρακελέ</a:t>
            </a:r>
            <a:endParaRPr lang="el-GR" sz="36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24</a:t>
            </a:fld>
            <a:endParaRPr lang="el-GR" dirty="0"/>
          </a:p>
        </p:txBody>
      </p:sp>
      <p:pic>
        <p:nvPicPr>
          <p:cNvPr id="1026" name="Picture 2" descr="E:\Back up Τα έγγραφά μου από ΤΕΙ 09-07-10\ΦMΔΤ-ΕΧΑ\ΥΛΙΚΟ  ΦΜΔΤ - EXA\Μάθημα ΦΜΔΤ IR\Εργαστήριο Υπέρυθρη Ανακλαστογραφία\IR\επιζωγράφιση 1 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98571" y="1412776"/>
            <a:ext cx="4085897" cy="34665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Back up Τα έγγραφά μου από ΤΕΙ 09-07-10\ΦMΔΤ-ΕΧΑ\ΥΛΙΚΟ  ΦΜΔΤ - EXA\Μάθημα ΦΜΔΤ IR\Εργαστήριο Υπέρυθρη Ανακλαστογραφία\IR\επιζωγράφιση 1.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9532" y="1419453"/>
            <a:ext cx="4032448" cy="34531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Rectangle 2"/>
          <p:cNvSpPr/>
          <p:nvPr/>
        </p:nvSpPr>
        <p:spPr>
          <a:xfrm>
            <a:off x="251520" y="4926330"/>
            <a:ext cx="8640960" cy="830997"/>
          </a:xfrm>
          <a:prstGeom prst="rect">
            <a:avLst/>
          </a:prstGeom>
        </p:spPr>
        <p:txBody>
          <a:bodyPr wrap="square">
            <a:spAutoFit/>
          </a:bodyPr>
          <a:lstStyle/>
          <a:p>
            <a:pPr lvl="0" algn="ctr"/>
            <a:r>
              <a:rPr lang="en-GB" sz="1600" dirty="0">
                <a:solidFill>
                  <a:schemeClr val="tx1">
                    <a:lumMod val="75000"/>
                    <a:lumOff val="25000"/>
                  </a:schemeClr>
                </a:solidFill>
                <a:latin typeface="+mn-lt"/>
              </a:rPr>
              <a:t>A.Alexopoulou, 2003: “Physical chemical Study and Documentation” in the volume titled “Dialogue on Icons - Loverdos Collection” of the four volume scientific book: “DiARTgnosis: Study of European religious painting”, CULTURE 2000/A2/GR-96, Byzantine and Christian Museum.</a:t>
            </a:r>
            <a:endParaRPr lang="el-GR" sz="1600" dirty="0">
              <a:solidFill>
                <a:schemeClr val="tx1">
                  <a:lumMod val="75000"/>
                  <a:lumOff val="25000"/>
                </a:schemeClr>
              </a:solidFill>
              <a:latin typeface="+mn-lt"/>
            </a:endParaRPr>
          </a:p>
        </p:txBody>
      </p:sp>
    </p:spTree>
    <p:extLst>
      <p:ext uri="{BB962C8B-B14F-4D97-AF65-F5344CB8AC3E}">
        <p14:creationId xmlns:p14="http://schemas.microsoft.com/office/powerpoint/2010/main" val="21650193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Τεχνολογία κατασκευής - προσχέδιο</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25</a:t>
            </a:fld>
            <a:endParaRPr lang="el-GR" dirty="0"/>
          </a:p>
        </p:txBody>
      </p:sp>
      <p:pic>
        <p:nvPicPr>
          <p:cNvPr id="4098" name="Picture 2" descr="E:\Back up Τα έγγραφά μου από ΤΕΙ 09-07-10\ΦMΔΤ-ΕΧΑ\ΥΛΙΚΟ  ΦΜΔΤ - EXA\Οι εικόνες μου ΥΛΙΚΟ ΦΜΔΤ-ΕΧΑ\FOTO CD NON DESTRUCTIVE\jpg_05\X13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08730" y="1340768"/>
            <a:ext cx="5583550" cy="43737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 name="Rectangle 3"/>
          <p:cNvSpPr/>
          <p:nvPr/>
        </p:nvSpPr>
        <p:spPr>
          <a:xfrm>
            <a:off x="1403648" y="5721146"/>
            <a:ext cx="5760640" cy="1077218"/>
          </a:xfrm>
          <a:prstGeom prst="rect">
            <a:avLst/>
          </a:prstGeom>
        </p:spPr>
        <p:txBody>
          <a:bodyPr wrap="square">
            <a:spAutoFit/>
          </a:bodyPr>
          <a:lstStyle/>
          <a:p>
            <a:pPr lvl="0" algn="ctr"/>
            <a:r>
              <a:rPr lang="el-GR" sz="1600" dirty="0">
                <a:solidFill>
                  <a:schemeClr val="tx1">
                    <a:lumMod val="75000"/>
                    <a:lumOff val="25000"/>
                  </a:schemeClr>
                </a:solidFill>
                <a:latin typeface="+mn-lt"/>
              </a:rPr>
              <a:t>A.Alexopoulou, Ο.Theodoropoulou, G.Tsairis, 1997: “Μελέτη των Υλικών και της Τεχνικής Κατασκευής της Μεταβυζαντινής Εικόνας - Ο Δείπνος ο Μυστικός - του Μιχαήλ Δαμασκηνού”, Δελτίον της Χριστιανικής Αρχαιολογικής Εταιρίας, Περίοδος Δ΄, Τόμος ΙΘ</a:t>
            </a:r>
            <a:r>
              <a:rPr lang="el-GR" sz="1600" dirty="0" smtClean="0">
                <a:solidFill>
                  <a:schemeClr val="tx1">
                    <a:lumMod val="75000"/>
                    <a:lumOff val="25000"/>
                  </a:schemeClr>
                </a:solidFill>
                <a:latin typeface="+mn-lt"/>
              </a:rPr>
              <a:t>΄.</a:t>
            </a:r>
            <a:endParaRPr lang="el-GR" sz="1600" dirty="0">
              <a:solidFill>
                <a:schemeClr val="tx1">
                  <a:lumMod val="75000"/>
                  <a:lumOff val="25000"/>
                </a:schemeClr>
              </a:solidFill>
              <a:latin typeface="+mn-lt"/>
            </a:endParaRPr>
          </a:p>
        </p:txBody>
      </p:sp>
    </p:spTree>
    <p:extLst>
      <p:ext uri="{BB962C8B-B14F-4D97-AF65-F5344CB8AC3E}">
        <p14:creationId xmlns:p14="http://schemas.microsoft.com/office/powerpoint/2010/main" val="19581167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3600" dirty="0"/>
              <a:t>Τεχνολογία κατασκευής </a:t>
            </a:r>
            <a:r>
              <a:rPr lang="el-GR" sz="3600" dirty="0" smtClean="0"/>
              <a:t>– προσχέδιο αλλαγές</a:t>
            </a:r>
            <a:endParaRPr lang="el-GR" sz="36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26</a:t>
            </a:fld>
            <a:endParaRPr lang="el-GR" dirty="0"/>
          </a:p>
        </p:txBody>
      </p:sp>
      <p:pic>
        <p:nvPicPr>
          <p:cNvPr id="3074" name="Picture 2" descr="E:\Back up Τα έγγραφά μου από ΤΕΙ 09-07-10\ΦMΔΤ-ΕΧΑ\ΥΛΙΚΟ  ΦΜΔΤ - EXA\Οι εικόνες μου ΥΛΙΚΟ ΦΜΔΤ-ΕΧΑ\FOTO CD NON DESTRUCTIVE\jpg_05\X12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391438" y="1259192"/>
            <a:ext cx="4393030" cy="433004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Back up Τα έγγραφά μου από ΤΕΙ 09-07-10\ΦMΔΤ-ΕΧΑ\ΥΛΙΚΟ  ΦΜΔΤ - EXA\Οι εικόνες μου ΥΛΙΚΟ ΦΜΔΤ-ΕΧΑ\FOTO CD NON DESTRUCTIVE\jpg_05\X12.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359532" y="1244348"/>
            <a:ext cx="2797791" cy="433004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Rectangle 2"/>
          <p:cNvSpPr/>
          <p:nvPr/>
        </p:nvSpPr>
        <p:spPr>
          <a:xfrm>
            <a:off x="266678" y="5574396"/>
            <a:ext cx="8625802" cy="830997"/>
          </a:xfrm>
          <a:prstGeom prst="rect">
            <a:avLst/>
          </a:prstGeom>
        </p:spPr>
        <p:txBody>
          <a:bodyPr wrap="square">
            <a:spAutoFit/>
          </a:bodyPr>
          <a:lstStyle/>
          <a:p>
            <a:pPr lvl="0" algn="ctr"/>
            <a:r>
              <a:rPr lang="el-GR" sz="1600" dirty="0">
                <a:solidFill>
                  <a:schemeClr val="tx1">
                    <a:lumMod val="75000"/>
                    <a:lumOff val="25000"/>
                  </a:schemeClr>
                </a:solidFill>
                <a:latin typeface="+mn-lt"/>
              </a:rPr>
              <a:t>A.Alexopoulou, Ο.Theodoropoulou, G.Tsairis, 1997: “Μελέτη των Υλικών και της Τεχνικής Κατασκευής της Μεταβυζαντινής Εικόνας - Ο Δείπνος ο Μυστικός - του Μιχαήλ Δαμασκηνού”, Δελτίον της Χριστιανικής Αρχαιολογικής Εταιρίας, Περίοδος Δ΄, Τόμος ΙΘ΄, σελ. 151-166.</a:t>
            </a:r>
          </a:p>
        </p:txBody>
      </p:sp>
    </p:spTree>
    <p:extLst>
      <p:ext uri="{BB962C8B-B14F-4D97-AF65-F5344CB8AC3E}">
        <p14:creationId xmlns:p14="http://schemas.microsoft.com/office/powerpoint/2010/main" val="16257740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Τεχνολογία κατασκευής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27</a:t>
            </a:fld>
            <a:endParaRPr lang="el-GR" dirty="0"/>
          </a:p>
        </p:txBody>
      </p:sp>
      <p:pic>
        <p:nvPicPr>
          <p:cNvPr id="2050" name="Picture 2" descr="E:\Back up Τα έγγραφά μου από ΤΕΙ 09-07-10\ΦMΔΤ-ΕΧΑ\ΥΛΙΚΟ  ΦΜΔΤ - EXA\Οι εικόνες μου ΥΛΙΚΟ ΦΜΔΤ-ΕΧΑ\FOTO CD NON DESTRUCTIVE\jpg_03\7_1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532" y="1281351"/>
            <a:ext cx="4032448" cy="31306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Back up Τα έγγραφά μου από ΤΕΙ 09-07-10\ΦMΔΤ-ΕΧΑ\ΥΛΙΚΟ  ΦΜΔΤ - EXA\Οι εικόνες μου ΥΛΙΚΟ ΦΜΔΤ-ΕΧΑ\FOTO CD NON DESTRUCTIVE\jpg_03\7_1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84771" y="1281351"/>
            <a:ext cx="4077901" cy="3120424"/>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907405" y="4389948"/>
            <a:ext cx="2767874" cy="369332"/>
          </a:xfrm>
          <a:prstGeom prst="rect">
            <a:avLst/>
          </a:prstGeom>
        </p:spPr>
        <p:txBody>
          <a:bodyPr wrap="none">
            <a:spAutoFit/>
          </a:bodyPr>
          <a:lstStyle/>
          <a:p>
            <a:r>
              <a:rPr lang="el-GR" dirty="0" smtClean="0">
                <a:latin typeface="+mn-lt"/>
              </a:rPr>
              <a:t>Ορατό ανακλαστογράφημα</a:t>
            </a:r>
            <a:endParaRPr lang="el-GR" dirty="0">
              <a:latin typeface="+mn-lt"/>
            </a:endParaRPr>
          </a:p>
        </p:txBody>
      </p:sp>
      <p:sp>
        <p:nvSpPr>
          <p:cNvPr id="7" name="Ορθογώνιο 6"/>
          <p:cNvSpPr/>
          <p:nvPr/>
        </p:nvSpPr>
        <p:spPr>
          <a:xfrm>
            <a:off x="5056598" y="4412012"/>
            <a:ext cx="3106876" cy="369332"/>
          </a:xfrm>
          <a:prstGeom prst="rect">
            <a:avLst/>
          </a:prstGeom>
        </p:spPr>
        <p:txBody>
          <a:bodyPr wrap="none">
            <a:spAutoFit/>
          </a:bodyPr>
          <a:lstStyle/>
          <a:p>
            <a:r>
              <a:rPr lang="el-GR" dirty="0" smtClean="0">
                <a:latin typeface="+mn-lt"/>
              </a:rPr>
              <a:t>Υπέρυθρο ανακλαστογράφημα</a:t>
            </a:r>
            <a:endParaRPr lang="el-GR" dirty="0">
              <a:latin typeface="+mn-lt"/>
            </a:endParaRPr>
          </a:p>
        </p:txBody>
      </p:sp>
      <p:sp>
        <p:nvSpPr>
          <p:cNvPr id="10" name="TextBox 9"/>
          <p:cNvSpPr txBox="1"/>
          <p:nvPr/>
        </p:nvSpPr>
        <p:spPr>
          <a:xfrm>
            <a:off x="1295636" y="4967504"/>
            <a:ext cx="6552728" cy="584775"/>
          </a:xfrm>
          <a:prstGeom prst="rect">
            <a:avLst/>
          </a:prstGeom>
          <a:noFill/>
        </p:spPr>
        <p:txBody>
          <a:bodyPr wrap="square" rtlCol="0">
            <a:spAutoFit/>
          </a:bodyPr>
          <a:lstStyle/>
          <a:p>
            <a:pPr algn="ctr"/>
            <a:r>
              <a:rPr lang="el-GR" sz="1600" dirty="0" smtClean="0">
                <a:solidFill>
                  <a:schemeClr val="tx1">
                    <a:lumMod val="75000"/>
                    <a:lumOff val="25000"/>
                  </a:schemeClr>
                </a:solidFill>
                <a:latin typeface="+mn-lt"/>
              </a:rPr>
              <a:t>Ανάλυση των τεχνικών και των υλικών κατασκευής έργων του Γ. Μπουζιάνη, 1988-89 Πρόγραμμα ΠΡΟΠΕ , ΓΓΕΤ, </a:t>
            </a:r>
            <a:endParaRPr lang="el-GR" sz="1600" dirty="0">
              <a:solidFill>
                <a:schemeClr val="tx1">
                  <a:lumMod val="75000"/>
                  <a:lumOff val="25000"/>
                </a:schemeClr>
              </a:solidFill>
              <a:latin typeface="+mn-lt"/>
            </a:endParaRPr>
          </a:p>
        </p:txBody>
      </p:sp>
      <p:sp>
        <p:nvSpPr>
          <p:cNvPr id="11" name="Rectangle 10"/>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9174678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IR Ref </a:t>
            </a:r>
            <a:r>
              <a:rPr lang="en-US" sz="4400" dirty="0" smtClean="0"/>
              <a:t>2250nm </a:t>
            </a:r>
            <a:r>
              <a:rPr lang="el-GR" sz="3200" b="0" dirty="0" smtClean="0"/>
              <a:t>(1 από 2)</a:t>
            </a:r>
            <a:endParaRPr lang="el-GR" sz="3200" b="0" dirty="0"/>
          </a:p>
        </p:txBody>
      </p:sp>
      <p:pic>
        <p:nvPicPr>
          <p:cNvPr id="17410" name="Picture 2" title="IR Ref 2250nm (norma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99592" y="1412776"/>
            <a:ext cx="2859272" cy="42492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title="IR Ref 2250n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3676" y="1412776"/>
            <a:ext cx="4397031" cy="42484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28</a:t>
            </a:fld>
            <a:endParaRPr lang="el-GR" dirty="0"/>
          </a:p>
        </p:txBody>
      </p:sp>
      <p:sp>
        <p:nvSpPr>
          <p:cNvPr id="8" name="Rectangle 7"/>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Rectangle 2"/>
          <p:cNvSpPr/>
          <p:nvPr/>
        </p:nvSpPr>
        <p:spPr>
          <a:xfrm>
            <a:off x="827584" y="5690113"/>
            <a:ext cx="7632848" cy="830997"/>
          </a:xfrm>
          <a:prstGeom prst="rect">
            <a:avLst/>
          </a:prstGeom>
        </p:spPr>
        <p:txBody>
          <a:bodyPr wrap="square">
            <a:spAutoFit/>
          </a:bodyPr>
          <a:lstStyle/>
          <a:p>
            <a:pPr lvl="0" algn="ctr"/>
            <a:r>
              <a:rPr lang="el-GR" sz="1600" dirty="0">
                <a:solidFill>
                  <a:schemeClr val="tx1">
                    <a:lumMod val="75000"/>
                    <a:lumOff val="25000"/>
                  </a:schemeClr>
                </a:solidFill>
                <a:latin typeface="+mn-lt"/>
              </a:rPr>
              <a:t>Α.Αλεξοπούλου, Γ. Χρυσουλάκης, Ν.Χατζηδάκη, 1987: "Συμβολή της υπέρυθρης ρεφλεκτογραφίας στη Φυσικοχημική Μελέτη των Βυζαντινών Εικόνων. </a:t>
            </a:r>
            <a:r>
              <a:rPr lang="el-GR" sz="1600" i="1" dirty="0">
                <a:solidFill>
                  <a:schemeClr val="tx1">
                    <a:lumMod val="75000"/>
                    <a:lumOff val="25000"/>
                  </a:schemeClr>
                </a:solidFill>
                <a:latin typeface="+mn-lt"/>
              </a:rPr>
              <a:t>Αρχαιολογία</a:t>
            </a:r>
            <a:r>
              <a:rPr lang="en-GB" sz="1600" i="1" dirty="0">
                <a:solidFill>
                  <a:schemeClr val="tx1">
                    <a:lumMod val="75000"/>
                    <a:lumOff val="25000"/>
                  </a:schemeClr>
                </a:solidFill>
                <a:latin typeface="+mn-lt"/>
              </a:rPr>
              <a:t>,</a:t>
            </a:r>
            <a:r>
              <a:rPr lang="en-GB" sz="1600" dirty="0">
                <a:solidFill>
                  <a:schemeClr val="tx1">
                    <a:lumMod val="75000"/>
                    <a:lumOff val="25000"/>
                  </a:schemeClr>
                </a:solidFill>
                <a:latin typeface="+mn-lt"/>
              </a:rPr>
              <a:t> </a:t>
            </a:r>
            <a:r>
              <a:rPr lang="el-GR" sz="1600" dirty="0">
                <a:solidFill>
                  <a:schemeClr val="tx1">
                    <a:lumMod val="75000"/>
                    <a:lumOff val="25000"/>
                  </a:schemeClr>
                </a:solidFill>
                <a:latin typeface="+mn-lt"/>
              </a:rPr>
              <a:t>Τεύχος 22, Μάιος</a:t>
            </a:r>
            <a:r>
              <a:rPr lang="en-GB" sz="1600" dirty="0">
                <a:solidFill>
                  <a:schemeClr val="tx1">
                    <a:lumMod val="75000"/>
                    <a:lumOff val="25000"/>
                  </a:schemeClr>
                </a:solidFill>
                <a:latin typeface="+mn-lt"/>
              </a:rPr>
              <a:t>, </a:t>
            </a:r>
            <a:r>
              <a:rPr lang="el-GR" sz="1600" dirty="0">
                <a:solidFill>
                  <a:schemeClr val="tx1">
                    <a:lumMod val="75000"/>
                    <a:lumOff val="25000"/>
                  </a:schemeClr>
                </a:solidFill>
                <a:latin typeface="+mn-lt"/>
              </a:rPr>
              <a:t>σελ</a:t>
            </a:r>
            <a:r>
              <a:rPr lang="en-GB" sz="1600" dirty="0">
                <a:solidFill>
                  <a:schemeClr val="tx1">
                    <a:lumMod val="75000"/>
                    <a:lumOff val="25000"/>
                  </a:schemeClr>
                </a:solidFill>
                <a:latin typeface="+mn-lt"/>
              </a:rPr>
              <a:t>. </a:t>
            </a:r>
            <a:r>
              <a:rPr lang="el-GR" sz="1600" dirty="0">
                <a:solidFill>
                  <a:schemeClr val="tx1">
                    <a:lumMod val="75000"/>
                    <a:lumOff val="25000"/>
                  </a:schemeClr>
                </a:solidFill>
                <a:latin typeface="+mn-lt"/>
              </a:rPr>
              <a:t>40-45</a:t>
            </a:r>
          </a:p>
        </p:txBody>
      </p:sp>
    </p:spTree>
    <p:extLst>
      <p:ext uri="{BB962C8B-B14F-4D97-AF65-F5344CB8AC3E}">
        <p14:creationId xmlns:p14="http://schemas.microsoft.com/office/powerpoint/2010/main" val="16000609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Υπέρυθρη ανακλαστογραφία</a:t>
            </a:r>
            <a:endParaRPr lang="el-GR" dirty="0"/>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457200" y="1196752"/>
                <a:ext cx="8229600" cy="5328592"/>
              </a:xfrm>
            </p:spPr>
            <p:txBody>
              <a:bodyPr>
                <a:normAutofit fontScale="70000" lnSpcReduction="20000"/>
              </a:bodyPr>
              <a:lstStyle/>
              <a:p>
                <a:pPr marL="0" indent="0">
                  <a:lnSpc>
                    <a:spcPct val="120000"/>
                  </a:lnSpc>
                  <a:spcBef>
                    <a:spcPts val="600"/>
                  </a:spcBef>
                  <a:buClr>
                    <a:srgbClr val="820000"/>
                  </a:buClr>
                  <a:buNone/>
                </a:pPr>
                <a:r>
                  <a:rPr lang="el-GR" sz="3400" dirty="0"/>
                  <a:t>Στην υπέρυθρη ανακλαστογραφία </a:t>
                </a:r>
                <a:r>
                  <a:rPr lang="en-US" sz="3400" dirty="0"/>
                  <a:t>(</a:t>
                </a:r>
                <a:r>
                  <a:rPr lang="el-GR" sz="3400" dirty="0"/>
                  <a:t>Ι</a:t>
                </a:r>
                <a:r>
                  <a:rPr lang="en-US" sz="3400" dirty="0"/>
                  <a:t>RRef)</a:t>
                </a:r>
                <a:r>
                  <a:rPr lang="el-GR" sz="3400" dirty="0"/>
                  <a:t> αξιοποιείται η διεισδυτική ικανότητα του κοντινού υπέρυθρου φάσματος και του υπέρυθρου μικρού μήκους κύματος μέσα από τα πρώτα επιφανειακά χρωματικά στρώματα και καταγράφεται το ποσοστό ανάκλασης της ακτινοβολίας, όπως αυτό προσδιορίζεται </a:t>
                </a:r>
                <a:r>
                  <a:rPr lang="el-GR" sz="3400" dirty="0" smtClean="0"/>
                  <a:t>από τη </a:t>
                </a:r>
                <a:r>
                  <a:rPr lang="el-GR" sz="3400" dirty="0"/>
                  <a:t>θεωρία </a:t>
                </a:r>
                <a:r>
                  <a:rPr lang="en-US" sz="3400" dirty="0"/>
                  <a:t>Kubelka-Munk</a:t>
                </a:r>
                <a:r>
                  <a:rPr lang="el-GR" sz="3400" dirty="0"/>
                  <a:t>.</a:t>
                </a:r>
              </a:p>
              <a:p>
                <a:pPr>
                  <a:spcBef>
                    <a:spcPts val="4200"/>
                  </a:spcBef>
                </a:pPr>
                <a14:m>
                  <m:oMath xmlns:m="http://schemas.openxmlformats.org/officeDocument/2006/math">
                    <m:sSub>
                      <m:sSubPr>
                        <m:ctrlPr>
                          <a:rPr lang="el-GR" i="1">
                            <a:latin typeface="Cambria Math"/>
                          </a:rPr>
                        </m:ctrlPr>
                      </m:sSubPr>
                      <m:e>
                        <m:r>
                          <a:rPr lang="en-US" i="1">
                            <a:latin typeface="Cambria Math"/>
                          </a:rPr>
                          <m:t>𝑅</m:t>
                        </m:r>
                      </m:e>
                      <m:sub>
                        <m:r>
                          <a:rPr lang="en-US" i="1">
                            <a:latin typeface="Cambria Math"/>
                          </a:rPr>
                          <m:t>𝑝𝑏</m:t>
                        </m:r>
                      </m:sub>
                    </m:sSub>
                    <m:r>
                      <a:rPr lang="en-US" i="1">
                        <a:latin typeface="Cambria Math"/>
                      </a:rPr>
                      <m:t>=</m:t>
                    </m:r>
                    <m:f>
                      <m:fPr>
                        <m:ctrlPr>
                          <a:rPr lang="en-US" i="1">
                            <a:latin typeface="Cambria Math"/>
                          </a:rPr>
                        </m:ctrlPr>
                      </m:fPr>
                      <m:num>
                        <m:r>
                          <a:rPr lang="en-US" i="1">
                            <a:latin typeface="Cambria Math"/>
                          </a:rPr>
                          <m:t>1</m:t>
                        </m:r>
                        <m:r>
                          <a:rPr lang="en-US" i="1">
                            <a:latin typeface="Cambria Math"/>
                          </a:rPr>
                          <m:t>−</m:t>
                        </m:r>
                        <m:sSub>
                          <m:sSubPr>
                            <m:ctrlPr>
                              <a:rPr lang="en-US" i="1">
                                <a:latin typeface="Cambria Math"/>
                              </a:rPr>
                            </m:ctrlPr>
                          </m:sSubPr>
                          <m:e>
                            <m:r>
                              <a:rPr lang="en-US" i="1">
                                <a:latin typeface="Cambria Math"/>
                              </a:rPr>
                              <m:t>𝑅</m:t>
                            </m:r>
                          </m:e>
                          <m:sub>
                            <m:r>
                              <a:rPr lang="en-US" i="1">
                                <a:latin typeface="Cambria Math"/>
                              </a:rPr>
                              <m:t>𝑏</m:t>
                            </m:r>
                          </m:sub>
                        </m:sSub>
                        <m:d>
                          <m:dPr>
                            <m:ctrlPr>
                              <a:rPr lang="en-US" i="1">
                                <a:latin typeface="Cambria Math"/>
                              </a:rPr>
                            </m:ctrlPr>
                          </m:dPr>
                          <m:e>
                            <m:r>
                              <a:rPr lang="en-US" i="1">
                                <a:latin typeface="Cambria Math"/>
                              </a:rPr>
                              <m:t>𝑎</m:t>
                            </m:r>
                            <m:r>
                              <a:rPr lang="en-US" i="1">
                                <a:latin typeface="Cambria Math"/>
                              </a:rPr>
                              <m:t>−</m:t>
                            </m:r>
                            <m:r>
                              <a:rPr lang="en-US" i="1">
                                <a:latin typeface="Cambria Math"/>
                              </a:rPr>
                              <m:t>𝑏𝑐𝑜𝑡</m:t>
                            </m:r>
                            <m:r>
                              <a:rPr lang="en-US" i="1">
                                <a:latin typeface="Cambria Math"/>
                              </a:rPr>
                              <m:t>h</m:t>
                            </m:r>
                            <m:r>
                              <a:rPr lang="en-US" i="1">
                                <a:latin typeface="Cambria Math"/>
                              </a:rPr>
                              <m:t>𝑏𝑆𝑋</m:t>
                            </m:r>
                          </m:e>
                        </m:d>
                      </m:num>
                      <m:den>
                        <m:r>
                          <a:rPr lang="en-US" i="1">
                            <a:latin typeface="Cambria Math"/>
                          </a:rPr>
                          <m:t>𝑎</m:t>
                        </m:r>
                        <m:r>
                          <a:rPr lang="en-US" i="1">
                            <a:latin typeface="Cambria Math"/>
                          </a:rPr>
                          <m:t>−</m:t>
                        </m:r>
                        <m:sSub>
                          <m:sSubPr>
                            <m:ctrlPr>
                              <a:rPr lang="en-US" i="1">
                                <a:latin typeface="Cambria Math"/>
                              </a:rPr>
                            </m:ctrlPr>
                          </m:sSubPr>
                          <m:e>
                            <m:r>
                              <a:rPr lang="en-US" i="1">
                                <a:latin typeface="Cambria Math"/>
                              </a:rPr>
                              <m:t>𝑅</m:t>
                            </m:r>
                          </m:e>
                          <m:sub>
                            <m:r>
                              <a:rPr lang="en-US" i="1">
                                <a:latin typeface="Cambria Math"/>
                              </a:rPr>
                              <m:t>𝑏</m:t>
                            </m:r>
                          </m:sub>
                        </m:sSub>
                        <m:r>
                          <a:rPr lang="en-US" i="1">
                            <a:latin typeface="Cambria Math"/>
                          </a:rPr>
                          <m:t>+</m:t>
                        </m:r>
                        <m:r>
                          <a:rPr lang="en-US" i="1">
                            <a:latin typeface="Cambria Math"/>
                          </a:rPr>
                          <m:t>𝑏𝑐𝑜𝑡</m:t>
                        </m:r>
                        <m:r>
                          <a:rPr lang="en-US" i="1">
                            <a:latin typeface="Cambria Math"/>
                          </a:rPr>
                          <m:t>h</m:t>
                        </m:r>
                        <m:r>
                          <a:rPr lang="en-US" i="1">
                            <a:latin typeface="Cambria Math"/>
                          </a:rPr>
                          <m:t>𝑏𝑆𝑋</m:t>
                        </m:r>
                      </m:den>
                    </m:f>
                  </m:oMath>
                </a14:m>
                <a:r>
                  <a:rPr lang="en-US" dirty="0"/>
                  <a:t>  </a:t>
                </a:r>
                <a:endParaRPr lang="en-US" i="1" dirty="0">
                  <a:latin typeface="Cambria Math"/>
                </a:endParaRPr>
              </a:p>
              <a:p>
                <a:pPr>
                  <a:spcBef>
                    <a:spcPts val="4200"/>
                  </a:spcBef>
                </a:pPr>
                <a14:m>
                  <m:oMath xmlns:m="http://schemas.openxmlformats.org/officeDocument/2006/math">
                    <m:r>
                      <a:rPr lang="en-US" i="1">
                        <a:latin typeface="Cambria Math"/>
                      </a:rPr>
                      <m:t>𝑎</m:t>
                    </m:r>
                    <m:r>
                      <a:rPr lang="en-US" i="1">
                        <a:latin typeface="Cambria Math"/>
                      </a:rPr>
                      <m:t>=</m:t>
                    </m:r>
                    <m:f>
                      <m:fPr>
                        <m:ctrlPr>
                          <a:rPr lang="en-US" i="1">
                            <a:latin typeface="Cambria Math"/>
                          </a:rPr>
                        </m:ctrlPr>
                      </m:fPr>
                      <m:num>
                        <m:r>
                          <a:rPr lang="en-US" i="1">
                            <a:latin typeface="Cambria Math"/>
                          </a:rPr>
                          <m:t>𝑆</m:t>
                        </m:r>
                        <m:r>
                          <a:rPr lang="en-US" i="1">
                            <a:latin typeface="Cambria Math"/>
                          </a:rPr>
                          <m:t>+</m:t>
                        </m:r>
                        <m:r>
                          <a:rPr lang="en-US" i="1">
                            <a:latin typeface="Cambria Math"/>
                          </a:rPr>
                          <m:t>𝐾</m:t>
                        </m:r>
                      </m:num>
                      <m:den>
                        <m:r>
                          <a:rPr lang="en-US" i="1">
                            <a:latin typeface="Cambria Math"/>
                          </a:rPr>
                          <m:t>𝑆</m:t>
                        </m:r>
                      </m:den>
                    </m:f>
                  </m:oMath>
                </a14:m>
                <a:endParaRPr lang="en-US" dirty="0"/>
              </a:p>
              <a:p>
                <a:pPr>
                  <a:spcBef>
                    <a:spcPts val="4200"/>
                  </a:spcBef>
                </a:pPr>
                <a14:m>
                  <m:oMath xmlns:m="http://schemas.openxmlformats.org/officeDocument/2006/math">
                    <m:r>
                      <a:rPr lang="en-US" i="1">
                        <a:latin typeface="Cambria Math"/>
                      </a:rPr>
                      <m:t>𝑏</m:t>
                    </m:r>
                    <m:r>
                      <a:rPr lang="en-US" i="1">
                        <a:latin typeface="Cambria Math"/>
                      </a:rPr>
                      <m:t>=</m:t>
                    </m:r>
                    <m:rad>
                      <m:radPr>
                        <m:degHide m:val="on"/>
                        <m:ctrlPr>
                          <a:rPr lang="en-US" i="1">
                            <a:latin typeface="Cambria Math"/>
                          </a:rPr>
                        </m:ctrlPr>
                      </m:radPr>
                      <m:deg/>
                      <m:e>
                        <m:sSup>
                          <m:sSupPr>
                            <m:ctrlPr>
                              <a:rPr lang="en-US" i="1">
                                <a:latin typeface="Cambria Math"/>
                              </a:rPr>
                            </m:ctrlPr>
                          </m:sSupPr>
                          <m:e>
                            <m:r>
                              <a:rPr lang="en-US" i="1">
                                <a:latin typeface="Cambria Math"/>
                              </a:rPr>
                              <m:t>𝑎</m:t>
                            </m:r>
                          </m:e>
                          <m:sup>
                            <m:r>
                              <a:rPr lang="en-US" i="1">
                                <a:latin typeface="Cambria Math"/>
                              </a:rPr>
                              <m:t>2</m:t>
                            </m:r>
                          </m:sup>
                        </m:sSup>
                        <m:r>
                          <a:rPr lang="en-US" i="1">
                            <a:latin typeface="Cambria Math"/>
                          </a:rPr>
                          <m:t>−</m:t>
                        </m:r>
                        <m:r>
                          <a:rPr lang="en-US" i="1">
                            <a:latin typeface="Cambria Math"/>
                          </a:rPr>
                          <m:t>1</m:t>
                        </m:r>
                      </m:e>
                    </m:rad>
                  </m:oMath>
                </a14:m>
                <a:endParaRPr lang="en-US" dirty="0"/>
              </a:p>
              <a:p>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457200" y="1196752"/>
                <a:ext cx="8229600" cy="5328592"/>
              </a:xfrm>
              <a:blipFill rotWithShape="1">
                <a:blip r:embed="rId2"/>
                <a:stretch>
                  <a:fillRect l="-1111" t="-915"/>
                </a:stretch>
              </a:blipFill>
            </p:spPr>
            <p:txBody>
              <a:bodyPr/>
              <a:lstStyle/>
              <a:p>
                <a:r>
                  <a:rPr lang="el-GR">
                    <a:noFill/>
                  </a:rPr>
                  <a:t> </a:t>
                </a:r>
              </a:p>
            </p:txBody>
          </p:sp>
        </mc:Fallback>
      </mc:AlternateContent>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a:t>
            </a:fld>
            <a:endParaRPr lang="el-GR" dirty="0"/>
          </a:p>
        </p:txBody>
      </p:sp>
      <p:pic>
        <p:nvPicPr>
          <p:cNvPr id="6" name="Picture 3" descr="C:\Users\alex\Desktop\alexopoulo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065" y="3573016"/>
            <a:ext cx="4413402" cy="27937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13568123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IR Ref </a:t>
            </a:r>
            <a:r>
              <a:rPr lang="en-US" sz="4400" dirty="0" smtClean="0"/>
              <a:t>2250nm </a:t>
            </a:r>
            <a:r>
              <a:rPr lang="el-GR" sz="3200" b="0" dirty="0" smtClean="0"/>
              <a:t>(2 από 2)</a:t>
            </a:r>
            <a:endParaRPr lang="el-GR" sz="3200" b="0" dirty="0"/>
          </a:p>
        </p:txBody>
      </p:sp>
      <p:pic>
        <p:nvPicPr>
          <p:cNvPr id="18434" name="Picture 2" title="IR Ref 2250nm (norma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71600" y="1484784"/>
            <a:ext cx="2895851" cy="41761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title="IR Ref 2250n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59" y="1484784"/>
            <a:ext cx="4261097" cy="41764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29</a:t>
            </a:fld>
            <a:endParaRPr lang="el-GR" dirty="0"/>
          </a:p>
        </p:txBody>
      </p:sp>
      <p:sp>
        <p:nvSpPr>
          <p:cNvPr id="8" name="Rectangle 7"/>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Rectangle 2"/>
          <p:cNvSpPr/>
          <p:nvPr/>
        </p:nvSpPr>
        <p:spPr>
          <a:xfrm>
            <a:off x="856589" y="5661247"/>
            <a:ext cx="7747859" cy="830997"/>
          </a:xfrm>
          <a:prstGeom prst="rect">
            <a:avLst/>
          </a:prstGeom>
        </p:spPr>
        <p:txBody>
          <a:bodyPr wrap="square">
            <a:spAutoFit/>
          </a:bodyPr>
          <a:lstStyle/>
          <a:p>
            <a:pPr lvl="0" algn="ctr"/>
            <a:r>
              <a:rPr lang="el-GR" sz="1600" dirty="0">
                <a:solidFill>
                  <a:schemeClr val="tx1">
                    <a:lumMod val="75000"/>
                    <a:lumOff val="25000"/>
                  </a:schemeClr>
                </a:solidFill>
                <a:latin typeface="+mn-lt"/>
              </a:rPr>
              <a:t>Α.Αλεξοπούλου, Γ. Χρυσουλάκης, Ν.Χατζηδάκη, 1987: "Συμβολή της υπέρυθρης ρεφλεκτογραφίας στη Φυσικοχημική Μελέτη των Βυζαντινών Εικόνων. </a:t>
            </a:r>
            <a:r>
              <a:rPr lang="el-GR" sz="1600" i="1" dirty="0">
                <a:solidFill>
                  <a:schemeClr val="tx1">
                    <a:lumMod val="75000"/>
                    <a:lumOff val="25000"/>
                  </a:schemeClr>
                </a:solidFill>
                <a:latin typeface="+mn-lt"/>
              </a:rPr>
              <a:t>Αρχαιολογία</a:t>
            </a:r>
            <a:r>
              <a:rPr lang="en-GB" sz="1600" i="1" dirty="0">
                <a:solidFill>
                  <a:schemeClr val="tx1">
                    <a:lumMod val="75000"/>
                    <a:lumOff val="25000"/>
                  </a:schemeClr>
                </a:solidFill>
                <a:latin typeface="+mn-lt"/>
              </a:rPr>
              <a:t>,</a:t>
            </a:r>
            <a:r>
              <a:rPr lang="en-GB" sz="1600" dirty="0">
                <a:solidFill>
                  <a:schemeClr val="tx1">
                    <a:lumMod val="75000"/>
                    <a:lumOff val="25000"/>
                  </a:schemeClr>
                </a:solidFill>
                <a:latin typeface="+mn-lt"/>
              </a:rPr>
              <a:t> </a:t>
            </a:r>
            <a:r>
              <a:rPr lang="el-GR" sz="1600" dirty="0">
                <a:solidFill>
                  <a:schemeClr val="tx1">
                    <a:lumMod val="75000"/>
                    <a:lumOff val="25000"/>
                  </a:schemeClr>
                </a:solidFill>
                <a:latin typeface="+mn-lt"/>
              </a:rPr>
              <a:t>Τεύχος 22, Μάιος</a:t>
            </a:r>
            <a:r>
              <a:rPr lang="en-GB" sz="1600" dirty="0">
                <a:solidFill>
                  <a:schemeClr val="tx1">
                    <a:lumMod val="75000"/>
                    <a:lumOff val="25000"/>
                  </a:schemeClr>
                </a:solidFill>
                <a:latin typeface="+mn-lt"/>
              </a:rPr>
              <a:t>, </a:t>
            </a:r>
            <a:r>
              <a:rPr lang="el-GR" sz="1600" dirty="0">
                <a:solidFill>
                  <a:schemeClr val="tx1">
                    <a:lumMod val="75000"/>
                    <a:lumOff val="25000"/>
                  </a:schemeClr>
                </a:solidFill>
                <a:latin typeface="+mn-lt"/>
              </a:rPr>
              <a:t>σελ</a:t>
            </a:r>
            <a:r>
              <a:rPr lang="en-GB" sz="1600" dirty="0">
                <a:solidFill>
                  <a:schemeClr val="tx1">
                    <a:lumMod val="75000"/>
                    <a:lumOff val="25000"/>
                  </a:schemeClr>
                </a:solidFill>
                <a:latin typeface="+mn-lt"/>
              </a:rPr>
              <a:t>. </a:t>
            </a:r>
            <a:r>
              <a:rPr lang="el-GR" sz="1600" dirty="0">
                <a:solidFill>
                  <a:schemeClr val="tx1">
                    <a:lumMod val="75000"/>
                    <a:lumOff val="25000"/>
                  </a:schemeClr>
                </a:solidFill>
                <a:latin typeface="+mn-lt"/>
              </a:rPr>
              <a:t>40-45</a:t>
            </a:r>
          </a:p>
        </p:txBody>
      </p:sp>
    </p:spTree>
    <p:extLst>
      <p:ext uri="{BB962C8B-B14F-4D97-AF65-F5344CB8AC3E}">
        <p14:creationId xmlns:p14="http://schemas.microsoft.com/office/powerpoint/2010/main" val="32168599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532" y="116632"/>
            <a:ext cx="5337245" cy="792088"/>
          </a:xfrm>
        </p:spPr>
        <p:txBody>
          <a:bodyPr>
            <a:normAutofit fontScale="90000"/>
          </a:bodyPr>
          <a:lstStyle/>
          <a:p>
            <a:r>
              <a:rPr lang="en-US" dirty="0"/>
              <a:t>IR Ref </a:t>
            </a:r>
            <a:r>
              <a:rPr lang="en-US" dirty="0" smtClean="0"/>
              <a:t>2250nm</a:t>
            </a:r>
            <a:r>
              <a:rPr lang="el-GR" dirty="0" smtClean="0"/>
              <a:t> Αγ.Γεώργιος</a:t>
            </a:r>
            <a:endParaRPr lang="el-GR" dirty="0"/>
          </a:p>
        </p:txBody>
      </p:sp>
      <p:pic>
        <p:nvPicPr>
          <p:cNvPr id="1945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03918" y="1279758"/>
            <a:ext cx="4248472" cy="467015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476672"/>
            <a:ext cx="2520280" cy="18442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5244" y="2420888"/>
            <a:ext cx="2520000" cy="17474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168" y="4293096"/>
            <a:ext cx="2520279" cy="16922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30</a:t>
            </a:fld>
            <a:endParaRPr lang="el-GR" dirty="0"/>
          </a:p>
        </p:txBody>
      </p:sp>
      <p:sp>
        <p:nvSpPr>
          <p:cNvPr id="9" name="Rectangle 8"/>
          <p:cNvSpPr/>
          <p:nvPr/>
        </p:nvSpPr>
        <p:spPr>
          <a:xfrm>
            <a:off x="359532" y="1124744"/>
            <a:ext cx="5337245" cy="45719"/>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Rectangle 2"/>
          <p:cNvSpPr/>
          <p:nvPr/>
        </p:nvSpPr>
        <p:spPr>
          <a:xfrm>
            <a:off x="539552" y="6027003"/>
            <a:ext cx="7884876" cy="830997"/>
          </a:xfrm>
          <a:prstGeom prst="rect">
            <a:avLst/>
          </a:prstGeom>
        </p:spPr>
        <p:txBody>
          <a:bodyPr wrap="square">
            <a:spAutoFit/>
          </a:bodyPr>
          <a:lstStyle/>
          <a:p>
            <a:pPr lvl="0" algn="ctr"/>
            <a:r>
              <a:rPr lang="en-GB" sz="1600" dirty="0">
                <a:solidFill>
                  <a:schemeClr val="tx1">
                    <a:lumMod val="75000"/>
                    <a:lumOff val="25000"/>
                  </a:schemeClr>
                </a:solidFill>
                <a:latin typeface="+mn-lt"/>
              </a:rPr>
              <a:t>A.Alexopoulou, A.-A.Kaminari, 2010: "Study and documentation of an icon of “Saint George” by Angelos using infrared reflectography</a:t>
            </a:r>
            <a:r>
              <a:rPr lang="en-GB" sz="1600" i="1" dirty="0">
                <a:solidFill>
                  <a:schemeClr val="tx1">
                    <a:lumMod val="75000"/>
                    <a:lumOff val="25000"/>
                  </a:schemeClr>
                </a:solidFill>
                <a:latin typeface="+mn-lt"/>
              </a:rPr>
              <a:t>" Icons by the hand of Angelos. The Painting Method of a fifteenth-century Cretan Painter</a:t>
            </a:r>
            <a:r>
              <a:rPr lang="en-GB" sz="1600" dirty="0">
                <a:solidFill>
                  <a:schemeClr val="tx1">
                    <a:lumMod val="75000"/>
                    <a:lumOff val="25000"/>
                  </a:schemeClr>
                </a:solidFill>
                <a:latin typeface="+mn-lt"/>
              </a:rPr>
              <a:t>, Benaki Museum, pages 151-161.</a:t>
            </a:r>
            <a:endParaRPr lang="el-GR" sz="1600" dirty="0">
              <a:solidFill>
                <a:schemeClr val="tx1">
                  <a:lumMod val="75000"/>
                  <a:lumOff val="25000"/>
                </a:schemeClr>
              </a:solidFill>
              <a:latin typeface="+mn-lt"/>
            </a:endParaRPr>
          </a:p>
        </p:txBody>
      </p:sp>
    </p:spTree>
    <p:extLst>
      <p:ext uri="{BB962C8B-B14F-4D97-AF65-F5344CB8AC3E}">
        <p14:creationId xmlns:p14="http://schemas.microsoft.com/office/powerpoint/2010/main" val="24520841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Αποκάλυψη υπογραφών</a:t>
            </a:r>
            <a:endParaRPr lang="el-GR" dirty="0"/>
          </a:p>
        </p:txBody>
      </p:sp>
      <p:pic>
        <p:nvPicPr>
          <p:cNvPr id="1638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9532" y="1340768"/>
            <a:ext cx="5675691" cy="50403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7963" y="3356992"/>
            <a:ext cx="2658591" cy="17281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31</a:t>
            </a:fld>
            <a:endParaRPr lang="el-GR" dirty="0"/>
          </a:p>
        </p:txBody>
      </p:sp>
      <p:sp>
        <p:nvSpPr>
          <p:cNvPr id="8" name="Rectangle 7"/>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 name="Rectangle 4"/>
          <p:cNvSpPr/>
          <p:nvPr/>
        </p:nvSpPr>
        <p:spPr>
          <a:xfrm>
            <a:off x="6046624" y="1340768"/>
            <a:ext cx="2845856" cy="1815882"/>
          </a:xfrm>
          <a:prstGeom prst="rect">
            <a:avLst/>
          </a:prstGeom>
        </p:spPr>
        <p:txBody>
          <a:bodyPr wrap="square">
            <a:spAutoFit/>
          </a:bodyPr>
          <a:lstStyle/>
          <a:p>
            <a:pPr lvl="0"/>
            <a:r>
              <a:rPr lang="fr-FR" sz="1400" dirty="0">
                <a:solidFill>
                  <a:schemeClr val="tx1">
                    <a:lumMod val="75000"/>
                    <a:lumOff val="25000"/>
                  </a:schemeClr>
                </a:solidFill>
                <a:latin typeface="+mn-lt"/>
              </a:rPr>
              <a:t>Y.Chryssoulakis, A.Alexopoulou, 1986: "L' Evanouissement d' Esther. Etude Physicochimique en vue de datation relative ou absolue. Etat actuel de Conervation", </a:t>
            </a:r>
            <a:r>
              <a:rPr lang="fr-FR" sz="1400" i="1" dirty="0">
                <a:solidFill>
                  <a:schemeClr val="tx1">
                    <a:lumMod val="75000"/>
                    <a:lumOff val="25000"/>
                  </a:schemeClr>
                </a:solidFill>
                <a:latin typeface="+mn-lt"/>
              </a:rPr>
              <a:t>Proceedings International Symposium on Archaeometry, 19-23/5/ </a:t>
            </a:r>
            <a:r>
              <a:rPr lang="el-GR" sz="1400" i="1" dirty="0" smtClean="0">
                <a:solidFill>
                  <a:schemeClr val="tx1">
                    <a:lumMod val="75000"/>
                    <a:lumOff val="25000"/>
                  </a:schemeClr>
                </a:solidFill>
                <a:latin typeface="+mn-lt"/>
              </a:rPr>
              <a:t>N.C.</a:t>
            </a:r>
            <a:r>
              <a:rPr lang="en-US" sz="1400" i="1" dirty="0" smtClean="0">
                <a:solidFill>
                  <a:schemeClr val="tx1">
                    <a:lumMod val="75000"/>
                    <a:lumOff val="25000"/>
                  </a:schemeClr>
                </a:solidFill>
                <a:latin typeface="+mn-lt"/>
              </a:rPr>
              <a:t>S.</a:t>
            </a:r>
            <a:r>
              <a:rPr lang="el-GR" sz="1400" i="1" dirty="0" smtClean="0">
                <a:solidFill>
                  <a:schemeClr val="tx1">
                    <a:lumMod val="75000"/>
                    <a:lumOff val="25000"/>
                  </a:schemeClr>
                </a:solidFill>
                <a:latin typeface="+mn-lt"/>
              </a:rPr>
              <a:t>R</a:t>
            </a:r>
            <a:r>
              <a:rPr lang="fr-FR" sz="1400" i="1" dirty="0">
                <a:solidFill>
                  <a:schemeClr val="tx1">
                    <a:lumMod val="75000"/>
                    <a:lumOff val="25000"/>
                  </a:schemeClr>
                </a:solidFill>
                <a:latin typeface="+mn-lt"/>
              </a:rPr>
              <a:t>. "Demokritos", </a:t>
            </a:r>
            <a:r>
              <a:rPr lang="el-GR" sz="1400" i="1" dirty="0">
                <a:solidFill>
                  <a:schemeClr val="tx1">
                    <a:lumMod val="75000"/>
                    <a:lumOff val="25000"/>
                  </a:schemeClr>
                </a:solidFill>
                <a:latin typeface="+mn-lt"/>
              </a:rPr>
              <a:t>Greece.</a:t>
            </a:r>
            <a:endParaRPr lang="el-GR" sz="1400" dirty="0">
              <a:solidFill>
                <a:schemeClr val="tx1">
                  <a:lumMod val="75000"/>
                  <a:lumOff val="25000"/>
                </a:schemeClr>
              </a:solidFill>
              <a:latin typeface="+mn-lt"/>
            </a:endParaRPr>
          </a:p>
        </p:txBody>
      </p:sp>
      <p:sp>
        <p:nvSpPr>
          <p:cNvPr id="3" name="Right Triangle 2"/>
          <p:cNvSpPr/>
          <p:nvPr/>
        </p:nvSpPr>
        <p:spPr>
          <a:xfrm rot="5400000">
            <a:off x="6381195" y="4331953"/>
            <a:ext cx="1152128" cy="2658589"/>
          </a:xfrm>
          <a:prstGeom prst="rtTriangle">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30920463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Αποκάλυψη υπογραφών</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32</a:t>
            </a:fld>
            <a:endParaRPr lang="el-GR" dirty="0"/>
          </a:p>
        </p:txBody>
      </p:sp>
      <p:pic>
        <p:nvPicPr>
          <p:cNvPr id="5122" name="Picture 2" descr="E:\Back up Τα έγγραφά μου από ΤΕΙ 09-07-10\ΦMΔΤ-ΕΧΑ\ΥΛΙΚΟ  ΦΜΔΤ - EXA\Οι εικόνες μου ΥΛΙΚΟ ΦΜΔΤ-ΕΧΑ\save art\birth\BIRTH-ΙR.TIF"/>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0740" y="1322764"/>
            <a:ext cx="5499424" cy="5364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895559" y="2060848"/>
            <a:ext cx="3226332" cy="830997"/>
          </a:xfrm>
          <a:prstGeom prst="rect">
            <a:avLst/>
          </a:prstGeom>
          <a:noFill/>
        </p:spPr>
        <p:txBody>
          <a:bodyPr wrap="square" rtlCol="0">
            <a:spAutoFit/>
          </a:bodyPr>
          <a:lstStyle/>
          <a:p>
            <a:r>
              <a:rPr lang="el-GR" sz="2400" dirty="0" smtClean="0">
                <a:latin typeface="+mn-lt"/>
              </a:rPr>
              <a:t>«Γέννηση», Παναγιώτη Δοξαρά 18</a:t>
            </a:r>
            <a:r>
              <a:rPr lang="el-GR" sz="2400" baseline="30000" dirty="0" smtClean="0">
                <a:latin typeface="+mn-lt"/>
              </a:rPr>
              <a:t>ος</a:t>
            </a:r>
            <a:r>
              <a:rPr lang="el-GR" sz="2400" dirty="0" smtClean="0">
                <a:latin typeface="+mn-lt"/>
              </a:rPr>
              <a:t> αιώνας </a:t>
            </a:r>
            <a:endParaRPr lang="el-GR" sz="2400" dirty="0">
              <a:latin typeface="+mn-lt"/>
            </a:endParaRPr>
          </a:p>
        </p:txBody>
      </p:sp>
      <p:sp>
        <p:nvSpPr>
          <p:cNvPr id="9" name="Rectangle 8"/>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 name="Rectangle 3"/>
          <p:cNvSpPr/>
          <p:nvPr/>
        </p:nvSpPr>
        <p:spPr>
          <a:xfrm>
            <a:off x="5895558" y="4057487"/>
            <a:ext cx="3216817" cy="2308324"/>
          </a:xfrm>
          <a:prstGeom prst="rect">
            <a:avLst/>
          </a:prstGeom>
        </p:spPr>
        <p:txBody>
          <a:bodyPr wrap="square">
            <a:spAutoFit/>
          </a:bodyPr>
          <a:lstStyle/>
          <a:p>
            <a:pPr lvl="0"/>
            <a:r>
              <a:rPr lang="el-GR" sz="1600" dirty="0">
                <a:solidFill>
                  <a:schemeClr val="tx1">
                    <a:lumMod val="75000"/>
                    <a:lumOff val="25000"/>
                  </a:schemeClr>
                </a:solidFill>
                <a:latin typeface="+mn-lt"/>
              </a:rPr>
              <a:t>A.Alexopoulou</a:t>
            </a:r>
            <a:r>
              <a:rPr lang="el-GR" sz="1600" dirty="0">
                <a:solidFill>
                  <a:schemeClr val="tx1">
                    <a:lumMod val="75000"/>
                    <a:lumOff val="25000"/>
                  </a:schemeClr>
                </a:solidFill>
                <a:latin typeface="+mn-lt"/>
              </a:rPr>
              <a:t>, </a:t>
            </a:r>
            <a:r>
              <a:rPr lang="el-GR" sz="1600" dirty="0">
                <a:solidFill>
                  <a:schemeClr val="tx1">
                    <a:lumMod val="75000"/>
                    <a:lumOff val="25000"/>
                  </a:schemeClr>
                </a:solidFill>
                <a:latin typeface="+mn-lt"/>
              </a:rPr>
              <a:t>E.Psalti</a:t>
            </a:r>
            <a:r>
              <a:rPr lang="el-GR" sz="1600" dirty="0">
                <a:solidFill>
                  <a:schemeClr val="tx1">
                    <a:lumMod val="75000"/>
                    <a:lumOff val="25000"/>
                  </a:schemeClr>
                </a:solidFill>
                <a:latin typeface="+mn-lt"/>
              </a:rPr>
              <a:t>, </a:t>
            </a:r>
            <a:r>
              <a:rPr lang="el-GR" sz="1600" dirty="0">
                <a:solidFill>
                  <a:schemeClr val="tx1">
                    <a:lumMod val="75000"/>
                    <a:lumOff val="25000"/>
                  </a:schemeClr>
                </a:solidFill>
                <a:latin typeface="+mn-lt"/>
              </a:rPr>
              <a:t>K.Gerakari</a:t>
            </a:r>
            <a:r>
              <a:rPr lang="el-GR" sz="1600" dirty="0">
                <a:solidFill>
                  <a:schemeClr val="tx1">
                    <a:lumMod val="75000"/>
                    <a:lumOff val="25000"/>
                  </a:schemeClr>
                </a:solidFill>
                <a:latin typeface="+mn-lt"/>
              </a:rPr>
              <a:t>, 2001, “Non destructive methods of analysis of four Ionian Paintings, Condition Reports” in the scientific book: "SAVE ART - ART and TECHNOLOGIES IN CONSERVATION",  European Program "Erasmus-Socrates", TEI of Athens, pages 129-191 (in English)</a:t>
            </a:r>
          </a:p>
        </p:txBody>
      </p:sp>
    </p:spTree>
    <p:extLst>
      <p:ext uri="{BB962C8B-B14F-4D97-AF65-F5344CB8AC3E}">
        <p14:creationId xmlns:p14="http://schemas.microsoft.com/office/powerpoint/2010/main" val="20344409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Μελέτη χειρογράφων - μελανιών </a:t>
            </a:r>
            <a:endParaRPr lang="el-GR" dirty="0"/>
          </a:p>
        </p:txBody>
      </p:sp>
      <p:pic>
        <p:nvPicPr>
          <p:cNvPr id="9" name="Picture 8" title="Visible colour photograph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724" y="1186334"/>
            <a:ext cx="2520000" cy="1750735"/>
          </a:xfrm>
          <a:prstGeom prst="rect">
            <a:avLst/>
          </a:prstGeom>
          <a:ln>
            <a:noFill/>
          </a:ln>
          <a:effectLst>
            <a:outerShdw blurRad="190500" algn="tl" rotWithShape="0">
              <a:srgbClr val="000000">
                <a:alpha val="70000"/>
              </a:srgbClr>
            </a:outerShdw>
          </a:effectLst>
        </p:spPr>
      </p:pic>
      <p:sp>
        <p:nvSpPr>
          <p:cNvPr id="6" name="Text Box 19"/>
          <p:cNvSpPr txBox="1">
            <a:spLocks noChangeArrowheads="1"/>
          </p:cNvSpPr>
          <p:nvPr/>
        </p:nvSpPr>
        <p:spPr bwMode="auto">
          <a:xfrm>
            <a:off x="0" y="2844769"/>
            <a:ext cx="3170486" cy="46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7675" indent="-44767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30000"/>
              </a:lnSpc>
              <a:spcBef>
                <a:spcPts val="0"/>
              </a:spcBef>
              <a:buClr>
                <a:srgbClr val="003366"/>
              </a:buClr>
              <a:buFont typeface="Wingdings" pitchFamily="2" charset="2"/>
              <a:buNone/>
            </a:pPr>
            <a:r>
              <a:rPr lang="el-GR" sz="2000" b="1" dirty="0" smtClean="0">
                <a:solidFill>
                  <a:srgbClr val="000000"/>
                </a:solidFill>
                <a:latin typeface="+mn-lt"/>
              </a:rPr>
              <a:t>1</a:t>
            </a:r>
            <a:r>
              <a:rPr lang="el-GR" sz="2000" dirty="0" smtClean="0">
                <a:solidFill>
                  <a:srgbClr val="000000"/>
                </a:solidFill>
                <a:latin typeface="+mn-lt"/>
              </a:rPr>
              <a:t>.</a:t>
            </a:r>
            <a:r>
              <a:rPr lang="en-US" sz="2000" dirty="0" smtClean="0">
                <a:solidFill>
                  <a:srgbClr val="000000"/>
                </a:solidFill>
                <a:latin typeface="+mn-lt"/>
              </a:rPr>
              <a:t>Visible </a:t>
            </a:r>
            <a:r>
              <a:rPr lang="en-US" sz="2000" dirty="0" smtClean="0">
                <a:solidFill>
                  <a:srgbClr val="000000"/>
                </a:solidFill>
                <a:latin typeface="+mn-lt"/>
              </a:rPr>
              <a:t>colour</a:t>
            </a:r>
            <a:r>
              <a:rPr lang="el-GR" sz="2000" dirty="0">
                <a:solidFill>
                  <a:srgbClr val="000000"/>
                </a:solidFill>
                <a:latin typeface="+mn-lt"/>
              </a:rPr>
              <a:t> </a:t>
            </a:r>
            <a:r>
              <a:rPr lang="en-US" sz="2000" dirty="0" smtClean="0">
                <a:solidFill>
                  <a:srgbClr val="000000"/>
                </a:solidFill>
                <a:latin typeface="+mn-lt"/>
              </a:rPr>
              <a:t>photography</a:t>
            </a:r>
            <a:endParaRPr lang="el-GR" sz="2000" dirty="0" smtClean="0">
              <a:solidFill>
                <a:srgbClr val="000000"/>
              </a:solidFill>
              <a:latin typeface="+mn-lt"/>
            </a:endParaRPr>
          </a:p>
        </p:txBody>
      </p:sp>
      <p:pic>
        <p:nvPicPr>
          <p:cNvPr id="10" name="Picture 9" title="UV reflection photography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7738" y="1111923"/>
            <a:ext cx="2520000" cy="1825146"/>
          </a:xfrm>
          <a:prstGeom prst="rect">
            <a:avLst/>
          </a:prstGeom>
          <a:ln>
            <a:noFill/>
          </a:ln>
          <a:effectLst>
            <a:outerShdw blurRad="190500" algn="tl" rotWithShape="0">
              <a:srgbClr val="000000">
                <a:alpha val="70000"/>
              </a:srgbClr>
            </a:outerShdw>
          </a:effectLst>
        </p:spPr>
      </p:pic>
      <p:sp>
        <p:nvSpPr>
          <p:cNvPr id="5" name="Rectangle 4"/>
          <p:cNvSpPr/>
          <p:nvPr/>
        </p:nvSpPr>
        <p:spPr>
          <a:xfrm>
            <a:off x="3147998" y="2890935"/>
            <a:ext cx="3273722" cy="400110"/>
          </a:xfrm>
          <a:prstGeom prst="rect">
            <a:avLst/>
          </a:prstGeom>
        </p:spPr>
        <p:txBody>
          <a:bodyPr wrap="square">
            <a:spAutoFit/>
          </a:bodyPr>
          <a:lstStyle/>
          <a:p>
            <a:r>
              <a:rPr lang="el-GR" sz="2000" b="1" dirty="0" smtClean="0">
                <a:latin typeface="+mn-lt"/>
              </a:rPr>
              <a:t>2</a:t>
            </a:r>
            <a:r>
              <a:rPr lang="el-GR" sz="2000" dirty="0" smtClean="0">
                <a:latin typeface="+mn-lt"/>
              </a:rPr>
              <a:t>. </a:t>
            </a:r>
            <a:r>
              <a:rPr lang="en-US" sz="2000" dirty="0" smtClean="0">
                <a:latin typeface="+mn-lt"/>
              </a:rPr>
              <a:t>UV </a:t>
            </a:r>
            <a:r>
              <a:rPr lang="en-US" sz="2000" dirty="0">
                <a:latin typeface="+mn-lt"/>
              </a:rPr>
              <a:t>reflection photography </a:t>
            </a:r>
            <a:endParaRPr lang="el-GR" sz="2000" dirty="0">
              <a:latin typeface="+mn-lt"/>
            </a:endParaRPr>
          </a:p>
        </p:txBody>
      </p:sp>
      <p:pic>
        <p:nvPicPr>
          <p:cNvPr id="11" name="Picture 10" title="UV fluorescence photograph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3588" y="1156530"/>
            <a:ext cx="2520000" cy="1780539"/>
          </a:xfrm>
          <a:prstGeom prst="rect">
            <a:avLst/>
          </a:prstGeom>
          <a:ln>
            <a:noFill/>
          </a:ln>
          <a:effectLst>
            <a:outerShdw blurRad="190500" algn="tl" rotWithShape="0">
              <a:srgbClr val="000000">
                <a:alpha val="70000"/>
              </a:srgbClr>
            </a:outerShdw>
          </a:effectLst>
        </p:spPr>
      </p:pic>
      <p:sp>
        <p:nvSpPr>
          <p:cNvPr id="7" name="Rectangle 6"/>
          <p:cNvSpPr/>
          <p:nvPr/>
        </p:nvSpPr>
        <p:spPr>
          <a:xfrm>
            <a:off x="6260637" y="2890935"/>
            <a:ext cx="2730748" cy="400110"/>
          </a:xfrm>
          <a:prstGeom prst="rect">
            <a:avLst/>
          </a:prstGeom>
        </p:spPr>
        <p:txBody>
          <a:bodyPr wrap="square">
            <a:spAutoFit/>
          </a:bodyPr>
          <a:lstStyle/>
          <a:p>
            <a:r>
              <a:rPr lang="el-GR" sz="2000" b="1" dirty="0" smtClean="0">
                <a:latin typeface="+mn-lt"/>
              </a:rPr>
              <a:t>3</a:t>
            </a:r>
            <a:r>
              <a:rPr lang="el-GR" sz="2000" dirty="0" smtClean="0">
                <a:latin typeface="+mn-lt"/>
              </a:rPr>
              <a:t>.</a:t>
            </a:r>
            <a:r>
              <a:rPr lang="en-US" sz="2000" dirty="0" smtClean="0">
                <a:latin typeface="+mn-lt"/>
              </a:rPr>
              <a:t>UV </a:t>
            </a:r>
            <a:r>
              <a:rPr lang="en-US" sz="2000" dirty="0">
                <a:latin typeface="+mn-lt"/>
              </a:rPr>
              <a:t>fluorescence </a:t>
            </a:r>
            <a:r>
              <a:rPr lang="en-US" sz="2000" dirty="0" smtClean="0">
                <a:latin typeface="+mn-lt"/>
              </a:rPr>
              <a:t>ph</a:t>
            </a:r>
            <a:r>
              <a:rPr lang="el-GR" sz="2000" dirty="0" smtClean="0">
                <a:latin typeface="+mn-lt"/>
              </a:rPr>
              <a:t>.</a:t>
            </a:r>
            <a:endParaRPr lang="en-US" sz="2000" dirty="0">
              <a:latin typeface="+mn-lt"/>
            </a:endParaRPr>
          </a:p>
        </p:txBody>
      </p:sp>
      <p:pic>
        <p:nvPicPr>
          <p:cNvPr id="12" name="Picture 11" title="UV colour fluorescence photo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532" y="3545965"/>
            <a:ext cx="2520000" cy="1958979"/>
          </a:xfrm>
          <a:prstGeom prst="rect">
            <a:avLst/>
          </a:prstGeom>
          <a:ln>
            <a:noFill/>
          </a:ln>
          <a:effectLst>
            <a:outerShdw blurRad="190500" algn="tl" rotWithShape="0">
              <a:srgbClr val="000000">
                <a:alpha val="70000"/>
              </a:srgbClr>
            </a:outerShdw>
          </a:effectLst>
        </p:spPr>
      </p:pic>
      <p:sp>
        <p:nvSpPr>
          <p:cNvPr id="13" name="Rectangle 12"/>
          <p:cNvSpPr/>
          <p:nvPr/>
        </p:nvSpPr>
        <p:spPr>
          <a:xfrm>
            <a:off x="1425" y="5450848"/>
            <a:ext cx="3645519" cy="400110"/>
          </a:xfrm>
          <a:prstGeom prst="rect">
            <a:avLst/>
          </a:prstGeom>
        </p:spPr>
        <p:txBody>
          <a:bodyPr wrap="square">
            <a:spAutoFit/>
          </a:bodyPr>
          <a:lstStyle/>
          <a:p>
            <a:r>
              <a:rPr lang="el-GR" sz="2000" b="1" dirty="0" smtClean="0">
                <a:latin typeface="+mn-lt"/>
              </a:rPr>
              <a:t>4</a:t>
            </a:r>
            <a:r>
              <a:rPr lang="el-GR" sz="2000" dirty="0" smtClean="0">
                <a:latin typeface="+mn-lt"/>
              </a:rPr>
              <a:t>.</a:t>
            </a:r>
            <a:r>
              <a:rPr lang="en-US" sz="2000" dirty="0" smtClean="0">
                <a:latin typeface="+mn-lt"/>
              </a:rPr>
              <a:t>UV </a:t>
            </a:r>
            <a:r>
              <a:rPr lang="en-US" sz="2000" dirty="0">
                <a:latin typeface="+mn-lt"/>
              </a:rPr>
              <a:t>colour</a:t>
            </a:r>
            <a:r>
              <a:rPr lang="en-US" sz="2000" dirty="0">
                <a:latin typeface="+mn-lt"/>
              </a:rPr>
              <a:t> fluorescence </a:t>
            </a:r>
            <a:r>
              <a:rPr lang="en-US" sz="2000" dirty="0" smtClean="0">
                <a:latin typeface="+mn-lt"/>
              </a:rPr>
              <a:t>ph</a:t>
            </a:r>
            <a:r>
              <a:rPr lang="el-GR" sz="2000" dirty="0" smtClean="0">
                <a:latin typeface="+mn-lt"/>
              </a:rPr>
              <a:t>.</a:t>
            </a:r>
            <a:endParaRPr lang="el-GR" sz="2000" dirty="0">
              <a:latin typeface="+mn-lt"/>
            </a:endParaRPr>
          </a:p>
        </p:txBody>
      </p:sp>
      <p:pic>
        <p:nvPicPr>
          <p:cNvPr id="14" name="Picture 13" title="Visible reflectogr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4421" y="3414711"/>
            <a:ext cx="2520000" cy="2090233"/>
          </a:xfrm>
          <a:prstGeom prst="rect">
            <a:avLst/>
          </a:prstGeom>
          <a:ln>
            <a:noFill/>
          </a:ln>
          <a:effectLst>
            <a:outerShdw blurRad="190500" algn="tl" rotWithShape="0">
              <a:srgbClr val="000000">
                <a:alpha val="70000"/>
              </a:srgbClr>
            </a:outerShdw>
          </a:effectLst>
        </p:spPr>
      </p:pic>
      <p:sp>
        <p:nvSpPr>
          <p:cNvPr id="15" name="Rectangle 14"/>
          <p:cNvSpPr/>
          <p:nvPr/>
        </p:nvSpPr>
        <p:spPr>
          <a:xfrm>
            <a:off x="3473094" y="5450848"/>
            <a:ext cx="2444644" cy="400110"/>
          </a:xfrm>
          <a:prstGeom prst="rect">
            <a:avLst/>
          </a:prstGeom>
        </p:spPr>
        <p:txBody>
          <a:bodyPr wrap="none">
            <a:spAutoFit/>
          </a:bodyPr>
          <a:lstStyle/>
          <a:p>
            <a:r>
              <a:rPr lang="el-GR" sz="2000" b="1" dirty="0" smtClean="0">
                <a:latin typeface="+mn-lt"/>
              </a:rPr>
              <a:t>5</a:t>
            </a:r>
            <a:r>
              <a:rPr lang="el-GR" sz="2000" dirty="0" smtClean="0">
                <a:latin typeface="+mn-lt"/>
              </a:rPr>
              <a:t>.</a:t>
            </a:r>
            <a:r>
              <a:rPr lang="en-US" sz="2000" dirty="0" smtClean="0">
                <a:latin typeface="+mn-lt"/>
              </a:rPr>
              <a:t>Visible </a:t>
            </a:r>
            <a:r>
              <a:rPr lang="en-US" sz="2000" dirty="0">
                <a:latin typeface="+mn-lt"/>
              </a:rPr>
              <a:t>reflectogram</a:t>
            </a:r>
            <a:endParaRPr lang="el-GR" sz="2000" dirty="0">
              <a:latin typeface="+mn-lt"/>
            </a:endParaRPr>
          </a:p>
        </p:txBody>
      </p:sp>
      <p:pic>
        <p:nvPicPr>
          <p:cNvPr id="16" name="Picture 15" title="Infrared reflectogr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8877" y="3432512"/>
            <a:ext cx="2520000" cy="2072432"/>
          </a:xfrm>
          <a:prstGeom prst="rect">
            <a:avLst/>
          </a:prstGeom>
          <a:ln>
            <a:noFill/>
          </a:ln>
          <a:effectLst>
            <a:outerShdw blurRad="190500" algn="tl" rotWithShape="0">
              <a:srgbClr val="000000">
                <a:alpha val="70000"/>
              </a:srgbClr>
            </a:outerShdw>
          </a:effectLst>
        </p:spPr>
      </p:pic>
      <p:sp>
        <p:nvSpPr>
          <p:cNvPr id="17" name="Rectangle 16"/>
          <p:cNvSpPr/>
          <p:nvPr/>
        </p:nvSpPr>
        <p:spPr>
          <a:xfrm>
            <a:off x="6132637" y="5450848"/>
            <a:ext cx="2730748" cy="400110"/>
          </a:xfrm>
          <a:prstGeom prst="rect">
            <a:avLst/>
          </a:prstGeom>
        </p:spPr>
        <p:txBody>
          <a:bodyPr wrap="none">
            <a:spAutoFit/>
          </a:bodyPr>
          <a:lstStyle/>
          <a:p>
            <a:r>
              <a:rPr lang="en-US" b="1" dirty="0"/>
              <a:t> </a:t>
            </a:r>
            <a:r>
              <a:rPr lang="en-US" sz="2000" b="1" dirty="0">
                <a:latin typeface="+mn-lt"/>
              </a:rPr>
              <a:t>6</a:t>
            </a:r>
            <a:r>
              <a:rPr lang="en-US" sz="2000" dirty="0">
                <a:latin typeface="+mn-lt"/>
              </a:rPr>
              <a:t>. Infrared </a:t>
            </a:r>
            <a:r>
              <a:rPr lang="en-US" sz="2000" dirty="0">
                <a:latin typeface="+mn-lt"/>
              </a:rPr>
              <a:t>reflectogram</a:t>
            </a:r>
            <a:endParaRPr lang="el-GR" sz="2000" dirty="0">
              <a:latin typeface="+mn-lt"/>
            </a:endParaRPr>
          </a:p>
        </p:txBody>
      </p:sp>
      <p:sp>
        <p:nvSpPr>
          <p:cNvPr id="18" name="Rectangle 17"/>
          <p:cNvSpPr/>
          <p:nvPr/>
        </p:nvSpPr>
        <p:spPr>
          <a:xfrm>
            <a:off x="755576" y="5934670"/>
            <a:ext cx="7560840" cy="830997"/>
          </a:xfrm>
          <a:prstGeom prst="rect">
            <a:avLst/>
          </a:prstGeom>
        </p:spPr>
        <p:txBody>
          <a:bodyPr wrap="square">
            <a:spAutoFit/>
          </a:bodyPr>
          <a:lstStyle/>
          <a:p>
            <a:pPr algn="ctr"/>
            <a:r>
              <a:rPr lang="en-US" sz="1600" dirty="0">
                <a:solidFill>
                  <a:schemeClr val="tx1">
                    <a:lumMod val="75000"/>
                    <a:lumOff val="25000"/>
                  </a:schemeClr>
                </a:solidFill>
                <a:latin typeface="+mn-lt"/>
              </a:rPr>
              <a:t>A.Alexopoulou A., Banou P., Gerakari K, Kaminari A.&amp; Stassinou A., 2006 , “Copy books: non-destructive documentation of the H. Schliemann copy letters archive”, in the 2nd Iron gall meeting – MIP final conference</a:t>
            </a:r>
            <a:r>
              <a:rPr lang="en-US" sz="1600" dirty="0" smtClean="0">
                <a:solidFill>
                  <a:schemeClr val="tx1">
                    <a:lumMod val="75000"/>
                    <a:lumOff val="25000"/>
                  </a:schemeClr>
                </a:solidFill>
                <a:latin typeface="+mn-lt"/>
              </a:rPr>
              <a:t>.</a:t>
            </a:r>
            <a:r>
              <a:rPr lang="el-GR" sz="1600" dirty="0" smtClean="0">
                <a:solidFill>
                  <a:schemeClr val="tx1">
                    <a:lumMod val="75000"/>
                    <a:lumOff val="25000"/>
                  </a:schemeClr>
                </a:solidFill>
                <a:latin typeface="+mn-lt"/>
              </a:rPr>
              <a:t> 17</a:t>
            </a:r>
            <a:r>
              <a:rPr lang="en-US" sz="1600" dirty="0" smtClean="0">
                <a:solidFill>
                  <a:schemeClr val="tx1">
                    <a:lumMod val="75000"/>
                    <a:lumOff val="25000"/>
                  </a:schemeClr>
                </a:solidFill>
                <a:latin typeface="+mn-lt"/>
              </a:rPr>
              <a:t> </a:t>
            </a:r>
            <a:endParaRPr lang="el-GR" sz="1600" dirty="0">
              <a:solidFill>
                <a:schemeClr val="tx1">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33</a:t>
            </a:fld>
            <a:endParaRPr lang="el-GR" dirty="0"/>
          </a:p>
        </p:txBody>
      </p:sp>
      <p:sp>
        <p:nvSpPr>
          <p:cNvPr id="19" name="Rectangle 18"/>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4019767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Μελέτη χειρογράφων - μελανιών </a:t>
            </a:r>
          </a:p>
        </p:txBody>
      </p:sp>
      <p:pic>
        <p:nvPicPr>
          <p:cNvPr id="5" name="Content Placeholder 4" title="Visible colour photography "/>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532" y="1199849"/>
            <a:ext cx="2592000" cy="1623560"/>
          </a:xfrm>
          <a:prstGeom prst="rect">
            <a:avLst/>
          </a:prstGeom>
          <a:ln>
            <a:noFill/>
          </a:ln>
          <a:effectLst>
            <a:outerShdw blurRad="190500" algn="tl" rotWithShape="0">
              <a:srgbClr val="000000">
                <a:alpha val="70000"/>
              </a:srgbClr>
            </a:outerShdw>
          </a:effectLst>
        </p:spPr>
      </p:pic>
      <p:sp>
        <p:nvSpPr>
          <p:cNvPr id="6" name="Rectangle 5"/>
          <p:cNvSpPr/>
          <p:nvPr/>
        </p:nvSpPr>
        <p:spPr>
          <a:xfrm>
            <a:off x="359531" y="2865936"/>
            <a:ext cx="2580375" cy="400110"/>
          </a:xfrm>
          <a:prstGeom prst="rect">
            <a:avLst/>
          </a:prstGeom>
        </p:spPr>
        <p:txBody>
          <a:bodyPr wrap="square">
            <a:spAutoFit/>
          </a:bodyPr>
          <a:lstStyle/>
          <a:p>
            <a:r>
              <a:rPr lang="el-GR" sz="2000" b="1" dirty="0" smtClean="0">
                <a:latin typeface="+mn-lt"/>
              </a:rPr>
              <a:t>1</a:t>
            </a:r>
            <a:r>
              <a:rPr lang="el-GR" sz="2000" dirty="0" smtClean="0">
                <a:latin typeface="+mn-lt"/>
              </a:rPr>
              <a:t>. </a:t>
            </a:r>
            <a:r>
              <a:rPr lang="en-US" sz="2000" dirty="0" smtClean="0">
                <a:latin typeface="+mn-lt"/>
              </a:rPr>
              <a:t>Visible </a:t>
            </a:r>
            <a:r>
              <a:rPr lang="en-US" sz="2000" dirty="0">
                <a:latin typeface="+mn-lt"/>
              </a:rPr>
              <a:t>colour</a:t>
            </a:r>
            <a:r>
              <a:rPr lang="en-US" sz="2000" dirty="0">
                <a:latin typeface="+mn-lt"/>
              </a:rPr>
              <a:t> </a:t>
            </a:r>
            <a:r>
              <a:rPr lang="en-US" sz="2000" dirty="0" smtClean="0">
                <a:latin typeface="+mn-lt"/>
              </a:rPr>
              <a:t>ph</a:t>
            </a:r>
            <a:r>
              <a:rPr lang="el-GR" sz="2000" dirty="0" smtClean="0">
                <a:latin typeface="+mn-lt"/>
              </a:rPr>
              <a:t>.</a:t>
            </a:r>
            <a:endParaRPr lang="el-GR" sz="2000" dirty="0">
              <a:latin typeface="+mn-lt"/>
            </a:endParaRPr>
          </a:p>
        </p:txBody>
      </p:sp>
      <p:pic>
        <p:nvPicPr>
          <p:cNvPr id="9" name="Picture 8" title="UV reflection photography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000" y="1190354"/>
            <a:ext cx="2592000" cy="1633055"/>
          </a:xfrm>
          <a:prstGeom prst="rect">
            <a:avLst/>
          </a:prstGeom>
          <a:ln>
            <a:noFill/>
          </a:ln>
          <a:effectLst>
            <a:outerShdw blurRad="190500" algn="tl" rotWithShape="0">
              <a:srgbClr val="000000">
                <a:alpha val="70000"/>
              </a:srgbClr>
            </a:outerShdw>
          </a:effectLst>
        </p:spPr>
      </p:pic>
      <p:sp>
        <p:nvSpPr>
          <p:cNvPr id="8" name="Rectangle 7"/>
          <p:cNvSpPr/>
          <p:nvPr/>
        </p:nvSpPr>
        <p:spPr>
          <a:xfrm>
            <a:off x="3266893" y="2865936"/>
            <a:ext cx="2672971" cy="400110"/>
          </a:xfrm>
          <a:prstGeom prst="rect">
            <a:avLst/>
          </a:prstGeom>
        </p:spPr>
        <p:txBody>
          <a:bodyPr wrap="square">
            <a:spAutoFit/>
          </a:bodyPr>
          <a:lstStyle/>
          <a:p>
            <a:r>
              <a:rPr lang="en-US" sz="2000" b="1" dirty="0">
                <a:latin typeface="+mn-lt"/>
              </a:rPr>
              <a:t>2</a:t>
            </a:r>
            <a:r>
              <a:rPr lang="en-US" sz="2000" dirty="0">
                <a:latin typeface="+mn-lt"/>
              </a:rPr>
              <a:t>. UV reflection </a:t>
            </a:r>
            <a:r>
              <a:rPr lang="en-US" sz="2000" dirty="0" smtClean="0">
                <a:latin typeface="+mn-lt"/>
              </a:rPr>
              <a:t>ph</a:t>
            </a:r>
            <a:r>
              <a:rPr lang="el-GR" sz="2000" dirty="0" smtClean="0">
                <a:latin typeface="+mn-lt"/>
              </a:rPr>
              <a:t>.</a:t>
            </a:r>
            <a:r>
              <a:rPr lang="en-US" sz="2000" dirty="0" smtClean="0">
                <a:latin typeface="+mn-lt"/>
              </a:rPr>
              <a:t> </a:t>
            </a:r>
            <a:endParaRPr lang="el-GR" sz="2000" dirty="0">
              <a:latin typeface="+mn-lt"/>
            </a:endParaRPr>
          </a:p>
        </p:txBody>
      </p:sp>
      <p:pic>
        <p:nvPicPr>
          <p:cNvPr id="10" name="Picture 9" title="UV fluorescence photograph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184" y="1190354"/>
            <a:ext cx="2592000" cy="1633055"/>
          </a:xfrm>
          <a:prstGeom prst="rect">
            <a:avLst/>
          </a:prstGeom>
          <a:ln>
            <a:noFill/>
          </a:ln>
          <a:effectLst>
            <a:outerShdw blurRad="190500" algn="tl" rotWithShape="0">
              <a:srgbClr val="000000">
                <a:alpha val="70000"/>
              </a:srgbClr>
            </a:outerShdw>
          </a:effectLst>
        </p:spPr>
      </p:pic>
      <p:sp>
        <p:nvSpPr>
          <p:cNvPr id="11" name="Rectangle 10"/>
          <p:cNvSpPr/>
          <p:nvPr/>
        </p:nvSpPr>
        <p:spPr>
          <a:xfrm>
            <a:off x="6228184" y="2865936"/>
            <a:ext cx="2600688" cy="400110"/>
          </a:xfrm>
          <a:prstGeom prst="rect">
            <a:avLst/>
          </a:prstGeom>
        </p:spPr>
        <p:txBody>
          <a:bodyPr wrap="square">
            <a:spAutoFit/>
          </a:bodyPr>
          <a:lstStyle/>
          <a:p>
            <a:r>
              <a:rPr lang="el-GR" sz="2000" b="1" dirty="0" smtClean="0">
                <a:latin typeface="+mn-lt"/>
              </a:rPr>
              <a:t>3</a:t>
            </a:r>
            <a:r>
              <a:rPr lang="el-GR" sz="2000" dirty="0" smtClean="0">
                <a:latin typeface="+mn-lt"/>
              </a:rPr>
              <a:t>.</a:t>
            </a:r>
            <a:r>
              <a:rPr lang="en-US" sz="2000" dirty="0" smtClean="0">
                <a:latin typeface="+mn-lt"/>
              </a:rPr>
              <a:t>UV </a:t>
            </a:r>
            <a:r>
              <a:rPr lang="en-US" sz="2000" dirty="0">
                <a:latin typeface="+mn-lt"/>
              </a:rPr>
              <a:t>fluorescence </a:t>
            </a:r>
            <a:r>
              <a:rPr lang="en-US" sz="2000" dirty="0" smtClean="0">
                <a:latin typeface="+mn-lt"/>
              </a:rPr>
              <a:t>ph</a:t>
            </a:r>
            <a:endParaRPr lang="el-GR" sz="2000" dirty="0">
              <a:latin typeface="+mn-lt"/>
            </a:endParaRPr>
          </a:p>
        </p:txBody>
      </p:sp>
      <p:pic>
        <p:nvPicPr>
          <p:cNvPr id="12" name="Picture 11" title="UV colour fluorescence photo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907" y="3601613"/>
            <a:ext cx="2592000" cy="1747416"/>
          </a:xfrm>
          <a:prstGeom prst="rect">
            <a:avLst/>
          </a:prstGeom>
          <a:ln>
            <a:noFill/>
          </a:ln>
          <a:effectLst>
            <a:outerShdw blurRad="190500" algn="tl" rotWithShape="0">
              <a:srgbClr val="000000">
                <a:alpha val="70000"/>
              </a:srgbClr>
            </a:outerShdw>
          </a:effectLst>
        </p:spPr>
      </p:pic>
      <p:sp>
        <p:nvSpPr>
          <p:cNvPr id="13" name="Rectangle 12"/>
          <p:cNvSpPr/>
          <p:nvPr/>
        </p:nvSpPr>
        <p:spPr>
          <a:xfrm>
            <a:off x="-1" y="5361016"/>
            <a:ext cx="3257757" cy="400110"/>
          </a:xfrm>
          <a:prstGeom prst="rect">
            <a:avLst/>
          </a:prstGeom>
        </p:spPr>
        <p:txBody>
          <a:bodyPr wrap="square">
            <a:spAutoFit/>
          </a:bodyPr>
          <a:lstStyle/>
          <a:p>
            <a:r>
              <a:rPr lang="fr-FR" sz="2000" b="1" dirty="0">
                <a:latin typeface="+mn-lt"/>
              </a:rPr>
              <a:t>4</a:t>
            </a:r>
            <a:r>
              <a:rPr lang="fr-FR" sz="2000" dirty="0">
                <a:latin typeface="+mn-lt"/>
              </a:rPr>
              <a:t>. UV </a:t>
            </a:r>
            <a:r>
              <a:rPr lang="fr-FR" sz="2000" dirty="0">
                <a:latin typeface="+mn-lt"/>
              </a:rPr>
              <a:t>colour</a:t>
            </a:r>
            <a:r>
              <a:rPr lang="fr-FR" sz="2000" dirty="0">
                <a:latin typeface="+mn-lt"/>
              </a:rPr>
              <a:t> fluorescence </a:t>
            </a:r>
            <a:r>
              <a:rPr lang="fr-FR" sz="2000" dirty="0" smtClean="0">
                <a:latin typeface="+mn-lt"/>
              </a:rPr>
              <a:t>ph.</a:t>
            </a:r>
            <a:endParaRPr lang="el-GR" sz="2000" dirty="0">
              <a:latin typeface="+mn-lt"/>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7757" y="3598956"/>
            <a:ext cx="2592000" cy="1750073"/>
          </a:xfrm>
          <a:prstGeom prst="rect">
            <a:avLst/>
          </a:prstGeom>
          <a:ln>
            <a:noFill/>
          </a:ln>
          <a:effectLst>
            <a:outerShdw blurRad="190500" algn="tl" rotWithShape="0">
              <a:srgbClr val="000000">
                <a:alpha val="70000"/>
              </a:srgbClr>
            </a:outerShdw>
          </a:effectLst>
        </p:spPr>
      </p:pic>
      <p:sp>
        <p:nvSpPr>
          <p:cNvPr id="15" name="Rectangle 14"/>
          <p:cNvSpPr/>
          <p:nvPr/>
        </p:nvSpPr>
        <p:spPr>
          <a:xfrm>
            <a:off x="3266893" y="5361016"/>
            <a:ext cx="2490810" cy="400110"/>
          </a:xfrm>
          <a:prstGeom prst="rect">
            <a:avLst/>
          </a:prstGeom>
        </p:spPr>
        <p:txBody>
          <a:bodyPr wrap="none">
            <a:spAutoFit/>
          </a:bodyPr>
          <a:lstStyle/>
          <a:p>
            <a:r>
              <a:rPr lang="en-US" sz="2000" b="1" dirty="0">
                <a:latin typeface="+mn-lt"/>
              </a:rPr>
              <a:t>5</a:t>
            </a:r>
            <a:r>
              <a:rPr lang="en-US" sz="2000" dirty="0">
                <a:latin typeface="+mn-lt"/>
              </a:rPr>
              <a:t>. visible </a:t>
            </a:r>
            <a:r>
              <a:rPr lang="en-US" sz="2000" dirty="0">
                <a:latin typeface="+mn-lt"/>
              </a:rPr>
              <a:t>reflectogram</a:t>
            </a:r>
            <a:endParaRPr lang="el-GR" sz="2000" dirty="0">
              <a:latin typeface="+mn-lt"/>
            </a:endParaRPr>
          </a:p>
        </p:txBody>
      </p:sp>
      <p:pic>
        <p:nvPicPr>
          <p:cNvPr id="16" name="Picture 15" title="infrared reflectogr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4346" y="3611429"/>
            <a:ext cx="2592000" cy="1737600"/>
          </a:xfrm>
          <a:prstGeom prst="rect">
            <a:avLst/>
          </a:prstGeom>
          <a:ln>
            <a:noFill/>
          </a:ln>
          <a:effectLst>
            <a:outerShdw blurRad="190500" algn="tl" rotWithShape="0">
              <a:srgbClr val="000000">
                <a:alpha val="70000"/>
              </a:srgbClr>
            </a:outerShdw>
          </a:effectLst>
        </p:spPr>
      </p:pic>
      <p:sp>
        <p:nvSpPr>
          <p:cNvPr id="17" name="Rectangle 16"/>
          <p:cNvSpPr/>
          <p:nvPr/>
        </p:nvSpPr>
        <p:spPr>
          <a:xfrm>
            <a:off x="6102933" y="5361016"/>
            <a:ext cx="2725939" cy="400110"/>
          </a:xfrm>
          <a:prstGeom prst="rect">
            <a:avLst/>
          </a:prstGeom>
        </p:spPr>
        <p:txBody>
          <a:bodyPr wrap="none">
            <a:spAutoFit/>
          </a:bodyPr>
          <a:lstStyle/>
          <a:p>
            <a:r>
              <a:rPr lang="en-US" b="1" dirty="0"/>
              <a:t> </a:t>
            </a:r>
            <a:r>
              <a:rPr lang="en-US" sz="2000" b="1" dirty="0">
                <a:latin typeface="+mn-lt"/>
              </a:rPr>
              <a:t>6</a:t>
            </a:r>
            <a:r>
              <a:rPr lang="en-US" sz="2000" dirty="0">
                <a:latin typeface="+mn-lt"/>
              </a:rPr>
              <a:t>. infrared </a:t>
            </a:r>
            <a:r>
              <a:rPr lang="en-US" sz="2000" dirty="0">
                <a:latin typeface="+mn-lt"/>
              </a:rPr>
              <a:t>reflectogram</a:t>
            </a:r>
            <a:endParaRPr lang="el-GR" sz="2000" dirty="0">
              <a:latin typeface="+mn-lt"/>
            </a:endParaRPr>
          </a:p>
        </p:txBody>
      </p:sp>
      <p:sp>
        <p:nvSpPr>
          <p:cNvPr id="18" name="Rectangle 17"/>
          <p:cNvSpPr/>
          <p:nvPr/>
        </p:nvSpPr>
        <p:spPr>
          <a:xfrm>
            <a:off x="-9136" y="5934670"/>
            <a:ext cx="9144000" cy="830997"/>
          </a:xfrm>
          <a:prstGeom prst="rect">
            <a:avLst/>
          </a:prstGeom>
        </p:spPr>
        <p:txBody>
          <a:bodyPr wrap="square">
            <a:spAutoFit/>
          </a:bodyPr>
          <a:lstStyle/>
          <a:p>
            <a:pPr algn="ctr"/>
            <a:r>
              <a:rPr lang="en-US" sz="1600" dirty="0">
                <a:solidFill>
                  <a:schemeClr val="tx1">
                    <a:lumMod val="75000"/>
                    <a:lumOff val="25000"/>
                  </a:schemeClr>
                </a:solidFill>
                <a:latin typeface="+mn-lt"/>
              </a:rPr>
              <a:t>A.Alexopoulou A., Banou P., Gerakari K, Kaminari A.&amp; Stassinou A., 2006 , “Copy books: non-destructive documentation of the H. Schliemann copy letters archive”, in the 2nd Iron gall meeting – MIP final conference</a:t>
            </a:r>
            <a:r>
              <a:rPr lang="en-US" sz="1600" dirty="0" smtClean="0">
                <a:solidFill>
                  <a:schemeClr val="tx1">
                    <a:lumMod val="75000"/>
                    <a:lumOff val="25000"/>
                  </a:schemeClr>
                </a:solidFill>
                <a:latin typeface="+mn-lt"/>
              </a:rPr>
              <a:t>.</a:t>
            </a:r>
            <a:r>
              <a:rPr lang="el-GR" sz="1600" dirty="0" smtClean="0">
                <a:solidFill>
                  <a:schemeClr val="tx1">
                    <a:lumMod val="75000"/>
                    <a:lumOff val="25000"/>
                  </a:schemeClr>
                </a:solidFill>
                <a:latin typeface="+mn-lt"/>
              </a:rPr>
              <a:t> 17</a:t>
            </a:r>
            <a:endParaRPr lang="el-GR" sz="1600" dirty="0">
              <a:solidFill>
                <a:schemeClr val="tx1">
                  <a:lumMod val="75000"/>
                  <a:lumOff val="25000"/>
                </a:schemeClr>
              </a:solidFill>
              <a:latin typeface="+mn-lt"/>
            </a:endParaRPr>
          </a:p>
        </p:txBody>
      </p:sp>
      <p:sp>
        <p:nvSpPr>
          <p:cNvPr id="4" name="Slide Number Placeholder 3"/>
          <p:cNvSpPr>
            <a:spLocks noGrp="1"/>
          </p:cNvSpPr>
          <p:nvPr>
            <p:ph type="sldNum" sz="quarter" idx="12"/>
          </p:nvPr>
        </p:nvSpPr>
        <p:spPr>
          <a:xfrm>
            <a:off x="6960568" y="6469692"/>
            <a:ext cx="2133600" cy="365125"/>
          </a:xfrm>
        </p:spPr>
        <p:txBody>
          <a:bodyPr/>
          <a:lstStyle/>
          <a:p>
            <a:pPr>
              <a:defRPr/>
            </a:pPr>
            <a:fld id="{7E55E3B3-0445-4CFC-BED8-763D4409E61F}" type="slidenum">
              <a:rPr lang="el-GR" smtClean="0"/>
              <a:pPr>
                <a:defRPr/>
              </a:pPr>
              <a:t>34</a:t>
            </a:fld>
            <a:endParaRPr lang="el-GR" dirty="0"/>
          </a:p>
        </p:txBody>
      </p:sp>
      <p:sp>
        <p:nvSpPr>
          <p:cNvPr id="19" name="Rectangle 18"/>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13718562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Μελέτη σχεδίων</a:t>
            </a:r>
            <a:endParaRPr lang="el-GR" dirty="0"/>
          </a:p>
        </p:txBody>
      </p:sp>
      <p:pic>
        <p:nvPicPr>
          <p:cNvPr id="21506" name="Picture 2" title="VI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536" y="1407369"/>
            <a:ext cx="3810330" cy="38895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591197" y="1396446"/>
            <a:ext cx="595035" cy="461665"/>
          </a:xfrm>
          <a:prstGeom prst="rect">
            <a:avLst/>
          </a:prstGeom>
        </p:spPr>
        <p:txBody>
          <a:bodyPr wrap="none">
            <a:spAutoFit/>
          </a:bodyPr>
          <a:lstStyle/>
          <a:p>
            <a:r>
              <a:rPr lang="en-US" sz="2400" b="1" dirty="0">
                <a:solidFill>
                  <a:schemeClr val="bg1"/>
                </a:solidFill>
                <a:latin typeface="+mn-lt"/>
              </a:rPr>
              <a:t>VIS</a:t>
            </a:r>
            <a:endParaRPr lang="el-GR" sz="2400" b="1" dirty="0">
              <a:solidFill>
                <a:schemeClr val="bg1"/>
              </a:solidFill>
              <a:latin typeface="+mn-lt"/>
            </a:endParaRPr>
          </a:p>
        </p:txBody>
      </p:sp>
      <p:pic>
        <p:nvPicPr>
          <p:cNvPr id="21507" name="Picture 3" title="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412776"/>
            <a:ext cx="3962400" cy="38830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8322102" y="1407264"/>
            <a:ext cx="439544" cy="461665"/>
          </a:xfrm>
          <a:prstGeom prst="rect">
            <a:avLst/>
          </a:prstGeom>
        </p:spPr>
        <p:txBody>
          <a:bodyPr wrap="none">
            <a:spAutoFit/>
          </a:bodyPr>
          <a:lstStyle/>
          <a:p>
            <a:r>
              <a:rPr lang="en-US" sz="2400" b="1" dirty="0">
                <a:solidFill>
                  <a:schemeClr val="bg1"/>
                </a:solidFill>
                <a:latin typeface="+mn-lt"/>
              </a:rPr>
              <a:t>IR</a:t>
            </a:r>
            <a:endParaRPr lang="el-GR" sz="2400" b="1" dirty="0">
              <a:solidFill>
                <a:schemeClr val="bg1"/>
              </a:solidFill>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35</a:t>
            </a:fld>
            <a:endParaRPr lang="el-GR" dirty="0"/>
          </a:p>
        </p:txBody>
      </p:sp>
      <p:sp>
        <p:nvSpPr>
          <p:cNvPr id="8" name="Rectangle 7"/>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9" name="TextBox 8"/>
          <p:cNvSpPr txBox="1"/>
          <p:nvPr/>
        </p:nvSpPr>
        <p:spPr>
          <a:xfrm>
            <a:off x="1530496" y="5548244"/>
            <a:ext cx="6048672" cy="584775"/>
          </a:xfrm>
          <a:prstGeom prst="rect">
            <a:avLst/>
          </a:prstGeom>
          <a:noFill/>
        </p:spPr>
        <p:txBody>
          <a:bodyPr wrap="square" rtlCol="0">
            <a:spAutoFit/>
          </a:bodyPr>
          <a:lstStyle/>
          <a:p>
            <a:pPr algn="ctr"/>
            <a:r>
              <a:rPr lang="en-US" sz="1600" dirty="0" smtClean="0">
                <a:solidFill>
                  <a:schemeClr val="tx1">
                    <a:lumMod val="75000"/>
                    <a:lumOff val="25000"/>
                  </a:schemeClr>
                </a:solidFill>
                <a:latin typeface="+mn-lt"/>
              </a:rPr>
              <a:t>M Hours, La vie Mysterieuse des Chefs d- Oeuvre, La Science au Service de l Art, Edition de la Reunion de Muses Nationaux, Paris, 1980</a:t>
            </a:r>
            <a:endParaRPr lang="el-GR" sz="1600" dirty="0">
              <a:solidFill>
                <a:schemeClr val="tx1">
                  <a:lumMod val="75000"/>
                  <a:lumOff val="25000"/>
                </a:schemeClr>
              </a:solidFill>
              <a:latin typeface="+mn-lt"/>
            </a:endParaRPr>
          </a:p>
        </p:txBody>
      </p:sp>
    </p:spTree>
    <p:extLst>
      <p:ext uri="{BB962C8B-B14F-4D97-AF65-F5344CB8AC3E}">
        <p14:creationId xmlns:p14="http://schemas.microsoft.com/office/powerpoint/2010/main" val="15423383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Μελέτη επιγραφών</a:t>
            </a:r>
            <a:endParaRPr lang="el-GR" dirty="0"/>
          </a:p>
        </p:txBody>
      </p:sp>
      <p:pic>
        <p:nvPicPr>
          <p:cNvPr id="2253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9532" y="1268760"/>
            <a:ext cx="3926164" cy="29324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1095" y="1257720"/>
            <a:ext cx="3153374" cy="44035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532" y="4509120"/>
            <a:ext cx="4878788" cy="11521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36</a:t>
            </a:fld>
            <a:endParaRPr lang="el-GR" dirty="0"/>
          </a:p>
        </p:txBody>
      </p:sp>
      <p:sp>
        <p:nvSpPr>
          <p:cNvPr id="7" name="Rectangle 6"/>
          <p:cNvSpPr/>
          <p:nvPr/>
        </p:nvSpPr>
        <p:spPr>
          <a:xfrm>
            <a:off x="359532" y="980728"/>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32521487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Βιβλιογραφία</a:t>
            </a:r>
            <a:endParaRPr lang="el-GR" dirty="0"/>
          </a:p>
        </p:txBody>
      </p:sp>
      <p:sp>
        <p:nvSpPr>
          <p:cNvPr id="3" name="Θέση περιεχομένου 2"/>
          <p:cNvSpPr>
            <a:spLocks noGrp="1"/>
          </p:cNvSpPr>
          <p:nvPr>
            <p:ph idx="1"/>
          </p:nvPr>
        </p:nvSpPr>
        <p:spPr/>
        <p:txBody>
          <a:bodyPr>
            <a:normAutofit/>
          </a:bodyPr>
          <a:lstStyle/>
          <a:p>
            <a:r>
              <a:rPr lang="en-GB" sz="2000" dirty="0"/>
              <a:t>Alexopoulou A., </a:t>
            </a:r>
            <a:r>
              <a:rPr lang="en-GB" sz="2000" dirty="0"/>
              <a:t>Koutsouris</a:t>
            </a:r>
            <a:r>
              <a:rPr lang="en-GB" sz="2000" dirty="0"/>
              <a:t> A., </a:t>
            </a:r>
            <a:r>
              <a:rPr lang="en-GB" sz="2000" dirty="0"/>
              <a:t>Konstantios</a:t>
            </a:r>
            <a:r>
              <a:rPr lang="en-GB" sz="2000" dirty="0"/>
              <a:t> D., </a:t>
            </a:r>
            <a:r>
              <a:rPr lang="en-GB" sz="2000" dirty="0"/>
              <a:t>Mariolopoulou</a:t>
            </a:r>
            <a:r>
              <a:rPr lang="en-GB" sz="2000" dirty="0"/>
              <a:t> P., Gerakari K., </a:t>
            </a:r>
            <a:r>
              <a:rPr lang="en-GB" sz="2000" dirty="0"/>
              <a:t>Xatzistylianou</a:t>
            </a:r>
            <a:r>
              <a:rPr lang="en-GB" sz="2000" dirty="0"/>
              <a:t> A., </a:t>
            </a:r>
            <a:r>
              <a:rPr lang="en-GB" sz="2000" dirty="0"/>
              <a:t>Psalti</a:t>
            </a:r>
            <a:r>
              <a:rPr lang="en-GB" sz="2000" dirty="0"/>
              <a:t> E., 2005: “Non-Destructive documentation of 12 post Byzantine icons of the </a:t>
            </a:r>
            <a:r>
              <a:rPr lang="en-GB" sz="2000" dirty="0"/>
              <a:t>Loverdo’s</a:t>
            </a:r>
            <a:r>
              <a:rPr lang="en-GB" sz="2000" dirty="0"/>
              <a:t> collection”, ART’05 8th International Conference on Non Destructive Investigations and Microanalysis for the Diagnostics and Conservation of the Cultural and Environmental Heritage, Lecce 15-19 May, Italy</a:t>
            </a:r>
            <a:r>
              <a:rPr lang="en-GB" sz="2000" dirty="0" smtClean="0"/>
              <a:t>.</a:t>
            </a:r>
            <a:endParaRPr lang="el-GR" sz="2000" dirty="0" smtClean="0"/>
          </a:p>
          <a:p>
            <a:r>
              <a:rPr lang="el-GR" sz="2000" dirty="0"/>
              <a:t>Α.ΑΛΕΞΟΠΟΥΛΟΥ, Ο.ΘΕΟΔΩΡΟΠΟΥΛΟΥ, Γ.ΤΣΑΙΡΗΣ "Μελέτη των Υλικών  και της Τεχνικής Κατασκευής της Μεταβυζαντινής Εικόνας "Ο Δείπνος ο Μυστικός" του Μιχαήλ Δαμασκηνού". </a:t>
            </a:r>
            <a:r>
              <a:rPr lang="el-GR" sz="2000" i="1" dirty="0"/>
              <a:t>Δελτίον της  Χριστιανικής Αρχαιολογικής Εταιρίας</a:t>
            </a:r>
            <a:r>
              <a:rPr lang="el-GR" sz="2000" dirty="0"/>
              <a:t>,  Τόμος ΧΙΧ,  Αθήνα 1997</a:t>
            </a:r>
            <a:endParaRPr lang="el-GR" sz="2000" dirty="0" smtClean="0"/>
          </a:p>
          <a:p>
            <a:endParaRPr lang="el-GR" sz="4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37</a:t>
            </a:fld>
            <a:endParaRPr lang="el-GR" dirty="0"/>
          </a:p>
        </p:txBody>
      </p:sp>
    </p:spTree>
    <p:extLst>
      <p:ext uri="{BB962C8B-B14F-4D97-AF65-F5344CB8AC3E}">
        <p14:creationId xmlns:p14="http://schemas.microsoft.com/office/powerpoint/2010/main" val="36975795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Group 1"/>
          <p:cNvGrpSpPr/>
          <p:nvPr/>
        </p:nvGrpSpPr>
        <p:grpSpPr>
          <a:xfrm>
            <a:off x="1767633" y="5833725"/>
            <a:ext cx="5608735" cy="847725"/>
            <a:chOff x="1838952" y="5833725"/>
            <a:chExt cx="5608735" cy="847725"/>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838952" y="5931169"/>
              <a:ext cx="1971675" cy="702000"/>
            </a:xfrm>
            <a:prstGeom prst="rect">
              <a:avLst/>
            </a:prstGeom>
            <a:noFill/>
          </p:spPr>
        </p:pic>
        <p:pic>
          <p:nvPicPr>
            <p:cNvPr id="11" name="Picture 3" descr="Λογότυπο Επιχειρησιακού Προγράμματος Εκπαίδευση και Δια βίου Μάθηση"/>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4387" y="5833725"/>
              <a:ext cx="3543300" cy="8477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01323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Φάσμα υπέρυθρης ακτινοβολίας</a:t>
            </a:r>
            <a:br>
              <a:rPr lang="el-GR" dirty="0" smtClean="0"/>
            </a:br>
            <a:r>
              <a:rPr lang="el-GR" dirty="0" smtClean="0"/>
              <a:t>(760</a:t>
            </a:r>
            <a:r>
              <a:rPr lang="en-US" dirty="0" smtClean="0"/>
              <a:t>nm-1mm)</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a:t>
            </a:fld>
            <a:endParaRPr lang="el-GR" dirty="0"/>
          </a:p>
        </p:txBody>
      </p:sp>
      <p:pic>
        <p:nvPicPr>
          <p:cNvPr id="1026" name="Picture 2" descr="File:EM Spectrum Properties edit.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015" y="1340768"/>
            <a:ext cx="7279970" cy="43140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55776" y="5842138"/>
            <a:ext cx="4032447"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3"/>
              </a:rPr>
              <a:t>EM </a:t>
            </a:r>
            <a:r>
              <a:rPr lang="en-US" sz="1200" dirty="0">
                <a:solidFill>
                  <a:schemeClr val="tx1">
                    <a:lumMod val="75000"/>
                    <a:lumOff val="25000"/>
                  </a:schemeClr>
                </a:solidFill>
                <a:latin typeface="+mn-lt"/>
                <a:hlinkClick r:id="rId3"/>
              </a:rPr>
              <a:t>Spectrum Properties </a:t>
            </a:r>
            <a:r>
              <a:rPr lang="en-US" sz="1200" dirty="0" smtClean="0">
                <a:solidFill>
                  <a:schemeClr val="tx1">
                    <a:lumMod val="75000"/>
                    <a:lumOff val="25000"/>
                  </a:schemeClr>
                </a:solidFill>
                <a:latin typeface="+mn-lt"/>
                <a:hlinkClick r:id="rId3"/>
              </a:rPr>
              <a:t>edit</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4" tooltip="User:Inductiveload"/>
              </a:rPr>
              <a:t>Inductiveload</a:t>
            </a:r>
            <a:r>
              <a:rPr lang="en-US" sz="1200" dirty="0">
                <a:solidFill>
                  <a:schemeClr val="tx1">
                    <a:lumMod val="75000"/>
                    <a:lumOff val="25000"/>
                  </a:schemeClr>
                </a:solidFill>
                <a:latin typeface="+mn-lt"/>
              </a:rPr>
              <a:t>, </a:t>
            </a:r>
            <a:r>
              <a:rPr lang="en-US" sz="1200" dirty="0" smtClean="0">
                <a:solidFill>
                  <a:schemeClr val="tx1">
                    <a:lumMod val="75000"/>
                    <a:lumOff val="25000"/>
                  </a:schemeClr>
                </a:solidFill>
                <a:latin typeface="+mn-lt"/>
                <a:hlinkClick r:id="rId5"/>
              </a:rPr>
              <a:t>NASA</a:t>
            </a:r>
            <a:r>
              <a:rPr lang="el-GR" sz="1200" dirty="0" smtClean="0">
                <a:solidFill>
                  <a:schemeClr val="tx1">
                    <a:lumMod val="75000"/>
                    <a:lumOff val="25000"/>
                  </a:schemeClr>
                </a:solidFill>
                <a:latin typeface="+mn-lt"/>
              </a:rPr>
              <a:t> διαθέσιμο με άδεια </a:t>
            </a:r>
            <a:r>
              <a:rPr lang="en-US" sz="1200" dirty="0">
                <a:solidFill>
                  <a:schemeClr val="tx1">
                    <a:lumMod val="75000"/>
                    <a:lumOff val="25000"/>
                  </a:schemeClr>
                </a:solidFill>
                <a:latin typeface="+mn-lt"/>
                <a:hlinkClick r:id="rId6"/>
              </a:rPr>
              <a:t>CC BY-SA 3.0</a:t>
            </a:r>
            <a:endParaRPr lang="en-US" sz="1200" dirty="0">
              <a:solidFill>
                <a:schemeClr val="tx1">
                  <a:lumMod val="75000"/>
                  <a:lumOff val="25000"/>
                </a:schemeClr>
              </a:solidFill>
              <a:latin typeface="+mn-lt"/>
            </a:endParaRPr>
          </a:p>
          <a:p>
            <a:pPr algn="ctr"/>
            <a:endParaRPr lang="en-US" sz="1200" dirty="0">
              <a:solidFill>
                <a:schemeClr val="tx1">
                  <a:lumMod val="75000"/>
                  <a:lumOff val="25000"/>
                </a:schemeClr>
              </a:solidFill>
              <a:latin typeface="+mn-lt"/>
            </a:endParaRPr>
          </a:p>
        </p:txBody>
      </p:sp>
      <p:sp>
        <p:nvSpPr>
          <p:cNvPr id="8" name="Rectangle 7"/>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17362651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9149126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a:t>Αθηνά Αλεξοπούλου 2014. Αθηνά Αλεξοπούλου. «Φυσικοχημικές Μέθοδοι Διάγνωσης - Τεκμηρίωσης. Ενότητα 6: Διαγνωστικές Μέθοδοι με Υπέρυθρη </a:t>
            </a:r>
            <a:r>
              <a:rPr lang="el-GR" sz="2000" dirty="0" smtClean="0"/>
              <a:t>Ακτινοβολία I</a:t>
            </a:r>
            <a:r>
              <a:rPr lang="el-GR" sz="2000" dirty="0"/>
              <a:t>. Υπέρυθρη Ανακλαστογραφία IRRef </a:t>
            </a:r>
            <a:r>
              <a:rPr lang="el-GR" sz="2000" dirty="0" smtClean="0"/>
              <a:t>(</a:t>
            </a:r>
            <a:r>
              <a:rPr lang="el-GR" sz="2000" dirty="0"/>
              <a:t>Infrared</a:t>
            </a:r>
            <a:r>
              <a:rPr lang="el-GR" sz="2000" dirty="0"/>
              <a:t> </a:t>
            </a:r>
            <a:r>
              <a:rPr lang="el-GR" sz="2000" dirty="0"/>
              <a:t>Reflectography)</a:t>
            </a:r>
            <a:r>
              <a:rPr lang="el-GR" sz="2000" dirty="0" smtClean="0"/>
              <a:t>‏</a:t>
            </a:r>
            <a:r>
              <a:rPr lang="el-GR" sz="2000" dirty="0" smtClean="0"/>
              <a:t>». 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Tree>
    <p:extLst>
      <p:ext uri="{BB962C8B-B14F-4D97-AF65-F5344CB8AC3E}">
        <p14:creationId xmlns:p14="http://schemas.microsoft.com/office/powerpoint/2010/main" val="32584789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solidFill>
                  <a:prstClr val="black"/>
                </a:solidFill>
                <a:latin typeface="Calibri"/>
              </a:rPr>
              <a:t>[1] http://creativecommons.org/licenses/by-nc-sa/4.0/ </a:t>
            </a:r>
            <a:endParaRPr lang="en-US" dirty="0" smtClean="0">
              <a:solidFill>
                <a:prstClr val="black"/>
              </a:solidFill>
              <a:latin typeface="Calibri"/>
            </a:endParaRPr>
          </a:p>
          <a:p>
            <a:pPr>
              <a:spcBef>
                <a:spcPts val="600"/>
              </a:spcBef>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spcBef>
                <a:spcPts val="600"/>
              </a:spcBef>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αδειοδόχο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a:spcBef>
                <a:spcPts val="600"/>
              </a:spcBef>
            </a:pPr>
            <a:r>
              <a:rPr lang="el-GR" dirty="0" smtClean="0">
                <a:solidFill>
                  <a:prstClr val="black"/>
                </a:solidFill>
                <a:latin typeface="Calibri"/>
              </a:rPr>
              <a:t>Ο </a:t>
            </a:r>
            <a:r>
              <a:rPr lang="el-GR" dirty="0">
                <a:solidFill>
                  <a:prstClr val="black"/>
                </a:solidFill>
                <a:latin typeface="Calibri"/>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22670218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42</a:t>
            </a:fld>
            <a:endParaRPr lang="el-GR" dirty="0">
              <a:solidFill>
                <a:prstClr val="black"/>
              </a:solidFill>
            </a:endParaRPr>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endParaRPr lang="en-US" sz="1400" dirty="0" smtClean="0">
              <a:solidFill>
                <a:prstClr val="black">
                  <a:lumMod val="75000"/>
                  <a:lumOff val="25000"/>
                </a:prstClr>
              </a:solidFill>
              <a:latin typeface="Calibri"/>
            </a:endParaRPr>
          </a:p>
          <a:p>
            <a:r>
              <a:rPr lang="el-GR" sz="1400" dirty="0">
                <a:solidFill>
                  <a:prstClr val="black">
                    <a:lumMod val="75000"/>
                    <a:lumOff val="25000"/>
                  </a:prstClr>
                </a:solidFill>
                <a:latin typeface="Calibri"/>
              </a:rPr>
              <a:t>και διάθεση του έργου ή του παράγωγου αυτού με την ίδια </a:t>
            </a:r>
            <a:r>
              <a:rPr lang="el-GR" sz="1400" dirty="0" smtClean="0">
                <a:solidFill>
                  <a:prstClr val="black">
                    <a:lumMod val="75000"/>
                    <a:lumOff val="25000"/>
                  </a:prstClr>
                </a:solidFill>
                <a:latin typeface="Calibri"/>
              </a:rPr>
              <a:t>άδεια</a:t>
            </a:r>
            <a:r>
              <a:rPr lang="en-US" sz="1400" dirty="0" smtClean="0">
                <a:solidFill>
                  <a:prstClr val="black">
                    <a:lumMod val="75000"/>
                    <a:lumOff val="25000"/>
                  </a:prstClr>
                </a:solidFill>
                <a:latin typeface="Calibri"/>
              </a:rPr>
              <a:t>.</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78264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p14="http://schemas.microsoft.com/office/powerpoint/2010/main" val="12811250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(1/3)</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a:t>
            </a:r>
            <a:r>
              <a:rPr lang="el-GR" sz="2000" dirty="0" smtClean="0"/>
              <a:t>περιεχομένου από τα ακόλουθα έργα:</a:t>
            </a:r>
            <a:endParaRPr lang="el-GR" sz="2000" dirty="0"/>
          </a:p>
          <a:p>
            <a:pPr marL="457200" indent="-457200">
              <a:buFont typeface="+mj-lt"/>
              <a:buAutoNum type="arabicPeriod"/>
            </a:pPr>
            <a:r>
              <a:rPr lang="el-GR" sz="2000" dirty="0"/>
              <a:t>Ribés et al. </a:t>
            </a:r>
            <a:r>
              <a:rPr lang="el-GR" sz="2000" dirty="0" smtClean="0"/>
              <a:t>2008</a:t>
            </a:r>
          </a:p>
          <a:p>
            <a:pPr marL="457200" indent="-457200">
              <a:buFont typeface="+mj-lt"/>
              <a:buAutoNum type="arabicPeriod"/>
            </a:pPr>
            <a:r>
              <a:rPr lang="en-US" sz="2000" dirty="0"/>
              <a:t>J.R.J Vas Asperen de Boer (1969</a:t>
            </a:r>
            <a:r>
              <a:rPr lang="en-US" sz="2000" dirty="0" smtClean="0"/>
              <a:t>)</a:t>
            </a:r>
          </a:p>
          <a:p>
            <a:pPr marL="457200" lvl="0" indent="-457200">
              <a:buFont typeface="+mj-lt"/>
              <a:buAutoNum type="arabicPeriod"/>
            </a:pPr>
            <a:r>
              <a:rPr lang="en-GB" sz="2000" dirty="0"/>
              <a:t>A.Alexopoulou, 2003: “Physical chemical Study and Documentation” in the volume titled “Dialogue on Icons - Loverdos Collection” of the four volume scientific book: “DiARTgnosis: Study of European religious painting”, CULTURE 2000/A2/GR-96, Byzantine and Christian Museum.</a:t>
            </a:r>
            <a:endParaRPr lang="el-GR" sz="2000" dirty="0"/>
          </a:p>
          <a:p>
            <a:pPr marL="457200" lvl="0" indent="-457200">
              <a:buFont typeface="+mj-lt"/>
              <a:buAutoNum type="arabicPeriod"/>
            </a:pPr>
            <a:r>
              <a:rPr lang="el-GR" sz="2000" dirty="0"/>
              <a:t>A.Alexopoulou, Ο.Theodoropoulou, G.Tsairis, 1997: “Μελέτη των Υλικών και της Τεχνικής Κατασκευής της Μεταβυζαντινής Εικόνας - Ο Δείπνος ο Μυστικός - του Μιχαήλ Δαμασκηνού”, Δελτίον της Χριστιανικής Αρχαιολογικής Εταιρίας, Περίοδος Δ΄, Τόμος ΙΘ΄.</a:t>
            </a:r>
          </a:p>
          <a:p>
            <a:pPr marL="457200" indent="-457200">
              <a:buFont typeface="+mj-lt"/>
              <a:buAutoNum type="arabicPeriod"/>
            </a:pPr>
            <a:r>
              <a:rPr lang="el-GR" sz="2000" dirty="0"/>
              <a:t>Ανάλυση των τεχνικών και των υλικών κατασκευής έργων του Γ. Μπουζιάνη, 1988-89 Πρόγραμμα ΠΡΟΠΕ , ΓΓΕΤ, </a:t>
            </a:r>
          </a:p>
          <a:p>
            <a:pPr marL="457200" indent="-457200">
              <a:buFont typeface="+mj-lt"/>
              <a:buAutoNum type="arabicPeriod"/>
            </a:pPr>
            <a:endParaRPr lang="en-US" sz="2000" dirty="0" smtClean="0"/>
          </a:p>
          <a:p>
            <a:pPr marL="457200" indent="-457200">
              <a:buFont typeface="+mj-lt"/>
              <a:buAutoNum type="arabicPeriod"/>
            </a:pPr>
            <a:endParaRPr lang="el-GR" sz="2000" dirty="0"/>
          </a:p>
          <a:p>
            <a:pPr marL="457200" indent="-457200">
              <a:buFont typeface="+mj-lt"/>
              <a:buAutoNum type="arabicPeriod"/>
            </a:pPr>
            <a:endParaRPr lang="el-GR" sz="2000" dirty="0"/>
          </a:p>
        </p:txBody>
      </p:sp>
    </p:spTree>
    <p:extLst>
      <p:ext uri="{BB962C8B-B14F-4D97-AF65-F5344CB8AC3E}">
        <p14:creationId xmlns:p14="http://schemas.microsoft.com/office/powerpoint/2010/main" val="15038466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Τρίτων</a:t>
            </a:r>
            <a:r>
              <a:rPr lang="en-US" dirty="0"/>
              <a:t> </a:t>
            </a:r>
            <a:r>
              <a:rPr lang="en-US" dirty="0" smtClean="0"/>
              <a:t>(2/3)</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a:t>
            </a:r>
            <a:r>
              <a:rPr lang="el-GR" sz="2000" dirty="0" smtClean="0"/>
              <a:t>αυτό κάνει περιεχομένου από τα ακόλουθα έργα:</a:t>
            </a:r>
            <a:endParaRPr lang="en-US" sz="2000" dirty="0" smtClean="0"/>
          </a:p>
          <a:p>
            <a:pPr marL="457200" indent="-457200">
              <a:buFont typeface="+mj-lt"/>
              <a:buAutoNum type="arabicPeriod" startAt="6"/>
            </a:pPr>
            <a:r>
              <a:rPr lang="el-GR" sz="2000" dirty="0"/>
              <a:t>Α.Αλεξοπούλου, Γ. Χρυσουλάκης, Ν.Χατζηδάκη, 1987: "Συμβολή της υπέρυθρης ρεφλεκτογραφίας στη Φυσικοχημική Μελέτη των Βυζαντινών Εικόνων. </a:t>
            </a:r>
            <a:r>
              <a:rPr lang="el-GR" sz="2000" i="1" dirty="0"/>
              <a:t>Αρχαιολογία</a:t>
            </a:r>
            <a:r>
              <a:rPr lang="en-GB" sz="2000" i="1" dirty="0"/>
              <a:t>,</a:t>
            </a:r>
            <a:r>
              <a:rPr lang="en-GB" sz="2000" dirty="0"/>
              <a:t> </a:t>
            </a:r>
            <a:r>
              <a:rPr lang="el-GR" sz="2000" dirty="0"/>
              <a:t>Τεύχος 22, Μάιος</a:t>
            </a:r>
            <a:r>
              <a:rPr lang="en-GB" sz="2000" dirty="0"/>
              <a:t>, </a:t>
            </a:r>
            <a:r>
              <a:rPr lang="el-GR" sz="2000" dirty="0"/>
              <a:t>σελ</a:t>
            </a:r>
            <a:r>
              <a:rPr lang="en-GB" sz="2000" dirty="0"/>
              <a:t>. </a:t>
            </a:r>
            <a:r>
              <a:rPr lang="el-GR" sz="2000" dirty="0"/>
              <a:t>40-45</a:t>
            </a:r>
          </a:p>
          <a:p>
            <a:pPr marL="457200" lvl="0" indent="-457200">
              <a:buFont typeface="+mj-lt"/>
              <a:buAutoNum type="arabicPeriod" startAt="6"/>
            </a:pPr>
            <a:r>
              <a:rPr lang="en-GB" sz="2000" dirty="0" smtClean="0"/>
              <a:t>A.Alexopoulou</a:t>
            </a:r>
            <a:r>
              <a:rPr lang="en-GB" sz="2000" dirty="0"/>
              <a:t>, A.-A.Kaminari, 2010: "Study and documentation of an icon of “Saint George” by Angelos using infrared reflectography</a:t>
            </a:r>
            <a:r>
              <a:rPr lang="en-GB" sz="2000" i="1" dirty="0"/>
              <a:t>" Icons by the hand of Angelos. The Painting Method of a fifteenth-century Cretan Painter</a:t>
            </a:r>
            <a:r>
              <a:rPr lang="en-GB" sz="2000" dirty="0"/>
              <a:t>, Benaki Museum, pages 151-161.</a:t>
            </a:r>
            <a:endParaRPr lang="el-GR" sz="2000" dirty="0"/>
          </a:p>
          <a:p>
            <a:pPr marL="457200" lvl="0" indent="-457200">
              <a:buFont typeface="+mj-lt"/>
              <a:buAutoNum type="arabicPeriod" startAt="6"/>
            </a:pPr>
            <a:r>
              <a:rPr lang="fr-FR" sz="2000" dirty="0"/>
              <a:t>Y.Chryssoulakis, A.Alexopoulou, 1986: "L' Evanouissement d' Esther. Etude Physicochimique en vue de datation relative ou absolue. Etat actuel de Conervation", </a:t>
            </a:r>
            <a:r>
              <a:rPr lang="fr-FR" sz="2000" i="1" dirty="0"/>
              <a:t>Proceedings International Symposium on Archaeometry, 19-23/5/ </a:t>
            </a:r>
            <a:r>
              <a:rPr lang="el-GR" sz="2000" i="1" dirty="0"/>
              <a:t>N.C.</a:t>
            </a:r>
            <a:r>
              <a:rPr lang="en-US" sz="2000" i="1" dirty="0"/>
              <a:t>S.</a:t>
            </a:r>
            <a:r>
              <a:rPr lang="el-GR" sz="2000" i="1" dirty="0"/>
              <a:t>R</a:t>
            </a:r>
            <a:r>
              <a:rPr lang="fr-FR" sz="2000" i="1" dirty="0"/>
              <a:t>. "Demokritos", </a:t>
            </a:r>
            <a:r>
              <a:rPr lang="el-GR" sz="2000" i="1" dirty="0"/>
              <a:t>Greece</a:t>
            </a:r>
            <a:r>
              <a:rPr lang="el-GR" sz="2000" i="1" dirty="0" smtClean="0"/>
              <a:t>.</a:t>
            </a:r>
            <a:endParaRPr lang="el-GR" sz="2000" dirty="0"/>
          </a:p>
        </p:txBody>
      </p:sp>
    </p:spTree>
    <p:extLst>
      <p:ext uri="{BB962C8B-B14F-4D97-AF65-F5344CB8AC3E}">
        <p14:creationId xmlns:p14="http://schemas.microsoft.com/office/powerpoint/2010/main" val="20113609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Τρίτων</a:t>
            </a:r>
            <a:r>
              <a:rPr lang="en-US" dirty="0"/>
              <a:t> </a:t>
            </a:r>
            <a:r>
              <a:rPr lang="en-US" dirty="0" smtClean="0"/>
              <a:t>(3/3)</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a:t>
            </a:r>
            <a:r>
              <a:rPr lang="el-GR" sz="2000" dirty="0" smtClean="0"/>
              <a:t>αυτό κάνει περιεχομένου από τα ακόλουθα έργα:</a:t>
            </a:r>
            <a:endParaRPr lang="en-US" sz="2000" dirty="0" smtClean="0"/>
          </a:p>
          <a:p>
            <a:pPr marL="457200" lvl="0" indent="-457200">
              <a:buFont typeface="+mj-lt"/>
              <a:buAutoNum type="arabicPeriod" startAt="9"/>
            </a:pPr>
            <a:r>
              <a:rPr lang="el-GR" sz="2000" dirty="0"/>
              <a:t>A.Alexopoulou</a:t>
            </a:r>
            <a:r>
              <a:rPr lang="el-GR" sz="2000" dirty="0"/>
              <a:t>, </a:t>
            </a:r>
            <a:r>
              <a:rPr lang="el-GR" sz="2000" dirty="0"/>
              <a:t>E.Psalti</a:t>
            </a:r>
            <a:r>
              <a:rPr lang="el-GR" sz="2000" dirty="0"/>
              <a:t>, </a:t>
            </a:r>
            <a:r>
              <a:rPr lang="el-GR" sz="2000" dirty="0"/>
              <a:t>K.Gerakari</a:t>
            </a:r>
            <a:r>
              <a:rPr lang="el-GR" sz="2000" dirty="0"/>
              <a:t>, 2001, “Non destructive methods of analysis of four Ionian Paintings, Condition Reports” in the scientific book: "SAVE ART - ART and TECHNOLOGIES IN CONSERVATION",  European Program "Erasmus-Socrates", TEI of Athens, pages 129-191 (in English)</a:t>
            </a:r>
          </a:p>
          <a:p>
            <a:pPr marL="457200" indent="-457200">
              <a:buFont typeface="+mj-lt"/>
              <a:buAutoNum type="arabicPeriod" startAt="9"/>
            </a:pPr>
            <a:r>
              <a:rPr lang="en-US" sz="2000" dirty="0"/>
              <a:t>A.Alexopoulou A., Banou P., Gerakari K, Kaminari A.&amp; Stassinou A., 2006 , “Copy books: non-destructive documentation of the H. Schliemann copy letters archive”, in the 2nd Iron gall meeting – MIP final conference.</a:t>
            </a:r>
            <a:r>
              <a:rPr lang="el-GR" sz="2000" dirty="0"/>
              <a:t> 17</a:t>
            </a:r>
            <a:endParaRPr lang="en-US" sz="2000" dirty="0"/>
          </a:p>
          <a:p>
            <a:pPr marL="457200" indent="-457200">
              <a:buFont typeface="+mj-lt"/>
              <a:buAutoNum type="arabicPeriod" startAt="11"/>
            </a:pPr>
            <a:r>
              <a:rPr lang="en-US" sz="2000" dirty="0" smtClean="0"/>
              <a:t>M </a:t>
            </a:r>
            <a:r>
              <a:rPr lang="en-US" sz="2000" dirty="0"/>
              <a:t>Hours, La vie Mysterieuse des Chefs d- Oeuvre, La Science au Service de l Art, Edition de la Reunion de Muses Nationaux, Paris, 1980</a:t>
            </a:r>
            <a:endParaRPr lang="el-GR" sz="2000" dirty="0"/>
          </a:p>
          <a:p>
            <a:pPr marL="457200" indent="-457200">
              <a:buFont typeface="+mj-lt"/>
              <a:buAutoNum type="arabicPeriod" startAt="11"/>
            </a:pPr>
            <a:endParaRPr lang="el-GR" sz="2000" dirty="0"/>
          </a:p>
        </p:txBody>
      </p:sp>
    </p:spTree>
    <p:extLst>
      <p:ext uri="{BB962C8B-B14F-4D97-AF65-F5344CB8AC3E}">
        <p14:creationId xmlns:p14="http://schemas.microsoft.com/office/powerpoint/2010/main" val="35505066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a:t>
            </a:r>
            <a:r>
              <a:rPr lang="en-US" sz="2000" dirty="0" smtClean="0"/>
              <a:t>o</a:t>
            </a:r>
            <a:r>
              <a:rPr lang="el-GR" sz="2000" dirty="0" smtClean="0"/>
              <a:t> 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3511770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Φάσμα Υπέρυθρης ακτινοβολίας</a:t>
            </a:r>
            <a:endParaRPr lang="el-GR" dirty="0"/>
          </a:p>
        </p:txBody>
      </p:sp>
      <p:sp>
        <p:nvSpPr>
          <p:cNvPr id="3" name="Content Placeholder 2"/>
          <p:cNvSpPr>
            <a:spLocks noGrp="1"/>
          </p:cNvSpPr>
          <p:nvPr>
            <p:ph idx="1"/>
          </p:nvPr>
        </p:nvSpPr>
        <p:spPr>
          <a:xfrm>
            <a:off x="359532" y="1700808"/>
            <a:ext cx="8229600" cy="4536504"/>
          </a:xfrm>
        </p:spPr>
        <p:txBody>
          <a:bodyPr>
            <a:normAutofit/>
          </a:bodyPr>
          <a:lstStyle/>
          <a:p>
            <a:pPr marL="0" indent="0">
              <a:spcBef>
                <a:spcPts val="2400"/>
              </a:spcBef>
              <a:buClr>
                <a:srgbClr val="820000"/>
              </a:buClr>
              <a:buNone/>
            </a:pPr>
            <a:endParaRPr lang="en-US" sz="2400" dirty="0" smtClean="0"/>
          </a:p>
          <a:p>
            <a:pPr>
              <a:spcBef>
                <a:spcPts val="3600"/>
              </a:spcBef>
            </a:pP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4</a:t>
            </a:fld>
            <a:endParaRPr lang="el-GR" dirty="0"/>
          </a:p>
        </p:txBody>
      </p:sp>
      <p:graphicFrame>
        <p:nvGraphicFramePr>
          <p:cNvPr id="5" name="Πίνακας 4"/>
          <p:cNvGraphicFramePr>
            <a:graphicFrameLocks noGrp="1"/>
          </p:cNvGraphicFramePr>
          <p:nvPr>
            <p:extLst>
              <p:ext uri="{D42A27DB-BD31-4B8C-83A1-F6EECF244321}">
                <p14:modId xmlns:p14="http://schemas.microsoft.com/office/powerpoint/2010/main" val="1019870409"/>
              </p:ext>
            </p:extLst>
          </p:nvPr>
        </p:nvGraphicFramePr>
        <p:xfrm>
          <a:off x="359532" y="1196752"/>
          <a:ext cx="8219256" cy="365760"/>
        </p:xfrm>
        <a:graphic>
          <a:graphicData uri="http://schemas.openxmlformats.org/drawingml/2006/table">
            <a:tbl>
              <a:tblPr/>
              <a:tblGrid>
                <a:gridCol w="2739752"/>
                <a:gridCol w="2739752"/>
                <a:gridCol w="2739752"/>
              </a:tblGrid>
              <a:tr h="0">
                <a:tc>
                  <a:txBody>
                    <a:bodyPr/>
                    <a:lstStyle/>
                    <a:p>
                      <a:r>
                        <a:rPr lang="en-US" dirty="0" smtClean="0">
                          <a:effectLst/>
                        </a:rPr>
                        <a:t>760</a:t>
                      </a:r>
                      <a:r>
                        <a:rPr lang="en-US" dirty="0">
                          <a:effectLst/>
                        </a:rPr>
                        <a:t> nm – 1 mm</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E8E8"/>
                    </a:solidFill>
                  </a:tcPr>
                </a:tc>
                <a:tc>
                  <a:txBody>
                    <a:bodyPr/>
                    <a:lstStyle/>
                    <a:p>
                      <a:r>
                        <a:rPr lang="en-US" dirty="0">
                          <a:effectLst/>
                        </a:rPr>
                        <a:t>430 THz – 300 GHz</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E8E8"/>
                    </a:solidFill>
                  </a:tcPr>
                </a:tc>
                <a:tc>
                  <a:txBody>
                    <a:bodyPr/>
                    <a:lstStyle/>
                    <a:p>
                      <a:r>
                        <a:rPr lang="en-US" dirty="0">
                          <a:effectLst/>
                        </a:rPr>
                        <a:t>1.24 </a:t>
                      </a:r>
                      <a:r>
                        <a:rPr lang="en-US" u="none" strike="noStrike" dirty="0">
                          <a:solidFill>
                            <a:srgbClr val="0B0080"/>
                          </a:solidFill>
                          <a:effectLst/>
                          <a:hlinkClick r:id="rId2" tooltip="Milli"/>
                        </a:rPr>
                        <a:t>me</a:t>
                      </a:r>
                      <a:r>
                        <a:rPr lang="en-US" dirty="0">
                          <a:effectLst/>
                        </a:rPr>
                        <a:t>V – 1.7 eV</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E8E8"/>
                    </a:solidFill>
                  </a:tcPr>
                </a:tc>
              </a:tr>
            </a:tbl>
          </a:graphicData>
        </a:graphic>
      </p:graphicFrame>
      <p:graphicFrame>
        <p:nvGraphicFramePr>
          <p:cNvPr id="7" name="Πίνακας 6"/>
          <p:cNvGraphicFramePr>
            <a:graphicFrameLocks noGrp="1"/>
          </p:cNvGraphicFramePr>
          <p:nvPr>
            <p:extLst>
              <p:ext uri="{D42A27DB-BD31-4B8C-83A1-F6EECF244321}">
                <p14:modId xmlns:p14="http://schemas.microsoft.com/office/powerpoint/2010/main" val="2016126354"/>
              </p:ext>
            </p:extLst>
          </p:nvPr>
        </p:nvGraphicFramePr>
        <p:xfrm>
          <a:off x="359532" y="1700808"/>
          <a:ext cx="8244918" cy="914400"/>
        </p:xfrm>
        <a:graphic>
          <a:graphicData uri="http://schemas.openxmlformats.org/drawingml/2006/table">
            <a:tbl>
              <a:tblPr/>
              <a:tblGrid>
                <a:gridCol w="1648984"/>
                <a:gridCol w="1648984"/>
                <a:gridCol w="1648984"/>
                <a:gridCol w="1603938"/>
                <a:gridCol w="1694028"/>
              </a:tblGrid>
              <a:tr h="509776">
                <a:tc>
                  <a:txBody>
                    <a:bodyPr/>
                    <a:lstStyle/>
                    <a:p>
                      <a:r>
                        <a:rPr lang="el-GR" b="1" dirty="0" smtClean="0">
                          <a:effectLst/>
                        </a:rPr>
                        <a:t>Κοντινό</a:t>
                      </a:r>
                      <a:r>
                        <a:rPr lang="el-GR" b="1" baseline="0" dirty="0" smtClean="0">
                          <a:effectLst/>
                        </a:rPr>
                        <a:t> υπέρυθρο (</a:t>
                      </a:r>
                      <a:r>
                        <a:rPr lang="en-US" b="1" dirty="0" smtClean="0">
                          <a:effectLst/>
                        </a:rPr>
                        <a:t>Near-infrared</a:t>
                      </a:r>
                      <a:r>
                        <a:rPr lang="el-GR" b="1" dirty="0" smtClean="0">
                          <a:effectLst/>
                        </a:rPr>
                        <a:t>)</a:t>
                      </a:r>
                      <a:endParaRPr lang="en-US"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dirty="0">
                          <a:effectLst/>
                        </a:rPr>
                        <a:t>NIR, IR-A </a:t>
                      </a:r>
                      <a:r>
                        <a:rPr lang="en-US" i="1" dirty="0" smtClean="0">
                          <a:effectLst/>
                        </a:rPr>
                        <a:t>DIN</a:t>
                      </a:r>
                      <a:endParaRPr lang="en-US"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dirty="0" smtClean="0">
                          <a:effectLst/>
                        </a:rPr>
                        <a:t>760–1400</a:t>
                      </a:r>
                      <a:r>
                        <a:rPr lang="en-US" dirty="0">
                          <a:effectLst/>
                        </a:rPr>
                        <a:t> </a:t>
                      </a:r>
                      <a:r>
                        <a:rPr lang="en-US" dirty="0" smtClean="0">
                          <a:effectLst/>
                        </a:rPr>
                        <a:t>nm</a:t>
                      </a:r>
                      <a:endParaRPr lang="en-US"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800" b="0" i="0" kern="1200" dirty="0" smtClean="0">
                          <a:solidFill>
                            <a:schemeClr val="tx1"/>
                          </a:solidFill>
                          <a:effectLst/>
                          <a:latin typeface="+mn-lt"/>
                          <a:ea typeface="+mn-ea"/>
                          <a:cs typeface="+mn-cs"/>
                        </a:rPr>
                        <a:t>214-400 </a:t>
                      </a:r>
                      <a:r>
                        <a:rPr lang="en-US" sz="1800" b="0" i="0" u="none" strike="noStrike" kern="1200" dirty="0" smtClean="0">
                          <a:solidFill>
                            <a:schemeClr val="tx1"/>
                          </a:solidFill>
                          <a:effectLst/>
                          <a:latin typeface="+mn-lt"/>
                          <a:ea typeface="+mn-ea"/>
                          <a:cs typeface="+mn-cs"/>
                        </a:rPr>
                        <a:t>THz</a:t>
                      </a:r>
                      <a:endParaRPr lang="el-GR" u="none"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dirty="0">
                          <a:effectLst/>
                        </a:rPr>
                        <a:t>0.9–1.7 </a:t>
                      </a:r>
                      <a:r>
                        <a:rPr lang="en-US" dirty="0" smtClean="0">
                          <a:effectLst/>
                        </a:rPr>
                        <a:t>eV</a:t>
                      </a:r>
                      <a:endParaRPr lang="en-US"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bl>
          </a:graphicData>
        </a:graphic>
      </p:graphicFrame>
      <p:graphicFrame>
        <p:nvGraphicFramePr>
          <p:cNvPr id="8" name="Πίνακας 7"/>
          <p:cNvGraphicFramePr>
            <a:graphicFrameLocks noGrp="1"/>
          </p:cNvGraphicFramePr>
          <p:nvPr>
            <p:extLst>
              <p:ext uri="{D42A27DB-BD31-4B8C-83A1-F6EECF244321}">
                <p14:modId xmlns:p14="http://schemas.microsoft.com/office/powerpoint/2010/main" val="765593080"/>
              </p:ext>
            </p:extLst>
          </p:nvPr>
        </p:nvGraphicFramePr>
        <p:xfrm>
          <a:off x="359532" y="2636912"/>
          <a:ext cx="8244915" cy="1188720"/>
        </p:xfrm>
        <a:graphic>
          <a:graphicData uri="http://schemas.openxmlformats.org/drawingml/2006/table">
            <a:tbl>
              <a:tblPr/>
              <a:tblGrid>
                <a:gridCol w="1648983"/>
                <a:gridCol w="1648983"/>
                <a:gridCol w="1648983"/>
                <a:gridCol w="1648983"/>
                <a:gridCol w="1648983"/>
              </a:tblGrid>
              <a:tr h="0">
                <a:tc>
                  <a:txBody>
                    <a:bodyPr/>
                    <a:lstStyle/>
                    <a:p>
                      <a:r>
                        <a:rPr lang="el-GR" b="1" dirty="0" smtClean="0">
                          <a:effectLst/>
                        </a:rPr>
                        <a:t>Υπέρυθρο μικρού</a:t>
                      </a:r>
                      <a:r>
                        <a:rPr lang="el-GR" b="1" baseline="0" dirty="0" smtClean="0">
                          <a:effectLst/>
                        </a:rPr>
                        <a:t> μ.κ.</a:t>
                      </a:r>
                    </a:p>
                    <a:p>
                      <a:r>
                        <a:rPr lang="el-GR" b="1" baseline="0" dirty="0" smtClean="0">
                          <a:effectLst/>
                        </a:rPr>
                        <a:t>(</a:t>
                      </a:r>
                      <a:r>
                        <a:rPr lang="en-US" b="1" dirty="0" smtClean="0">
                          <a:effectLst/>
                        </a:rPr>
                        <a:t>Short-wavelength IR </a:t>
                      </a:r>
                      <a:r>
                        <a:rPr lang="el-GR" b="1" dirty="0" smtClean="0">
                          <a:effectLst/>
                        </a:rPr>
                        <a:t>)</a:t>
                      </a:r>
                      <a:endParaRPr lang="en-US"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dirty="0" smtClean="0">
                          <a:effectLst/>
                        </a:rPr>
                        <a:t>SWIR</a:t>
                      </a:r>
                      <a:r>
                        <a:rPr lang="en-US" dirty="0">
                          <a:effectLst/>
                        </a:rPr>
                        <a:t>, IR-B </a:t>
                      </a:r>
                      <a:r>
                        <a:rPr lang="en-US" i="1" dirty="0">
                          <a:effectLst/>
                        </a:rPr>
                        <a:t>DIN</a:t>
                      </a:r>
                      <a:endParaRPr lang="en-US"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dirty="0" smtClean="0">
                          <a:effectLst/>
                        </a:rPr>
                        <a:t>14</a:t>
                      </a:r>
                      <a:r>
                        <a:rPr lang="el-GR" dirty="0" smtClean="0">
                          <a:effectLst/>
                        </a:rPr>
                        <a:t>00</a:t>
                      </a:r>
                      <a:r>
                        <a:rPr lang="en-US" dirty="0" smtClean="0">
                          <a:effectLst/>
                        </a:rPr>
                        <a:t>-3</a:t>
                      </a:r>
                      <a:r>
                        <a:rPr lang="el-GR" dirty="0" smtClean="0">
                          <a:effectLst/>
                        </a:rPr>
                        <a:t>000</a:t>
                      </a:r>
                      <a:r>
                        <a:rPr lang="en-US" dirty="0">
                          <a:effectLst/>
                        </a:rPr>
                        <a:t> </a:t>
                      </a:r>
                      <a:r>
                        <a:rPr lang="en-US" dirty="0" smtClean="0">
                          <a:effectLst/>
                        </a:rPr>
                        <a:t>nm</a:t>
                      </a:r>
                      <a:endParaRPr lang="en-US"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800" b="0" i="0" kern="1200" dirty="0" smtClean="0">
                          <a:solidFill>
                            <a:schemeClr val="tx1"/>
                          </a:solidFill>
                          <a:effectLst/>
                          <a:latin typeface="+mn-lt"/>
                          <a:ea typeface="+mn-ea"/>
                          <a:cs typeface="+mn-cs"/>
                        </a:rPr>
                        <a:t>100-214 </a:t>
                      </a:r>
                      <a:r>
                        <a:rPr lang="en-US" sz="1800" b="0" i="0" u="none" strike="noStrike" kern="1200" dirty="0" smtClean="0">
                          <a:solidFill>
                            <a:schemeClr val="tx1"/>
                          </a:solidFill>
                          <a:effectLst/>
                          <a:latin typeface="+mn-lt"/>
                          <a:ea typeface="+mn-ea"/>
                          <a:cs typeface="+mn-cs"/>
                        </a:rPr>
                        <a:t>THz</a:t>
                      </a:r>
                      <a:endParaRPr lang="el-GR"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dirty="0">
                          <a:effectLst/>
                        </a:rPr>
                        <a:t>0.4–0.9 eV</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bl>
          </a:graphicData>
        </a:graphic>
      </p:graphicFrame>
      <p:graphicFrame>
        <p:nvGraphicFramePr>
          <p:cNvPr id="9" name="Πίνακας 8"/>
          <p:cNvGraphicFramePr>
            <a:graphicFrameLocks noGrp="1"/>
          </p:cNvGraphicFramePr>
          <p:nvPr>
            <p:extLst>
              <p:ext uri="{D42A27DB-BD31-4B8C-83A1-F6EECF244321}">
                <p14:modId xmlns:p14="http://schemas.microsoft.com/office/powerpoint/2010/main" val="2678056179"/>
              </p:ext>
            </p:extLst>
          </p:nvPr>
        </p:nvGraphicFramePr>
        <p:xfrm>
          <a:off x="359532" y="3861048"/>
          <a:ext cx="8244915" cy="640080"/>
        </p:xfrm>
        <a:graphic>
          <a:graphicData uri="http://schemas.openxmlformats.org/drawingml/2006/table">
            <a:tbl>
              <a:tblPr/>
              <a:tblGrid>
                <a:gridCol w="1648983"/>
                <a:gridCol w="1648983"/>
                <a:gridCol w="1648983"/>
                <a:gridCol w="1648983"/>
                <a:gridCol w="1648983"/>
              </a:tblGrid>
              <a:tr h="0">
                <a:tc>
                  <a:txBody>
                    <a:bodyPr/>
                    <a:lstStyle/>
                    <a:p>
                      <a:r>
                        <a:rPr lang="el-GR" sz="1800" b="1" i="0" kern="1200" dirty="0" smtClean="0">
                          <a:solidFill>
                            <a:schemeClr val="tx1"/>
                          </a:solidFill>
                          <a:effectLst/>
                          <a:latin typeface="+mn-lt"/>
                          <a:ea typeface="+mn-ea"/>
                          <a:cs typeface="+mn-cs"/>
                        </a:rPr>
                        <a:t>Μέσο </a:t>
                      </a:r>
                      <a:r>
                        <a:rPr lang="en-US" sz="1800" b="1" i="0" kern="1200" dirty="0" smtClean="0">
                          <a:solidFill>
                            <a:schemeClr val="tx1"/>
                          </a:solidFill>
                          <a:effectLst/>
                          <a:latin typeface="+mn-lt"/>
                          <a:ea typeface="+mn-ea"/>
                          <a:cs typeface="+mn-cs"/>
                        </a:rPr>
                        <a:t>IR</a:t>
                      </a:r>
                      <a:r>
                        <a:rPr lang="en-US" sz="1800" b="1" i="0" kern="1200" baseline="0" dirty="0" smtClean="0">
                          <a:solidFill>
                            <a:schemeClr val="tx1"/>
                          </a:solidFill>
                          <a:effectLst/>
                          <a:latin typeface="+mn-lt"/>
                          <a:ea typeface="+mn-ea"/>
                          <a:cs typeface="+mn-cs"/>
                        </a:rPr>
                        <a:t> </a:t>
                      </a:r>
                      <a:endParaRPr lang="el-GR" sz="1800" b="1" i="0" kern="1200" baseline="0" dirty="0" smtClean="0">
                        <a:solidFill>
                          <a:schemeClr val="tx1"/>
                        </a:solidFill>
                        <a:effectLst/>
                        <a:latin typeface="+mn-lt"/>
                        <a:ea typeface="+mn-ea"/>
                        <a:cs typeface="+mn-cs"/>
                      </a:endParaRPr>
                    </a:p>
                    <a:p>
                      <a:r>
                        <a:rPr lang="en-US" sz="1800" b="1" i="0" kern="1200" baseline="0" dirty="0" smtClean="0">
                          <a:solidFill>
                            <a:schemeClr val="tx1"/>
                          </a:solidFill>
                          <a:effectLst/>
                          <a:latin typeface="+mn-lt"/>
                          <a:ea typeface="+mn-ea"/>
                          <a:cs typeface="+mn-cs"/>
                        </a:rPr>
                        <a:t>(</a:t>
                      </a:r>
                      <a:r>
                        <a:rPr lang="en-US" sz="1800" b="1" i="0" kern="1200" dirty="0" smtClean="0">
                          <a:solidFill>
                            <a:schemeClr val="tx1"/>
                          </a:solidFill>
                          <a:effectLst/>
                          <a:latin typeface="+mn-lt"/>
                          <a:ea typeface="+mn-ea"/>
                          <a:cs typeface="+mn-cs"/>
                        </a:rPr>
                        <a:t>Mid-</a:t>
                      </a:r>
                      <a:r>
                        <a:rPr lang="el-GR" sz="1800" b="1" i="0" kern="1200" dirty="0" smtClean="0">
                          <a:solidFill>
                            <a:schemeClr val="tx1"/>
                          </a:solidFill>
                          <a:effectLst/>
                          <a:latin typeface="+mn-lt"/>
                          <a:ea typeface="+mn-ea"/>
                          <a:cs typeface="+mn-cs"/>
                        </a:rPr>
                        <a:t>Ι</a:t>
                      </a:r>
                      <a:r>
                        <a:rPr lang="en-US" sz="1800" b="1" i="0" kern="1200" dirty="0" smtClean="0">
                          <a:solidFill>
                            <a:schemeClr val="tx1"/>
                          </a:solidFill>
                          <a:effectLst/>
                          <a:latin typeface="+mn-lt"/>
                          <a:ea typeface="+mn-ea"/>
                          <a:cs typeface="+mn-cs"/>
                        </a:rPr>
                        <a:t>R)</a:t>
                      </a:r>
                      <a:endParaRPr lang="en-US"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800" b="0" i="0" kern="1200" dirty="0" smtClean="0">
                          <a:solidFill>
                            <a:schemeClr val="tx1"/>
                          </a:solidFill>
                          <a:effectLst/>
                          <a:latin typeface="+mn-lt"/>
                          <a:ea typeface="+mn-ea"/>
                          <a:cs typeface="+mn-cs"/>
                        </a:rPr>
                        <a:t>MWIR, IR-C </a:t>
                      </a:r>
                      <a:r>
                        <a:rPr lang="en-US" sz="1800" b="0" i="1" kern="1200" dirty="0" smtClean="0">
                          <a:solidFill>
                            <a:schemeClr val="tx1"/>
                          </a:solidFill>
                          <a:effectLst/>
                          <a:latin typeface="+mn-lt"/>
                          <a:ea typeface="+mn-ea"/>
                          <a:cs typeface="+mn-cs"/>
                        </a:rPr>
                        <a:t>DIN</a:t>
                      </a:r>
                      <a:r>
                        <a:rPr lang="en-US" sz="1800" b="0" i="0" kern="1200" dirty="0" smtClean="0">
                          <a:solidFill>
                            <a:schemeClr val="tx1"/>
                          </a:solidFill>
                          <a:effectLst/>
                          <a:latin typeface="+mn-lt"/>
                          <a:ea typeface="+mn-ea"/>
                          <a:cs typeface="+mn-cs"/>
                        </a:rPr>
                        <a:t>; MidIR</a:t>
                      </a:r>
                      <a:endParaRPr lang="en-US"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800" b="0" i="0" kern="1200" dirty="0" smtClean="0">
                          <a:solidFill>
                            <a:schemeClr val="tx1"/>
                          </a:solidFill>
                          <a:effectLst/>
                          <a:latin typeface="+mn-lt"/>
                          <a:ea typeface="+mn-ea"/>
                          <a:cs typeface="+mn-cs"/>
                        </a:rPr>
                        <a:t>3–8</a:t>
                      </a:r>
                      <a:r>
                        <a:rPr lang="el-GR" sz="1800" b="0" i="0" kern="1200" dirty="0" smtClean="0">
                          <a:solidFill>
                            <a:schemeClr val="tx1"/>
                          </a:solidFill>
                          <a:effectLst/>
                          <a:latin typeface="+mn-lt"/>
                          <a:ea typeface="+mn-ea"/>
                          <a:cs typeface="+mn-cs"/>
                        </a:rPr>
                        <a:t>μ</a:t>
                      </a:r>
                      <a:r>
                        <a:rPr lang="en-US" sz="1800" b="0" i="0" kern="1200" dirty="0" smtClean="0">
                          <a:solidFill>
                            <a:schemeClr val="tx1"/>
                          </a:solidFill>
                          <a:effectLst/>
                          <a:latin typeface="+mn-lt"/>
                          <a:ea typeface="+mn-ea"/>
                          <a:cs typeface="+mn-cs"/>
                        </a:rPr>
                        <a:t>m </a:t>
                      </a:r>
                      <a:endParaRPr lang="en-US" u="sng"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dirty="0">
                          <a:effectLst/>
                        </a:rPr>
                        <a:t>37-100 </a:t>
                      </a:r>
                      <a:r>
                        <a:rPr lang="en-US" u="none" strike="noStrike" dirty="0" smtClean="0">
                          <a:solidFill>
                            <a:srgbClr val="0B0080"/>
                          </a:solidFill>
                          <a:effectLst/>
                        </a:rPr>
                        <a:t>THz</a:t>
                      </a:r>
                      <a:endParaRPr lang="en-US"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dirty="0">
                          <a:effectLst/>
                        </a:rPr>
                        <a:t>155–413 </a:t>
                      </a:r>
                      <a:r>
                        <a:rPr lang="en-US" dirty="0" smtClean="0">
                          <a:effectLst/>
                        </a:rPr>
                        <a:t>meV</a:t>
                      </a:r>
                      <a:endParaRPr lang="en-US"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bl>
          </a:graphicData>
        </a:graphic>
      </p:graphicFrame>
      <p:graphicFrame>
        <p:nvGraphicFramePr>
          <p:cNvPr id="10" name="Πίνακας 9"/>
          <p:cNvGraphicFramePr>
            <a:graphicFrameLocks noGrp="1"/>
          </p:cNvGraphicFramePr>
          <p:nvPr>
            <p:extLst>
              <p:ext uri="{D42A27DB-BD31-4B8C-83A1-F6EECF244321}">
                <p14:modId xmlns:p14="http://schemas.microsoft.com/office/powerpoint/2010/main" val="3981465349"/>
              </p:ext>
            </p:extLst>
          </p:nvPr>
        </p:nvGraphicFramePr>
        <p:xfrm>
          <a:off x="359532" y="4536000"/>
          <a:ext cx="8250090" cy="986408"/>
        </p:xfrm>
        <a:graphic>
          <a:graphicData uri="http://schemas.openxmlformats.org/drawingml/2006/table">
            <a:tbl>
              <a:tblPr/>
              <a:tblGrid>
                <a:gridCol w="1650018"/>
                <a:gridCol w="1650018"/>
                <a:gridCol w="1650018"/>
                <a:gridCol w="1650018"/>
                <a:gridCol w="1650018"/>
              </a:tblGrid>
              <a:tr h="986408">
                <a:tc>
                  <a:txBody>
                    <a:bodyPr/>
                    <a:lstStyle/>
                    <a:p>
                      <a:r>
                        <a:rPr lang="en-US" b="1" dirty="0" smtClean="0">
                          <a:effectLst/>
                        </a:rPr>
                        <a:t>IR </a:t>
                      </a:r>
                      <a:r>
                        <a:rPr lang="el-GR" b="1" dirty="0" smtClean="0">
                          <a:effectLst/>
                        </a:rPr>
                        <a:t>μεγάλου</a:t>
                      </a:r>
                      <a:r>
                        <a:rPr lang="el-GR" b="1" baseline="0" dirty="0" smtClean="0">
                          <a:effectLst/>
                        </a:rPr>
                        <a:t> μ.κ. </a:t>
                      </a:r>
                      <a:r>
                        <a:rPr lang="en-US" b="1" dirty="0" smtClean="0">
                          <a:effectLst/>
                        </a:rPr>
                        <a:t>Long-wavelength IR</a:t>
                      </a:r>
                      <a:endParaRPr lang="en-US"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dirty="0">
                          <a:effectLst/>
                        </a:rPr>
                        <a:t>LWIR, IR-C </a:t>
                      </a:r>
                      <a:r>
                        <a:rPr lang="en-US" i="1" dirty="0">
                          <a:effectLst/>
                        </a:rPr>
                        <a:t>DIN</a:t>
                      </a:r>
                      <a:endParaRPr lang="en-US"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dirty="0">
                          <a:effectLst/>
                        </a:rPr>
                        <a:t>8–15 </a:t>
                      </a:r>
                      <a:r>
                        <a:rPr lang="en-US" u="none" strike="noStrike" dirty="0">
                          <a:solidFill>
                            <a:srgbClr val="0B0080"/>
                          </a:solidFill>
                          <a:effectLst/>
                          <a:hlinkClick r:id="rId3" tooltip="Micrometer"/>
                        </a:rPr>
                        <a:t>µm</a:t>
                      </a:r>
                      <a:endParaRPr lang="en-US"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dirty="0">
                          <a:effectLst/>
                        </a:rPr>
                        <a:t>20-37 </a:t>
                      </a:r>
                      <a:r>
                        <a:rPr lang="en-US" u="none" strike="noStrike" dirty="0">
                          <a:solidFill>
                            <a:srgbClr val="0B0080"/>
                          </a:solidFill>
                          <a:effectLst/>
                          <a:hlinkClick r:id="rId4" tooltip="THz"/>
                        </a:rPr>
                        <a:t>THz</a:t>
                      </a:r>
                      <a:endParaRPr lang="en-US"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dirty="0">
                          <a:effectLst/>
                        </a:rPr>
                        <a:t>83–155 </a:t>
                      </a:r>
                      <a:r>
                        <a:rPr lang="en-US" u="none" strike="noStrike" dirty="0">
                          <a:solidFill>
                            <a:srgbClr val="0B0080"/>
                          </a:solidFill>
                          <a:effectLst/>
                          <a:hlinkClick r:id="rId5" tooltip="MeV"/>
                        </a:rPr>
                        <a:t>meV</a:t>
                      </a:r>
                      <a:endParaRPr lang="en-US"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bl>
          </a:graphicData>
        </a:graphic>
      </p:graphicFrame>
      <p:graphicFrame>
        <p:nvGraphicFramePr>
          <p:cNvPr id="11" name="Πίνακας 10"/>
          <p:cNvGraphicFramePr>
            <a:graphicFrameLocks noGrp="1"/>
          </p:cNvGraphicFramePr>
          <p:nvPr>
            <p:extLst>
              <p:ext uri="{D42A27DB-BD31-4B8C-83A1-F6EECF244321}">
                <p14:modId xmlns:p14="http://schemas.microsoft.com/office/powerpoint/2010/main" val="2390541111"/>
              </p:ext>
            </p:extLst>
          </p:nvPr>
        </p:nvGraphicFramePr>
        <p:xfrm>
          <a:off x="359532" y="5544000"/>
          <a:ext cx="8244916" cy="640080"/>
        </p:xfrm>
        <a:graphic>
          <a:graphicData uri="http://schemas.openxmlformats.org/drawingml/2006/table">
            <a:tbl>
              <a:tblPr/>
              <a:tblGrid>
                <a:gridCol w="1656229"/>
                <a:gridCol w="1656229"/>
                <a:gridCol w="1656229"/>
                <a:gridCol w="1656229"/>
                <a:gridCol w="1620000"/>
              </a:tblGrid>
              <a:tr h="0">
                <a:tc>
                  <a:txBody>
                    <a:bodyPr/>
                    <a:lstStyle/>
                    <a:p>
                      <a:r>
                        <a:rPr lang="el-GR" b="1" dirty="0" smtClean="0">
                          <a:effectLst/>
                        </a:rPr>
                        <a:t>Μακρινό</a:t>
                      </a:r>
                      <a:r>
                        <a:rPr lang="el-GR" b="1" baseline="0" dirty="0" smtClean="0">
                          <a:effectLst/>
                        </a:rPr>
                        <a:t> Ι</a:t>
                      </a:r>
                      <a:r>
                        <a:rPr lang="en-US" b="1" baseline="0" dirty="0" smtClean="0">
                          <a:effectLst/>
                        </a:rPr>
                        <a:t>R</a:t>
                      </a:r>
                    </a:p>
                    <a:p>
                      <a:r>
                        <a:rPr lang="en-US" b="1" baseline="0" dirty="0" smtClean="0">
                          <a:effectLst/>
                        </a:rPr>
                        <a:t>(</a:t>
                      </a:r>
                      <a:r>
                        <a:rPr lang="en-US" b="1" dirty="0" smtClean="0">
                          <a:effectLst/>
                        </a:rPr>
                        <a:t>Far-infrared)</a:t>
                      </a:r>
                      <a:endParaRPr lang="en-US"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dirty="0">
                          <a:effectLst/>
                        </a:rPr>
                        <a:t>FIR</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dirty="0">
                          <a:effectLst/>
                        </a:rPr>
                        <a:t>15–1,000 </a:t>
                      </a:r>
                      <a:r>
                        <a:rPr lang="en-US" u="none" strike="noStrike" dirty="0">
                          <a:solidFill>
                            <a:srgbClr val="0B0080"/>
                          </a:solidFill>
                          <a:effectLst/>
                          <a:hlinkClick r:id="rId3" tooltip="Micrometer"/>
                        </a:rPr>
                        <a:t>µm</a:t>
                      </a:r>
                      <a:endParaRPr lang="en-US"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dirty="0">
                          <a:effectLst/>
                        </a:rPr>
                        <a:t>0.3-20 </a:t>
                      </a:r>
                      <a:r>
                        <a:rPr lang="en-US" u="none" strike="noStrike" dirty="0">
                          <a:solidFill>
                            <a:srgbClr val="0B0080"/>
                          </a:solidFill>
                          <a:effectLst/>
                          <a:hlinkClick r:id="rId4" tooltip="THz"/>
                        </a:rPr>
                        <a:t>THz</a:t>
                      </a:r>
                      <a:endParaRPr lang="en-US"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dirty="0">
                          <a:effectLst/>
                        </a:rPr>
                        <a:t>1.2–83 </a:t>
                      </a:r>
                      <a:r>
                        <a:rPr lang="en-US" u="none" strike="noStrike" dirty="0">
                          <a:solidFill>
                            <a:srgbClr val="0B0080"/>
                          </a:solidFill>
                          <a:effectLst/>
                          <a:hlinkClick r:id="rId5" tooltip="MeV"/>
                        </a:rPr>
                        <a:t>meV</a:t>
                      </a:r>
                      <a:endParaRPr lang="en-US"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bl>
          </a:graphicData>
        </a:graphic>
      </p:graphicFrame>
      <p:sp>
        <p:nvSpPr>
          <p:cNvPr id="12" name="Rectangle 11"/>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35699364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Χαρακτηριστικά</a:t>
            </a:r>
            <a:endParaRPr lang="el-GR" dirty="0"/>
          </a:p>
        </p:txBody>
      </p:sp>
      <p:sp>
        <p:nvSpPr>
          <p:cNvPr id="3" name="Content Placeholder 2"/>
          <p:cNvSpPr>
            <a:spLocks noGrp="1"/>
          </p:cNvSpPr>
          <p:nvPr>
            <p:ph idx="1"/>
          </p:nvPr>
        </p:nvSpPr>
        <p:spPr>
          <a:xfrm>
            <a:off x="472981" y="1196752"/>
            <a:ext cx="8229600" cy="1224136"/>
          </a:xfrm>
        </p:spPr>
        <p:txBody>
          <a:bodyPr>
            <a:normAutofit fontScale="92500" lnSpcReduction="20000"/>
          </a:bodyPr>
          <a:lstStyle/>
          <a:p>
            <a:pPr marL="538163" indent="-538163">
              <a:spcBef>
                <a:spcPts val="2400"/>
              </a:spcBef>
              <a:buClr>
                <a:srgbClr val="820000"/>
              </a:buClr>
              <a:buFont typeface="Wingdings" panose="05000000000000000000" pitchFamily="2" charset="2"/>
              <a:buChar char="q"/>
            </a:pPr>
            <a:endParaRPr lang="en-US" sz="2400" dirty="0" smtClean="0"/>
          </a:p>
          <a:p>
            <a:pPr marL="1077913" indent="-539750">
              <a:spcBef>
                <a:spcPts val="600"/>
              </a:spcBef>
              <a:buClr>
                <a:srgbClr val="820000"/>
              </a:buClr>
              <a:buFont typeface="Wingdings" panose="05000000000000000000" pitchFamily="2" charset="2"/>
              <a:buChar char=""/>
            </a:pPr>
            <a:r>
              <a:rPr lang="el-GR" sz="3000" dirty="0"/>
              <a:t>Διεισδυτική ικανότητα</a:t>
            </a:r>
            <a:r>
              <a:rPr lang="en-US" sz="3000" dirty="0"/>
              <a:t> ( NIR </a:t>
            </a:r>
            <a:r>
              <a:rPr lang="el-GR" sz="3000" dirty="0"/>
              <a:t>και </a:t>
            </a:r>
            <a:r>
              <a:rPr lang="en-US" sz="3000" dirty="0"/>
              <a:t>SWIR</a:t>
            </a:r>
            <a:r>
              <a:rPr lang="el-GR" sz="3000" dirty="0"/>
              <a:t>)</a:t>
            </a:r>
          </a:p>
          <a:p>
            <a:pPr marL="1077913" indent="-539750">
              <a:spcBef>
                <a:spcPts val="600"/>
              </a:spcBef>
              <a:buClr>
                <a:srgbClr val="820000"/>
              </a:buClr>
              <a:buFont typeface="Wingdings" panose="05000000000000000000" pitchFamily="2" charset="2"/>
              <a:buChar char=""/>
            </a:pPr>
            <a:r>
              <a:rPr lang="el-GR" sz="3000" dirty="0" smtClean="0"/>
              <a:t>Θερμικός </a:t>
            </a:r>
            <a:r>
              <a:rPr lang="el-GR" sz="3000" dirty="0"/>
              <a:t>χαρακτήρας </a:t>
            </a:r>
            <a:r>
              <a:rPr lang="el-GR" sz="3000" dirty="0" smtClean="0"/>
              <a:t> (3-8μ</a:t>
            </a:r>
            <a:r>
              <a:rPr lang="en-US" sz="3000" dirty="0" smtClean="0"/>
              <a:t>m </a:t>
            </a:r>
            <a:r>
              <a:rPr lang="el-GR" sz="3000" dirty="0" smtClean="0"/>
              <a:t>και 8-15μ</a:t>
            </a:r>
            <a:r>
              <a:rPr lang="en-US" sz="3000" dirty="0" smtClean="0"/>
              <a:t>m)</a:t>
            </a:r>
            <a:endParaRPr lang="el-GR" sz="3000" dirty="0"/>
          </a:p>
          <a:p>
            <a:pPr marL="0" indent="0">
              <a:spcBef>
                <a:spcPts val="3600"/>
              </a:spcBef>
              <a:buNone/>
            </a:pP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5</a:t>
            </a:fld>
            <a:endParaRPr lang="el-GR" dirty="0"/>
          </a:p>
        </p:txBody>
      </p:sp>
      <p:sp>
        <p:nvSpPr>
          <p:cNvPr id="7" name="Rectangle 6"/>
          <p:cNvSpPr/>
          <p:nvPr/>
        </p:nvSpPr>
        <p:spPr>
          <a:xfrm>
            <a:off x="503548" y="2492896"/>
            <a:ext cx="8136904" cy="3862596"/>
          </a:xfrm>
          <a:prstGeom prst="rect">
            <a:avLst/>
          </a:prstGeom>
          <a:solidFill>
            <a:srgbClr val="F9EEED"/>
          </a:solidFill>
          <a:ln w="28575">
            <a:solidFill>
              <a:srgbClr val="820000"/>
            </a:solidFill>
          </a:ln>
        </p:spPr>
        <p:txBody>
          <a:bodyPr wrap="square">
            <a:spAutoFit/>
          </a:bodyPr>
          <a:lstStyle/>
          <a:p>
            <a:pPr>
              <a:spcBef>
                <a:spcPts val="600"/>
              </a:spcBef>
            </a:pPr>
            <a:r>
              <a:rPr lang="el-GR" sz="2400" dirty="0">
                <a:latin typeface="+mn-lt"/>
              </a:rPr>
              <a:t>Ειδικά για τα έργα τέχνης  η χρήση της υπέρυθρης ακτινοβολίας περιορίζεται  στην περιοχή από τα 760</a:t>
            </a:r>
            <a:r>
              <a:rPr lang="en-US" sz="2400" dirty="0">
                <a:latin typeface="+mn-lt"/>
              </a:rPr>
              <a:t>nm</a:t>
            </a:r>
            <a:r>
              <a:rPr lang="el-GR" sz="2400" dirty="0">
                <a:latin typeface="+mn-lt"/>
              </a:rPr>
              <a:t> -2500</a:t>
            </a:r>
            <a:r>
              <a:rPr lang="en-US" sz="2400" dirty="0">
                <a:latin typeface="+mn-lt"/>
              </a:rPr>
              <a:t>nm</a:t>
            </a:r>
            <a:r>
              <a:rPr lang="el-GR" sz="2400" dirty="0">
                <a:latin typeface="+mn-lt"/>
              </a:rPr>
              <a:t> περίπου, εξ αιτίας της έντονης απορρόφησης που παρουσιάζουν  στην υπέρυθρη περιοχή από 2800</a:t>
            </a:r>
            <a:r>
              <a:rPr lang="en-US" sz="2400" dirty="0">
                <a:latin typeface="+mn-lt"/>
              </a:rPr>
              <a:t>nm</a:t>
            </a:r>
            <a:r>
              <a:rPr lang="el-GR" sz="2400" dirty="0">
                <a:latin typeface="+mn-lt"/>
              </a:rPr>
              <a:t> έως 350</a:t>
            </a:r>
            <a:r>
              <a:rPr lang="en-US" sz="2400" dirty="0">
                <a:latin typeface="+mn-lt"/>
              </a:rPr>
              <a:t>0nm</a:t>
            </a:r>
            <a:r>
              <a:rPr lang="el-GR" sz="2400" dirty="0">
                <a:latin typeface="+mn-lt"/>
              </a:rPr>
              <a:t> οι δεσμοί Ο-Η και </a:t>
            </a:r>
            <a:r>
              <a:rPr lang="en-US" sz="2400" dirty="0">
                <a:latin typeface="+mn-lt"/>
              </a:rPr>
              <a:t>C-H</a:t>
            </a:r>
            <a:r>
              <a:rPr lang="el-GR" sz="2400" dirty="0">
                <a:latin typeface="+mn-lt"/>
              </a:rPr>
              <a:t> των οργανικών υλικών (πρωτεΐνες και έλαια κυρίως) που χρησιμοποιούνται ως φορείς στα χρωματικά μίγματα. </a:t>
            </a:r>
            <a:endParaRPr lang="el-GR" sz="2400" dirty="0" smtClean="0">
              <a:latin typeface="+mn-lt"/>
            </a:endParaRPr>
          </a:p>
          <a:p>
            <a:pPr>
              <a:spcBef>
                <a:spcPts val="600"/>
              </a:spcBef>
            </a:pPr>
            <a:r>
              <a:rPr lang="el-GR" sz="2400" dirty="0" smtClean="0">
                <a:latin typeface="+mn-lt"/>
              </a:rPr>
              <a:t>Επιπλέον </a:t>
            </a:r>
            <a:r>
              <a:rPr lang="el-GR" sz="2400" dirty="0">
                <a:latin typeface="+mn-lt"/>
              </a:rPr>
              <a:t>μετά τα 3000</a:t>
            </a:r>
            <a:r>
              <a:rPr lang="en-US" sz="2400" dirty="0">
                <a:latin typeface="+mn-lt"/>
              </a:rPr>
              <a:t>nm</a:t>
            </a:r>
            <a:r>
              <a:rPr lang="el-GR" sz="2400" dirty="0">
                <a:latin typeface="+mn-lt"/>
              </a:rPr>
              <a:t> η υπέρυθρη ακτινοβολία παρουσιάζει έντονο θερμικό χαρακτήρα ενώ προκαλεί εκπομπή δευτερογενούς υπέρυθρης ακτινοβολίας που συγχέεται με την ανακλώμενη.  </a:t>
            </a:r>
            <a:endParaRPr lang="en-US" sz="2400" dirty="0">
              <a:latin typeface="+mn-lt"/>
            </a:endParaRPr>
          </a:p>
        </p:txBody>
      </p:sp>
      <p:sp>
        <p:nvSpPr>
          <p:cNvPr id="8" name="Rectangle 7"/>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37498979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Διεισδυτική ικανότητα </a:t>
            </a:r>
            <a:r>
              <a:rPr lang="en-US" dirty="0"/>
              <a:t>IR </a:t>
            </a:r>
            <a:r>
              <a:rPr lang="el-GR" dirty="0"/>
              <a:t>ακτινοβολίας</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a:t>
            </a:fld>
            <a:endParaRPr lang="el-GR" dirty="0"/>
          </a:p>
        </p:txBody>
      </p:sp>
      <p:pic>
        <p:nvPicPr>
          <p:cNvPr id="2050" name="Picture 2" descr="http://upload.wikimedia.org/wikipedia/commons/thumb/b/be/Tree_example_IR.jpg/1280px-Tree_example_I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1844823"/>
            <a:ext cx="3887756" cy="29158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e:Tree example V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87" y="1844824"/>
            <a:ext cx="3887756" cy="29158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65493" y="4769276"/>
            <a:ext cx="309634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solidFill>
                  <a:schemeClr val="tx1">
                    <a:lumMod val="75000"/>
                    <a:lumOff val="25000"/>
                  </a:schemeClr>
                </a:solidFill>
                <a:latin typeface="+mn-lt"/>
                <a:hlinkClick r:id="rId4"/>
              </a:rPr>
              <a:t>Tree example VIS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a:solidFill>
                  <a:schemeClr val="tx1">
                    <a:lumMod val="75000"/>
                    <a:lumOff val="25000"/>
                  </a:schemeClr>
                </a:solidFill>
                <a:latin typeface="+mn-lt"/>
                <a:hlinkClick r:id="rId5" tooltip="User:Dschwen"/>
              </a:rPr>
              <a:t>Daniel </a:t>
            </a:r>
            <a:r>
              <a:rPr lang="en-US" sz="1200" dirty="0" smtClean="0">
                <a:solidFill>
                  <a:schemeClr val="tx1">
                    <a:lumMod val="75000"/>
                    <a:lumOff val="25000"/>
                  </a:schemeClr>
                </a:solidFill>
                <a:latin typeface="+mn-lt"/>
                <a:hlinkClick r:id="rId5" tooltip="User:Dschwen"/>
              </a:rPr>
              <a:t>Schwen</a:t>
            </a:r>
            <a:r>
              <a:rPr lang="el-GR" sz="1200" dirty="0">
                <a:solidFill>
                  <a:schemeClr val="tx1">
                    <a:lumMod val="75000"/>
                    <a:lumOff val="25000"/>
                  </a:schemeClr>
                </a:solidFill>
                <a:latin typeface="+mn-lt"/>
              </a:rPr>
              <a:t> </a:t>
            </a:r>
            <a:r>
              <a:rPr lang="el-GR" sz="1200" dirty="0" smtClean="0">
                <a:solidFill>
                  <a:schemeClr val="tx1">
                    <a:lumMod val="75000"/>
                    <a:lumOff val="25000"/>
                  </a:schemeClr>
                </a:solidFill>
                <a:latin typeface="+mn-lt"/>
              </a:rPr>
              <a:t>διαθέσιμο με άδεια </a:t>
            </a:r>
            <a:r>
              <a:rPr lang="en-US" sz="1200" dirty="0">
                <a:solidFill>
                  <a:schemeClr val="tx1">
                    <a:lumMod val="75000"/>
                    <a:lumOff val="25000"/>
                  </a:schemeClr>
                </a:solidFill>
                <a:latin typeface="+mn-lt"/>
                <a:hlinkClick r:id="rId6"/>
              </a:rPr>
              <a:t>CC BY-SA </a:t>
            </a:r>
            <a:r>
              <a:rPr lang="en-US" sz="1200" dirty="0" smtClean="0">
                <a:solidFill>
                  <a:schemeClr val="tx1">
                    <a:lumMod val="75000"/>
                    <a:lumOff val="25000"/>
                  </a:schemeClr>
                </a:solidFill>
                <a:latin typeface="+mn-lt"/>
                <a:hlinkClick r:id="rId6"/>
              </a:rPr>
              <a:t>2.5</a:t>
            </a:r>
            <a:endParaRPr lang="en-US" sz="1200" dirty="0">
              <a:solidFill>
                <a:schemeClr val="tx1">
                  <a:lumMod val="75000"/>
                  <a:lumOff val="25000"/>
                </a:schemeClr>
              </a:solidFill>
              <a:latin typeface="+mn-lt"/>
            </a:endParaRPr>
          </a:p>
        </p:txBody>
      </p:sp>
      <p:sp>
        <p:nvSpPr>
          <p:cNvPr id="8" name="Rectangle 7"/>
          <p:cNvSpPr/>
          <p:nvPr/>
        </p:nvSpPr>
        <p:spPr>
          <a:xfrm>
            <a:off x="5111722" y="4740709"/>
            <a:ext cx="3096344" cy="461665"/>
          </a:xfrm>
          <a:prstGeom prst="rect">
            <a:avLst/>
          </a:prstGeom>
        </p:spPr>
        <p:txBody>
          <a:bodyPr wrap="square">
            <a:spAutoFit/>
          </a:bodyPr>
          <a:lstStyle/>
          <a:p>
            <a:pPr algn="ctr"/>
            <a:r>
              <a:rPr lang="en-US" sz="1200" dirty="0">
                <a:solidFill>
                  <a:schemeClr val="tx1">
                    <a:lumMod val="75000"/>
                    <a:lumOff val="25000"/>
                  </a:schemeClr>
                </a:solidFill>
                <a:latin typeface="+mn-lt"/>
              </a:rPr>
              <a:t>“</a:t>
            </a:r>
            <a:r>
              <a:rPr lang="en-US" sz="1200" dirty="0">
                <a:solidFill>
                  <a:schemeClr val="tx1">
                    <a:lumMod val="75000"/>
                    <a:lumOff val="25000"/>
                  </a:schemeClr>
                </a:solidFill>
                <a:latin typeface="+mn-lt"/>
                <a:hlinkClick r:id="rId7"/>
              </a:rPr>
              <a:t>Tree example IR</a:t>
            </a:r>
            <a:r>
              <a:rPr lang="en-US" sz="1200" dirty="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smtClean="0">
                <a:solidFill>
                  <a:schemeClr val="tx1">
                    <a:lumMod val="75000"/>
                    <a:lumOff val="25000"/>
                  </a:schemeClr>
                </a:solidFill>
                <a:latin typeface="+mn-lt"/>
                <a:hlinkClick r:id="rId5" tooltip="User:Dschwen"/>
              </a:rPr>
              <a:t>Daniel Schwen</a:t>
            </a:r>
            <a:r>
              <a:rPr lang="el-GR" sz="1200" dirty="0" smtClean="0">
                <a:solidFill>
                  <a:schemeClr val="tx1">
                    <a:lumMod val="75000"/>
                    <a:lumOff val="25000"/>
                  </a:schemeClr>
                </a:solidFill>
                <a:latin typeface="+mn-lt"/>
              </a:rPr>
              <a:t> διαθέσιμο με άδεια </a:t>
            </a:r>
            <a:r>
              <a:rPr lang="en-US" sz="1200" dirty="0" smtClean="0">
                <a:solidFill>
                  <a:schemeClr val="tx1">
                    <a:lumMod val="75000"/>
                    <a:lumOff val="25000"/>
                  </a:schemeClr>
                </a:solidFill>
                <a:latin typeface="+mn-lt"/>
                <a:hlinkClick r:id="rId6"/>
              </a:rPr>
              <a:t>CC BY-SA 2.5</a:t>
            </a:r>
            <a:endParaRPr lang="en-US" sz="1200" dirty="0">
              <a:solidFill>
                <a:schemeClr val="tx1">
                  <a:lumMod val="75000"/>
                  <a:lumOff val="25000"/>
                </a:schemeClr>
              </a:solidFill>
              <a:latin typeface="+mn-lt"/>
            </a:endParaRPr>
          </a:p>
        </p:txBody>
      </p:sp>
      <p:sp>
        <p:nvSpPr>
          <p:cNvPr id="9" name="Rectangle 8"/>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30018206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Αρχή λειτουργίας</a:t>
            </a:r>
            <a:endParaRPr lang="el-GR" dirty="0"/>
          </a:p>
        </p:txBody>
      </p:sp>
      <p:sp>
        <p:nvSpPr>
          <p:cNvPr id="45" name="TextBox 44"/>
          <p:cNvSpPr txBox="1"/>
          <p:nvPr/>
        </p:nvSpPr>
        <p:spPr>
          <a:xfrm>
            <a:off x="5692144" y="5000466"/>
            <a:ext cx="3168352" cy="769441"/>
          </a:xfrm>
          <a:prstGeom prst="rect">
            <a:avLst/>
          </a:prstGeom>
          <a:noFill/>
        </p:spPr>
        <p:txBody>
          <a:bodyPr wrap="square" rtlCol="0">
            <a:spAutoFit/>
          </a:bodyPr>
          <a:lstStyle/>
          <a:p>
            <a:r>
              <a:rPr lang="el-GR" sz="2200" dirty="0" smtClean="0">
                <a:latin typeface="+mn-lt"/>
              </a:rPr>
              <a:t>Χρήση φίλτρου αποκοπής ορατής ακτινοβολίας</a:t>
            </a:r>
            <a:endParaRPr lang="el-GR" sz="2200" dirty="0">
              <a:latin typeface="+mn-lt"/>
            </a:endParaRPr>
          </a:p>
        </p:txBody>
      </p:sp>
      <p:sp>
        <p:nvSpPr>
          <p:cNvPr id="44" name="TextBox 43"/>
          <p:cNvSpPr txBox="1"/>
          <p:nvPr/>
        </p:nvSpPr>
        <p:spPr>
          <a:xfrm>
            <a:off x="5862057" y="3355369"/>
            <a:ext cx="2240288" cy="430887"/>
          </a:xfrm>
          <a:prstGeom prst="rect">
            <a:avLst/>
          </a:prstGeom>
          <a:noFill/>
        </p:spPr>
        <p:txBody>
          <a:bodyPr wrap="square" rtlCol="0">
            <a:spAutoFit/>
          </a:bodyPr>
          <a:lstStyle/>
          <a:p>
            <a:r>
              <a:rPr lang="el-GR" sz="2200" dirty="0" smtClean="0">
                <a:latin typeface="+mn-lt"/>
              </a:rPr>
              <a:t>Ανιχνευτής </a:t>
            </a:r>
            <a:r>
              <a:rPr lang="en-US" sz="2200" dirty="0" smtClean="0">
                <a:latin typeface="+mn-lt"/>
              </a:rPr>
              <a:t>CCD</a:t>
            </a:r>
            <a:endParaRPr lang="el-GR" sz="2200" dirty="0">
              <a:latin typeface="+mn-lt"/>
            </a:endParaRPr>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7</a:t>
            </a:fld>
            <a:endParaRPr lang="el-GR" dirty="0"/>
          </a:p>
        </p:txBody>
      </p:sp>
      <p:grpSp>
        <p:nvGrpSpPr>
          <p:cNvPr id="5" name="Group 4"/>
          <p:cNvGrpSpPr/>
          <p:nvPr/>
        </p:nvGrpSpPr>
        <p:grpSpPr>
          <a:xfrm>
            <a:off x="473506" y="3331195"/>
            <a:ext cx="5148421" cy="2615302"/>
            <a:chOff x="683998" y="2490435"/>
            <a:chExt cx="5148421" cy="2615302"/>
          </a:xfrm>
        </p:grpSpPr>
        <p:sp>
          <p:nvSpPr>
            <p:cNvPr id="6" name="Rectangle 5"/>
            <p:cNvSpPr/>
            <p:nvPr/>
          </p:nvSpPr>
          <p:spPr>
            <a:xfrm>
              <a:off x="2124158" y="4602842"/>
              <a:ext cx="2808312" cy="72008"/>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8" name="Straight Arrow Connector 7"/>
            <p:cNvCxnSpPr/>
            <p:nvPr/>
          </p:nvCxnSpPr>
          <p:spPr>
            <a:xfrm>
              <a:off x="1458084" y="3000370"/>
              <a:ext cx="1620180" cy="1584176"/>
            </a:xfrm>
            <a:prstGeom prst="straightConnector1">
              <a:avLst/>
            </a:prstGeom>
            <a:ln>
              <a:solidFill>
                <a:srgbClr val="90373A"/>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257484" y="3000370"/>
              <a:ext cx="1620180" cy="1584176"/>
            </a:xfrm>
            <a:prstGeom prst="straightConnector1">
              <a:avLst/>
            </a:prstGeom>
            <a:ln>
              <a:solidFill>
                <a:srgbClr val="90373A"/>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010084" y="3000370"/>
              <a:ext cx="1620180" cy="1584176"/>
            </a:xfrm>
            <a:prstGeom prst="straightConnector1">
              <a:avLst/>
            </a:prstGeom>
            <a:ln w="15875">
              <a:solidFill>
                <a:srgbClr val="90373A"/>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692110" y="3000370"/>
              <a:ext cx="1620180" cy="1584176"/>
            </a:xfrm>
            <a:prstGeom prst="straightConnector1">
              <a:avLst/>
            </a:prstGeom>
            <a:ln>
              <a:solidFill>
                <a:srgbClr val="90373A"/>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291722" y="3131596"/>
              <a:ext cx="2503475" cy="1507250"/>
            </a:xfrm>
            <a:prstGeom prst="straightConnector1">
              <a:avLst/>
            </a:prstGeom>
            <a:ln>
              <a:solidFill>
                <a:srgbClr val="90373A"/>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rot="19708151">
              <a:off x="5757976" y="2490435"/>
              <a:ext cx="74443" cy="810099"/>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0" name="TextBox 39"/>
            <p:cNvSpPr txBox="1"/>
            <p:nvPr/>
          </p:nvSpPr>
          <p:spPr>
            <a:xfrm>
              <a:off x="683998" y="2514610"/>
              <a:ext cx="2087802" cy="430887"/>
            </a:xfrm>
            <a:prstGeom prst="rect">
              <a:avLst/>
            </a:prstGeom>
            <a:noFill/>
          </p:spPr>
          <p:txBody>
            <a:bodyPr wrap="square" rtlCol="0">
              <a:spAutoFit/>
            </a:bodyPr>
            <a:lstStyle/>
            <a:p>
              <a:r>
                <a:rPr lang="el-GR" sz="2200" dirty="0" smtClean="0">
                  <a:latin typeface="+mn-lt"/>
                </a:rPr>
                <a:t>Υπέρυθρη</a:t>
              </a:r>
              <a:endParaRPr lang="el-GR" sz="2200" dirty="0">
                <a:latin typeface="+mn-lt"/>
              </a:endParaRPr>
            </a:p>
          </p:txBody>
        </p:sp>
        <p:sp>
          <p:nvSpPr>
            <p:cNvPr id="42" name="TextBox 41"/>
            <p:cNvSpPr txBox="1"/>
            <p:nvPr/>
          </p:nvSpPr>
          <p:spPr>
            <a:xfrm rot="19669620">
              <a:off x="3413193" y="3070940"/>
              <a:ext cx="1606512" cy="430887"/>
            </a:xfrm>
            <a:prstGeom prst="rect">
              <a:avLst/>
            </a:prstGeom>
            <a:noFill/>
          </p:spPr>
          <p:txBody>
            <a:bodyPr wrap="square" rtlCol="0">
              <a:spAutoFit/>
            </a:bodyPr>
            <a:lstStyle/>
            <a:p>
              <a:r>
                <a:rPr lang="el-GR" sz="2200" dirty="0">
                  <a:latin typeface="+mn-lt"/>
                </a:rPr>
                <a:t>Υπέρυθρη</a:t>
              </a:r>
              <a:r>
                <a:rPr lang="en-US" sz="2200" dirty="0" smtClean="0">
                  <a:latin typeface="+mn-lt"/>
                </a:rPr>
                <a:t> </a:t>
              </a:r>
              <a:endParaRPr lang="el-GR" sz="2200" dirty="0">
                <a:latin typeface="+mn-lt"/>
              </a:endParaRPr>
            </a:p>
          </p:txBody>
        </p:sp>
        <p:sp>
          <p:nvSpPr>
            <p:cNvPr id="43" name="TextBox 42"/>
            <p:cNvSpPr txBox="1"/>
            <p:nvPr/>
          </p:nvSpPr>
          <p:spPr>
            <a:xfrm rot="19704571">
              <a:off x="4074517" y="3775699"/>
              <a:ext cx="1521325" cy="430887"/>
            </a:xfrm>
            <a:prstGeom prst="rect">
              <a:avLst/>
            </a:prstGeom>
            <a:noFill/>
          </p:spPr>
          <p:txBody>
            <a:bodyPr wrap="square" rtlCol="0">
              <a:spAutoFit/>
            </a:bodyPr>
            <a:lstStyle/>
            <a:p>
              <a:r>
                <a:rPr lang="el-GR" sz="2200" dirty="0">
                  <a:latin typeface="+mn-lt"/>
                </a:rPr>
                <a:t>Υπέρυθρη</a:t>
              </a:r>
              <a:r>
                <a:rPr lang="en-US" sz="2200" dirty="0">
                  <a:latin typeface="+mn-lt"/>
                </a:rPr>
                <a:t> </a:t>
              </a:r>
              <a:endParaRPr lang="el-GR" sz="2200" dirty="0">
                <a:latin typeface="+mn-lt"/>
              </a:endParaRPr>
            </a:p>
          </p:txBody>
        </p:sp>
        <p:sp>
          <p:nvSpPr>
            <p:cNvPr id="46" name="TextBox 45"/>
            <p:cNvSpPr txBox="1"/>
            <p:nvPr/>
          </p:nvSpPr>
          <p:spPr>
            <a:xfrm>
              <a:off x="2067574" y="4674850"/>
              <a:ext cx="3727623" cy="430887"/>
            </a:xfrm>
            <a:prstGeom prst="rect">
              <a:avLst/>
            </a:prstGeom>
            <a:noFill/>
          </p:spPr>
          <p:txBody>
            <a:bodyPr wrap="square" rtlCol="0">
              <a:spAutoFit/>
            </a:bodyPr>
            <a:lstStyle/>
            <a:p>
              <a:r>
                <a:rPr lang="el-GR" sz="2200" dirty="0" smtClean="0">
                  <a:latin typeface="+mn-lt"/>
                </a:rPr>
                <a:t>Επιφάνεια αντικειμένου</a:t>
              </a:r>
              <a:endParaRPr lang="el-GR" sz="2200" dirty="0">
                <a:latin typeface="+mn-lt"/>
              </a:endParaRPr>
            </a:p>
          </p:txBody>
        </p:sp>
        <p:cxnSp>
          <p:nvCxnSpPr>
            <p:cNvPr id="48" name="Straight Arrow Connector 47"/>
            <p:cNvCxnSpPr/>
            <p:nvPr/>
          </p:nvCxnSpPr>
          <p:spPr>
            <a:xfrm flipV="1">
              <a:off x="3078264" y="2982850"/>
              <a:ext cx="2634477" cy="1619992"/>
            </a:xfrm>
            <a:prstGeom prst="straightConnector1">
              <a:avLst/>
            </a:prstGeom>
            <a:ln>
              <a:solidFill>
                <a:srgbClr val="90373A"/>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2792815" y="2886198"/>
              <a:ext cx="2785403" cy="1704973"/>
            </a:xfrm>
            <a:prstGeom prst="straightConnector1">
              <a:avLst/>
            </a:prstGeom>
            <a:ln>
              <a:solidFill>
                <a:srgbClr val="90373A"/>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2587849" y="2702074"/>
              <a:ext cx="3009377" cy="1872789"/>
            </a:xfrm>
            <a:prstGeom prst="straightConnector1">
              <a:avLst/>
            </a:prstGeom>
            <a:ln>
              <a:solidFill>
                <a:srgbClr val="90373A"/>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rot="19798047" flipH="1">
              <a:off x="5276324" y="2750302"/>
              <a:ext cx="64595" cy="85941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sp>
        <p:nvSpPr>
          <p:cNvPr id="3" name="Ορθογώνιο 2"/>
          <p:cNvSpPr/>
          <p:nvPr/>
        </p:nvSpPr>
        <p:spPr>
          <a:xfrm>
            <a:off x="335971" y="1160744"/>
            <a:ext cx="8229389" cy="1938992"/>
          </a:xfrm>
          <a:prstGeom prst="rect">
            <a:avLst/>
          </a:prstGeom>
        </p:spPr>
        <p:txBody>
          <a:bodyPr wrap="square">
            <a:spAutoFit/>
          </a:bodyPr>
          <a:lstStyle/>
          <a:p>
            <a:r>
              <a:rPr lang="el-GR" sz="2400" dirty="0">
                <a:latin typeface="+mn-lt"/>
              </a:rPr>
              <a:t>Η εφαρμογή της υπέρυθρης ανακλαστογραφίας στα έργα τέχνης  στηρίζεται στην καταγραφή της υπέρυθρης ακτινοβολίας που εξέρχεται από την ζωγραφική επιφάνεια μετά από τη συνεχή περιπέτεια σκεδάσεων, απορροφήσεων και ανακλάσεων της ακτινοβολίας στο εσωτερικό των χρωματικών στρωμάτων </a:t>
            </a:r>
          </a:p>
        </p:txBody>
      </p:sp>
      <p:sp>
        <p:nvSpPr>
          <p:cNvPr id="24" name="Rectangle 23"/>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1900663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Πειραματική Διάταξη - Τεχνική</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8</a:t>
            </a:fld>
            <a:endParaRPr lang="el-GR" dirty="0"/>
          </a:p>
        </p:txBody>
      </p:sp>
      <p:grpSp>
        <p:nvGrpSpPr>
          <p:cNvPr id="5" name="Group 4"/>
          <p:cNvGrpSpPr/>
          <p:nvPr/>
        </p:nvGrpSpPr>
        <p:grpSpPr>
          <a:xfrm>
            <a:off x="549859" y="1520782"/>
            <a:ext cx="8044282" cy="4714621"/>
            <a:chOff x="899592" y="1306667"/>
            <a:chExt cx="8044282" cy="4714621"/>
          </a:xfrm>
        </p:grpSpPr>
        <p:sp>
          <p:nvSpPr>
            <p:cNvPr id="7" name="Can 6"/>
            <p:cNvSpPr/>
            <p:nvPr/>
          </p:nvSpPr>
          <p:spPr>
            <a:xfrm>
              <a:off x="4734952" y="5301208"/>
              <a:ext cx="1944216" cy="720080"/>
            </a:xfrm>
            <a:prstGeom prst="can">
              <a:avLst>
                <a:gd name="adj" fmla="val 49420"/>
              </a:avLst>
            </a:prstGeom>
            <a:solidFill>
              <a:schemeClr val="bg1">
                <a:lumMod val="85000"/>
              </a:schemeClr>
            </a:solidFill>
            <a:ln w="349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8" name="Picture 3" descr="C:\Users\alex\Desktop\17-9-2013 7-32-29 μμ.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2848" y="1656521"/>
              <a:ext cx="1552545" cy="1621408"/>
            </a:xfrm>
            <a:prstGeom prst="rect">
              <a:avLst/>
            </a:prstGeom>
            <a:noFill/>
            <a:extLst>
              <a:ext uri="{909E8E84-426E-40DD-AFC4-6F175D3DCCD1}">
                <a14:hiddenFill xmlns:a14="http://schemas.microsoft.com/office/drawing/2010/main">
                  <a:solidFill>
                    <a:srgbClr val="FFFFFF"/>
                  </a:solidFill>
                </a14:hiddenFill>
              </a:ext>
            </a:extLst>
          </p:spPr>
        </p:pic>
        <p:sp>
          <p:nvSpPr>
            <p:cNvPr id="9" name="Chord 8"/>
            <p:cNvSpPr/>
            <p:nvPr/>
          </p:nvSpPr>
          <p:spPr>
            <a:xfrm rot="4563451">
              <a:off x="3129368" y="2552394"/>
              <a:ext cx="1008112" cy="1080120"/>
            </a:xfrm>
            <a:prstGeom prst="chord">
              <a:avLst>
                <a:gd name="adj1" fmla="val 3457369"/>
                <a:gd name="adj2" fmla="val 1496802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0" name="Up Arrow 9"/>
            <p:cNvSpPr/>
            <p:nvPr/>
          </p:nvSpPr>
          <p:spPr>
            <a:xfrm>
              <a:off x="5804664" y="4293095"/>
              <a:ext cx="135482" cy="1179863"/>
            </a:xfrm>
            <a:prstGeom prst="upArrow">
              <a:avLst>
                <a:gd name="adj1" fmla="val 50000"/>
                <a:gd name="adj2" fmla="val 203137"/>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1" name="Up Arrow 10"/>
            <p:cNvSpPr/>
            <p:nvPr/>
          </p:nvSpPr>
          <p:spPr>
            <a:xfrm>
              <a:off x="5530051" y="3406295"/>
              <a:ext cx="177009" cy="2066664"/>
            </a:xfrm>
            <a:prstGeom prst="upArrow">
              <a:avLst>
                <a:gd name="adj1" fmla="val 50000"/>
                <a:gd name="adj2" fmla="val 1511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2" name="Up Arrow 11"/>
            <p:cNvSpPr/>
            <p:nvPr/>
          </p:nvSpPr>
          <p:spPr>
            <a:xfrm rot="8416620">
              <a:off x="4449140" y="2823698"/>
              <a:ext cx="119406" cy="2594860"/>
            </a:xfrm>
            <a:prstGeom prst="upArrow">
              <a:avLst>
                <a:gd name="adj1" fmla="val 50000"/>
                <a:gd name="adj2" fmla="val 1511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3" name="TextBox 12"/>
            <p:cNvSpPr txBox="1"/>
            <p:nvPr/>
          </p:nvSpPr>
          <p:spPr>
            <a:xfrm>
              <a:off x="899592" y="1306667"/>
              <a:ext cx="2319826" cy="923330"/>
            </a:xfrm>
            <a:prstGeom prst="rect">
              <a:avLst/>
            </a:prstGeom>
            <a:noFill/>
          </p:spPr>
          <p:txBody>
            <a:bodyPr wrap="square" rtlCol="0">
              <a:spAutoFit/>
            </a:bodyPr>
            <a:lstStyle/>
            <a:p>
              <a:r>
                <a:rPr lang="el-GR" dirty="0" smtClean="0">
                  <a:latin typeface="+mn-lt"/>
                </a:rPr>
                <a:t>Λήψη εικόνων παρουσία φυσικού φωτός.</a:t>
              </a:r>
              <a:endParaRPr lang="el-GR" dirty="0">
                <a:latin typeface="+mn-lt"/>
              </a:endParaRPr>
            </a:p>
          </p:txBody>
        </p:sp>
        <p:sp>
          <p:nvSpPr>
            <p:cNvPr id="14" name="TextBox 13"/>
            <p:cNvSpPr txBox="1"/>
            <p:nvPr/>
          </p:nvSpPr>
          <p:spPr>
            <a:xfrm>
              <a:off x="1259631" y="2788636"/>
              <a:ext cx="1728192" cy="923330"/>
            </a:xfrm>
            <a:prstGeom prst="rect">
              <a:avLst/>
            </a:prstGeom>
            <a:noFill/>
          </p:spPr>
          <p:txBody>
            <a:bodyPr wrap="square" rtlCol="0">
              <a:spAutoFit/>
            </a:bodyPr>
            <a:lstStyle/>
            <a:p>
              <a:r>
                <a:rPr lang="el-GR" dirty="0" smtClean="0">
                  <a:latin typeface="+mn-lt"/>
                </a:rPr>
                <a:t>Πηγή Υπέρυθρης ακτινοβολίας</a:t>
              </a:r>
              <a:endParaRPr lang="el-GR" dirty="0">
                <a:latin typeface="+mn-lt"/>
              </a:endParaRPr>
            </a:p>
          </p:txBody>
        </p:sp>
        <p:sp>
          <p:nvSpPr>
            <p:cNvPr id="15" name="TextBox 14"/>
            <p:cNvSpPr txBox="1"/>
            <p:nvPr/>
          </p:nvSpPr>
          <p:spPr>
            <a:xfrm>
              <a:off x="6104782" y="4327178"/>
              <a:ext cx="2839092" cy="923330"/>
            </a:xfrm>
            <a:prstGeom prst="rect">
              <a:avLst/>
            </a:prstGeom>
            <a:noFill/>
          </p:spPr>
          <p:txBody>
            <a:bodyPr wrap="square" rtlCol="0">
              <a:spAutoFit/>
            </a:bodyPr>
            <a:lstStyle/>
            <a:p>
              <a:r>
                <a:rPr lang="el-GR" dirty="0" smtClean="0">
                  <a:latin typeface="+mn-lt"/>
                </a:rPr>
                <a:t>Ακτινοβολίες φθορισμού/ορατή ακτινοβολία</a:t>
              </a:r>
              <a:endParaRPr lang="el-GR" dirty="0">
                <a:latin typeface="+mn-lt"/>
              </a:endParaRPr>
            </a:p>
          </p:txBody>
        </p:sp>
        <p:sp>
          <p:nvSpPr>
            <p:cNvPr id="16" name="TextBox 15"/>
            <p:cNvSpPr txBox="1"/>
            <p:nvPr/>
          </p:nvSpPr>
          <p:spPr>
            <a:xfrm>
              <a:off x="5707060" y="3554928"/>
              <a:ext cx="2753372" cy="646331"/>
            </a:xfrm>
            <a:prstGeom prst="rect">
              <a:avLst/>
            </a:prstGeom>
            <a:noFill/>
          </p:spPr>
          <p:txBody>
            <a:bodyPr wrap="square" rtlCol="0">
              <a:spAutoFit/>
            </a:bodyPr>
            <a:lstStyle/>
            <a:p>
              <a:r>
                <a:rPr lang="el-GR" dirty="0" smtClean="0">
                  <a:latin typeface="+mn-lt"/>
                </a:rPr>
                <a:t>Ανακλώμενη </a:t>
              </a:r>
              <a:r>
                <a:rPr lang="en-US" dirty="0" smtClean="0">
                  <a:latin typeface="+mn-lt"/>
                </a:rPr>
                <a:t>IR </a:t>
              </a:r>
              <a:r>
                <a:rPr lang="el-GR" dirty="0" smtClean="0">
                  <a:latin typeface="+mn-lt"/>
                </a:rPr>
                <a:t>από το εσωτερικό των στρωμάτων</a:t>
              </a:r>
              <a:endParaRPr lang="el-GR" dirty="0">
                <a:latin typeface="+mn-lt"/>
              </a:endParaRPr>
            </a:p>
          </p:txBody>
        </p:sp>
        <p:sp>
          <p:nvSpPr>
            <p:cNvPr id="17" name="TextBox 16"/>
            <p:cNvSpPr txBox="1"/>
            <p:nvPr/>
          </p:nvSpPr>
          <p:spPr>
            <a:xfrm>
              <a:off x="6168519" y="2841982"/>
              <a:ext cx="2304256" cy="646331"/>
            </a:xfrm>
            <a:prstGeom prst="rect">
              <a:avLst/>
            </a:prstGeom>
            <a:noFill/>
          </p:spPr>
          <p:txBody>
            <a:bodyPr wrap="square" rtlCol="0">
              <a:spAutoFit/>
            </a:bodyPr>
            <a:lstStyle/>
            <a:p>
              <a:r>
                <a:rPr lang="el-GR" dirty="0" smtClean="0">
                  <a:latin typeface="+mn-lt"/>
                </a:rPr>
                <a:t>Φίλτρο διαπερατότητας  Ι</a:t>
              </a:r>
              <a:r>
                <a:rPr lang="en-US" dirty="0" smtClean="0">
                  <a:latin typeface="+mn-lt"/>
                </a:rPr>
                <a:t>R</a:t>
              </a:r>
              <a:endParaRPr lang="el-GR" dirty="0">
                <a:latin typeface="+mn-lt"/>
              </a:endParaRPr>
            </a:p>
          </p:txBody>
        </p:sp>
        <p:sp>
          <p:nvSpPr>
            <p:cNvPr id="18" name="TextBox 17"/>
            <p:cNvSpPr txBox="1"/>
            <p:nvPr/>
          </p:nvSpPr>
          <p:spPr>
            <a:xfrm>
              <a:off x="6490972" y="1675999"/>
              <a:ext cx="2304256" cy="646331"/>
            </a:xfrm>
            <a:prstGeom prst="rect">
              <a:avLst/>
            </a:prstGeom>
            <a:noFill/>
          </p:spPr>
          <p:txBody>
            <a:bodyPr wrap="square" rtlCol="0">
              <a:spAutoFit/>
            </a:bodyPr>
            <a:lstStyle/>
            <a:p>
              <a:r>
                <a:rPr lang="el-GR" dirty="0" smtClean="0">
                  <a:latin typeface="+mn-lt"/>
                </a:rPr>
                <a:t>Ανιχνευτής Υπέρυθρης ακτινοβολίας</a:t>
              </a:r>
              <a:endParaRPr lang="el-GR" dirty="0">
                <a:latin typeface="+mn-lt"/>
              </a:endParaRPr>
            </a:p>
          </p:txBody>
        </p:sp>
      </p:grpSp>
      <p:pic>
        <p:nvPicPr>
          <p:cNvPr id="19" name="Picture 18" descr="C:\Users\alex\Desktop\light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61719">
            <a:off x="2882892" y="1295184"/>
            <a:ext cx="898212" cy="99264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359532" y="1124744"/>
            <a:ext cx="8424936" cy="36000"/>
          </a:xfrm>
          <a:prstGeom prst="rect">
            <a:avLst/>
          </a:prstGeom>
          <a:solidFill>
            <a:srgbClr val="82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32028512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PRESENTER" val="97e1885fb39e8fef703bfad5f4f776a9310dbcf"/>
</p:tagLst>
</file>

<file path=ppt/theme/theme1.xml><?xml version="1.0" encoding="utf-8"?>
<a:theme xmlns:a="http://schemas.openxmlformats.org/drawingml/2006/main" name="OC_template_updated">
  <a:themeElements>
    <a:clrScheme name="Custom 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OC_template_updated</Template>
  <TotalTime>1325</TotalTime>
  <Words>2620</Words>
  <Application>Microsoft Office PowerPoint</Application>
  <PresentationFormat>Προβολή στην οθόνη (4:3)</PresentationFormat>
  <Paragraphs>329</Paragraphs>
  <Slides>48</Slides>
  <Notes>25</Notes>
  <HiddenSlides>0</HiddenSlides>
  <MMClips>0</MMClips>
  <ScaleCrop>false</ScaleCrop>
  <HeadingPairs>
    <vt:vector size="4" baseType="variant">
      <vt:variant>
        <vt:lpstr>Θέμα</vt:lpstr>
      </vt:variant>
      <vt:variant>
        <vt:i4>2</vt:i4>
      </vt:variant>
      <vt:variant>
        <vt:lpstr>Τίτλοι διαφανειών</vt:lpstr>
      </vt:variant>
      <vt:variant>
        <vt:i4>48</vt:i4>
      </vt:variant>
    </vt:vector>
  </HeadingPairs>
  <TitlesOfParts>
    <vt:vector size="50" baseType="lpstr">
      <vt:lpstr>OC_template_updated</vt:lpstr>
      <vt:lpstr>1_OC_template_updated</vt:lpstr>
      <vt:lpstr>Φυσικοχημικές Μέθοδοι Διάγνωσης - Τεκμηρίωσης</vt:lpstr>
      <vt:lpstr>Φυσικοχημικές Μέθοδοι Διάγνωσης - Τεκμηρίωσης</vt:lpstr>
      <vt:lpstr>Υπέρυθρη ανακλαστογραφία</vt:lpstr>
      <vt:lpstr>Φάσμα υπέρυθρης ακτινοβολίας (760nm-1mm)</vt:lpstr>
      <vt:lpstr>Φάσμα Υπέρυθρης ακτινοβολίας</vt:lpstr>
      <vt:lpstr>Χαρακτηριστικά</vt:lpstr>
      <vt:lpstr>Διεισδυτική ικανότητα IR ακτινοβολίας</vt:lpstr>
      <vt:lpstr>Αρχή λειτουργίας</vt:lpstr>
      <vt:lpstr>Πειραματική Διάταξη - Τεχνική</vt:lpstr>
      <vt:lpstr>Η εικόνα ως σύνθεση φασματικών καμπυλών</vt:lpstr>
      <vt:lpstr>Πηγές υπέρυθρης ακτινοβολίας Ο ήλιος και οι τεχνητές πηγές φωτισμού</vt:lpstr>
      <vt:lpstr>Φάσμα ηλιακής ακτινοβολίας</vt:lpstr>
      <vt:lpstr>Τεχνητές πηγές φωτισμού</vt:lpstr>
      <vt:lpstr>Φασματική ευαισθησία διαφόρων αναλογικών ανιχνευτών</vt:lpstr>
      <vt:lpstr>Φασματική ευαισθησία διαφόρων ανιχνευτών CCD</vt:lpstr>
      <vt:lpstr>Ανιχνευτές 1 από 2</vt:lpstr>
      <vt:lpstr>Ανιχνευτές 2 από 2</vt:lpstr>
      <vt:lpstr>Χρήση οπτικών φίλτρων </vt:lpstr>
      <vt:lpstr>Φίλτρα διαπερατότητας IR KODAK </vt:lpstr>
      <vt:lpstr>Φίλτρα αποκοπής και διαπερατότητας IR Β+W</vt:lpstr>
      <vt:lpstr>Εφαρμογές της υπέρυθρης ακτινοβολίας</vt:lpstr>
      <vt:lpstr>Υπέρυθρη φωτογραφία (1 από 2)</vt:lpstr>
      <vt:lpstr>Υπέρυθρη φωτογραφία (2 από 2)</vt:lpstr>
      <vt:lpstr>Διαγνωστική των έργων τέχνης</vt:lpstr>
      <vt:lpstr>Κατάσταση διατήρησης επιζωγραφήσεις - κρακελέ</vt:lpstr>
      <vt:lpstr>Τεχνολογία κατασκευής - προσχέδιο</vt:lpstr>
      <vt:lpstr>Τεχνολογία κατασκευής – προσχέδιο αλλαγές</vt:lpstr>
      <vt:lpstr>Τεχνολογία κατασκευής</vt:lpstr>
      <vt:lpstr>IR Ref 2250nm (1 από 2)</vt:lpstr>
      <vt:lpstr>IR Ref 2250nm (2 από 2)</vt:lpstr>
      <vt:lpstr>IR Ref 2250nm Αγ.Γεώργιος</vt:lpstr>
      <vt:lpstr>Αποκάλυψη υπογραφών</vt:lpstr>
      <vt:lpstr>Αποκάλυψη υπογραφών</vt:lpstr>
      <vt:lpstr>Μελέτη χειρογράφων - μελανιών </vt:lpstr>
      <vt:lpstr>Μελέτη χειρογράφων - μελανιών </vt:lpstr>
      <vt:lpstr>Μελέτη σχεδίων</vt:lpstr>
      <vt:lpstr>Μελέτη επιγραφών</vt:lpstr>
      <vt:lpstr>Βιβλιογραφία</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Σημείωμα Χρήσης Έργων Τρίτων (1/3)</vt:lpstr>
      <vt:lpstr>Σημείωμα Χρήσης Έργων Τρίτων (2/3)</vt:lpstr>
      <vt:lpstr>Σημείωμα Χρήσης Έργων Τρίτων (3/3)</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courseslab</dc:creator>
  <cp:lastModifiedBy>natasakar new</cp:lastModifiedBy>
  <cp:revision>191</cp:revision>
  <dcterms:created xsi:type="dcterms:W3CDTF">2013-06-13T09:11:34Z</dcterms:created>
  <dcterms:modified xsi:type="dcterms:W3CDTF">2015-06-10T11:54:57Z</dcterms:modified>
</cp:coreProperties>
</file>