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 id="2147483760" r:id="rId2"/>
    <p:sldMasterId id="2147483805" r:id="rId3"/>
  </p:sldMasterIdLst>
  <p:notesMasterIdLst>
    <p:notesMasterId r:id="rId62"/>
  </p:notesMasterIdLst>
  <p:sldIdLst>
    <p:sldId id="528" r:id="rId4"/>
    <p:sldId id="561" r:id="rId5"/>
    <p:sldId id="562" r:id="rId6"/>
    <p:sldId id="563" r:id="rId7"/>
    <p:sldId id="564" r:id="rId8"/>
    <p:sldId id="565" r:id="rId9"/>
    <p:sldId id="566" r:id="rId10"/>
    <p:sldId id="567" r:id="rId11"/>
    <p:sldId id="568" r:id="rId12"/>
    <p:sldId id="569" r:id="rId13"/>
    <p:sldId id="570" r:id="rId14"/>
    <p:sldId id="571" r:id="rId15"/>
    <p:sldId id="572" r:id="rId16"/>
    <p:sldId id="573" r:id="rId17"/>
    <p:sldId id="574" r:id="rId18"/>
    <p:sldId id="575" r:id="rId19"/>
    <p:sldId id="576" r:id="rId20"/>
    <p:sldId id="577" r:id="rId21"/>
    <p:sldId id="578" r:id="rId22"/>
    <p:sldId id="579" r:id="rId23"/>
    <p:sldId id="580" r:id="rId24"/>
    <p:sldId id="581" r:id="rId25"/>
    <p:sldId id="582" r:id="rId26"/>
    <p:sldId id="583" r:id="rId27"/>
    <p:sldId id="584" r:id="rId28"/>
    <p:sldId id="586" r:id="rId29"/>
    <p:sldId id="585" r:id="rId30"/>
    <p:sldId id="587" r:id="rId31"/>
    <p:sldId id="588" r:id="rId32"/>
    <p:sldId id="589" r:id="rId33"/>
    <p:sldId id="590" r:id="rId34"/>
    <p:sldId id="591" r:id="rId35"/>
    <p:sldId id="592" r:id="rId36"/>
    <p:sldId id="593" r:id="rId37"/>
    <p:sldId id="594" r:id="rId38"/>
    <p:sldId id="595" r:id="rId39"/>
    <p:sldId id="596" r:id="rId40"/>
    <p:sldId id="597" r:id="rId41"/>
    <p:sldId id="598" r:id="rId42"/>
    <p:sldId id="599" r:id="rId43"/>
    <p:sldId id="600" r:id="rId44"/>
    <p:sldId id="601" r:id="rId45"/>
    <p:sldId id="602" r:id="rId46"/>
    <p:sldId id="603" r:id="rId47"/>
    <p:sldId id="604" r:id="rId48"/>
    <p:sldId id="605" r:id="rId49"/>
    <p:sldId id="606" r:id="rId50"/>
    <p:sldId id="607" r:id="rId51"/>
    <p:sldId id="608" r:id="rId52"/>
    <p:sldId id="609" r:id="rId53"/>
    <p:sldId id="610" r:id="rId54"/>
    <p:sldId id="554" r:id="rId55"/>
    <p:sldId id="555" r:id="rId56"/>
    <p:sldId id="556" r:id="rId57"/>
    <p:sldId id="611" r:id="rId58"/>
    <p:sldId id="612" r:id="rId59"/>
    <p:sldId id="558" r:id="rId60"/>
    <p:sldId id="560" r:id="rId61"/>
  </p:sldIdLst>
  <p:sldSz cx="9144000" cy="6858000" type="screen4x3"/>
  <p:notesSz cx="6797675" cy="9926638"/>
  <p:defaultTextStyle>
    <a:defPPr>
      <a:defRPr lang="en-US"/>
    </a:defPPr>
    <a:lvl1pPr algn="l" rtl="0" fontAlgn="base">
      <a:spcBef>
        <a:spcPct val="0"/>
      </a:spcBef>
      <a:spcAft>
        <a:spcPct val="0"/>
      </a:spcAft>
      <a:defRPr sz="2800" b="1" kern="1200">
        <a:solidFill>
          <a:schemeClr val="tx1"/>
        </a:solidFill>
        <a:latin typeface="Arial" charset="0"/>
        <a:ea typeface="+mn-ea"/>
        <a:cs typeface="+mn-cs"/>
      </a:defRPr>
    </a:lvl1pPr>
    <a:lvl2pPr marL="457200" algn="l" rtl="0" fontAlgn="base">
      <a:spcBef>
        <a:spcPct val="0"/>
      </a:spcBef>
      <a:spcAft>
        <a:spcPct val="0"/>
      </a:spcAft>
      <a:defRPr sz="2800" b="1" kern="1200">
        <a:solidFill>
          <a:schemeClr val="tx1"/>
        </a:solidFill>
        <a:latin typeface="Arial" charset="0"/>
        <a:ea typeface="+mn-ea"/>
        <a:cs typeface="+mn-cs"/>
      </a:defRPr>
    </a:lvl2pPr>
    <a:lvl3pPr marL="914400" algn="l" rtl="0" fontAlgn="base">
      <a:spcBef>
        <a:spcPct val="0"/>
      </a:spcBef>
      <a:spcAft>
        <a:spcPct val="0"/>
      </a:spcAft>
      <a:defRPr sz="2800" b="1" kern="1200">
        <a:solidFill>
          <a:schemeClr val="tx1"/>
        </a:solidFill>
        <a:latin typeface="Arial" charset="0"/>
        <a:ea typeface="+mn-ea"/>
        <a:cs typeface="+mn-cs"/>
      </a:defRPr>
    </a:lvl3pPr>
    <a:lvl4pPr marL="1371600" algn="l" rtl="0" fontAlgn="base">
      <a:spcBef>
        <a:spcPct val="0"/>
      </a:spcBef>
      <a:spcAft>
        <a:spcPct val="0"/>
      </a:spcAft>
      <a:defRPr sz="2800" b="1" kern="1200">
        <a:solidFill>
          <a:schemeClr val="tx1"/>
        </a:solidFill>
        <a:latin typeface="Arial" charset="0"/>
        <a:ea typeface="+mn-ea"/>
        <a:cs typeface="+mn-cs"/>
      </a:defRPr>
    </a:lvl4pPr>
    <a:lvl5pPr marL="1828800" algn="l" rtl="0" fontAlgn="base">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99FF"/>
    <a:srgbClr val="0000FF"/>
    <a:srgbClr val="9966FF"/>
    <a:srgbClr val="0033CC"/>
    <a:srgbClr val="D60093"/>
    <a:srgbClr val="80008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95597" autoAdjust="0"/>
  </p:normalViewPr>
  <p:slideViewPr>
    <p:cSldViewPr>
      <p:cViewPr>
        <p:scale>
          <a:sx n="66" d="100"/>
          <a:sy n="66" d="100"/>
        </p:scale>
        <p:origin x="-366" y="-1056"/>
      </p:cViewPr>
      <p:guideLst>
        <p:guide orient="horz" pos="2160"/>
        <p:guide pos="2880"/>
      </p:guideLst>
    </p:cSldViewPr>
  </p:slideViewPr>
  <p:outlineViewPr>
    <p:cViewPr>
      <p:scale>
        <a:sx n="33" d="100"/>
        <a:sy n="33" d="100"/>
      </p:scale>
      <p:origin x="66" y="0"/>
    </p:cViewPr>
  </p:outlin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dirty="0"/>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dirty="0"/>
          </a:p>
        </p:txBody>
      </p:sp>
      <p:sp>
        <p:nvSpPr>
          <p:cNvPr id="47108"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dirty="0"/>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A9C1A4DD-6F4E-4E8A-B20A-50F602C58122}" type="slidenum">
              <a:rPr lang="en-US"/>
              <a:pPr>
                <a:defRPr/>
              </a:pPr>
              <a:t>‹#›</a:t>
            </a:fld>
            <a:endParaRPr lang="en-US" dirty="0"/>
          </a:p>
        </p:txBody>
      </p:sp>
    </p:spTree>
    <p:extLst>
      <p:ext uri="{BB962C8B-B14F-4D97-AF65-F5344CB8AC3E}">
        <p14:creationId xmlns:p14="http://schemas.microsoft.com/office/powerpoint/2010/main" val="2234515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εικόνας διαφάνειας 1"/>
          <p:cNvSpPr>
            <a:spLocks noGrp="1" noRot="1" noChangeAspect="1" noTextEdit="1"/>
          </p:cNvSpPr>
          <p:nvPr>
            <p:ph type="sldImg"/>
          </p:nvPr>
        </p:nvSpPr>
        <p:spPr>
          <a:xfrm>
            <a:off x="917575" y="744538"/>
            <a:ext cx="4962525" cy="3722687"/>
          </a:xfrm>
          <a:ln/>
        </p:spPr>
      </p:sp>
      <p:sp>
        <p:nvSpPr>
          <p:cNvPr id="48131"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endParaRPr lang="el-GR" altLang="el-GR" dirty="0" smtClean="0">
              <a:solidFill>
                <a:srgbClr val="FF0000"/>
              </a:solidFill>
            </a:endParaRPr>
          </a:p>
        </p:txBody>
      </p:sp>
      <p:sp>
        <p:nvSpPr>
          <p:cNvPr id="48132"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635840C2-D455-4583-B7D2-F79DF3D60636}" type="slidenum">
              <a:rPr lang="el-GR" altLang="el-GR" sz="1200" b="0" smtClean="0">
                <a:solidFill>
                  <a:srgbClr val="000000"/>
                </a:solidFill>
              </a:rPr>
              <a:pPr eaLnBrk="1" hangingPunct="1"/>
              <a:t>1</a:t>
            </a:fld>
            <a:endParaRPr lang="el-GR" altLang="el-GR" sz="1200" b="0" dirty="0"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a:xfrm>
            <a:off x="917575" y="744538"/>
            <a:ext cx="4962525" cy="3722687"/>
          </a:xfrm>
          <a:ln/>
        </p:spPr>
      </p:sp>
      <p:sp>
        <p:nvSpPr>
          <p:cNvPr id="4915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4915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E1CB1F5E-80AD-4816-A3D1-10EDA17E7ACB}" type="slidenum">
              <a:rPr lang="el-GR" altLang="el-GR" sz="1200" b="0" smtClean="0">
                <a:solidFill>
                  <a:srgbClr val="000000"/>
                </a:solidFill>
              </a:rPr>
              <a:pPr eaLnBrk="1" hangingPunct="1"/>
              <a:t>52</a:t>
            </a:fld>
            <a:endParaRPr lang="el-GR" altLang="el-GR" sz="1200" b="0" dirty="0"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917575" y="744538"/>
            <a:ext cx="4962525" cy="3722687"/>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3B7C29A1-E321-4F8A-87A1-B07C8B2531DC}" type="slidenum">
              <a:rPr lang="el-GR" altLang="el-GR" sz="1200" b="0" smtClean="0">
                <a:solidFill>
                  <a:srgbClr val="000000"/>
                </a:solidFill>
              </a:rPr>
              <a:pPr eaLnBrk="1" hangingPunct="1"/>
              <a:t>53</a:t>
            </a:fld>
            <a:endParaRPr lang="el-GR" altLang="el-GR" sz="1200" b="0"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917575" y="744538"/>
            <a:ext cx="4962525" cy="3722687"/>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4A01B9DC-1A3A-4C3F-B96C-5222E5BE3D00}" type="slidenum">
              <a:rPr lang="el-GR" altLang="el-GR" sz="1200" b="0" smtClean="0">
                <a:solidFill>
                  <a:srgbClr val="000000"/>
                </a:solidFill>
              </a:rPr>
              <a:pPr eaLnBrk="1" hangingPunct="1"/>
              <a:t>54</a:t>
            </a:fld>
            <a:endParaRPr lang="el-GR" altLang="el-GR" sz="1200" b="0" dirty="0"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17575" y="744538"/>
            <a:ext cx="4962525" cy="3722687"/>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0DAD5174-34E7-4EB0-AC4E-BE9FEF10CE9B}" type="slidenum">
              <a:rPr lang="el-GR" altLang="el-GR" sz="1200" b="0" smtClean="0">
                <a:solidFill>
                  <a:srgbClr val="000000"/>
                </a:solidFill>
              </a:rPr>
              <a:pPr eaLnBrk="1" hangingPunct="1"/>
              <a:t>57</a:t>
            </a:fld>
            <a:endParaRPr lang="el-GR" altLang="el-GR" sz="1200" b="0"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εικόνας διαφάνειας 1"/>
          <p:cNvSpPr>
            <a:spLocks noGrp="1" noRot="1" noChangeAspect="1" noTextEdit="1"/>
          </p:cNvSpPr>
          <p:nvPr>
            <p:ph type="sldImg"/>
          </p:nvPr>
        </p:nvSpPr>
        <p:spPr>
          <a:xfrm>
            <a:off x="917575" y="744538"/>
            <a:ext cx="4962525" cy="3722687"/>
          </a:xfrm>
          <a:ln/>
        </p:spPr>
      </p:sp>
      <p:sp>
        <p:nvSpPr>
          <p:cNvPr id="54275"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a:buFontTx/>
              <a:buChar char="•"/>
            </a:pPr>
            <a:endParaRPr lang="el-GR" altLang="el-GR" dirty="0" smtClean="0"/>
          </a:p>
        </p:txBody>
      </p:sp>
      <p:sp>
        <p:nvSpPr>
          <p:cNvPr id="54276"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eaLnBrk="1" hangingPunct="1"/>
            <a:fld id="{50D61B89-04DD-45E1-B958-D40CA7DED808}" type="slidenum">
              <a:rPr lang="el-GR" altLang="el-GR" sz="1200" b="0" smtClean="0">
                <a:solidFill>
                  <a:srgbClr val="000000"/>
                </a:solidFill>
              </a:rPr>
              <a:pPr eaLnBrk="1" hangingPunct="1"/>
              <a:t>58</a:t>
            </a:fld>
            <a:endParaRPr lang="el-GR" altLang="el-GR" sz="1200" b="0"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pPr>
              <a:defRPr/>
            </a:pPr>
            <a:fld id="{F7C35699-97C4-40E8-AEF8-CA44B716BAE7}" type="slidenum">
              <a:rPr lang="en-US"/>
              <a:pPr>
                <a:defRPr/>
              </a:pPr>
              <a:t>‹#›</a:t>
            </a:fld>
            <a:endParaRPr lang="en-US" dirty="0"/>
          </a:p>
        </p:txBody>
      </p:sp>
    </p:spTree>
    <p:extLst>
      <p:ext uri="{BB962C8B-B14F-4D97-AF65-F5344CB8AC3E}">
        <p14:creationId xmlns:p14="http://schemas.microsoft.com/office/powerpoint/2010/main" val="396363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A2487BB3-5FFB-4DD2-8B5D-C2BE516B0DF6}" type="slidenum">
              <a:rPr lang="en-US"/>
              <a:pPr>
                <a:defRPr/>
              </a:pPr>
              <a:t>‹#›</a:t>
            </a:fld>
            <a:endParaRPr lang="en-US" dirty="0"/>
          </a:p>
        </p:txBody>
      </p:sp>
    </p:spTree>
    <p:extLst>
      <p:ext uri="{BB962C8B-B14F-4D97-AF65-F5344CB8AC3E}">
        <p14:creationId xmlns:p14="http://schemas.microsoft.com/office/powerpoint/2010/main" val="10540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1DFEE85-2426-4D2C-B159-729B935F54DE}" type="slidenum">
              <a:rPr lang="en-US"/>
              <a:pPr>
                <a:defRPr/>
              </a:pPr>
              <a:t>‹#›</a:t>
            </a:fld>
            <a:endParaRPr lang="en-US" dirty="0"/>
          </a:p>
        </p:txBody>
      </p:sp>
    </p:spTree>
    <p:extLst>
      <p:ext uri="{BB962C8B-B14F-4D97-AF65-F5344CB8AC3E}">
        <p14:creationId xmlns:p14="http://schemas.microsoft.com/office/powerpoint/2010/main" val="3244953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437FE39-ADF2-404F-8164-3F431B66C6CD}" type="slidenum">
              <a:rPr lang="en-US"/>
              <a:pPr>
                <a:defRPr/>
              </a:pPr>
              <a:t>‹#›</a:t>
            </a:fld>
            <a:endParaRPr lang="en-US" dirty="0"/>
          </a:p>
        </p:txBody>
      </p:sp>
    </p:spTree>
    <p:extLst>
      <p:ext uri="{BB962C8B-B14F-4D97-AF65-F5344CB8AC3E}">
        <p14:creationId xmlns:p14="http://schemas.microsoft.com/office/powerpoint/2010/main" val="3535964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F8CCB06C-C2C0-4B1F-AA93-ABF776B0C4CF}" type="slidenum">
              <a:rPr lang="el-GR"/>
              <a:pPr>
                <a:defRPr/>
              </a:pPr>
              <a:t>‹#›</a:t>
            </a:fld>
            <a:endParaRPr lang="el-GR" dirty="0"/>
          </a:p>
        </p:txBody>
      </p:sp>
    </p:spTree>
    <p:extLst>
      <p:ext uri="{BB962C8B-B14F-4D97-AF65-F5344CB8AC3E}">
        <p14:creationId xmlns:p14="http://schemas.microsoft.com/office/powerpoint/2010/main" val="4016082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A46DD43A-5F9B-4EBD-BF62-58004AA63BA2}" type="slidenum">
              <a:rPr lang="el-GR"/>
              <a:pPr>
                <a:defRPr/>
              </a:pPr>
              <a:t>‹#›</a:t>
            </a:fld>
            <a:endParaRPr lang="el-GR" dirty="0"/>
          </a:p>
        </p:txBody>
      </p:sp>
    </p:spTree>
    <p:extLst>
      <p:ext uri="{BB962C8B-B14F-4D97-AF65-F5344CB8AC3E}">
        <p14:creationId xmlns:p14="http://schemas.microsoft.com/office/powerpoint/2010/main" val="23442567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E8A1EA20-FB96-4521-9152-AD3A8606E844}" type="slidenum">
              <a:rPr lang="el-GR"/>
              <a:pPr>
                <a:defRPr/>
              </a:pPr>
              <a:t>‹#›</a:t>
            </a:fld>
            <a:endParaRPr lang="el-GR" dirty="0"/>
          </a:p>
        </p:txBody>
      </p:sp>
    </p:spTree>
    <p:extLst>
      <p:ext uri="{BB962C8B-B14F-4D97-AF65-F5344CB8AC3E}">
        <p14:creationId xmlns:p14="http://schemas.microsoft.com/office/powerpoint/2010/main" val="833265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lvl1pPr>
              <a:defRPr b="1"/>
            </a:lvl1pPr>
          </a:lstStyle>
          <a:p>
            <a:pPr>
              <a:defRPr/>
            </a:pPr>
            <a:endParaRPr lang="el-GR" dirty="0"/>
          </a:p>
        </p:txBody>
      </p:sp>
      <p:sp>
        <p:nvSpPr>
          <p:cNvPr id="6" name="Footer Placeholder 5"/>
          <p:cNvSpPr>
            <a:spLocks noGrp="1"/>
          </p:cNvSpPr>
          <p:nvPr>
            <p:ph type="ftr" sz="quarter" idx="11"/>
          </p:nvPr>
        </p:nvSpPr>
        <p:spPr/>
        <p:txBody>
          <a:bodyPr/>
          <a:lstStyle>
            <a:lvl1pPr>
              <a:defRPr b="1"/>
            </a:lvl1pPr>
          </a:lstStyle>
          <a:p>
            <a:pPr>
              <a:defRPr/>
            </a:pPr>
            <a:endParaRPr lang="el-GR" dirty="0"/>
          </a:p>
        </p:txBody>
      </p:sp>
      <p:sp>
        <p:nvSpPr>
          <p:cNvPr id="7" name="Slide Number Placeholder 6"/>
          <p:cNvSpPr>
            <a:spLocks noGrp="1"/>
          </p:cNvSpPr>
          <p:nvPr>
            <p:ph type="sldNum" sz="quarter" idx="12"/>
          </p:nvPr>
        </p:nvSpPr>
        <p:spPr/>
        <p:txBody>
          <a:bodyPr/>
          <a:lstStyle>
            <a:lvl1pPr>
              <a:defRPr b="1"/>
            </a:lvl1pPr>
          </a:lstStyle>
          <a:p>
            <a:pPr>
              <a:defRPr/>
            </a:pPr>
            <a:fld id="{993E27AA-190B-493F-AD5C-7BB75A58981B}" type="slidenum">
              <a:rPr lang="el-GR"/>
              <a:pPr>
                <a:defRPr/>
              </a:pPr>
              <a:t>‹#›</a:t>
            </a:fld>
            <a:endParaRPr lang="el-GR" dirty="0"/>
          </a:p>
        </p:txBody>
      </p:sp>
    </p:spTree>
    <p:extLst>
      <p:ext uri="{BB962C8B-B14F-4D97-AF65-F5344CB8AC3E}">
        <p14:creationId xmlns:p14="http://schemas.microsoft.com/office/powerpoint/2010/main" val="337645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lvl1pPr>
              <a:defRPr b="1"/>
            </a:lvl1pPr>
          </a:lstStyle>
          <a:p>
            <a:pPr>
              <a:defRPr/>
            </a:pPr>
            <a:endParaRPr lang="el-GR" dirty="0"/>
          </a:p>
        </p:txBody>
      </p:sp>
      <p:sp>
        <p:nvSpPr>
          <p:cNvPr id="8" name="Footer Placeholder 7"/>
          <p:cNvSpPr>
            <a:spLocks noGrp="1"/>
          </p:cNvSpPr>
          <p:nvPr>
            <p:ph type="ftr" sz="quarter" idx="11"/>
          </p:nvPr>
        </p:nvSpPr>
        <p:spPr/>
        <p:txBody>
          <a:bodyPr/>
          <a:lstStyle>
            <a:lvl1pPr>
              <a:defRPr b="1"/>
            </a:lvl1pPr>
          </a:lstStyle>
          <a:p>
            <a:pPr>
              <a:defRPr/>
            </a:pPr>
            <a:endParaRPr lang="el-GR" dirty="0"/>
          </a:p>
        </p:txBody>
      </p:sp>
      <p:sp>
        <p:nvSpPr>
          <p:cNvPr id="9" name="Slide Number Placeholder 8"/>
          <p:cNvSpPr>
            <a:spLocks noGrp="1"/>
          </p:cNvSpPr>
          <p:nvPr>
            <p:ph type="sldNum" sz="quarter" idx="12"/>
          </p:nvPr>
        </p:nvSpPr>
        <p:spPr/>
        <p:txBody>
          <a:bodyPr/>
          <a:lstStyle>
            <a:lvl1pPr>
              <a:defRPr b="1"/>
            </a:lvl1pPr>
          </a:lstStyle>
          <a:p>
            <a:pPr>
              <a:defRPr/>
            </a:pPr>
            <a:fld id="{84D98DD0-0337-40C0-898C-BEE5BCA1BA78}" type="slidenum">
              <a:rPr lang="el-GR"/>
              <a:pPr>
                <a:defRPr/>
              </a:pPr>
              <a:t>‹#›</a:t>
            </a:fld>
            <a:endParaRPr lang="el-GR" dirty="0"/>
          </a:p>
        </p:txBody>
      </p:sp>
    </p:spTree>
    <p:extLst>
      <p:ext uri="{BB962C8B-B14F-4D97-AF65-F5344CB8AC3E}">
        <p14:creationId xmlns:p14="http://schemas.microsoft.com/office/powerpoint/2010/main" val="413239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lvl1pPr>
              <a:defRPr b="1"/>
            </a:lvl1pPr>
          </a:lstStyle>
          <a:p>
            <a:pPr>
              <a:defRPr/>
            </a:pPr>
            <a:endParaRPr lang="el-GR" dirty="0"/>
          </a:p>
        </p:txBody>
      </p:sp>
      <p:sp>
        <p:nvSpPr>
          <p:cNvPr id="4" name="Footer Placeholder 3"/>
          <p:cNvSpPr>
            <a:spLocks noGrp="1"/>
          </p:cNvSpPr>
          <p:nvPr>
            <p:ph type="ftr" sz="quarter" idx="11"/>
          </p:nvPr>
        </p:nvSpPr>
        <p:spPr/>
        <p:txBody>
          <a:bodyPr/>
          <a:lstStyle>
            <a:lvl1pPr>
              <a:defRPr b="1"/>
            </a:lvl1pPr>
          </a:lstStyle>
          <a:p>
            <a:pPr>
              <a:defRPr/>
            </a:pPr>
            <a:endParaRPr lang="el-GR" dirty="0"/>
          </a:p>
        </p:txBody>
      </p:sp>
      <p:sp>
        <p:nvSpPr>
          <p:cNvPr id="5" name="Slide Number Placeholder 4"/>
          <p:cNvSpPr>
            <a:spLocks noGrp="1"/>
          </p:cNvSpPr>
          <p:nvPr>
            <p:ph type="sldNum" sz="quarter" idx="12"/>
          </p:nvPr>
        </p:nvSpPr>
        <p:spPr/>
        <p:txBody>
          <a:bodyPr/>
          <a:lstStyle>
            <a:lvl1pPr>
              <a:defRPr b="1"/>
            </a:lvl1pPr>
          </a:lstStyle>
          <a:p>
            <a:pPr>
              <a:defRPr/>
            </a:pPr>
            <a:fld id="{253BFEF2-9F73-4740-BF60-01093F15DFD4}" type="slidenum">
              <a:rPr lang="el-GR"/>
              <a:pPr>
                <a:defRPr/>
              </a:pPr>
              <a:t>‹#›</a:t>
            </a:fld>
            <a:endParaRPr lang="el-GR" dirty="0"/>
          </a:p>
        </p:txBody>
      </p:sp>
    </p:spTree>
    <p:extLst>
      <p:ext uri="{BB962C8B-B14F-4D97-AF65-F5344CB8AC3E}">
        <p14:creationId xmlns:p14="http://schemas.microsoft.com/office/powerpoint/2010/main" val="255948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b="1"/>
            </a:lvl1pPr>
          </a:lstStyle>
          <a:p>
            <a:pPr>
              <a:defRPr/>
            </a:pPr>
            <a:endParaRPr lang="el-GR" dirty="0"/>
          </a:p>
        </p:txBody>
      </p:sp>
      <p:sp>
        <p:nvSpPr>
          <p:cNvPr id="6" name="Footer Placeholder 5"/>
          <p:cNvSpPr>
            <a:spLocks noGrp="1"/>
          </p:cNvSpPr>
          <p:nvPr>
            <p:ph type="ftr" sz="quarter" idx="11"/>
          </p:nvPr>
        </p:nvSpPr>
        <p:spPr/>
        <p:txBody>
          <a:bodyPr/>
          <a:lstStyle>
            <a:lvl1pPr>
              <a:defRPr b="1"/>
            </a:lvl1pPr>
          </a:lstStyle>
          <a:p>
            <a:pPr>
              <a:defRPr/>
            </a:pPr>
            <a:endParaRPr lang="el-GR" dirty="0"/>
          </a:p>
        </p:txBody>
      </p:sp>
      <p:sp>
        <p:nvSpPr>
          <p:cNvPr id="7" name="Slide Number Placeholder 6"/>
          <p:cNvSpPr>
            <a:spLocks noGrp="1"/>
          </p:cNvSpPr>
          <p:nvPr>
            <p:ph type="sldNum" sz="quarter" idx="12"/>
          </p:nvPr>
        </p:nvSpPr>
        <p:spPr/>
        <p:txBody>
          <a:bodyPr/>
          <a:lstStyle>
            <a:lvl1pPr>
              <a:defRPr b="1"/>
            </a:lvl1pPr>
          </a:lstStyle>
          <a:p>
            <a:pPr>
              <a:defRPr/>
            </a:pPr>
            <a:fld id="{EBB3244F-8F30-4BF7-8BC5-31550CA9C89A}" type="slidenum">
              <a:rPr lang="el-GR"/>
              <a:pPr>
                <a:defRPr/>
              </a:pPr>
              <a:t>‹#›</a:t>
            </a:fld>
            <a:endParaRPr lang="el-GR" dirty="0"/>
          </a:p>
        </p:txBody>
      </p:sp>
    </p:spTree>
    <p:extLst>
      <p:ext uri="{BB962C8B-B14F-4D97-AF65-F5344CB8AC3E}">
        <p14:creationId xmlns:p14="http://schemas.microsoft.com/office/powerpoint/2010/main" val="424279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p:txBody>
          <a:bodyPr/>
          <a:lstStyle>
            <a:lvl1pPr>
              <a:defRPr/>
            </a:lvl1pPr>
          </a:lstStyle>
          <a:p>
            <a:pPr>
              <a:defRPr/>
            </a:pPr>
            <a:fld id="{3935597B-39C0-4535-8259-05DB4371F913}" type="slidenum">
              <a:rPr lang="en-US" altLang="el-GR"/>
              <a:pPr>
                <a:defRPr/>
              </a:pPr>
              <a:t>‹#›</a:t>
            </a:fld>
            <a:endParaRPr lang="en-US" altLang="el-GR" dirty="0"/>
          </a:p>
        </p:txBody>
      </p:sp>
    </p:spTree>
    <p:extLst>
      <p:ext uri="{BB962C8B-B14F-4D97-AF65-F5344CB8AC3E}">
        <p14:creationId xmlns:p14="http://schemas.microsoft.com/office/powerpoint/2010/main" val="946876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dirty="0" smtClean="0"/>
              <a:t>Κάντε κλικ στο εικονίδιο για να προσθέσετε μια εικόνα</a:t>
            </a:r>
            <a:endParaRPr lang="el-GR"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lvl1pPr>
              <a:defRPr b="1"/>
            </a:lvl1pPr>
          </a:lstStyle>
          <a:p>
            <a:pPr>
              <a:defRPr/>
            </a:pPr>
            <a:endParaRPr lang="el-GR" dirty="0"/>
          </a:p>
        </p:txBody>
      </p:sp>
      <p:sp>
        <p:nvSpPr>
          <p:cNvPr id="6" name="Footer Placeholder 5"/>
          <p:cNvSpPr>
            <a:spLocks noGrp="1"/>
          </p:cNvSpPr>
          <p:nvPr>
            <p:ph type="ftr" sz="quarter" idx="11"/>
          </p:nvPr>
        </p:nvSpPr>
        <p:spPr/>
        <p:txBody>
          <a:bodyPr/>
          <a:lstStyle>
            <a:lvl1pPr>
              <a:defRPr b="1"/>
            </a:lvl1pPr>
          </a:lstStyle>
          <a:p>
            <a:pPr>
              <a:defRPr/>
            </a:pPr>
            <a:endParaRPr lang="el-GR" dirty="0"/>
          </a:p>
        </p:txBody>
      </p:sp>
      <p:sp>
        <p:nvSpPr>
          <p:cNvPr id="7" name="Slide Number Placeholder 6"/>
          <p:cNvSpPr>
            <a:spLocks noGrp="1"/>
          </p:cNvSpPr>
          <p:nvPr>
            <p:ph type="sldNum" sz="quarter" idx="12"/>
          </p:nvPr>
        </p:nvSpPr>
        <p:spPr/>
        <p:txBody>
          <a:bodyPr/>
          <a:lstStyle>
            <a:lvl1pPr>
              <a:defRPr b="1"/>
            </a:lvl1pPr>
          </a:lstStyle>
          <a:p>
            <a:pPr>
              <a:defRPr/>
            </a:pPr>
            <a:fld id="{95C855EB-C3A5-41FB-BF02-81EC77D7891D}" type="slidenum">
              <a:rPr lang="el-GR"/>
              <a:pPr>
                <a:defRPr/>
              </a:pPr>
              <a:t>‹#›</a:t>
            </a:fld>
            <a:endParaRPr lang="el-GR" dirty="0"/>
          </a:p>
        </p:txBody>
      </p:sp>
    </p:spTree>
    <p:extLst>
      <p:ext uri="{BB962C8B-B14F-4D97-AF65-F5344CB8AC3E}">
        <p14:creationId xmlns:p14="http://schemas.microsoft.com/office/powerpoint/2010/main" val="2395661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192A0BEC-7594-43DB-B3FA-5C7501532A50}" type="slidenum">
              <a:rPr lang="el-GR"/>
              <a:pPr>
                <a:defRPr/>
              </a:pPr>
              <a:t>‹#›</a:t>
            </a:fld>
            <a:endParaRPr lang="el-GR" dirty="0"/>
          </a:p>
        </p:txBody>
      </p:sp>
    </p:spTree>
    <p:extLst>
      <p:ext uri="{BB962C8B-B14F-4D97-AF65-F5344CB8AC3E}">
        <p14:creationId xmlns:p14="http://schemas.microsoft.com/office/powerpoint/2010/main" val="2595049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lvl1pPr>
              <a:defRPr b="1"/>
            </a:lvl1pPr>
          </a:lstStyle>
          <a:p>
            <a:pPr>
              <a:defRPr/>
            </a:pPr>
            <a:endParaRPr lang="el-GR" dirty="0"/>
          </a:p>
        </p:txBody>
      </p:sp>
      <p:sp>
        <p:nvSpPr>
          <p:cNvPr id="5" name="Footer Placeholder 4"/>
          <p:cNvSpPr>
            <a:spLocks noGrp="1"/>
          </p:cNvSpPr>
          <p:nvPr>
            <p:ph type="ftr" sz="quarter" idx="11"/>
          </p:nvPr>
        </p:nvSpPr>
        <p:spPr/>
        <p:txBody>
          <a:bodyPr/>
          <a:lstStyle>
            <a:lvl1pPr>
              <a:defRPr b="1"/>
            </a:lvl1pPr>
          </a:lstStyle>
          <a:p>
            <a:pPr>
              <a:defRPr/>
            </a:pPr>
            <a:endParaRPr lang="el-GR" dirty="0"/>
          </a:p>
        </p:txBody>
      </p:sp>
      <p:sp>
        <p:nvSpPr>
          <p:cNvPr id="6" name="Slide Number Placeholder 5"/>
          <p:cNvSpPr>
            <a:spLocks noGrp="1"/>
          </p:cNvSpPr>
          <p:nvPr>
            <p:ph type="sldNum" sz="quarter" idx="12"/>
          </p:nvPr>
        </p:nvSpPr>
        <p:spPr/>
        <p:txBody>
          <a:bodyPr/>
          <a:lstStyle>
            <a:lvl1pPr>
              <a:defRPr b="1"/>
            </a:lvl1pPr>
          </a:lstStyle>
          <a:p>
            <a:pPr>
              <a:defRPr/>
            </a:pPr>
            <a:fld id="{0E498224-615D-41C1-A24C-CD49605AD1A9}" type="slidenum">
              <a:rPr lang="el-GR"/>
              <a:pPr>
                <a:defRPr/>
              </a:pPr>
              <a:t>‹#›</a:t>
            </a:fld>
            <a:endParaRPr lang="el-GR" dirty="0"/>
          </a:p>
        </p:txBody>
      </p:sp>
    </p:spTree>
    <p:extLst>
      <p:ext uri="{BB962C8B-B14F-4D97-AF65-F5344CB8AC3E}">
        <p14:creationId xmlns:p14="http://schemas.microsoft.com/office/powerpoint/2010/main" val="3030031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580086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0018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5292159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426041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0018973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6855546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950141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70C0"/>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0CE0DCB4-211B-49C7-88CC-7C0DF48E8579}" type="slidenum">
              <a:rPr lang="en-US"/>
              <a:pPr>
                <a:defRPr/>
              </a:pPr>
              <a:t>‹#›</a:t>
            </a:fld>
            <a:endParaRPr lang="en-US" dirty="0"/>
          </a:p>
        </p:txBody>
      </p:sp>
    </p:spTree>
    <p:extLst>
      <p:ext uri="{BB962C8B-B14F-4D97-AF65-F5344CB8AC3E}">
        <p14:creationId xmlns:p14="http://schemas.microsoft.com/office/powerpoint/2010/main" val="1717378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0820357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897908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622581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0A1DB6A-9969-4319-9AAC-C0A4A3FE65B5}" type="slidenum">
              <a:rPr lang="en-US"/>
              <a:pPr>
                <a:defRPr/>
              </a:pPr>
              <a:t>‹#›</a:t>
            </a:fld>
            <a:endParaRPr lang="en-US" dirty="0"/>
          </a:p>
        </p:txBody>
      </p:sp>
    </p:spTree>
    <p:extLst>
      <p:ext uri="{BB962C8B-B14F-4D97-AF65-F5344CB8AC3E}">
        <p14:creationId xmlns:p14="http://schemas.microsoft.com/office/powerpoint/2010/main" val="544230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5EAE481D-4930-482A-A97E-88C3626EB2D4}" type="slidenum">
              <a:rPr lang="en-US"/>
              <a:pPr>
                <a:defRPr/>
              </a:pPr>
              <a:t>‹#›</a:t>
            </a:fld>
            <a:endParaRPr lang="en-US" dirty="0"/>
          </a:p>
        </p:txBody>
      </p:sp>
    </p:spTree>
    <p:extLst>
      <p:ext uri="{BB962C8B-B14F-4D97-AF65-F5344CB8AC3E}">
        <p14:creationId xmlns:p14="http://schemas.microsoft.com/office/powerpoint/2010/main" val="201388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3E29632E-036C-4DDD-B6DE-25EE0D386DD6}" type="slidenum">
              <a:rPr lang="en-US"/>
              <a:pPr>
                <a:defRPr/>
              </a:pPr>
              <a:t>‹#›</a:t>
            </a:fld>
            <a:endParaRPr lang="en-US" dirty="0"/>
          </a:p>
        </p:txBody>
      </p:sp>
    </p:spTree>
    <p:extLst>
      <p:ext uri="{BB962C8B-B14F-4D97-AF65-F5344CB8AC3E}">
        <p14:creationId xmlns:p14="http://schemas.microsoft.com/office/powerpoint/2010/main" val="311737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5075BD3C-39E9-4845-A912-6B5E9C55989B}" type="slidenum">
              <a:rPr lang="en-US"/>
              <a:pPr>
                <a:defRPr/>
              </a:pPr>
              <a:t>‹#›</a:t>
            </a:fld>
            <a:endParaRPr lang="en-US" dirty="0"/>
          </a:p>
        </p:txBody>
      </p:sp>
    </p:spTree>
    <p:extLst>
      <p:ext uri="{BB962C8B-B14F-4D97-AF65-F5344CB8AC3E}">
        <p14:creationId xmlns:p14="http://schemas.microsoft.com/office/powerpoint/2010/main" val="256535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E16ECD00-09D8-4268-979F-D81C450AC3B3}" type="slidenum">
              <a:rPr lang="en-US"/>
              <a:pPr>
                <a:defRPr/>
              </a:pPr>
              <a:t>‹#›</a:t>
            </a:fld>
            <a:endParaRPr lang="en-US" dirty="0"/>
          </a:p>
        </p:txBody>
      </p:sp>
    </p:spTree>
    <p:extLst>
      <p:ext uri="{BB962C8B-B14F-4D97-AF65-F5344CB8AC3E}">
        <p14:creationId xmlns:p14="http://schemas.microsoft.com/office/powerpoint/2010/main" val="405415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9680892A-101A-4879-A33D-495E49EBF9A0}" type="slidenum">
              <a:rPr lang="en-US"/>
              <a:pPr>
                <a:defRPr/>
              </a:pPr>
              <a:t>‹#›</a:t>
            </a:fld>
            <a:endParaRPr lang="en-US" dirty="0"/>
          </a:p>
        </p:txBody>
      </p:sp>
    </p:spTree>
    <p:extLst>
      <p:ext uri="{BB962C8B-B14F-4D97-AF65-F5344CB8AC3E}">
        <p14:creationId xmlns:p14="http://schemas.microsoft.com/office/powerpoint/2010/main" val="237087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188913"/>
            <a:ext cx="6985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endParaRPr lang="el-GR" altLang="el-GR"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rgbClr val="000000"/>
                </a:solidFill>
                <a:latin typeface="Arial"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Arial" charset="0"/>
                <a:cs typeface="+mn-cs"/>
              </a:defRPr>
            </a:lvl1pPr>
          </a:lstStyle>
          <a:p>
            <a:pPr>
              <a:defRPr/>
            </a:pPr>
            <a:fld id="{0613FF2D-1C56-4B87-816E-5DC7E3CB03DA}" type="slidenum">
              <a:rPr lang="en-US"/>
              <a:pPr>
                <a:defRPr/>
              </a:pPr>
              <a:t>‹#›</a:t>
            </a:fld>
            <a:endParaRPr lang="en-US" dirty="0"/>
          </a:p>
        </p:txBody>
      </p:sp>
      <p:sp>
        <p:nvSpPr>
          <p:cNvPr id="2" name="Line 8"/>
          <p:cNvSpPr>
            <a:spLocks noChangeShapeType="1"/>
          </p:cNvSpPr>
          <p:nvPr/>
        </p:nvSpPr>
        <p:spPr bwMode="auto">
          <a:xfrm>
            <a:off x="0" y="1196975"/>
            <a:ext cx="9144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031" name="Rectangle 9"/>
          <p:cNvSpPr>
            <a:spLocks noChangeArrowheads="1"/>
          </p:cNvSpPr>
          <p:nvPr/>
        </p:nvSpPr>
        <p:spPr bwMode="auto">
          <a:xfrm>
            <a:off x="0" y="-26988"/>
            <a:ext cx="9144000" cy="215901"/>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defRPr/>
            </a:pPr>
            <a:endParaRPr lang="el-GR" altLang="el-GR" dirty="0" smtClean="0">
              <a:solidFill>
                <a:srgbClr val="000000"/>
              </a:solidFill>
            </a:endParaRPr>
          </a:p>
        </p:txBody>
      </p:sp>
      <p:sp>
        <p:nvSpPr>
          <p:cNvPr id="1032" name="Rectangle 10"/>
          <p:cNvSpPr>
            <a:spLocks noChangeArrowheads="1"/>
          </p:cNvSpPr>
          <p:nvPr/>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charset="0"/>
                <a:cs typeface="Arial" charset="0"/>
              </a:defRPr>
            </a:lvl1pPr>
            <a:lvl2pPr marL="742950" indent="-285750" eaLnBrk="0" hangingPunct="0">
              <a:defRPr sz="2400" b="1">
                <a:solidFill>
                  <a:schemeClr val="tx1"/>
                </a:solidFill>
                <a:latin typeface="Arial" charset="0"/>
                <a:cs typeface="Arial" charset="0"/>
              </a:defRPr>
            </a:lvl2pPr>
            <a:lvl3pPr marL="1143000" indent="-228600" eaLnBrk="0" hangingPunct="0">
              <a:defRPr sz="2400" b="1">
                <a:solidFill>
                  <a:schemeClr val="tx1"/>
                </a:solidFill>
                <a:latin typeface="Arial" charset="0"/>
                <a:cs typeface="Arial" charset="0"/>
              </a:defRPr>
            </a:lvl3pPr>
            <a:lvl4pPr marL="1600200" indent="-228600" eaLnBrk="0" hangingPunct="0">
              <a:defRPr sz="2400" b="1">
                <a:solidFill>
                  <a:schemeClr val="tx1"/>
                </a:solidFill>
                <a:latin typeface="Arial" charset="0"/>
                <a:cs typeface="Arial" charset="0"/>
              </a:defRPr>
            </a:lvl4pPr>
            <a:lvl5pPr marL="2057400" indent="-228600" eaLnBrk="0" hangingPunct="0">
              <a:defRPr sz="2400" b="1">
                <a:solidFill>
                  <a:schemeClr val="tx1"/>
                </a:solidFill>
                <a:latin typeface="Arial" charset="0"/>
                <a:cs typeface="Arial" charset="0"/>
              </a:defRPr>
            </a:lvl5pPr>
            <a:lvl6pPr marL="2514600" indent="-228600" eaLnBrk="0" fontAlgn="base" hangingPunct="0">
              <a:spcBef>
                <a:spcPct val="0"/>
              </a:spcBef>
              <a:spcAft>
                <a:spcPct val="0"/>
              </a:spcAft>
              <a:defRPr sz="2400" b="1">
                <a:solidFill>
                  <a:schemeClr val="tx1"/>
                </a:solidFill>
                <a:latin typeface="Arial" charset="0"/>
                <a:cs typeface="Arial" charset="0"/>
              </a:defRPr>
            </a:lvl6pPr>
            <a:lvl7pPr marL="2971800" indent="-228600" eaLnBrk="0" fontAlgn="base" hangingPunct="0">
              <a:spcBef>
                <a:spcPct val="0"/>
              </a:spcBef>
              <a:spcAft>
                <a:spcPct val="0"/>
              </a:spcAft>
              <a:defRPr sz="2400" b="1">
                <a:solidFill>
                  <a:schemeClr val="tx1"/>
                </a:solidFill>
                <a:latin typeface="Arial" charset="0"/>
                <a:cs typeface="Arial" charset="0"/>
              </a:defRPr>
            </a:lvl7pPr>
            <a:lvl8pPr marL="3429000" indent="-228600" eaLnBrk="0" fontAlgn="base" hangingPunct="0">
              <a:spcBef>
                <a:spcPct val="0"/>
              </a:spcBef>
              <a:spcAft>
                <a:spcPct val="0"/>
              </a:spcAft>
              <a:defRPr sz="2400" b="1">
                <a:solidFill>
                  <a:schemeClr val="tx1"/>
                </a:solidFill>
                <a:latin typeface="Arial" charset="0"/>
                <a:cs typeface="Arial" charset="0"/>
              </a:defRPr>
            </a:lvl8pPr>
            <a:lvl9pPr marL="3886200" indent="-228600" eaLnBrk="0" fontAlgn="base" hangingPunct="0">
              <a:spcBef>
                <a:spcPct val="0"/>
              </a:spcBef>
              <a:spcAft>
                <a:spcPct val="0"/>
              </a:spcAft>
              <a:defRPr sz="2400" b="1">
                <a:solidFill>
                  <a:schemeClr val="tx1"/>
                </a:solidFill>
                <a:latin typeface="Arial" charset="0"/>
                <a:cs typeface="Arial" charset="0"/>
              </a:defRPr>
            </a:lvl9pPr>
          </a:lstStyle>
          <a:p>
            <a:pPr eaLnBrk="1" hangingPunct="1">
              <a:defRPr/>
            </a:pPr>
            <a:endParaRPr lang="el-GR" altLang="el-GR"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3200" b="1">
          <a:solidFill>
            <a:schemeClr val="tx2"/>
          </a:solidFill>
          <a:latin typeface="Calibri" panose="020F0502020204030204" pitchFamily="34" charset="0"/>
          <a:ea typeface="+mj-ea"/>
          <a:cs typeface="+mj-cs"/>
        </a:defRPr>
      </a:lvl1pPr>
      <a:lvl2pPr algn="ctr" rtl="0" eaLnBrk="0" fontAlgn="base" hangingPunct="0">
        <a:spcBef>
          <a:spcPct val="0"/>
        </a:spcBef>
        <a:spcAft>
          <a:spcPct val="0"/>
        </a:spcAft>
        <a:defRPr sz="3200" b="1">
          <a:solidFill>
            <a:schemeClr val="tx2"/>
          </a:solidFill>
          <a:latin typeface="Calibri" pitchFamily="34" charset="0"/>
        </a:defRPr>
      </a:lvl2pPr>
      <a:lvl3pPr algn="ctr" rtl="0" eaLnBrk="0" fontAlgn="base" hangingPunct="0">
        <a:spcBef>
          <a:spcPct val="0"/>
        </a:spcBef>
        <a:spcAft>
          <a:spcPct val="0"/>
        </a:spcAft>
        <a:defRPr sz="3200" b="1">
          <a:solidFill>
            <a:schemeClr val="tx2"/>
          </a:solidFill>
          <a:latin typeface="Calibri" pitchFamily="34" charset="0"/>
        </a:defRPr>
      </a:lvl3pPr>
      <a:lvl4pPr algn="ctr" rtl="0" eaLnBrk="0" fontAlgn="base" hangingPunct="0">
        <a:spcBef>
          <a:spcPct val="0"/>
        </a:spcBef>
        <a:spcAft>
          <a:spcPct val="0"/>
        </a:spcAft>
        <a:defRPr sz="3200" b="1">
          <a:solidFill>
            <a:schemeClr val="tx2"/>
          </a:solidFill>
          <a:latin typeface="Calibri" pitchFamily="34" charset="0"/>
        </a:defRPr>
      </a:lvl4pPr>
      <a:lvl5pPr algn="ctr" rtl="0" eaLnBrk="0" fontAlgn="base" hangingPunct="0">
        <a:spcBef>
          <a:spcPct val="0"/>
        </a:spcBef>
        <a:spcAft>
          <a:spcPct val="0"/>
        </a:spcAft>
        <a:defRPr sz="3200" b="1">
          <a:solidFill>
            <a:schemeClr val="tx2"/>
          </a:solidFill>
          <a:latin typeface="Calibri" pitchFamily="34"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har char="–"/>
        <a:defRPr sz="2200">
          <a:solidFill>
            <a:schemeClr val="tx1"/>
          </a:solidFill>
          <a:latin typeface="Calibri" panose="020F0502020204030204" pitchFamily="34" charset="0"/>
        </a:defRPr>
      </a:lvl2pPr>
      <a:lvl3pPr marL="1143000" indent="-228600" algn="l" rtl="0" eaLnBrk="0" fontAlgn="base" hangingPunct="0">
        <a:spcBef>
          <a:spcPct val="20000"/>
        </a:spcBef>
        <a:spcAft>
          <a:spcPct val="0"/>
        </a:spcAft>
        <a:buChar char="•"/>
        <a:defRPr sz="2200">
          <a:solidFill>
            <a:schemeClr val="tx1"/>
          </a:solidFill>
          <a:latin typeface="Calibri" panose="020F0502020204030204" pitchFamily="34" charset="0"/>
        </a:defRPr>
      </a:lvl3pPr>
      <a:lvl4pPr marL="1600200" indent="-228600" algn="l" rtl="0" eaLnBrk="0" fontAlgn="base" hangingPunct="0">
        <a:spcBef>
          <a:spcPct val="20000"/>
        </a:spcBef>
        <a:spcAft>
          <a:spcPct val="0"/>
        </a:spcAft>
        <a:buChar char="–"/>
        <a:defRPr sz="2200">
          <a:solidFill>
            <a:schemeClr val="tx1"/>
          </a:solidFill>
          <a:latin typeface="Calibri" panose="020F0502020204030204" pitchFamily="34" charset="0"/>
        </a:defRPr>
      </a:lvl4pPr>
      <a:lvl5pPr marL="2057400" indent="-228600" algn="l" rtl="0" eaLnBrk="0" fontAlgn="base" hangingPunct="0">
        <a:spcBef>
          <a:spcPct val="20000"/>
        </a:spcBef>
        <a:spcAft>
          <a:spcPct val="0"/>
        </a:spcAft>
        <a:buChar char="»"/>
        <a:defRPr sz="2200">
          <a:solidFill>
            <a:schemeClr val="tx1"/>
          </a:solidFill>
          <a:latin typeface="Calibri" panose="020F0502020204030204" pitchFamily="34"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68313" y="115888"/>
            <a:ext cx="82296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2051" name="Text Placeholder 2"/>
          <p:cNvSpPr>
            <a:spLocks noGrp="1"/>
          </p:cNvSpPr>
          <p:nvPr>
            <p:ph type="body" idx="1"/>
          </p:nvPr>
        </p:nvSpPr>
        <p:spPr bwMode="auto">
          <a:xfrm>
            <a:off x="457200" y="1196975"/>
            <a:ext cx="82296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prstClr val="black">
                    <a:tint val="75000"/>
                  </a:prst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prstClr val="black">
                    <a:tint val="75000"/>
                  </a:prst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smtClean="0">
                <a:solidFill>
                  <a:prstClr val="black"/>
                </a:solidFill>
              </a:defRPr>
            </a:lvl1pPr>
          </a:lstStyle>
          <a:p>
            <a:pPr>
              <a:defRPr/>
            </a:pPr>
            <a:fld id="{10BE39EC-7948-4647-97E3-A923C644A126}" type="slidenum">
              <a:rPr lang="el-GR"/>
              <a:pPr>
                <a:defRPr/>
              </a:pPr>
              <a:t>‹#›</a:t>
            </a:fld>
            <a:endParaRPr lang="el-GR" dirty="0"/>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timing>
    <p:tnLst>
      <p:par>
        <p:cTn id="1" dur="indefinite" restart="never" nodeType="tmRoot"/>
      </p:par>
    </p:tnLst>
  </p:timing>
  <p:hf hdr="0" ftr="0" dt="0"/>
  <p:txStyles>
    <p:titleStyle>
      <a:lvl1pPr algn="ctr" rtl="0" fontAlgn="base">
        <a:spcBef>
          <a:spcPct val="0"/>
        </a:spcBef>
        <a:spcAft>
          <a:spcPct val="0"/>
        </a:spcAft>
        <a:defRPr sz="4000" b="1" kern="1200">
          <a:solidFill>
            <a:schemeClr val="tx1"/>
          </a:solidFill>
          <a:latin typeface="+mj-lt"/>
          <a:ea typeface="+mj-ea"/>
          <a:cs typeface="+mj-cs"/>
        </a:defRPr>
      </a:lvl1pPr>
      <a:lvl2pPr algn="ctr" rtl="0" fontAlgn="base">
        <a:spcBef>
          <a:spcPct val="0"/>
        </a:spcBef>
        <a:spcAft>
          <a:spcPct val="0"/>
        </a:spcAft>
        <a:defRPr sz="4000" b="1">
          <a:solidFill>
            <a:schemeClr val="tx1"/>
          </a:solidFill>
          <a:latin typeface="Calibri" pitchFamily="34" charset="0"/>
        </a:defRPr>
      </a:lvl2pPr>
      <a:lvl3pPr algn="ctr" rtl="0" fontAlgn="base">
        <a:spcBef>
          <a:spcPct val="0"/>
        </a:spcBef>
        <a:spcAft>
          <a:spcPct val="0"/>
        </a:spcAft>
        <a:defRPr sz="4000" b="1">
          <a:solidFill>
            <a:schemeClr val="tx1"/>
          </a:solidFill>
          <a:latin typeface="Calibri" pitchFamily="34" charset="0"/>
        </a:defRPr>
      </a:lvl3pPr>
      <a:lvl4pPr algn="ctr" rtl="0" fontAlgn="base">
        <a:spcBef>
          <a:spcPct val="0"/>
        </a:spcBef>
        <a:spcAft>
          <a:spcPct val="0"/>
        </a:spcAft>
        <a:defRPr sz="4000" b="1">
          <a:solidFill>
            <a:schemeClr val="tx1"/>
          </a:solidFill>
          <a:latin typeface="Calibri" pitchFamily="34" charset="0"/>
        </a:defRPr>
      </a:lvl4pPr>
      <a:lvl5pPr algn="ctr" rtl="0" fontAlgn="base">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000" b="1">
          <a:solidFill>
            <a:schemeClr val="tx1"/>
          </a:solidFill>
          <a:latin typeface="Calibri" pitchFamily="34" charset="0"/>
        </a:defRPr>
      </a:lvl6pPr>
      <a:lvl7pPr marL="914400" algn="ctr" rtl="0" fontAlgn="base">
        <a:spcBef>
          <a:spcPct val="0"/>
        </a:spcBef>
        <a:spcAft>
          <a:spcPct val="0"/>
        </a:spcAft>
        <a:defRPr sz="4000" b="1">
          <a:solidFill>
            <a:schemeClr val="tx1"/>
          </a:solidFill>
          <a:latin typeface="Calibri" pitchFamily="34" charset="0"/>
        </a:defRPr>
      </a:lvl7pPr>
      <a:lvl8pPr marL="1371600" algn="ctr" rtl="0" fontAlgn="base">
        <a:spcBef>
          <a:spcPct val="0"/>
        </a:spcBef>
        <a:spcAft>
          <a:spcPct val="0"/>
        </a:spcAft>
        <a:defRPr sz="4000" b="1">
          <a:solidFill>
            <a:schemeClr val="tx1"/>
          </a:solidFill>
          <a:latin typeface="Calibri" pitchFamily="34" charset="0"/>
        </a:defRPr>
      </a:lvl8pPr>
      <a:lvl9pPr marL="1828800" algn="ctr" rtl="0" fontAlgn="base">
        <a:spcBef>
          <a:spcPct val="0"/>
        </a:spcBef>
        <a:spcAft>
          <a:spcPct val="0"/>
        </a:spcAft>
        <a:defRPr sz="40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b="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b="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b="0" smtClean="0">
                <a:solidFill>
                  <a:prstClr val="black"/>
                </a:solidFill>
              </a:rPr>
              <a:pPr>
                <a:defRPr/>
              </a:pPr>
              <a:t>‹#›</a:t>
            </a:fld>
            <a:endParaRPr lang="el-GR" b="0">
              <a:solidFill>
                <a:prstClr val="black"/>
              </a:solidFill>
            </a:endParaRPr>
          </a:p>
        </p:txBody>
      </p:sp>
    </p:spTree>
    <p:extLst>
      <p:ext uri="{BB962C8B-B14F-4D97-AF65-F5344CB8AC3E}">
        <p14:creationId xmlns:p14="http://schemas.microsoft.com/office/powerpoint/2010/main" val="4376034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ctrTitle"/>
          </p:nvPr>
        </p:nvSpPr>
        <p:spPr>
          <a:xfrm>
            <a:off x="684213" y="1341438"/>
            <a:ext cx="7772400" cy="1470025"/>
          </a:xfrm>
        </p:spPr>
        <p:txBody>
          <a:bodyPr/>
          <a:lstStyle/>
          <a:p>
            <a:pPr marL="342900" indent="-342900"/>
            <a:r>
              <a:rPr lang="el-GR" altLang="el-GR" sz="3600" dirty="0" smtClean="0">
                <a:latin typeface="Calibri" pitchFamily="34" charset="0"/>
              </a:rPr>
              <a:t>Κοινωνική εργασία με ανάπηρους και ηλικιωμένους</a:t>
            </a:r>
          </a:p>
        </p:txBody>
      </p:sp>
      <p:sp>
        <p:nvSpPr>
          <p:cNvPr id="15363" name="Υπότιτλος 2"/>
          <p:cNvSpPr>
            <a:spLocks noGrp="1"/>
          </p:cNvSpPr>
          <p:nvPr>
            <p:ph type="subTitle" idx="1"/>
          </p:nvPr>
        </p:nvSpPr>
        <p:spPr>
          <a:xfrm>
            <a:off x="1370013" y="3097213"/>
            <a:ext cx="7018337" cy="1752600"/>
          </a:xfrm>
        </p:spPr>
        <p:txBody>
          <a:bodyPr/>
          <a:lstStyle/>
          <a:p>
            <a:pPr>
              <a:spcBef>
                <a:spcPct val="0"/>
              </a:spcBef>
              <a:spcAft>
                <a:spcPts val="1200"/>
              </a:spcAft>
            </a:pPr>
            <a:r>
              <a:rPr lang="el-GR" altLang="el-GR" sz="2600" b="1" dirty="0" smtClean="0"/>
              <a:t>Ενότητα </a:t>
            </a:r>
            <a:r>
              <a:rPr lang="en-US" altLang="el-GR" sz="2600" b="1" dirty="0"/>
              <a:t>3</a:t>
            </a:r>
            <a:r>
              <a:rPr lang="el-GR" altLang="el-GR" sz="2600" dirty="0" smtClean="0"/>
              <a:t>: Τρίτη ηλικία</a:t>
            </a:r>
            <a:endParaRPr lang="en-US" altLang="el-GR" sz="2600" dirty="0" smtClean="0"/>
          </a:p>
          <a:p>
            <a:pPr>
              <a:spcBef>
                <a:spcPct val="0"/>
              </a:spcBef>
            </a:pPr>
            <a:r>
              <a:rPr lang="el-GR" altLang="el-GR" sz="2400" dirty="0" smtClean="0"/>
              <a:t>Δέσποινα Κομπότη</a:t>
            </a:r>
          </a:p>
          <a:p>
            <a:pPr>
              <a:spcBef>
                <a:spcPct val="0"/>
              </a:spcBef>
            </a:pPr>
            <a:r>
              <a:rPr lang="el-GR" altLang="el-GR" sz="2400" dirty="0" smtClean="0"/>
              <a:t>Τμήμα Κοινωνικής Εργασίας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a:stretch>
            <a:fillRect/>
          </a:stretch>
        </p:blipFill>
        <p:spPr>
          <a:xfrm>
            <a:off x="7762875" y="476250"/>
            <a:ext cx="854075" cy="649288"/>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a:srcRect/>
          <a:stretch>
            <a:fillRect/>
          </a:stretch>
        </p:blipFill>
        <p:spPr bwMode="auto">
          <a:xfrm>
            <a:off x="611188" y="476250"/>
            <a:ext cx="682625" cy="695325"/>
          </a:xfrm>
          <a:prstGeom prst="rect">
            <a:avLst/>
          </a:prstGeom>
          <a:noFill/>
          <a:extLst>
            <a:ext uri="{909E8E84-426E-40DD-AFC4-6F175D3DCCD1}">
              <a14:hiddenFill xmlns:a14="http://schemas.microsoft.com/office/drawing/2010/main">
                <a:solidFill>
                  <a:srgbClr val="FFFFFF"/>
                </a:solidFill>
              </a14:hiddenFill>
            </a:ext>
          </a:extLst>
        </p:spPr>
      </p:pic>
      <p:sp>
        <p:nvSpPr>
          <p:cNvPr id="15366" name="Rectangle 9"/>
          <p:cNvSpPr>
            <a:spLocks noChangeArrowheads="1"/>
          </p:cNvSpPr>
          <p:nvPr/>
        </p:nvSpPr>
        <p:spPr bwMode="auto">
          <a:xfrm>
            <a:off x="1241425" y="631825"/>
            <a:ext cx="666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Arial" charset="0"/>
              </a:defRPr>
            </a:lvl1pPr>
            <a:lvl2pPr marL="742950" indent="-285750" eaLnBrk="0" hangingPunct="0">
              <a:defRPr sz="2800" b="1">
                <a:solidFill>
                  <a:schemeClr val="tx1"/>
                </a:solidFill>
                <a:latin typeface="Arial" charset="0"/>
              </a:defRPr>
            </a:lvl2pPr>
            <a:lvl3pPr marL="1143000" indent="-228600" eaLnBrk="0" hangingPunct="0">
              <a:defRPr sz="2800" b="1">
                <a:solidFill>
                  <a:schemeClr val="tx1"/>
                </a:solidFill>
                <a:latin typeface="Arial" charset="0"/>
              </a:defRPr>
            </a:lvl3pPr>
            <a:lvl4pPr marL="1600200" indent="-228600" eaLnBrk="0" hangingPunct="0">
              <a:defRPr sz="2800" b="1">
                <a:solidFill>
                  <a:schemeClr val="tx1"/>
                </a:solidFill>
                <a:latin typeface="Arial" charset="0"/>
              </a:defRPr>
            </a:lvl4pPr>
            <a:lvl5pPr marL="2057400" indent="-228600" eaLnBrk="0" hangingPunct="0">
              <a:defRPr sz="2800" b="1">
                <a:solidFill>
                  <a:schemeClr val="tx1"/>
                </a:solidFill>
                <a:latin typeface="Arial" charset="0"/>
              </a:defRPr>
            </a:lvl5pPr>
            <a:lvl6pPr marL="2514600" indent="-228600" eaLnBrk="0" fontAlgn="base" hangingPunct="0">
              <a:spcBef>
                <a:spcPct val="0"/>
              </a:spcBef>
              <a:spcAft>
                <a:spcPct val="0"/>
              </a:spcAft>
              <a:defRPr sz="2800" b="1">
                <a:solidFill>
                  <a:schemeClr val="tx1"/>
                </a:solidFill>
                <a:latin typeface="Arial" charset="0"/>
              </a:defRPr>
            </a:lvl6pPr>
            <a:lvl7pPr marL="2971800" indent="-228600" eaLnBrk="0" fontAlgn="base" hangingPunct="0">
              <a:spcBef>
                <a:spcPct val="0"/>
              </a:spcBef>
              <a:spcAft>
                <a:spcPct val="0"/>
              </a:spcAft>
              <a:defRPr sz="2800" b="1">
                <a:solidFill>
                  <a:schemeClr val="tx1"/>
                </a:solidFill>
                <a:latin typeface="Arial" charset="0"/>
              </a:defRPr>
            </a:lvl7pPr>
            <a:lvl8pPr marL="3429000" indent="-228600" eaLnBrk="0" fontAlgn="base" hangingPunct="0">
              <a:spcBef>
                <a:spcPct val="0"/>
              </a:spcBef>
              <a:spcAft>
                <a:spcPct val="0"/>
              </a:spcAft>
              <a:defRPr sz="2800" b="1">
                <a:solidFill>
                  <a:schemeClr val="tx1"/>
                </a:solidFill>
                <a:latin typeface="Arial" charset="0"/>
              </a:defRPr>
            </a:lvl8pPr>
            <a:lvl9pPr marL="3886200" indent="-228600" eaLnBrk="0" fontAlgn="base" hangingPunct="0">
              <a:spcBef>
                <a:spcPct val="0"/>
              </a:spcBef>
              <a:spcAft>
                <a:spcPct val="0"/>
              </a:spcAft>
              <a:defRPr sz="2800" b="1">
                <a:solidFill>
                  <a:schemeClr val="tx1"/>
                </a:solidFill>
                <a:latin typeface="Arial" charset="0"/>
              </a:defRPr>
            </a:lvl9pPr>
          </a:lstStyle>
          <a:p>
            <a:pPr algn="ctr" eaLnBrk="1" hangingPunct="1"/>
            <a:r>
              <a:rPr lang="el-GR" altLang="el-GR" sz="1600" b="0" dirty="0">
                <a:solidFill>
                  <a:srgbClr val="000000"/>
                </a:solidFill>
                <a:latin typeface="Calibri" pitchFamily="34" charset="0"/>
                <a:cs typeface="Arial" charset="0"/>
              </a:rPr>
              <a:t>Ανοικτά Ακαδημαϊκά Μαθήματα στο ΤΕΙ Αθήνας</a:t>
            </a:r>
          </a:p>
        </p:txBody>
      </p:sp>
      <p:graphicFrame>
        <p:nvGraphicFramePr>
          <p:cNvPr id="4" name="Table 3"/>
          <p:cNvGraphicFramePr>
            <a:graphicFrameLocks noGrp="1"/>
          </p:cNvGraphicFramePr>
          <p:nvPr/>
        </p:nvGraphicFramePr>
        <p:xfrm>
          <a:off x="1760538" y="6088063"/>
          <a:ext cx="5695950" cy="792162"/>
        </p:xfrm>
        <a:graphic>
          <a:graphicData uri="http://schemas.openxmlformats.org/drawingml/2006/table">
            <a:tbl>
              <a:tblPr firstRow="1" firstCol="1" bandRow="1">
                <a:tableStyleId>{2D5ABB26-0587-4C30-8999-92F81FD0307C}</a:tableStyleId>
              </a:tblPr>
              <a:tblGrid>
                <a:gridCol w="2138838"/>
                <a:gridCol w="3557112"/>
              </a:tblGrid>
              <a:tr h="792162">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37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200" y="5367338"/>
            <a:ext cx="1971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2" descr="C:\Users\alex\Desktop\logo.png"/>
          <p:cNvPicPr>
            <a:picLocks noChangeAspect="1" noChangeArrowheads="1"/>
          </p:cNvPicPr>
          <p:nvPr/>
        </p:nvPicPr>
        <p:blipFill>
          <a:blip r:embed="rId6">
            <a:extLst>
              <a:ext uri="{28A0092B-C50C-407E-A947-70E740481C1C}">
                <a14:useLocalDpi xmlns:a14="http://schemas.microsoft.com/office/drawing/2010/main" val="0"/>
              </a:ext>
            </a:extLst>
          </a:blip>
          <a:srcRect t="8214"/>
          <a:stretch>
            <a:fillRect/>
          </a:stretch>
        </p:blipFill>
        <p:spPr bwMode="auto">
          <a:xfrm>
            <a:off x="4046538" y="5368925"/>
            <a:ext cx="334803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Συνήθεις αλλαγές που προκύπτουν με το </a:t>
            </a:r>
            <a:r>
              <a:rPr lang="el-GR" dirty="0" smtClean="0"/>
              <a:t>γήρας</a:t>
            </a:r>
            <a:r>
              <a:rPr lang="el-GR" b="0" dirty="0" smtClean="0"/>
              <a:t> 5/7</a:t>
            </a:r>
            <a:endParaRPr lang="el-GR" b="0" dirty="0"/>
          </a:p>
        </p:txBody>
      </p:sp>
      <p:sp>
        <p:nvSpPr>
          <p:cNvPr id="3" name="Θέση περιεχομένου 2"/>
          <p:cNvSpPr>
            <a:spLocks noGrp="1"/>
          </p:cNvSpPr>
          <p:nvPr>
            <p:ph idx="1"/>
          </p:nvPr>
        </p:nvSpPr>
        <p:spPr/>
        <p:txBody>
          <a:bodyPr/>
          <a:lstStyle/>
          <a:p>
            <a:r>
              <a:rPr lang="el-GR" b="1" dirty="0"/>
              <a:t>Συρρίκνωση της κοινωνικότητας του ατόμου: </a:t>
            </a:r>
          </a:p>
          <a:p>
            <a:pPr marL="0" indent="0">
              <a:buNone/>
            </a:pPr>
            <a:r>
              <a:rPr lang="el-GR" dirty="0" smtClean="0"/>
              <a:t>Η </a:t>
            </a:r>
            <a:r>
              <a:rPr lang="el-GR" dirty="0"/>
              <a:t>μοναξιά συνήθως εμφανίζεται όταν ο/η σύζυγος ή φίλοι αρρωσταίνουν ή πεθαίνουν. Τα παιδιά και τα εγγόνια είναι συχνά πολύ απασχολημένα ή μένουν μακριά.  Συχνά  ηλικιωμένοι αποφασίζουν να  σταματήσουν να οδηγούν γεγονός που επιδεινώνει την κοινωνικότητά τους. Αισθήσεις όπως η ακοή  και η όραση επιδεινώνονται γεγονός που δυσκολεύει περαιτέρω την επικοινωνία. Η προσαρμογή του ατόμου σε αυτές τις αλλαγές είναι πιο δύσκολη από ότι η προσαρμογή του στις αλλαγές της φυσικής του κατάστασης και στην εμφάνιση χρόνιων νόσων.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10</a:t>
            </a:fld>
            <a:endParaRPr lang="en-US" altLang="el-GR" dirty="0"/>
          </a:p>
        </p:txBody>
      </p:sp>
    </p:spTree>
    <p:extLst>
      <p:ext uri="{BB962C8B-B14F-4D97-AF65-F5344CB8AC3E}">
        <p14:creationId xmlns:p14="http://schemas.microsoft.com/office/powerpoint/2010/main" val="1098438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Στρατηγικές για αποτελεσματική συνεργασία </a:t>
            </a:r>
            <a:r>
              <a:rPr lang="el-GR" b="0" dirty="0" smtClean="0"/>
              <a:t>1/2</a:t>
            </a:r>
            <a:endParaRPr lang="el-GR" b="0" dirty="0"/>
          </a:p>
        </p:txBody>
      </p:sp>
      <p:sp>
        <p:nvSpPr>
          <p:cNvPr id="3" name="Θέση περιεχομένου 2"/>
          <p:cNvSpPr>
            <a:spLocks noGrp="1"/>
          </p:cNvSpPr>
          <p:nvPr>
            <p:ph idx="1"/>
          </p:nvPr>
        </p:nvSpPr>
        <p:spPr/>
        <p:txBody>
          <a:bodyPr/>
          <a:lstStyle/>
          <a:p>
            <a:r>
              <a:rPr lang="el-GR" dirty="0" smtClean="0"/>
              <a:t>Ενημερωνόμαστε </a:t>
            </a:r>
            <a:r>
              <a:rPr lang="el-GR" dirty="0"/>
              <a:t>σχετικά με την οικογένεια του ατόμου, την εργασία του, τα χόμπι του, επιτεύγματα της ζωής του και γενικότερα για τις εμπειρίες της ζωής του. </a:t>
            </a:r>
          </a:p>
          <a:p>
            <a:r>
              <a:rPr lang="el-GR" dirty="0"/>
              <a:t>Ακούμε τους ηλικιωμένους με ειλικρινές ενδιαφέρον</a:t>
            </a:r>
          </a:p>
          <a:p>
            <a:r>
              <a:rPr lang="el-GR" dirty="0"/>
              <a:t>Αξιοποιούμε ενδιαφέροντα που είχε το άτομο και δημιουργούμε ευκαιρίες για νέες δραστηριότητες/ εμπειρίες που δίνουν ευχαρίστηση στο άτομο. Αυτό μπορεί να διευρυνθεί περαιτέρω με επισκέψεις που πραγματοποιούνται συνοδεία μελών του προσωπικού, με συμμετοχή σε δραστηριότητες δικής τους  επιλογής, με το να βλέπουν τα παιδιά τους, να συμμετέχουν σε θρησκευτικές εκδηλώσεις.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11</a:t>
            </a:fld>
            <a:endParaRPr lang="en-US" altLang="el-GR" dirty="0"/>
          </a:p>
        </p:txBody>
      </p:sp>
    </p:spTree>
    <p:extLst>
      <p:ext uri="{BB962C8B-B14F-4D97-AF65-F5344CB8AC3E}">
        <p14:creationId xmlns:p14="http://schemas.microsoft.com/office/powerpoint/2010/main" val="2590712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Στρατηγικές για αποτελεσματική </a:t>
            </a:r>
            <a:r>
              <a:rPr lang="el-GR" dirty="0" smtClean="0"/>
              <a:t>συνεργασία </a:t>
            </a:r>
            <a:r>
              <a:rPr lang="el-GR" b="0" dirty="0" smtClean="0"/>
              <a:t>2/2</a:t>
            </a:r>
            <a:endParaRPr lang="el-GR" b="0" dirty="0"/>
          </a:p>
        </p:txBody>
      </p:sp>
      <p:sp>
        <p:nvSpPr>
          <p:cNvPr id="3" name="Θέση περιεχομένου 2"/>
          <p:cNvSpPr>
            <a:spLocks noGrp="1"/>
          </p:cNvSpPr>
          <p:nvPr>
            <p:ph idx="1"/>
          </p:nvPr>
        </p:nvSpPr>
        <p:spPr/>
        <p:txBody>
          <a:bodyPr/>
          <a:lstStyle/>
          <a:p>
            <a:r>
              <a:rPr lang="el-GR" dirty="0"/>
              <a:t>Αποδεχόμαστε τη στεναχώρια τους για λάθη του παρελθόντος αλλά και τις απογοητεύσεις τους, τους βοηθάμε να τα δουν όλα αυτά σε συνάρτηση με το σύνολο της ζωής τους αλλά και τα επιτεύγματά τους</a:t>
            </a:r>
            <a:r>
              <a:rPr lang="el-GR" dirty="0" smtClean="0"/>
              <a:t>.</a:t>
            </a:r>
            <a:endParaRPr lang="el-GR" dirty="0"/>
          </a:p>
          <a:p>
            <a:r>
              <a:rPr lang="el-GR" dirty="0"/>
              <a:t>Υποστηρίζουμε την αναπόληση της ζωής τους και ενθαρρύνουμε και άλλα μέλη της οικογένειας να συμμετέχουν σε αυτό. </a:t>
            </a:r>
          </a:p>
          <a:p>
            <a:r>
              <a:rPr lang="el-GR" dirty="0"/>
              <a:t>Χρησιμοποιούμε χιούμορ για να ελαφρύνουμε κάποιες στιγμές (κατάλληλο χιούμορ). </a:t>
            </a:r>
          </a:p>
          <a:p>
            <a:r>
              <a:rPr lang="el-GR" dirty="0"/>
              <a:t>Αναγνωρίζουμε τη μοναδικότητα της εμπειρίας ζωής του κάθε ατόμου.</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12</a:t>
            </a:fld>
            <a:endParaRPr lang="en-US" altLang="el-GR" dirty="0"/>
          </a:p>
        </p:txBody>
      </p:sp>
    </p:spTree>
    <p:extLst>
      <p:ext uri="{BB962C8B-B14F-4D97-AF65-F5344CB8AC3E}">
        <p14:creationId xmlns:p14="http://schemas.microsoft.com/office/powerpoint/2010/main" val="2464703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Συνήθεις αλλαγές που προκύπτουν με το </a:t>
            </a:r>
            <a:r>
              <a:rPr lang="el-GR" dirty="0" smtClean="0"/>
              <a:t>γήρας </a:t>
            </a:r>
            <a:r>
              <a:rPr lang="el-GR" b="0" dirty="0" smtClean="0"/>
              <a:t>6/7</a:t>
            </a:r>
            <a:endParaRPr lang="el-GR" b="0" dirty="0"/>
          </a:p>
        </p:txBody>
      </p:sp>
      <p:sp>
        <p:nvSpPr>
          <p:cNvPr id="3" name="Θέση περιεχομένου 2"/>
          <p:cNvSpPr>
            <a:spLocks noGrp="1"/>
          </p:cNvSpPr>
          <p:nvPr>
            <p:ph idx="1"/>
          </p:nvPr>
        </p:nvSpPr>
        <p:spPr/>
        <p:txBody>
          <a:bodyPr/>
          <a:lstStyle/>
          <a:p>
            <a:r>
              <a:rPr lang="el-GR" b="1" dirty="0"/>
              <a:t>Μειωμένη λειτουργία των αισθήσεων και ικανότητα επικοινωνίας</a:t>
            </a:r>
          </a:p>
          <a:p>
            <a:pPr marL="0" indent="0">
              <a:buNone/>
            </a:pPr>
            <a:r>
              <a:rPr lang="el-GR" dirty="0"/>
              <a:t>Οι άνθρωποι είμαστε κοινωνικά όντα, μέσα από κοινωνικές αλληλεπιδράσεις μοιραζόμαστε χαρές, λύπες διαμορφώνουμε στάσεις και αντιλήψεις και διατηρούμε τους δεσμούς μας με την πραγματικότητα. Οι ηλικιωμένοι αντιμετωπίζουν εμπόδια στην επικοινωνία, η έκπτωση στη λειτουργία των αισθήσεων δημιουργεί μεγάλα προβλήματα στους ηλικιωμένους. Ο περιορισμός της ακοής ή της όρασης κάνουν το άτομο να αποσύρεται  από κοινές δραστηριότητες.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13</a:t>
            </a:fld>
            <a:endParaRPr lang="en-US" altLang="el-GR" dirty="0"/>
          </a:p>
        </p:txBody>
      </p:sp>
    </p:spTree>
    <p:extLst>
      <p:ext uri="{BB962C8B-B14F-4D97-AF65-F5344CB8AC3E}">
        <p14:creationId xmlns:p14="http://schemas.microsoft.com/office/powerpoint/2010/main" val="1987410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Τεχνικές για συνεργασία με άτομα που έχουν προβλήματα </a:t>
            </a:r>
            <a:r>
              <a:rPr lang="el-GR" dirty="0" smtClean="0"/>
              <a:t>όρασης</a:t>
            </a:r>
            <a:endParaRPr lang="el-GR" dirty="0"/>
          </a:p>
        </p:txBody>
      </p:sp>
      <p:sp>
        <p:nvSpPr>
          <p:cNvPr id="3" name="Θέση περιεχομένου 2"/>
          <p:cNvSpPr>
            <a:spLocks noGrp="1"/>
          </p:cNvSpPr>
          <p:nvPr>
            <p:ph idx="1"/>
          </p:nvPr>
        </p:nvSpPr>
        <p:spPr/>
        <p:txBody>
          <a:bodyPr/>
          <a:lstStyle/>
          <a:p>
            <a:r>
              <a:rPr lang="el-GR" b="1" dirty="0"/>
              <a:t>Όραση: </a:t>
            </a:r>
          </a:p>
          <a:p>
            <a:pPr marL="0" indent="0">
              <a:buNone/>
            </a:pPr>
            <a:r>
              <a:rPr lang="el-GR" dirty="0"/>
              <a:t>Αλλαγές που επέρχονται στην όραση όσο οι άνθρωποι γερνούν έχουν να κάνουν με τη σκλήρυνση της  ίριδας (μυς που ελέγχει το μέγεθος της </a:t>
            </a:r>
            <a:r>
              <a:rPr lang="el-GR" dirty="0" smtClean="0"/>
              <a:t>κόρης- controls </a:t>
            </a:r>
            <a:r>
              <a:rPr lang="el-GR" dirty="0"/>
              <a:t>the size of the pupil) που αλλάζει την αίσθηση του βάθους και της εστίασης.  Αυτό προϋποθέτει καλύτερο φωτισμό (όχι εκτυφλωτικό) και συναίσθηση ύψους σκαλιών, πεζοδρομίων, κλπ. Τα ηλικιωμένα άτομα μπορεί να έχουν αστάθεια όταν σηκώνονται ή να έχουν πρόβλημα στο βηματισμό και την ισορροπία τους εξ αιτίας των προβλημάτων όρασης.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14</a:t>
            </a:fld>
            <a:endParaRPr lang="en-US" altLang="el-GR" dirty="0"/>
          </a:p>
        </p:txBody>
      </p:sp>
    </p:spTree>
    <p:extLst>
      <p:ext uri="{BB962C8B-B14F-4D97-AF65-F5344CB8AC3E}">
        <p14:creationId xmlns:p14="http://schemas.microsoft.com/office/powerpoint/2010/main" val="197133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Πως μπορούμε να </a:t>
            </a:r>
            <a:r>
              <a:rPr lang="el-GR" dirty="0" smtClean="0"/>
              <a:t>βοηθήσουμε</a:t>
            </a:r>
            <a:endParaRPr lang="el-GR" dirty="0"/>
          </a:p>
        </p:txBody>
      </p:sp>
      <p:sp>
        <p:nvSpPr>
          <p:cNvPr id="3" name="Θέση περιεχομένου 2"/>
          <p:cNvSpPr>
            <a:spLocks noGrp="1"/>
          </p:cNvSpPr>
          <p:nvPr>
            <p:ph idx="1"/>
          </p:nvPr>
        </p:nvSpPr>
        <p:spPr/>
        <p:txBody>
          <a:bodyPr/>
          <a:lstStyle/>
          <a:p>
            <a:pPr>
              <a:lnSpc>
                <a:spcPct val="100000"/>
              </a:lnSpc>
            </a:pPr>
            <a:r>
              <a:rPr lang="el-GR" dirty="0" smtClean="0"/>
              <a:t>Ενημερώνουμε για την ταυτότητά μας όποτε μπαίνουμε στο χώρο του. </a:t>
            </a:r>
          </a:p>
          <a:p>
            <a:pPr>
              <a:lnSpc>
                <a:spcPct val="100000"/>
              </a:lnSpc>
            </a:pPr>
            <a:r>
              <a:rPr lang="el-GR" dirty="0" smtClean="0"/>
              <a:t>Όταν πρέπει να δώσουμε κάτι γραπτό φροντίζουμε να είναι τυπωμένο με μεγάλα γράμματα, μαύρο μελάνι σε χαρτί ανοιχτού κίτρινου χρώματος. </a:t>
            </a:r>
          </a:p>
          <a:p>
            <a:pPr>
              <a:lnSpc>
                <a:spcPct val="100000"/>
              </a:lnSpc>
            </a:pPr>
            <a:r>
              <a:rPr lang="el-GR" dirty="0" smtClean="0"/>
              <a:t>Υπενθυμίζουμε στους ηλικιωμένους να φορούν τα γυαλιά τους (να είναι καθαρά). </a:t>
            </a:r>
          </a:p>
          <a:p>
            <a:pPr>
              <a:lnSpc>
                <a:spcPct val="100000"/>
              </a:lnSpc>
            </a:pPr>
            <a:r>
              <a:rPr lang="el-GR" dirty="0" smtClean="0"/>
              <a:t>Ενημερώνουμε όταν μετακινήσουμε κάποιο αντικείμενο στο χώρο. </a:t>
            </a:r>
          </a:p>
          <a:p>
            <a:pPr>
              <a:lnSpc>
                <a:spcPct val="100000"/>
              </a:lnSpc>
            </a:pPr>
            <a:r>
              <a:rPr lang="el-GR" dirty="0" smtClean="0"/>
              <a:t>Περιγράφουμε το περιεχόμενο του πιάτου (όταν σερβίρεται φαγητό) με τους δείκτες του ρολογιού. </a:t>
            </a:r>
          </a:p>
          <a:p>
            <a:pPr>
              <a:lnSpc>
                <a:spcPct val="100000"/>
              </a:lnSpc>
            </a:pPr>
            <a:r>
              <a:rPr lang="el-GR" dirty="0" smtClean="0"/>
              <a:t>Χρησιμοποιούμε χρωματικές αντιθέσεις για να φαίνονται τα αντικείμενα (χρωματιστά τραπεζομάντηλα, πιάτα, κλπ). Αντίθεση χρωμάτων δαπέδου, τοίχων και σκαλιών.</a:t>
            </a: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15</a:t>
            </a:fld>
            <a:endParaRPr lang="en-US" altLang="el-GR" dirty="0"/>
          </a:p>
        </p:txBody>
      </p:sp>
    </p:spTree>
    <p:extLst>
      <p:ext uri="{BB962C8B-B14F-4D97-AF65-F5344CB8AC3E}">
        <p14:creationId xmlns:p14="http://schemas.microsoft.com/office/powerpoint/2010/main" val="3720673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Τεχνικές για συνεργασία με άτομα που έχουν προβλήματα </a:t>
            </a:r>
            <a:r>
              <a:rPr lang="el-GR" dirty="0" smtClean="0"/>
              <a:t>ακοής</a:t>
            </a:r>
            <a:endParaRPr lang="el-GR" dirty="0"/>
          </a:p>
        </p:txBody>
      </p:sp>
      <p:sp>
        <p:nvSpPr>
          <p:cNvPr id="3" name="Θέση περιεχομένου 2"/>
          <p:cNvSpPr>
            <a:spLocks noGrp="1"/>
          </p:cNvSpPr>
          <p:nvPr>
            <p:ph idx="1"/>
          </p:nvPr>
        </p:nvSpPr>
        <p:spPr/>
        <p:txBody>
          <a:bodyPr/>
          <a:lstStyle/>
          <a:p>
            <a:r>
              <a:rPr lang="el-GR" b="1" dirty="0"/>
              <a:t>Ακοή:</a:t>
            </a:r>
          </a:p>
          <a:p>
            <a:pPr marL="0" indent="0">
              <a:buNone/>
            </a:pPr>
            <a:r>
              <a:rPr lang="el-GR" dirty="0"/>
              <a:t>Η απώλεια της ακοής είναι συνήθως βαθμιαία καθώς οι άνθρωποι μεγαλώνουν. Οι ήχοι υψηλής συχνότητας είναι οι πρώτοι που χάνει το άτομο. Κάποιοι ηλικιωμένοι φορούν ακουστικό βαρηκοΐας, άλλοι δεν μπορούν ή δεν θέλουν να το χρησιμοποιήσουν. Αυτό απαιτεί από τους επαγγελματίες να επικοινωνούν με διαφορετικό από τον συνήθη τρόπο:</a:t>
            </a:r>
          </a:p>
          <a:p>
            <a:endParaRPr lang="el-GR" dirty="0"/>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16</a:t>
            </a:fld>
            <a:endParaRPr lang="en-US" altLang="el-GR" dirty="0"/>
          </a:p>
        </p:txBody>
      </p:sp>
    </p:spTree>
    <p:extLst>
      <p:ext uri="{BB962C8B-B14F-4D97-AF65-F5344CB8AC3E}">
        <p14:creationId xmlns:p14="http://schemas.microsoft.com/office/powerpoint/2010/main" val="4264087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Πως μπορούμε να </a:t>
            </a:r>
            <a:r>
              <a:rPr lang="el-GR" dirty="0" smtClean="0"/>
              <a:t>βοηθήσουμε </a:t>
            </a:r>
            <a:r>
              <a:rPr lang="el-GR" b="0" dirty="0" smtClean="0"/>
              <a:t>1/2</a:t>
            </a:r>
            <a:endParaRPr lang="el-GR" b="0" dirty="0"/>
          </a:p>
        </p:txBody>
      </p:sp>
      <p:sp>
        <p:nvSpPr>
          <p:cNvPr id="3" name="Θέση περιεχομένου 2"/>
          <p:cNvSpPr>
            <a:spLocks noGrp="1"/>
          </p:cNvSpPr>
          <p:nvPr>
            <p:ph idx="1"/>
          </p:nvPr>
        </p:nvSpPr>
        <p:spPr/>
        <p:txBody>
          <a:bodyPr/>
          <a:lstStyle/>
          <a:p>
            <a:r>
              <a:rPr lang="el-GR" dirty="0"/>
              <a:t>Εάν το άτομο δεν ακούει καθόλου (και δεν γνωρίζουμε νοηματική) θα πρέπει να βρούμε τρόπο να επικοινωνήσουμε με νοήματα (δείχνουμε αντικείμενα, γράφουμε αυτά που θέλουμε να πούμε, κλπ). Το κάθε άτομο διαχειρίζεται το πρόβλημα ακοής του με το δικό του τρόπο. Χρειάζεται υπομονή και κατανόηση</a:t>
            </a:r>
            <a:r>
              <a:rPr lang="el-GR" dirty="0" smtClean="0"/>
              <a:t>.</a:t>
            </a:r>
          </a:p>
          <a:p>
            <a:r>
              <a:rPr lang="el-GR" dirty="0"/>
              <a:t>Όταν μπαίνουμε στο χώρο τους πιθανόν να αιφνιδιαστούν, θα πρέπει να δηλώνουμε την παρουσία μας δίνοντας κάποιο σήμα (πχ ανάβουμε το φως). </a:t>
            </a:r>
          </a:p>
          <a:p>
            <a:r>
              <a:rPr lang="el-GR" dirty="0"/>
              <a:t>Εάν υπάρχουν άλλοι ήχοι στο περιβάλλον δυσκολεύεται ακόμη περισσότερο η επικοινωνία. Περιορίζουμε αυτό το πρόβλημα κλείνοντας την πόρτα, το ραδιόφωνο ή την τηλεόραση όσο μιλάμε.</a:t>
            </a:r>
          </a:p>
          <a:p>
            <a:endParaRPr lang="el-GR" dirty="0" smtClean="0"/>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17</a:t>
            </a:fld>
            <a:endParaRPr lang="en-US" altLang="el-GR" dirty="0"/>
          </a:p>
        </p:txBody>
      </p:sp>
    </p:spTree>
    <p:extLst>
      <p:ext uri="{BB962C8B-B14F-4D97-AF65-F5344CB8AC3E}">
        <p14:creationId xmlns:p14="http://schemas.microsoft.com/office/powerpoint/2010/main" val="2636199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Πως μπορούμε να </a:t>
            </a:r>
            <a:r>
              <a:rPr lang="el-GR" dirty="0" smtClean="0"/>
              <a:t>βοηθήσουμε </a:t>
            </a:r>
            <a:r>
              <a:rPr lang="el-GR" b="0" dirty="0" smtClean="0"/>
              <a:t>2/2</a:t>
            </a:r>
            <a:endParaRPr lang="el-GR" b="0" dirty="0"/>
          </a:p>
        </p:txBody>
      </p:sp>
      <p:sp>
        <p:nvSpPr>
          <p:cNvPr id="3" name="Θέση περιεχομένου 2"/>
          <p:cNvSpPr>
            <a:spLocks noGrp="1"/>
          </p:cNvSpPr>
          <p:nvPr>
            <p:ph idx="1"/>
          </p:nvPr>
        </p:nvSpPr>
        <p:spPr/>
        <p:txBody>
          <a:bodyPr/>
          <a:lstStyle/>
          <a:p>
            <a:r>
              <a:rPr lang="el-GR" dirty="0"/>
              <a:t>Μιλάμε κοιτάζοντας κατά πρόσωπο, μιλάμε δυνατά χαμηλώνοντας την ένταση της φωνής μας, καθαρά και λίγο πιο αργά, δεν κραυγάζουμε. Δεν απογοητευόμαστε όταν  πρέπει να επαναλάβουμε κάτι. </a:t>
            </a:r>
          </a:p>
          <a:p>
            <a:r>
              <a:rPr lang="el-GR" dirty="0" smtClean="0"/>
              <a:t>Χρησιμοποιούμε </a:t>
            </a:r>
            <a:r>
              <a:rPr lang="el-GR" dirty="0"/>
              <a:t>σύντομες και συνοπτικές προτάσεις, δίνουμε μία οδηγία κάθε φορά, δεν αλλάζουμε απότομα θέμα, και επιβεβαιώνουμε ότι το άτομο έχει κατανοήσει όσα λέχθηκαν. </a:t>
            </a:r>
          </a:p>
          <a:p>
            <a:r>
              <a:rPr lang="el-GR" dirty="0"/>
              <a:t>Αν το άτομο χρησιμοποιεί ακουστικό βαρηκοΐας σιγουρευόμαστε ότι φοράει,  μαθαίνουμε τη λειτουργία τους (αυξομείωση έντασης, αντικατάσταση μπαταριών). Προσέχουμε γιατί κοστίζουν.</a:t>
            </a:r>
          </a:p>
          <a:p>
            <a:r>
              <a:rPr lang="el-GR" dirty="0"/>
              <a:t>Να έχουμε επίγνωση των εκφράσεων του προσώπου μας, το μήνυμα να συνάδει με τις εκφράσεις.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18</a:t>
            </a:fld>
            <a:endParaRPr lang="en-US" altLang="el-GR" dirty="0"/>
          </a:p>
        </p:txBody>
      </p:sp>
    </p:spTree>
    <p:extLst>
      <p:ext uri="{BB962C8B-B14F-4D97-AF65-F5344CB8AC3E}">
        <p14:creationId xmlns:p14="http://schemas.microsoft.com/office/powerpoint/2010/main" val="2447544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Συνήθεις αλλαγές που προκύπτουν με το </a:t>
            </a:r>
            <a:r>
              <a:rPr lang="el-GR" dirty="0" smtClean="0"/>
              <a:t>γήρας </a:t>
            </a:r>
            <a:r>
              <a:rPr lang="el-GR" b="0" dirty="0" smtClean="0"/>
              <a:t>7/7</a:t>
            </a:r>
            <a:endParaRPr lang="el-GR" b="0" dirty="0"/>
          </a:p>
        </p:txBody>
      </p:sp>
      <p:sp>
        <p:nvSpPr>
          <p:cNvPr id="3" name="Θέση περιεχομένου 2"/>
          <p:cNvSpPr>
            <a:spLocks noGrp="1"/>
          </p:cNvSpPr>
          <p:nvPr>
            <p:ph idx="1"/>
          </p:nvPr>
        </p:nvSpPr>
        <p:spPr/>
        <p:txBody>
          <a:bodyPr/>
          <a:lstStyle/>
          <a:p>
            <a:r>
              <a:rPr lang="el-GR" b="1" dirty="0"/>
              <a:t>Γεύση, όσφρηση και αφή: </a:t>
            </a:r>
          </a:p>
          <a:p>
            <a:pPr marL="0" indent="0">
              <a:buNone/>
            </a:pPr>
            <a:r>
              <a:rPr lang="el-GR" dirty="0"/>
              <a:t>Η γεύση και η όσφρηση ελαττώνονται λόγω της μείωσης που επέρχεται στους γευστικούς κάλυκες και της μείωσης των κυττάρων όσφρησης. </a:t>
            </a:r>
            <a:r>
              <a:rPr lang="el-GR" dirty="0" smtClean="0"/>
              <a:t>Γι’ αυτό </a:t>
            </a:r>
            <a:r>
              <a:rPr lang="el-GR" dirty="0"/>
              <a:t>το λόγο ενθαρρύνουμε τα άτομα να τρώνε τροφές των οποίων τη γεύση αισθάνονται όποτε θέλουν. </a:t>
            </a:r>
          </a:p>
          <a:p>
            <a:pPr marL="0" indent="0">
              <a:buNone/>
            </a:pPr>
            <a:r>
              <a:rPr lang="el-GR" dirty="0"/>
              <a:t>Η αίσθηση της αφής μειώνεται στους ηλικιωμένους  λόγω της μείωσης της ικανότητας να αισθανθούν πίεση, πόνο και διαφορές στη θερμοκρασία. Θέματα ασφάλειας στη θερμοκρασία (κούπες με ροφήματα, φαγητό, κλπ) θέλουν προσοχή. Επειδή έχει μειωθεί η αφή δεν σημαίνει ότι μειώνεται και η ανάγκη του ατόμου για αγκαλιά, άγγιγμα και εκδηλώσεις αγάπης και τρυφερότητας.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19</a:t>
            </a:fld>
            <a:endParaRPr lang="en-US" altLang="el-GR" dirty="0"/>
          </a:p>
        </p:txBody>
      </p:sp>
    </p:spTree>
    <p:extLst>
      <p:ext uri="{BB962C8B-B14F-4D97-AF65-F5344CB8AC3E}">
        <p14:creationId xmlns:p14="http://schemas.microsoft.com/office/powerpoint/2010/main" val="1338985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Τρίτη ηλικία</a:t>
            </a:r>
            <a:endParaRPr lang="el-GR" dirty="0"/>
          </a:p>
        </p:txBody>
      </p:sp>
      <p:sp>
        <p:nvSpPr>
          <p:cNvPr id="3" name="Θέση περιεχομένου 2"/>
          <p:cNvSpPr>
            <a:spLocks noGrp="1"/>
          </p:cNvSpPr>
          <p:nvPr>
            <p:ph idx="1"/>
          </p:nvPr>
        </p:nvSpPr>
        <p:spPr/>
        <p:txBody>
          <a:bodyPr/>
          <a:lstStyle/>
          <a:p>
            <a:pPr marL="0" indent="0">
              <a:buNone/>
            </a:pPr>
            <a:r>
              <a:rPr lang="el-GR" dirty="0"/>
              <a:t>Οι εξελίξεις στην ιατρική και την τεχνολογία έχουν αυξήσει το προσδόκιμο, όλο και περισσότεροι  άνθρωποι </a:t>
            </a:r>
            <a:r>
              <a:rPr lang="el-GR" dirty="0" smtClean="0"/>
              <a:t>ζουν </a:t>
            </a:r>
            <a:r>
              <a:rPr lang="el-GR" dirty="0"/>
              <a:t>περισσότερα χρόνια. Οι αλλαγές που φέρνει η ηλικία στο ανθρώπινο σώμα μπορούν να κάνουν τη ζωή πιο δύσκολη. Αρκετές ψυχοκοινωνικές θεωρίες  έχουν προσδιορίσει  τα στάδια της ζωής του ανθρώπου  καθώς και τους ρόλους που σχετίζονται με το κάθε στάδιο [γνωστή είναι η εργασία του </a:t>
            </a:r>
            <a:r>
              <a:rPr lang="el-GR" dirty="0"/>
              <a:t>Erik</a:t>
            </a:r>
            <a:r>
              <a:rPr lang="el-GR" dirty="0"/>
              <a:t> </a:t>
            </a:r>
            <a:r>
              <a:rPr lang="el-GR" dirty="0"/>
              <a:t>Erikson</a:t>
            </a:r>
            <a:r>
              <a:rPr lang="el-GR" dirty="0"/>
              <a:t> (1963)]. Το στάδιο που σχετίζεται με τους ηλικιωμένους είναι αυτό της  ακεραιότητας του Εγώ (Ego integrity) σε αντιπαράθεση με την απελπισία/απόγνωση.</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a:t>
            </a:fld>
            <a:endParaRPr lang="en-US" altLang="el-GR" dirty="0"/>
          </a:p>
        </p:txBody>
      </p:sp>
    </p:spTree>
    <p:extLst>
      <p:ext uri="{BB962C8B-B14F-4D97-AF65-F5344CB8AC3E}">
        <p14:creationId xmlns:p14="http://schemas.microsoft.com/office/powerpoint/2010/main" val="9643539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Απομόνωση ή </a:t>
            </a:r>
            <a:r>
              <a:rPr lang="el-GR" dirty="0" smtClean="0"/>
              <a:t>Μοναξιά </a:t>
            </a:r>
            <a:r>
              <a:rPr lang="el-GR" b="0" dirty="0" smtClean="0"/>
              <a:t>1/2</a:t>
            </a:r>
            <a:endParaRPr lang="el-GR" b="0" dirty="0"/>
          </a:p>
        </p:txBody>
      </p:sp>
      <p:sp>
        <p:nvSpPr>
          <p:cNvPr id="3" name="Θέση περιεχομένου 2"/>
          <p:cNvSpPr>
            <a:spLocks noGrp="1"/>
          </p:cNvSpPr>
          <p:nvPr>
            <p:ph idx="1"/>
          </p:nvPr>
        </p:nvSpPr>
        <p:spPr/>
        <p:txBody>
          <a:bodyPr/>
          <a:lstStyle/>
          <a:p>
            <a:r>
              <a:rPr lang="el-GR" dirty="0"/>
              <a:t>Κάποιες φορές παρατηρούμε ότι ορισμένα άτομα δεν επιθυμούν να εμπλακούν σε δραστηριότητες. Συχνά αυτό οφείλεται σε επιδείνωση της όρασης ή της ακοής τους. Αυτό θα πρέπει να ληφθεί υπόψη και να τροποποιηθούν ανάλογα κάποιες δραστηριότητες. Η ισορροπία ανάμεσα στις περιόδους κοινωνικότητας και μοναξιάς  είναι απαραίτητη στους ηλικιωμένους όπως και σε κάθε άλλη ηλικιακή ομάδα. Ο χρόνος που το κάθε άτομο διαθέτει σε κάθε μια από αυτές τις καταστάσεις είναι θέμα προσωπικότητας.  Σε περιόδους μοναξιάς το άτομο έχει το χρόνο για ενδοσκόπηση, για να καταλάβει τους άλλους και γενικότερα το περιβάλλον του καθώς και να αναλύσουμε  γεγονότα που μας έχουν συμβεί.</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20</a:t>
            </a:fld>
            <a:endParaRPr lang="en-US" altLang="el-GR" dirty="0"/>
          </a:p>
        </p:txBody>
      </p:sp>
    </p:spTree>
    <p:extLst>
      <p:ext uri="{BB962C8B-B14F-4D97-AF65-F5344CB8AC3E}">
        <p14:creationId xmlns:p14="http://schemas.microsoft.com/office/powerpoint/2010/main" val="3549978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Απομόνωση ή </a:t>
            </a:r>
            <a:r>
              <a:rPr lang="el-GR" dirty="0" smtClean="0"/>
              <a:t>Μοναξιά </a:t>
            </a:r>
            <a:r>
              <a:rPr lang="el-GR" b="0" dirty="0" smtClean="0"/>
              <a:t>2/2</a:t>
            </a:r>
            <a:endParaRPr lang="el-GR" b="0" dirty="0"/>
          </a:p>
        </p:txBody>
      </p:sp>
      <p:sp>
        <p:nvSpPr>
          <p:cNvPr id="3" name="Θέση περιεχομένου 2"/>
          <p:cNvSpPr>
            <a:spLocks noGrp="1"/>
          </p:cNvSpPr>
          <p:nvPr>
            <p:ph idx="1"/>
          </p:nvPr>
        </p:nvSpPr>
        <p:spPr/>
        <p:txBody>
          <a:bodyPr/>
          <a:lstStyle/>
          <a:p>
            <a:r>
              <a:rPr lang="el-GR" dirty="0"/>
              <a:t>Η μοναξιά διαφέρει από την κοινωνική απομόνωση. Στην κοινωνική απομόνωση το άτομο αποκόπτεται ή δεν έχει τις ευκαιρίες για κοινωνική δραστηριότητα. Στη μοναξιά το άτομο απασχολείται με γεγονότα ζωής και τα εξετάζει αντικειμενικά. Πρέπει να ενισχύουμε τη συμμετοχή των ηλικιωμένων σε δραστηριότητες αλλά ταυτόχρονα πρέπει να είμαστε ευαισθητοποιημένοι στην ανάγκη τους για χρόνο με τον εαυτό τους.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21</a:t>
            </a:fld>
            <a:endParaRPr lang="en-US" altLang="el-GR" dirty="0"/>
          </a:p>
        </p:txBody>
      </p:sp>
    </p:spTree>
    <p:extLst>
      <p:ext uri="{BB962C8B-B14F-4D97-AF65-F5344CB8AC3E}">
        <p14:creationId xmlns:p14="http://schemas.microsoft.com/office/powerpoint/2010/main" val="33897448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Φροντιστές</a:t>
            </a:r>
            <a:endParaRPr lang="el-GR" dirty="0"/>
          </a:p>
        </p:txBody>
      </p:sp>
      <p:sp>
        <p:nvSpPr>
          <p:cNvPr id="3" name="Θέση περιεχομένου 2"/>
          <p:cNvSpPr>
            <a:spLocks noGrp="1"/>
          </p:cNvSpPr>
          <p:nvPr>
            <p:ph idx="1"/>
          </p:nvPr>
        </p:nvSpPr>
        <p:spPr/>
        <p:txBody>
          <a:bodyPr/>
          <a:lstStyle/>
          <a:p>
            <a:r>
              <a:rPr lang="el-GR" dirty="0"/>
              <a:t>Οι φροντιστές πρέπει συχνά να προσφέρουν φροντίδα κάτω από πολύπλοκες συνθήκες, προσπαθώντας να ισορροπήσουν ανάμεσα στις υποχρεώσεις προς την οικογένειά τους, την καριέρα και την φροντίδα του ηλικιωμένου. Η παροχή φροντίδας ορίζεται συχνά ως η παροχή μη αμειβόμενης βοήθειας για την κάλυψη φυσικών και συναισθηματικών αναγκών άλλου ατόμου ως μερική ενασχόληση ή σε 24ωρη βάση. Οι φροντιστές χωρίζονται σε πρώτου βαθμού (μια κόρη ή ο/η σύντροφος) και δεύτερου βαθμού (άλλα μέλη της οικογένειας και στενοί φίλοι).</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22</a:t>
            </a:fld>
            <a:endParaRPr lang="en-US" altLang="el-GR" dirty="0"/>
          </a:p>
        </p:txBody>
      </p:sp>
    </p:spTree>
    <p:extLst>
      <p:ext uri="{BB962C8B-B14F-4D97-AF65-F5344CB8AC3E}">
        <p14:creationId xmlns:p14="http://schemas.microsoft.com/office/powerpoint/2010/main" val="2776649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Συναισθήματα και Εμπειρίες του </a:t>
            </a:r>
            <a:r>
              <a:rPr lang="el-GR" dirty="0" smtClean="0"/>
              <a:t>Φροντιστή </a:t>
            </a:r>
            <a:r>
              <a:rPr lang="el-GR" b="0" dirty="0" smtClean="0"/>
              <a:t>1/2</a:t>
            </a:r>
            <a:endParaRPr lang="el-GR" b="0" dirty="0"/>
          </a:p>
        </p:txBody>
      </p:sp>
      <p:sp>
        <p:nvSpPr>
          <p:cNvPr id="3" name="Θέση περιεχομένου 2"/>
          <p:cNvSpPr>
            <a:spLocks noGrp="1"/>
          </p:cNvSpPr>
          <p:nvPr>
            <p:ph idx="1"/>
          </p:nvPr>
        </p:nvSpPr>
        <p:spPr/>
        <p:txBody>
          <a:bodyPr/>
          <a:lstStyle/>
          <a:p>
            <a:pPr marL="0" indent="0">
              <a:buNone/>
            </a:pPr>
            <a:r>
              <a:rPr lang="el-GR" dirty="0"/>
              <a:t>Συχνά καθώς η φυσική κατάσταση (αρρώστιες, πιθανή αναπηρία) επιδεινώνεται με το γήρας η ανάγκη για παροχή φροντίδας αυξάνεται  ταχύτατα.  Στο πλαίσιο αυτής της φροντίδας συνυπάρχει  ένα ευρύ φάσμα συναισθημάτων και  συνθηκών που βιώνει ο φροντιστής όπως:</a:t>
            </a:r>
          </a:p>
          <a:p>
            <a:pPr lvl="1">
              <a:buFont typeface="Wingdings" panose="05000000000000000000" pitchFamily="2" charset="2"/>
              <a:buChar char="Ø"/>
            </a:pPr>
            <a:r>
              <a:rPr lang="el-GR" dirty="0"/>
              <a:t>Χρόνια συναισθηματική και φυσική κόπωση. </a:t>
            </a:r>
          </a:p>
          <a:p>
            <a:pPr lvl="1">
              <a:buFont typeface="Wingdings" panose="05000000000000000000" pitchFamily="2" charset="2"/>
              <a:buChar char="Ø"/>
            </a:pPr>
            <a:r>
              <a:rPr lang="el-GR" dirty="0"/>
              <a:t>Εσωτερικευμένη ενοχή. </a:t>
            </a:r>
          </a:p>
          <a:p>
            <a:pPr lvl="1">
              <a:buFont typeface="Wingdings" panose="05000000000000000000" pitchFamily="2" charset="2"/>
              <a:buChar char="Ø"/>
            </a:pPr>
            <a:r>
              <a:rPr lang="el-GR" dirty="0"/>
              <a:t>Θέματα θανάτου και ότι σχετίζεται με αυτόν. </a:t>
            </a:r>
            <a:endParaRPr lang="el-GR" dirty="0" smtClean="0"/>
          </a:p>
          <a:p>
            <a:pPr lvl="1">
              <a:buFont typeface="Wingdings" panose="05000000000000000000" pitchFamily="2" charset="2"/>
              <a:buChar char="Ø"/>
            </a:pPr>
            <a:r>
              <a:rPr lang="el-GR" dirty="0"/>
              <a:t>Δεν υπάρχει πάντα απόλυτη κατανόηση της πορείας της ασθένειας</a:t>
            </a:r>
          </a:p>
          <a:p>
            <a:pPr lvl="1">
              <a:buFont typeface="Wingdings" panose="05000000000000000000" pitchFamily="2" charset="2"/>
              <a:buChar char="Ø"/>
            </a:pPr>
            <a:r>
              <a:rPr lang="el-GR" dirty="0"/>
              <a:t>Θυμός απέναντι στον εαυτό του, τον ηλικιωμένο και άλλους φροντιστές </a:t>
            </a:r>
          </a:p>
          <a:p>
            <a:pPr lvl="1">
              <a:buFont typeface="Wingdings" panose="05000000000000000000" pitchFamily="2" charset="2"/>
              <a:buChar char="Ø"/>
            </a:pPr>
            <a:endParaRPr lang="el-GR" dirty="0" smtClean="0"/>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23</a:t>
            </a:fld>
            <a:endParaRPr lang="en-US" altLang="el-GR" dirty="0"/>
          </a:p>
        </p:txBody>
      </p:sp>
    </p:spTree>
    <p:extLst>
      <p:ext uri="{BB962C8B-B14F-4D97-AF65-F5344CB8AC3E}">
        <p14:creationId xmlns:p14="http://schemas.microsoft.com/office/powerpoint/2010/main" val="1787381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Συναισθήματα και Εμπειρίες του </a:t>
            </a:r>
            <a:r>
              <a:rPr lang="el-GR" dirty="0" smtClean="0"/>
              <a:t>Φροντιστή </a:t>
            </a:r>
            <a:r>
              <a:rPr lang="el-GR" b="0" dirty="0" smtClean="0"/>
              <a:t>2/2</a:t>
            </a:r>
            <a:endParaRPr lang="el-GR" b="0" dirty="0"/>
          </a:p>
        </p:txBody>
      </p:sp>
      <p:sp>
        <p:nvSpPr>
          <p:cNvPr id="3" name="Θέση περιεχομένου 2"/>
          <p:cNvSpPr>
            <a:spLocks noGrp="1"/>
          </p:cNvSpPr>
          <p:nvPr>
            <p:ph idx="1"/>
          </p:nvPr>
        </p:nvSpPr>
        <p:spPr/>
        <p:txBody>
          <a:bodyPr/>
          <a:lstStyle/>
          <a:p>
            <a:pPr lvl="1">
              <a:buFont typeface="Wingdings" panose="05000000000000000000" pitchFamily="2" charset="2"/>
              <a:buChar char="Ø"/>
            </a:pPr>
            <a:r>
              <a:rPr lang="el-GR" dirty="0" smtClean="0"/>
              <a:t>Κοινωνική </a:t>
            </a:r>
            <a:r>
              <a:rPr lang="el-GR" dirty="0"/>
              <a:t>απομόνωση </a:t>
            </a:r>
          </a:p>
          <a:p>
            <a:pPr lvl="1">
              <a:buFont typeface="Wingdings" panose="05000000000000000000" pitchFamily="2" charset="2"/>
              <a:buChar char="Ø"/>
            </a:pPr>
            <a:r>
              <a:rPr lang="el-GR" dirty="0"/>
              <a:t>Λύπη και βαθειά θλίψη</a:t>
            </a:r>
          </a:p>
          <a:p>
            <a:pPr lvl="1">
              <a:buFont typeface="Wingdings" panose="05000000000000000000" pitchFamily="2" charset="2"/>
              <a:buChar char="Ø"/>
            </a:pPr>
            <a:r>
              <a:rPr lang="el-GR" dirty="0"/>
              <a:t>Απρόσμενα και αυξανόμενα έξοδα </a:t>
            </a:r>
          </a:p>
          <a:p>
            <a:pPr lvl="1">
              <a:buFont typeface="Wingdings" panose="05000000000000000000" pitchFamily="2" charset="2"/>
              <a:buChar char="Ø"/>
            </a:pPr>
            <a:r>
              <a:rPr lang="el-GR" dirty="0"/>
              <a:t>Σύνθετα νομικά ζητήματα</a:t>
            </a:r>
          </a:p>
          <a:p>
            <a:pPr lvl="1">
              <a:buFont typeface="Wingdings" panose="05000000000000000000" pitchFamily="2" charset="2"/>
              <a:buChar char="Ø"/>
            </a:pPr>
            <a:r>
              <a:rPr lang="el-GR" dirty="0"/>
              <a:t>Ένταση στην άμεση οικογένεια του φροντιστή και στις σχέσεις του</a:t>
            </a:r>
          </a:p>
          <a:p>
            <a:pPr lvl="1">
              <a:buFont typeface="Wingdings" panose="05000000000000000000" pitchFamily="2" charset="2"/>
              <a:buChar char="Ø"/>
            </a:pPr>
            <a:r>
              <a:rPr lang="el-GR" dirty="0" smtClean="0"/>
              <a:t>Άρνηση </a:t>
            </a:r>
            <a:r>
              <a:rPr lang="el-GR" dirty="0"/>
              <a:t>και έλλειψη προετοιμασίας για πιθανή επιδείνωση της υγείας του ηλικιωμένου</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24</a:t>
            </a:fld>
            <a:endParaRPr lang="en-US" altLang="el-GR" dirty="0"/>
          </a:p>
        </p:txBody>
      </p:sp>
    </p:spTree>
    <p:extLst>
      <p:ext uri="{BB962C8B-B14F-4D97-AF65-F5344CB8AC3E}">
        <p14:creationId xmlns:p14="http://schemas.microsoft.com/office/powerpoint/2010/main" val="37942418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Στρατηγικές αντιμετώπισης δυσκολιών φροντιστών </a:t>
            </a:r>
            <a:r>
              <a:rPr lang="el-GR" b="0" dirty="0" smtClean="0"/>
              <a:t>1/2</a:t>
            </a:r>
            <a:endParaRPr lang="el-GR" b="0" dirty="0"/>
          </a:p>
        </p:txBody>
      </p:sp>
      <p:sp>
        <p:nvSpPr>
          <p:cNvPr id="3" name="Θέση περιεχομένου 2"/>
          <p:cNvSpPr>
            <a:spLocks noGrp="1"/>
          </p:cNvSpPr>
          <p:nvPr>
            <p:ph idx="1"/>
          </p:nvPr>
        </p:nvSpPr>
        <p:spPr/>
        <p:txBody>
          <a:bodyPr/>
          <a:lstStyle/>
          <a:p>
            <a:pPr marL="0" indent="0">
              <a:buNone/>
            </a:pPr>
            <a:r>
              <a:rPr lang="el-GR" dirty="0"/>
              <a:t>Οι 9 πιο δημοφιλείς στρατηγικές που έχει διαπιστωθεί ότι χρησιμοποιούνται από μεγάλο αριθμό φροντιστών είναι:</a:t>
            </a:r>
          </a:p>
          <a:p>
            <a:pPr marL="0" indent="0">
              <a:buNone/>
            </a:pPr>
            <a:r>
              <a:rPr lang="el-GR" dirty="0"/>
              <a:t>• Η συνειδητοποίηση ότι το άτομο που φροντίζουν δεν είναι υπεύθυνο για την κατάστασή του</a:t>
            </a:r>
          </a:p>
          <a:p>
            <a:pPr marL="0" indent="0">
              <a:buNone/>
            </a:pPr>
            <a:r>
              <a:rPr lang="el-GR" dirty="0"/>
              <a:t>• Να βλέπουν τη ζωή ως «την κάθε ημέρα ξεχωριστά»</a:t>
            </a:r>
          </a:p>
          <a:p>
            <a:pPr marL="0" indent="0">
              <a:buNone/>
            </a:pPr>
            <a:r>
              <a:rPr lang="el-GR" dirty="0"/>
              <a:t>• Να μαθαίνουν όσο γίνεται περισσότερα για το κύριο πρόβλημα του ηλικιωμένου</a:t>
            </a:r>
          </a:p>
          <a:p>
            <a:pPr marL="0" indent="0">
              <a:buNone/>
            </a:pPr>
            <a:r>
              <a:rPr lang="el-GR" dirty="0"/>
              <a:t>• Να εξασφαλίζουν λίγο χρόνο για τον εαυτό τους</a:t>
            </a:r>
          </a:p>
          <a:p>
            <a:pPr marL="0" indent="0">
              <a:buNone/>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25</a:t>
            </a:fld>
            <a:endParaRPr lang="en-US" altLang="el-GR" dirty="0"/>
          </a:p>
        </p:txBody>
      </p:sp>
    </p:spTree>
    <p:extLst>
      <p:ext uri="{BB962C8B-B14F-4D97-AF65-F5344CB8AC3E}">
        <p14:creationId xmlns:p14="http://schemas.microsoft.com/office/powerpoint/2010/main" val="3376247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Στρατηγικές αντιμετώπισης δυσκολιών φροντιστών </a:t>
            </a:r>
            <a:r>
              <a:rPr lang="el-GR" b="0" dirty="0" smtClean="0"/>
              <a:t>2/2</a:t>
            </a:r>
            <a:endParaRPr lang="el-GR" b="0" dirty="0"/>
          </a:p>
        </p:txBody>
      </p:sp>
      <p:sp>
        <p:nvSpPr>
          <p:cNvPr id="3" name="Θέση περιεχομένου 2"/>
          <p:cNvSpPr>
            <a:spLocks noGrp="1"/>
          </p:cNvSpPr>
          <p:nvPr>
            <p:ph idx="1"/>
          </p:nvPr>
        </p:nvSpPr>
        <p:spPr/>
        <p:txBody>
          <a:bodyPr/>
          <a:lstStyle/>
          <a:p>
            <a:pPr marL="0" indent="0">
              <a:buNone/>
            </a:pPr>
            <a:r>
              <a:rPr lang="el-GR" dirty="0" smtClean="0"/>
              <a:t>• </a:t>
            </a:r>
            <a:r>
              <a:rPr lang="el-GR" dirty="0"/>
              <a:t>Να συνειδητοποιούν ότι υπάρχουν και άλλες </a:t>
            </a:r>
            <a:r>
              <a:rPr lang="el-GR" dirty="0" smtClean="0"/>
              <a:t>δυσκολότερες καταστάσεις</a:t>
            </a:r>
            <a:endParaRPr lang="el-GR" dirty="0"/>
          </a:p>
          <a:p>
            <a:pPr marL="0" indent="0">
              <a:buNone/>
            </a:pPr>
            <a:r>
              <a:rPr lang="el-GR" dirty="0"/>
              <a:t>• Να συνειδητοποιούν ότι δεν φταίει κανείς για την κατάσταση</a:t>
            </a:r>
          </a:p>
          <a:p>
            <a:pPr marL="0" indent="0">
              <a:buNone/>
            </a:pPr>
            <a:r>
              <a:rPr lang="el-GR" dirty="0"/>
              <a:t>• Να προλαμβάνουν τα χειρότερα φροντίζοντας έγκαιρα</a:t>
            </a:r>
          </a:p>
          <a:p>
            <a:pPr marL="0" indent="0">
              <a:buNone/>
            </a:pPr>
            <a:r>
              <a:rPr lang="el-GR" dirty="0"/>
              <a:t>• Να παίρνουν όση βοήθεια είναι διαθέσιμη από επαγγελματίες και υπηρεσίες</a:t>
            </a:r>
          </a:p>
          <a:p>
            <a:pPr marL="0" indent="0">
              <a:buNone/>
            </a:pPr>
            <a:r>
              <a:rPr lang="el-GR" dirty="0"/>
              <a:t>• Να συζητούν τα προβλήματά τους με άτομο που εμπιστεύονται</a:t>
            </a:r>
          </a:p>
          <a:p>
            <a:pPr marL="0" indent="0">
              <a:buNone/>
            </a:pPr>
            <a:r>
              <a:rPr lang="el-GR" dirty="0"/>
              <a:t>(After Nolan et al, 1996</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26</a:t>
            </a:fld>
            <a:endParaRPr lang="en-US" altLang="el-GR" dirty="0"/>
          </a:p>
        </p:txBody>
      </p:sp>
    </p:spTree>
    <p:extLst>
      <p:ext uri="{BB962C8B-B14F-4D97-AF65-F5344CB8AC3E}">
        <p14:creationId xmlns:p14="http://schemas.microsoft.com/office/powerpoint/2010/main" val="4161547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Παράγοντες που σχετίζονται με αυξημένο stress ή περιορισμένη ευημερία στους </a:t>
            </a:r>
            <a:r>
              <a:rPr lang="el-GR" dirty="0" smtClean="0"/>
              <a:t>φροντιστές</a:t>
            </a:r>
            <a:endParaRPr lang="el-GR" dirty="0"/>
          </a:p>
        </p:txBody>
      </p:sp>
      <p:sp>
        <p:nvSpPr>
          <p:cNvPr id="3" name="Θέση περιεχομένου 2"/>
          <p:cNvSpPr>
            <a:spLocks noGrp="1"/>
          </p:cNvSpPr>
          <p:nvPr>
            <p:ph idx="1"/>
          </p:nvPr>
        </p:nvSpPr>
        <p:spPr/>
        <p:txBody>
          <a:bodyPr/>
          <a:lstStyle/>
          <a:p>
            <a:r>
              <a:rPr lang="el-GR" dirty="0"/>
              <a:t>Η διαταραγμένη συμπεριφορά του φροντιζόμενου</a:t>
            </a:r>
          </a:p>
          <a:p>
            <a:r>
              <a:rPr lang="el-GR" dirty="0"/>
              <a:t>Απόσυρση του φροντιζόμενου</a:t>
            </a:r>
          </a:p>
          <a:p>
            <a:r>
              <a:rPr lang="el-GR" dirty="0"/>
              <a:t>Περισσότερο στις συζύγους φροντιστές</a:t>
            </a:r>
          </a:p>
          <a:p>
            <a:r>
              <a:rPr lang="el-GR" dirty="0"/>
              <a:t>Περισσότερο στις κόρες από ότι στους συζύγους</a:t>
            </a:r>
          </a:p>
          <a:p>
            <a:r>
              <a:rPr lang="el-GR" dirty="0"/>
              <a:t>Όταν έχει συγκρουόμενους ρόλους και ευθύνες</a:t>
            </a:r>
          </a:p>
          <a:p>
            <a:r>
              <a:rPr lang="el-GR" dirty="0"/>
              <a:t>Όταν δεν έχει υποστήριξη από το σύζυγο</a:t>
            </a:r>
          </a:p>
          <a:p>
            <a:r>
              <a:rPr lang="el-GR" dirty="0"/>
              <a:t>Όταν δεν έχει κοινωνική υποστήριξη</a:t>
            </a:r>
          </a:p>
          <a:p>
            <a:r>
              <a:rPr lang="el-GR" dirty="0"/>
              <a:t>Όταν έχει </a:t>
            </a:r>
            <a:r>
              <a:rPr lang="el-GR" dirty="0"/>
              <a:t>περιορισμένες τεχνικές αντιμετώπισης</a:t>
            </a:r>
          </a:p>
          <a:p>
            <a:r>
              <a:rPr lang="el-GR" dirty="0"/>
              <a:t>Όταν δεν παίρνει ικανοποίηση από τη φροντίδα που παρέχει</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27</a:t>
            </a:fld>
            <a:endParaRPr lang="en-US" altLang="el-GR" dirty="0"/>
          </a:p>
        </p:txBody>
      </p:sp>
    </p:spTree>
    <p:extLst>
      <p:ext uri="{BB962C8B-B14F-4D97-AF65-F5344CB8AC3E}">
        <p14:creationId xmlns:p14="http://schemas.microsoft.com/office/powerpoint/2010/main" val="18424150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ρόλος του κοινωνικού λειτουργού με </a:t>
            </a:r>
            <a:r>
              <a:rPr lang="el-GR" dirty="0" smtClean="0"/>
              <a:t>ηλικιωμένους</a:t>
            </a:r>
            <a:endParaRPr lang="el-GR" dirty="0"/>
          </a:p>
        </p:txBody>
      </p:sp>
      <p:sp>
        <p:nvSpPr>
          <p:cNvPr id="3" name="Θέση περιεχομένου 2"/>
          <p:cNvSpPr>
            <a:spLocks noGrp="1"/>
          </p:cNvSpPr>
          <p:nvPr>
            <p:ph idx="1"/>
          </p:nvPr>
        </p:nvSpPr>
        <p:spPr/>
        <p:txBody>
          <a:bodyPr/>
          <a:lstStyle/>
          <a:p>
            <a:r>
              <a:rPr lang="el-GR" dirty="0"/>
              <a:t>Περιλαμβάνει τόσο βραχυπρόθεσμη παρέμβαση με την παροχή συγκεκριμένων υπηρεσιών όσο και μακροπρόθεσμη φροντίδα που περιλαμβάνει πλήθος δεξιοτήτων κοινωνικής εργασίας  -- εκτίμηση αναγκών, κινητοποίηση πηγών, συντονιστής, κοινοτικό στέλεχος αλλά και πρόσωπο αναφοράς για τον ηλικιωμένο. Η μακροπρόθεσμη φροντίδα αντιμετωπίζεται με επιφύλαξη από τους ΚΛ γιατί πιστεύουν ότι θα χάσουν την προσωπική επαφή με τους ηλικιωμένους.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28</a:t>
            </a:fld>
            <a:endParaRPr lang="en-US" altLang="el-GR" dirty="0"/>
          </a:p>
        </p:txBody>
      </p:sp>
    </p:spTree>
    <p:extLst>
      <p:ext uri="{BB962C8B-B14F-4D97-AF65-F5344CB8AC3E}">
        <p14:creationId xmlns:p14="http://schemas.microsoft.com/office/powerpoint/2010/main" val="43204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Κακοποίηση ηλικιωμένων με </a:t>
            </a:r>
            <a:r>
              <a:rPr lang="el-GR" dirty="0" smtClean="0"/>
              <a:t>άνοια </a:t>
            </a:r>
            <a:r>
              <a:rPr lang="el-GR" dirty="0"/>
              <a:t>και </a:t>
            </a:r>
            <a:r>
              <a:rPr lang="el-GR" dirty="0" smtClean="0"/>
              <a:t>Alzheimer</a:t>
            </a:r>
            <a:endParaRPr lang="el-GR" dirty="0"/>
          </a:p>
        </p:txBody>
      </p:sp>
      <p:sp>
        <p:nvSpPr>
          <p:cNvPr id="3" name="Θέση περιεχομένου 2"/>
          <p:cNvSpPr>
            <a:spLocks noGrp="1"/>
          </p:cNvSpPr>
          <p:nvPr>
            <p:ph idx="1"/>
          </p:nvPr>
        </p:nvSpPr>
        <p:spPr/>
        <p:txBody>
          <a:bodyPr/>
          <a:lstStyle/>
          <a:p>
            <a:pPr marL="0" indent="0">
              <a:buNone/>
            </a:pPr>
            <a:r>
              <a:rPr lang="el-GR" dirty="0"/>
              <a:t>Γιατί άτομα με Άνοια και Alzheimer είναι ευάλωτα στην </a:t>
            </a:r>
            <a:r>
              <a:rPr lang="el-GR" dirty="0" smtClean="0"/>
              <a:t>κακοποίηση;</a:t>
            </a:r>
            <a:endParaRPr lang="el-GR" dirty="0"/>
          </a:p>
          <a:p>
            <a:r>
              <a:rPr lang="el-GR" dirty="0"/>
              <a:t>Απώλεια μνήμης</a:t>
            </a:r>
          </a:p>
          <a:p>
            <a:r>
              <a:rPr lang="el-GR" dirty="0"/>
              <a:t>Επιδείνωση της λεκτικής ικανότητας (Aphasia)</a:t>
            </a:r>
          </a:p>
          <a:p>
            <a:r>
              <a:rPr lang="el-GR" dirty="0"/>
              <a:t>Μειωμένη ικανότητα για κινητικές δραστηριότητες (Apraxia)</a:t>
            </a:r>
          </a:p>
          <a:p>
            <a:r>
              <a:rPr lang="el-GR" dirty="0"/>
              <a:t>Αδυναμία εντοπισμού και αναγνώρισης αντικειμένων (Agnosia)</a:t>
            </a:r>
          </a:p>
          <a:p>
            <a:r>
              <a:rPr lang="el-GR" dirty="0"/>
              <a:t>Δυσκολία στην αφηρημένη σκέψη, το συντονισμό, σχεδιασμό κλπ (Executive function)</a:t>
            </a:r>
          </a:p>
          <a:p>
            <a:r>
              <a:rPr lang="el-GR" dirty="0"/>
              <a:t>Απομόνωση</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29</a:t>
            </a:fld>
            <a:endParaRPr lang="en-US" altLang="el-GR" dirty="0"/>
          </a:p>
        </p:txBody>
      </p:sp>
    </p:spTree>
    <p:extLst>
      <p:ext uri="{BB962C8B-B14F-4D97-AF65-F5344CB8AC3E}">
        <p14:creationId xmlns:p14="http://schemas.microsoft.com/office/powerpoint/2010/main" val="2856808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Στόχοι τρίτης ηλικίας </a:t>
            </a:r>
            <a:r>
              <a:rPr lang="el-GR" b="0" dirty="0"/>
              <a:t>1/2</a:t>
            </a:r>
          </a:p>
        </p:txBody>
      </p:sp>
      <p:sp>
        <p:nvSpPr>
          <p:cNvPr id="3" name="Θέση περιεχομένου 2"/>
          <p:cNvSpPr>
            <a:spLocks noGrp="1"/>
          </p:cNvSpPr>
          <p:nvPr>
            <p:ph idx="1"/>
          </p:nvPr>
        </p:nvSpPr>
        <p:spPr/>
        <p:txBody>
          <a:bodyPr/>
          <a:lstStyle/>
          <a:p>
            <a:r>
              <a:rPr lang="el-GR" dirty="0"/>
              <a:t>Ο στόχος που πρέπει να επιτευχθεί σε αυτό το στάδιο είναι να εκληφθεί η ζωή του ατόμου ως σημαντική. Οι ηλικιωμένοι που λειτουργούν στο πλαίσιο της ακεραιότητας του Εγώ  βλέπουν τη μέχρι τώρα ζωή τους με ικανοποίηση και αποδέχονται τόσο τη ζωή όσο και το θάνατο ως μια εξελικτική διαδικασία. Ο θάνατος αντιμετωπίζεται ως μέρος της ζωής. Όταν δεν  συμβαίνει αυτό το άτομο βρίσκεται σε κατάσταση απελπισίας (συνδέεται με συναισθήματα θυμού, πικρίας, κατάθλιψης, ανεπάρκειας, αποτυχίας και το φόβο του θανάτου.</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a:t>
            </a:fld>
            <a:endParaRPr lang="en-US" altLang="el-GR" dirty="0"/>
          </a:p>
        </p:txBody>
      </p:sp>
    </p:spTree>
    <p:extLst>
      <p:ext uri="{BB962C8B-B14F-4D97-AF65-F5344CB8AC3E}">
        <p14:creationId xmlns:p14="http://schemas.microsoft.com/office/powerpoint/2010/main" val="1537618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είναι άνοια; </a:t>
            </a:r>
            <a:r>
              <a:rPr lang="el-GR" b="0" dirty="0" smtClean="0"/>
              <a:t>1/2</a:t>
            </a:r>
            <a:endParaRPr lang="el-GR" b="0" dirty="0"/>
          </a:p>
        </p:txBody>
      </p:sp>
      <p:sp>
        <p:nvSpPr>
          <p:cNvPr id="3" name="Θέση περιεχομένου 2"/>
          <p:cNvSpPr>
            <a:spLocks noGrp="1"/>
          </p:cNvSpPr>
          <p:nvPr>
            <p:ph idx="1"/>
          </p:nvPr>
        </p:nvSpPr>
        <p:spPr/>
        <p:txBody>
          <a:bodyPr/>
          <a:lstStyle/>
          <a:p>
            <a:pPr marL="0" indent="0">
              <a:buNone/>
            </a:pPr>
            <a:r>
              <a:rPr lang="el-GR" dirty="0"/>
              <a:t>H </a:t>
            </a:r>
            <a:r>
              <a:rPr lang="el-GR" b="1" dirty="0">
                <a:solidFill>
                  <a:srgbClr val="C00000"/>
                </a:solidFill>
              </a:rPr>
              <a:t>άνοια</a:t>
            </a:r>
            <a:r>
              <a:rPr lang="el-GR" dirty="0"/>
              <a:t> είναι μια ασθένεια με καταλυτικές επιπτώσεις, που προκαλεί βλάβες στις νοητικές ικανότητες και στην προσωπικότητα του ανθρώπου. Το άτομο χάνει σταδιακά τη μνήμη του. Δεν μπορεί να κάνει τα πράγματα που συνήθιζε να κάνει. Αργότερα εμφανίζονται άλλα προβλήματα όπως αλλαγές στη συμπεριφορά και παραμέληση εαυτού. </a:t>
            </a:r>
          </a:p>
          <a:p>
            <a:pPr marL="0" indent="0">
              <a:buNone/>
            </a:pPr>
            <a:r>
              <a:rPr lang="el-GR" dirty="0" smtClean="0"/>
              <a:t>Τα </a:t>
            </a:r>
            <a:r>
              <a:rPr lang="el-GR" dirty="0"/>
              <a:t>άτομα με άνοια ξεχνούν που είναι. Μπορεί να συμπεριφέρονται σαν να βρίσκονται αλλού. Μπορεί να μην ξέρουν τι ώρα είναι, να μπερδεύουν τη μέρα με τη νύχτα,  να περιπλανώνται στους δρόμους αργά τη νύχτα νομίζοντας ότι είναι η ώρα να πάνε για ψώνια. Η διαδικασία της σκέψης και του λόγου περιορίζονται. Η αλλαγή συμβαίνει αργά αλλά τελικά επηρεάζει όλες τις νοητικές  ικανότητες. Μπορεί να οδηγήσει στην εμφάνιση σωματικών προβλημάτων και το άτομο να καθηλωθεί στο κρεβάτι ή να εκδηλώσει ακράτεια.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30</a:t>
            </a:fld>
            <a:endParaRPr lang="en-US" altLang="el-GR" dirty="0"/>
          </a:p>
        </p:txBody>
      </p:sp>
    </p:spTree>
    <p:extLst>
      <p:ext uri="{BB962C8B-B14F-4D97-AF65-F5344CB8AC3E}">
        <p14:creationId xmlns:p14="http://schemas.microsoft.com/office/powerpoint/2010/main" val="2629765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είναι άνοια</a:t>
            </a:r>
            <a:r>
              <a:rPr lang="el-GR" dirty="0" smtClean="0"/>
              <a:t>; </a:t>
            </a:r>
            <a:r>
              <a:rPr lang="el-GR" b="0" dirty="0" smtClean="0"/>
              <a:t>2/2</a:t>
            </a:r>
            <a:endParaRPr lang="el-GR" b="0" dirty="0"/>
          </a:p>
        </p:txBody>
      </p:sp>
      <p:sp>
        <p:nvSpPr>
          <p:cNvPr id="3" name="Θέση περιεχομένου 2"/>
          <p:cNvSpPr>
            <a:spLocks noGrp="1"/>
          </p:cNvSpPr>
          <p:nvPr>
            <p:ph idx="1"/>
          </p:nvPr>
        </p:nvSpPr>
        <p:spPr/>
        <p:txBody>
          <a:bodyPr/>
          <a:lstStyle/>
          <a:p>
            <a:pPr marL="0" indent="0">
              <a:buNone/>
            </a:pPr>
            <a:r>
              <a:rPr lang="el-GR" dirty="0"/>
              <a:t>Η άνοια κατά κανόνα εμφανίζεται σε άντρες και γυναίκες άνω των 65 ετών. Ένα στα είκοσι άτομα πάνω από 65 χρονών εμφανίζει άνοια σε βαθμό που να δυσκολεύεται η αυτόνομη διαβίωση του. Στις νεότερες ηλικίες η άνοια εμφανίζεται σε ένα στα εκατό άτομα. Με την αύξηση του προσδόκιμου ζωής, η άνοια γίνεται όλο και πιο συνήθης.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31</a:t>
            </a:fld>
            <a:endParaRPr lang="en-US" altLang="el-GR" dirty="0"/>
          </a:p>
        </p:txBody>
      </p:sp>
    </p:spTree>
    <p:extLst>
      <p:ext uri="{BB962C8B-B14F-4D97-AF65-F5344CB8AC3E}">
        <p14:creationId xmlns:p14="http://schemas.microsoft.com/office/powerpoint/2010/main" val="827548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προκαλεί την άνοια; </a:t>
            </a:r>
            <a:r>
              <a:rPr lang="el-GR" b="0" dirty="0" smtClean="0"/>
              <a:t>1/2</a:t>
            </a:r>
            <a:endParaRPr lang="el-GR" b="0" dirty="0"/>
          </a:p>
        </p:txBody>
      </p:sp>
      <p:sp>
        <p:nvSpPr>
          <p:cNvPr id="3" name="Θέση περιεχομένου 2"/>
          <p:cNvSpPr>
            <a:spLocks noGrp="1"/>
          </p:cNvSpPr>
          <p:nvPr>
            <p:ph idx="1"/>
          </p:nvPr>
        </p:nvSpPr>
        <p:spPr/>
        <p:txBody>
          <a:bodyPr/>
          <a:lstStyle/>
          <a:p>
            <a:r>
              <a:rPr lang="el-GR" dirty="0"/>
              <a:t>Υπάρχουν πολλές μορφές άνοιας από τις οποίες η πιο συνηθισμένη είναι η νόσος του Αlzheimer. Δεν ξέρουμε τι προκαλεί αυτή την αρρώστια. Αυτό που γνωρίζουμε είναι ότι συμβαίνουν μια σειρά από αλλαγές στη δομή και τη λειτουργία του εγκεφάλου των ατόμων με τη νόσο του  Αlzheimer. Μερικές φορές φαίνεται να υπάρχει κληρονομικότητα. Εμφανίζεται πιο συχνά στα άτομα με σύνδρομο Down. </a:t>
            </a:r>
          </a:p>
          <a:p>
            <a:endParaRPr lang="el-GR" dirty="0"/>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32</a:t>
            </a:fld>
            <a:endParaRPr lang="en-US" altLang="el-GR" dirty="0"/>
          </a:p>
        </p:txBody>
      </p:sp>
    </p:spTree>
    <p:extLst>
      <p:ext uri="{BB962C8B-B14F-4D97-AF65-F5344CB8AC3E}">
        <p14:creationId xmlns:p14="http://schemas.microsoft.com/office/powerpoint/2010/main" val="290364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προκαλεί την άνοια; </a:t>
            </a:r>
            <a:r>
              <a:rPr lang="el-GR" b="0" dirty="0" smtClean="0"/>
              <a:t>2/2</a:t>
            </a:r>
            <a:endParaRPr lang="el-GR" b="0" dirty="0"/>
          </a:p>
        </p:txBody>
      </p:sp>
      <p:sp>
        <p:nvSpPr>
          <p:cNvPr id="3" name="Θέση περιεχομένου 2"/>
          <p:cNvSpPr>
            <a:spLocks noGrp="1"/>
          </p:cNvSpPr>
          <p:nvPr>
            <p:ph idx="1"/>
          </p:nvPr>
        </p:nvSpPr>
        <p:spPr/>
        <p:txBody>
          <a:bodyPr/>
          <a:lstStyle/>
          <a:p>
            <a:r>
              <a:rPr lang="el-GR" dirty="0" smtClean="0"/>
              <a:t>Άλλοι </a:t>
            </a:r>
            <a:r>
              <a:rPr lang="el-GR" dirty="0"/>
              <a:t>παράγοντες που μπορεί να αυξήσουν τον κίνδυνο της άνοιας είναι ένας σοβαρός τραυματισμός στο κεφάλι, η υψηλή αρτηριακή πίεση , η υψηλή χοληστερίνη, ο διαβήτης , το κάπνισμα, η υπέρμετρη κατανάλωση αλκοόλ και το υπερβολικό σωματικό βάρος. Άνοια επίσης, μπορεί να προκληθεί από μια σειρά μικροεγκεφαλικών επεισοδίων. Πιο σπάνια, μπορεί να προκληθεί από άλλες αιτίες όπως είναι: μόλυνση (π.χ. από AIDS) , πλημμελής διατροφή, αλκοόλ, χτύπημα ή όγκος στον εγκέφαλο.</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33</a:t>
            </a:fld>
            <a:endParaRPr lang="en-US" altLang="el-GR" dirty="0"/>
          </a:p>
        </p:txBody>
      </p:sp>
    </p:spTree>
    <p:extLst>
      <p:ext uri="{BB962C8B-B14F-4D97-AF65-F5344CB8AC3E}">
        <p14:creationId xmlns:p14="http://schemas.microsoft.com/office/powerpoint/2010/main" val="3973906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a:t>
            </a:r>
            <a:r>
              <a:rPr lang="el-GR" dirty="0"/>
              <a:t> </a:t>
            </a:r>
            <a:r>
              <a:rPr lang="el-GR" dirty="0" smtClean="0"/>
              <a:t>θεραπείες υπάρχουν; </a:t>
            </a:r>
            <a:r>
              <a:rPr lang="el-GR" b="0" dirty="0" smtClean="0"/>
              <a:t>1/2</a:t>
            </a:r>
            <a:endParaRPr lang="el-GR" b="0" dirty="0"/>
          </a:p>
        </p:txBody>
      </p:sp>
      <p:sp>
        <p:nvSpPr>
          <p:cNvPr id="3" name="Θέση περιεχομένου 2"/>
          <p:cNvSpPr>
            <a:spLocks noGrp="1"/>
          </p:cNvSpPr>
          <p:nvPr>
            <p:ph idx="1"/>
          </p:nvPr>
        </p:nvSpPr>
        <p:spPr/>
        <p:txBody>
          <a:bodyPr/>
          <a:lstStyle/>
          <a:p>
            <a:pPr marL="0" indent="0">
              <a:buNone/>
            </a:pPr>
            <a:r>
              <a:rPr lang="el-GR" dirty="0"/>
              <a:t>Ο στόχος της θεραπείας είναι να προσπαθήσει να διατηρήσει την ποιότητα ζωής του ατόμου όσο το δυνατόν περισσότερο. Για την επίτευξη αυτού του σκοπού συχνά  επιστρατεύονται  διάφορες προσεγγίσεις – τόσο ιατρικές όσο και πρακτικές παρεμβάσεις. Οι τακτικές ιατρικές εξετάσεις και η διατήρηση του ατόμου σε όσο το δυνατόν  καλή φυσική κατάσταση συμβάλλει στην επιβράδυνση του ρυθμού έκπτωσης των σωματικών λειτουργιών.</a:t>
            </a:r>
          </a:p>
          <a:p>
            <a:pPr marL="0" indent="0">
              <a:buNone/>
            </a:pPr>
            <a:r>
              <a:rPr lang="el-GR" dirty="0" smtClean="0"/>
              <a:t>Η </a:t>
            </a:r>
            <a:r>
              <a:rPr lang="el-GR" dirty="0"/>
              <a:t>θεραπεία με φάρμακα  μπορεί να αποδειχθεί χρήσιμη σε κάποιες περιπτώσεις , όπως π.χ.  η τακτική λήψη ασπιρίνης μπορεί να βοηθήσει αν η άνοια οφείλεται σε μικροεγκεφαλικά επεισόδια. Επιπλέον, τα νέα φάρμακα μπορούν να βελτιώσουν την κατάσταση των ατόμων στα αρχικά στάδια της νόσου. Ίσως να επιβραδύνουν  την επιδείνωση μακροπρόθεσμα.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34</a:t>
            </a:fld>
            <a:endParaRPr lang="en-US" altLang="el-GR" dirty="0"/>
          </a:p>
        </p:txBody>
      </p:sp>
    </p:spTree>
    <p:extLst>
      <p:ext uri="{BB962C8B-B14F-4D97-AF65-F5344CB8AC3E}">
        <p14:creationId xmlns:p14="http://schemas.microsoft.com/office/powerpoint/2010/main" val="33250517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Τι θεραπείες υπάρχουν</a:t>
            </a:r>
            <a:r>
              <a:rPr lang="el-GR" dirty="0" smtClean="0"/>
              <a:t>;</a:t>
            </a:r>
            <a:r>
              <a:rPr lang="el-GR" b="0" dirty="0" smtClean="0"/>
              <a:t> 2/2</a:t>
            </a:r>
            <a:endParaRPr lang="el-GR" b="0" dirty="0"/>
          </a:p>
        </p:txBody>
      </p:sp>
      <p:sp>
        <p:nvSpPr>
          <p:cNvPr id="3" name="Θέση περιεχομένου 2"/>
          <p:cNvSpPr>
            <a:spLocks noGrp="1"/>
          </p:cNvSpPr>
          <p:nvPr>
            <p:ph idx="1"/>
          </p:nvPr>
        </p:nvSpPr>
        <p:spPr/>
        <p:txBody>
          <a:bodyPr/>
          <a:lstStyle/>
          <a:p>
            <a:r>
              <a:rPr lang="el-GR" dirty="0"/>
              <a:t>Τα άτομα με άνοια γενικά λειτουργούν καλύτερα σε οικείο περιβάλλον , όπως το οικογενειακό , από ότι σε ίδρυμα. Είναι πιθανό να χρειάζονται παραπάνω υποστήριξη ώστε να συνεχίσουν να ζουν στο σπίτι. Τα μέλη της οικογένειας και τα άλλα άτομα που τα φροντίζουν χρειάζονται συναισθηματική υποστήριξη, πρακτική βοήθεια και ενημέρωση για τη νόσο. </a:t>
            </a:r>
          </a:p>
          <a:p>
            <a:endParaRPr lang="el-GR" dirty="0"/>
          </a:p>
          <a:p>
            <a:r>
              <a:rPr lang="el-GR" dirty="0"/>
              <a:t>Τεχνικές αυτοβοήθειας όπως να σημειώνουν γραπτώς αυτά που πρέπει να κάνουν, να κρατούν ημερολόγιο και να “εξασκούν το μυαλό” μπορεί να βοηθήσει την καλύτερη διαχείριση των προβλημάτων μνήμης.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35</a:t>
            </a:fld>
            <a:endParaRPr lang="en-US" altLang="el-GR" dirty="0"/>
          </a:p>
        </p:txBody>
      </p:sp>
    </p:spTree>
    <p:extLst>
      <p:ext uri="{BB962C8B-B14F-4D97-AF65-F5344CB8AC3E}">
        <p14:creationId xmlns:p14="http://schemas.microsoft.com/office/powerpoint/2010/main" val="583106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Που μπορούν να απευθύνονται;</a:t>
            </a:r>
            <a:endParaRPr lang="el-GR" dirty="0"/>
          </a:p>
        </p:txBody>
      </p:sp>
      <p:sp>
        <p:nvSpPr>
          <p:cNvPr id="3" name="Θέση περιεχομένου 2"/>
          <p:cNvSpPr>
            <a:spLocks noGrp="1"/>
          </p:cNvSpPr>
          <p:nvPr>
            <p:ph idx="1"/>
          </p:nvPr>
        </p:nvSpPr>
        <p:spPr/>
        <p:txBody>
          <a:bodyPr/>
          <a:lstStyle/>
          <a:p>
            <a:pPr marL="0" indent="0">
              <a:buNone/>
            </a:pPr>
            <a:r>
              <a:rPr lang="el-GR" dirty="0"/>
              <a:t>Για την αντιμετώπιση της άνοιας μπορείτε να απευθύνεστε στις υπηρεσίες ψυχικής υγείας της περιοχής σας:</a:t>
            </a:r>
          </a:p>
          <a:p>
            <a:r>
              <a:rPr lang="el-GR" dirty="0"/>
              <a:t>  Κέντρα Ψυχικής Υγείας</a:t>
            </a:r>
          </a:p>
          <a:p>
            <a:r>
              <a:rPr lang="el-GR" dirty="0"/>
              <a:t>  Ψυχιατρικά Τμήματα Γενικών Νοσοκομείων </a:t>
            </a:r>
          </a:p>
          <a:p>
            <a:r>
              <a:rPr lang="el-GR" dirty="0"/>
              <a:t>  Ψυχιατρικά Νοσοκομεία </a:t>
            </a:r>
          </a:p>
          <a:p>
            <a:r>
              <a:rPr lang="el-GR" dirty="0"/>
              <a:t>  Εξειδικευμένα Κέντρα για την αντιμετώπιση της νόσου </a:t>
            </a:r>
            <a:r>
              <a:rPr lang="el-GR" dirty="0" smtClean="0"/>
              <a:t>Alzheimer</a:t>
            </a:r>
            <a:endParaRPr lang="el-GR" dirty="0"/>
          </a:p>
          <a:p>
            <a:endParaRPr lang="el-GR" dirty="0"/>
          </a:p>
          <a:p>
            <a:pPr marL="0" indent="0">
              <a:buNone/>
            </a:pPr>
            <a:r>
              <a:rPr lang="el-GR" dirty="0" smtClean="0"/>
              <a:t>Επίσης </a:t>
            </a:r>
            <a:r>
              <a:rPr lang="el-GR" dirty="0"/>
              <a:t>βοήθεια και ενημέρωση μπορεί να πάρει κανείς μέσω συλλόγων φροντιστών και οικογενειών.</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36</a:t>
            </a:fld>
            <a:endParaRPr lang="en-US" altLang="el-GR" dirty="0"/>
          </a:p>
        </p:txBody>
      </p:sp>
    </p:spTree>
    <p:extLst>
      <p:ext uri="{BB962C8B-B14F-4D97-AF65-F5344CB8AC3E}">
        <p14:creationId xmlns:p14="http://schemas.microsoft.com/office/powerpoint/2010/main" val="255061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νόσος </a:t>
            </a:r>
            <a:r>
              <a:rPr lang="en-US" dirty="0" smtClean="0"/>
              <a:t>Alzheimer</a:t>
            </a:r>
            <a:endParaRPr lang="el-GR" dirty="0"/>
          </a:p>
        </p:txBody>
      </p:sp>
      <p:sp>
        <p:nvSpPr>
          <p:cNvPr id="3" name="Θέση περιεχομένου 2"/>
          <p:cNvSpPr>
            <a:spLocks noGrp="1"/>
          </p:cNvSpPr>
          <p:nvPr>
            <p:ph idx="1"/>
          </p:nvPr>
        </p:nvSpPr>
        <p:spPr/>
        <p:txBody>
          <a:bodyPr/>
          <a:lstStyle/>
          <a:p>
            <a:pPr marL="0" indent="0">
              <a:buNone/>
            </a:pPr>
            <a:r>
              <a:rPr lang="el-GR" b="1" dirty="0"/>
              <a:t>Η νόσος </a:t>
            </a:r>
            <a:r>
              <a:rPr lang="el-GR" b="1" dirty="0" smtClean="0"/>
              <a:t>Alzheimer - Πρωτοπαθής </a:t>
            </a:r>
            <a:r>
              <a:rPr lang="el-GR" b="1" dirty="0"/>
              <a:t>εκφυλιστική </a:t>
            </a:r>
            <a:r>
              <a:rPr lang="el-GR" b="1" dirty="0" smtClean="0"/>
              <a:t>άνοια</a:t>
            </a:r>
          </a:p>
          <a:p>
            <a:r>
              <a:rPr lang="el-GR" dirty="0" smtClean="0"/>
              <a:t>Η </a:t>
            </a:r>
            <a:r>
              <a:rPr lang="el-GR" dirty="0"/>
              <a:t>νόσος Alzheimer επηρεάζει τις περιοχές του εγκεφάλου που ελέγχουν τη σκέψη, τη μνήμη και τη γλώσσα. Η έναρξη της νόσου είναι σταδιακή και η επιδείνωση της υγείας του ατόμου είναι συνήθως αργή. Τα αίτια της νόσου παραμένουν ακόμη άγνωστα και δεν υπάρχει θεραπεία.</a:t>
            </a:r>
          </a:p>
          <a:p>
            <a:r>
              <a:rPr lang="el-GR" dirty="0" smtClean="0"/>
              <a:t>H </a:t>
            </a:r>
            <a:r>
              <a:rPr lang="el-GR" dirty="0"/>
              <a:t>Alzheimer επηρεάζει όλες τις πληθυσμιακές ομάδες, ανεξάρτητα από κοινωνική τάξη, φύλο, φυλή ή γεωγραφικό χώρο και, παρότι εμφανίζεται συνήθως σε άτομα τρίτης ηλικίας, εντούτοις μπορεί να εμφανιστεί και σε μικρότερης ηλικίας άτομα.</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37</a:t>
            </a:fld>
            <a:endParaRPr lang="en-US" altLang="el-GR" dirty="0"/>
          </a:p>
        </p:txBody>
      </p:sp>
    </p:spTree>
    <p:extLst>
      <p:ext uri="{BB962C8B-B14F-4D97-AF65-F5344CB8AC3E}">
        <p14:creationId xmlns:p14="http://schemas.microsoft.com/office/powerpoint/2010/main" val="4186949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Συμπτώματα της νόσου </a:t>
            </a:r>
            <a:r>
              <a:rPr lang="en-US" dirty="0" smtClean="0"/>
              <a:t>Alzheimer</a:t>
            </a:r>
            <a:endParaRPr lang="el-GR" dirty="0"/>
          </a:p>
        </p:txBody>
      </p:sp>
      <p:sp>
        <p:nvSpPr>
          <p:cNvPr id="3" name="Θέση περιεχομένου 2"/>
          <p:cNvSpPr>
            <a:spLocks noGrp="1"/>
          </p:cNvSpPr>
          <p:nvPr>
            <p:ph idx="1"/>
          </p:nvPr>
        </p:nvSpPr>
        <p:spPr/>
        <p:txBody>
          <a:bodyPr/>
          <a:lstStyle/>
          <a:p>
            <a:pPr marL="0" indent="0">
              <a:buNone/>
            </a:pPr>
            <a:r>
              <a:rPr lang="el-GR" dirty="0"/>
              <a:t>Τα συμπτώματα της νόσου Alzheimer μπορούν να γίνουν καλύτερα κατανοητά αν μελετηθούν μέσα στο πλαίσιο των τριών σταδίων ανάπτυξης της νόσου: </a:t>
            </a:r>
          </a:p>
          <a:p>
            <a:r>
              <a:rPr lang="el-GR" dirty="0"/>
              <a:t>	Πρώιμο</a:t>
            </a:r>
          </a:p>
          <a:p>
            <a:r>
              <a:rPr lang="el-GR" dirty="0"/>
              <a:t>	Μέσο </a:t>
            </a:r>
          </a:p>
          <a:p>
            <a:r>
              <a:rPr lang="el-GR" dirty="0"/>
              <a:t>	Όψιμο</a:t>
            </a:r>
          </a:p>
          <a:p>
            <a:pPr marL="0" indent="0">
              <a:buNone/>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38</a:t>
            </a:fld>
            <a:endParaRPr lang="en-US" altLang="el-GR" dirty="0"/>
          </a:p>
        </p:txBody>
      </p:sp>
    </p:spTree>
    <p:extLst>
      <p:ext uri="{BB962C8B-B14F-4D97-AF65-F5344CB8AC3E}">
        <p14:creationId xmlns:p14="http://schemas.microsoft.com/office/powerpoint/2010/main" val="39636800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Πρώιμο στάδιο</a:t>
            </a:r>
            <a:r>
              <a:rPr lang="el-GR" b="0" dirty="0" smtClean="0"/>
              <a:t> 1/2</a:t>
            </a:r>
            <a:endParaRPr lang="el-GR" b="0" dirty="0"/>
          </a:p>
        </p:txBody>
      </p:sp>
      <p:sp>
        <p:nvSpPr>
          <p:cNvPr id="3" name="Θέση περιεχομένου 2"/>
          <p:cNvSpPr>
            <a:spLocks noGrp="1"/>
          </p:cNvSpPr>
          <p:nvPr>
            <p:ph idx="1"/>
          </p:nvPr>
        </p:nvSpPr>
        <p:spPr/>
        <p:txBody>
          <a:bodyPr/>
          <a:lstStyle/>
          <a:p>
            <a:pPr marL="0" indent="0">
              <a:buNone/>
            </a:pPr>
            <a:r>
              <a:rPr lang="el-GR" dirty="0"/>
              <a:t>Το πρώιμο στάδιο συχνά παραβλέπεται και λανθασμένα χαρακτηρίζεται από επαγγελματίες, συγγενείς και φίλους ως «γεράματα» ή ως ένα φυσιολογικό τμήμα της διαδικασίας γήρανσης και, καθώς η έναρξη της νόσου είναι βαθμιαία, είναι δύσκολο να προσδιορίσει κανείς τον ακριβή χρόνο εμφάνισής της.</a:t>
            </a:r>
          </a:p>
          <a:p>
            <a:pPr marL="0" indent="0">
              <a:buNone/>
            </a:pPr>
            <a:r>
              <a:rPr lang="el-GR" dirty="0" smtClean="0"/>
              <a:t>Το </a:t>
            </a:r>
            <a:r>
              <a:rPr lang="el-GR" dirty="0"/>
              <a:t>άτομο μπορεί:</a:t>
            </a:r>
          </a:p>
          <a:p>
            <a:r>
              <a:rPr lang="el-GR" dirty="0"/>
              <a:t>Να παρουσιάζει δυσκολίες με το λόγο  </a:t>
            </a:r>
          </a:p>
          <a:p>
            <a:r>
              <a:rPr lang="el-GR" dirty="0"/>
              <a:t>Να παρουσιάζει σημαντική ελάττωση της μνήμης – ειδικά της βραχυχρόνιας</a:t>
            </a:r>
          </a:p>
          <a:p>
            <a:r>
              <a:rPr lang="el-GR" dirty="0"/>
              <a:t>Να δείχνει αποπροσανατολισμένος κατά διαστήματα</a:t>
            </a:r>
          </a:p>
          <a:p>
            <a:r>
              <a:rPr lang="el-GR" dirty="0"/>
              <a:t>Να χάνεται σε γνωστά </a:t>
            </a:r>
            <a:r>
              <a:rPr lang="el-GR" dirty="0" smtClean="0"/>
              <a:t>μέρη</a:t>
            </a: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39</a:t>
            </a:fld>
            <a:endParaRPr lang="en-US" altLang="el-GR" dirty="0"/>
          </a:p>
        </p:txBody>
      </p:sp>
    </p:spTree>
    <p:extLst>
      <p:ext uri="{BB962C8B-B14F-4D97-AF65-F5344CB8AC3E}">
        <p14:creationId xmlns:p14="http://schemas.microsoft.com/office/powerpoint/2010/main" val="751830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Στόχοι τρίτης </a:t>
            </a:r>
            <a:r>
              <a:rPr lang="el-GR" dirty="0" smtClean="0"/>
              <a:t>ηλικίας </a:t>
            </a:r>
            <a:r>
              <a:rPr lang="el-GR" b="0" dirty="0" smtClean="0"/>
              <a:t>2/2</a:t>
            </a:r>
            <a:endParaRPr lang="el-GR" b="0" dirty="0"/>
          </a:p>
        </p:txBody>
      </p:sp>
      <p:sp>
        <p:nvSpPr>
          <p:cNvPr id="3" name="Θέση περιεχομένου 2"/>
          <p:cNvSpPr>
            <a:spLocks noGrp="1"/>
          </p:cNvSpPr>
          <p:nvPr>
            <p:ph idx="1"/>
          </p:nvPr>
        </p:nvSpPr>
        <p:spPr/>
        <p:txBody>
          <a:bodyPr/>
          <a:lstStyle/>
          <a:p>
            <a:r>
              <a:rPr lang="el-GR" dirty="0"/>
              <a:t>Ο Robert Peck (1968) προσδιόρισε συγκεκριμένους στόχους τους οποίους θα πρέπει επιτύχει το ηλικιωμένο άτομο. Κατά τον  Peck ο πρώτος στόχος είναι να αναπτύξει το άτομο  ικανοποίηση από τον εαυτό του ως άτομο παρά μέσα από συγκεκριμένο ρόλο (επαγγελματικό, γονεϊκό). </a:t>
            </a:r>
          </a:p>
          <a:p>
            <a:r>
              <a:rPr lang="el-GR" dirty="0"/>
              <a:t>Ο δεύτερος στόχος είναι να προσαρμοστεί το άτομο στη φυσική έκπτωση που συνδέεται με την ηλικία παρά να απορροφάται από τα προβλήματα υγείας ή τους φυσικούς περιορισμούς  που τίθενται από την ηλικία.</a:t>
            </a:r>
          </a:p>
          <a:p>
            <a:r>
              <a:rPr lang="el-GR" dirty="0"/>
              <a:t>Ο τρίτος στόχος είναι  να αναγνωρίζεται θετικά και η με ικανοποίηση η προηγούμενη ζωή του ατόμου και όλα όσα έχει επιτύχει παρά να προσκολλάται με εμμονή στην προοπτική του θανάτου.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a:t>
            </a:fld>
            <a:endParaRPr lang="en-US" altLang="el-GR" dirty="0"/>
          </a:p>
        </p:txBody>
      </p:sp>
    </p:spTree>
    <p:extLst>
      <p:ext uri="{BB962C8B-B14F-4D97-AF65-F5344CB8AC3E}">
        <p14:creationId xmlns:p14="http://schemas.microsoft.com/office/powerpoint/2010/main" val="8630957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Πρώιμο στάδιο</a:t>
            </a:r>
            <a:r>
              <a:rPr lang="el-GR" b="0" dirty="0" smtClean="0"/>
              <a:t> 2/2</a:t>
            </a:r>
            <a:endParaRPr lang="el-GR" b="0" dirty="0"/>
          </a:p>
        </p:txBody>
      </p:sp>
      <p:sp>
        <p:nvSpPr>
          <p:cNvPr id="3" name="Θέση περιεχομένου 2"/>
          <p:cNvSpPr>
            <a:spLocks noGrp="1"/>
          </p:cNvSpPr>
          <p:nvPr>
            <p:ph idx="1"/>
          </p:nvPr>
        </p:nvSpPr>
        <p:spPr/>
        <p:txBody>
          <a:bodyPr/>
          <a:lstStyle/>
          <a:p>
            <a:pPr marL="0" indent="0">
              <a:buNone/>
            </a:pPr>
            <a:r>
              <a:rPr lang="el-GR" dirty="0" smtClean="0"/>
              <a:t>Συνέχεια…</a:t>
            </a:r>
            <a:endParaRPr lang="el-GR" dirty="0"/>
          </a:p>
          <a:p>
            <a:r>
              <a:rPr lang="el-GR" dirty="0"/>
              <a:t>Να δυσκολεύεται στη λήψη αποφάσεων</a:t>
            </a:r>
          </a:p>
          <a:p>
            <a:r>
              <a:rPr lang="el-GR" dirty="0"/>
              <a:t>Να δείχνει έλλειψη πρωτοβουλίας και κινητοποίησης</a:t>
            </a:r>
          </a:p>
          <a:p>
            <a:r>
              <a:rPr lang="el-GR" dirty="0"/>
              <a:t>Να παρουσιάζει σημάδια κατάθλιψης και επιθετικότητας</a:t>
            </a:r>
          </a:p>
          <a:p>
            <a:r>
              <a:rPr lang="el-GR" dirty="0"/>
              <a:t>Να παρουσιάζει μείωση των ενδιαφερόντων, των χόμπι και των δραστηριοτήτων του.</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40</a:t>
            </a:fld>
            <a:endParaRPr lang="en-US" altLang="el-GR" dirty="0"/>
          </a:p>
        </p:txBody>
      </p:sp>
    </p:spTree>
    <p:extLst>
      <p:ext uri="{BB962C8B-B14F-4D97-AF65-F5344CB8AC3E}">
        <p14:creationId xmlns:p14="http://schemas.microsoft.com/office/powerpoint/2010/main" val="1850212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Μέσο στάδιο</a:t>
            </a:r>
            <a:r>
              <a:rPr lang="el-GR" b="0" dirty="0" smtClean="0"/>
              <a:t> 1/2</a:t>
            </a:r>
            <a:endParaRPr lang="el-GR" b="0" dirty="0"/>
          </a:p>
        </p:txBody>
      </p:sp>
      <p:sp>
        <p:nvSpPr>
          <p:cNvPr id="3" name="Θέση περιεχομένου 2"/>
          <p:cNvSpPr>
            <a:spLocks noGrp="1"/>
          </p:cNvSpPr>
          <p:nvPr>
            <p:ph idx="1"/>
          </p:nvPr>
        </p:nvSpPr>
        <p:spPr/>
        <p:txBody>
          <a:bodyPr/>
          <a:lstStyle/>
          <a:p>
            <a:pPr marL="0" indent="0">
              <a:buNone/>
            </a:pPr>
            <a:r>
              <a:rPr lang="el-GR" dirty="0"/>
              <a:t>Καθώς η νόσος προχωρά, τα προβλήματα γίνονται πιο έντονα και περιοριστικά για τον πάσχοντα. Το άτομο που πάσχει από Alzheimer δυσκολεύεται στην καθημερινή του ζωή και δραστηριότητες. </a:t>
            </a:r>
          </a:p>
          <a:p>
            <a:pPr marL="0" indent="0">
              <a:buNone/>
            </a:pPr>
            <a:r>
              <a:rPr lang="el-GR" dirty="0" smtClean="0"/>
              <a:t>Μπορεί</a:t>
            </a:r>
            <a:r>
              <a:rPr lang="el-GR" dirty="0"/>
              <a:t>:</a:t>
            </a:r>
          </a:p>
          <a:p>
            <a:r>
              <a:rPr lang="el-GR" dirty="0"/>
              <a:t>Να ξεχνά πολλά πράγματα – ειδικά πρόσφατα γεγονότα και ονόματα ανθρώπων</a:t>
            </a:r>
          </a:p>
          <a:p>
            <a:r>
              <a:rPr lang="el-GR" dirty="0"/>
              <a:t>Να μη μπορεί πλέον να ζήσει μόνο του χωρίς δυσκολίες</a:t>
            </a:r>
          </a:p>
          <a:p>
            <a:r>
              <a:rPr lang="el-GR" dirty="0"/>
              <a:t>Να μην είναι σε θέση να μαγειρέψει, να καθαρίσει ή να ψωνίσει</a:t>
            </a:r>
          </a:p>
          <a:p>
            <a:r>
              <a:rPr lang="el-GR" dirty="0"/>
              <a:t>Να γίνει εξαρτημένο </a:t>
            </a:r>
          </a:p>
          <a:p>
            <a:r>
              <a:rPr lang="el-GR" dirty="0"/>
              <a:t>Να χρειάζεται βοήθεια με την προσωπική του υγιεινή, π.χ. τουαλέτα, πλύσιμο και ντύσιμο</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41</a:t>
            </a:fld>
            <a:endParaRPr lang="en-US" altLang="el-GR" dirty="0"/>
          </a:p>
        </p:txBody>
      </p:sp>
    </p:spTree>
    <p:extLst>
      <p:ext uri="{BB962C8B-B14F-4D97-AF65-F5344CB8AC3E}">
        <p14:creationId xmlns:p14="http://schemas.microsoft.com/office/powerpoint/2010/main" val="22102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Μέσο στάδιο</a:t>
            </a:r>
            <a:r>
              <a:rPr lang="el-GR" b="0" dirty="0" smtClean="0"/>
              <a:t> 2/2</a:t>
            </a:r>
            <a:endParaRPr lang="el-GR" b="0" dirty="0"/>
          </a:p>
        </p:txBody>
      </p:sp>
      <p:sp>
        <p:nvSpPr>
          <p:cNvPr id="3" name="Θέση περιεχομένου 2"/>
          <p:cNvSpPr>
            <a:spLocks noGrp="1"/>
          </p:cNvSpPr>
          <p:nvPr>
            <p:ph idx="1"/>
          </p:nvPr>
        </p:nvSpPr>
        <p:spPr/>
        <p:txBody>
          <a:bodyPr/>
          <a:lstStyle/>
          <a:p>
            <a:pPr marL="0" indent="0">
              <a:buNone/>
            </a:pPr>
            <a:r>
              <a:rPr lang="el-GR" dirty="0" smtClean="0"/>
              <a:t>Συνέχεια…</a:t>
            </a:r>
            <a:endParaRPr lang="el-GR" dirty="0"/>
          </a:p>
          <a:p>
            <a:r>
              <a:rPr lang="el-GR" dirty="0"/>
              <a:t>Να αυξηθεί η δυσκολία του στην ομιλία </a:t>
            </a:r>
          </a:p>
          <a:p>
            <a:r>
              <a:rPr lang="el-GR" dirty="0" smtClean="0"/>
              <a:t>Να </a:t>
            </a:r>
            <a:r>
              <a:rPr lang="el-GR" dirty="0"/>
              <a:t>παρουσιάζει προβλήματα περιπλάνησης και άλλες μη φυσιο-λογικές συμπεριφορές</a:t>
            </a:r>
          </a:p>
          <a:p>
            <a:r>
              <a:rPr lang="el-GR" dirty="0"/>
              <a:t>Να χάνεται στο σπίτι και τη γειτονιά</a:t>
            </a:r>
          </a:p>
          <a:p>
            <a:r>
              <a:rPr lang="el-GR" dirty="0"/>
              <a:t>Να έχει παραισθήσεις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42</a:t>
            </a:fld>
            <a:endParaRPr lang="en-US" altLang="el-GR" dirty="0"/>
          </a:p>
        </p:txBody>
      </p:sp>
    </p:spTree>
    <p:extLst>
      <p:ext uri="{BB962C8B-B14F-4D97-AF65-F5344CB8AC3E}">
        <p14:creationId xmlns:p14="http://schemas.microsoft.com/office/powerpoint/2010/main" val="20389940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Όψιμο στάδιο</a:t>
            </a:r>
            <a:endParaRPr lang="el-GR" dirty="0"/>
          </a:p>
        </p:txBody>
      </p:sp>
      <p:sp>
        <p:nvSpPr>
          <p:cNvPr id="3" name="Θέση περιεχομένου 2"/>
          <p:cNvSpPr>
            <a:spLocks noGrp="1"/>
          </p:cNvSpPr>
          <p:nvPr>
            <p:ph idx="1"/>
          </p:nvPr>
        </p:nvSpPr>
        <p:spPr/>
        <p:txBody>
          <a:bodyPr/>
          <a:lstStyle/>
          <a:p>
            <a:pPr marL="0" indent="0">
              <a:lnSpc>
                <a:spcPct val="100000"/>
              </a:lnSpc>
              <a:buNone/>
            </a:pPr>
            <a:r>
              <a:rPr lang="el-GR" dirty="0"/>
              <a:t>Αυτό το στάδιο χαρακτηρίζεται από πλήρη εξάρτηση και έλλειψη δραστηριοποίησης. Η απώλεια της μνήμης είναι πολύ σοβαρή και οι σωματικές επιπτώσεις της νόσου είναι πλέον πολύ εμφανείς. </a:t>
            </a:r>
          </a:p>
          <a:p>
            <a:pPr marL="0" indent="0">
              <a:lnSpc>
                <a:spcPct val="100000"/>
              </a:lnSpc>
              <a:buNone/>
            </a:pPr>
            <a:r>
              <a:rPr lang="el-GR" dirty="0" smtClean="0"/>
              <a:t>Το </a:t>
            </a:r>
            <a:r>
              <a:rPr lang="el-GR" dirty="0"/>
              <a:t>άτομο μπορεί:</a:t>
            </a:r>
          </a:p>
          <a:p>
            <a:pPr>
              <a:lnSpc>
                <a:spcPct val="100000"/>
              </a:lnSpc>
            </a:pPr>
            <a:r>
              <a:rPr lang="el-GR" dirty="0"/>
              <a:t>Να έχει δυσκολία να φάει μόνο του</a:t>
            </a:r>
          </a:p>
          <a:p>
            <a:pPr>
              <a:lnSpc>
                <a:spcPct val="100000"/>
              </a:lnSpc>
            </a:pPr>
            <a:r>
              <a:rPr lang="el-GR" dirty="0"/>
              <a:t>Να μην αναγνωρίζει συγγενείς, φίλους και οικεία αντικείμενα</a:t>
            </a:r>
          </a:p>
          <a:p>
            <a:pPr>
              <a:lnSpc>
                <a:spcPct val="100000"/>
              </a:lnSpc>
            </a:pPr>
            <a:r>
              <a:rPr lang="el-GR" dirty="0"/>
              <a:t>Να παρουσιάζει δυσκολία στην κατανόηση γεγονότων</a:t>
            </a:r>
          </a:p>
          <a:p>
            <a:pPr>
              <a:lnSpc>
                <a:spcPct val="100000"/>
              </a:lnSpc>
            </a:pPr>
            <a:r>
              <a:rPr lang="el-GR" dirty="0"/>
              <a:t>Να μην είναι σε θέση να μετακινηθεί και να χάνεται μέσα στο σπίτι</a:t>
            </a:r>
          </a:p>
          <a:p>
            <a:pPr>
              <a:lnSpc>
                <a:spcPct val="100000"/>
              </a:lnSpc>
            </a:pPr>
            <a:r>
              <a:rPr lang="el-GR" dirty="0"/>
              <a:t>Να έχει δυσκολία στη βάδιση</a:t>
            </a:r>
          </a:p>
          <a:p>
            <a:pPr>
              <a:lnSpc>
                <a:spcPct val="100000"/>
              </a:lnSpc>
            </a:pPr>
            <a:r>
              <a:rPr lang="el-GR" dirty="0"/>
              <a:t>Να παρουσιάζει ακράτεια </a:t>
            </a:r>
          </a:p>
          <a:p>
            <a:pPr>
              <a:lnSpc>
                <a:spcPct val="100000"/>
              </a:lnSpc>
            </a:pPr>
            <a:r>
              <a:rPr lang="el-GR" dirty="0"/>
              <a:t>Να επιδεικνύει ακατάλληλη συμπεριφορά σε δημόσιους χώρους </a:t>
            </a:r>
          </a:p>
          <a:p>
            <a:pPr>
              <a:lnSpc>
                <a:spcPct val="100000"/>
              </a:lnSpc>
            </a:pPr>
            <a:r>
              <a:rPr lang="el-GR" dirty="0"/>
              <a:t>Να είναι περιορισμένο σε αναπηρική καρέκλα ή στο κρεβάτι</a:t>
            </a:r>
          </a:p>
          <a:p>
            <a:pPr>
              <a:lnSpc>
                <a:spcPct val="100000"/>
              </a:lnSpc>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43</a:t>
            </a:fld>
            <a:endParaRPr lang="en-US" altLang="el-GR" dirty="0"/>
          </a:p>
        </p:txBody>
      </p:sp>
    </p:spTree>
    <p:extLst>
      <p:ext uri="{BB962C8B-B14F-4D97-AF65-F5344CB8AC3E}">
        <p14:creationId xmlns:p14="http://schemas.microsoft.com/office/powerpoint/2010/main" val="33167234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προκαλε</a:t>
            </a:r>
            <a:r>
              <a:rPr lang="el-GR" dirty="0"/>
              <a:t>ί</a:t>
            </a:r>
            <a:r>
              <a:rPr lang="el-GR" dirty="0" smtClean="0"/>
              <a:t> τη νόσο </a:t>
            </a:r>
            <a:r>
              <a:rPr lang="en-US" dirty="0" smtClean="0"/>
              <a:t>Alzheimer</a:t>
            </a:r>
            <a:endParaRPr lang="el-GR" dirty="0"/>
          </a:p>
        </p:txBody>
      </p:sp>
      <p:sp>
        <p:nvSpPr>
          <p:cNvPr id="3" name="Θέση περιεχομένου 2"/>
          <p:cNvSpPr>
            <a:spLocks noGrp="1"/>
          </p:cNvSpPr>
          <p:nvPr>
            <p:ph idx="1"/>
          </p:nvPr>
        </p:nvSpPr>
        <p:spPr/>
        <p:txBody>
          <a:bodyPr/>
          <a:lstStyle/>
          <a:p>
            <a:pPr marL="0" indent="0">
              <a:buNone/>
            </a:pPr>
            <a:r>
              <a:rPr lang="el-GR" dirty="0"/>
              <a:t>Η αιτία της νόσου παραμένει άγνωστη. Είναι όμως γνωστό ότι η νόσος Alzheimer δεν προκαλείται από:</a:t>
            </a:r>
          </a:p>
          <a:p>
            <a:r>
              <a:rPr lang="el-GR" dirty="0"/>
              <a:t> Σκλήρυνση των αρτηριών</a:t>
            </a:r>
          </a:p>
          <a:p>
            <a:r>
              <a:rPr lang="el-GR" dirty="0"/>
              <a:t> </a:t>
            </a:r>
            <a:r>
              <a:rPr lang="el-GR" dirty="0" smtClean="0"/>
              <a:t>Υποχρησιμοποίηση </a:t>
            </a:r>
            <a:r>
              <a:rPr lang="el-GR" dirty="0"/>
              <a:t>ή </a:t>
            </a:r>
            <a:r>
              <a:rPr lang="el-GR" dirty="0" smtClean="0"/>
              <a:t>υπερχρησιμοποίηση </a:t>
            </a:r>
            <a:r>
              <a:rPr lang="el-GR" dirty="0"/>
              <a:t>του </a:t>
            </a:r>
            <a:r>
              <a:rPr lang="el-GR" dirty="0" smtClean="0"/>
              <a:t>εγκεφάλου</a:t>
            </a:r>
            <a:endParaRPr lang="el-GR" dirty="0"/>
          </a:p>
          <a:p>
            <a:r>
              <a:rPr lang="el-GR" dirty="0"/>
              <a:t> Σεξουαλικά μεταδιδόμενα νοσήματα</a:t>
            </a:r>
          </a:p>
          <a:p>
            <a:r>
              <a:rPr lang="el-GR" dirty="0"/>
              <a:t> Μόλυνση </a:t>
            </a:r>
          </a:p>
          <a:p>
            <a:r>
              <a:rPr lang="el-GR" dirty="0"/>
              <a:t> Μεγάλη ηλικία, καθώς δεν αποτελεί φυσιολογικό </a:t>
            </a:r>
            <a:r>
              <a:rPr lang="el-GR" dirty="0" smtClean="0"/>
              <a:t>τμήμα της </a:t>
            </a:r>
            <a:r>
              <a:rPr lang="el-GR" dirty="0"/>
              <a:t>διαδικασίας γήρανσης</a:t>
            </a:r>
          </a:p>
          <a:p>
            <a:r>
              <a:rPr lang="el-GR" dirty="0"/>
              <a:t> Έκθεση σε αλουμίνιο ή άλλα μέταλλα </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44</a:t>
            </a:fld>
            <a:endParaRPr lang="en-US" altLang="el-GR" dirty="0"/>
          </a:p>
        </p:txBody>
      </p:sp>
    </p:spTree>
    <p:extLst>
      <p:ext uri="{BB962C8B-B14F-4D97-AF65-F5344CB8AC3E}">
        <p14:creationId xmlns:p14="http://schemas.microsoft.com/office/powerpoint/2010/main" val="39555538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Για ποιο λόγο είναι σημαντική η διάγνωση;</a:t>
            </a:r>
            <a:endParaRPr lang="el-GR" dirty="0"/>
          </a:p>
        </p:txBody>
      </p:sp>
      <p:sp>
        <p:nvSpPr>
          <p:cNvPr id="3" name="Θέση περιεχομένου 2"/>
          <p:cNvSpPr>
            <a:spLocks noGrp="1"/>
          </p:cNvSpPr>
          <p:nvPr>
            <p:ph idx="1"/>
          </p:nvPr>
        </p:nvSpPr>
        <p:spPr/>
        <p:txBody>
          <a:bodyPr/>
          <a:lstStyle/>
          <a:p>
            <a:r>
              <a:rPr lang="el-GR" dirty="0"/>
              <a:t>Η πρώιμη διάγνωση είναι πολύ σημαντική προκειμένου οι συγγενείς και όσοι φροντίζουν τον πάσχοντα να είναι καλύτερα ενημερωμένοι και προετοιμασμένοι να χειριστούν τα προβλήματα που προκαλεί η νόσος. Η διάγνωση είναι το πρώτο βήμα προς τον προγραμματισμό για το μέλλον.</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45</a:t>
            </a:fld>
            <a:endParaRPr lang="en-US" altLang="el-GR" dirty="0"/>
          </a:p>
        </p:txBody>
      </p:sp>
    </p:spTree>
    <p:extLst>
      <p:ext uri="{BB962C8B-B14F-4D97-AF65-F5344CB8AC3E}">
        <p14:creationId xmlns:p14="http://schemas.microsoft.com/office/powerpoint/2010/main" val="22231685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Υπάρχει θεραπεία;</a:t>
            </a:r>
            <a:endParaRPr lang="el-GR" dirty="0"/>
          </a:p>
        </p:txBody>
      </p:sp>
      <p:sp>
        <p:nvSpPr>
          <p:cNvPr id="3" name="Θέση περιεχομένου 2"/>
          <p:cNvSpPr>
            <a:spLocks noGrp="1"/>
          </p:cNvSpPr>
          <p:nvPr>
            <p:ph idx="1"/>
          </p:nvPr>
        </p:nvSpPr>
        <p:spPr/>
        <p:txBody>
          <a:bodyPr/>
          <a:lstStyle/>
          <a:p>
            <a:r>
              <a:rPr lang="el-GR" dirty="0"/>
              <a:t>Αυτή τη στιγμή δεν υπάρχει θεραπεία για τη νόσο Alzheimer, αλλά υπάρχουν πολλά πράγματα που μπορούν να γίνουν για τον πάσχοντα καθώς και βοήθεια για τη μείωση της επιβάρυνσης των συγγενών ή όσων έχουν αναλάβει τη φροντίδα του. </a:t>
            </a:r>
          </a:p>
          <a:p>
            <a:pPr marL="0" indent="0">
              <a:buNone/>
            </a:pPr>
            <a:endParaRPr lang="el-GR" dirty="0"/>
          </a:p>
          <a:p>
            <a:r>
              <a:rPr lang="el-GR" dirty="0" smtClean="0"/>
              <a:t>Υπάρχουν </a:t>
            </a:r>
            <a:r>
              <a:rPr lang="el-GR" dirty="0"/>
              <a:t>πλέον κάποια φάρμακα που μπορούν να δίνονται σε άτομα με ελαφρά ή μέτρια Alzheimer, τα οποία δεν θεραπεύουν αλλά μπορεί να μειώσουν μερικά από τα συμπτώματα της νόσου. Οι συγγενείς ή όσοι έχουν αναλάβει τη φροντίδα του ατόμου που πάσχει από Alzheimer μπορούν να επικοινωνήσουν με την πλησιέστερη ένωση ατόμων που πάσχουν από Alzheimer, υπηρεσίες που ασχολούνται και ενημερώνουν για τη νόσο ή το γιατρό τους για περισσότερες πληροφορίες.</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46</a:t>
            </a:fld>
            <a:endParaRPr lang="en-US" altLang="el-GR" dirty="0"/>
          </a:p>
        </p:txBody>
      </p:sp>
    </p:spTree>
    <p:extLst>
      <p:ext uri="{BB962C8B-B14F-4D97-AF65-F5344CB8AC3E}">
        <p14:creationId xmlns:p14="http://schemas.microsoft.com/office/powerpoint/2010/main" val="29140189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φροντίδα ενός ατόμου με </a:t>
            </a:r>
            <a:r>
              <a:rPr lang="en-US" dirty="0" smtClean="0"/>
              <a:t>Alzheimer</a:t>
            </a:r>
            <a:r>
              <a:rPr lang="el-GR" dirty="0" smtClean="0"/>
              <a:t> </a:t>
            </a:r>
            <a:r>
              <a:rPr lang="el-GR" b="0" dirty="0" smtClean="0"/>
              <a:t>1/5</a:t>
            </a:r>
            <a:endParaRPr lang="el-GR" b="0" dirty="0"/>
          </a:p>
        </p:txBody>
      </p:sp>
      <p:sp>
        <p:nvSpPr>
          <p:cNvPr id="3" name="Θέση περιεχομένου 2"/>
          <p:cNvSpPr>
            <a:spLocks noGrp="1"/>
          </p:cNvSpPr>
          <p:nvPr>
            <p:ph idx="1"/>
          </p:nvPr>
        </p:nvSpPr>
        <p:spPr/>
        <p:txBody>
          <a:bodyPr/>
          <a:lstStyle/>
          <a:p>
            <a:r>
              <a:rPr lang="el-GR" dirty="0"/>
              <a:t>Η φροντίδα ενός ατόμου που πάσχει από Alzheimer μπορεί να είναι πολύ δύσκολη, αλλά υπάρχουν αρκετοί τρόποι για να αντιμετωπίσει κανείς την κατάσταση. </a:t>
            </a:r>
          </a:p>
          <a:p>
            <a:endParaRPr lang="el-GR" dirty="0"/>
          </a:p>
          <a:p>
            <a:r>
              <a:rPr lang="el-GR" dirty="0" smtClean="0"/>
              <a:t>Στη </a:t>
            </a:r>
            <a:r>
              <a:rPr lang="el-GR" dirty="0"/>
              <a:t>συνέχεια αναφέρονται μερικές πρακτικές συμβουλές που απευθύνονται σε συγγενείς και όσους φροντίζουν άτομα που πάσχουν από Alzheimer προκειμένου να τους βοηθήσουν να αντιμετωπίσουν τις συνέπειες της νόσου.</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47</a:t>
            </a:fld>
            <a:endParaRPr lang="en-US" altLang="el-GR" dirty="0"/>
          </a:p>
        </p:txBody>
      </p:sp>
    </p:spTree>
    <p:extLst>
      <p:ext uri="{BB962C8B-B14F-4D97-AF65-F5344CB8AC3E}">
        <p14:creationId xmlns:p14="http://schemas.microsoft.com/office/powerpoint/2010/main" val="32961361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φροντίδα ενός ατόμου με </a:t>
            </a:r>
            <a:r>
              <a:rPr lang="en-US" dirty="0" smtClean="0"/>
              <a:t>Alzheimer</a:t>
            </a:r>
            <a:r>
              <a:rPr lang="el-GR" dirty="0" smtClean="0"/>
              <a:t> </a:t>
            </a:r>
            <a:r>
              <a:rPr lang="el-GR" b="0" dirty="0" smtClean="0"/>
              <a:t>2/5</a:t>
            </a:r>
            <a:endParaRPr lang="el-GR" b="0" dirty="0"/>
          </a:p>
        </p:txBody>
      </p:sp>
      <p:sp>
        <p:nvSpPr>
          <p:cNvPr id="3" name="Θέση περιεχομένου 2"/>
          <p:cNvSpPr>
            <a:spLocks noGrp="1"/>
          </p:cNvSpPr>
          <p:nvPr>
            <p:ph idx="1"/>
          </p:nvPr>
        </p:nvSpPr>
        <p:spPr/>
        <p:txBody>
          <a:bodyPr/>
          <a:lstStyle/>
          <a:p>
            <a:pPr>
              <a:lnSpc>
                <a:spcPct val="100000"/>
              </a:lnSpc>
            </a:pPr>
            <a:r>
              <a:rPr lang="el-GR" b="1" dirty="0"/>
              <a:t>Δημιουργήστε συνήθειες αλλά κρατήστε τα πράγματα </a:t>
            </a:r>
            <a:r>
              <a:rPr lang="el-GR" b="1" dirty="0" smtClean="0"/>
              <a:t>φυσιολογικά</a:t>
            </a:r>
          </a:p>
          <a:p>
            <a:pPr lvl="1">
              <a:lnSpc>
                <a:spcPct val="100000"/>
              </a:lnSpc>
              <a:buFont typeface="Wingdings" panose="05000000000000000000" pitchFamily="2" charset="2"/>
              <a:buChar char="Ø"/>
            </a:pPr>
            <a:r>
              <a:rPr lang="el-GR" dirty="0" smtClean="0"/>
              <a:t>Μια </a:t>
            </a:r>
            <a:r>
              <a:rPr lang="el-GR" dirty="0"/>
              <a:t>συνήθεια μπορεί να μειώσει τις αποφάσεις που χρειάζεται να λαμβάνει κανείς σε καθημερινή βάση και να εξασφαλίσει μια στοιχειώδη τάξη και δομή σε μια κατά τα άλλα πολύπλοκη ζωή. Η ρουτίνα μπορεί να αντιπροσωπεύει την ασφάλεια στη ζωή του ατόμου που πάσχει από Alzheimer, αλλά, αν και είναι βοηθητική, είναι σημαντικό τα πράγματα να διατηρηθούν όσο το δυνατόν πιο φυσιολογικά. </a:t>
            </a:r>
          </a:p>
          <a:p>
            <a:pPr lvl="1" indent="-342900">
              <a:lnSpc>
                <a:spcPct val="100000"/>
              </a:lnSpc>
              <a:buFont typeface="Wingdings" panose="05000000000000000000" pitchFamily="2" charset="2"/>
              <a:buChar char="Ø"/>
            </a:pPr>
            <a:r>
              <a:rPr lang="el-GR" dirty="0" smtClean="0"/>
              <a:t>Παρόλη </a:t>
            </a:r>
            <a:r>
              <a:rPr lang="el-GR" dirty="0"/>
              <a:t>την επιδείνωση της κατάστασης της υγείας του ατόμου θα πρέπει κανείς να προσπαθεί να του/ της συμπεριφέρεται όπως ακριβώς και πριν την εκδήλωση της νόσου. Είναι αναγκαίο το άτομο να διατηρήσει την ανεξαρτησία του για όσο το δυνατόν περισσότερο. Έτσι, το άτομο διατηρεί τον αυτοσεβασμό του και μειώνεται η  επιβάρυνση γι’ αυτούς που τον φροντίζουν.</a:t>
            </a:r>
          </a:p>
          <a:p>
            <a:pPr>
              <a:lnSpc>
                <a:spcPct val="100000"/>
              </a:lnSpc>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48</a:t>
            </a:fld>
            <a:endParaRPr lang="en-US" altLang="el-GR" dirty="0"/>
          </a:p>
        </p:txBody>
      </p:sp>
    </p:spTree>
    <p:extLst>
      <p:ext uri="{BB962C8B-B14F-4D97-AF65-F5344CB8AC3E}">
        <p14:creationId xmlns:p14="http://schemas.microsoft.com/office/powerpoint/2010/main" val="21657213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φροντίδα ενός ατόμου με </a:t>
            </a:r>
            <a:r>
              <a:rPr lang="en-US" dirty="0" smtClean="0"/>
              <a:t>Alzheimer</a:t>
            </a:r>
            <a:r>
              <a:rPr lang="el-GR" dirty="0" smtClean="0"/>
              <a:t> </a:t>
            </a:r>
            <a:r>
              <a:rPr lang="el-GR" b="0" dirty="0" smtClean="0"/>
              <a:t>3/5</a:t>
            </a:r>
            <a:endParaRPr lang="el-GR" b="0" dirty="0"/>
          </a:p>
        </p:txBody>
      </p:sp>
      <p:sp>
        <p:nvSpPr>
          <p:cNvPr id="3" name="Θέση περιεχομένου 2"/>
          <p:cNvSpPr>
            <a:spLocks noGrp="1"/>
          </p:cNvSpPr>
          <p:nvPr>
            <p:ph idx="1"/>
          </p:nvPr>
        </p:nvSpPr>
        <p:spPr/>
        <p:txBody>
          <a:bodyPr/>
          <a:lstStyle/>
          <a:p>
            <a:r>
              <a:rPr lang="el-GR" b="1" dirty="0" smtClean="0"/>
              <a:t>Διατηρείστε την αξιοπρέπεια του ανθρώπου</a:t>
            </a:r>
            <a:endParaRPr lang="el-GR" b="1" dirty="0"/>
          </a:p>
          <a:p>
            <a:pPr marL="0" indent="0">
              <a:buNone/>
            </a:pPr>
            <a:r>
              <a:rPr lang="el-GR" dirty="0"/>
              <a:t>Θυμηθείτε ότι ο άνθρωπος που φροντίζετε είναι ένα άτομο με συναισθήματα και αυτά που λέτε και κάνετε μπορεί να τον/ την ενοχλούν. Αποφύγετε να συζητάτε μπροστά του την κατάσταση της υγείας του.</a:t>
            </a:r>
          </a:p>
          <a:p>
            <a:r>
              <a:rPr lang="el-GR" b="1" dirty="0" smtClean="0"/>
              <a:t>Αποφύγετε τις συγκρούσεις</a:t>
            </a:r>
            <a:endParaRPr lang="el-GR" b="1" dirty="0"/>
          </a:p>
          <a:p>
            <a:pPr marL="0" indent="0">
              <a:buNone/>
            </a:pPr>
            <a:r>
              <a:rPr lang="el-GR" dirty="0"/>
              <a:t>Οποιαδήποτε διαμάχη μπορεί να προκαλέσει άγχος σε σας και το άτομο με Alzheimer, γι' αυτό αποφύγετέ την. Μην επικεντρώνεστε στις αποτυχίες και κρατείστε ήρεμη στάση. Ο θυμός μπορεί να κάνει την κατάσταση μόνο χειρότερη. </a:t>
            </a:r>
          </a:p>
          <a:p>
            <a:endParaRPr lang="el-GR" dirty="0"/>
          </a:p>
          <a:p>
            <a:pPr marL="0" indent="0">
              <a:buNone/>
            </a:pPr>
            <a:r>
              <a:rPr lang="el-GR" dirty="0" smtClean="0"/>
              <a:t>Να </a:t>
            </a:r>
            <a:r>
              <a:rPr lang="el-GR" dirty="0"/>
              <a:t>θυμάστε: </a:t>
            </a:r>
            <a:r>
              <a:rPr lang="el-GR" b="1" dirty="0">
                <a:solidFill>
                  <a:srgbClr val="C00000"/>
                </a:solidFill>
              </a:rPr>
              <a:t>φταίει η ασθένεια και όχι το άτομο.</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49</a:t>
            </a:fld>
            <a:endParaRPr lang="en-US" altLang="el-GR" dirty="0"/>
          </a:p>
        </p:txBody>
      </p:sp>
    </p:spTree>
    <p:extLst>
      <p:ext uri="{BB962C8B-B14F-4D97-AF65-F5344CB8AC3E}">
        <p14:creationId xmlns:p14="http://schemas.microsoft.com/office/powerpoint/2010/main" val="679556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Αντιμετώπιση προκλήσεων</a:t>
            </a:r>
            <a:endParaRPr lang="el-GR" dirty="0"/>
          </a:p>
        </p:txBody>
      </p:sp>
      <p:sp>
        <p:nvSpPr>
          <p:cNvPr id="3" name="Θέση περιεχομένου 2"/>
          <p:cNvSpPr>
            <a:spLocks noGrp="1"/>
          </p:cNvSpPr>
          <p:nvPr>
            <p:ph idx="1"/>
          </p:nvPr>
        </p:nvSpPr>
        <p:spPr/>
        <p:txBody>
          <a:bodyPr/>
          <a:lstStyle/>
          <a:p>
            <a:r>
              <a:rPr lang="el-GR" dirty="0"/>
              <a:t>Στη διάρκεια της ζωής μας όλοι αντιμετωπίζουμε προκλήσεις και κάνουμε τις αναγκαίες προσαρμογές διαχειριζόμενοι τις εμπειρίες της ζωής μας, αντιμετωπίζοντας απώλειες και αλλαγές, υιοθετώντας σημαντικούς ρόλους, λειτουργώντας με ανεξαρτησία αλλά και με έλεγχο, και βρίσκοντας νόημα στη ζωή. Νιώθουμε ικανοποίηση από τον εαυτό μας και από τη ζωή ας όταν ανταποκρινόμαστε με επιτυχία σε αυτές τις προκλήσεις. Αντίθετα, όταν αυτοί οι στόχοι δεν επιτυγχάνονται  το αποτέλεσμα είναι δυστυχία, πικρία, και φόβος για το μέλλον.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5</a:t>
            </a:fld>
            <a:endParaRPr lang="en-US" altLang="el-GR" dirty="0"/>
          </a:p>
        </p:txBody>
      </p:sp>
    </p:spTree>
    <p:extLst>
      <p:ext uri="{BB962C8B-B14F-4D97-AF65-F5344CB8AC3E}">
        <p14:creationId xmlns:p14="http://schemas.microsoft.com/office/powerpoint/2010/main" val="1542374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φροντίδα ενός ατόμου με </a:t>
            </a:r>
            <a:r>
              <a:rPr lang="en-US" dirty="0" smtClean="0"/>
              <a:t>Alzheimer</a:t>
            </a:r>
            <a:r>
              <a:rPr lang="el-GR" b="0" dirty="0" smtClean="0"/>
              <a:t> 4/5</a:t>
            </a:r>
            <a:endParaRPr lang="el-GR" b="0" dirty="0"/>
          </a:p>
        </p:txBody>
      </p:sp>
      <p:sp>
        <p:nvSpPr>
          <p:cNvPr id="3" name="Θέση περιεχομένου 2"/>
          <p:cNvSpPr>
            <a:spLocks noGrp="1"/>
          </p:cNvSpPr>
          <p:nvPr>
            <p:ph idx="1"/>
          </p:nvPr>
        </p:nvSpPr>
        <p:spPr/>
        <p:txBody>
          <a:bodyPr/>
          <a:lstStyle/>
          <a:p>
            <a:pPr>
              <a:lnSpc>
                <a:spcPct val="100000"/>
              </a:lnSpc>
            </a:pPr>
            <a:r>
              <a:rPr lang="el-GR" b="1" dirty="0" smtClean="0"/>
              <a:t>Απλοποιήστε τις δραστηριότητες</a:t>
            </a:r>
            <a:endParaRPr lang="el-GR" b="1" dirty="0"/>
          </a:p>
          <a:p>
            <a:pPr marL="0" indent="0">
              <a:lnSpc>
                <a:spcPct val="100000"/>
              </a:lnSpc>
              <a:buNone/>
            </a:pPr>
            <a:r>
              <a:rPr lang="el-GR" dirty="0"/>
              <a:t>Προσπαθήστε να αποφεύγετε τις πολύπλοκες δραστηριότητες. Περιγράψτε με απλά βήματα τι ζητάτε να κάνει το άτομο που πάσχει. Μην προσφέρετε πολλές εναλλακτικές λύσεις γιατί ίσως δυσκολεύεται να επιλέξει.</a:t>
            </a:r>
          </a:p>
          <a:p>
            <a:pPr>
              <a:lnSpc>
                <a:spcPct val="100000"/>
              </a:lnSpc>
            </a:pPr>
            <a:r>
              <a:rPr lang="el-GR" b="1" dirty="0" smtClean="0"/>
              <a:t>Διατηρείστε την αίσθηση του χιούμορ</a:t>
            </a:r>
            <a:endParaRPr lang="el-GR" b="1" dirty="0"/>
          </a:p>
          <a:p>
            <a:pPr marL="0" indent="0">
              <a:lnSpc>
                <a:spcPct val="100000"/>
              </a:lnSpc>
              <a:buNone/>
            </a:pPr>
            <a:r>
              <a:rPr lang="el-GR" dirty="0"/>
              <a:t>Μπορείτε να γελάσετε μαζί με το άτομο με Alzheimer (αλλά όχι σε βάρος του). Το χιούμορ μπορεί να βοηθήσει να απαλλαγείτε από το άγχος. </a:t>
            </a:r>
          </a:p>
          <a:p>
            <a:pPr>
              <a:lnSpc>
                <a:spcPct val="100000"/>
              </a:lnSpc>
            </a:pPr>
            <a:r>
              <a:rPr lang="el-GR" b="1" dirty="0" smtClean="0"/>
              <a:t>Δημιουργείστε συνθήκες ασφάλειας</a:t>
            </a:r>
            <a:endParaRPr lang="el-GR" b="1" dirty="0"/>
          </a:p>
          <a:p>
            <a:pPr marL="0" indent="0">
              <a:lnSpc>
                <a:spcPct val="100000"/>
              </a:lnSpc>
              <a:buNone/>
            </a:pPr>
            <a:r>
              <a:rPr lang="el-GR" dirty="0"/>
              <a:t>Η απώλεια συντονισμού των κινήσεων και της μνήμης αυξάνει τις πιθανότητες ατυχήματος, επομένως στο σπίτι θα πρέπει να γίνουν μετατροπές ώστε να γίνει όσο το δυνατόν πιο ασφαλές.</a:t>
            </a:r>
          </a:p>
          <a:p>
            <a:pPr>
              <a:lnSpc>
                <a:spcPct val="100000"/>
              </a:lnSpc>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50</a:t>
            </a:fld>
            <a:endParaRPr lang="en-US" altLang="el-GR" dirty="0"/>
          </a:p>
        </p:txBody>
      </p:sp>
    </p:spTree>
    <p:extLst>
      <p:ext uri="{BB962C8B-B14F-4D97-AF65-F5344CB8AC3E}">
        <p14:creationId xmlns:p14="http://schemas.microsoft.com/office/powerpoint/2010/main" val="19437991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φροντίδα ενός ατόμου με </a:t>
            </a:r>
            <a:r>
              <a:rPr lang="en-US" dirty="0" smtClean="0"/>
              <a:t>Alzheimer</a:t>
            </a:r>
            <a:r>
              <a:rPr lang="el-GR" b="0" dirty="0" smtClean="0"/>
              <a:t> 5/5</a:t>
            </a:r>
            <a:endParaRPr lang="el-GR" b="0" dirty="0"/>
          </a:p>
        </p:txBody>
      </p:sp>
      <p:sp>
        <p:nvSpPr>
          <p:cNvPr id="3" name="Θέση περιεχομένου 2"/>
          <p:cNvSpPr>
            <a:spLocks noGrp="1"/>
          </p:cNvSpPr>
          <p:nvPr>
            <p:ph idx="1"/>
          </p:nvPr>
        </p:nvSpPr>
        <p:spPr/>
        <p:txBody>
          <a:bodyPr/>
          <a:lstStyle/>
          <a:p>
            <a:r>
              <a:rPr lang="el-GR" b="1" dirty="0" smtClean="0"/>
              <a:t>Ενθαρρύνετε τη σωματική άσκηση και την καλή φυσική κατάσταση</a:t>
            </a:r>
            <a:endParaRPr lang="el-GR" b="1" dirty="0"/>
          </a:p>
          <a:p>
            <a:pPr marL="0" indent="0">
              <a:buNone/>
            </a:pPr>
            <a:r>
              <a:rPr lang="el-GR" dirty="0" smtClean="0"/>
              <a:t>Σε </a:t>
            </a:r>
            <a:r>
              <a:rPr lang="el-GR" dirty="0"/>
              <a:t>πολλές περιπτώσεις αυτό μπορεί να βοηθήσει το άτομο να διατηρήσει τις υπάρχουσες σωματικές και νοητικές του ικανότητες για αρκετό καιρό. Η κατάλληλη άσκηση εξαρτάται από τη φυσική κατάσταση του ατόμου. Σε κάθε περίπτωση μπορείτε να συμβουλευτείτε κάποιον ειδικό.</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51</a:t>
            </a:fld>
            <a:endParaRPr lang="en-US" altLang="el-GR" dirty="0"/>
          </a:p>
        </p:txBody>
      </p:sp>
    </p:spTree>
    <p:extLst>
      <p:ext uri="{BB962C8B-B14F-4D97-AF65-F5344CB8AC3E}">
        <p14:creationId xmlns:p14="http://schemas.microsoft.com/office/powerpoint/2010/main" val="9987117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Τίτλος 6"/>
          <p:cNvSpPr>
            <a:spLocks noGrp="1"/>
          </p:cNvSpPr>
          <p:nvPr>
            <p:ph type="ctrTitle"/>
          </p:nvPr>
        </p:nvSpPr>
        <p:spPr/>
        <p:txBody>
          <a:bodyPr/>
          <a:lstStyle/>
          <a:p>
            <a:r>
              <a:rPr lang="el-GR" altLang="el-GR" dirty="0" smtClean="0"/>
              <a:t>Τέλος Ενότητας</a:t>
            </a:r>
          </a:p>
        </p:txBody>
      </p:sp>
      <p:sp>
        <p:nvSpPr>
          <p:cNvPr id="40963" name="Υπότιτλος 7"/>
          <p:cNvSpPr>
            <a:spLocks noGrp="1"/>
          </p:cNvSpPr>
          <p:nvPr>
            <p:ph type="subTitle" idx="1"/>
          </p:nvPr>
        </p:nvSpPr>
        <p:spPr/>
        <p:txBody>
          <a:bodyPr/>
          <a:lstStyle/>
          <a:p>
            <a:endParaRPr lang="el-GR" altLang="el-GR" dirty="0" smtClean="0"/>
          </a:p>
        </p:txBody>
      </p:sp>
      <p:grpSp>
        <p:nvGrpSpPr>
          <p:cNvPr id="40964" name="Ομάδα 2"/>
          <p:cNvGrpSpPr>
            <a:grpSpLocks/>
          </p:cNvGrpSpPr>
          <p:nvPr/>
        </p:nvGrpSpPr>
        <p:grpSpPr bwMode="auto">
          <a:xfrm>
            <a:off x="1766888" y="5930900"/>
            <a:ext cx="5829300" cy="768350"/>
            <a:chOff x="1767633" y="5931169"/>
            <a:chExt cx="5828703" cy="768532"/>
          </a:xfrm>
        </p:grpSpPr>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descr="C:\Users\alex\Desktop\logo.png"/>
            <p:cNvPicPr>
              <a:picLocks noChangeAspect="1" noChangeArrowheads="1"/>
            </p:cNvPicPr>
            <p:nvPr/>
          </p:nvPicPr>
          <p:blipFill>
            <a:blip r:embed="rId4">
              <a:extLst>
                <a:ext uri="{28A0092B-C50C-407E-A947-70E740481C1C}">
                  <a14:useLocalDpi xmlns:a14="http://schemas.microsoft.com/office/drawing/2010/main" val="0"/>
                </a:ext>
              </a:extLst>
            </a:blip>
            <a:srcRect t="8214"/>
            <a:stretch>
              <a:fillRect/>
            </a:stretch>
          </p:blipFill>
          <p:spPr bwMode="auto">
            <a:xfrm>
              <a:off x="3923928" y="5931169"/>
              <a:ext cx="3672408" cy="76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p:cNvSpPr>
            <a:spLocks noGrp="1"/>
          </p:cNvSpPr>
          <p:nvPr>
            <p:ph type="ctrTitle"/>
          </p:nvPr>
        </p:nvSpPr>
        <p:spPr/>
        <p:txBody>
          <a:bodyPr/>
          <a:lstStyle/>
          <a:p>
            <a:r>
              <a:rPr lang="el-GR" altLang="el-GR" sz="4400" dirty="0" smtClean="0"/>
              <a:t>Σημειώματα</a:t>
            </a:r>
          </a:p>
        </p:txBody>
      </p:sp>
      <p:sp>
        <p:nvSpPr>
          <p:cNvPr id="41987" name="Subtitle 1"/>
          <p:cNvSpPr>
            <a:spLocks noGrp="1"/>
          </p:cNvSpPr>
          <p:nvPr>
            <p:ph type="subTitle" idx="1"/>
          </p:nvPr>
        </p:nvSpPr>
        <p:spPr/>
        <p:txBody>
          <a:bodyPr/>
          <a:lstStyle/>
          <a:p>
            <a:endParaRPr lang="el-GR" altLang="el-GR"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l-GR" altLang="el-GR" dirty="0" smtClean="0"/>
              <a:t>Σημείωμα Αναφοράς</a:t>
            </a:r>
          </a:p>
        </p:txBody>
      </p:sp>
      <p:sp>
        <p:nvSpPr>
          <p:cNvPr id="43011" name="Content Placeholder 2"/>
          <p:cNvSpPr>
            <a:spLocks noGrp="1"/>
          </p:cNvSpPr>
          <p:nvPr>
            <p:ph idx="1"/>
          </p:nvPr>
        </p:nvSpPr>
        <p:spPr/>
        <p:txBody>
          <a:bodyPr/>
          <a:lstStyle/>
          <a:p>
            <a:pPr marL="0" indent="0">
              <a:buNone/>
            </a:pPr>
            <a:r>
              <a:rPr lang="el-GR" altLang="el-GR" sz="2000" dirty="0" smtClean="0"/>
              <a:t>Copyright Τεχνολογικό Εκπαιδευτικό Ίδρυμα Αθήνας</a:t>
            </a:r>
            <a:r>
              <a:rPr lang="en-US" altLang="el-GR" sz="2000" dirty="0" smtClean="0"/>
              <a:t>, </a:t>
            </a:r>
            <a:r>
              <a:rPr lang="el-GR" altLang="el-GR" sz="2000" dirty="0" smtClean="0"/>
              <a:t>Δέσποινα Κομπότη 2014. Δέσποινα Κομπότη. «Κοινωνική Εργασία με Ανάπηρους και Ηλικιωμένους. Ενότητα 3</a:t>
            </a:r>
            <a:r>
              <a:rPr lang="en-US" altLang="el-GR" sz="2000" dirty="0" smtClean="0"/>
              <a:t>:</a:t>
            </a:r>
            <a:r>
              <a:rPr lang="el-GR" altLang="el-GR" sz="2000" dirty="0"/>
              <a:t> Τρίτη </a:t>
            </a:r>
            <a:r>
              <a:rPr lang="el-GR" altLang="el-GR" sz="2000" dirty="0" smtClean="0"/>
              <a:t>ηλικία». Έκδοση: 1.0. Αθήνα 2014. Διαθέσιμο από τη δικτυακή διεύθυνση: </a:t>
            </a:r>
            <a:r>
              <a:rPr lang="en-US" altLang="el-GR" sz="2000" dirty="0" smtClean="0">
                <a:hlinkClick r:id="rId3"/>
              </a:rPr>
              <a:t>ocp.teiath.gr</a:t>
            </a:r>
            <a:r>
              <a:rPr lang="el-GR" altLang="el-GR" sz="2000" dirty="0" smtClean="0"/>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sz="1800" b="0" dirty="0">
                <a:solidFill>
                  <a:prstClr val="black"/>
                </a:solidFill>
                <a:latin typeface="Calibri"/>
              </a:rPr>
              <a:t>[1] http://creativecommons.org/licenses/by-nc-sa/4.0/ </a:t>
            </a:r>
            <a:endParaRPr lang="en-US" sz="1800" b="0" dirty="0" smtClean="0">
              <a:solidFill>
                <a:prstClr val="black"/>
              </a:solidFill>
              <a:latin typeface="Calibri"/>
            </a:endParaRPr>
          </a:p>
          <a:p>
            <a:pPr>
              <a:spcBef>
                <a:spcPts val="600"/>
              </a:spcBef>
            </a:pPr>
            <a:r>
              <a:rPr lang="el-GR" sz="1800" b="0" dirty="0" smtClean="0">
                <a:solidFill>
                  <a:prstClr val="black"/>
                </a:solidFill>
                <a:latin typeface="Calibri"/>
              </a:rPr>
              <a:t>Ως </a:t>
            </a:r>
            <a:r>
              <a:rPr lang="el-GR" sz="1800" dirty="0">
                <a:solidFill>
                  <a:prstClr val="black"/>
                </a:solidFill>
                <a:latin typeface="Calibri"/>
              </a:rPr>
              <a:t>Μη Εμπορική</a:t>
            </a:r>
            <a:r>
              <a:rPr lang="el-GR" sz="1800" b="0"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sz="1800" b="0"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sz="1800" b="0" dirty="0" err="1">
                <a:solidFill>
                  <a:prstClr val="black"/>
                </a:solidFill>
                <a:latin typeface="Calibri"/>
              </a:rPr>
              <a:t>αδειοδόχο</a:t>
            </a:r>
            <a:endParaRPr lang="el-GR" sz="1800" b="0" dirty="0">
              <a:solidFill>
                <a:prstClr val="black"/>
              </a:solidFill>
              <a:latin typeface="Calibri"/>
            </a:endParaRPr>
          </a:p>
          <a:p>
            <a:pPr marL="342900" indent="-342900">
              <a:spcBef>
                <a:spcPts val="600"/>
              </a:spcBef>
              <a:buFont typeface="Arial" panose="020B0604020202020204" pitchFamily="34" charset="0"/>
              <a:buChar char="•"/>
            </a:pPr>
            <a:r>
              <a:rPr lang="el-GR" sz="1800" b="0" dirty="0">
                <a:solidFill>
                  <a:prstClr val="black"/>
                </a:solidFill>
                <a:latin typeface="Calibri"/>
              </a:rPr>
              <a:t>που</a:t>
            </a:r>
            <a:r>
              <a:rPr lang="en-GB" sz="1800" b="0" dirty="0">
                <a:solidFill>
                  <a:prstClr val="black"/>
                </a:solidFill>
                <a:latin typeface="Calibri"/>
              </a:rPr>
              <a:t> </a:t>
            </a:r>
            <a:r>
              <a:rPr lang="el-GR" sz="1800" b="0"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sz="1800" b="0" dirty="0">
                <a:solidFill>
                  <a:prstClr val="black"/>
                </a:solidFill>
                <a:latin typeface="Calibri"/>
              </a:rPr>
              <a:t>που</a:t>
            </a:r>
            <a:r>
              <a:rPr lang="en-GB" sz="1800" b="0" dirty="0">
                <a:solidFill>
                  <a:prstClr val="black"/>
                </a:solidFill>
                <a:latin typeface="Calibri"/>
              </a:rPr>
              <a:t> </a:t>
            </a:r>
            <a:r>
              <a:rPr lang="el-GR" sz="1800" b="0" dirty="0">
                <a:solidFill>
                  <a:prstClr val="black"/>
                </a:solidFill>
                <a:latin typeface="Calibri"/>
              </a:rPr>
              <a:t>δεν προσπορίζει στο διανομέα του έργου και</a:t>
            </a:r>
            <a:r>
              <a:rPr lang="en-GB" sz="1800" b="0" dirty="0">
                <a:solidFill>
                  <a:prstClr val="black"/>
                </a:solidFill>
                <a:latin typeface="Calibri"/>
              </a:rPr>
              <a:t> </a:t>
            </a:r>
            <a:r>
              <a:rPr lang="el-GR" sz="1800" b="0" dirty="0" err="1">
                <a:solidFill>
                  <a:prstClr val="black"/>
                </a:solidFill>
                <a:latin typeface="Calibri"/>
              </a:rPr>
              <a:t>αδειοδόχο</a:t>
            </a:r>
            <a:r>
              <a:rPr lang="en-GB" sz="1800" b="0" dirty="0">
                <a:solidFill>
                  <a:prstClr val="black"/>
                </a:solidFill>
                <a:latin typeface="Calibri"/>
              </a:rPr>
              <a:t> </a:t>
            </a:r>
            <a:r>
              <a:rPr lang="el-GR" sz="1800" b="0" dirty="0">
                <a:solidFill>
                  <a:prstClr val="black"/>
                </a:solidFill>
                <a:latin typeface="Calibri"/>
              </a:rPr>
              <a:t>έμμεσο οικονομικό όφελος (π.χ. διαφημίσεις) από την προβολή του έργου σε διαδικτυακό </a:t>
            </a:r>
            <a:r>
              <a:rPr lang="el-GR" sz="1800" b="0" dirty="0" smtClean="0">
                <a:solidFill>
                  <a:prstClr val="black"/>
                </a:solidFill>
                <a:latin typeface="Calibri"/>
              </a:rPr>
              <a:t>τόπο</a:t>
            </a:r>
            <a:endParaRPr lang="en-US" sz="1800" b="0" dirty="0" smtClean="0">
              <a:solidFill>
                <a:prstClr val="black"/>
              </a:solidFill>
              <a:latin typeface="Calibri"/>
            </a:endParaRPr>
          </a:p>
          <a:p>
            <a:pPr>
              <a:spcBef>
                <a:spcPts val="600"/>
              </a:spcBef>
            </a:pPr>
            <a:r>
              <a:rPr lang="el-GR" sz="1800" b="0" dirty="0" smtClean="0">
                <a:solidFill>
                  <a:prstClr val="black"/>
                </a:solidFill>
                <a:latin typeface="Calibri"/>
              </a:rPr>
              <a:t>Ο </a:t>
            </a:r>
            <a:r>
              <a:rPr lang="el-GR" sz="1800" b="0" dirty="0">
                <a:solidFill>
                  <a:prstClr val="black"/>
                </a:solidFill>
                <a:latin typeface="Calibri"/>
              </a:rPr>
              <a:t>δικαιούχος μπορεί να παρέχει στον </a:t>
            </a:r>
            <a:r>
              <a:rPr lang="el-GR" sz="1800" b="0" dirty="0" err="1">
                <a:solidFill>
                  <a:prstClr val="black"/>
                </a:solidFill>
                <a:latin typeface="Calibri"/>
              </a:rPr>
              <a:t>αδειοδόχο</a:t>
            </a:r>
            <a:r>
              <a:rPr lang="el-GR" sz="1800" b="0" dirty="0">
                <a:solidFill>
                  <a:prstClr val="black"/>
                </a:solidFill>
                <a:latin typeface="Calibri"/>
              </a:rPr>
              <a:t> ξεχωριστή άδεια να χρησιμοποιεί το έργο για εμπορική χρήση, εφόσον αυτό του ζητηθεί</a:t>
            </a:r>
            <a:r>
              <a:rPr lang="el-GR" sz="1800" b="0" dirty="0" smtClean="0">
                <a:solidFill>
                  <a:prstClr val="black"/>
                </a:solidFill>
                <a:latin typeface="Calibri"/>
              </a:rPr>
              <a:t>.</a:t>
            </a:r>
            <a:endParaRPr lang="el-GR" sz="1800" b="0" dirty="0">
              <a:solidFill>
                <a:prstClr val="black"/>
              </a:solidFill>
              <a:latin typeface="Calibri"/>
            </a:endParaRPr>
          </a:p>
        </p:txBody>
      </p:sp>
    </p:spTree>
    <p:extLst>
      <p:ext uri="{BB962C8B-B14F-4D97-AF65-F5344CB8AC3E}">
        <p14:creationId xmlns:p14="http://schemas.microsoft.com/office/powerpoint/2010/main" val="11679174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Δεν επιτρέπεται η επαναχρησιμοποίηση του έργου</a:t>
            </a:r>
            <a:r>
              <a:rPr lang="en-US" sz="1400" b="0" dirty="0" smtClean="0">
                <a:solidFill>
                  <a:prstClr val="black">
                    <a:lumMod val="75000"/>
                    <a:lumOff val="25000"/>
                  </a:prstClr>
                </a:solidFill>
                <a:latin typeface="Calibri"/>
              </a:rPr>
              <a:t>, </a:t>
            </a:r>
            <a:r>
              <a:rPr lang="el-GR" sz="1400" b="0" dirty="0" smtClean="0">
                <a:solidFill>
                  <a:prstClr val="black">
                    <a:lumMod val="75000"/>
                    <a:lumOff val="25000"/>
                  </a:prstClr>
                </a:solidFill>
                <a:latin typeface="Calibri"/>
              </a:rPr>
              <a:t>παρά μόνο εάν ζητηθεί εκ νέου άδεια από το δημιουργό.</a:t>
            </a:r>
            <a:endParaRPr lang="el-GR" sz="3200" b="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b="0" dirty="0">
                <a:solidFill>
                  <a:prstClr val="black">
                    <a:lumMod val="75000"/>
                    <a:lumOff val="25000"/>
                  </a:prstClr>
                </a:solidFill>
                <a:latin typeface="Calibri"/>
              </a:rPr>
              <a:t>©</a:t>
            </a:r>
            <a:endParaRPr lang="el-GR" sz="2000" b="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endParaRPr lang="el-GR" sz="1800" b="0"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CC-BY-SA</a:t>
            </a:r>
            <a:endParaRPr lang="el-GR" sz="1800" b="0"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r>
              <a:rPr lang="el-GR" sz="1800" b="0" dirty="0" smtClean="0">
                <a:solidFill>
                  <a:prstClr val="black">
                    <a:lumMod val="75000"/>
                    <a:lumOff val="25000"/>
                  </a:prstClr>
                </a:solidFill>
                <a:latin typeface="Calibri"/>
              </a:rPr>
              <a:t>-</a:t>
            </a:r>
            <a:r>
              <a:rPr lang="en-US" sz="1800" b="0" dirty="0" smtClean="0">
                <a:solidFill>
                  <a:prstClr val="black">
                    <a:lumMod val="75000"/>
                    <a:lumOff val="25000"/>
                  </a:prstClr>
                </a:solidFill>
                <a:latin typeface="Calibri"/>
              </a:rPr>
              <a:t>NC-SA</a:t>
            </a:r>
            <a:endParaRPr lang="el-GR" sz="1800" b="0"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r>
              <a:rPr lang="el-GR" sz="1800" b="0" dirty="0" smtClean="0">
                <a:solidFill>
                  <a:prstClr val="black">
                    <a:lumMod val="75000"/>
                    <a:lumOff val="25000"/>
                  </a:prstClr>
                </a:solidFill>
                <a:latin typeface="Calibri"/>
              </a:rPr>
              <a:t>-</a:t>
            </a:r>
            <a:r>
              <a:rPr lang="en-US" sz="1800" b="0" dirty="0" smtClean="0">
                <a:solidFill>
                  <a:prstClr val="black">
                    <a:lumMod val="75000"/>
                    <a:lumOff val="25000"/>
                  </a:prstClr>
                </a:solidFill>
                <a:latin typeface="Calibri"/>
              </a:rPr>
              <a:t>NC</a:t>
            </a:r>
            <a:endParaRPr lang="el-GR" sz="1800" b="0"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b="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b="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b="0" dirty="0" smtClean="0">
                <a:solidFill>
                  <a:prstClr val="black">
                    <a:lumMod val="75000"/>
                    <a:lumOff val="25000"/>
                  </a:prstClr>
                </a:solidFill>
                <a:latin typeface="Calibri"/>
              </a:rPr>
              <a:t>.</a:t>
            </a:r>
            <a:r>
              <a:rPr lang="el-GR" sz="1400" b="0" dirty="0" smtClean="0">
                <a:solidFill>
                  <a:prstClr val="black">
                    <a:lumMod val="75000"/>
                    <a:lumOff val="25000"/>
                  </a:prstClr>
                </a:solidFill>
                <a:latin typeface="Calibri"/>
              </a:rPr>
              <a:t> </a:t>
            </a:r>
            <a:endParaRPr lang="el-GR" sz="1400" b="0" dirty="0">
              <a:solidFill>
                <a:prstClr val="black">
                  <a:lumMod val="75000"/>
                  <a:lumOff val="25000"/>
                </a:prstClr>
              </a:solidFill>
              <a:latin typeface="Calibri"/>
            </a:endParaRPr>
          </a:p>
          <a:p>
            <a:r>
              <a:rPr lang="el-GR" sz="1400" b="0" dirty="0" smtClean="0">
                <a:solidFill>
                  <a:prstClr val="black">
                    <a:lumMod val="75000"/>
                    <a:lumOff val="25000"/>
                  </a:prstClr>
                </a:solidFill>
                <a:latin typeface="Calibri"/>
              </a:rPr>
              <a:t>Δεν επιτρέπεται η εμπορική χρήση του έργου.</a:t>
            </a:r>
            <a:endParaRPr lang="el-GR" sz="3200" b="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b="0" dirty="0" smtClean="0">
              <a:solidFill>
                <a:prstClr val="black">
                  <a:lumMod val="75000"/>
                  <a:lumOff val="25000"/>
                </a:prstClr>
              </a:solidFill>
              <a:latin typeface="Calibri"/>
            </a:endParaRPr>
          </a:p>
          <a:p>
            <a:r>
              <a:rPr lang="el-GR" sz="1400" b="0" dirty="0">
                <a:solidFill>
                  <a:prstClr val="black">
                    <a:lumMod val="75000"/>
                    <a:lumOff val="25000"/>
                  </a:prstClr>
                </a:solidFill>
                <a:latin typeface="Calibri"/>
              </a:rPr>
              <a:t>και διάθεση του έργου ή του παράγωγου αυτού με την ίδια </a:t>
            </a:r>
            <a:r>
              <a:rPr lang="el-GR" sz="1400" b="0" dirty="0" smtClean="0">
                <a:solidFill>
                  <a:prstClr val="black">
                    <a:lumMod val="75000"/>
                    <a:lumOff val="25000"/>
                  </a:prstClr>
                </a:solidFill>
                <a:latin typeface="Calibri"/>
              </a:rPr>
              <a:t>άδεια</a:t>
            </a:r>
            <a:r>
              <a:rPr lang="en-US" sz="1400" b="0" dirty="0" smtClean="0">
                <a:solidFill>
                  <a:prstClr val="black">
                    <a:lumMod val="75000"/>
                    <a:lumOff val="25000"/>
                  </a:prstClr>
                </a:solidFill>
                <a:latin typeface="Calibri"/>
              </a:rPr>
              <a:t>.</a:t>
            </a:r>
            <a:endParaRPr lang="el-GR" sz="1400" b="0" dirty="0">
              <a:solidFill>
                <a:prstClr val="black">
                  <a:lumMod val="75000"/>
                  <a:lumOff val="25000"/>
                </a:prstClr>
              </a:solidFill>
              <a:latin typeface="Calibri"/>
            </a:endParaRPr>
          </a:p>
          <a:p>
            <a:r>
              <a:rPr lang="el-GR" sz="1400" b="0" dirty="0" smtClean="0">
                <a:solidFill>
                  <a:prstClr val="black">
                    <a:lumMod val="75000"/>
                    <a:lumOff val="25000"/>
                  </a:prstClr>
                </a:solidFill>
                <a:latin typeface="Calibri"/>
              </a:rPr>
              <a:t>Δεν επιτρέπεται η εμπορική χρήση του έργου.</a:t>
            </a:r>
            <a:endParaRPr lang="el-GR" sz="3200" b="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CC-BY-ND</a:t>
            </a:r>
            <a:endParaRPr lang="el-GR" sz="1800" b="0"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b="0" dirty="0">
                <a:solidFill>
                  <a:prstClr val="black">
                    <a:lumMod val="75000"/>
                    <a:lumOff val="25000"/>
                  </a:prstClr>
                </a:solidFill>
                <a:latin typeface="Calibri"/>
              </a:rPr>
              <a:t>Επιτρέπεται η επαναχρησιμοποίηση του έργου με αναφορά του </a:t>
            </a:r>
            <a:r>
              <a:rPr lang="el-GR" sz="1400" b="0" dirty="0" smtClean="0">
                <a:solidFill>
                  <a:prstClr val="black">
                    <a:lumMod val="75000"/>
                    <a:lumOff val="25000"/>
                  </a:prstClr>
                </a:solidFill>
                <a:latin typeface="Calibri"/>
              </a:rPr>
              <a:t>δημιουργού. </a:t>
            </a:r>
          </a:p>
          <a:p>
            <a:r>
              <a:rPr lang="el-GR" sz="1400" b="0" dirty="0" smtClean="0">
                <a:solidFill>
                  <a:prstClr val="black">
                    <a:lumMod val="75000"/>
                    <a:lumOff val="25000"/>
                  </a:prstClr>
                </a:solidFill>
                <a:latin typeface="Calibri"/>
              </a:rPr>
              <a:t>Δεν </a:t>
            </a:r>
            <a:r>
              <a:rPr lang="el-GR" sz="1400" b="0" dirty="0">
                <a:solidFill>
                  <a:prstClr val="black">
                    <a:lumMod val="75000"/>
                    <a:lumOff val="25000"/>
                  </a:prstClr>
                </a:solidFill>
                <a:latin typeface="Calibri"/>
              </a:rPr>
              <a:t>επιτρέπεται η </a:t>
            </a:r>
            <a:r>
              <a:rPr lang="el-GR" sz="1400" b="0" dirty="0" smtClean="0">
                <a:solidFill>
                  <a:prstClr val="black">
                    <a:lumMod val="75000"/>
                    <a:lumOff val="25000"/>
                  </a:prstClr>
                </a:solidFill>
                <a:latin typeface="Calibri"/>
              </a:rPr>
              <a:t>δημιουργία παραγώγων του έργου.</a:t>
            </a:r>
            <a:endParaRPr lang="el-GR" sz="1400" b="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b="0" dirty="0" smtClean="0">
                <a:solidFill>
                  <a:prstClr val="black">
                    <a:lumMod val="75000"/>
                    <a:lumOff val="25000"/>
                  </a:prstClr>
                </a:solidFill>
                <a:latin typeface="Calibri"/>
              </a:rPr>
              <a:t>διαθέσιμο με άδεια </a:t>
            </a:r>
            <a:r>
              <a:rPr lang="en-US" sz="1800" b="0" dirty="0" smtClean="0">
                <a:solidFill>
                  <a:prstClr val="black">
                    <a:lumMod val="75000"/>
                    <a:lumOff val="25000"/>
                  </a:prstClr>
                </a:solidFill>
                <a:latin typeface="Calibri"/>
              </a:rPr>
              <a:t>CC-BY</a:t>
            </a:r>
            <a:r>
              <a:rPr lang="el-GR" sz="1800" b="0" dirty="0" smtClean="0">
                <a:solidFill>
                  <a:prstClr val="black">
                    <a:lumMod val="75000"/>
                    <a:lumOff val="25000"/>
                  </a:prstClr>
                </a:solidFill>
                <a:latin typeface="Calibri"/>
              </a:rPr>
              <a:t>-</a:t>
            </a:r>
            <a:r>
              <a:rPr lang="en-US" sz="1800" b="0" dirty="0" smtClean="0">
                <a:solidFill>
                  <a:prstClr val="black">
                    <a:lumMod val="75000"/>
                    <a:lumOff val="25000"/>
                  </a:prstClr>
                </a:solidFill>
                <a:latin typeface="Calibri"/>
              </a:rPr>
              <a:t>NC-ND</a:t>
            </a:r>
            <a:endParaRPr lang="el-GR" sz="1800" b="0"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b="0" dirty="0" smtClean="0">
                <a:solidFill>
                  <a:prstClr val="black">
                    <a:lumMod val="75000"/>
                    <a:lumOff val="25000"/>
                  </a:prstClr>
                </a:solidFill>
                <a:latin typeface="Calibri"/>
              </a:rPr>
              <a:t>.</a:t>
            </a:r>
          </a:p>
          <a:p>
            <a:r>
              <a:rPr lang="el-GR" sz="1400" b="0" dirty="0" smtClean="0">
                <a:solidFill>
                  <a:prstClr val="black">
                    <a:lumMod val="75000"/>
                    <a:lumOff val="25000"/>
                  </a:prstClr>
                </a:solidFill>
                <a:latin typeface="Calibri"/>
              </a:rPr>
              <a:t>Δεν επιτρέπεται η εμπορική χρήση του έργου</a:t>
            </a:r>
            <a:r>
              <a:rPr lang="en-US" sz="1400" b="0" dirty="0" smtClean="0">
                <a:solidFill>
                  <a:prstClr val="black">
                    <a:lumMod val="75000"/>
                    <a:lumOff val="25000"/>
                  </a:prstClr>
                </a:solidFill>
                <a:latin typeface="Calibri"/>
              </a:rPr>
              <a:t> </a:t>
            </a:r>
            <a:r>
              <a:rPr lang="el-GR" sz="1400" b="0" dirty="0" smtClean="0">
                <a:solidFill>
                  <a:prstClr val="black">
                    <a:lumMod val="75000"/>
                    <a:lumOff val="25000"/>
                  </a:prstClr>
                </a:solidFill>
                <a:latin typeface="Calibri"/>
              </a:rPr>
              <a:t>και η δημιουργία παραγώγων του.</a:t>
            </a:r>
            <a:endParaRPr lang="el-GR" sz="3200" b="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b="0" dirty="0">
                <a:solidFill>
                  <a:prstClr val="black">
                    <a:lumMod val="75000"/>
                    <a:lumOff val="25000"/>
                  </a:prstClr>
                </a:solidFill>
                <a:latin typeface="Calibri"/>
              </a:rPr>
              <a:t>διαθέσιμο με </a:t>
            </a:r>
            <a:r>
              <a:rPr lang="el-GR" sz="1400" b="0" dirty="0" smtClean="0">
                <a:solidFill>
                  <a:prstClr val="black">
                    <a:lumMod val="75000"/>
                    <a:lumOff val="25000"/>
                  </a:prstClr>
                </a:solidFill>
                <a:latin typeface="Calibri"/>
              </a:rPr>
              <a:t>άδεια </a:t>
            </a:r>
          </a:p>
          <a:p>
            <a:pPr algn="r"/>
            <a:r>
              <a:rPr lang="en-US" sz="1800" b="0" dirty="0" smtClean="0">
                <a:solidFill>
                  <a:prstClr val="black">
                    <a:lumMod val="75000"/>
                    <a:lumOff val="25000"/>
                  </a:prstClr>
                </a:solidFill>
                <a:latin typeface="Calibri"/>
              </a:rPr>
              <a:t>CC0 </a:t>
            </a:r>
            <a:r>
              <a:rPr lang="en-US" sz="1800" b="0" dirty="0">
                <a:solidFill>
                  <a:prstClr val="black">
                    <a:lumMod val="75000"/>
                    <a:lumOff val="25000"/>
                  </a:prstClr>
                </a:solidFill>
                <a:latin typeface="Calibri"/>
              </a:rPr>
              <a:t>Public Domain</a:t>
            </a:r>
            <a:endParaRPr lang="el-GR" sz="1800" b="0"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b="0" dirty="0">
                <a:solidFill>
                  <a:prstClr val="black">
                    <a:lumMod val="75000"/>
                    <a:lumOff val="25000"/>
                  </a:prstClr>
                </a:solidFill>
                <a:latin typeface="Calibri"/>
              </a:rPr>
              <a:t>διαθέσιμο </a:t>
            </a:r>
            <a:r>
              <a:rPr lang="el-GR" sz="1400" b="0" dirty="0" smtClean="0">
                <a:solidFill>
                  <a:prstClr val="black">
                    <a:lumMod val="75000"/>
                    <a:lumOff val="25000"/>
                  </a:prstClr>
                </a:solidFill>
                <a:latin typeface="Calibri"/>
              </a:rPr>
              <a:t>ως κοινό κτήμα</a:t>
            </a:r>
            <a:endParaRPr lang="el-GR" sz="1800" b="0"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b="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b="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b="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b="0" dirty="0" smtClean="0">
                <a:solidFill>
                  <a:prstClr val="black">
                    <a:lumMod val="75000"/>
                    <a:lumOff val="25000"/>
                  </a:prstClr>
                </a:solidFill>
                <a:latin typeface="Calibri"/>
              </a:rPr>
              <a:t>χωρίς σήμανση</a:t>
            </a:r>
            <a:endParaRPr lang="el-GR" sz="1800" b="0"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b="0" dirty="0" smtClean="0">
                <a:solidFill>
                  <a:prstClr val="black">
                    <a:lumMod val="75000"/>
                    <a:lumOff val="25000"/>
                  </a:prstClr>
                </a:solidFill>
                <a:latin typeface="Calibri"/>
              </a:rPr>
              <a:t>Συνήθως δεν επιτρέπεται η επαναχρησιμοποίηση του έργου.</a:t>
            </a:r>
            <a:endParaRPr lang="en-US" sz="1400" b="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88779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l-GR" altLang="el-GR" dirty="0" smtClean="0"/>
              <a:t>Διατήρηση Σημειωμάτων</a:t>
            </a:r>
          </a:p>
        </p:txBody>
      </p:sp>
      <p:sp>
        <p:nvSpPr>
          <p:cNvPr id="3" name="Content Placeholder 2"/>
          <p:cNvSpPr>
            <a:spLocks noGrp="1"/>
          </p:cNvSpPr>
          <p:nvPr>
            <p:ph idx="1"/>
          </p:nvPr>
        </p:nvSpPr>
        <p:spPr/>
        <p:txBody>
          <a:bodyPr rtlCol="0">
            <a:normAutofit/>
          </a:bodyPr>
          <a:lstStyle/>
          <a:p>
            <a:pPr marL="0" indent="0" fontAlgn="auto">
              <a:spcAft>
                <a:spcPts val="0"/>
              </a:spcAft>
              <a:buFont typeface="Arial"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a:t>τ</a:t>
            </a:r>
            <a:r>
              <a:rPr lang="en-US" sz="2000" dirty="0" smtClean="0"/>
              <a:t>ο </a:t>
            </a:r>
            <a:r>
              <a:rPr lang="en-US" sz="2000" dirty="0"/>
              <a:t>Σημείωμα Αναφοράς</a:t>
            </a:r>
            <a:endParaRPr lang="el-GR" sz="2000" dirty="0"/>
          </a:p>
          <a:p>
            <a:pPr lvl="1" fontAlgn="auto">
              <a:spcAft>
                <a:spcPts val="0"/>
              </a:spcAft>
              <a:buFont typeface="Wingdings" panose="05000000000000000000" pitchFamily="2" charset="2"/>
              <a:buChar char="§"/>
              <a:defRPr/>
            </a:pPr>
            <a:r>
              <a:rPr lang="el-GR" sz="2000" dirty="0"/>
              <a:t>τ</a:t>
            </a:r>
            <a:r>
              <a:rPr lang="en-US" sz="2000" dirty="0" smtClean="0"/>
              <a:t>ο </a:t>
            </a:r>
            <a:r>
              <a:rPr lang="en-US" sz="2000" dirty="0"/>
              <a:t>Σημείωμα Αδειοδότησης</a:t>
            </a:r>
            <a:endParaRPr lang="el-GR" sz="2000" dirty="0"/>
          </a:p>
          <a:p>
            <a:pPr lvl="1" fontAlgn="auto">
              <a:spcAft>
                <a:spcPts val="0"/>
              </a:spcAft>
              <a:buFont typeface="Wingdings" panose="05000000000000000000" pitchFamily="2" charset="2"/>
              <a:buChar char="§"/>
              <a:defRP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fontAlgn="auto">
              <a:spcAft>
                <a:spcPts val="0"/>
              </a:spcAft>
              <a:buFont typeface="Arial" pitchFamily="34" charset="0"/>
              <a:buNone/>
              <a:defRPr/>
            </a:pPr>
            <a:r>
              <a:rPr lang="el-GR" sz="2400" dirty="0"/>
              <a:t>μαζί με τους συνοδευόμενους υπερσυνδέσμους.</a:t>
            </a:r>
          </a:p>
          <a:p>
            <a:pPr fontAlgn="auto">
              <a:spcAft>
                <a:spcPts val="0"/>
              </a:spcAft>
              <a:buFont typeface="Arial" pitchFamily="34" charset="0"/>
              <a:buChar char="•"/>
              <a:defRPr/>
            </a:pPr>
            <a:endParaRPr lang="el-GR"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l-GR" altLang="el-GR" dirty="0" smtClean="0"/>
              <a:t>Χρηματοδότηση</a:t>
            </a:r>
          </a:p>
        </p:txBody>
      </p:sp>
      <p:sp>
        <p:nvSpPr>
          <p:cNvPr id="46083" name="Content Placeholder 2"/>
          <p:cNvSpPr>
            <a:spLocks noGrp="1"/>
          </p:cNvSpPr>
          <p:nvPr>
            <p:ph idx="1"/>
          </p:nvPr>
        </p:nvSpPr>
        <p:spPr>
          <a:xfrm>
            <a:off x="457200" y="1341438"/>
            <a:ext cx="8229600" cy="4525962"/>
          </a:xfrm>
        </p:spPr>
        <p:txBody>
          <a:bodyPr/>
          <a:lstStyle/>
          <a:p>
            <a:r>
              <a:rPr lang="el-GR" altLang="el-GR" sz="2000" dirty="0" smtClean="0"/>
              <a:t>Το παρόν εκπαιδευτικό υλικό έχει αναπτυχθεί στ</a:t>
            </a:r>
            <a:r>
              <a:rPr lang="en-US" altLang="el-GR" sz="2000" dirty="0" smtClean="0"/>
              <a:t>o</a:t>
            </a:r>
            <a:r>
              <a:rPr lang="el-GR" altLang="el-GR" sz="2000" dirty="0" smtClean="0"/>
              <a:t> πλαίσι</a:t>
            </a:r>
            <a:r>
              <a:rPr lang="en-US" altLang="el-GR" sz="2000" dirty="0" smtClean="0"/>
              <a:t>o</a:t>
            </a:r>
            <a:r>
              <a:rPr lang="el-GR" altLang="el-GR" sz="2000" dirty="0" smtClean="0"/>
              <a:t> του εκπαιδευτικού έργου του διδάσκοντα.</a:t>
            </a:r>
            <a:endParaRPr lang="en-US" altLang="el-GR" sz="2000" dirty="0" smtClean="0"/>
          </a:p>
          <a:p>
            <a:r>
              <a:rPr lang="el-GR" altLang="el-GR" sz="2000" dirty="0" smtClean="0"/>
              <a:t>Το έργο «</a:t>
            </a:r>
            <a:r>
              <a:rPr lang="el-GR" altLang="el-GR" sz="2000" b="1" dirty="0" smtClean="0"/>
              <a:t>Ανοικτά Ακαδημαϊκά Μαθήματα στο ΤΕΙ Αθηνών</a:t>
            </a:r>
            <a:r>
              <a:rPr lang="el-GR" altLang="el-GR" sz="2000" dirty="0" smtClean="0"/>
              <a:t>» έχει χρηματοδοτήσει μόνο την αναδιαμόρφωση του εκπαιδευτικού υλικού. </a:t>
            </a:r>
            <a:endParaRPr lang="en-US" altLang="el-GR" sz="2000" dirty="0" smtClean="0"/>
          </a:p>
          <a:p>
            <a:r>
              <a:rPr lang="el-GR" alt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6084"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Συνήθεις αλλαγές που προκύπτουν με το γήρας </a:t>
            </a:r>
            <a:r>
              <a:rPr lang="el-GR" b="0" dirty="0" smtClean="0"/>
              <a:t>1/7</a:t>
            </a:r>
            <a:endParaRPr lang="el-GR" b="0" dirty="0"/>
          </a:p>
        </p:txBody>
      </p:sp>
      <p:sp>
        <p:nvSpPr>
          <p:cNvPr id="3" name="Θέση περιεχομένου 2"/>
          <p:cNvSpPr>
            <a:spLocks noGrp="1"/>
          </p:cNvSpPr>
          <p:nvPr>
            <p:ph idx="1"/>
          </p:nvPr>
        </p:nvSpPr>
        <p:spPr/>
        <p:txBody>
          <a:bodyPr/>
          <a:lstStyle/>
          <a:p>
            <a:pPr marL="0" indent="0">
              <a:buNone/>
            </a:pPr>
            <a:r>
              <a:rPr lang="el-GR" dirty="0" smtClean="0"/>
              <a:t>Το </a:t>
            </a:r>
            <a:r>
              <a:rPr lang="el-GR" dirty="0"/>
              <a:t>να μεγαλώνεις δεν είναι εύκολο. Οι αλλαγές που προκύπτουν καθώς οι άνθρωποι μεγαλώνουν  απαιτούν πολλαπλές προσαρμογές. Αυτές οι προσαρμογές απαιτούν ευελιξία και «κότσια». </a:t>
            </a:r>
          </a:p>
          <a:p>
            <a:pPr marL="0" indent="0">
              <a:buNone/>
            </a:pPr>
            <a:r>
              <a:rPr lang="el-GR" dirty="0"/>
              <a:t>Κάποιες από τις βασικές αλλαγές: </a:t>
            </a:r>
            <a:endParaRPr lang="el-GR" dirty="0" smtClean="0"/>
          </a:p>
          <a:p>
            <a:pPr marL="0" indent="0">
              <a:buNone/>
            </a:pPr>
            <a:endParaRPr lang="el-GR" dirty="0"/>
          </a:p>
          <a:p>
            <a:r>
              <a:rPr lang="el-GR" b="1" dirty="0"/>
              <a:t>Αλλαγές στην Οικογένεια</a:t>
            </a:r>
            <a:r>
              <a:rPr lang="el-GR" dirty="0"/>
              <a:t>:  Η οικογένεια αποτελεί βασική πηγή ικανοποίησης για τα ηλικιωμένα άτομα δεδομένου ότι απολαμβάνουν την αγάπη, τη συντροφιά και τις επιτυχίες του συντρόφου, των παιδιών και των εγγονιών. Ο ρόλος τους μέσα στην οικογένεια έχει αλλάξει ποικιλοτρόπως. Τώρα πια τα παιδιά φροντίζουν τους γονείς και όχι αντιστρόφως. </a:t>
            </a:r>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6</a:t>
            </a:fld>
            <a:endParaRPr lang="en-US" altLang="el-GR" dirty="0"/>
          </a:p>
        </p:txBody>
      </p:sp>
    </p:spTree>
    <p:extLst>
      <p:ext uri="{BB962C8B-B14F-4D97-AF65-F5344CB8AC3E}">
        <p14:creationId xmlns:p14="http://schemas.microsoft.com/office/powerpoint/2010/main" val="2725459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Συνήθεις αλλαγές που προκύπτουν με το </a:t>
            </a:r>
            <a:r>
              <a:rPr lang="el-GR" dirty="0" smtClean="0"/>
              <a:t>γήρας</a:t>
            </a:r>
            <a:r>
              <a:rPr lang="el-GR" b="0" dirty="0" smtClean="0"/>
              <a:t> 2/7</a:t>
            </a:r>
            <a:endParaRPr lang="el-GR" b="0" dirty="0"/>
          </a:p>
        </p:txBody>
      </p:sp>
      <p:sp>
        <p:nvSpPr>
          <p:cNvPr id="3" name="Θέση περιεχομένου 2"/>
          <p:cNvSpPr>
            <a:spLocks noGrp="1"/>
          </p:cNvSpPr>
          <p:nvPr>
            <p:ph idx="1"/>
          </p:nvPr>
        </p:nvSpPr>
        <p:spPr/>
        <p:txBody>
          <a:bodyPr/>
          <a:lstStyle/>
          <a:p>
            <a:r>
              <a:rPr lang="el-GR" b="1" dirty="0"/>
              <a:t>Συνταξιοδότηση:  </a:t>
            </a:r>
          </a:p>
          <a:p>
            <a:pPr marL="0" indent="0">
              <a:buNone/>
            </a:pPr>
            <a:r>
              <a:rPr lang="el-GR" dirty="0"/>
              <a:t>Αυτή η περίοδος μπορεί να είναι πολύ δύσκολη μιας και η κοινωνία μας δίνει πολύ μεγάλη σημασία στο τι κάνει κάποιος. Πολύ συχνά η δουλειά δίνει στο άτομο κοινωνική θέση, επιρροή, αποτελεί πηγή κοινωνικών επαφών και δημιουργεί συναίσθημα ικανοποίησης και παραγωγικότητας.</a:t>
            </a:r>
          </a:p>
          <a:p>
            <a:r>
              <a:rPr lang="el-GR" b="1" dirty="0" smtClean="0"/>
              <a:t>Συνειδητοποίηση</a:t>
            </a:r>
            <a:r>
              <a:rPr lang="en-US" b="1" dirty="0" smtClean="0"/>
              <a:t> </a:t>
            </a:r>
            <a:r>
              <a:rPr lang="el-GR" b="1" dirty="0" smtClean="0"/>
              <a:t>της </a:t>
            </a:r>
            <a:r>
              <a:rPr lang="el-GR" b="1" dirty="0"/>
              <a:t>θνητότητάς μας:  </a:t>
            </a:r>
          </a:p>
          <a:p>
            <a:pPr marL="0" indent="0">
              <a:buNone/>
            </a:pPr>
            <a:r>
              <a:rPr lang="el-GR" dirty="0"/>
              <a:t>Εκτός από το/τη σύζυγο πεθαίνουν και οι φίλοι. Τα ηλικιωμένα άτομα συχνά βιώνουν έκπτωση στην κατάσταση της υγείας τους. Συχνά οι ηλικιωμένοι με τις αναμνήσεις τους κάνουν ανασκόπηση της σημαντικότητας της ζωής τους. Τους αρέσει πολύ να λένε ιστορίες για γεγονότα της ζωής, έχουν ανάγκη να ενισχύονται στο να λένε ιστορίες</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7</a:t>
            </a:fld>
            <a:endParaRPr lang="en-US" altLang="el-GR" dirty="0"/>
          </a:p>
        </p:txBody>
      </p:sp>
    </p:spTree>
    <p:extLst>
      <p:ext uri="{BB962C8B-B14F-4D97-AF65-F5344CB8AC3E}">
        <p14:creationId xmlns:p14="http://schemas.microsoft.com/office/powerpoint/2010/main" val="1075281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Συνήθεις αλλαγές που προκύπτουν με το </a:t>
            </a:r>
            <a:r>
              <a:rPr lang="el-GR" dirty="0" smtClean="0"/>
              <a:t>γήρας </a:t>
            </a:r>
            <a:r>
              <a:rPr lang="el-GR" b="0" dirty="0" smtClean="0"/>
              <a:t>3/7</a:t>
            </a:r>
            <a:endParaRPr lang="el-GR" b="0" dirty="0"/>
          </a:p>
        </p:txBody>
      </p:sp>
      <p:sp>
        <p:nvSpPr>
          <p:cNvPr id="3" name="Θέση περιεχομένου 2"/>
          <p:cNvSpPr>
            <a:spLocks noGrp="1"/>
          </p:cNvSpPr>
          <p:nvPr>
            <p:ph idx="1"/>
          </p:nvPr>
        </p:nvSpPr>
        <p:spPr/>
        <p:txBody>
          <a:bodyPr/>
          <a:lstStyle/>
          <a:p>
            <a:r>
              <a:rPr lang="el-GR" b="1" dirty="0"/>
              <a:t>Χηρεία:</a:t>
            </a:r>
          </a:p>
          <a:p>
            <a:pPr marL="0" indent="0">
              <a:buNone/>
            </a:pPr>
            <a:r>
              <a:rPr lang="el-GR" dirty="0"/>
              <a:t>Αυτό επηρεάζει περισσότερο τις γυναίκες από ότι τους άντρες καθώς οι γυναίκες συνήθως ζουν περισσότερο. Η προσαρμογή στην απώλεια του ανθρώπου με τον οποίο έχεις μοιραστεί τη ζωή σου είναι συχνά δύσκολη. Πολλές ηλικιωμένες γυναίκες έχουν ζήσει τη ζωή τους μόνο σε σχέση με την οικογένεια  και είναι εξαρτημένες από το σύζυγό τους. Με το θάνατο του συζύγου τους αναλαμβάνουν νέους ρόλους (π.χ οικονομική διαχείριση, ρύθμιση διοικητικών, κλπ) για τους οποίους πρέπει να μάθουν. </a:t>
            </a:r>
          </a:p>
          <a:p>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8</a:t>
            </a:fld>
            <a:endParaRPr lang="en-US" altLang="el-GR" dirty="0"/>
          </a:p>
        </p:txBody>
      </p:sp>
    </p:spTree>
    <p:extLst>
      <p:ext uri="{BB962C8B-B14F-4D97-AF65-F5344CB8AC3E}">
        <p14:creationId xmlns:p14="http://schemas.microsoft.com/office/powerpoint/2010/main" val="3930865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Συνήθεις αλλαγές που προκύπτουν με το </a:t>
            </a:r>
            <a:r>
              <a:rPr lang="el-GR" dirty="0" smtClean="0"/>
              <a:t>γήρας </a:t>
            </a:r>
            <a:r>
              <a:rPr lang="el-GR" b="0" dirty="0" smtClean="0"/>
              <a:t>4/7</a:t>
            </a:r>
            <a:endParaRPr lang="el-GR" b="0" dirty="0"/>
          </a:p>
        </p:txBody>
      </p:sp>
      <p:sp>
        <p:nvSpPr>
          <p:cNvPr id="3" name="Θέση περιεχομένου 2"/>
          <p:cNvSpPr>
            <a:spLocks noGrp="1"/>
          </p:cNvSpPr>
          <p:nvPr>
            <p:ph idx="1"/>
          </p:nvPr>
        </p:nvSpPr>
        <p:spPr/>
        <p:txBody>
          <a:bodyPr/>
          <a:lstStyle/>
          <a:p>
            <a:pPr>
              <a:lnSpc>
                <a:spcPct val="100000"/>
              </a:lnSpc>
            </a:pPr>
            <a:r>
              <a:rPr lang="el-GR" b="1" dirty="0"/>
              <a:t>Μείωση φυσικών αποθεμάτων: </a:t>
            </a:r>
          </a:p>
          <a:p>
            <a:pPr marL="0" indent="0">
              <a:lnSpc>
                <a:spcPct val="100000"/>
              </a:lnSpc>
              <a:buNone/>
            </a:pPr>
            <a:r>
              <a:rPr lang="el-GR" dirty="0"/>
              <a:t>Καθώς όλοι μεγαλώνουμε. Η φυσιολογική φθορά του σώματός μας προκαλεί αλλαγές. Υπάρχει κόπωση, οι αντιδράσεις μας γίνονται πιο αργές και η εμφάνισή μας αλλάζει.  Χρόνιες ασθένειες επηρεάζουν τα συστήματα του σώματός μας. Ο φόβος ότι θα χάσουμε την αυτονομία και την ανεξαρτησία μας είναι μεγάλος. Η ανεξαρτησία είναι για πολλούς ανθρώπους μια σημαντική αξία. </a:t>
            </a:r>
            <a:endParaRPr lang="el-GR" dirty="0" smtClean="0"/>
          </a:p>
          <a:p>
            <a:pPr>
              <a:lnSpc>
                <a:spcPct val="100000"/>
              </a:lnSpc>
            </a:pPr>
            <a:r>
              <a:rPr lang="el-GR" b="1" dirty="0"/>
              <a:t>Αλλαγές στο εισόδημα: </a:t>
            </a:r>
          </a:p>
          <a:p>
            <a:pPr marL="0" indent="0">
              <a:lnSpc>
                <a:spcPct val="100000"/>
              </a:lnSpc>
              <a:buNone/>
            </a:pPr>
            <a:r>
              <a:rPr lang="el-GR" dirty="0"/>
              <a:t>Σε πολλές περιπτώσεις το εισόδημα από τη σύνταξη είναι πολύ χαμηλότερο από το μισθό που εισέπραττε το άτομο όταν εργαζόταν. Όταν ένας από τους συζύγους πεθαίνει το εισόδημα συρρικνώνεται ακόμη περισσότερο. Αυτή η μείωση μπορεί να δημιουργήσει την ανάγκη σημαντικών προσαρμογών στην κοινωνική ζωή του ατόμου καθώς και στις δραστηριότητες του ελεύθερου χρόνου του.</a:t>
            </a:r>
          </a:p>
          <a:p>
            <a:pPr marL="0" indent="0">
              <a:lnSpc>
                <a:spcPct val="100000"/>
              </a:lnSpc>
              <a:buNone/>
            </a:pPr>
            <a:endParaRPr lang="el-GR" dirty="0" smtClean="0"/>
          </a:p>
          <a:p>
            <a:pPr>
              <a:lnSpc>
                <a:spcPct val="100000"/>
              </a:lnSpc>
            </a:pPr>
            <a:endParaRPr lang="el-GR" dirty="0"/>
          </a:p>
        </p:txBody>
      </p:sp>
      <p:sp>
        <p:nvSpPr>
          <p:cNvPr id="4" name="Θέση αριθμού διαφάνειας 3"/>
          <p:cNvSpPr>
            <a:spLocks noGrp="1"/>
          </p:cNvSpPr>
          <p:nvPr>
            <p:ph type="sldNum" sz="quarter" idx="11"/>
          </p:nvPr>
        </p:nvSpPr>
        <p:spPr/>
        <p:txBody>
          <a:bodyPr/>
          <a:lstStyle/>
          <a:p>
            <a:pPr>
              <a:defRPr/>
            </a:pPr>
            <a:fld id="{3935597B-39C0-4535-8259-05DB4371F913}" type="slidenum">
              <a:rPr lang="en-US" altLang="el-GR" smtClean="0"/>
              <a:pPr>
                <a:defRPr/>
              </a:pPr>
              <a:t>9</a:t>
            </a:fld>
            <a:endParaRPr lang="en-US" altLang="el-GR" dirty="0"/>
          </a:p>
        </p:txBody>
      </p:sp>
    </p:spTree>
    <p:extLst>
      <p:ext uri="{BB962C8B-B14F-4D97-AF65-F5344CB8AC3E}">
        <p14:creationId xmlns:p14="http://schemas.microsoft.com/office/powerpoint/2010/main" val="2177915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3997</TotalTime>
  <Words>4894</Words>
  <Application>Microsoft Office PowerPoint</Application>
  <PresentationFormat>Προβολή στην οθόνη (4:3)</PresentationFormat>
  <Paragraphs>348</Paragraphs>
  <Slides>58</Slides>
  <Notes>7</Notes>
  <HiddenSlides>0</HiddenSlides>
  <MMClips>0</MMClips>
  <ScaleCrop>false</ScaleCrop>
  <HeadingPairs>
    <vt:vector size="4" baseType="variant">
      <vt:variant>
        <vt:lpstr>Θέμα</vt:lpstr>
      </vt:variant>
      <vt:variant>
        <vt:i4>3</vt:i4>
      </vt:variant>
      <vt:variant>
        <vt:lpstr>Τίτλοι διαφανειών</vt:lpstr>
      </vt:variant>
      <vt:variant>
        <vt:i4>58</vt:i4>
      </vt:variant>
    </vt:vector>
  </HeadingPairs>
  <TitlesOfParts>
    <vt:vector size="61" baseType="lpstr">
      <vt:lpstr>1_Default Design</vt:lpstr>
      <vt:lpstr>template final</vt:lpstr>
      <vt:lpstr>OC_template_updated</vt:lpstr>
      <vt:lpstr>Κοινωνική εργασία με ανάπηρους και ηλικιωμένους</vt:lpstr>
      <vt:lpstr>Τρίτη ηλικία</vt:lpstr>
      <vt:lpstr>Στόχοι τρίτης ηλικίας 1/2</vt:lpstr>
      <vt:lpstr>Στόχοι τρίτης ηλικίας 2/2</vt:lpstr>
      <vt:lpstr>Αντιμετώπιση προκλήσεων</vt:lpstr>
      <vt:lpstr>Συνήθεις αλλαγές που προκύπτουν με το γήρας 1/7</vt:lpstr>
      <vt:lpstr>Συνήθεις αλλαγές που προκύπτουν με το γήρας 2/7</vt:lpstr>
      <vt:lpstr>Συνήθεις αλλαγές που προκύπτουν με το γήρας 3/7</vt:lpstr>
      <vt:lpstr>Συνήθεις αλλαγές που προκύπτουν με το γήρας 4/7</vt:lpstr>
      <vt:lpstr>Συνήθεις αλλαγές που προκύπτουν με το γήρας 5/7</vt:lpstr>
      <vt:lpstr>Στρατηγικές για αποτελεσματική συνεργασία 1/2</vt:lpstr>
      <vt:lpstr>Στρατηγικές για αποτελεσματική συνεργασία 2/2</vt:lpstr>
      <vt:lpstr>Συνήθεις αλλαγές που προκύπτουν με το γήρας 6/7</vt:lpstr>
      <vt:lpstr>Τεχνικές για συνεργασία με άτομα που έχουν προβλήματα όρασης</vt:lpstr>
      <vt:lpstr>Πως μπορούμε να βοηθήσουμε</vt:lpstr>
      <vt:lpstr>Τεχνικές για συνεργασία με άτομα που έχουν προβλήματα ακοής</vt:lpstr>
      <vt:lpstr>Πως μπορούμε να βοηθήσουμε 1/2</vt:lpstr>
      <vt:lpstr>Πως μπορούμε να βοηθήσουμε 2/2</vt:lpstr>
      <vt:lpstr>Συνήθεις αλλαγές που προκύπτουν με το γήρας 7/7</vt:lpstr>
      <vt:lpstr>Απομόνωση ή Μοναξιά 1/2</vt:lpstr>
      <vt:lpstr>Απομόνωση ή Μοναξιά 2/2</vt:lpstr>
      <vt:lpstr>Φροντιστές</vt:lpstr>
      <vt:lpstr>Συναισθήματα και Εμπειρίες του Φροντιστή 1/2</vt:lpstr>
      <vt:lpstr>Συναισθήματα και Εμπειρίες του Φροντιστή 2/2</vt:lpstr>
      <vt:lpstr>Στρατηγικές αντιμετώπισης δυσκολιών φροντιστών 1/2</vt:lpstr>
      <vt:lpstr>Στρατηγικές αντιμετώπισης δυσκολιών φροντιστών 2/2</vt:lpstr>
      <vt:lpstr>Παράγοντες που σχετίζονται με αυξημένο stress ή περιορισμένη ευημερία στους φροντιστές</vt:lpstr>
      <vt:lpstr>Ο ρόλος του κοινωνικού λειτουργού με ηλικιωμένους</vt:lpstr>
      <vt:lpstr>Κακοποίηση ηλικιωμένων με άνοια και Alzheimer</vt:lpstr>
      <vt:lpstr>Τι είναι άνοια; 1/2</vt:lpstr>
      <vt:lpstr>Τι είναι άνοια; 2/2</vt:lpstr>
      <vt:lpstr>Τι προκαλεί την άνοια; 1/2</vt:lpstr>
      <vt:lpstr>Τι προκαλεί την άνοια; 2/2</vt:lpstr>
      <vt:lpstr>Τι θεραπείες υπάρχουν; 1/2</vt:lpstr>
      <vt:lpstr>Τι θεραπείες υπάρχουν; 2/2</vt:lpstr>
      <vt:lpstr>Που μπορούν να απευθύνονται;</vt:lpstr>
      <vt:lpstr>Η νόσος Alzheimer</vt:lpstr>
      <vt:lpstr>Συμπτώματα της νόσου Alzheimer</vt:lpstr>
      <vt:lpstr>Πρώιμο στάδιο 1/2</vt:lpstr>
      <vt:lpstr>Πρώιμο στάδιο 2/2</vt:lpstr>
      <vt:lpstr>Μέσο στάδιο 1/2</vt:lpstr>
      <vt:lpstr>Μέσο στάδιο 2/2</vt:lpstr>
      <vt:lpstr>Όψιμο στάδιο</vt:lpstr>
      <vt:lpstr>Τι προκαλεί τη νόσο Alzheimer</vt:lpstr>
      <vt:lpstr>Για ποιο λόγο είναι σημαντική η διάγνωση;</vt:lpstr>
      <vt:lpstr>Υπάρχει θεραπεία;</vt:lpstr>
      <vt:lpstr>Η φροντίδα ενός ατόμου με Alzheimer 1/5</vt:lpstr>
      <vt:lpstr>Η φροντίδα ενός ατόμου με Alzheimer 2/5</vt:lpstr>
      <vt:lpstr>Η φροντίδα ενός ατόμου με Alzheimer 3/5</vt:lpstr>
      <vt:lpstr>Η φροντίδα ενός ατόμου με Alzheimer 4/5</vt:lpstr>
      <vt:lpstr>Η φροντίδα ενός ατόμου με Alzheimer 5/5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ΔΗΜΟΣΙΑ ΥΓΕΙΑ</dc:title>
  <dc:creator>opencourses@teiath.gr</dc:creator>
  <cp:lastModifiedBy>natasakar new</cp:lastModifiedBy>
  <cp:revision>220</cp:revision>
  <dcterms:created xsi:type="dcterms:W3CDTF">2005-07-22T07:19:02Z</dcterms:created>
  <dcterms:modified xsi:type="dcterms:W3CDTF">2015-03-06T12:59:42Z</dcterms:modified>
</cp:coreProperties>
</file>