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0"/>
  </p:notesMasterIdLst>
  <p:handoutMasterIdLst>
    <p:handoutMasterId r:id="rId31"/>
  </p:handoutMasterIdLst>
  <p:sldIdLst>
    <p:sldId id="256"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279" r:id="rId23"/>
    <p:sldId id="280" r:id="rId24"/>
    <p:sldId id="281" r:id="rId25"/>
    <p:sldId id="282" r:id="rId26"/>
    <p:sldId id="283" r:id="rId27"/>
    <p:sldId id="284" r:id="rId28"/>
    <p:sldId id="285" r:id="rId29"/>
  </p:sldIdLst>
  <p:sldSz cx="9144000" cy="6858000" type="screen4x3"/>
  <p:notesSz cx="7104063" cy="10234613"/>
  <p:custDataLst>
    <p:tags r:id="rId3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0000"/>
    <a:srgbClr val="820000"/>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0400" autoAdjust="0"/>
  </p:normalViewPr>
  <p:slideViewPr>
    <p:cSldViewPr>
      <p:cViewPr>
        <p:scale>
          <a:sx n="70" d="100"/>
          <a:sy n="70" d="100"/>
        </p:scale>
        <p:origin x="-138" y="-7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14/12/2015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14/12/2015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a:spLocks noGrp="1" noChangeArrowheads="1"/>
          </p:cNvSpPr>
          <p:nvPr>
            <p:ph type="sldNum" sz="quarter"/>
          </p:nvPr>
        </p:nvSpPr>
        <p:spPr>
          <a:noFill/>
        </p:spPr>
        <p:txBody>
          <a:bodyPr/>
          <a:lstStyle/>
          <a:p>
            <a:fld id="{88EB7B35-9AE2-4248-87FC-853742302B61}" type="slidenum">
              <a:rPr lang="en-GB">
                <a:solidFill>
                  <a:prstClr val="black"/>
                </a:solidFill>
              </a:rPr>
              <a:pPr/>
              <a:t>11</a:t>
            </a:fld>
            <a:endParaRPr lang="en-GB">
              <a:solidFill>
                <a:prstClr val="black"/>
              </a:solidFill>
            </a:endParaRPr>
          </a:p>
        </p:txBody>
      </p:sp>
      <p:sp>
        <p:nvSpPr>
          <p:cNvPr id="35843" name="Text Box 1"/>
          <p:cNvSpPr txBox="1">
            <a:spLocks noChangeArrowheads="1"/>
          </p:cNvSpPr>
          <p:nvPr/>
        </p:nvSpPr>
        <p:spPr bwMode="auto">
          <a:xfrm>
            <a:off x="1184011" y="767596"/>
            <a:ext cx="4736042" cy="3837980"/>
          </a:xfrm>
          <a:prstGeom prst="rect">
            <a:avLst/>
          </a:prstGeom>
          <a:solidFill>
            <a:srgbClr val="FFFFFF"/>
          </a:solidFill>
          <a:ln w="9360">
            <a:solidFill>
              <a:srgbClr val="000000"/>
            </a:solidFill>
            <a:miter lim="800000"/>
            <a:headEnd/>
            <a:tailEnd/>
          </a:ln>
        </p:spPr>
        <p:txBody>
          <a:bodyPr wrap="none" lIns="99075" tIns="49538" rIns="99075" bIns="49538" anchor="ctr"/>
          <a:lstStyle/>
          <a:p>
            <a:endParaRPr lang="en-US">
              <a:solidFill>
                <a:prstClr val="black"/>
              </a:solidFill>
              <a:ea typeface="AR PL ShanHeiSun Uni" charset="0"/>
              <a:cs typeface="AR PL ShanHeiSun Uni" charset="0"/>
            </a:endParaRPr>
          </a:p>
        </p:txBody>
      </p:sp>
      <p:sp>
        <p:nvSpPr>
          <p:cNvPr id="35844" name="Text Box 2"/>
          <p:cNvSpPr>
            <a:spLocks noGrp="1" noChangeArrowheads="1"/>
          </p:cNvSpPr>
          <p:nvPr>
            <p:ph type="body"/>
          </p:nvPr>
        </p:nvSpPr>
        <p:spPr>
          <a:xfrm>
            <a:off x="710407" y="4861441"/>
            <a:ext cx="5679961" cy="4706856"/>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9"/>
          <p:cNvSpPr>
            <a:spLocks noGrp="1" noChangeArrowheads="1"/>
          </p:cNvSpPr>
          <p:nvPr>
            <p:ph type="sldNum" sz="quarter"/>
          </p:nvPr>
        </p:nvSpPr>
        <p:spPr>
          <a:noFill/>
        </p:spPr>
        <p:txBody>
          <a:bodyPr/>
          <a:lstStyle/>
          <a:p>
            <a:fld id="{D4917CF9-BA85-4579-ADAC-8FCB3982843F}" type="slidenum">
              <a:rPr lang="en-GB">
                <a:solidFill>
                  <a:prstClr val="black"/>
                </a:solidFill>
              </a:rPr>
              <a:pPr/>
              <a:t>14</a:t>
            </a:fld>
            <a:endParaRPr lang="en-GB">
              <a:solidFill>
                <a:prstClr val="black"/>
              </a:solidFill>
            </a:endParaRPr>
          </a:p>
        </p:txBody>
      </p:sp>
      <p:sp>
        <p:nvSpPr>
          <p:cNvPr id="38915" name="Text Box 1"/>
          <p:cNvSpPr txBox="1">
            <a:spLocks noChangeArrowheads="1"/>
          </p:cNvSpPr>
          <p:nvPr/>
        </p:nvSpPr>
        <p:spPr bwMode="auto">
          <a:xfrm>
            <a:off x="1184011" y="767596"/>
            <a:ext cx="4736042" cy="3837980"/>
          </a:xfrm>
          <a:prstGeom prst="rect">
            <a:avLst/>
          </a:prstGeom>
          <a:solidFill>
            <a:srgbClr val="FFFFFF"/>
          </a:solidFill>
          <a:ln w="9360">
            <a:solidFill>
              <a:srgbClr val="000000"/>
            </a:solidFill>
            <a:miter lim="800000"/>
            <a:headEnd/>
            <a:tailEnd/>
          </a:ln>
        </p:spPr>
        <p:txBody>
          <a:bodyPr wrap="none" lIns="99075" tIns="49538" rIns="99075" bIns="49538" anchor="ctr"/>
          <a:lstStyle/>
          <a:p>
            <a:endParaRPr lang="en-US">
              <a:solidFill>
                <a:prstClr val="black"/>
              </a:solidFill>
              <a:ea typeface="AR PL ShanHeiSun Uni" charset="0"/>
              <a:cs typeface="AR PL ShanHeiSun Uni" charset="0"/>
            </a:endParaRPr>
          </a:p>
        </p:txBody>
      </p:sp>
      <p:sp>
        <p:nvSpPr>
          <p:cNvPr id="38916" name="Text Box 2"/>
          <p:cNvSpPr>
            <a:spLocks noGrp="1" noChangeArrowheads="1"/>
          </p:cNvSpPr>
          <p:nvPr>
            <p:ph type="body"/>
          </p:nvPr>
        </p:nvSpPr>
        <p:spPr>
          <a:xfrm>
            <a:off x="710407" y="4861441"/>
            <a:ext cx="5679961" cy="4706856"/>
          </a:xfrm>
          <a:noFill/>
          <a:ln/>
        </p:spPr>
        <p:txBody>
          <a:bodyPr wrap="none" anchor="ct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20</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21</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23</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432061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430569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385811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525864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1647243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78623127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935714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53922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5948271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212638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r>
              <a:rPr lang="en-GB">
                <a:solidFill>
                  <a:prstClr val="black">
                    <a:tint val="75000"/>
                  </a:prstClr>
                </a:solidFill>
              </a:rPr>
              <a:t>04/15/08</a:t>
            </a:r>
          </a:p>
        </p:txBody>
      </p:sp>
      <p:sp>
        <p:nvSpPr>
          <p:cNvPr id="3" name="Rectangle 4"/>
          <p:cNvSpPr>
            <a:spLocks noGrp="1" noChangeArrowheads="1"/>
          </p:cNvSpPr>
          <p:nvPr>
            <p:ph type="ftr" idx="11"/>
          </p:nvPr>
        </p:nvSpPr>
        <p:spPr>
          <a:ln/>
        </p:spPr>
        <p:txBody>
          <a:bodyPr/>
          <a:lstStyle>
            <a:lvl1pPr>
              <a:defRPr/>
            </a:lvl1pPr>
          </a:lstStyle>
          <a:p>
            <a:r>
              <a:rPr lang="en-GB">
                <a:solidFill>
                  <a:prstClr val="black">
                    <a:tint val="75000"/>
                  </a:prstClr>
                </a:solidFill>
              </a:rPr>
              <a:t>Φροντιστήριο - 22/05/2007</a:t>
            </a:r>
          </a:p>
        </p:txBody>
      </p:sp>
      <p:sp>
        <p:nvSpPr>
          <p:cNvPr id="4" name="Rectangle 5"/>
          <p:cNvSpPr>
            <a:spLocks noGrp="1" noChangeArrowheads="1"/>
          </p:cNvSpPr>
          <p:nvPr>
            <p:ph type="sldNum" idx="12"/>
          </p:nvPr>
        </p:nvSpPr>
        <p:spPr>
          <a:ln/>
        </p:spPr>
        <p:txBody>
          <a:bodyPr/>
          <a:lstStyle>
            <a:lvl1pPr>
              <a:defRPr/>
            </a:lvl1pPr>
          </a:lstStyle>
          <a:p>
            <a:pPr>
              <a:defRPr/>
            </a:pPr>
            <a:fld id="{CAFE4DCD-B25E-4AA1-95B9-6257AD17E673}" type="slidenum">
              <a:rPr lang="en-GB">
                <a:solidFill>
                  <a:prstClr val="black"/>
                </a:solidFill>
              </a:rPr>
              <a:pPr>
                <a:defRPr/>
              </a:pPr>
              <a:t>‹#›</a:t>
            </a:fld>
            <a:endParaRPr lang="en-GB">
              <a:solidFill>
                <a:prstClr val="black"/>
              </a:solidFill>
            </a:endParaRPr>
          </a:p>
        </p:txBody>
      </p:sp>
    </p:spTree>
    <p:extLst>
      <p:ext uri="{BB962C8B-B14F-4D97-AF65-F5344CB8AC3E}">
        <p14:creationId xmlns:p14="http://schemas.microsoft.com/office/powerpoint/2010/main" val="2513284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24499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4.xml"/><Relationship Id="rId1" Type="http://schemas.openxmlformats.org/officeDocument/2006/relationships/vmlDrawing" Target="../drawings/vmlDrawing1.vml"/><Relationship Id="rId6" Type="http://schemas.openxmlformats.org/officeDocument/2006/relationships/image" Target="../media/image5.wmf"/><Relationship Id="rId5" Type="http://schemas.openxmlformats.org/officeDocument/2006/relationships/oleObject" Target="../embeddings/oleObject1.bin"/><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000" b="1" dirty="0" smtClean="0">
                <a:solidFill>
                  <a:schemeClr val="tx1"/>
                </a:solidFill>
                <a:latin typeface="+mn-lt"/>
              </a:rPr>
              <a:t>Μεταγλωττιστές (</a:t>
            </a:r>
            <a:r>
              <a:rPr lang="en-US" sz="4000" b="1" dirty="0" smtClean="0">
                <a:solidFill>
                  <a:schemeClr val="tx1"/>
                </a:solidFill>
                <a:latin typeface="+mn-lt"/>
              </a:rPr>
              <a:t>Compilers) (</a:t>
            </a:r>
            <a:r>
              <a:rPr lang="el-GR" sz="4000" b="1" dirty="0" smtClean="0">
                <a:solidFill>
                  <a:schemeClr val="tx1"/>
                </a:solidFill>
                <a:latin typeface="+mn-lt"/>
              </a:rPr>
              <a:t>Θ)</a:t>
            </a:r>
            <a:endParaRPr lang="el-GR" sz="1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lnSpcReduction="10000"/>
          </a:bodyPr>
          <a:lstStyle/>
          <a:p>
            <a:r>
              <a:rPr lang="el-GR" sz="3000" b="1" dirty="0" smtClean="0"/>
              <a:t>Ενότητα </a:t>
            </a:r>
            <a:r>
              <a:rPr lang="en-US" sz="3000" b="1" dirty="0" smtClean="0"/>
              <a:t>8</a:t>
            </a:r>
            <a:r>
              <a:rPr lang="el-GR" sz="3000" dirty="0" smtClean="0"/>
              <a:t>:</a:t>
            </a:r>
            <a:r>
              <a:rPr lang="en-US" sz="3000" dirty="0" smtClean="0"/>
              <a:t> </a:t>
            </a:r>
            <a:r>
              <a:rPr lang="el-GR" sz="3000" dirty="0" smtClean="0"/>
              <a:t>Πίνακας Συμβόλων </a:t>
            </a:r>
          </a:p>
          <a:p>
            <a:endParaRPr lang="en-US" dirty="0" smtClean="0"/>
          </a:p>
          <a:p>
            <a:pPr>
              <a:spcBef>
                <a:spcPts val="0"/>
              </a:spcBef>
            </a:pPr>
            <a:r>
              <a:rPr lang="el-GR" sz="2600" dirty="0"/>
              <a:t>Κατερίνα Γεωργούλη</a:t>
            </a:r>
          </a:p>
          <a:p>
            <a:pPr>
              <a:spcBef>
                <a:spcPts val="0"/>
              </a:spcBef>
            </a:pPr>
            <a:r>
              <a:rPr lang="el-GR" sz="2600" dirty="0"/>
              <a:t>Τμήμα Μηχανικών Πληροφορικής ΤΕ</a:t>
            </a:r>
          </a:p>
        </p:txBody>
      </p:sp>
      <p:pic>
        <p:nvPicPr>
          <p:cNvPr id="11" name="Picture 10" descr="Λογότυπο έργου Ανοικτών Ακαδημαϊκών Μαθημάτων" title="Λογότυπο έργου Ανοικτών Ακαδημαϊκών Μαθημάτων"/>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title="Λογότυπο Τεχνολογικού Ιδρύματος Αθήνας"/>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4" name="Table 13"/>
          <p:cNvGraphicFramePr>
            <a:graphicFrameLocks noGrp="1"/>
          </p:cNvGraphicFramePr>
          <p:nvPr>
            <p:extLst>
              <p:ext uri="{D42A27DB-BD31-4B8C-83A1-F6EECF244321}">
                <p14:modId xmlns:p14="http://schemas.microsoft.com/office/powerpoint/2010/main" val="3276066240"/>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5" name="Picture 14"/>
          <p:cNvPicPr/>
          <p:nvPr/>
        </p:nvPicPr>
        <p:blipFill>
          <a:blip r:embed="rId6">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6" name="Picture 2" descr="C:\Users\alex\Desktop\logo.png"/>
          <p:cNvPicPr>
            <a:picLocks noChangeAspect="1" noChangeArrowheads="1"/>
          </p:cNvPicPr>
          <p:nvPr/>
        </p:nvPicPr>
        <p:blipFill rotWithShape="1">
          <a:blip r:embed="rId7">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Πίνακας Συμβόλων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normAutofit/>
          </a:bodyPr>
          <a:lstStyle/>
          <a:p>
            <a:pPr marL="0" indent="0">
              <a:spcBef>
                <a:spcPts val="3000"/>
              </a:spcBef>
              <a:buNone/>
            </a:pPr>
            <a:r>
              <a:rPr lang="el-GR" sz="2400" dirty="0"/>
              <a:t>Οι οντότητες αυτές περιγράφονται από ένα σύνολο ιδιοτήτων, όπως π.χ. Το όνομα, η εμβέλεια, ο τύπος, η τιμή, το μέγεθος (χώρος μνήμης) κ.α.</a:t>
            </a:r>
          </a:p>
          <a:p>
            <a:pPr marL="0" indent="0">
              <a:spcBef>
                <a:spcPts val="3000"/>
              </a:spcBef>
              <a:buNone/>
            </a:pPr>
            <a:r>
              <a:rPr lang="el-GR" sz="2400" dirty="0"/>
              <a:t>Ο μεταγλωττιστής συνδέει τα ονόματα των οντοτήτων με τις ιδιότητές τους μέσω μιας δομής που ονομάζεται </a:t>
            </a:r>
            <a:r>
              <a:rPr lang="el-GR" sz="2400" b="1" dirty="0">
                <a:solidFill>
                  <a:srgbClr val="004A82"/>
                </a:solidFill>
              </a:rPr>
              <a:t>κόμβος συμβόλου: </a:t>
            </a:r>
            <a:r>
              <a:rPr lang="el-GR" sz="2400" dirty="0"/>
              <a:t>εγγραφή που ως πεδία έχει τις ιδιότητες της οντότητας.</a:t>
            </a:r>
          </a:p>
          <a:p>
            <a:pPr marL="0" indent="0">
              <a:spcBef>
                <a:spcPts val="3000"/>
              </a:spcBef>
              <a:buNone/>
            </a:pPr>
            <a:r>
              <a:rPr lang="el-GR" sz="2400" dirty="0"/>
              <a:t>Οι κόμβοι συμβόλων αποτελούν μέρος ενός </a:t>
            </a:r>
            <a:r>
              <a:rPr lang="el-GR" sz="2400" b="1" dirty="0">
                <a:solidFill>
                  <a:srgbClr val="004A82"/>
                </a:solidFill>
              </a:rPr>
              <a:t>πίνακα συμβόλων.</a:t>
            </a:r>
          </a:p>
          <a:p>
            <a:pPr marL="0" indent="0">
              <a:buNone/>
            </a:pP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custDataLst>
      <p:tags r:id="rId1"/>
    </p:custDataLst>
    <p:extLst>
      <p:ext uri="{BB962C8B-B14F-4D97-AF65-F5344CB8AC3E}">
        <p14:creationId xmlns:p14="http://schemas.microsoft.com/office/powerpoint/2010/main" val="7105513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Οργάνωση Πίνακα συμβόλων </a:t>
            </a:r>
          </a:p>
        </p:txBody>
      </p:sp>
      <p:sp>
        <p:nvSpPr>
          <p:cNvPr id="3" name="Θέση περιεχομένου 2"/>
          <p:cNvSpPr>
            <a:spLocks noGrp="1"/>
          </p:cNvSpPr>
          <p:nvPr>
            <p:ph idx="1"/>
          </p:nvPr>
        </p:nvSpPr>
        <p:spPr/>
        <p:txBody>
          <a:bodyPr>
            <a:normAutofit/>
          </a:bodyPr>
          <a:lstStyle/>
          <a:p>
            <a:pPr marL="0" indent="0">
              <a:buNone/>
            </a:pPr>
            <a:r>
              <a:rPr lang="el-GR" sz="2400" dirty="0"/>
              <a:t>Απαιτείται:</a:t>
            </a:r>
          </a:p>
          <a:p>
            <a:pPr>
              <a:spcBef>
                <a:spcPts val="3600"/>
              </a:spcBef>
              <a:buFont typeface="Wingdings" pitchFamily="2" charset="2"/>
              <a:buChar char="ü"/>
            </a:pPr>
            <a:r>
              <a:rPr lang="el-GR" sz="2400" dirty="0"/>
              <a:t>ταχύτητα προσπέλασης </a:t>
            </a:r>
            <a:r>
              <a:rPr lang="el-GR" sz="2400" dirty="0" smtClean="0"/>
              <a:t>καταχωρήσεων,</a:t>
            </a:r>
            <a:endParaRPr lang="el-GR" sz="2400" dirty="0"/>
          </a:p>
          <a:p>
            <a:pPr>
              <a:spcBef>
                <a:spcPts val="3600"/>
              </a:spcBef>
              <a:buFont typeface="Wingdings" pitchFamily="2" charset="2"/>
              <a:buChar char="ü"/>
            </a:pPr>
            <a:r>
              <a:rPr lang="el-GR" sz="2400" dirty="0"/>
              <a:t>ευκολία εισαγωγής ή διαγραφής κόμβου </a:t>
            </a:r>
            <a:r>
              <a:rPr lang="el-GR" sz="2400" dirty="0" smtClean="0"/>
              <a:t>συμβόλου,</a:t>
            </a:r>
            <a:endParaRPr lang="el-GR" sz="2400" dirty="0"/>
          </a:p>
          <a:p>
            <a:pPr>
              <a:spcBef>
                <a:spcPts val="3600"/>
              </a:spcBef>
              <a:buFont typeface="Wingdings" pitchFamily="2" charset="2"/>
              <a:buChar char="ü"/>
            </a:pPr>
            <a:r>
              <a:rPr lang="el-GR" sz="2400" dirty="0"/>
              <a:t>διαχείριση επιπρόσθετων απαιτήσεων </a:t>
            </a:r>
            <a:r>
              <a:rPr lang="el-GR" sz="2400" dirty="0" smtClean="0"/>
              <a:t>μνήμης.</a:t>
            </a:r>
            <a:endParaRPr lang="el-GR" sz="2400" dirty="0"/>
          </a:p>
          <a:p>
            <a:pPr marL="0" indent="0">
              <a:spcBef>
                <a:spcPts val="3600"/>
              </a:spcBef>
              <a:buNone/>
            </a:pPr>
            <a:r>
              <a:rPr lang="el-GR" sz="2400" dirty="0"/>
              <a:t>		</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custDataLst>
      <p:tags r:id="rId1"/>
    </p:custDataLst>
    <p:extLst>
      <p:ext uri="{BB962C8B-B14F-4D97-AF65-F5344CB8AC3E}">
        <p14:creationId xmlns:p14="http://schemas.microsoft.com/office/powerpoint/2010/main" val="1049656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467544" y="332656"/>
            <a:ext cx="8229600" cy="990600"/>
          </a:xfrm>
          <a:prstGeom prst="rect">
            <a:avLst/>
          </a:prstGeom>
          <a:noFill/>
          <a:ln w="9525">
            <a:noFill/>
            <a:round/>
            <a:headEnd/>
            <a:tailEnd/>
          </a:ln>
        </p:spPr>
        <p:txBody>
          <a:bodyPr anchor="b"/>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4000" b="1" dirty="0" smtClean="0">
                <a:solidFill>
                  <a:srgbClr val="1F497D"/>
                </a:solidFill>
                <a:latin typeface="Calibri"/>
              </a:rPr>
              <a:t>Υλοποίηση Πίνακα Συμβόλων με </a:t>
            </a:r>
            <a:r>
              <a:rPr lang="en-GB" sz="4000" b="1" dirty="0" err="1" smtClean="0">
                <a:solidFill>
                  <a:srgbClr val="1F497D"/>
                </a:solidFill>
                <a:latin typeface="Calibri"/>
              </a:rPr>
              <a:t>Συνδεδεμένες</a:t>
            </a:r>
            <a:r>
              <a:rPr lang="en-GB" sz="4000" b="1" dirty="0" smtClean="0">
                <a:solidFill>
                  <a:srgbClr val="1F497D"/>
                </a:solidFill>
                <a:latin typeface="Calibri"/>
              </a:rPr>
              <a:t> </a:t>
            </a:r>
            <a:r>
              <a:rPr lang="en-GB" sz="4000" b="1" dirty="0" err="1">
                <a:solidFill>
                  <a:srgbClr val="1F497D"/>
                </a:solidFill>
                <a:latin typeface="Calibri"/>
              </a:rPr>
              <a:t>Λίστες</a:t>
            </a:r>
            <a:endParaRPr lang="en-GB" sz="4000" b="1" dirty="0">
              <a:solidFill>
                <a:srgbClr val="1F497D"/>
              </a:solidFill>
              <a:latin typeface="Calibri"/>
            </a:endParaRPr>
          </a:p>
        </p:txBody>
      </p:sp>
      <p:sp>
        <p:nvSpPr>
          <p:cNvPr id="18435" name="Text Box 2"/>
          <p:cNvSpPr txBox="1">
            <a:spLocks noChangeArrowheads="1"/>
          </p:cNvSpPr>
          <p:nvPr/>
        </p:nvSpPr>
        <p:spPr bwMode="auto">
          <a:xfrm>
            <a:off x="533400" y="1412776"/>
            <a:ext cx="8610600" cy="4104456"/>
          </a:xfrm>
          <a:prstGeom prst="rect">
            <a:avLst/>
          </a:prstGeom>
          <a:noFill/>
          <a:ln w="9525">
            <a:noFill/>
            <a:round/>
            <a:headEnd/>
            <a:tailEnd/>
          </a:ln>
        </p:spPr>
        <p:txBody>
          <a:bodyPr/>
          <a:lstStyle/>
          <a:p>
            <a:pPr marL="268288" indent="-268288">
              <a:spcBef>
                <a:spcPts val="1800"/>
              </a:spcBef>
              <a:buClr>
                <a:srgbClr val="0F6FC6"/>
              </a:buClr>
              <a:buSzPct val="76000"/>
              <a:buFont typeface="Wingdings 3" pitchFamily="18"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GB" sz="2400" dirty="0">
                <a:solidFill>
                  <a:prstClr val="black"/>
                </a:solidFill>
                <a:latin typeface="Calibri"/>
              </a:rPr>
              <a:t>Η </a:t>
            </a:r>
            <a:r>
              <a:rPr lang="en-GB" sz="2400" dirty="0" err="1">
                <a:solidFill>
                  <a:prstClr val="black"/>
                </a:solidFill>
                <a:latin typeface="Calibri"/>
              </a:rPr>
              <a:t>απλούστερη</a:t>
            </a:r>
            <a:r>
              <a:rPr lang="en-GB" sz="2400" dirty="0">
                <a:solidFill>
                  <a:prstClr val="black"/>
                </a:solidFill>
                <a:latin typeface="Calibri"/>
              </a:rPr>
              <a:t> </a:t>
            </a:r>
            <a:r>
              <a:rPr lang="en-GB" sz="2400" dirty="0" err="1">
                <a:solidFill>
                  <a:prstClr val="black"/>
                </a:solidFill>
                <a:latin typeface="Calibri"/>
              </a:rPr>
              <a:t>και</a:t>
            </a:r>
            <a:r>
              <a:rPr lang="en-GB" sz="2400" dirty="0">
                <a:solidFill>
                  <a:prstClr val="black"/>
                </a:solidFill>
                <a:latin typeface="Calibri"/>
              </a:rPr>
              <a:t> </a:t>
            </a:r>
            <a:r>
              <a:rPr lang="en-GB" sz="2400" dirty="0" err="1">
                <a:solidFill>
                  <a:prstClr val="black"/>
                </a:solidFill>
                <a:latin typeface="Calibri"/>
              </a:rPr>
              <a:t>λιγότερο</a:t>
            </a:r>
            <a:r>
              <a:rPr lang="en-GB" sz="2400" dirty="0">
                <a:solidFill>
                  <a:prstClr val="black"/>
                </a:solidFill>
                <a:latin typeface="Calibri"/>
              </a:rPr>
              <a:t> </a:t>
            </a:r>
            <a:r>
              <a:rPr lang="en-GB" sz="2400" dirty="0" err="1">
                <a:solidFill>
                  <a:prstClr val="black"/>
                </a:solidFill>
                <a:latin typeface="Calibri"/>
              </a:rPr>
              <a:t>αποδοτική</a:t>
            </a:r>
            <a:r>
              <a:rPr lang="en-GB" sz="2400" dirty="0">
                <a:solidFill>
                  <a:prstClr val="black"/>
                </a:solidFill>
                <a:latin typeface="Calibri"/>
              </a:rPr>
              <a:t> </a:t>
            </a:r>
            <a:r>
              <a:rPr lang="en-GB" sz="2400" dirty="0" err="1">
                <a:solidFill>
                  <a:prstClr val="black"/>
                </a:solidFill>
                <a:latin typeface="Calibri"/>
              </a:rPr>
              <a:t>υλοποίηση</a:t>
            </a:r>
            <a:endParaRPr lang="en-GB" sz="2400" dirty="0">
              <a:solidFill>
                <a:prstClr val="black"/>
              </a:solidFill>
              <a:latin typeface="Calibri"/>
            </a:endParaRPr>
          </a:p>
          <a:p>
            <a:pPr marL="268288" indent="-268288">
              <a:spcBef>
                <a:spcPts val="1800"/>
              </a:spcBef>
              <a:buClr>
                <a:srgbClr val="0F6FC6"/>
              </a:buClr>
              <a:buSzPct val="76000"/>
              <a:buFont typeface="Wingdings 3" pitchFamily="18"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GB" sz="2400" dirty="0" err="1">
                <a:solidFill>
                  <a:prstClr val="black"/>
                </a:solidFill>
                <a:latin typeface="Calibri"/>
              </a:rPr>
              <a:t>Τα</a:t>
            </a:r>
            <a:r>
              <a:rPr lang="en-GB" sz="2400" dirty="0">
                <a:solidFill>
                  <a:prstClr val="black"/>
                </a:solidFill>
                <a:latin typeface="Calibri"/>
              </a:rPr>
              <a:t> </a:t>
            </a:r>
            <a:r>
              <a:rPr lang="en-GB" sz="2400" dirty="0" err="1">
                <a:solidFill>
                  <a:prstClr val="black"/>
                </a:solidFill>
                <a:latin typeface="Calibri"/>
              </a:rPr>
              <a:t>νέα</a:t>
            </a:r>
            <a:r>
              <a:rPr lang="en-GB" sz="2400" dirty="0">
                <a:solidFill>
                  <a:prstClr val="black"/>
                </a:solidFill>
                <a:latin typeface="Calibri"/>
              </a:rPr>
              <a:t> </a:t>
            </a:r>
            <a:r>
              <a:rPr lang="en-GB" sz="2400" dirty="0" err="1">
                <a:solidFill>
                  <a:prstClr val="black"/>
                </a:solidFill>
                <a:latin typeface="Calibri"/>
              </a:rPr>
              <a:t>ονόματα</a:t>
            </a:r>
            <a:r>
              <a:rPr lang="en-GB" sz="2400" dirty="0">
                <a:solidFill>
                  <a:prstClr val="black"/>
                </a:solidFill>
                <a:latin typeface="Calibri"/>
              </a:rPr>
              <a:t> </a:t>
            </a:r>
            <a:r>
              <a:rPr lang="en-GB" sz="2400" dirty="0" err="1">
                <a:solidFill>
                  <a:prstClr val="black"/>
                </a:solidFill>
                <a:latin typeface="Calibri"/>
              </a:rPr>
              <a:t>εισάγονται</a:t>
            </a:r>
            <a:r>
              <a:rPr lang="en-GB" sz="2400" dirty="0">
                <a:solidFill>
                  <a:prstClr val="black"/>
                </a:solidFill>
                <a:latin typeface="Calibri"/>
              </a:rPr>
              <a:t> </a:t>
            </a:r>
            <a:r>
              <a:rPr lang="en-GB" sz="2400" dirty="0" err="1">
                <a:solidFill>
                  <a:prstClr val="black"/>
                </a:solidFill>
                <a:latin typeface="Calibri"/>
              </a:rPr>
              <a:t>στη</a:t>
            </a:r>
            <a:r>
              <a:rPr lang="en-GB" sz="2400" dirty="0">
                <a:solidFill>
                  <a:prstClr val="black"/>
                </a:solidFill>
                <a:latin typeface="Calibri"/>
              </a:rPr>
              <a:t> </a:t>
            </a:r>
            <a:r>
              <a:rPr lang="en-GB" sz="2400" dirty="0" err="1">
                <a:solidFill>
                  <a:prstClr val="black"/>
                </a:solidFill>
                <a:latin typeface="Calibri"/>
              </a:rPr>
              <a:t>λίστα</a:t>
            </a:r>
            <a:r>
              <a:rPr lang="en-GB" sz="2400" dirty="0">
                <a:solidFill>
                  <a:prstClr val="black"/>
                </a:solidFill>
                <a:latin typeface="Calibri"/>
              </a:rPr>
              <a:t> </a:t>
            </a:r>
            <a:r>
              <a:rPr lang="en-GB" sz="2400" dirty="0" err="1">
                <a:solidFill>
                  <a:prstClr val="black"/>
                </a:solidFill>
                <a:latin typeface="Calibri"/>
              </a:rPr>
              <a:t>σύμφωνα</a:t>
            </a:r>
            <a:r>
              <a:rPr lang="en-GB" sz="2400" dirty="0">
                <a:solidFill>
                  <a:prstClr val="black"/>
                </a:solidFill>
                <a:latin typeface="Calibri"/>
              </a:rPr>
              <a:t> </a:t>
            </a:r>
            <a:r>
              <a:rPr lang="en-GB" sz="2400" dirty="0" err="1">
                <a:solidFill>
                  <a:prstClr val="black"/>
                </a:solidFill>
                <a:latin typeface="Calibri"/>
              </a:rPr>
              <a:t>με</a:t>
            </a:r>
            <a:r>
              <a:rPr lang="en-GB" sz="2400" dirty="0">
                <a:solidFill>
                  <a:prstClr val="black"/>
                </a:solidFill>
                <a:latin typeface="Calibri"/>
              </a:rPr>
              <a:t> </a:t>
            </a:r>
            <a:r>
              <a:rPr lang="en-GB" sz="2400" dirty="0" err="1">
                <a:solidFill>
                  <a:prstClr val="black"/>
                </a:solidFill>
                <a:latin typeface="Calibri"/>
              </a:rPr>
              <a:t>την</a:t>
            </a:r>
            <a:r>
              <a:rPr lang="en-GB" sz="2400" dirty="0">
                <a:solidFill>
                  <a:prstClr val="black"/>
                </a:solidFill>
                <a:latin typeface="Calibri"/>
              </a:rPr>
              <a:t> </a:t>
            </a:r>
            <a:r>
              <a:rPr lang="en-GB" sz="2400" dirty="0" err="1">
                <a:solidFill>
                  <a:prstClr val="black"/>
                </a:solidFill>
                <a:latin typeface="Calibri"/>
              </a:rPr>
              <a:t>σειρά</a:t>
            </a:r>
            <a:r>
              <a:rPr lang="en-GB" sz="2400" dirty="0">
                <a:solidFill>
                  <a:prstClr val="black"/>
                </a:solidFill>
                <a:latin typeface="Calibri"/>
              </a:rPr>
              <a:t> </a:t>
            </a:r>
            <a:r>
              <a:rPr lang="en-GB" sz="2400" dirty="0" err="1">
                <a:solidFill>
                  <a:prstClr val="black"/>
                </a:solidFill>
                <a:latin typeface="Calibri"/>
              </a:rPr>
              <a:t>εμφάνισης</a:t>
            </a:r>
            <a:r>
              <a:rPr lang="en-GB" sz="2400" dirty="0">
                <a:solidFill>
                  <a:prstClr val="black"/>
                </a:solidFill>
                <a:latin typeface="Calibri"/>
              </a:rPr>
              <a:t> </a:t>
            </a:r>
            <a:r>
              <a:rPr lang="en-GB" sz="2400" dirty="0" err="1">
                <a:solidFill>
                  <a:prstClr val="black"/>
                </a:solidFill>
                <a:latin typeface="Calibri"/>
              </a:rPr>
              <a:t>στο</a:t>
            </a:r>
            <a:r>
              <a:rPr lang="en-GB" sz="2400" dirty="0">
                <a:solidFill>
                  <a:prstClr val="black"/>
                </a:solidFill>
                <a:latin typeface="Calibri"/>
              </a:rPr>
              <a:t> </a:t>
            </a:r>
            <a:r>
              <a:rPr lang="en-GB" sz="2400" dirty="0" err="1">
                <a:solidFill>
                  <a:prstClr val="black"/>
                </a:solidFill>
                <a:latin typeface="Calibri"/>
              </a:rPr>
              <a:t>πρόγραμμα</a:t>
            </a:r>
            <a:endParaRPr lang="en-GB" sz="2400" dirty="0">
              <a:solidFill>
                <a:prstClr val="black"/>
              </a:solidFill>
              <a:latin typeface="Calibri"/>
            </a:endParaRPr>
          </a:p>
          <a:p>
            <a:pPr marL="268288" indent="-268288">
              <a:spcBef>
                <a:spcPts val="1800"/>
              </a:spcBef>
              <a:buClr>
                <a:srgbClr val="0F6FC6"/>
              </a:buClr>
              <a:buSzPct val="76000"/>
              <a:buFont typeface="Wingdings 3" pitchFamily="18"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GB" sz="2400" dirty="0">
                <a:solidFill>
                  <a:srgbClr val="000000"/>
                </a:solidFill>
                <a:latin typeface="Calibri"/>
              </a:rPr>
              <a:t>Η </a:t>
            </a:r>
            <a:r>
              <a:rPr lang="en-GB" sz="2400" dirty="0" err="1">
                <a:solidFill>
                  <a:srgbClr val="000000"/>
                </a:solidFill>
                <a:latin typeface="Calibri"/>
              </a:rPr>
              <a:t>αναζήτηση</a:t>
            </a:r>
            <a:r>
              <a:rPr lang="en-GB" sz="2400" dirty="0">
                <a:solidFill>
                  <a:srgbClr val="000000"/>
                </a:solidFill>
                <a:latin typeface="Calibri"/>
              </a:rPr>
              <a:t> </a:t>
            </a:r>
            <a:r>
              <a:rPr lang="en-GB" sz="2400" dirty="0" err="1">
                <a:solidFill>
                  <a:srgbClr val="000000"/>
                </a:solidFill>
                <a:latin typeface="Calibri"/>
              </a:rPr>
              <a:t>απαιτεί</a:t>
            </a:r>
            <a:r>
              <a:rPr lang="en-GB" sz="2400" dirty="0">
                <a:solidFill>
                  <a:srgbClr val="000000"/>
                </a:solidFill>
                <a:latin typeface="Calibri"/>
              </a:rPr>
              <a:t> </a:t>
            </a:r>
            <a:r>
              <a:rPr lang="en-GB" sz="2400" dirty="0" err="1">
                <a:solidFill>
                  <a:srgbClr val="000000"/>
                </a:solidFill>
                <a:latin typeface="Calibri"/>
              </a:rPr>
              <a:t>να</a:t>
            </a:r>
            <a:r>
              <a:rPr lang="en-GB" sz="2400" dirty="0">
                <a:solidFill>
                  <a:srgbClr val="000000"/>
                </a:solidFill>
                <a:latin typeface="Calibri"/>
              </a:rPr>
              <a:t> </a:t>
            </a:r>
            <a:r>
              <a:rPr lang="en-GB" sz="2400" dirty="0" err="1">
                <a:solidFill>
                  <a:srgbClr val="000000"/>
                </a:solidFill>
                <a:latin typeface="Calibri"/>
              </a:rPr>
              <a:t>διατρέξουμε</a:t>
            </a:r>
            <a:r>
              <a:rPr lang="en-GB" sz="2400" dirty="0">
                <a:solidFill>
                  <a:srgbClr val="000000"/>
                </a:solidFill>
                <a:latin typeface="Calibri"/>
              </a:rPr>
              <a:t> </a:t>
            </a:r>
            <a:r>
              <a:rPr lang="en-GB" sz="2400" dirty="0" err="1">
                <a:solidFill>
                  <a:srgbClr val="000000"/>
                </a:solidFill>
                <a:latin typeface="Calibri"/>
              </a:rPr>
              <a:t>όλη</a:t>
            </a:r>
            <a:r>
              <a:rPr lang="en-GB" sz="2400" dirty="0">
                <a:solidFill>
                  <a:srgbClr val="000000"/>
                </a:solidFill>
                <a:latin typeface="Calibri"/>
              </a:rPr>
              <a:t> </a:t>
            </a:r>
            <a:r>
              <a:rPr lang="en-GB" sz="2400" dirty="0" err="1">
                <a:solidFill>
                  <a:srgbClr val="000000"/>
                </a:solidFill>
                <a:latin typeface="Calibri"/>
              </a:rPr>
              <a:t>την</a:t>
            </a:r>
            <a:r>
              <a:rPr lang="en-GB" sz="2400" dirty="0">
                <a:solidFill>
                  <a:srgbClr val="000000"/>
                </a:solidFill>
                <a:latin typeface="Calibri"/>
              </a:rPr>
              <a:t> </a:t>
            </a:r>
            <a:r>
              <a:rPr lang="en-GB" sz="2400" dirty="0" err="1">
                <a:solidFill>
                  <a:srgbClr val="000000"/>
                </a:solidFill>
                <a:latin typeface="Calibri"/>
              </a:rPr>
              <a:t>λίστα</a:t>
            </a:r>
            <a:endParaRPr lang="en-GB" sz="2400" dirty="0">
              <a:solidFill>
                <a:srgbClr val="000000"/>
              </a:solidFill>
              <a:latin typeface="Calibri"/>
            </a:endParaRPr>
          </a:p>
          <a:p>
            <a:pPr marL="268288" indent="-268288">
              <a:spcBef>
                <a:spcPts val="1800"/>
              </a:spcBef>
              <a:buClr>
                <a:srgbClr val="0F6FC6"/>
              </a:buClr>
              <a:buSzPct val="76000"/>
              <a:buFont typeface="Wingdings 3" pitchFamily="18"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l-GR" sz="2400" dirty="0" smtClean="0">
                <a:solidFill>
                  <a:prstClr val="black"/>
                </a:solidFill>
                <a:latin typeface="Calibri"/>
              </a:rPr>
              <a:t>Κόστος εισαγωγής/αναζήτησης </a:t>
            </a:r>
            <a:r>
              <a:rPr lang="el-GR" sz="2400" dirty="0" smtClean="0">
                <a:solidFill>
                  <a:srgbClr val="000000"/>
                </a:solidFill>
                <a:latin typeface="Calibri"/>
              </a:rPr>
              <a:t>ανάλογο του πλήθους των ονομάτων του πίνακα.</a:t>
            </a:r>
            <a:endParaRPr lang="en-GB" sz="2400" i="1" dirty="0" smtClean="0">
              <a:solidFill>
                <a:srgbClr val="009DD9"/>
              </a:solidFill>
              <a:latin typeface="Calibri"/>
            </a:endParaRPr>
          </a:p>
          <a:p>
            <a:pPr marL="268288" indent="-268288">
              <a:spcBef>
                <a:spcPts val="600"/>
              </a:spcBef>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endParaRPr lang="en-GB" sz="2300" i="1" dirty="0">
              <a:solidFill>
                <a:srgbClr val="009DD9"/>
              </a:solidFill>
            </a:endParaRPr>
          </a:p>
        </p:txBody>
      </p:sp>
      <p:grpSp>
        <p:nvGrpSpPr>
          <p:cNvPr id="2" name="Group 3"/>
          <p:cNvGrpSpPr>
            <a:grpSpLocks/>
          </p:cNvGrpSpPr>
          <p:nvPr/>
        </p:nvGrpSpPr>
        <p:grpSpPr bwMode="auto">
          <a:xfrm>
            <a:off x="3059832" y="4221088"/>
            <a:ext cx="3469630" cy="2180927"/>
            <a:chOff x="1148" y="2782"/>
            <a:chExt cx="1923" cy="1153"/>
          </a:xfrm>
        </p:grpSpPr>
        <p:sp>
          <p:nvSpPr>
            <p:cNvPr id="18437" name="Rectangle 4"/>
            <p:cNvSpPr>
              <a:spLocks noChangeArrowheads="1"/>
            </p:cNvSpPr>
            <p:nvPr/>
          </p:nvSpPr>
          <p:spPr bwMode="auto">
            <a:xfrm>
              <a:off x="1916" y="2976"/>
              <a:ext cx="576" cy="192"/>
            </a:xfrm>
            <a:prstGeom prst="rect">
              <a:avLst/>
            </a:prstGeom>
            <a:noFill/>
            <a:ln w="19080">
              <a:solidFill>
                <a:srgbClr val="085091"/>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9DD9"/>
                  </a:solidFill>
                </a:rPr>
                <a:t>b</a:t>
              </a:r>
            </a:p>
          </p:txBody>
        </p:sp>
        <p:sp>
          <p:nvSpPr>
            <p:cNvPr id="18438" name="Rectangle 5"/>
            <p:cNvSpPr>
              <a:spLocks noChangeArrowheads="1"/>
            </p:cNvSpPr>
            <p:nvPr/>
          </p:nvSpPr>
          <p:spPr bwMode="auto">
            <a:xfrm>
              <a:off x="1916" y="3168"/>
              <a:ext cx="576" cy="192"/>
            </a:xfrm>
            <a:prstGeom prst="rect">
              <a:avLst/>
            </a:prstGeom>
            <a:noFill/>
            <a:ln w="19080">
              <a:solidFill>
                <a:srgbClr val="085091"/>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9DD9"/>
                  </a:solidFill>
                </a:rPr>
                <a:t>z</a:t>
              </a:r>
            </a:p>
          </p:txBody>
        </p:sp>
        <p:sp>
          <p:nvSpPr>
            <p:cNvPr id="18439" name="Rectangle 6"/>
            <p:cNvSpPr>
              <a:spLocks noChangeArrowheads="1"/>
            </p:cNvSpPr>
            <p:nvPr/>
          </p:nvSpPr>
          <p:spPr bwMode="auto">
            <a:xfrm>
              <a:off x="1916" y="3360"/>
              <a:ext cx="576" cy="192"/>
            </a:xfrm>
            <a:prstGeom prst="rect">
              <a:avLst/>
            </a:prstGeom>
            <a:noFill/>
            <a:ln w="19080">
              <a:solidFill>
                <a:srgbClr val="085091"/>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9DD9"/>
                  </a:solidFill>
                </a:rPr>
                <a:t>c</a:t>
              </a:r>
            </a:p>
          </p:txBody>
        </p:sp>
        <p:sp>
          <p:nvSpPr>
            <p:cNvPr id="18440" name="Rectangle 7"/>
            <p:cNvSpPr>
              <a:spLocks noChangeArrowheads="1"/>
            </p:cNvSpPr>
            <p:nvPr/>
          </p:nvSpPr>
          <p:spPr bwMode="auto">
            <a:xfrm>
              <a:off x="1916" y="3552"/>
              <a:ext cx="576" cy="192"/>
            </a:xfrm>
            <a:prstGeom prst="rect">
              <a:avLst/>
            </a:prstGeom>
            <a:noFill/>
            <a:ln w="19080">
              <a:solidFill>
                <a:srgbClr val="085091"/>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9DD9"/>
                  </a:solidFill>
                </a:rPr>
                <a:t>a</a:t>
              </a:r>
            </a:p>
          </p:txBody>
        </p:sp>
        <p:sp>
          <p:nvSpPr>
            <p:cNvPr id="18441" name="Rectangle 8"/>
            <p:cNvSpPr>
              <a:spLocks noChangeArrowheads="1"/>
            </p:cNvSpPr>
            <p:nvPr/>
          </p:nvSpPr>
          <p:spPr bwMode="auto">
            <a:xfrm>
              <a:off x="1916" y="3744"/>
              <a:ext cx="576" cy="192"/>
            </a:xfrm>
            <a:prstGeom prst="rect">
              <a:avLst/>
            </a:prstGeom>
            <a:noFill/>
            <a:ln w="19080">
              <a:solidFill>
                <a:srgbClr val="085091"/>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9DD9"/>
                  </a:solidFill>
                </a:rPr>
                <a:t>x</a:t>
              </a:r>
            </a:p>
          </p:txBody>
        </p:sp>
        <p:sp>
          <p:nvSpPr>
            <p:cNvPr id="18442" name="Rectangle 9"/>
            <p:cNvSpPr>
              <a:spLocks noChangeArrowheads="1"/>
            </p:cNvSpPr>
            <p:nvPr/>
          </p:nvSpPr>
          <p:spPr bwMode="auto">
            <a:xfrm>
              <a:off x="2492" y="2976"/>
              <a:ext cx="384" cy="192"/>
            </a:xfrm>
            <a:prstGeom prst="rect">
              <a:avLst/>
            </a:prstGeom>
            <a:noFill/>
            <a:ln w="19080">
              <a:solidFill>
                <a:srgbClr val="085091"/>
              </a:solidFill>
              <a:miter lim="800000"/>
              <a:headEnd/>
              <a:tailEnd/>
            </a:ln>
          </p:spPr>
          <p:txBody>
            <a:bodyPr wrap="none" anchor="ctr"/>
            <a:lstStyle/>
            <a:p>
              <a:endParaRPr lang="en-US">
                <a:solidFill>
                  <a:prstClr val="black"/>
                </a:solidFill>
              </a:endParaRPr>
            </a:p>
          </p:txBody>
        </p:sp>
        <p:sp>
          <p:nvSpPr>
            <p:cNvPr id="18443" name="Rectangle 10"/>
            <p:cNvSpPr>
              <a:spLocks noChangeArrowheads="1"/>
            </p:cNvSpPr>
            <p:nvPr/>
          </p:nvSpPr>
          <p:spPr bwMode="auto">
            <a:xfrm>
              <a:off x="2492" y="3168"/>
              <a:ext cx="384" cy="192"/>
            </a:xfrm>
            <a:prstGeom prst="rect">
              <a:avLst/>
            </a:prstGeom>
            <a:noFill/>
            <a:ln w="19080">
              <a:solidFill>
                <a:srgbClr val="085091"/>
              </a:solidFill>
              <a:miter lim="800000"/>
              <a:headEnd/>
              <a:tailEnd/>
            </a:ln>
          </p:spPr>
          <p:txBody>
            <a:bodyPr wrap="none" anchor="ctr"/>
            <a:lstStyle/>
            <a:p>
              <a:endParaRPr lang="en-US">
                <a:solidFill>
                  <a:prstClr val="black"/>
                </a:solidFill>
              </a:endParaRPr>
            </a:p>
          </p:txBody>
        </p:sp>
        <p:sp>
          <p:nvSpPr>
            <p:cNvPr id="18444" name="Rectangle 11"/>
            <p:cNvSpPr>
              <a:spLocks noChangeArrowheads="1"/>
            </p:cNvSpPr>
            <p:nvPr/>
          </p:nvSpPr>
          <p:spPr bwMode="auto">
            <a:xfrm>
              <a:off x="2492" y="3360"/>
              <a:ext cx="384" cy="192"/>
            </a:xfrm>
            <a:prstGeom prst="rect">
              <a:avLst/>
            </a:prstGeom>
            <a:noFill/>
            <a:ln w="19080">
              <a:solidFill>
                <a:srgbClr val="085091"/>
              </a:solidFill>
              <a:miter lim="800000"/>
              <a:headEnd/>
              <a:tailEnd/>
            </a:ln>
          </p:spPr>
          <p:txBody>
            <a:bodyPr wrap="none" anchor="ctr"/>
            <a:lstStyle/>
            <a:p>
              <a:endParaRPr lang="en-US">
                <a:solidFill>
                  <a:prstClr val="black"/>
                </a:solidFill>
              </a:endParaRPr>
            </a:p>
          </p:txBody>
        </p:sp>
        <p:sp>
          <p:nvSpPr>
            <p:cNvPr id="18445" name="Rectangle 12"/>
            <p:cNvSpPr>
              <a:spLocks noChangeArrowheads="1"/>
            </p:cNvSpPr>
            <p:nvPr/>
          </p:nvSpPr>
          <p:spPr bwMode="auto">
            <a:xfrm>
              <a:off x="2492" y="3552"/>
              <a:ext cx="384" cy="192"/>
            </a:xfrm>
            <a:prstGeom prst="rect">
              <a:avLst/>
            </a:prstGeom>
            <a:noFill/>
            <a:ln w="19080">
              <a:solidFill>
                <a:srgbClr val="085091"/>
              </a:solidFill>
              <a:miter lim="800000"/>
              <a:headEnd/>
              <a:tailEnd/>
            </a:ln>
          </p:spPr>
          <p:txBody>
            <a:bodyPr wrap="none" anchor="ctr"/>
            <a:lstStyle/>
            <a:p>
              <a:endParaRPr lang="en-US">
                <a:solidFill>
                  <a:prstClr val="black"/>
                </a:solidFill>
              </a:endParaRPr>
            </a:p>
          </p:txBody>
        </p:sp>
        <p:sp>
          <p:nvSpPr>
            <p:cNvPr id="18446" name="Rectangle 13"/>
            <p:cNvSpPr>
              <a:spLocks noChangeArrowheads="1"/>
            </p:cNvSpPr>
            <p:nvPr/>
          </p:nvSpPr>
          <p:spPr bwMode="auto">
            <a:xfrm>
              <a:off x="2492" y="3744"/>
              <a:ext cx="384" cy="192"/>
            </a:xfrm>
            <a:prstGeom prst="rect">
              <a:avLst/>
            </a:prstGeom>
            <a:noFill/>
            <a:ln w="19080">
              <a:solidFill>
                <a:srgbClr val="085091"/>
              </a:solidFill>
              <a:miter lim="800000"/>
              <a:headEnd/>
              <a:tailEnd/>
            </a:ln>
          </p:spPr>
          <p:txBody>
            <a:bodyPr wrap="none" anchor="ctr"/>
            <a:lstStyle/>
            <a:p>
              <a:endParaRPr lang="en-US">
                <a:solidFill>
                  <a:prstClr val="black"/>
                </a:solidFill>
              </a:endParaRPr>
            </a:p>
          </p:txBody>
        </p:sp>
        <p:cxnSp>
          <p:nvCxnSpPr>
            <p:cNvPr id="18447" name="AutoShape 14"/>
            <p:cNvCxnSpPr>
              <a:cxnSpLocks noChangeShapeType="1"/>
            </p:cNvCxnSpPr>
            <p:nvPr/>
          </p:nvCxnSpPr>
          <p:spPr bwMode="auto">
            <a:xfrm>
              <a:off x="1484" y="3840"/>
              <a:ext cx="384" cy="1"/>
            </a:xfrm>
            <a:prstGeom prst="straightConnector1">
              <a:avLst/>
            </a:prstGeom>
            <a:noFill/>
            <a:ln w="9360">
              <a:solidFill>
                <a:srgbClr val="0F6FC6"/>
              </a:solidFill>
              <a:miter lim="800000"/>
              <a:headEnd type="triangle" w="med" len="med"/>
              <a:tailEnd type="triangle" w="med" len="med"/>
            </a:ln>
          </p:spPr>
        </p:cxnSp>
        <p:sp>
          <p:nvSpPr>
            <p:cNvPr id="18448" name="Text Box 15"/>
            <p:cNvSpPr txBox="1">
              <a:spLocks noChangeArrowheads="1"/>
            </p:cNvSpPr>
            <p:nvPr/>
          </p:nvSpPr>
          <p:spPr bwMode="auto">
            <a:xfrm>
              <a:off x="1148" y="3744"/>
              <a:ext cx="480" cy="174"/>
            </a:xfrm>
            <a:prstGeom prst="rect">
              <a:avLst/>
            </a:prstGeom>
            <a:noFill/>
            <a:ln w="9525">
              <a:noFill/>
              <a:round/>
              <a:headEnd/>
              <a:tailEnd/>
            </a:ln>
          </p:spPr>
          <p:txBody>
            <a:bodyPr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1200">
                  <a:solidFill>
                    <a:srgbClr val="000000"/>
                  </a:solidFill>
                </a:rPr>
                <a:t>αρχη</a:t>
              </a:r>
            </a:p>
          </p:txBody>
        </p:sp>
        <p:sp>
          <p:nvSpPr>
            <p:cNvPr id="18449" name="AutoShape 16"/>
            <p:cNvSpPr>
              <a:spLocks/>
            </p:cNvSpPr>
            <p:nvPr/>
          </p:nvSpPr>
          <p:spPr bwMode="auto">
            <a:xfrm>
              <a:off x="2694" y="3648"/>
              <a:ext cx="378" cy="242"/>
            </a:xfrm>
            <a:custGeom>
              <a:avLst/>
              <a:gdLst>
                <a:gd name="T0" fmla="*/ 0 w 600456"/>
                <a:gd name="T1" fmla="*/ 0 h 440436"/>
                <a:gd name="T2" fmla="*/ 0 w 600456"/>
                <a:gd name="T3" fmla="*/ 0 h 440436"/>
                <a:gd name="T4" fmla="*/ 0 w 600456"/>
                <a:gd name="T5" fmla="*/ 0 h 440436"/>
                <a:gd name="T6" fmla="*/ 0 w 600456"/>
                <a:gd name="T7" fmla="*/ 0 h 440436"/>
                <a:gd name="T8" fmla="*/ 0 60000 65536"/>
                <a:gd name="T9" fmla="*/ 0 60000 65536"/>
                <a:gd name="T10" fmla="*/ 0 60000 65536"/>
                <a:gd name="T11" fmla="*/ 0 60000 65536"/>
                <a:gd name="T12" fmla="*/ 0 w 600456"/>
                <a:gd name="T13" fmla="*/ 0 h 440436"/>
                <a:gd name="T14" fmla="*/ 600456 w 600456"/>
                <a:gd name="T15" fmla="*/ 440436 h 440436"/>
              </a:gdLst>
              <a:ahLst/>
              <a:cxnLst>
                <a:cxn ang="T8">
                  <a:pos x="T0" y="T1"/>
                </a:cxn>
                <a:cxn ang="T9">
                  <a:pos x="T2" y="T3"/>
                </a:cxn>
                <a:cxn ang="T10">
                  <a:pos x="T4" y="T5"/>
                </a:cxn>
                <a:cxn ang="T11">
                  <a:pos x="T6" y="T7"/>
                </a:cxn>
              </a:cxnLst>
              <a:rect l="T12" t="T13" r="T14" b="T15"/>
              <a:pathLst>
                <a:path w="600456" h="440436">
                  <a:moveTo>
                    <a:pt x="0" y="385572"/>
                  </a:moveTo>
                  <a:cubicBezTo>
                    <a:pt x="248412" y="413004"/>
                    <a:pt x="496824" y="440436"/>
                    <a:pt x="548640" y="385572"/>
                  </a:cubicBezTo>
                  <a:cubicBezTo>
                    <a:pt x="600456" y="330708"/>
                    <a:pt x="353568" y="112776"/>
                    <a:pt x="310896" y="56388"/>
                  </a:cubicBezTo>
                  <a:cubicBezTo>
                    <a:pt x="268224" y="0"/>
                    <a:pt x="280416" y="23622"/>
                    <a:pt x="292608" y="47244"/>
                  </a:cubicBezTo>
                </a:path>
              </a:pathLst>
            </a:custGeom>
            <a:noFill/>
            <a:ln w="9360">
              <a:solidFill>
                <a:srgbClr val="0F6FC6"/>
              </a:solidFill>
              <a:miter lim="800000"/>
              <a:headEnd type="triangle" w="med" len="med"/>
              <a:tailEnd type="triangle" w="med" len="med"/>
            </a:ln>
          </p:spPr>
          <p:txBody>
            <a:bodyPr wrap="none" anchor="ctr"/>
            <a:lstStyle/>
            <a:p>
              <a:endParaRPr lang="el-GR">
                <a:solidFill>
                  <a:prstClr val="black"/>
                </a:solidFill>
              </a:endParaRPr>
            </a:p>
          </p:txBody>
        </p:sp>
        <p:sp>
          <p:nvSpPr>
            <p:cNvPr id="18450" name="AutoShape 17"/>
            <p:cNvSpPr>
              <a:spLocks/>
            </p:cNvSpPr>
            <p:nvPr/>
          </p:nvSpPr>
          <p:spPr bwMode="auto">
            <a:xfrm>
              <a:off x="2690" y="3456"/>
              <a:ext cx="378" cy="192"/>
            </a:xfrm>
            <a:custGeom>
              <a:avLst/>
              <a:gdLst>
                <a:gd name="T0" fmla="*/ 0 w 600456"/>
                <a:gd name="T1" fmla="*/ 0 h 440436"/>
                <a:gd name="T2" fmla="*/ 0 w 600456"/>
                <a:gd name="T3" fmla="*/ 0 h 440436"/>
                <a:gd name="T4" fmla="*/ 0 w 600456"/>
                <a:gd name="T5" fmla="*/ 0 h 440436"/>
                <a:gd name="T6" fmla="*/ 0 w 600456"/>
                <a:gd name="T7" fmla="*/ 0 h 440436"/>
                <a:gd name="T8" fmla="*/ 0 60000 65536"/>
                <a:gd name="T9" fmla="*/ 0 60000 65536"/>
                <a:gd name="T10" fmla="*/ 0 60000 65536"/>
                <a:gd name="T11" fmla="*/ 0 60000 65536"/>
                <a:gd name="T12" fmla="*/ 0 w 600456"/>
                <a:gd name="T13" fmla="*/ 0 h 440436"/>
                <a:gd name="T14" fmla="*/ 600456 w 600456"/>
                <a:gd name="T15" fmla="*/ 440436 h 440436"/>
              </a:gdLst>
              <a:ahLst/>
              <a:cxnLst>
                <a:cxn ang="T8">
                  <a:pos x="T0" y="T1"/>
                </a:cxn>
                <a:cxn ang="T9">
                  <a:pos x="T2" y="T3"/>
                </a:cxn>
                <a:cxn ang="T10">
                  <a:pos x="T4" y="T5"/>
                </a:cxn>
                <a:cxn ang="T11">
                  <a:pos x="T6" y="T7"/>
                </a:cxn>
              </a:cxnLst>
              <a:rect l="T12" t="T13" r="T14" b="T15"/>
              <a:pathLst>
                <a:path w="600456" h="440436">
                  <a:moveTo>
                    <a:pt x="0" y="385572"/>
                  </a:moveTo>
                  <a:cubicBezTo>
                    <a:pt x="248412" y="413004"/>
                    <a:pt x="496824" y="440436"/>
                    <a:pt x="548640" y="385572"/>
                  </a:cubicBezTo>
                  <a:cubicBezTo>
                    <a:pt x="600456" y="330708"/>
                    <a:pt x="353568" y="112776"/>
                    <a:pt x="310896" y="56388"/>
                  </a:cubicBezTo>
                  <a:cubicBezTo>
                    <a:pt x="268224" y="0"/>
                    <a:pt x="280416" y="23622"/>
                    <a:pt x="292608" y="47244"/>
                  </a:cubicBezTo>
                </a:path>
              </a:pathLst>
            </a:custGeom>
            <a:noFill/>
            <a:ln w="9360">
              <a:solidFill>
                <a:srgbClr val="0F6FC6"/>
              </a:solidFill>
              <a:miter lim="800000"/>
              <a:headEnd type="triangle" w="med" len="med"/>
              <a:tailEnd type="triangle" w="med" len="med"/>
            </a:ln>
          </p:spPr>
          <p:txBody>
            <a:bodyPr wrap="none" anchor="ctr"/>
            <a:lstStyle/>
            <a:p>
              <a:endParaRPr lang="el-GR">
                <a:solidFill>
                  <a:prstClr val="black"/>
                </a:solidFill>
              </a:endParaRPr>
            </a:p>
          </p:txBody>
        </p:sp>
        <p:sp>
          <p:nvSpPr>
            <p:cNvPr id="18451" name="AutoShape 18"/>
            <p:cNvSpPr>
              <a:spLocks/>
            </p:cNvSpPr>
            <p:nvPr/>
          </p:nvSpPr>
          <p:spPr bwMode="auto">
            <a:xfrm>
              <a:off x="2684" y="3264"/>
              <a:ext cx="378" cy="181"/>
            </a:xfrm>
            <a:custGeom>
              <a:avLst/>
              <a:gdLst>
                <a:gd name="T0" fmla="*/ 0 w 600456"/>
                <a:gd name="T1" fmla="*/ 0 h 440436"/>
                <a:gd name="T2" fmla="*/ 0 w 600456"/>
                <a:gd name="T3" fmla="*/ 0 h 440436"/>
                <a:gd name="T4" fmla="*/ 0 w 600456"/>
                <a:gd name="T5" fmla="*/ 0 h 440436"/>
                <a:gd name="T6" fmla="*/ 0 w 600456"/>
                <a:gd name="T7" fmla="*/ 0 h 440436"/>
                <a:gd name="T8" fmla="*/ 0 60000 65536"/>
                <a:gd name="T9" fmla="*/ 0 60000 65536"/>
                <a:gd name="T10" fmla="*/ 0 60000 65536"/>
                <a:gd name="T11" fmla="*/ 0 60000 65536"/>
                <a:gd name="T12" fmla="*/ 0 w 600456"/>
                <a:gd name="T13" fmla="*/ 0 h 440436"/>
                <a:gd name="T14" fmla="*/ 600456 w 600456"/>
                <a:gd name="T15" fmla="*/ 440436 h 440436"/>
              </a:gdLst>
              <a:ahLst/>
              <a:cxnLst>
                <a:cxn ang="T8">
                  <a:pos x="T0" y="T1"/>
                </a:cxn>
                <a:cxn ang="T9">
                  <a:pos x="T2" y="T3"/>
                </a:cxn>
                <a:cxn ang="T10">
                  <a:pos x="T4" y="T5"/>
                </a:cxn>
                <a:cxn ang="T11">
                  <a:pos x="T6" y="T7"/>
                </a:cxn>
              </a:cxnLst>
              <a:rect l="T12" t="T13" r="T14" b="T15"/>
              <a:pathLst>
                <a:path w="600456" h="440436">
                  <a:moveTo>
                    <a:pt x="0" y="385572"/>
                  </a:moveTo>
                  <a:cubicBezTo>
                    <a:pt x="248412" y="413004"/>
                    <a:pt x="496824" y="440436"/>
                    <a:pt x="548640" y="385572"/>
                  </a:cubicBezTo>
                  <a:cubicBezTo>
                    <a:pt x="600456" y="330708"/>
                    <a:pt x="353568" y="112776"/>
                    <a:pt x="310896" y="56388"/>
                  </a:cubicBezTo>
                  <a:cubicBezTo>
                    <a:pt x="268224" y="0"/>
                    <a:pt x="280416" y="23622"/>
                    <a:pt x="292608" y="47244"/>
                  </a:cubicBezTo>
                </a:path>
              </a:pathLst>
            </a:custGeom>
            <a:noFill/>
            <a:ln w="9360">
              <a:solidFill>
                <a:srgbClr val="0F6FC6"/>
              </a:solidFill>
              <a:miter lim="800000"/>
              <a:headEnd type="triangle" w="med" len="med"/>
              <a:tailEnd type="triangle" w="med" len="med"/>
            </a:ln>
          </p:spPr>
          <p:txBody>
            <a:bodyPr wrap="none" anchor="ctr"/>
            <a:lstStyle/>
            <a:p>
              <a:endParaRPr lang="el-GR">
                <a:solidFill>
                  <a:prstClr val="black"/>
                </a:solidFill>
              </a:endParaRPr>
            </a:p>
          </p:txBody>
        </p:sp>
        <p:sp>
          <p:nvSpPr>
            <p:cNvPr id="18452" name="Rectangle 19"/>
            <p:cNvSpPr>
              <a:spLocks noChangeArrowheads="1"/>
            </p:cNvSpPr>
            <p:nvPr/>
          </p:nvSpPr>
          <p:spPr bwMode="auto">
            <a:xfrm>
              <a:off x="1916" y="2784"/>
              <a:ext cx="576" cy="192"/>
            </a:xfrm>
            <a:prstGeom prst="rect">
              <a:avLst/>
            </a:prstGeom>
            <a:noFill/>
            <a:ln w="19080">
              <a:solidFill>
                <a:srgbClr val="085091"/>
              </a:solidFill>
              <a:miter lim="800000"/>
              <a:headEnd/>
              <a:tailEnd/>
            </a:ln>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srgbClr val="009DD9"/>
                  </a:solidFill>
                </a:rPr>
                <a:t>y</a:t>
              </a:r>
            </a:p>
          </p:txBody>
        </p:sp>
        <p:sp>
          <p:nvSpPr>
            <p:cNvPr id="18453" name="Rectangle 20"/>
            <p:cNvSpPr>
              <a:spLocks noChangeArrowheads="1"/>
            </p:cNvSpPr>
            <p:nvPr/>
          </p:nvSpPr>
          <p:spPr bwMode="auto">
            <a:xfrm>
              <a:off x="2492" y="2784"/>
              <a:ext cx="384" cy="192"/>
            </a:xfrm>
            <a:prstGeom prst="rect">
              <a:avLst/>
            </a:prstGeom>
            <a:noFill/>
            <a:ln w="19080">
              <a:solidFill>
                <a:srgbClr val="085091"/>
              </a:solidFill>
              <a:miter lim="800000"/>
              <a:headEnd/>
              <a:tailEnd/>
            </a:ln>
          </p:spPr>
          <p:txBody>
            <a:bodyPr wrap="none" anchor="ctr"/>
            <a:lstStyle/>
            <a:p>
              <a:endParaRPr lang="en-US">
                <a:solidFill>
                  <a:prstClr val="black"/>
                </a:solidFill>
              </a:endParaRPr>
            </a:p>
          </p:txBody>
        </p:sp>
        <p:sp>
          <p:nvSpPr>
            <p:cNvPr id="18454" name="Line 21"/>
            <p:cNvSpPr>
              <a:spLocks noChangeShapeType="1"/>
            </p:cNvSpPr>
            <p:nvPr/>
          </p:nvSpPr>
          <p:spPr bwMode="auto">
            <a:xfrm flipV="1">
              <a:off x="2492" y="2781"/>
              <a:ext cx="384" cy="198"/>
            </a:xfrm>
            <a:prstGeom prst="line">
              <a:avLst/>
            </a:prstGeom>
            <a:noFill/>
            <a:ln w="9360">
              <a:solidFill>
                <a:srgbClr val="0F6FC6"/>
              </a:solidFill>
              <a:miter lim="800000"/>
              <a:headEnd/>
              <a:tailEnd/>
            </a:ln>
          </p:spPr>
          <p:txBody>
            <a:bodyPr/>
            <a:lstStyle/>
            <a:p>
              <a:endParaRPr lang="el-GR">
                <a:solidFill>
                  <a:prstClr val="black"/>
                </a:solidFill>
              </a:endParaRPr>
            </a:p>
          </p:txBody>
        </p:sp>
        <p:sp>
          <p:nvSpPr>
            <p:cNvPr id="18455" name="Line 22"/>
            <p:cNvSpPr>
              <a:spLocks noChangeShapeType="1"/>
            </p:cNvSpPr>
            <p:nvPr/>
          </p:nvSpPr>
          <p:spPr bwMode="auto">
            <a:xfrm>
              <a:off x="2492" y="2784"/>
              <a:ext cx="384" cy="192"/>
            </a:xfrm>
            <a:prstGeom prst="line">
              <a:avLst/>
            </a:prstGeom>
            <a:noFill/>
            <a:ln w="9360">
              <a:solidFill>
                <a:srgbClr val="0F6FC6"/>
              </a:solidFill>
              <a:miter lim="800000"/>
              <a:headEnd/>
              <a:tailEnd/>
            </a:ln>
          </p:spPr>
          <p:txBody>
            <a:bodyPr/>
            <a:lstStyle/>
            <a:p>
              <a:endParaRPr lang="el-GR">
                <a:solidFill>
                  <a:prstClr val="black"/>
                </a:solidFill>
              </a:endParaRPr>
            </a:p>
          </p:txBody>
        </p:sp>
        <p:sp>
          <p:nvSpPr>
            <p:cNvPr id="18456" name="AutoShape 23"/>
            <p:cNvSpPr>
              <a:spLocks/>
            </p:cNvSpPr>
            <p:nvPr/>
          </p:nvSpPr>
          <p:spPr bwMode="auto">
            <a:xfrm>
              <a:off x="2684" y="3072"/>
              <a:ext cx="378" cy="181"/>
            </a:xfrm>
            <a:custGeom>
              <a:avLst/>
              <a:gdLst>
                <a:gd name="T0" fmla="*/ 0 w 600456"/>
                <a:gd name="T1" fmla="*/ 0 h 440436"/>
                <a:gd name="T2" fmla="*/ 0 w 600456"/>
                <a:gd name="T3" fmla="*/ 0 h 440436"/>
                <a:gd name="T4" fmla="*/ 0 w 600456"/>
                <a:gd name="T5" fmla="*/ 0 h 440436"/>
                <a:gd name="T6" fmla="*/ 0 w 600456"/>
                <a:gd name="T7" fmla="*/ 0 h 440436"/>
                <a:gd name="T8" fmla="*/ 0 60000 65536"/>
                <a:gd name="T9" fmla="*/ 0 60000 65536"/>
                <a:gd name="T10" fmla="*/ 0 60000 65536"/>
                <a:gd name="T11" fmla="*/ 0 60000 65536"/>
                <a:gd name="T12" fmla="*/ 0 w 600456"/>
                <a:gd name="T13" fmla="*/ 0 h 440436"/>
                <a:gd name="T14" fmla="*/ 600456 w 600456"/>
                <a:gd name="T15" fmla="*/ 440436 h 440436"/>
              </a:gdLst>
              <a:ahLst/>
              <a:cxnLst>
                <a:cxn ang="T8">
                  <a:pos x="T0" y="T1"/>
                </a:cxn>
                <a:cxn ang="T9">
                  <a:pos x="T2" y="T3"/>
                </a:cxn>
                <a:cxn ang="T10">
                  <a:pos x="T4" y="T5"/>
                </a:cxn>
                <a:cxn ang="T11">
                  <a:pos x="T6" y="T7"/>
                </a:cxn>
              </a:cxnLst>
              <a:rect l="T12" t="T13" r="T14" b="T15"/>
              <a:pathLst>
                <a:path w="600456" h="440436">
                  <a:moveTo>
                    <a:pt x="0" y="385572"/>
                  </a:moveTo>
                  <a:cubicBezTo>
                    <a:pt x="248412" y="413004"/>
                    <a:pt x="496824" y="440436"/>
                    <a:pt x="548640" y="385572"/>
                  </a:cubicBezTo>
                  <a:cubicBezTo>
                    <a:pt x="600456" y="330708"/>
                    <a:pt x="353568" y="112776"/>
                    <a:pt x="310896" y="56388"/>
                  </a:cubicBezTo>
                  <a:cubicBezTo>
                    <a:pt x="268224" y="0"/>
                    <a:pt x="280416" y="23622"/>
                    <a:pt x="292608" y="47244"/>
                  </a:cubicBezTo>
                </a:path>
              </a:pathLst>
            </a:custGeom>
            <a:noFill/>
            <a:ln w="9360">
              <a:solidFill>
                <a:srgbClr val="0F6FC6"/>
              </a:solidFill>
              <a:miter lim="800000"/>
              <a:headEnd type="triangle" w="med" len="med"/>
              <a:tailEnd type="triangle" w="med" len="med"/>
            </a:ln>
          </p:spPr>
          <p:txBody>
            <a:bodyPr wrap="none" anchor="ctr"/>
            <a:lstStyle/>
            <a:p>
              <a:endParaRPr lang="el-GR">
                <a:solidFill>
                  <a:prstClr val="black"/>
                </a:solidFill>
              </a:endParaRPr>
            </a:p>
          </p:txBody>
        </p:sp>
        <p:sp>
          <p:nvSpPr>
            <p:cNvPr id="18457" name="AutoShape 24"/>
            <p:cNvSpPr>
              <a:spLocks/>
            </p:cNvSpPr>
            <p:nvPr/>
          </p:nvSpPr>
          <p:spPr bwMode="auto">
            <a:xfrm>
              <a:off x="2684" y="2784"/>
              <a:ext cx="378" cy="277"/>
            </a:xfrm>
            <a:custGeom>
              <a:avLst/>
              <a:gdLst>
                <a:gd name="T0" fmla="*/ 0 w 600456"/>
                <a:gd name="T1" fmla="*/ 0 h 440436"/>
                <a:gd name="T2" fmla="*/ 0 w 600456"/>
                <a:gd name="T3" fmla="*/ 0 h 440436"/>
                <a:gd name="T4" fmla="*/ 0 w 600456"/>
                <a:gd name="T5" fmla="*/ 0 h 440436"/>
                <a:gd name="T6" fmla="*/ 0 w 600456"/>
                <a:gd name="T7" fmla="*/ 0 h 440436"/>
                <a:gd name="T8" fmla="*/ 0 60000 65536"/>
                <a:gd name="T9" fmla="*/ 0 60000 65536"/>
                <a:gd name="T10" fmla="*/ 0 60000 65536"/>
                <a:gd name="T11" fmla="*/ 0 60000 65536"/>
                <a:gd name="T12" fmla="*/ 0 w 600456"/>
                <a:gd name="T13" fmla="*/ 0 h 440436"/>
                <a:gd name="T14" fmla="*/ 600456 w 600456"/>
                <a:gd name="T15" fmla="*/ 440436 h 440436"/>
              </a:gdLst>
              <a:ahLst/>
              <a:cxnLst>
                <a:cxn ang="T8">
                  <a:pos x="T0" y="T1"/>
                </a:cxn>
                <a:cxn ang="T9">
                  <a:pos x="T2" y="T3"/>
                </a:cxn>
                <a:cxn ang="T10">
                  <a:pos x="T4" y="T5"/>
                </a:cxn>
                <a:cxn ang="T11">
                  <a:pos x="T6" y="T7"/>
                </a:cxn>
              </a:cxnLst>
              <a:rect l="T12" t="T13" r="T14" b="T15"/>
              <a:pathLst>
                <a:path w="600456" h="440436">
                  <a:moveTo>
                    <a:pt x="0" y="385572"/>
                  </a:moveTo>
                  <a:cubicBezTo>
                    <a:pt x="248412" y="413004"/>
                    <a:pt x="496824" y="440436"/>
                    <a:pt x="548640" y="385572"/>
                  </a:cubicBezTo>
                  <a:cubicBezTo>
                    <a:pt x="600456" y="330708"/>
                    <a:pt x="353568" y="112776"/>
                    <a:pt x="310896" y="56388"/>
                  </a:cubicBezTo>
                  <a:cubicBezTo>
                    <a:pt x="268224" y="0"/>
                    <a:pt x="280416" y="23622"/>
                    <a:pt x="292608" y="47244"/>
                  </a:cubicBezTo>
                </a:path>
              </a:pathLst>
            </a:custGeom>
            <a:noFill/>
            <a:ln w="9360">
              <a:solidFill>
                <a:srgbClr val="0F6FC6"/>
              </a:solidFill>
              <a:miter lim="800000"/>
              <a:headEnd type="triangle" w="med" len="med"/>
              <a:tailEnd type="triangle" w="med" len="med"/>
            </a:ln>
          </p:spPr>
          <p:txBody>
            <a:bodyPr wrap="none" anchor="ctr"/>
            <a:lstStyle/>
            <a:p>
              <a:endParaRPr lang="el-GR">
                <a:solidFill>
                  <a:prstClr val="black"/>
                </a:solidFill>
              </a:endParaRPr>
            </a:p>
          </p:txBody>
        </p:sp>
      </p:grpSp>
    </p:spTree>
    <p:extLst>
      <p:ext uri="{BB962C8B-B14F-4D97-AF65-F5344CB8AC3E}">
        <p14:creationId xmlns:p14="http://schemas.microsoft.com/office/powerpoint/2010/main" val="37504422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400" dirty="0"/>
              <a:t>Τεχνική του </a:t>
            </a:r>
            <a:r>
              <a:rPr lang="el-GR" sz="4400" dirty="0" err="1"/>
              <a:t>hashcoding</a:t>
            </a:r>
            <a:r>
              <a:rPr lang="el-GR" sz="4400" dirty="0"/>
              <a:t/>
            </a:r>
            <a:br>
              <a:rPr lang="el-GR" sz="4400" dirty="0"/>
            </a:br>
            <a:r>
              <a:rPr lang="el-GR" b="0" dirty="0"/>
              <a:t>(</a:t>
            </a:r>
            <a:r>
              <a:rPr lang="el-GR" b="0" dirty="0" err="1"/>
              <a:t>κατακερματιστική</a:t>
            </a:r>
            <a:r>
              <a:rPr lang="el-GR" b="0" dirty="0"/>
              <a:t> κωδικοποίηση)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
        <p:nvSpPr>
          <p:cNvPr id="5" name="Rectangle 8"/>
          <p:cNvSpPr>
            <a:spLocks noGrp="1" noChangeArrowheads="1"/>
          </p:cNvSpPr>
          <p:nvPr>
            <p:ph idx="1"/>
          </p:nvPr>
        </p:nvSpPr>
        <p:spPr bwMode="auto">
          <a:xfrm>
            <a:off x="179512" y="2137157"/>
            <a:ext cx="3106688" cy="3040832"/>
          </a:xfrm>
          <a:prstGeom prst="rect">
            <a:avLst/>
          </a:prstGeom>
          <a:solidFill>
            <a:schemeClr val="bg1">
              <a:lumMod val="85000"/>
            </a:schemeClr>
          </a:solidFill>
          <a:ln>
            <a:noFill/>
          </a:ln>
        </p:spPr>
        <p:txBody>
          <a:bodyPr wrap="square">
            <a:spAutoFit/>
          </a:bodyP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marL="0" indent="0" algn="just" eaLnBrk="1" hangingPunct="1">
              <a:buNone/>
            </a:pPr>
            <a:r>
              <a:rPr lang="en-US" sz="2200" dirty="0">
                <a:latin typeface="+mn-lt"/>
                <a:cs typeface="Times New Roman" panose="02020603050405020304" pitchFamily="18" charset="0"/>
              </a:rPr>
              <a:t>a = </a:t>
            </a:r>
            <a:r>
              <a:rPr lang="el-GR" sz="2200" dirty="0">
                <a:latin typeface="+mn-lt"/>
                <a:cs typeface="Times New Roman" panose="02020603050405020304" pitchFamily="18" charset="0"/>
              </a:rPr>
              <a:t>1, το </a:t>
            </a:r>
            <a:endParaRPr lang="en-US" sz="2200" dirty="0">
              <a:latin typeface="+mn-lt"/>
              <a:cs typeface="Times New Roman" panose="02020603050405020304" pitchFamily="18" charset="0"/>
            </a:endParaRPr>
          </a:p>
          <a:p>
            <a:pPr marL="0" indent="0" algn="just" eaLnBrk="1" hangingPunct="1">
              <a:buNone/>
            </a:pPr>
            <a:r>
              <a:rPr lang="en-US" sz="2200" dirty="0">
                <a:latin typeface="+mn-lt"/>
                <a:cs typeface="Times New Roman" panose="02020603050405020304" pitchFamily="18" charset="0"/>
              </a:rPr>
              <a:t>b =</a:t>
            </a:r>
            <a:r>
              <a:rPr lang="el-GR" sz="2200" dirty="0">
                <a:latin typeface="+mn-lt"/>
                <a:cs typeface="Times New Roman" panose="02020603050405020304" pitchFamily="18" charset="0"/>
              </a:rPr>
              <a:t> με το 2 </a:t>
            </a:r>
            <a:r>
              <a:rPr lang="el-GR" sz="2200" dirty="0" err="1">
                <a:latin typeface="+mn-lt"/>
                <a:cs typeface="Times New Roman" panose="02020603050405020304" pitchFamily="18" charset="0"/>
              </a:rPr>
              <a:t>κ.ο.κ.</a:t>
            </a:r>
            <a:r>
              <a:rPr lang="el-GR" sz="2200" dirty="0">
                <a:latin typeface="+mn-lt"/>
                <a:cs typeface="Times New Roman" panose="02020603050405020304" pitchFamily="18" charset="0"/>
              </a:rPr>
              <a:t> </a:t>
            </a:r>
            <a:endParaRPr lang="en-US" sz="2200" dirty="0">
              <a:latin typeface="+mn-lt"/>
              <a:cs typeface="Times New Roman" panose="02020603050405020304" pitchFamily="18" charset="0"/>
            </a:endParaRPr>
          </a:p>
          <a:p>
            <a:pPr marL="0" indent="0" algn="just" eaLnBrk="1" hangingPunct="1">
              <a:lnSpc>
                <a:spcPct val="130000"/>
              </a:lnSpc>
              <a:spcBef>
                <a:spcPts val="2400"/>
              </a:spcBef>
              <a:buNone/>
            </a:pPr>
            <a:r>
              <a:rPr lang="en-US" sz="2200" dirty="0">
                <a:latin typeface="+mn-lt"/>
                <a:cs typeface="Times New Roman" panose="02020603050405020304" pitchFamily="18" charset="0"/>
              </a:rPr>
              <a:t>hashcodes</a:t>
            </a:r>
            <a:r>
              <a:rPr lang="el-GR" sz="2200" dirty="0">
                <a:latin typeface="+mn-lt"/>
                <a:cs typeface="Times New Roman" panose="02020603050405020304" pitchFamily="18" charset="0"/>
              </a:rPr>
              <a:t>:</a:t>
            </a:r>
            <a:endParaRPr lang="en-US" sz="2200" dirty="0">
              <a:latin typeface="+mn-lt"/>
              <a:cs typeface="Times New Roman" panose="02020603050405020304" pitchFamily="18" charset="0"/>
            </a:endParaRPr>
          </a:p>
          <a:p>
            <a:pPr marL="0" indent="0" algn="just" eaLnBrk="1" hangingPunct="1">
              <a:lnSpc>
                <a:spcPct val="130000"/>
              </a:lnSpc>
              <a:buNone/>
            </a:pPr>
            <a:r>
              <a:rPr lang="en-US" sz="2200" dirty="0">
                <a:latin typeface="+mn-lt"/>
                <a:cs typeface="Times New Roman" panose="02020603050405020304" pitchFamily="18" charset="0"/>
              </a:rPr>
              <a:t>bad:</a:t>
            </a:r>
            <a:r>
              <a:rPr lang="el-GR" sz="2200" dirty="0">
                <a:latin typeface="+mn-lt"/>
                <a:cs typeface="Times New Roman" panose="02020603050405020304" pitchFamily="18" charset="0"/>
              </a:rPr>
              <a:t> 2+1+4=7.</a:t>
            </a:r>
          </a:p>
          <a:p>
            <a:pPr marL="0" indent="0">
              <a:lnSpc>
                <a:spcPct val="130000"/>
              </a:lnSpc>
              <a:buNone/>
            </a:pPr>
            <a:r>
              <a:rPr lang="en-US" sz="2200" dirty="0" err="1">
                <a:latin typeface="+mn-lt"/>
                <a:cs typeface="Times New Roman" panose="02020603050405020304" pitchFamily="18" charset="0"/>
              </a:rPr>
              <a:t>beba</a:t>
            </a:r>
            <a:r>
              <a:rPr lang="el-GR" sz="2200" dirty="0">
                <a:latin typeface="+mn-lt"/>
                <a:cs typeface="Times New Roman" panose="02020603050405020304" pitchFamily="18" charset="0"/>
              </a:rPr>
              <a:t>: 2+5+2+1=10, </a:t>
            </a:r>
            <a:r>
              <a:rPr lang="en-US" sz="2200" dirty="0" err="1">
                <a:latin typeface="+mn-lt"/>
                <a:cs typeface="Times New Roman" panose="02020603050405020304" pitchFamily="18" charset="0"/>
              </a:rPr>
              <a:t>accc</a:t>
            </a:r>
            <a:r>
              <a:rPr lang="el-GR" sz="2200" dirty="0">
                <a:latin typeface="+mn-lt"/>
                <a:cs typeface="Times New Roman" panose="02020603050405020304" pitchFamily="18" charset="0"/>
              </a:rPr>
              <a:t> 1+3+3+3</a:t>
            </a:r>
            <a:r>
              <a:rPr lang="en-US" sz="2200" dirty="0">
                <a:latin typeface="+mn-lt"/>
                <a:cs typeface="Times New Roman" panose="02020603050405020304" pitchFamily="18" charset="0"/>
              </a:rPr>
              <a:t>=10</a:t>
            </a:r>
            <a:r>
              <a:rPr lang="el-GR" sz="2200" dirty="0">
                <a:latin typeface="+mn-lt"/>
              </a:rPr>
              <a:t> </a:t>
            </a:r>
          </a:p>
        </p:txBody>
      </p:sp>
      <p:graphicFrame>
        <p:nvGraphicFramePr>
          <p:cNvPr id="3" name="Πίνακας 2"/>
          <p:cNvGraphicFramePr>
            <a:graphicFrameLocks noGrp="1"/>
          </p:cNvGraphicFramePr>
          <p:nvPr>
            <p:extLst>
              <p:ext uri="{D42A27DB-BD31-4B8C-83A1-F6EECF244321}">
                <p14:modId xmlns:p14="http://schemas.microsoft.com/office/powerpoint/2010/main" val="3037903506"/>
              </p:ext>
            </p:extLst>
          </p:nvPr>
        </p:nvGraphicFramePr>
        <p:xfrm>
          <a:off x="3885420" y="1916832"/>
          <a:ext cx="1728192" cy="3708400"/>
        </p:xfrm>
        <a:graphic>
          <a:graphicData uri="http://schemas.openxmlformats.org/drawingml/2006/table">
            <a:tbl>
              <a:tblPr firstRow="1" bandRow="1">
                <a:tableStyleId>{5940675A-B579-460E-94D1-54222C63F5DA}</a:tableStyleId>
              </a:tblPr>
              <a:tblGrid>
                <a:gridCol w="864096"/>
                <a:gridCol w="864096"/>
              </a:tblGrid>
              <a:tr h="370840">
                <a:tc>
                  <a:txBody>
                    <a:bodyPr/>
                    <a:lstStyle/>
                    <a:p>
                      <a:endParaRPr lang="el-GR" dirty="0"/>
                    </a:p>
                  </a:txBody>
                  <a:tcPr/>
                </a:tc>
                <a:tc>
                  <a:txBody>
                    <a:bodyPr/>
                    <a:lstStyle/>
                    <a:p>
                      <a:endParaRPr lang="el-GR"/>
                    </a:p>
                  </a:txBody>
                  <a:tcPr/>
                </a:tc>
              </a:tr>
              <a:tr h="370840">
                <a:tc>
                  <a:txBody>
                    <a:bodyPr/>
                    <a:lstStyle/>
                    <a:p>
                      <a:endParaRPr lang="el-GR"/>
                    </a:p>
                  </a:txBody>
                  <a:tcPr/>
                </a:tc>
                <a:tc>
                  <a:txBody>
                    <a:bodyPr/>
                    <a:lstStyle/>
                    <a:p>
                      <a:endParaRPr lang="el-GR" dirty="0"/>
                    </a:p>
                  </a:txBody>
                  <a:tcPr/>
                </a:tc>
              </a:tr>
              <a:tr h="370840">
                <a:tc>
                  <a:txBody>
                    <a:bodyPr/>
                    <a:lstStyle/>
                    <a:p>
                      <a:endParaRPr lang="el-GR"/>
                    </a:p>
                  </a:txBody>
                  <a:tcPr/>
                </a:tc>
                <a:tc>
                  <a:txBody>
                    <a:bodyPr/>
                    <a:lstStyle/>
                    <a:p>
                      <a:endParaRPr lang="el-GR" dirty="0"/>
                    </a:p>
                  </a:txBody>
                  <a:tcPr/>
                </a:tc>
              </a:tr>
              <a:tr h="370840">
                <a:tc>
                  <a:txBody>
                    <a:bodyPr/>
                    <a:lstStyle/>
                    <a:p>
                      <a:endParaRPr lang="el-GR"/>
                    </a:p>
                  </a:txBody>
                  <a:tcPr/>
                </a:tc>
                <a:tc>
                  <a:txBody>
                    <a:bodyPr/>
                    <a:lstStyle/>
                    <a:p>
                      <a:endParaRPr lang="el-GR"/>
                    </a:p>
                  </a:txBody>
                  <a:tcPr/>
                </a:tc>
              </a:tr>
              <a:tr h="370840">
                <a:tc>
                  <a:txBody>
                    <a:bodyPr/>
                    <a:lstStyle/>
                    <a:p>
                      <a:endParaRPr lang="el-GR"/>
                    </a:p>
                  </a:txBody>
                  <a:tcPr/>
                </a:tc>
                <a:tc>
                  <a:txBody>
                    <a:bodyPr/>
                    <a:lstStyle/>
                    <a:p>
                      <a:endParaRPr lang="el-GR"/>
                    </a:p>
                  </a:txBody>
                  <a:tcPr/>
                </a:tc>
              </a:tr>
              <a:tr h="370840">
                <a:tc>
                  <a:txBody>
                    <a:bodyPr/>
                    <a:lstStyle/>
                    <a:p>
                      <a:endParaRPr lang="el-GR" dirty="0"/>
                    </a:p>
                  </a:txBody>
                  <a:tcPr/>
                </a:tc>
                <a:tc>
                  <a:txBody>
                    <a:bodyPr/>
                    <a:lstStyle/>
                    <a:p>
                      <a:endParaRPr lang="el-GR"/>
                    </a:p>
                  </a:txBody>
                  <a:tcPr/>
                </a:tc>
              </a:tr>
              <a:tr h="370840">
                <a:tc>
                  <a:txBody>
                    <a:bodyPr/>
                    <a:lstStyle/>
                    <a:p>
                      <a:r>
                        <a:rPr lang="en-US" dirty="0" smtClean="0"/>
                        <a:t>150</a:t>
                      </a:r>
                      <a:endParaRPr lang="el-GR" dirty="0"/>
                    </a:p>
                  </a:txBody>
                  <a:tcPr/>
                </a:tc>
                <a:tc>
                  <a:txBody>
                    <a:bodyPr/>
                    <a:lstStyle/>
                    <a:p>
                      <a:r>
                        <a:rPr lang="en-US" dirty="0" smtClean="0"/>
                        <a:t>160</a:t>
                      </a:r>
                      <a:endParaRPr lang="el-GR" dirty="0"/>
                    </a:p>
                  </a:txBody>
                  <a:tcPr/>
                </a:tc>
              </a:tr>
              <a:tr h="370840">
                <a:tc>
                  <a:txBody>
                    <a:bodyPr/>
                    <a:lstStyle/>
                    <a:p>
                      <a:r>
                        <a:rPr lang="en-US" dirty="0" smtClean="0"/>
                        <a:t>161</a:t>
                      </a:r>
                      <a:endParaRPr lang="el-GR" dirty="0"/>
                    </a:p>
                  </a:txBody>
                  <a:tcPr/>
                </a:tc>
                <a:tc>
                  <a:txBody>
                    <a:bodyPr/>
                    <a:lstStyle/>
                    <a:p>
                      <a:r>
                        <a:rPr lang="en-US" dirty="0" smtClean="0"/>
                        <a:t>163</a:t>
                      </a:r>
                      <a:endParaRPr lang="el-GR" dirty="0"/>
                    </a:p>
                  </a:txBody>
                  <a:tcPr/>
                </a:tc>
              </a:tr>
              <a:tr h="370840">
                <a:tc>
                  <a:txBody>
                    <a:bodyPr/>
                    <a:lstStyle/>
                    <a:p>
                      <a:endParaRPr lang="el-GR" dirty="0"/>
                    </a:p>
                  </a:txBody>
                  <a:tcPr/>
                </a:tc>
                <a:tc>
                  <a:txBody>
                    <a:bodyPr/>
                    <a:lstStyle/>
                    <a:p>
                      <a:endParaRPr lang="el-GR" dirty="0"/>
                    </a:p>
                  </a:txBody>
                  <a:tcPr/>
                </a:tc>
              </a:tr>
              <a:tr h="370840">
                <a:tc>
                  <a:txBody>
                    <a:bodyPr/>
                    <a:lstStyle/>
                    <a:p>
                      <a:r>
                        <a:rPr lang="en-US" dirty="0" smtClean="0"/>
                        <a:t>210</a:t>
                      </a:r>
                      <a:endParaRPr lang="el-GR" dirty="0"/>
                    </a:p>
                  </a:txBody>
                  <a:tcPr/>
                </a:tc>
                <a:tc>
                  <a:txBody>
                    <a:bodyPr/>
                    <a:lstStyle/>
                    <a:p>
                      <a:r>
                        <a:rPr lang="en-US" dirty="0" smtClean="0"/>
                        <a:t>215</a:t>
                      </a:r>
                      <a:endParaRPr lang="el-GR" dirty="0"/>
                    </a:p>
                  </a:txBody>
                  <a:tcPr/>
                </a:tc>
              </a:tr>
            </a:tbl>
          </a:graphicData>
        </a:graphic>
      </p:graphicFrame>
      <p:sp>
        <p:nvSpPr>
          <p:cNvPr id="7" name="TextBox 6"/>
          <p:cNvSpPr txBox="1"/>
          <p:nvPr/>
        </p:nvSpPr>
        <p:spPr>
          <a:xfrm>
            <a:off x="3453372" y="1921713"/>
            <a:ext cx="504056" cy="430887"/>
          </a:xfrm>
          <a:prstGeom prst="rect">
            <a:avLst/>
          </a:prstGeom>
          <a:noFill/>
        </p:spPr>
        <p:txBody>
          <a:bodyPr wrap="square" rtlCol="0">
            <a:spAutoFit/>
          </a:bodyPr>
          <a:lstStyle/>
          <a:p>
            <a:r>
              <a:rPr lang="en-US" sz="2200" dirty="0" smtClean="0">
                <a:solidFill>
                  <a:prstClr val="black"/>
                </a:solidFill>
                <a:latin typeface="Calibri"/>
              </a:rPr>
              <a:t>(1)</a:t>
            </a:r>
            <a:endParaRPr lang="el-GR" sz="2200" dirty="0">
              <a:solidFill>
                <a:prstClr val="black"/>
              </a:solidFill>
              <a:latin typeface="Calibri"/>
            </a:endParaRPr>
          </a:p>
        </p:txBody>
      </p:sp>
      <p:sp>
        <p:nvSpPr>
          <p:cNvPr id="8" name="TextBox 7"/>
          <p:cNvSpPr txBox="1"/>
          <p:nvPr/>
        </p:nvSpPr>
        <p:spPr>
          <a:xfrm>
            <a:off x="3453372" y="2276872"/>
            <a:ext cx="504056" cy="430887"/>
          </a:xfrm>
          <a:prstGeom prst="rect">
            <a:avLst/>
          </a:prstGeom>
          <a:noFill/>
        </p:spPr>
        <p:txBody>
          <a:bodyPr wrap="square" rtlCol="0">
            <a:spAutoFit/>
          </a:bodyPr>
          <a:lstStyle/>
          <a:p>
            <a:r>
              <a:rPr lang="en-US" sz="2200" dirty="0" smtClean="0">
                <a:solidFill>
                  <a:prstClr val="black"/>
                </a:solidFill>
                <a:latin typeface="Calibri"/>
              </a:rPr>
              <a:t>(2)</a:t>
            </a:r>
            <a:endParaRPr lang="el-GR" sz="2200" dirty="0">
              <a:solidFill>
                <a:prstClr val="black"/>
              </a:solidFill>
              <a:latin typeface="Calibri"/>
            </a:endParaRPr>
          </a:p>
        </p:txBody>
      </p:sp>
      <p:sp>
        <p:nvSpPr>
          <p:cNvPr id="9" name="TextBox 8"/>
          <p:cNvSpPr txBox="1"/>
          <p:nvPr/>
        </p:nvSpPr>
        <p:spPr>
          <a:xfrm>
            <a:off x="3453372" y="2621778"/>
            <a:ext cx="504056" cy="430887"/>
          </a:xfrm>
          <a:prstGeom prst="rect">
            <a:avLst/>
          </a:prstGeom>
          <a:noFill/>
        </p:spPr>
        <p:txBody>
          <a:bodyPr wrap="square" rtlCol="0">
            <a:spAutoFit/>
          </a:bodyPr>
          <a:lstStyle/>
          <a:p>
            <a:r>
              <a:rPr lang="en-US" sz="2200" dirty="0" smtClean="0">
                <a:solidFill>
                  <a:prstClr val="black"/>
                </a:solidFill>
                <a:latin typeface="Calibri"/>
              </a:rPr>
              <a:t>(3)</a:t>
            </a:r>
            <a:endParaRPr lang="el-GR" sz="2200" dirty="0">
              <a:solidFill>
                <a:prstClr val="black"/>
              </a:solidFill>
              <a:latin typeface="Calibri"/>
            </a:endParaRPr>
          </a:p>
        </p:txBody>
      </p:sp>
      <p:sp>
        <p:nvSpPr>
          <p:cNvPr id="10" name="TextBox 9"/>
          <p:cNvSpPr txBox="1"/>
          <p:nvPr/>
        </p:nvSpPr>
        <p:spPr>
          <a:xfrm>
            <a:off x="3453372" y="3033517"/>
            <a:ext cx="504056" cy="430887"/>
          </a:xfrm>
          <a:prstGeom prst="rect">
            <a:avLst/>
          </a:prstGeom>
          <a:noFill/>
        </p:spPr>
        <p:txBody>
          <a:bodyPr wrap="square" rtlCol="0">
            <a:spAutoFit/>
          </a:bodyPr>
          <a:lstStyle/>
          <a:p>
            <a:r>
              <a:rPr lang="en-US" sz="2200" dirty="0" smtClean="0">
                <a:solidFill>
                  <a:prstClr val="black"/>
                </a:solidFill>
                <a:latin typeface="Calibri"/>
              </a:rPr>
              <a:t>(4)</a:t>
            </a:r>
            <a:endParaRPr lang="el-GR" sz="2200" dirty="0">
              <a:solidFill>
                <a:prstClr val="black"/>
              </a:solidFill>
              <a:latin typeface="Calibri"/>
            </a:endParaRPr>
          </a:p>
        </p:txBody>
      </p:sp>
      <p:sp>
        <p:nvSpPr>
          <p:cNvPr id="11" name="TextBox 10"/>
          <p:cNvSpPr txBox="1"/>
          <p:nvPr/>
        </p:nvSpPr>
        <p:spPr>
          <a:xfrm>
            <a:off x="3453372" y="3378423"/>
            <a:ext cx="504056" cy="430887"/>
          </a:xfrm>
          <a:prstGeom prst="rect">
            <a:avLst/>
          </a:prstGeom>
          <a:noFill/>
        </p:spPr>
        <p:txBody>
          <a:bodyPr wrap="square" rtlCol="0">
            <a:spAutoFit/>
          </a:bodyPr>
          <a:lstStyle/>
          <a:p>
            <a:r>
              <a:rPr lang="en-US" sz="2200" dirty="0" smtClean="0">
                <a:solidFill>
                  <a:prstClr val="black"/>
                </a:solidFill>
                <a:latin typeface="Calibri"/>
              </a:rPr>
              <a:t>(5)</a:t>
            </a:r>
            <a:endParaRPr lang="el-GR" sz="2200" dirty="0">
              <a:solidFill>
                <a:prstClr val="black"/>
              </a:solidFill>
              <a:latin typeface="Calibri"/>
            </a:endParaRPr>
          </a:p>
        </p:txBody>
      </p:sp>
      <p:sp>
        <p:nvSpPr>
          <p:cNvPr id="12" name="TextBox 11"/>
          <p:cNvSpPr txBox="1"/>
          <p:nvPr/>
        </p:nvSpPr>
        <p:spPr>
          <a:xfrm>
            <a:off x="3453372" y="3767235"/>
            <a:ext cx="504056" cy="430887"/>
          </a:xfrm>
          <a:prstGeom prst="rect">
            <a:avLst/>
          </a:prstGeom>
          <a:noFill/>
        </p:spPr>
        <p:txBody>
          <a:bodyPr wrap="square" rtlCol="0">
            <a:spAutoFit/>
          </a:bodyPr>
          <a:lstStyle/>
          <a:p>
            <a:r>
              <a:rPr lang="en-US" sz="2200" dirty="0" smtClean="0">
                <a:solidFill>
                  <a:prstClr val="black"/>
                </a:solidFill>
                <a:latin typeface="Calibri"/>
              </a:rPr>
              <a:t>(6)</a:t>
            </a:r>
            <a:endParaRPr lang="el-GR" sz="2200" dirty="0">
              <a:solidFill>
                <a:prstClr val="black"/>
              </a:solidFill>
              <a:latin typeface="Calibri"/>
            </a:endParaRPr>
          </a:p>
        </p:txBody>
      </p:sp>
      <p:sp>
        <p:nvSpPr>
          <p:cNvPr id="13" name="TextBox 12"/>
          <p:cNvSpPr txBox="1"/>
          <p:nvPr/>
        </p:nvSpPr>
        <p:spPr>
          <a:xfrm>
            <a:off x="3453372" y="4096761"/>
            <a:ext cx="504056" cy="430887"/>
          </a:xfrm>
          <a:prstGeom prst="rect">
            <a:avLst/>
          </a:prstGeom>
          <a:noFill/>
        </p:spPr>
        <p:txBody>
          <a:bodyPr wrap="square" rtlCol="0">
            <a:spAutoFit/>
          </a:bodyPr>
          <a:lstStyle/>
          <a:p>
            <a:r>
              <a:rPr lang="en-US" sz="2200" dirty="0" smtClean="0">
                <a:solidFill>
                  <a:prstClr val="black"/>
                </a:solidFill>
                <a:latin typeface="Calibri"/>
              </a:rPr>
              <a:t>(7)</a:t>
            </a:r>
            <a:endParaRPr lang="el-GR" sz="2200" dirty="0">
              <a:solidFill>
                <a:prstClr val="black"/>
              </a:solidFill>
              <a:latin typeface="Calibri"/>
            </a:endParaRPr>
          </a:p>
        </p:txBody>
      </p:sp>
      <p:sp>
        <p:nvSpPr>
          <p:cNvPr id="14" name="TextBox 13"/>
          <p:cNvSpPr txBox="1"/>
          <p:nvPr/>
        </p:nvSpPr>
        <p:spPr>
          <a:xfrm>
            <a:off x="3453372" y="4480082"/>
            <a:ext cx="504056" cy="430887"/>
          </a:xfrm>
          <a:prstGeom prst="rect">
            <a:avLst/>
          </a:prstGeom>
          <a:noFill/>
        </p:spPr>
        <p:txBody>
          <a:bodyPr wrap="square" rtlCol="0">
            <a:spAutoFit/>
          </a:bodyPr>
          <a:lstStyle/>
          <a:p>
            <a:r>
              <a:rPr lang="en-US" sz="2200" dirty="0" smtClean="0">
                <a:solidFill>
                  <a:prstClr val="black"/>
                </a:solidFill>
                <a:latin typeface="Calibri"/>
              </a:rPr>
              <a:t>(8)</a:t>
            </a:r>
            <a:endParaRPr lang="el-GR" sz="2200" dirty="0">
              <a:solidFill>
                <a:prstClr val="black"/>
              </a:solidFill>
              <a:latin typeface="Calibri"/>
            </a:endParaRPr>
          </a:p>
        </p:txBody>
      </p:sp>
      <p:sp>
        <p:nvSpPr>
          <p:cNvPr id="15" name="TextBox 14"/>
          <p:cNvSpPr txBox="1"/>
          <p:nvPr/>
        </p:nvSpPr>
        <p:spPr>
          <a:xfrm>
            <a:off x="3453372" y="4836880"/>
            <a:ext cx="504056" cy="430887"/>
          </a:xfrm>
          <a:prstGeom prst="rect">
            <a:avLst/>
          </a:prstGeom>
          <a:noFill/>
        </p:spPr>
        <p:txBody>
          <a:bodyPr wrap="square" rtlCol="0">
            <a:spAutoFit/>
          </a:bodyPr>
          <a:lstStyle/>
          <a:p>
            <a:r>
              <a:rPr lang="en-US" sz="2200" dirty="0" smtClean="0">
                <a:solidFill>
                  <a:prstClr val="black"/>
                </a:solidFill>
                <a:latin typeface="Calibri"/>
              </a:rPr>
              <a:t>(9)</a:t>
            </a:r>
            <a:endParaRPr lang="el-GR" sz="2200" dirty="0">
              <a:solidFill>
                <a:prstClr val="black"/>
              </a:solidFill>
              <a:latin typeface="Calibri"/>
            </a:endParaRPr>
          </a:p>
        </p:txBody>
      </p:sp>
      <p:sp>
        <p:nvSpPr>
          <p:cNvPr id="16" name="TextBox 15"/>
          <p:cNvSpPr txBox="1"/>
          <p:nvPr/>
        </p:nvSpPr>
        <p:spPr>
          <a:xfrm>
            <a:off x="3309356" y="5239452"/>
            <a:ext cx="648072" cy="430887"/>
          </a:xfrm>
          <a:prstGeom prst="rect">
            <a:avLst/>
          </a:prstGeom>
          <a:noFill/>
        </p:spPr>
        <p:txBody>
          <a:bodyPr wrap="square" rtlCol="0">
            <a:spAutoFit/>
          </a:bodyPr>
          <a:lstStyle/>
          <a:p>
            <a:r>
              <a:rPr lang="en-US" sz="2200" dirty="0" smtClean="0">
                <a:solidFill>
                  <a:prstClr val="black"/>
                </a:solidFill>
                <a:latin typeface="Calibri"/>
              </a:rPr>
              <a:t>(10)</a:t>
            </a:r>
            <a:endParaRPr lang="el-GR" sz="2200" dirty="0">
              <a:solidFill>
                <a:prstClr val="black"/>
              </a:solidFill>
              <a:latin typeface="Calibri"/>
            </a:endParaRPr>
          </a:p>
        </p:txBody>
      </p:sp>
      <p:cxnSp>
        <p:nvCxnSpPr>
          <p:cNvPr id="18" name="Ευθύγραμμο βέλος σύνδεσης 17"/>
          <p:cNvCxnSpPr/>
          <p:nvPr/>
        </p:nvCxnSpPr>
        <p:spPr>
          <a:xfrm flipV="1">
            <a:off x="5580112" y="3464404"/>
            <a:ext cx="576064" cy="8286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84168" y="3226686"/>
            <a:ext cx="792088" cy="430887"/>
          </a:xfrm>
          <a:prstGeom prst="rect">
            <a:avLst/>
          </a:prstGeom>
          <a:noFill/>
        </p:spPr>
        <p:txBody>
          <a:bodyPr wrap="square" rtlCol="0">
            <a:spAutoFit/>
          </a:bodyPr>
          <a:lstStyle/>
          <a:p>
            <a:r>
              <a:rPr lang="en-US" sz="2200" dirty="0" smtClean="0">
                <a:solidFill>
                  <a:prstClr val="black"/>
                </a:solidFill>
                <a:latin typeface="Calibri"/>
              </a:rPr>
              <a:t>(150)</a:t>
            </a:r>
            <a:endParaRPr lang="el-GR" sz="2200" dirty="0">
              <a:solidFill>
                <a:prstClr val="black"/>
              </a:solidFill>
              <a:latin typeface="Calibri"/>
            </a:endParaRPr>
          </a:p>
        </p:txBody>
      </p:sp>
      <p:cxnSp>
        <p:nvCxnSpPr>
          <p:cNvPr id="21" name="Ευθεία γραμμή σύνδεσης 20"/>
          <p:cNvCxnSpPr>
            <a:stCxn id="19" idx="2"/>
            <a:endCxn id="22" idx="0"/>
          </p:cNvCxnSpPr>
          <p:nvPr/>
        </p:nvCxnSpPr>
        <p:spPr>
          <a:xfrm>
            <a:off x="6480212" y="3657573"/>
            <a:ext cx="0" cy="38222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084168" y="4039798"/>
            <a:ext cx="792088" cy="430887"/>
          </a:xfrm>
          <a:prstGeom prst="rect">
            <a:avLst/>
          </a:prstGeom>
          <a:noFill/>
        </p:spPr>
        <p:txBody>
          <a:bodyPr wrap="square" rtlCol="0">
            <a:spAutoFit/>
          </a:bodyPr>
          <a:lstStyle/>
          <a:p>
            <a:r>
              <a:rPr lang="en-US" sz="2200" dirty="0" smtClean="0">
                <a:solidFill>
                  <a:prstClr val="black"/>
                </a:solidFill>
                <a:latin typeface="Calibri"/>
              </a:rPr>
              <a:t>(160)</a:t>
            </a:r>
            <a:endParaRPr lang="el-GR" sz="2200" dirty="0">
              <a:solidFill>
                <a:prstClr val="black"/>
              </a:solidFill>
              <a:latin typeface="Calibri"/>
            </a:endParaRPr>
          </a:p>
        </p:txBody>
      </p:sp>
      <p:cxnSp>
        <p:nvCxnSpPr>
          <p:cNvPr id="26" name="Ευθύγραμμο βέλος σύνδεσης 25"/>
          <p:cNvCxnSpPr>
            <a:endCxn id="22" idx="1"/>
          </p:cNvCxnSpPr>
          <p:nvPr/>
        </p:nvCxnSpPr>
        <p:spPr>
          <a:xfrm flipV="1">
            <a:off x="5580112" y="4255242"/>
            <a:ext cx="504056" cy="5696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084168" y="4312204"/>
            <a:ext cx="792088" cy="430887"/>
          </a:xfrm>
          <a:prstGeom prst="rect">
            <a:avLst/>
          </a:prstGeom>
          <a:noFill/>
        </p:spPr>
        <p:txBody>
          <a:bodyPr wrap="square" rtlCol="0">
            <a:spAutoFit/>
          </a:bodyPr>
          <a:lstStyle/>
          <a:p>
            <a:r>
              <a:rPr lang="en-US" sz="2200" dirty="0" smtClean="0">
                <a:solidFill>
                  <a:prstClr val="black"/>
                </a:solidFill>
                <a:latin typeface="Calibri"/>
              </a:rPr>
              <a:t>(161)</a:t>
            </a:r>
            <a:endParaRPr lang="el-GR" sz="2200" dirty="0">
              <a:solidFill>
                <a:prstClr val="black"/>
              </a:solidFill>
              <a:latin typeface="Calibri"/>
            </a:endParaRPr>
          </a:p>
        </p:txBody>
      </p:sp>
      <p:cxnSp>
        <p:nvCxnSpPr>
          <p:cNvPr id="31" name="Ευθύγραμμο βέλος σύνδεσης 30"/>
          <p:cNvCxnSpPr>
            <a:endCxn id="30" idx="1"/>
          </p:cNvCxnSpPr>
          <p:nvPr/>
        </p:nvCxnSpPr>
        <p:spPr>
          <a:xfrm flipV="1">
            <a:off x="5616116" y="4527648"/>
            <a:ext cx="468052" cy="1678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Ευθύγραμμο βέλος σύνδεσης 33"/>
          <p:cNvCxnSpPr/>
          <p:nvPr/>
        </p:nvCxnSpPr>
        <p:spPr>
          <a:xfrm>
            <a:off x="5616116" y="4714610"/>
            <a:ext cx="540060" cy="1145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p:cNvCxnSpPr>
            <a:endCxn id="38" idx="1"/>
          </p:cNvCxnSpPr>
          <p:nvPr/>
        </p:nvCxnSpPr>
        <p:spPr>
          <a:xfrm flipV="1">
            <a:off x="5616116" y="5024009"/>
            <a:ext cx="561067" cy="4200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177183" y="4808565"/>
            <a:ext cx="792088" cy="430887"/>
          </a:xfrm>
          <a:prstGeom prst="rect">
            <a:avLst/>
          </a:prstGeom>
          <a:noFill/>
        </p:spPr>
        <p:txBody>
          <a:bodyPr wrap="square" rtlCol="0">
            <a:spAutoFit/>
          </a:bodyPr>
          <a:lstStyle/>
          <a:p>
            <a:r>
              <a:rPr lang="en-US" sz="2200" dirty="0" smtClean="0">
                <a:solidFill>
                  <a:prstClr val="black"/>
                </a:solidFill>
                <a:latin typeface="Calibri"/>
              </a:rPr>
              <a:t>(210)</a:t>
            </a:r>
            <a:endParaRPr lang="el-GR" sz="2200" dirty="0">
              <a:solidFill>
                <a:prstClr val="black"/>
              </a:solidFill>
              <a:latin typeface="Calibri"/>
            </a:endParaRPr>
          </a:p>
        </p:txBody>
      </p:sp>
      <p:cxnSp>
        <p:nvCxnSpPr>
          <p:cNvPr id="41" name="Ευθεία γραμμή σύνδεσης 40"/>
          <p:cNvCxnSpPr/>
          <p:nvPr/>
        </p:nvCxnSpPr>
        <p:spPr>
          <a:xfrm>
            <a:off x="6553200" y="5177989"/>
            <a:ext cx="0" cy="38222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Ευθύγραμμο βέλος σύνδεσης 41"/>
          <p:cNvCxnSpPr/>
          <p:nvPr/>
        </p:nvCxnSpPr>
        <p:spPr>
          <a:xfrm>
            <a:off x="5633881" y="5444088"/>
            <a:ext cx="540060" cy="1145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3" name="Πίνακας 42"/>
          <p:cNvGraphicFramePr>
            <a:graphicFrameLocks noGrp="1"/>
          </p:cNvGraphicFramePr>
          <p:nvPr>
            <p:extLst>
              <p:ext uri="{D42A27DB-BD31-4B8C-83A1-F6EECF244321}">
                <p14:modId xmlns:p14="http://schemas.microsoft.com/office/powerpoint/2010/main" val="1825592175"/>
              </p:ext>
            </p:extLst>
          </p:nvPr>
        </p:nvGraphicFramePr>
        <p:xfrm>
          <a:off x="7092280" y="2451323"/>
          <a:ext cx="1452229" cy="1854200"/>
        </p:xfrm>
        <a:graphic>
          <a:graphicData uri="http://schemas.openxmlformats.org/drawingml/2006/table">
            <a:tbl>
              <a:tblPr firstRow="1" bandRow="1">
                <a:tableStyleId>{5940675A-B579-460E-94D1-54222C63F5DA}</a:tableStyleId>
              </a:tblPr>
              <a:tblGrid>
                <a:gridCol w="675186"/>
                <a:gridCol w="777043"/>
              </a:tblGrid>
              <a:tr h="370840">
                <a:tc>
                  <a:txBody>
                    <a:bodyPr/>
                    <a:lstStyle/>
                    <a:p>
                      <a:r>
                        <a:rPr lang="en-US" dirty="0" smtClean="0"/>
                        <a:t>bad</a:t>
                      </a:r>
                      <a:endParaRPr lang="el-GR" dirty="0"/>
                    </a:p>
                  </a:txBody>
                  <a:tcPr/>
                </a:tc>
                <a:tc>
                  <a:txBody>
                    <a:bodyPr/>
                    <a:lstStyle/>
                    <a:p>
                      <a:endParaRPr lang="el-GR"/>
                    </a:p>
                  </a:txBody>
                  <a:tcPr/>
                </a:tc>
              </a:tr>
              <a:tr h="370840">
                <a:tc>
                  <a:txBody>
                    <a:bodyPr/>
                    <a:lstStyle/>
                    <a:p>
                      <a:r>
                        <a:rPr lang="en-US" dirty="0" smtClean="0"/>
                        <a:t>dab</a:t>
                      </a:r>
                      <a:endParaRPr lang="el-GR" dirty="0"/>
                    </a:p>
                  </a:txBody>
                  <a:tcPr/>
                </a:tc>
                <a:tc>
                  <a:txBody>
                    <a:bodyPr/>
                    <a:lstStyle/>
                    <a:p>
                      <a:endParaRPr lang="el-GR" dirty="0"/>
                    </a:p>
                  </a:txBody>
                  <a:tcPr/>
                </a:tc>
              </a:tr>
              <a:tr h="370840">
                <a:tc>
                  <a:txBody>
                    <a:bodyPr/>
                    <a:lstStyle/>
                    <a:p>
                      <a:r>
                        <a:rPr lang="el-GR" dirty="0" smtClean="0">
                          <a:latin typeface="Cambria Math" panose="02040503050406030204" pitchFamily="18" charset="0"/>
                          <a:ea typeface="Cambria Math" panose="02040503050406030204" pitchFamily="18" charset="0"/>
                        </a:rPr>
                        <a:t>⋮</a:t>
                      </a:r>
                      <a:endParaRPr lang="el-GR" dirty="0"/>
                    </a:p>
                  </a:txBody>
                  <a:tcPr/>
                </a:tc>
                <a:tc>
                  <a:txBody>
                    <a:bodyPr/>
                    <a:lstStyle/>
                    <a:p>
                      <a:endParaRPr lang="el-GR"/>
                    </a:p>
                  </a:txBody>
                  <a:tcPr/>
                </a:tc>
              </a:tr>
              <a:tr h="370840">
                <a:tc>
                  <a:txBody>
                    <a:bodyPr/>
                    <a:lstStyle/>
                    <a:p>
                      <a:r>
                        <a:rPr lang="en-US" dirty="0" smtClean="0"/>
                        <a:t>g</a:t>
                      </a:r>
                      <a:endParaRPr lang="el-GR" dirty="0"/>
                    </a:p>
                  </a:txBody>
                  <a:tcPr/>
                </a:tc>
                <a:tc>
                  <a:txBody>
                    <a:bodyPr/>
                    <a:lstStyle/>
                    <a:p>
                      <a:endParaRPr lang="el-GR"/>
                    </a:p>
                  </a:txBody>
                  <a:tcPr/>
                </a:tc>
              </a:tr>
              <a:tr h="370840">
                <a:tc>
                  <a:txBody>
                    <a:bodyPr/>
                    <a:lstStyle/>
                    <a:p>
                      <a:r>
                        <a:rPr lang="en-US" dirty="0" err="1" smtClean="0"/>
                        <a:t>aaae</a:t>
                      </a:r>
                      <a:endParaRPr lang="el-GR" dirty="0"/>
                    </a:p>
                  </a:txBody>
                  <a:tcPr/>
                </a:tc>
                <a:tc>
                  <a:txBody>
                    <a:bodyPr/>
                    <a:lstStyle/>
                    <a:p>
                      <a:endParaRPr lang="el-GR" dirty="0"/>
                    </a:p>
                  </a:txBody>
                  <a:tcPr/>
                </a:tc>
              </a:tr>
            </a:tbl>
          </a:graphicData>
        </a:graphic>
      </p:graphicFrame>
      <p:cxnSp>
        <p:nvCxnSpPr>
          <p:cNvPr id="45" name="Ευθεία γραμμή σύνδεσης 44"/>
          <p:cNvCxnSpPr/>
          <p:nvPr/>
        </p:nvCxnSpPr>
        <p:spPr>
          <a:xfrm>
            <a:off x="7092280" y="2137156"/>
            <a:ext cx="0" cy="369320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7" name="Ευθεία γραμμή σύνδεσης 46"/>
          <p:cNvCxnSpPr/>
          <p:nvPr/>
        </p:nvCxnSpPr>
        <p:spPr>
          <a:xfrm>
            <a:off x="8532440" y="2136075"/>
            <a:ext cx="0" cy="3693205"/>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Ευθύγραμμο βέλος σύνδεσης 48"/>
          <p:cNvCxnSpPr/>
          <p:nvPr/>
        </p:nvCxnSpPr>
        <p:spPr>
          <a:xfrm>
            <a:off x="6963364" y="2153442"/>
            <a:ext cx="1137028" cy="4683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739226" y="1445431"/>
            <a:ext cx="1481971" cy="1754326"/>
          </a:xfrm>
          <a:prstGeom prst="rect">
            <a:avLst/>
          </a:prstGeom>
          <a:noFill/>
        </p:spPr>
        <p:txBody>
          <a:bodyPr wrap="square" rtlCol="0">
            <a:spAutoFit/>
          </a:bodyPr>
          <a:lstStyle/>
          <a:p>
            <a:r>
              <a:rPr lang="el-GR" dirty="0" smtClean="0">
                <a:solidFill>
                  <a:prstClr val="black"/>
                </a:solidFill>
                <a:latin typeface="Calibri"/>
              </a:rPr>
              <a:t>Εδώ προσθέτουμε χρήσιμες πληροφορίες για κάθε μεταβλητή</a:t>
            </a:r>
            <a:endParaRPr lang="el-GR" dirty="0">
              <a:solidFill>
                <a:prstClr val="black"/>
              </a:solidFill>
              <a:latin typeface="Calibri"/>
            </a:endParaRPr>
          </a:p>
        </p:txBody>
      </p:sp>
      <p:graphicFrame>
        <p:nvGraphicFramePr>
          <p:cNvPr id="52" name="Πίνακας 51"/>
          <p:cNvGraphicFramePr>
            <a:graphicFrameLocks noGrp="1"/>
          </p:cNvGraphicFramePr>
          <p:nvPr>
            <p:extLst>
              <p:ext uri="{D42A27DB-BD31-4B8C-83A1-F6EECF244321}">
                <p14:modId xmlns:p14="http://schemas.microsoft.com/office/powerpoint/2010/main" val="4101470911"/>
              </p:ext>
            </p:extLst>
          </p:nvPr>
        </p:nvGraphicFramePr>
        <p:xfrm>
          <a:off x="7090412" y="4551460"/>
          <a:ext cx="1452229" cy="1854200"/>
        </p:xfrm>
        <a:graphic>
          <a:graphicData uri="http://schemas.openxmlformats.org/drawingml/2006/table">
            <a:tbl>
              <a:tblPr firstRow="1" bandRow="1">
                <a:tableStyleId>{5940675A-B579-460E-94D1-54222C63F5DA}</a:tableStyleId>
              </a:tblPr>
              <a:tblGrid>
                <a:gridCol w="675186"/>
                <a:gridCol w="777043"/>
              </a:tblGrid>
              <a:tr h="370840">
                <a:tc>
                  <a:txBody>
                    <a:bodyPr/>
                    <a:lstStyle/>
                    <a:p>
                      <a:r>
                        <a:rPr lang="en-US" dirty="0" err="1" smtClean="0"/>
                        <a:t>beba</a:t>
                      </a:r>
                      <a:endParaRPr lang="el-GR" dirty="0"/>
                    </a:p>
                  </a:txBody>
                  <a:tcPr/>
                </a:tc>
                <a:tc>
                  <a:txBody>
                    <a:bodyPr/>
                    <a:lstStyle/>
                    <a:p>
                      <a:endParaRPr lang="el-GR"/>
                    </a:p>
                  </a:txBody>
                  <a:tcPr/>
                </a:tc>
              </a:tr>
              <a:tr h="370840">
                <a:tc>
                  <a:txBody>
                    <a:bodyPr/>
                    <a:lstStyle/>
                    <a:p>
                      <a:r>
                        <a:rPr lang="en-US" dirty="0" err="1" smtClean="0"/>
                        <a:t>accc</a:t>
                      </a:r>
                      <a:endParaRPr lang="el-GR" dirty="0"/>
                    </a:p>
                  </a:txBody>
                  <a:tcPr/>
                </a:tc>
                <a:tc>
                  <a:txBody>
                    <a:bodyPr/>
                    <a:lstStyle/>
                    <a:p>
                      <a:endParaRPr lang="el-GR" dirty="0"/>
                    </a:p>
                  </a:txBody>
                  <a:tcPr/>
                </a:tc>
              </a:tr>
              <a:tr h="370840">
                <a:tc>
                  <a:txBody>
                    <a:bodyPr/>
                    <a:lstStyle/>
                    <a:p>
                      <a:endParaRPr lang="el-GR" dirty="0"/>
                    </a:p>
                  </a:txBody>
                  <a:tcPr/>
                </a:tc>
                <a:tc>
                  <a:txBody>
                    <a:bodyPr/>
                    <a:lstStyle/>
                    <a:p>
                      <a:endParaRPr lang="el-GR"/>
                    </a:p>
                  </a:txBody>
                  <a:tcPr/>
                </a:tc>
              </a:tr>
              <a:tr h="370840">
                <a:tc>
                  <a:txBody>
                    <a:bodyPr/>
                    <a:lstStyle/>
                    <a:p>
                      <a:endParaRPr lang="el-GR" dirty="0"/>
                    </a:p>
                  </a:txBody>
                  <a:tcPr/>
                </a:tc>
                <a:tc>
                  <a:txBody>
                    <a:bodyPr/>
                    <a:lstStyle/>
                    <a:p>
                      <a:endParaRPr lang="el-GR"/>
                    </a:p>
                  </a:txBody>
                  <a:tcPr/>
                </a:tc>
              </a:tr>
              <a:tr h="370840">
                <a:tc>
                  <a:txBody>
                    <a:bodyPr/>
                    <a:lstStyle/>
                    <a:p>
                      <a:endParaRPr lang="el-GR" dirty="0"/>
                    </a:p>
                  </a:txBody>
                  <a:tcPr/>
                </a:tc>
                <a:tc>
                  <a:txBody>
                    <a:bodyPr/>
                    <a:lstStyle/>
                    <a:p>
                      <a:endParaRPr lang="el-GR" dirty="0"/>
                    </a:p>
                  </a:txBody>
                  <a:tcPr/>
                </a:tc>
              </a:tr>
            </a:tbl>
          </a:graphicData>
        </a:graphic>
      </p:graphicFrame>
      <p:sp>
        <p:nvSpPr>
          <p:cNvPr id="55" name="TextBox 54"/>
          <p:cNvSpPr txBox="1"/>
          <p:nvPr/>
        </p:nvSpPr>
        <p:spPr>
          <a:xfrm>
            <a:off x="7302658" y="1437413"/>
            <a:ext cx="1378496" cy="707886"/>
          </a:xfrm>
          <a:prstGeom prst="rect">
            <a:avLst/>
          </a:prstGeom>
          <a:noFill/>
        </p:spPr>
        <p:txBody>
          <a:bodyPr wrap="square" rtlCol="0">
            <a:spAutoFit/>
          </a:bodyPr>
          <a:lstStyle/>
          <a:p>
            <a:r>
              <a:rPr lang="el-GR" sz="2000" dirty="0" smtClean="0">
                <a:solidFill>
                  <a:prstClr val="black"/>
                </a:solidFill>
                <a:latin typeface="Calibri"/>
              </a:rPr>
              <a:t>Πίνακας Συμβόλων</a:t>
            </a:r>
            <a:endParaRPr lang="el-GR" sz="2000" dirty="0">
              <a:solidFill>
                <a:prstClr val="black"/>
              </a:solidFill>
              <a:latin typeface="Calibri"/>
            </a:endParaRPr>
          </a:p>
        </p:txBody>
      </p:sp>
      <p:sp>
        <p:nvSpPr>
          <p:cNvPr id="56" name="TextBox 55"/>
          <p:cNvSpPr txBox="1"/>
          <p:nvPr/>
        </p:nvSpPr>
        <p:spPr>
          <a:xfrm>
            <a:off x="4105439" y="1391246"/>
            <a:ext cx="1378496" cy="400110"/>
          </a:xfrm>
          <a:prstGeom prst="rect">
            <a:avLst/>
          </a:prstGeom>
          <a:noFill/>
        </p:spPr>
        <p:txBody>
          <a:bodyPr wrap="square" rtlCol="0">
            <a:spAutoFit/>
          </a:bodyPr>
          <a:lstStyle/>
          <a:p>
            <a:r>
              <a:rPr lang="en-US" sz="2000" dirty="0" smtClean="0">
                <a:solidFill>
                  <a:prstClr val="black"/>
                </a:solidFill>
                <a:latin typeface="Calibri"/>
              </a:rPr>
              <a:t>Hash Tab</a:t>
            </a:r>
            <a:endParaRPr lang="el-GR" sz="2000" dirty="0">
              <a:solidFill>
                <a:prstClr val="black"/>
              </a:solidFill>
              <a:latin typeface="Calibri"/>
            </a:endParaRPr>
          </a:p>
        </p:txBody>
      </p:sp>
    </p:spTree>
    <p:custDataLst>
      <p:tags r:id="rId1"/>
    </p:custDataLst>
    <p:extLst>
      <p:ext uri="{BB962C8B-B14F-4D97-AF65-F5344CB8AC3E}">
        <p14:creationId xmlns:p14="http://schemas.microsoft.com/office/powerpoint/2010/main" val="37355928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332656"/>
            <a:ext cx="9144000" cy="908720"/>
          </a:xfrm>
        </p:spPr>
        <p:txBody>
          <a:bodyPr>
            <a:no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dirty="0" smtClean="0"/>
              <a:t>Υλοποίηση με πίνακα κατακερματισμού και συνδεδεμένες λίστες </a:t>
            </a:r>
            <a:r>
              <a:rPr lang="el-GR" sz="2000" dirty="0" smtClean="0"/>
              <a:t>(1 από 3)</a:t>
            </a:r>
            <a:endParaRPr lang="en-GB" sz="3200" dirty="0">
              <a:solidFill>
                <a:srgbClr val="04617B"/>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pic>
        <p:nvPicPr>
          <p:cNvPr id="5" name="Picture 7"/>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t="15363" b="6145"/>
          <a:stretch>
            <a:fillRect/>
          </a:stretch>
        </p:blipFill>
        <p:spPr>
          <a:xfrm>
            <a:off x="251520" y="2420888"/>
            <a:ext cx="4629796" cy="1839442"/>
          </a:xfrm>
          <a:noFill/>
        </p:spPr>
      </p:pic>
      <p:graphicFrame>
        <p:nvGraphicFramePr>
          <p:cNvPr id="6" name="Object 8"/>
          <p:cNvGraphicFramePr>
            <a:graphicFrameLocks noChangeAspect="1"/>
          </p:cNvGraphicFramePr>
          <p:nvPr>
            <p:extLst>
              <p:ext uri="{D42A27DB-BD31-4B8C-83A1-F6EECF244321}">
                <p14:modId xmlns:p14="http://schemas.microsoft.com/office/powerpoint/2010/main" val="1702487526"/>
              </p:ext>
            </p:extLst>
          </p:nvPr>
        </p:nvGraphicFramePr>
        <p:xfrm>
          <a:off x="4572000" y="1700808"/>
          <a:ext cx="3956050" cy="4467225"/>
        </p:xfrm>
        <a:graphic>
          <a:graphicData uri="http://schemas.openxmlformats.org/presentationml/2006/ole">
            <mc:AlternateContent xmlns:mc="http://schemas.openxmlformats.org/markup-compatibility/2006">
              <mc:Choice xmlns:v="urn:schemas-microsoft-com:vml" Requires="v">
                <p:oleObj spid="_x0000_s7170" name="VISIO" r:id="rId5" imgW="4168812" imgH="4716539" progId="">
                  <p:embed/>
                </p:oleObj>
              </mc:Choice>
              <mc:Fallback>
                <p:oleObj name="VISIO" r:id="rId5" imgW="4168812" imgH="471653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1700808"/>
                        <a:ext cx="3956050" cy="4467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ustDataLst>
      <p:tags r:id="rId2"/>
    </p:custDataLst>
    <p:extLst>
      <p:ext uri="{BB962C8B-B14F-4D97-AF65-F5344CB8AC3E}">
        <p14:creationId xmlns:p14="http://schemas.microsoft.com/office/powerpoint/2010/main" val="2832655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467544" y="404664"/>
            <a:ext cx="8676456" cy="990600"/>
          </a:xfrm>
          <a:prstGeom prst="rect">
            <a:avLst/>
          </a:prstGeom>
          <a:noFill/>
          <a:ln w="9525">
            <a:noFill/>
            <a:round/>
            <a:headEnd/>
            <a:tailEnd/>
          </a:ln>
        </p:spPr>
        <p:txBody>
          <a:bodyPr anchor="b"/>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l-GR" sz="4000" b="1" dirty="0" smtClean="0">
                <a:solidFill>
                  <a:prstClr val="black"/>
                </a:solidFill>
                <a:latin typeface="Calibri"/>
              </a:rPr>
              <a:t>Υλοποίηση με πίνακα κατακερματισμού και συνδεδεμένες λίστες </a:t>
            </a:r>
            <a:r>
              <a:rPr lang="el-GR" sz="2000" dirty="0" smtClean="0">
                <a:solidFill>
                  <a:prstClr val="black"/>
                </a:solidFill>
                <a:latin typeface="Calibri"/>
              </a:rPr>
              <a:t>(2 από 3)</a:t>
            </a:r>
            <a:endParaRPr lang="en-GB" sz="3200" dirty="0">
              <a:solidFill>
                <a:srgbClr val="04617B"/>
              </a:solidFill>
              <a:latin typeface="Calibri"/>
            </a:endParaRPr>
          </a:p>
        </p:txBody>
      </p:sp>
      <p:sp>
        <p:nvSpPr>
          <p:cNvPr id="21507" name="Text Box 2"/>
          <p:cNvSpPr txBox="1">
            <a:spLocks noChangeArrowheads="1"/>
          </p:cNvSpPr>
          <p:nvPr/>
        </p:nvSpPr>
        <p:spPr bwMode="auto">
          <a:xfrm>
            <a:off x="467544" y="1700808"/>
            <a:ext cx="8229600" cy="3721968"/>
          </a:xfrm>
          <a:prstGeom prst="rect">
            <a:avLst/>
          </a:prstGeom>
          <a:noFill/>
          <a:ln w="9525">
            <a:noFill/>
            <a:round/>
            <a:headEnd/>
            <a:tailEnd/>
          </a:ln>
        </p:spPr>
        <p:txBody>
          <a:bodyPr/>
          <a:lstStyle/>
          <a:p>
            <a:pPr>
              <a:lnSpc>
                <a:spcPct val="90000"/>
              </a:lnSpc>
              <a:spcBef>
                <a:spcPts val="1200"/>
              </a:spcBef>
              <a:buClr>
                <a:srgbClr val="0F6FC6"/>
              </a:buClr>
              <a:buSzPct val="76000"/>
              <a:tabLst>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GB" sz="2800" dirty="0" err="1">
                <a:solidFill>
                  <a:srgbClr val="1F497D"/>
                </a:solidFill>
                <a:latin typeface="Calibri"/>
              </a:rPr>
              <a:t>Ένας</a:t>
            </a:r>
            <a:r>
              <a:rPr lang="en-GB" sz="2800" dirty="0">
                <a:solidFill>
                  <a:srgbClr val="1F497D"/>
                </a:solidFill>
                <a:latin typeface="Calibri"/>
              </a:rPr>
              <a:t> </a:t>
            </a:r>
            <a:r>
              <a:rPr lang="en-GB" sz="2800" dirty="0" err="1">
                <a:solidFill>
                  <a:srgbClr val="1F497D"/>
                </a:solidFill>
                <a:latin typeface="Calibri"/>
              </a:rPr>
              <a:t>πίνακας</a:t>
            </a:r>
            <a:r>
              <a:rPr lang="en-GB" sz="2800" dirty="0">
                <a:solidFill>
                  <a:srgbClr val="1F497D"/>
                </a:solidFill>
                <a:latin typeface="Calibri"/>
              </a:rPr>
              <a:t> </a:t>
            </a:r>
            <a:r>
              <a:rPr lang="en-GB" sz="2800" dirty="0" err="1">
                <a:solidFill>
                  <a:srgbClr val="1F497D"/>
                </a:solidFill>
                <a:latin typeface="Calibri"/>
              </a:rPr>
              <a:t>κατακερματισμού</a:t>
            </a:r>
            <a:r>
              <a:rPr lang="en-GB" sz="2800" dirty="0">
                <a:solidFill>
                  <a:srgbClr val="1F497D"/>
                </a:solidFill>
                <a:latin typeface="Calibri"/>
              </a:rPr>
              <a:t> </a:t>
            </a:r>
            <a:r>
              <a:rPr lang="en-GB" sz="2800" dirty="0" err="1">
                <a:solidFill>
                  <a:srgbClr val="1F497D"/>
                </a:solidFill>
                <a:latin typeface="Calibri"/>
              </a:rPr>
              <a:t>αποτελείται</a:t>
            </a:r>
            <a:r>
              <a:rPr lang="en-GB" sz="2800" dirty="0">
                <a:solidFill>
                  <a:srgbClr val="1F497D"/>
                </a:solidFill>
                <a:latin typeface="Calibri"/>
              </a:rPr>
              <a:t> </a:t>
            </a:r>
            <a:r>
              <a:rPr lang="en-GB" sz="2800" dirty="0" err="1">
                <a:solidFill>
                  <a:srgbClr val="1F497D"/>
                </a:solidFill>
                <a:latin typeface="Calibri"/>
              </a:rPr>
              <a:t>από</a:t>
            </a:r>
            <a:r>
              <a:rPr lang="en-GB" sz="2800" dirty="0">
                <a:solidFill>
                  <a:srgbClr val="1F497D"/>
                </a:solidFill>
                <a:latin typeface="Calibri"/>
              </a:rPr>
              <a:t> k </a:t>
            </a:r>
            <a:r>
              <a:rPr lang="en-GB" sz="2800" dirty="0" err="1">
                <a:solidFill>
                  <a:srgbClr val="1F497D"/>
                </a:solidFill>
                <a:latin typeface="Calibri"/>
              </a:rPr>
              <a:t>θέσεις</a:t>
            </a:r>
            <a:r>
              <a:rPr lang="en-GB" sz="2800" dirty="0">
                <a:solidFill>
                  <a:srgbClr val="1F497D"/>
                </a:solidFill>
                <a:latin typeface="Calibri"/>
              </a:rPr>
              <a:t> (</a:t>
            </a:r>
            <a:r>
              <a:rPr lang="en-GB" sz="2800" dirty="0" err="1">
                <a:solidFill>
                  <a:srgbClr val="1F497D"/>
                </a:solidFill>
                <a:latin typeface="Calibri"/>
              </a:rPr>
              <a:t>αριθμημένες</a:t>
            </a:r>
            <a:r>
              <a:rPr lang="en-GB" sz="2800" dirty="0">
                <a:solidFill>
                  <a:srgbClr val="1F497D"/>
                </a:solidFill>
                <a:latin typeface="Calibri"/>
              </a:rPr>
              <a:t> </a:t>
            </a:r>
            <a:r>
              <a:rPr lang="en-GB" sz="2800" dirty="0" err="1">
                <a:solidFill>
                  <a:srgbClr val="1F497D"/>
                </a:solidFill>
                <a:latin typeface="Calibri"/>
              </a:rPr>
              <a:t>από</a:t>
            </a:r>
            <a:r>
              <a:rPr lang="en-GB" sz="2800" dirty="0">
                <a:solidFill>
                  <a:srgbClr val="1F497D"/>
                </a:solidFill>
                <a:latin typeface="Calibri"/>
              </a:rPr>
              <a:t> 0 </a:t>
            </a:r>
            <a:r>
              <a:rPr lang="en-GB" sz="2800" dirty="0" err="1">
                <a:solidFill>
                  <a:srgbClr val="1F497D"/>
                </a:solidFill>
                <a:latin typeface="Calibri"/>
              </a:rPr>
              <a:t>εώς</a:t>
            </a:r>
            <a:r>
              <a:rPr lang="en-GB" sz="2800" dirty="0">
                <a:solidFill>
                  <a:srgbClr val="1F497D"/>
                </a:solidFill>
                <a:latin typeface="Calibri"/>
              </a:rPr>
              <a:t> k-1)</a:t>
            </a:r>
          </a:p>
          <a:p>
            <a:pPr marL="542925" lvl="1" indent="-269875">
              <a:lnSpc>
                <a:spcPct val="90000"/>
              </a:lnSpc>
              <a:spcBef>
                <a:spcPts val="1200"/>
              </a:spcBef>
              <a:buClr>
                <a:srgbClr val="009DD9"/>
              </a:buClr>
              <a:buSzPct val="76000"/>
              <a:buFont typeface="Wingdings 3" pitchFamily="18"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GB" sz="2500" dirty="0" err="1">
                <a:solidFill>
                  <a:srgbClr val="1F497D"/>
                </a:solidFill>
                <a:latin typeface="Calibri"/>
              </a:rPr>
              <a:t>σε</a:t>
            </a:r>
            <a:r>
              <a:rPr lang="en-GB" sz="2500" dirty="0">
                <a:solidFill>
                  <a:srgbClr val="1F497D"/>
                </a:solidFill>
                <a:latin typeface="Calibri"/>
              </a:rPr>
              <a:t> </a:t>
            </a:r>
            <a:r>
              <a:rPr lang="en-GB" sz="2500" dirty="0" err="1">
                <a:solidFill>
                  <a:srgbClr val="1F497D"/>
                </a:solidFill>
                <a:latin typeface="Calibri"/>
              </a:rPr>
              <a:t>κάθε</a:t>
            </a:r>
            <a:r>
              <a:rPr lang="en-GB" sz="2500" dirty="0">
                <a:solidFill>
                  <a:srgbClr val="1F497D"/>
                </a:solidFill>
                <a:latin typeface="Calibri"/>
              </a:rPr>
              <a:t> </a:t>
            </a:r>
            <a:r>
              <a:rPr lang="en-GB" sz="2500" dirty="0" err="1">
                <a:solidFill>
                  <a:srgbClr val="1F497D"/>
                </a:solidFill>
                <a:latin typeface="Calibri"/>
              </a:rPr>
              <a:t>θέση</a:t>
            </a:r>
            <a:r>
              <a:rPr lang="en-GB" sz="2500" dirty="0">
                <a:solidFill>
                  <a:srgbClr val="1F497D"/>
                </a:solidFill>
                <a:latin typeface="Calibri"/>
              </a:rPr>
              <a:t> </a:t>
            </a:r>
            <a:r>
              <a:rPr lang="en-GB" sz="2500" dirty="0" err="1">
                <a:solidFill>
                  <a:srgbClr val="1F497D"/>
                </a:solidFill>
                <a:latin typeface="Calibri"/>
              </a:rPr>
              <a:t>υπάρχει</a:t>
            </a:r>
            <a:r>
              <a:rPr lang="en-GB" sz="2500" dirty="0">
                <a:solidFill>
                  <a:srgbClr val="1F497D"/>
                </a:solidFill>
                <a:latin typeface="Calibri"/>
              </a:rPr>
              <a:t> </a:t>
            </a:r>
            <a:r>
              <a:rPr lang="en-GB" sz="2500" dirty="0" err="1">
                <a:solidFill>
                  <a:srgbClr val="1F497D"/>
                </a:solidFill>
                <a:latin typeface="Calibri"/>
              </a:rPr>
              <a:t>ένας</a:t>
            </a:r>
            <a:r>
              <a:rPr lang="en-GB" sz="2500" dirty="0">
                <a:solidFill>
                  <a:srgbClr val="1F497D"/>
                </a:solidFill>
                <a:latin typeface="Calibri"/>
              </a:rPr>
              <a:t> </a:t>
            </a:r>
            <a:r>
              <a:rPr lang="en-GB" sz="2500" dirty="0" err="1">
                <a:solidFill>
                  <a:srgbClr val="1F497D"/>
                </a:solidFill>
                <a:latin typeface="Calibri"/>
              </a:rPr>
              <a:t>δείκτης</a:t>
            </a:r>
            <a:r>
              <a:rPr lang="en-GB" sz="2500" dirty="0">
                <a:solidFill>
                  <a:srgbClr val="1F497D"/>
                </a:solidFill>
                <a:latin typeface="Calibri"/>
              </a:rPr>
              <a:t> </a:t>
            </a:r>
            <a:r>
              <a:rPr lang="en-GB" sz="2500" dirty="0" err="1">
                <a:solidFill>
                  <a:srgbClr val="1F497D"/>
                </a:solidFill>
                <a:latin typeface="Calibri"/>
              </a:rPr>
              <a:t>στο</a:t>
            </a:r>
            <a:r>
              <a:rPr lang="en-GB" sz="2500" dirty="0">
                <a:solidFill>
                  <a:srgbClr val="1F497D"/>
                </a:solidFill>
                <a:latin typeface="Calibri"/>
              </a:rPr>
              <a:t> </a:t>
            </a:r>
            <a:r>
              <a:rPr lang="en-GB" sz="2500" dirty="0" err="1">
                <a:solidFill>
                  <a:srgbClr val="1F497D"/>
                </a:solidFill>
                <a:latin typeface="Calibri"/>
              </a:rPr>
              <a:t>αρχικό</a:t>
            </a:r>
            <a:r>
              <a:rPr lang="en-GB" sz="2500" dirty="0">
                <a:solidFill>
                  <a:srgbClr val="1F497D"/>
                </a:solidFill>
                <a:latin typeface="Calibri"/>
              </a:rPr>
              <a:t> </a:t>
            </a:r>
            <a:r>
              <a:rPr lang="en-GB" sz="2500" dirty="0" err="1">
                <a:solidFill>
                  <a:srgbClr val="1F497D"/>
                </a:solidFill>
                <a:latin typeface="Calibri"/>
              </a:rPr>
              <a:t>στοιχείο</a:t>
            </a:r>
            <a:r>
              <a:rPr lang="en-GB" sz="2500" dirty="0">
                <a:solidFill>
                  <a:srgbClr val="1F497D"/>
                </a:solidFill>
                <a:latin typeface="Calibri"/>
              </a:rPr>
              <a:t> </a:t>
            </a:r>
            <a:r>
              <a:rPr lang="en-GB" sz="2500" dirty="0" err="1">
                <a:solidFill>
                  <a:srgbClr val="1F497D"/>
                </a:solidFill>
                <a:latin typeface="Calibri"/>
              </a:rPr>
              <a:t>μιας</a:t>
            </a:r>
            <a:r>
              <a:rPr lang="en-GB" sz="2500" dirty="0">
                <a:solidFill>
                  <a:srgbClr val="1F497D"/>
                </a:solidFill>
                <a:latin typeface="Calibri"/>
              </a:rPr>
              <a:t> </a:t>
            </a:r>
            <a:r>
              <a:rPr lang="en-GB" sz="2500" dirty="0" err="1">
                <a:solidFill>
                  <a:srgbClr val="1F497D"/>
                </a:solidFill>
                <a:latin typeface="Calibri"/>
              </a:rPr>
              <a:t>συνδεδεμένης</a:t>
            </a:r>
            <a:r>
              <a:rPr lang="en-GB" sz="2500" dirty="0">
                <a:solidFill>
                  <a:srgbClr val="1F497D"/>
                </a:solidFill>
                <a:latin typeface="Calibri"/>
              </a:rPr>
              <a:t> </a:t>
            </a:r>
            <a:r>
              <a:rPr lang="en-GB" sz="2500" dirty="0" err="1">
                <a:solidFill>
                  <a:srgbClr val="1F497D"/>
                </a:solidFill>
                <a:latin typeface="Calibri"/>
              </a:rPr>
              <a:t>λίστας</a:t>
            </a:r>
            <a:endParaRPr lang="en-GB" sz="2500" dirty="0">
              <a:solidFill>
                <a:srgbClr val="1F497D"/>
              </a:solidFill>
              <a:latin typeface="Calibri"/>
            </a:endParaRPr>
          </a:p>
          <a:p>
            <a:pPr marL="542925" lvl="1" indent="-269875">
              <a:lnSpc>
                <a:spcPct val="90000"/>
              </a:lnSpc>
              <a:spcBef>
                <a:spcPts val="1200"/>
              </a:spcBef>
              <a:buClr>
                <a:srgbClr val="009DD9"/>
              </a:buClr>
              <a:buSzPct val="76000"/>
              <a:buFont typeface="Wingdings 3" pitchFamily="18"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GB" sz="2400" dirty="0" err="1">
                <a:solidFill>
                  <a:srgbClr val="1F497D"/>
                </a:solidFill>
                <a:latin typeface="Calibri"/>
              </a:rPr>
              <a:t>κάθε</a:t>
            </a:r>
            <a:r>
              <a:rPr lang="en-GB" sz="2400" dirty="0">
                <a:solidFill>
                  <a:srgbClr val="1F497D"/>
                </a:solidFill>
                <a:latin typeface="Calibri"/>
              </a:rPr>
              <a:t> </a:t>
            </a:r>
            <a:r>
              <a:rPr lang="en-GB" sz="2400" dirty="0" err="1">
                <a:solidFill>
                  <a:srgbClr val="1F497D"/>
                </a:solidFill>
                <a:latin typeface="Calibri"/>
              </a:rPr>
              <a:t>όνομα</a:t>
            </a:r>
            <a:r>
              <a:rPr lang="en-GB" sz="2400" dirty="0">
                <a:solidFill>
                  <a:srgbClr val="1F497D"/>
                </a:solidFill>
                <a:latin typeface="Calibri"/>
              </a:rPr>
              <a:t> </a:t>
            </a:r>
            <a:r>
              <a:rPr lang="en-GB" sz="2400" i="1" dirty="0">
                <a:solidFill>
                  <a:srgbClr val="1F497D"/>
                </a:solidFill>
                <a:latin typeface="Calibri"/>
              </a:rPr>
              <a:t>n</a:t>
            </a:r>
            <a:r>
              <a:rPr lang="en-GB" sz="2400" dirty="0">
                <a:solidFill>
                  <a:srgbClr val="1F497D"/>
                </a:solidFill>
                <a:latin typeface="Calibri"/>
              </a:rPr>
              <a:t> </a:t>
            </a:r>
            <a:r>
              <a:rPr lang="en-GB" sz="2400" dirty="0" err="1">
                <a:solidFill>
                  <a:srgbClr val="1F497D"/>
                </a:solidFill>
                <a:latin typeface="Calibri"/>
              </a:rPr>
              <a:t>κατανέμεται</a:t>
            </a:r>
            <a:r>
              <a:rPr lang="en-GB" sz="2400" dirty="0">
                <a:solidFill>
                  <a:srgbClr val="1F497D"/>
                </a:solidFill>
                <a:latin typeface="Calibri"/>
              </a:rPr>
              <a:t> </a:t>
            </a:r>
            <a:r>
              <a:rPr lang="en-GB" sz="2400" dirty="0" err="1">
                <a:solidFill>
                  <a:srgbClr val="1F497D"/>
                </a:solidFill>
                <a:latin typeface="Calibri"/>
              </a:rPr>
              <a:t>σε</a:t>
            </a:r>
            <a:r>
              <a:rPr lang="en-GB" sz="2400" dirty="0">
                <a:solidFill>
                  <a:srgbClr val="1F497D"/>
                </a:solidFill>
                <a:latin typeface="Calibri"/>
              </a:rPr>
              <a:t> </a:t>
            </a:r>
            <a:r>
              <a:rPr lang="en-GB" sz="2400" dirty="0" err="1">
                <a:solidFill>
                  <a:srgbClr val="1F497D"/>
                </a:solidFill>
                <a:latin typeface="Calibri"/>
              </a:rPr>
              <a:t>μία</a:t>
            </a:r>
            <a:r>
              <a:rPr lang="en-GB" sz="2400" dirty="0">
                <a:solidFill>
                  <a:srgbClr val="1F497D"/>
                </a:solidFill>
                <a:latin typeface="Calibri"/>
              </a:rPr>
              <a:t> </a:t>
            </a:r>
            <a:r>
              <a:rPr lang="en-GB" sz="2400" dirty="0" err="1">
                <a:solidFill>
                  <a:srgbClr val="1F497D"/>
                </a:solidFill>
                <a:latin typeface="Calibri"/>
              </a:rPr>
              <a:t>από</a:t>
            </a:r>
            <a:r>
              <a:rPr lang="en-GB" sz="2400" dirty="0">
                <a:solidFill>
                  <a:srgbClr val="1F497D"/>
                </a:solidFill>
                <a:latin typeface="Calibri"/>
              </a:rPr>
              <a:t> </a:t>
            </a:r>
            <a:r>
              <a:rPr lang="en-GB" sz="2400" dirty="0" err="1">
                <a:solidFill>
                  <a:srgbClr val="1F497D"/>
                </a:solidFill>
                <a:latin typeface="Calibri"/>
              </a:rPr>
              <a:t>αυτές</a:t>
            </a:r>
            <a:r>
              <a:rPr lang="en-GB" sz="2400" dirty="0">
                <a:solidFill>
                  <a:srgbClr val="1F497D"/>
                </a:solidFill>
                <a:latin typeface="Calibri"/>
              </a:rPr>
              <a:t> </a:t>
            </a:r>
            <a:r>
              <a:rPr lang="en-GB" sz="2400" dirty="0" err="1">
                <a:solidFill>
                  <a:srgbClr val="1F497D"/>
                </a:solidFill>
                <a:latin typeface="Calibri"/>
              </a:rPr>
              <a:t>τις</a:t>
            </a:r>
            <a:r>
              <a:rPr lang="en-GB" sz="2400" dirty="0">
                <a:solidFill>
                  <a:srgbClr val="1F497D"/>
                </a:solidFill>
                <a:latin typeface="Calibri"/>
              </a:rPr>
              <a:t> </a:t>
            </a:r>
            <a:r>
              <a:rPr lang="en-GB" sz="2400" dirty="0" err="1">
                <a:solidFill>
                  <a:srgbClr val="1F497D"/>
                </a:solidFill>
                <a:latin typeface="Calibri"/>
              </a:rPr>
              <a:t>λίστες</a:t>
            </a:r>
            <a:r>
              <a:rPr lang="en-GB" sz="2400" dirty="0">
                <a:solidFill>
                  <a:srgbClr val="1F497D"/>
                </a:solidFill>
                <a:latin typeface="Calibri"/>
              </a:rPr>
              <a:t> </a:t>
            </a:r>
            <a:r>
              <a:rPr lang="en-GB" sz="2400" dirty="0" err="1">
                <a:solidFill>
                  <a:srgbClr val="1F497D"/>
                </a:solidFill>
                <a:latin typeface="Calibri"/>
              </a:rPr>
              <a:t>με</a:t>
            </a:r>
            <a:r>
              <a:rPr lang="en-GB" sz="2400" dirty="0">
                <a:solidFill>
                  <a:srgbClr val="1F497D"/>
                </a:solidFill>
                <a:latin typeface="Calibri"/>
              </a:rPr>
              <a:t> </a:t>
            </a:r>
            <a:r>
              <a:rPr lang="en-GB" sz="2400" dirty="0" err="1">
                <a:solidFill>
                  <a:srgbClr val="1F497D"/>
                </a:solidFill>
                <a:latin typeface="Calibri"/>
              </a:rPr>
              <a:t>βάση</a:t>
            </a:r>
            <a:r>
              <a:rPr lang="en-GB" sz="2400" dirty="0">
                <a:solidFill>
                  <a:srgbClr val="1F497D"/>
                </a:solidFill>
                <a:latin typeface="Calibri"/>
              </a:rPr>
              <a:t> </a:t>
            </a:r>
            <a:r>
              <a:rPr lang="en-GB" sz="2400" dirty="0" err="1">
                <a:solidFill>
                  <a:srgbClr val="1F497D"/>
                </a:solidFill>
                <a:latin typeface="Calibri"/>
              </a:rPr>
              <a:t>μια</a:t>
            </a:r>
            <a:r>
              <a:rPr lang="en-GB" sz="2400" dirty="0">
                <a:solidFill>
                  <a:srgbClr val="1F497D"/>
                </a:solidFill>
                <a:latin typeface="Calibri"/>
              </a:rPr>
              <a:t> hash </a:t>
            </a:r>
            <a:r>
              <a:rPr lang="en-GB" sz="2400" dirty="0" err="1">
                <a:solidFill>
                  <a:srgbClr val="1F497D"/>
                </a:solidFill>
                <a:latin typeface="Calibri"/>
              </a:rPr>
              <a:t>συνάρτηση</a:t>
            </a:r>
            <a:r>
              <a:rPr lang="en-GB" sz="2400" dirty="0">
                <a:solidFill>
                  <a:srgbClr val="1F497D"/>
                </a:solidFill>
                <a:latin typeface="Calibri"/>
              </a:rPr>
              <a:t> (h(n) = x, 0 ≤ x ≤ k-1) </a:t>
            </a:r>
          </a:p>
          <a:p>
            <a:pPr marL="542925" lvl="1" indent="-269875">
              <a:lnSpc>
                <a:spcPct val="90000"/>
              </a:lnSpc>
              <a:spcBef>
                <a:spcPts val="1200"/>
              </a:spcBef>
              <a:buClr>
                <a:srgbClr val="009DD9"/>
              </a:buClr>
              <a:buSzPct val="76000"/>
              <a:buFont typeface="Wingdings 3" pitchFamily="18"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GB" sz="2400" dirty="0" err="1">
                <a:solidFill>
                  <a:srgbClr val="1F497D"/>
                </a:solidFill>
                <a:latin typeface="Calibri"/>
              </a:rPr>
              <a:t>είναι</a:t>
            </a:r>
            <a:r>
              <a:rPr lang="en-GB" sz="2400" dirty="0">
                <a:solidFill>
                  <a:srgbClr val="1F497D"/>
                </a:solidFill>
                <a:latin typeface="Calibri"/>
              </a:rPr>
              <a:t> </a:t>
            </a:r>
            <a:r>
              <a:rPr lang="en-GB" sz="2400" dirty="0" err="1">
                <a:solidFill>
                  <a:srgbClr val="1F497D"/>
                </a:solidFill>
                <a:latin typeface="Calibri"/>
              </a:rPr>
              <a:t>πολύ</a:t>
            </a:r>
            <a:r>
              <a:rPr lang="en-GB" sz="2400" dirty="0">
                <a:solidFill>
                  <a:srgbClr val="1F497D"/>
                </a:solidFill>
                <a:latin typeface="Calibri"/>
              </a:rPr>
              <a:t> </a:t>
            </a:r>
            <a:r>
              <a:rPr lang="en-GB" sz="2400" dirty="0" err="1">
                <a:solidFill>
                  <a:srgbClr val="1F497D"/>
                </a:solidFill>
                <a:latin typeface="Calibri"/>
              </a:rPr>
              <a:t>χρήσιμο</a:t>
            </a:r>
            <a:r>
              <a:rPr lang="en-GB" sz="2400" dirty="0">
                <a:solidFill>
                  <a:srgbClr val="1F497D"/>
                </a:solidFill>
                <a:latin typeface="Calibri"/>
              </a:rPr>
              <a:t> </a:t>
            </a:r>
            <a:r>
              <a:rPr lang="en-GB" sz="2400" dirty="0" err="1" smtClean="0">
                <a:solidFill>
                  <a:srgbClr val="1F497D"/>
                </a:solidFill>
                <a:latin typeface="Calibri"/>
              </a:rPr>
              <a:t>να</a:t>
            </a:r>
            <a:r>
              <a:rPr lang="en-GB" sz="2400" dirty="0" smtClean="0">
                <a:solidFill>
                  <a:srgbClr val="1F497D"/>
                </a:solidFill>
                <a:latin typeface="Calibri"/>
              </a:rPr>
              <a:t> </a:t>
            </a:r>
            <a:r>
              <a:rPr lang="en-GB" sz="2400" dirty="0" err="1">
                <a:solidFill>
                  <a:srgbClr val="1F497D"/>
                </a:solidFill>
                <a:latin typeface="Calibri"/>
              </a:rPr>
              <a:t>υπάρχει</a:t>
            </a:r>
            <a:r>
              <a:rPr lang="en-GB" sz="2400" dirty="0">
                <a:solidFill>
                  <a:srgbClr val="1F497D"/>
                </a:solidFill>
                <a:latin typeface="Calibri"/>
              </a:rPr>
              <a:t> </a:t>
            </a:r>
            <a:r>
              <a:rPr lang="en-GB" sz="2400" dirty="0" err="1">
                <a:solidFill>
                  <a:srgbClr val="1F497D"/>
                </a:solidFill>
                <a:latin typeface="Calibri"/>
              </a:rPr>
              <a:t>και</a:t>
            </a:r>
            <a:r>
              <a:rPr lang="en-GB" sz="2400" dirty="0">
                <a:solidFill>
                  <a:srgbClr val="1F497D"/>
                </a:solidFill>
                <a:latin typeface="Calibri"/>
              </a:rPr>
              <a:t> </a:t>
            </a:r>
            <a:r>
              <a:rPr lang="el-GR" sz="2400" dirty="0" smtClean="0">
                <a:solidFill>
                  <a:srgbClr val="1F497D"/>
                </a:solidFill>
                <a:latin typeface="Calibri"/>
              </a:rPr>
              <a:t>μια δομή πάνω στην υπάρχουσα δομή σε μορφή λίστας </a:t>
            </a:r>
            <a:r>
              <a:rPr lang="en-GB" sz="2400" dirty="0" err="1" smtClean="0">
                <a:solidFill>
                  <a:srgbClr val="1F497D"/>
                </a:solidFill>
                <a:latin typeface="Calibri"/>
              </a:rPr>
              <a:t>που</a:t>
            </a:r>
            <a:r>
              <a:rPr lang="en-GB" sz="2400" dirty="0" smtClean="0">
                <a:solidFill>
                  <a:srgbClr val="1F497D"/>
                </a:solidFill>
                <a:latin typeface="Calibri"/>
              </a:rPr>
              <a:t> </a:t>
            </a:r>
            <a:r>
              <a:rPr lang="el-GR" sz="2400" dirty="0" smtClean="0">
                <a:solidFill>
                  <a:srgbClr val="1F497D"/>
                </a:solidFill>
                <a:latin typeface="Calibri"/>
              </a:rPr>
              <a:t>να συνδέει </a:t>
            </a:r>
            <a:r>
              <a:rPr lang="en-GB" sz="2400" dirty="0" err="1" smtClean="0">
                <a:solidFill>
                  <a:srgbClr val="1F497D"/>
                </a:solidFill>
                <a:latin typeface="Calibri"/>
              </a:rPr>
              <a:t>όλα</a:t>
            </a:r>
            <a:r>
              <a:rPr lang="en-GB" sz="2400" dirty="0" smtClean="0">
                <a:solidFill>
                  <a:srgbClr val="1F497D"/>
                </a:solidFill>
                <a:latin typeface="Calibri"/>
              </a:rPr>
              <a:t> </a:t>
            </a:r>
            <a:r>
              <a:rPr lang="en-GB" sz="2400" dirty="0" err="1">
                <a:solidFill>
                  <a:srgbClr val="1F497D"/>
                </a:solidFill>
                <a:latin typeface="Calibri"/>
              </a:rPr>
              <a:t>τα</a:t>
            </a:r>
            <a:r>
              <a:rPr lang="en-GB" sz="2400" dirty="0">
                <a:solidFill>
                  <a:srgbClr val="1F497D"/>
                </a:solidFill>
                <a:latin typeface="Calibri"/>
              </a:rPr>
              <a:t> </a:t>
            </a:r>
            <a:r>
              <a:rPr lang="en-GB" sz="2400" dirty="0" err="1">
                <a:solidFill>
                  <a:srgbClr val="1F497D"/>
                </a:solidFill>
                <a:latin typeface="Calibri"/>
              </a:rPr>
              <a:t>σύμβολα</a:t>
            </a:r>
            <a:r>
              <a:rPr lang="en-GB" sz="2400" dirty="0">
                <a:solidFill>
                  <a:srgbClr val="1F497D"/>
                </a:solidFill>
                <a:latin typeface="Calibri"/>
              </a:rPr>
              <a:t> </a:t>
            </a:r>
            <a:r>
              <a:rPr lang="en-GB" sz="2400" dirty="0" err="1">
                <a:solidFill>
                  <a:srgbClr val="1F497D"/>
                </a:solidFill>
                <a:latin typeface="Calibri"/>
              </a:rPr>
              <a:t>που</a:t>
            </a:r>
            <a:r>
              <a:rPr lang="en-GB" sz="2400" dirty="0">
                <a:solidFill>
                  <a:srgbClr val="1F497D"/>
                </a:solidFill>
                <a:latin typeface="Calibri"/>
              </a:rPr>
              <a:t> </a:t>
            </a:r>
            <a:r>
              <a:rPr lang="en-GB" sz="2400" dirty="0" err="1">
                <a:solidFill>
                  <a:srgbClr val="1F497D"/>
                </a:solidFill>
                <a:latin typeface="Calibri"/>
              </a:rPr>
              <a:t>ανήκουν</a:t>
            </a:r>
            <a:r>
              <a:rPr lang="en-GB" sz="2400" dirty="0">
                <a:solidFill>
                  <a:srgbClr val="1F497D"/>
                </a:solidFill>
                <a:latin typeface="Calibri"/>
              </a:rPr>
              <a:t> </a:t>
            </a:r>
            <a:r>
              <a:rPr lang="en-GB" sz="2400" dirty="0" err="1" smtClean="0">
                <a:solidFill>
                  <a:srgbClr val="1F497D"/>
                </a:solidFill>
                <a:latin typeface="Calibri"/>
              </a:rPr>
              <a:t>στο</a:t>
            </a:r>
            <a:r>
              <a:rPr lang="el-GR" sz="2400" dirty="0" smtClean="0">
                <a:solidFill>
                  <a:srgbClr val="1F497D"/>
                </a:solidFill>
                <a:latin typeface="Calibri"/>
              </a:rPr>
              <a:t>ην ίδια εμβέλεια</a:t>
            </a:r>
            <a:r>
              <a:rPr lang="en-GB" sz="2400" dirty="0" smtClean="0">
                <a:solidFill>
                  <a:srgbClr val="1F497D"/>
                </a:solidFill>
                <a:latin typeface="Calibri"/>
              </a:rPr>
              <a:t> </a:t>
            </a:r>
            <a:r>
              <a:rPr lang="el-GR" sz="2400" dirty="0" smtClean="0">
                <a:solidFill>
                  <a:srgbClr val="1F497D"/>
                </a:solidFill>
                <a:latin typeface="Calibri"/>
              </a:rPr>
              <a:t> (</a:t>
            </a:r>
            <a:r>
              <a:rPr lang="en-GB" sz="2400" dirty="0" smtClean="0">
                <a:solidFill>
                  <a:srgbClr val="1F497D"/>
                </a:solidFill>
                <a:latin typeface="Calibri"/>
              </a:rPr>
              <a:t>scope</a:t>
            </a:r>
            <a:r>
              <a:rPr lang="el-GR" sz="2400" dirty="0" smtClean="0">
                <a:solidFill>
                  <a:srgbClr val="1F497D"/>
                </a:solidFill>
                <a:latin typeface="Calibri"/>
              </a:rPr>
              <a:t>)</a:t>
            </a:r>
            <a:r>
              <a:rPr lang="en-GB" sz="2400" dirty="0" smtClean="0">
                <a:solidFill>
                  <a:srgbClr val="1F497D"/>
                </a:solidFill>
              </a:rPr>
              <a:t>.</a:t>
            </a:r>
            <a:endParaRPr lang="en-GB" sz="2400" dirty="0">
              <a:solidFill>
                <a:srgbClr val="1F497D"/>
              </a:solidFill>
            </a:endParaRPr>
          </a:p>
        </p:txBody>
      </p:sp>
    </p:spTree>
    <p:extLst>
      <p:ext uri="{BB962C8B-B14F-4D97-AF65-F5344CB8AC3E}">
        <p14:creationId xmlns:p14="http://schemas.microsoft.com/office/powerpoint/2010/main" val="342378379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smtClean="0"/>
              <a:t>Υλοποίηση με πίνακα κατακερματισμού και συνδεδεμένες λίστες </a:t>
            </a:r>
            <a:r>
              <a:rPr lang="el-GR" sz="2800" b="0" dirty="0" smtClean="0"/>
              <a:t>(3 από 3)</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grpSp>
        <p:nvGrpSpPr>
          <p:cNvPr id="55" name="54 - Ομάδα"/>
          <p:cNvGrpSpPr/>
          <p:nvPr/>
        </p:nvGrpSpPr>
        <p:grpSpPr>
          <a:xfrm>
            <a:off x="827584" y="1988840"/>
            <a:ext cx="7313612" cy="3887787"/>
            <a:chOff x="4620444" y="1845221"/>
            <a:chExt cx="7313612" cy="3887787"/>
          </a:xfrm>
        </p:grpSpPr>
        <p:sp>
          <p:nvSpPr>
            <p:cNvPr id="7" name="Rectangle 2"/>
            <p:cNvSpPr>
              <a:spLocks noChangeArrowheads="1"/>
            </p:cNvSpPr>
            <p:nvPr/>
          </p:nvSpPr>
          <p:spPr bwMode="auto">
            <a:xfrm>
              <a:off x="5076056" y="1845221"/>
              <a:ext cx="504825" cy="431800"/>
            </a:xfrm>
            <a:prstGeom prst="rect">
              <a:avLst/>
            </a:prstGeom>
            <a:noFill/>
            <a:ln w="9360">
              <a:solidFill>
                <a:srgbClr val="085091"/>
              </a:solidFill>
              <a:miter lim="800000"/>
              <a:headEnd/>
              <a:tailEnd/>
            </a:ln>
          </p:spPr>
          <p:txBody>
            <a:bodyPr wrap="none" anchor="ctr"/>
            <a:lstStyle/>
            <a:p>
              <a:endParaRPr lang="en-US">
                <a:solidFill>
                  <a:prstClr val="black"/>
                </a:solidFill>
              </a:endParaRPr>
            </a:p>
          </p:txBody>
        </p:sp>
        <p:sp>
          <p:nvSpPr>
            <p:cNvPr id="8" name="Rectangle 3"/>
            <p:cNvSpPr>
              <a:spLocks noChangeArrowheads="1"/>
            </p:cNvSpPr>
            <p:nvPr/>
          </p:nvSpPr>
          <p:spPr bwMode="auto">
            <a:xfrm>
              <a:off x="5076056" y="2277021"/>
              <a:ext cx="504825" cy="431800"/>
            </a:xfrm>
            <a:prstGeom prst="rect">
              <a:avLst/>
            </a:prstGeom>
            <a:noFill/>
            <a:ln w="9360">
              <a:solidFill>
                <a:srgbClr val="085091"/>
              </a:solidFill>
              <a:miter lim="800000"/>
              <a:headEnd/>
              <a:tailEnd/>
            </a:ln>
          </p:spPr>
          <p:txBody>
            <a:bodyPr wrap="none" anchor="ctr"/>
            <a:lstStyle/>
            <a:p>
              <a:endParaRPr lang="en-US">
                <a:solidFill>
                  <a:prstClr val="black"/>
                </a:solidFill>
              </a:endParaRPr>
            </a:p>
          </p:txBody>
        </p:sp>
        <p:sp>
          <p:nvSpPr>
            <p:cNvPr id="9" name="Rectangle 4"/>
            <p:cNvSpPr>
              <a:spLocks noChangeArrowheads="1"/>
            </p:cNvSpPr>
            <p:nvPr/>
          </p:nvSpPr>
          <p:spPr bwMode="auto">
            <a:xfrm>
              <a:off x="5076056" y="2708821"/>
              <a:ext cx="504825" cy="431800"/>
            </a:xfrm>
            <a:prstGeom prst="rect">
              <a:avLst/>
            </a:prstGeom>
            <a:noFill/>
            <a:ln w="9360">
              <a:solidFill>
                <a:srgbClr val="085091"/>
              </a:solidFill>
              <a:miter lim="800000"/>
              <a:headEnd/>
              <a:tailEnd/>
            </a:ln>
          </p:spPr>
          <p:txBody>
            <a:bodyPr wrap="none" anchor="ctr"/>
            <a:lstStyle/>
            <a:p>
              <a:endParaRPr lang="en-US">
                <a:solidFill>
                  <a:prstClr val="black"/>
                </a:solidFill>
              </a:endParaRPr>
            </a:p>
          </p:txBody>
        </p:sp>
        <p:sp>
          <p:nvSpPr>
            <p:cNvPr id="10" name="Rectangle 5"/>
            <p:cNvSpPr>
              <a:spLocks noChangeArrowheads="1"/>
            </p:cNvSpPr>
            <p:nvPr/>
          </p:nvSpPr>
          <p:spPr bwMode="auto">
            <a:xfrm>
              <a:off x="5076056" y="3574008"/>
              <a:ext cx="504825" cy="431800"/>
            </a:xfrm>
            <a:prstGeom prst="rect">
              <a:avLst/>
            </a:prstGeom>
            <a:noFill/>
            <a:ln w="9360">
              <a:solidFill>
                <a:srgbClr val="085091"/>
              </a:solidFill>
              <a:miter lim="800000"/>
              <a:headEnd/>
              <a:tailEnd/>
            </a:ln>
          </p:spPr>
          <p:txBody>
            <a:bodyPr wrap="none" anchor="ctr"/>
            <a:lstStyle/>
            <a:p>
              <a:endParaRPr lang="en-US">
                <a:solidFill>
                  <a:prstClr val="black"/>
                </a:solidFill>
              </a:endParaRPr>
            </a:p>
          </p:txBody>
        </p:sp>
        <p:sp>
          <p:nvSpPr>
            <p:cNvPr id="11" name="Rectangle 6"/>
            <p:cNvSpPr>
              <a:spLocks noChangeArrowheads="1"/>
            </p:cNvSpPr>
            <p:nvPr/>
          </p:nvSpPr>
          <p:spPr bwMode="auto">
            <a:xfrm>
              <a:off x="5076056" y="4437608"/>
              <a:ext cx="504825" cy="431800"/>
            </a:xfrm>
            <a:prstGeom prst="rect">
              <a:avLst/>
            </a:prstGeom>
            <a:noFill/>
            <a:ln w="9360">
              <a:solidFill>
                <a:srgbClr val="085091"/>
              </a:solidFill>
              <a:miter lim="800000"/>
              <a:headEnd/>
              <a:tailEnd/>
            </a:ln>
          </p:spPr>
          <p:txBody>
            <a:bodyPr wrap="none" anchor="ctr"/>
            <a:lstStyle/>
            <a:p>
              <a:endParaRPr lang="en-US">
                <a:solidFill>
                  <a:prstClr val="black"/>
                </a:solidFill>
              </a:endParaRPr>
            </a:p>
          </p:txBody>
        </p:sp>
        <p:sp>
          <p:nvSpPr>
            <p:cNvPr id="12" name="Rectangle 7"/>
            <p:cNvSpPr>
              <a:spLocks noChangeArrowheads="1"/>
            </p:cNvSpPr>
            <p:nvPr/>
          </p:nvSpPr>
          <p:spPr bwMode="auto">
            <a:xfrm>
              <a:off x="5076056" y="4869408"/>
              <a:ext cx="504825" cy="431800"/>
            </a:xfrm>
            <a:prstGeom prst="rect">
              <a:avLst/>
            </a:prstGeom>
            <a:noFill/>
            <a:ln w="9360">
              <a:solidFill>
                <a:srgbClr val="085091"/>
              </a:solidFill>
              <a:miter lim="800000"/>
              <a:headEnd/>
              <a:tailEnd/>
            </a:ln>
          </p:spPr>
          <p:txBody>
            <a:bodyPr wrap="none" anchor="ctr"/>
            <a:lstStyle/>
            <a:p>
              <a:endParaRPr lang="en-US">
                <a:solidFill>
                  <a:prstClr val="black"/>
                </a:solidFill>
              </a:endParaRPr>
            </a:p>
          </p:txBody>
        </p:sp>
        <p:sp>
          <p:nvSpPr>
            <p:cNvPr id="13" name="Rectangle 8"/>
            <p:cNvSpPr>
              <a:spLocks noChangeArrowheads="1"/>
            </p:cNvSpPr>
            <p:nvPr/>
          </p:nvSpPr>
          <p:spPr bwMode="auto">
            <a:xfrm>
              <a:off x="5980931" y="2786608"/>
              <a:ext cx="431800" cy="360363"/>
            </a:xfrm>
            <a:prstGeom prst="rect">
              <a:avLst/>
            </a:prstGeom>
            <a:solidFill>
              <a:schemeClr val="accent4">
                <a:lumMod val="60000"/>
                <a:lumOff val="40000"/>
              </a:schemeClr>
            </a:solidFill>
            <a:ln w="9360">
              <a:solidFill>
                <a:srgbClr val="000000"/>
              </a:solidFill>
              <a:miter lim="800000"/>
              <a:headEnd/>
              <a:tailEnd/>
            </a:ln>
          </p:spPr>
          <p:txBody>
            <a:bodyPr wrap="none" anchor="ctr"/>
            <a:lstStyle/>
            <a:p>
              <a:endParaRPr lang="en-US">
                <a:solidFill>
                  <a:prstClr val="black"/>
                </a:solidFill>
              </a:endParaRPr>
            </a:p>
          </p:txBody>
        </p:sp>
        <p:sp>
          <p:nvSpPr>
            <p:cNvPr id="14" name="Rectangle 9"/>
            <p:cNvSpPr>
              <a:spLocks noChangeArrowheads="1"/>
            </p:cNvSpPr>
            <p:nvPr/>
          </p:nvSpPr>
          <p:spPr bwMode="auto">
            <a:xfrm>
              <a:off x="5980931" y="1849983"/>
              <a:ext cx="431800" cy="360363"/>
            </a:xfrm>
            <a:prstGeom prst="rect">
              <a:avLst/>
            </a:prstGeom>
            <a:solidFill>
              <a:schemeClr val="accent4">
                <a:lumMod val="60000"/>
                <a:lumOff val="40000"/>
              </a:schemeClr>
            </a:solidFill>
            <a:ln w="9360">
              <a:solidFill>
                <a:srgbClr val="000000"/>
              </a:solidFill>
              <a:miter lim="800000"/>
              <a:headEnd/>
              <a:tailEnd/>
            </a:ln>
          </p:spPr>
          <p:txBody>
            <a:bodyPr wrap="none" anchor="ctr"/>
            <a:lstStyle/>
            <a:p>
              <a:endParaRPr lang="en-US">
                <a:solidFill>
                  <a:prstClr val="black"/>
                </a:solidFill>
              </a:endParaRPr>
            </a:p>
          </p:txBody>
        </p:sp>
        <p:sp>
          <p:nvSpPr>
            <p:cNvPr id="15" name="Rectangle 10"/>
            <p:cNvSpPr>
              <a:spLocks noChangeArrowheads="1"/>
            </p:cNvSpPr>
            <p:nvPr/>
          </p:nvSpPr>
          <p:spPr bwMode="auto">
            <a:xfrm>
              <a:off x="6773094" y="4010571"/>
              <a:ext cx="431800" cy="360362"/>
            </a:xfrm>
            <a:prstGeom prst="rect">
              <a:avLst/>
            </a:prstGeom>
            <a:solidFill>
              <a:schemeClr val="accent4">
                <a:lumMod val="60000"/>
                <a:lumOff val="40000"/>
              </a:schemeClr>
            </a:solidFill>
            <a:ln w="9360">
              <a:solidFill>
                <a:srgbClr val="000000"/>
              </a:solidFill>
              <a:miter lim="800000"/>
              <a:headEnd/>
              <a:tailEnd/>
            </a:ln>
          </p:spPr>
          <p:txBody>
            <a:bodyPr wrap="none" anchor="ctr"/>
            <a:lstStyle/>
            <a:p>
              <a:endParaRPr lang="en-US">
                <a:solidFill>
                  <a:prstClr val="black"/>
                </a:solidFill>
              </a:endParaRPr>
            </a:p>
          </p:txBody>
        </p:sp>
        <p:sp>
          <p:nvSpPr>
            <p:cNvPr id="16" name="Rectangle 11"/>
            <p:cNvSpPr>
              <a:spLocks noChangeArrowheads="1"/>
            </p:cNvSpPr>
            <p:nvPr/>
          </p:nvSpPr>
          <p:spPr bwMode="auto">
            <a:xfrm>
              <a:off x="5980931" y="4010571"/>
              <a:ext cx="431800" cy="360362"/>
            </a:xfrm>
            <a:prstGeom prst="rect">
              <a:avLst/>
            </a:prstGeom>
            <a:solidFill>
              <a:schemeClr val="tx2">
                <a:lumMod val="40000"/>
                <a:lumOff val="60000"/>
              </a:schemeClr>
            </a:solidFill>
            <a:ln w="9360">
              <a:solidFill>
                <a:srgbClr val="000000"/>
              </a:solidFill>
              <a:miter lim="800000"/>
              <a:headEnd/>
              <a:tailEnd/>
            </a:ln>
          </p:spPr>
          <p:txBody>
            <a:bodyPr wrap="none" anchor="ctr"/>
            <a:lstStyle/>
            <a:p>
              <a:endParaRPr lang="en-US">
                <a:solidFill>
                  <a:prstClr val="black"/>
                </a:solidFill>
              </a:endParaRPr>
            </a:p>
          </p:txBody>
        </p:sp>
        <p:sp>
          <p:nvSpPr>
            <p:cNvPr id="17" name="Rectangle 12"/>
            <p:cNvSpPr>
              <a:spLocks noChangeArrowheads="1"/>
            </p:cNvSpPr>
            <p:nvPr/>
          </p:nvSpPr>
          <p:spPr bwMode="auto">
            <a:xfrm>
              <a:off x="7565256" y="4947196"/>
              <a:ext cx="431800" cy="360362"/>
            </a:xfrm>
            <a:prstGeom prst="rect">
              <a:avLst/>
            </a:prstGeom>
            <a:solidFill>
              <a:schemeClr val="accent4">
                <a:lumMod val="60000"/>
                <a:lumOff val="40000"/>
              </a:schemeClr>
            </a:solidFill>
            <a:ln w="9360">
              <a:solidFill>
                <a:srgbClr val="000000"/>
              </a:solidFill>
              <a:miter lim="800000"/>
              <a:headEnd/>
              <a:tailEnd/>
            </a:ln>
          </p:spPr>
          <p:txBody>
            <a:bodyPr wrap="none" anchor="ctr"/>
            <a:lstStyle/>
            <a:p>
              <a:endParaRPr lang="en-US">
                <a:solidFill>
                  <a:prstClr val="black"/>
                </a:solidFill>
              </a:endParaRPr>
            </a:p>
          </p:txBody>
        </p:sp>
        <p:sp>
          <p:nvSpPr>
            <p:cNvPr id="18" name="Rectangle 13"/>
            <p:cNvSpPr>
              <a:spLocks noChangeArrowheads="1"/>
            </p:cNvSpPr>
            <p:nvPr/>
          </p:nvSpPr>
          <p:spPr bwMode="auto">
            <a:xfrm>
              <a:off x="6773094" y="4947196"/>
              <a:ext cx="431800" cy="360362"/>
            </a:xfrm>
            <a:prstGeom prst="rect">
              <a:avLst/>
            </a:prstGeom>
            <a:solidFill>
              <a:schemeClr val="accent4">
                <a:lumMod val="60000"/>
                <a:lumOff val="40000"/>
              </a:schemeClr>
            </a:solidFill>
            <a:ln w="9360">
              <a:solidFill>
                <a:srgbClr val="000000"/>
              </a:solidFill>
              <a:miter lim="800000"/>
              <a:headEnd/>
              <a:tailEnd/>
            </a:ln>
          </p:spPr>
          <p:txBody>
            <a:bodyPr wrap="none" anchor="ctr"/>
            <a:lstStyle/>
            <a:p>
              <a:endParaRPr lang="en-US">
                <a:solidFill>
                  <a:prstClr val="black"/>
                </a:solidFill>
              </a:endParaRPr>
            </a:p>
          </p:txBody>
        </p:sp>
        <p:sp>
          <p:nvSpPr>
            <p:cNvPr id="19" name="Rectangle 14"/>
            <p:cNvSpPr>
              <a:spLocks noChangeArrowheads="1"/>
            </p:cNvSpPr>
            <p:nvPr/>
          </p:nvSpPr>
          <p:spPr bwMode="auto">
            <a:xfrm>
              <a:off x="5980931" y="4947196"/>
              <a:ext cx="431800" cy="360362"/>
            </a:xfrm>
            <a:prstGeom prst="rect">
              <a:avLst/>
            </a:prstGeom>
            <a:solidFill>
              <a:schemeClr val="tx2">
                <a:lumMod val="40000"/>
                <a:lumOff val="60000"/>
              </a:schemeClr>
            </a:solidFill>
            <a:ln w="9360">
              <a:solidFill>
                <a:srgbClr val="000000"/>
              </a:solidFill>
              <a:miter lim="800000"/>
              <a:headEnd/>
              <a:tailEnd/>
            </a:ln>
          </p:spPr>
          <p:txBody>
            <a:bodyPr wrap="none" anchor="ctr"/>
            <a:lstStyle/>
            <a:p>
              <a:endParaRPr lang="en-US">
                <a:solidFill>
                  <a:prstClr val="black"/>
                </a:solidFill>
              </a:endParaRPr>
            </a:p>
          </p:txBody>
        </p:sp>
        <p:sp>
          <p:nvSpPr>
            <p:cNvPr id="20" name="Line 15"/>
            <p:cNvSpPr>
              <a:spLocks noChangeShapeType="1"/>
            </p:cNvSpPr>
            <p:nvPr/>
          </p:nvSpPr>
          <p:spPr bwMode="auto">
            <a:xfrm>
              <a:off x="6412731" y="5163096"/>
              <a:ext cx="360363" cy="1587"/>
            </a:xfrm>
            <a:prstGeom prst="line">
              <a:avLst/>
            </a:prstGeom>
            <a:noFill/>
            <a:ln w="9360">
              <a:solidFill>
                <a:srgbClr val="0F6FC6"/>
              </a:solidFill>
              <a:miter lim="800000"/>
              <a:headEnd/>
              <a:tailEnd type="triangle" w="med" len="med"/>
            </a:ln>
          </p:spPr>
          <p:txBody>
            <a:bodyPr/>
            <a:lstStyle/>
            <a:p>
              <a:endParaRPr lang="el-GR">
                <a:solidFill>
                  <a:prstClr val="black"/>
                </a:solidFill>
              </a:endParaRPr>
            </a:p>
          </p:txBody>
        </p:sp>
        <p:sp>
          <p:nvSpPr>
            <p:cNvPr id="21" name="Line 16"/>
            <p:cNvSpPr>
              <a:spLocks noChangeShapeType="1"/>
            </p:cNvSpPr>
            <p:nvPr/>
          </p:nvSpPr>
          <p:spPr bwMode="auto">
            <a:xfrm>
              <a:off x="7204894" y="5163096"/>
              <a:ext cx="360362" cy="1587"/>
            </a:xfrm>
            <a:prstGeom prst="line">
              <a:avLst/>
            </a:prstGeom>
            <a:noFill/>
            <a:ln w="9360">
              <a:solidFill>
                <a:srgbClr val="0F6FC6"/>
              </a:solidFill>
              <a:miter lim="800000"/>
              <a:headEnd/>
              <a:tailEnd type="triangle" w="med" len="med"/>
            </a:ln>
          </p:spPr>
          <p:txBody>
            <a:bodyPr/>
            <a:lstStyle/>
            <a:p>
              <a:endParaRPr lang="el-GR">
                <a:solidFill>
                  <a:prstClr val="black"/>
                </a:solidFill>
              </a:endParaRPr>
            </a:p>
          </p:txBody>
        </p:sp>
        <p:sp>
          <p:nvSpPr>
            <p:cNvPr id="22" name="Line 17"/>
            <p:cNvSpPr>
              <a:spLocks noChangeShapeType="1"/>
            </p:cNvSpPr>
            <p:nvPr/>
          </p:nvSpPr>
          <p:spPr bwMode="auto">
            <a:xfrm>
              <a:off x="6412731" y="4226471"/>
              <a:ext cx="360363" cy="1587"/>
            </a:xfrm>
            <a:prstGeom prst="line">
              <a:avLst/>
            </a:prstGeom>
            <a:noFill/>
            <a:ln w="9360">
              <a:solidFill>
                <a:srgbClr val="0F6FC6"/>
              </a:solidFill>
              <a:miter lim="800000"/>
              <a:headEnd/>
              <a:tailEnd type="triangle" w="med" len="med"/>
            </a:ln>
          </p:spPr>
          <p:txBody>
            <a:bodyPr/>
            <a:lstStyle/>
            <a:p>
              <a:endParaRPr lang="el-GR">
                <a:solidFill>
                  <a:prstClr val="black"/>
                </a:solidFill>
              </a:endParaRPr>
            </a:p>
          </p:txBody>
        </p:sp>
        <p:cxnSp>
          <p:nvCxnSpPr>
            <p:cNvPr id="23" name="AutoShape 18"/>
            <p:cNvCxnSpPr>
              <a:cxnSpLocks noChangeShapeType="1"/>
              <a:stCxn id="13" idx="0"/>
              <a:endCxn id="14" idx="2"/>
            </p:cNvCxnSpPr>
            <p:nvPr/>
          </p:nvCxnSpPr>
          <p:spPr bwMode="auto">
            <a:xfrm flipV="1">
              <a:off x="6196831" y="2210346"/>
              <a:ext cx="1588" cy="576262"/>
            </a:xfrm>
            <a:prstGeom prst="straightConnector1">
              <a:avLst/>
            </a:prstGeom>
            <a:noFill/>
            <a:ln w="9360">
              <a:solidFill>
                <a:srgbClr val="0F6FC6"/>
              </a:solidFill>
              <a:miter lim="800000"/>
              <a:headEnd/>
              <a:tailEnd type="triangle" w="med" len="med"/>
            </a:ln>
          </p:spPr>
        </p:cxnSp>
        <p:cxnSp>
          <p:nvCxnSpPr>
            <p:cNvPr id="24" name="AutoShape 19"/>
            <p:cNvCxnSpPr>
              <a:cxnSpLocks noChangeShapeType="1"/>
              <a:stCxn id="19" idx="0"/>
              <a:endCxn id="15" idx="2"/>
            </p:cNvCxnSpPr>
            <p:nvPr/>
          </p:nvCxnSpPr>
          <p:spPr bwMode="auto">
            <a:xfrm flipV="1">
              <a:off x="6196831" y="4369346"/>
              <a:ext cx="792163" cy="576262"/>
            </a:xfrm>
            <a:prstGeom prst="curvedConnector3">
              <a:avLst>
                <a:gd name="adj1" fmla="val 50000"/>
              </a:avLst>
            </a:prstGeom>
            <a:noFill/>
            <a:ln w="9360">
              <a:solidFill>
                <a:srgbClr val="0F6FC6"/>
              </a:solidFill>
              <a:miter lim="800000"/>
              <a:headEnd/>
              <a:tailEnd type="triangle" w="med" len="med"/>
            </a:ln>
          </p:spPr>
        </p:cxnSp>
        <p:cxnSp>
          <p:nvCxnSpPr>
            <p:cNvPr id="25" name="AutoShape 20"/>
            <p:cNvCxnSpPr>
              <a:cxnSpLocks noChangeShapeType="1"/>
              <a:stCxn id="15" idx="0"/>
              <a:endCxn id="13" idx="2"/>
            </p:cNvCxnSpPr>
            <p:nvPr/>
          </p:nvCxnSpPr>
          <p:spPr bwMode="auto">
            <a:xfrm flipH="1" flipV="1">
              <a:off x="6196831" y="3146971"/>
              <a:ext cx="792163" cy="863600"/>
            </a:xfrm>
            <a:prstGeom prst="curvedConnector3">
              <a:avLst>
                <a:gd name="adj1" fmla="val 50000"/>
              </a:avLst>
            </a:prstGeom>
            <a:noFill/>
            <a:ln w="9360">
              <a:solidFill>
                <a:srgbClr val="0F6FC6"/>
              </a:solidFill>
              <a:miter lim="800000"/>
              <a:headEnd/>
              <a:tailEnd type="triangle" w="med" len="med"/>
            </a:ln>
          </p:spPr>
        </p:cxnSp>
        <p:cxnSp>
          <p:nvCxnSpPr>
            <p:cNvPr id="26" name="AutoShape 21"/>
            <p:cNvCxnSpPr>
              <a:cxnSpLocks noChangeShapeType="1"/>
              <a:stCxn id="18" idx="0"/>
              <a:endCxn id="16" idx="2"/>
            </p:cNvCxnSpPr>
            <p:nvPr/>
          </p:nvCxnSpPr>
          <p:spPr bwMode="auto">
            <a:xfrm flipH="1" flipV="1">
              <a:off x="6196831" y="4369346"/>
              <a:ext cx="792163" cy="576262"/>
            </a:xfrm>
            <a:prstGeom prst="curvedConnector3">
              <a:avLst>
                <a:gd name="adj1" fmla="val 50000"/>
              </a:avLst>
            </a:prstGeom>
            <a:noFill/>
            <a:ln w="9360">
              <a:solidFill>
                <a:srgbClr val="0F6FC6"/>
              </a:solidFill>
              <a:miter lim="800000"/>
              <a:headEnd/>
              <a:tailEnd type="triangle" w="med" len="med"/>
            </a:ln>
          </p:spPr>
        </p:cxnSp>
        <p:sp>
          <p:nvSpPr>
            <p:cNvPr id="27" name="Rectangle 22"/>
            <p:cNvSpPr>
              <a:spLocks noChangeArrowheads="1"/>
            </p:cNvSpPr>
            <p:nvPr/>
          </p:nvSpPr>
          <p:spPr bwMode="auto">
            <a:xfrm>
              <a:off x="6700069" y="2786608"/>
              <a:ext cx="431800" cy="360363"/>
            </a:xfrm>
            <a:prstGeom prst="rect">
              <a:avLst/>
            </a:prstGeom>
            <a:solidFill>
              <a:schemeClr val="accent6">
                <a:lumMod val="40000"/>
                <a:lumOff val="60000"/>
              </a:schemeClr>
            </a:solidFill>
            <a:ln w="9360">
              <a:solidFill>
                <a:srgbClr val="000000"/>
              </a:solidFill>
              <a:miter lim="800000"/>
              <a:headEnd/>
              <a:tailEnd/>
            </a:ln>
          </p:spPr>
          <p:txBody>
            <a:bodyPr wrap="none" anchor="ctr"/>
            <a:lstStyle/>
            <a:p>
              <a:endParaRPr lang="en-US">
                <a:solidFill>
                  <a:prstClr val="black"/>
                </a:solidFill>
              </a:endParaRPr>
            </a:p>
          </p:txBody>
        </p:sp>
        <p:sp>
          <p:nvSpPr>
            <p:cNvPr id="28" name="Rectangle 23"/>
            <p:cNvSpPr>
              <a:spLocks noChangeArrowheads="1"/>
            </p:cNvSpPr>
            <p:nvPr/>
          </p:nvSpPr>
          <p:spPr bwMode="auto">
            <a:xfrm>
              <a:off x="8284394" y="1849983"/>
              <a:ext cx="431800" cy="360363"/>
            </a:xfrm>
            <a:prstGeom prst="rect">
              <a:avLst/>
            </a:prstGeom>
            <a:solidFill>
              <a:srgbClr val="10CF9B"/>
            </a:solidFill>
            <a:ln w="9360">
              <a:solidFill>
                <a:srgbClr val="000000"/>
              </a:solidFill>
              <a:miter lim="800000"/>
              <a:headEnd/>
              <a:tailEnd/>
            </a:ln>
          </p:spPr>
          <p:txBody>
            <a:bodyPr wrap="none" anchor="ctr"/>
            <a:lstStyle/>
            <a:p>
              <a:endParaRPr lang="en-US">
                <a:solidFill>
                  <a:prstClr val="black"/>
                </a:solidFill>
              </a:endParaRPr>
            </a:p>
          </p:txBody>
        </p:sp>
        <p:sp>
          <p:nvSpPr>
            <p:cNvPr id="29" name="Rectangle 24"/>
            <p:cNvSpPr>
              <a:spLocks noChangeArrowheads="1"/>
            </p:cNvSpPr>
            <p:nvPr/>
          </p:nvSpPr>
          <p:spPr bwMode="auto">
            <a:xfrm>
              <a:off x="7492231" y="1849983"/>
              <a:ext cx="431800" cy="360363"/>
            </a:xfrm>
            <a:prstGeom prst="rect">
              <a:avLst/>
            </a:prstGeom>
            <a:solidFill>
              <a:schemeClr val="tx2">
                <a:lumMod val="40000"/>
                <a:lumOff val="60000"/>
              </a:schemeClr>
            </a:solidFill>
            <a:ln w="9360">
              <a:solidFill>
                <a:srgbClr val="000000"/>
              </a:solidFill>
              <a:miter lim="800000"/>
              <a:headEnd/>
              <a:tailEnd/>
            </a:ln>
          </p:spPr>
          <p:txBody>
            <a:bodyPr wrap="none" anchor="ctr"/>
            <a:lstStyle/>
            <a:p>
              <a:endParaRPr lang="en-US">
                <a:solidFill>
                  <a:prstClr val="black"/>
                </a:solidFill>
              </a:endParaRPr>
            </a:p>
          </p:txBody>
        </p:sp>
        <p:sp>
          <p:nvSpPr>
            <p:cNvPr id="30" name="Rectangle 25"/>
            <p:cNvSpPr>
              <a:spLocks noChangeArrowheads="1"/>
            </p:cNvSpPr>
            <p:nvPr/>
          </p:nvSpPr>
          <p:spPr bwMode="auto">
            <a:xfrm>
              <a:off x="6700069" y="1849983"/>
              <a:ext cx="431800" cy="360363"/>
            </a:xfrm>
            <a:prstGeom prst="rect">
              <a:avLst/>
            </a:prstGeom>
            <a:solidFill>
              <a:schemeClr val="accent6">
                <a:lumMod val="40000"/>
                <a:lumOff val="60000"/>
              </a:schemeClr>
            </a:solidFill>
            <a:ln w="9360">
              <a:solidFill>
                <a:srgbClr val="000000"/>
              </a:solidFill>
              <a:miter lim="800000"/>
              <a:headEnd/>
              <a:tailEnd/>
            </a:ln>
          </p:spPr>
          <p:txBody>
            <a:bodyPr wrap="none" anchor="ctr"/>
            <a:lstStyle/>
            <a:p>
              <a:endParaRPr lang="en-US">
                <a:solidFill>
                  <a:prstClr val="black"/>
                </a:solidFill>
              </a:endParaRPr>
            </a:p>
          </p:txBody>
        </p:sp>
        <p:cxnSp>
          <p:nvCxnSpPr>
            <p:cNvPr id="31" name="AutoShape 26"/>
            <p:cNvCxnSpPr>
              <a:cxnSpLocks noChangeShapeType="1"/>
            </p:cNvCxnSpPr>
            <p:nvPr/>
          </p:nvCxnSpPr>
          <p:spPr bwMode="auto">
            <a:xfrm>
              <a:off x="6412731" y="1994446"/>
              <a:ext cx="287338" cy="1587"/>
            </a:xfrm>
            <a:prstGeom prst="straightConnector1">
              <a:avLst/>
            </a:prstGeom>
            <a:noFill/>
            <a:ln w="9360">
              <a:solidFill>
                <a:srgbClr val="009DD9"/>
              </a:solidFill>
              <a:miter lim="800000"/>
              <a:headEnd/>
              <a:tailEnd type="triangle" w="med" len="med"/>
            </a:ln>
          </p:spPr>
        </p:cxnSp>
        <p:cxnSp>
          <p:nvCxnSpPr>
            <p:cNvPr id="32" name="AutoShape 27"/>
            <p:cNvCxnSpPr>
              <a:cxnSpLocks noChangeShapeType="1"/>
            </p:cNvCxnSpPr>
            <p:nvPr/>
          </p:nvCxnSpPr>
          <p:spPr bwMode="auto">
            <a:xfrm>
              <a:off x="7133456" y="1994446"/>
              <a:ext cx="360363" cy="1587"/>
            </a:xfrm>
            <a:prstGeom prst="straightConnector1">
              <a:avLst/>
            </a:prstGeom>
            <a:noFill/>
            <a:ln w="9360">
              <a:solidFill>
                <a:srgbClr val="0F6FC6"/>
              </a:solidFill>
              <a:miter lim="800000"/>
              <a:headEnd/>
              <a:tailEnd type="triangle" w="med" len="med"/>
            </a:ln>
          </p:spPr>
        </p:cxnSp>
        <p:cxnSp>
          <p:nvCxnSpPr>
            <p:cNvPr id="33" name="AutoShape 28"/>
            <p:cNvCxnSpPr>
              <a:cxnSpLocks noChangeShapeType="1"/>
              <a:stCxn id="29" idx="3"/>
              <a:endCxn id="28" idx="1"/>
            </p:cNvCxnSpPr>
            <p:nvPr/>
          </p:nvCxnSpPr>
          <p:spPr bwMode="auto">
            <a:xfrm>
              <a:off x="7924031" y="2029371"/>
              <a:ext cx="360363" cy="1587"/>
            </a:xfrm>
            <a:prstGeom prst="straightConnector1">
              <a:avLst/>
            </a:prstGeom>
            <a:noFill/>
            <a:ln w="9360">
              <a:solidFill>
                <a:srgbClr val="0F6FC6"/>
              </a:solidFill>
              <a:miter lim="800000"/>
              <a:headEnd/>
              <a:tailEnd type="triangle" w="med" len="med"/>
            </a:ln>
          </p:spPr>
        </p:cxnSp>
        <p:cxnSp>
          <p:nvCxnSpPr>
            <p:cNvPr id="34" name="AutoShape 29"/>
            <p:cNvCxnSpPr>
              <a:cxnSpLocks noChangeShapeType="1"/>
              <a:stCxn id="13" idx="3"/>
              <a:endCxn id="27" idx="1"/>
            </p:cNvCxnSpPr>
            <p:nvPr/>
          </p:nvCxnSpPr>
          <p:spPr bwMode="auto">
            <a:xfrm>
              <a:off x="6412731" y="2965996"/>
              <a:ext cx="287338" cy="1587"/>
            </a:xfrm>
            <a:prstGeom prst="straightConnector1">
              <a:avLst/>
            </a:prstGeom>
            <a:noFill/>
            <a:ln w="9360">
              <a:solidFill>
                <a:srgbClr val="0F6FC6"/>
              </a:solidFill>
              <a:miter lim="800000"/>
              <a:headEnd/>
              <a:tailEnd type="triangle" w="med" len="med"/>
            </a:ln>
          </p:spPr>
        </p:cxnSp>
        <p:cxnSp>
          <p:nvCxnSpPr>
            <p:cNvPr id="35" name="AutoShape 30"/>
            <p:cNvCxnSpPr>
              <a:cxnSpLocks noChangeShapeType="1"/>
              <a:stCxn id="16" idx="0"/>
              <a:endCxn id="29" idx="2"/>
            </p:cNvCxnSpPr>
            <p:nvPr/>
          </p:nvCxnSpPr>
          <p:spPr bwMode="auto">
            <a:xfrm flipV="1">
              <a:off x="6196831" y="2210346"/>
              <a:ext cx="1511300" cy="1800225"/>
            </a:xfrm>
            <a:prstGeom prst="curvedConnector3">
              <a:avLst>
                <a:gd name="adj1" fmla="val 50000"/>
              </a:avLst>
            </a:prstGeom>
            <a:noFill/>
            <a:ln w="9360">
              <a:solidFill>
                <a:srgbClr val="0F6FC6"/>
              </a:solidFill>
              <a:miter lim="800000"/>
              <a:headEnd/>
              <a:tailEnd type="triangle" w="med" len="med"/>
            </a:ln>
          </p:spPr>
        </p:cxnSp>
        <p:cxnSp>
          <p:nvCxnSpPr>
            <p:cNvPr id="36" name="AutoShape 31"/>
            <p:cNvCxnSpPr>
              <a:cxnSpLocks noChangeShapeType="1"/>
              <a:stCxn id="29" idx="0"/>
              <a:endCxn id="28" idx="0"/>
            </p:cNvCxnSpPr>
            <p:nvPr/>
          </p:nvCxnSpPr>
          <p:spPr bwMode="auto">
            <a:xfrm>
              <a:off x="7708131" y="1849983"/>
              <a:ext cx="792163" cy="1588"/>
            </a:xfrm>
            <a:prstGeom prst="curvedConnector3">
              <a:avLst>
                <a:gd name="adj1" fmla="val 50000"/>
              </a:avLst>
            </a:prstGeom>
            <a:noFill/>
            <a:ln w="9360">
              <a:solidFill>
                <a:srgbClr val="0F6FC6"/>
              </a:solidFill>
              <a:miter lim="800000"/>
              <a:headEnd/>
              <a:tailEnd type="triangle" w="med" len="med"/>
            </a:ln>
          </p:spPr>
        </p:cxnSp>
        <p:cxnSp>
          <p:nvCxnSpPr>
            <p:cNvPr id="37" name="AutoShape 32"/>
            <p:cNvCxnSpPr>
              <a:cxnSpLocks noChangeShapeType="1"/>
              <a:stCxn id="27" idx="0"/>
              <a:endCxn id="30" idx="2"/>
            </p:cNvCxnSpPr>
            <p:nvPr/>
          </p:nvCxnSpPr>
          <p:spPr bwMode="auto">
            <a:xfrm flipV="1">
              <a:off x="6915969" y="2210346"/>
              <a:ext cx="1587" cy="576262"/>
            </a:xfrm>
            <a:prstGeom prst="straightConnector1">
              <a:avLst/>
            </a:prstGeom>
            <a:noFill/>
            <a:ln w="9360">
              <a:solidFill>
                <a:srgbClr val="000000"/>
              </a:solidFill>
              <a:miter lim="800000"/>
              <a:headEnd/>
              <a:tailEnd type="triangle" w="med" len="med"/>
            </a:ln>
          </p:spPr>
        </p:cxnSp>
        <p:sp>
          <p:nvSpPr>
            <p:cNvPr id="38" name="Text Box 33"/>
            <p:cNvSpPr txBox="1">
              <a:spLocks noChangeArrowheads="1"/>
            </p:cNvSpPr>
            <p:nvPr/>
          </p:nvSpPr>
          <p:spPr bwMode="auto">
            <a:xfrm>
              <a:off x="9436919" y="2713583"/>
              <a:ext cx="2497137" cy="925511"/>
            </a:xfrm>
            <a:prstGeom prst="rect">
              <a:avLst/>
            </a:prstGeom>
            <a:noFill/>
            <a:ln w="9525">
              <a:noFill/>
              <a:round/>
              <a:headEnd/>
              <a:tailEnd/>
            </a:ln>
          </p:spPr>
          <p:txBody>
            <a:bodyPr lIns="90000" tIns="46800" rIns="90000" bIns="46800">
              <a:spAutoFit/>
            </a:bodyPr>
            <a:lstStyle/>
            <a:p>
              <a:pPr>
                <a:spcBef>
                  <a:spcPts val="1125"/>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dirty="0" err="1">
                  <a:solidFill>
                    <a:prstClr val="black"/>
                  </a:solidFill>
                </a:rPr>
                <a:t>Οι</a:t>
              </a:r>
              <a:r>
                <a:rPr lang="en-GB" dirty="0">
                  <a:solidFill>
                    <a:prstClr val="black"/>
                  </a:solidFill>
                </a:rPr>
                <a:t> </a:t>
              </a:r>
              <a:r>
                <a:rPr lang="en-GB" dirty="0" err="1">
                  <a:solidFill>
                    <a:prstClr val="black"/>
                  </a:solidFill>
                </a:rPr>
                <a:t>εγγραφές</a:t>
              </a:r>
              <a:r>
                <a:rPr lang="en-GB" dirty="0">
                  <a:solidFill>
                    <a:prstClr val="black"/>
                  </a:solidFill>
                </a:rPr>
                <a:t> </a:t>
              </a:r>
              <a:r>
                <a:rPr lang="en-GB" dirty="0" err="1">
                  <a:solidFill>
                    <a:prstClr val="black"/>
                  </a:solidFill>
                </a:rPr>
                <a:t>με</a:t>
              </a:r>
              <a:r>
                <a:rPr lang="en-GB" dirty="0">
                  <a:solidFill>
                    <a:prstClr val="black"/>
                  </a:solidFill>
                </a:rPr>
                <a:t> </a:t>
              </a:r>
              <a:r>
                <a:rPr lang="en-GB" dirty="0" err="1">
                  <a:solidFill>
                    <a:prstClr val="black"/>
                  </a:solidFill>
                </a:rPr>
                <a:t>το</a:t>
              </a:r>
              <a:r>
                <a:rPr lang="en-GB" dirty="0">
                  <a:solidFill>
                    <a:prstClr val="black"/>
                  </a:solidFill>
                </a:rPr>
                <a:t> </a:t>
              </a:r>
              <a:r>
                <a:rPr lang="en-GB" dirty="0" err="1">
                  <a:solidFill>
                    <a:prstClr val="black"/>
                  </a:solidFill>
                </a:rPr>
                <a:t>ίδιο</a:t>
              </a:r>
              <a:r>
                <a:rPr lang="en-GB" dirty="0">
                  <a:solidFill>
                    <a:prstClr val="black"/>
                  </a:solidFill>
                </a:rPr>
                <a:t> </a:t>
              </a:r>
              <a:r>
                <a:rPr lang="en-GB" dirty="0" err="1">
                  <a:solidFill>
                    <a:prstClr val="black"/>
                  </a:solidFill>
                </a:rPr>
                <a:t>χρώμα</a:t>
              </a:r>
              <a:r>
                <a:rPr lang="en-GB" dirty="0">
                  <a:solidFill>
                    <a:prstClr val="black"/>
                  </a:solidFill>
                </a:rPr>
                <a:t> </a:t>
              </a:r>
              <a:r>
                <a:rPr lang="en-GB" dirty="0" err="1">
                  <a:solidFill>
                    <a:prstClr val="black"/>
                  </a:solidFill>
                </a:rPr>
                <a:t>ανήκουν</a:t>
              </a:r>
              <a:r>
                <a:rPr lang="en-GB" dirty="0">
                  <a:solidFill>
                    <a:prstClr val="black"/>
                  </a:solidFill>
                </a:rPr>
                <a:t> </a:t>
              </a:r>
              <a:r>
                <a:rPr lang="el-GR" dirty="0" smtClean="0">
                  <a:solidFill>
                    <a:prstClr val="black"/>
                  </a:solidFill>
                </a:rPr>
                <a:t>στην ίδια εμβέλεια (</a:t>
              </a:r>
              <a:r>
                <a:rPr lang="en-US" dirty="0" smtClean="0">
                  <a:solidFill>
                    <a:prstClr val="black"/>
                  </a:solidFill>
                </a:rPr>
                <a:t>scope)</a:t>
              </a:r>
              <a:r>
                <a:rPr lang="en-GB" dirty="0" smtClean="0">
                  <a:solidFill>
                    <a:prstClr val="black"/>
                  </a:solidFill>
                </a:rPr>
                <a:t>.</a:t>
              </a:r>
              <a:endParaRPr lang="en-GB" dirty="0">
                <a:solidFill>
                  <a:prstClr val="black"/>
                </a:solidFill>
              </a:endParaRPr>
            </a:p>
          </p:txBody>
        </p:sp>
        <p:sp>
          <p:nvSpPr>
            <p:cNvPr id="39" name="Text Box 34"/>
            <p:cNvSpPr txBox="1">
              <a:spLocks noChangeArrowheads="1"/>
            </p:cNvSpPr>
            <p:nvPr/>
          </p:nvSpPr>
          <p:spPr bwMode="auto">
            <a:xfrm>
              <a:off x="4620444" y="1919833"/>
              <a:ext cx="309998" cy="371513"/>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prstClr val="black"/>
                  </a:solidFill>
                </a:rPr>
                <a:t>0</a:t>
              </a:r>
            </a:p>
          </p:txBody>
        </p:sp>
        <p:sp>
          <p:nvSpPr>
            <p:cNvPr id="40" name="Text Box 35"/>
            <p:cNvSpPr txBox="1">
              <a:spLocks noChangeArrowheads="1"/>
            </p:cNvSpPr>
            <p:nvPr/>
          </p:nvSpPr>
          <p:spPr bwMode="auto">
            <a:xfrm>
              <a:off x="4620444" y="2300833"/>
              <a:ext cx="309998" cy="371513"/>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prstClr val="black"/>
                  </a:solidFill>
                </a:rPr>
                <a:t>1</a:t>
              </a:r>
            </a:p>
          </p:txBody>
        </p:sp>
        <p:sp>
          <p:nvSpPr>
            <p:cNvPr id="41" name="Text Box 36"/>
            <p:cNvSpPr txBox="1">
              <a:spLocks noChangeArrowheads="1"/>
            </p:cNvSpPr>
            <p:nvPr/>
          </p:nvSpPr>
          <p:spPr bwMode="auto">
            <a:xfrm>
              <a:off x="4620444" y="2758033"/>
              <a:ext cx="309998" cy="371513"/>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prstClr val="black"/>
                  </a:solidFill>
                </a:rPr>
                <a:t>2</a:t>
              </a:r>
            </a:p>
          </p:txBody>
        </p:sp>
        <p:sp>
          <p:nvSpPr>
            <p:cNvPr id="42" name="Text Box 37"/>
            <p:cNvSpPr txBox="1">
              <a:spLocks noChangeArrowheads="1"/>
            </p:cNvSpPr>
            <p:nvPr/>
          </p:nvSpPr>
          <p:spPr bwMode="auto">
            <a:xfrm>
              <a:off x="4620444" y="3218408"/>
              <a:ext cx="245878" cy="371513"/>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prstClr val="black"/>
                  </a:solidFill>
                </a:rPr>
                <a:t>.</a:t>
              </a:r>
            </a:p>
          </p:txBody>
        </p:sp>
        <p:sp>
          <p:nvSpPr>
            <p:cNvPr id="43" name="Text Box 38"/>
            <p:cNvSpPr txBox="1">
              <a:spLocks noChangeArrowheads="1"/>
            </p:cNvSpPr>
            <p:nvPr/>
          </p:nvSpPr>
          <p:spPr bwMode="auto">
            <a:xfrm>
              <a:off x="4620444" y="3672433"/>
              <a:ext cx="245878" cy="371513"/>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prstClr val="black"/>
                  </a:solidFill>
                </a:rPr>
                <a:t>.</a:t>
              </a:r>
            </a:p>
          </p:txBody>
        </p:sp>
        <p:sp>
          <p:nvSpPr>
            <p:cNvPr id="44" name="Text Box 39"/>
            <p:cNvSpPr txBox="1">
              <a:spLocks noChangeArrowheads="1"/>
            </p:cNvSpPr>
            <p:nvPr/>
          </p:nvSpPr>
          <p:spPr bwMode="auto">
            <a:xfrm>
              <a:off x="4620444" y="4132808"/>
              <a:ext cx="245878" cy="371513"/>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solidFill>
                    <a:prstClr val="black"/>
                  </a:solidFill>
                </a:rPr>
                <a:t>.</a:t>
              </a:r>
            </a:p>
          </p:txBody>
        </p:sp>
        <p:sp>
          <p:nvSpPr>
            <p:cNvPr id="45" name="Text Box 40"/>
            <p:cNvSpPr txBox="1">
              <a:spLocks noChangeArrowheads="1"/>
            </p:cNvSpPr>
            <p:nvPr/>
          </p:nvSpPr>
          <p:spPr bwMode="auto">
            <a:xfrm>
              <a:off x="4620444" y="5352008"/>
              <a:ext cx="502358" cy="371513"/>
            </a:xfrm>
            <a:prstGeom prst="rect">
              <a:avLst/>
            </a:prstGeom>
            <a:noFill/>
            <a:ln w="9525">
              <a:noFill/>
              <a:round/>
              <a:headEnd/>
              <a:tailEnd/>
            </a:ln>
          </p:spPr>
          <p:txBody>
            <a:bodyPr wrap="none" lIns="90000" tIns="46800" rIns="90000" bIns="46800">
              <a:spAutoFit/>
            </a:bodyP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smtClean="0">
                  <a:solidFill>
                    <a:prstClr val="black"/>
                  </a:solidFill>
                </a:rPr>
                <a:t>k-1</a:t>
              </a:r>
              <a:endParaRPr lang="en-GB" dirty="0">
                <a:solidFill>
                  <a:prstClr val="black"/>
                </a:solidFill>
              </a:endParaRPr>
            </a:p>
          </p:txBody>
        </p:sp>
        <p:sp>
          <p:nvSpPr>
            <p:cNvPr id="46" name="Rectangle 41"/>
            <p:cNvSpPr>
              <a:spLocks noChangeArrowheads="1"/>
            </p:cNvSpPr>
            <p:nvPr/>
          </p:nvSpPr>
          <p:spPr bwMode="auto">
            <a:xfrm>
              <a:off x="5076056" y="3142208"/>
              <a:ext cx="504825" cy="431800"/>
            </a:xfrm>
            <a:prstGeom prst="rect">
              <a:avLst/>
            </a:prstGeom>
            <a:noFill/>
            <a:ln w="9360">
              <a:solidFill>
                <a:srgbClr val="085091"/>
              </a:solidFill>
              <a:miter lim="800000"/>
              <a:headEnd/>
              <a:tailEnd/>
            </a:ln>
          </p:spPr>
          <p:txBody>
            <a:bodyPr wrap="none" anchor="ctr"/>
            <a:lstStyle/>
            <a:p>
              <a:endParaRPr lang="en-US">
                <a:solidFill>
                  <a:prstClr val="black"/>
                </a:solidFill>
              </a:endParaRPr>
            </a:p>
          </p:txBody>
        </p:sp>
        <p:sp>
          <p:nvSpPr>
            <p:cNvPr id="47" name="Rectangle 42"/>
            <p:cNvSpPr>
              <a:spLocks noChangeArrowheads="1"/>
            </p:cNvSpPr>
            <p:nvPr/>
          </p:nvSpPr>
          <p:spPr bwMode="auto">
            <a:xfrm>
              <a:off x="5076056" y="4005808"/>
              <a:ext cx="504825" cy="431800"/>
            </a:xfrm>
            <a:prstGeom prst="rect">
              <a:avLst/>
            </a:prstGeom>
            <a:noFill/>
            <a:ln w="9360">
              <a:solidFill>
                <a:srgbClr val="085091"/>
              </a:solidFill>
              <a:miter lim="800000"/>
              <a:headEnd/>
              <a:tailEnd/>
            </a:ln>
          </p:spPr>
          <p:txBody>
            <a:bodyPr wrap="none" anchor="ctr"/>
            <a:lstStyle/>
            <a:p>
              <a:endParaRPr lang="en-US">
                <a:solidFill>
                  <a:prstClr val="black"/>
                </a:solidFill>
              </a:endParaRPr>
            </a:p>
          </p:txBody>
        </p:sp>
        <p:sp>
          <p:nvSpPr>
            <p:cNvPr id="48" name="Rectangle 43"/>
            <p:cNvSpPr>
              <a:spLocks noChangeArrowheads="1"/>
            </p:cNvSpPr>
            <p:nvPr/>
          </p:nvSpPr>
          <p:spPr bwMode="auto">
            <a:xfrm>
              <a:off x="5076056" y="5301208"/>
              <a:ext cx="504825" cy="431800"/>
            </a:xfrm>
            <a:prstGeom prst="rect">
              <a:avLst/>
            </a:prstGeom>
            <a:noFill/>
            <a:ln w="9360">
              <a:solidFill>
                <a:srgbClr val="085091"/>
              </a:solidFill>
              <a:miter lim="800000"/>
              <a:headEnd/>
              <a:tailEnd/>
            </a:ln>
          </p:spPr>
          <p:txBody>
            <a:bodyPr wrap="none" anchor="ctr"/>
            <a:lstStyle/>
            <a:p>
              <a:endParaRPr lang="en-US">
                <a:solidFill>
                  <a:prstClr val="black"/>
                </a:solidFill>
              </a:endParaRPr>
            </a:p>
          </p:txBody>
        </p:sp>
        <p:sp>
          <p:nvSpPr>
            <p:cNvPr id="49" name="Line 44"/>
            <p:cNvSpPr>
              <a:spLocks noChangeShapeType="1"/>
            </p:cNvSpPr>
            <p:nvPr/>
          </p:nvSpPr>
          <p:spPr bwMode="auto">
            <a:xfrm>
              <a:off x="5076056" y="5352008"/>
              <a:ext cx="533400" cy="381000"/>
            </a:xfrm>
            <a:prstGeom prst="line">
              <a:avLst/>
            </a:prstGeom>
            <a:noFill/>
            <a:ln w="9360">
              <a:solidFill>
                <a:srgbClr val="0F6FC6"/>
              </a:solidFill>
              <a:miter lim="800000"/>
              <a:headEnd/>
              <a:tailEnd/>
            </a:ln>
          </p:spPr>
          <p:txBody>
            <a:bodyPr/>
            <a:lstStyle/>
            <a:p>
              <a:endParaRPr lang="el-GR">
                <a:solidFill>
                  <a:prstClr val="black"/>
                </a:solidFill>
              </a:endParaRPr>
            </a:p>
          </p:txBody>
        </p:sp>
        <p:sp>
          <p:nvSpPr>
            <p:cNvPr id="50" name="Line 45"/>
            <p:cNvSpPr>
              <a:spLocks noChangeShapeType="1"/>
            </p:cNvSpPr>
            <p:nvPr/>
          </p:nvSpPr>
          <p:spPr bwMode="auto">
            <a:xfrm flipH="1">
              <a:off x="5071294" y="5352008"/>
              <a:ext cx="466725" cy="381000"/>
            </a:xfrm>
            <a:prstGeom prst="line">
              <a:avLst/>
            </a:prstGeom>
            <a:noFill/>
            <a:ln w="9360">
              <a:solidFill>
                <a:srgbClr val="0F6FC6"/>
              </a:solidFill>
              <a:miter lim="800000"/>
              <a:headEnd/>
              <a:tailEnd/>
            </a:ln>
          </p:spPr>
          <p:txBody>
            <a:bodyPr/>
            <a:lstStyle/>
            <a:p>
              <a:endParaRPr lang="el-GR">
                <a:solidFill>
                  <a:prstClr val="black"/>
                </a:solidFill>
              </a:endParaRPr>
            </a:p>
          </p:txBody>
        </p:sp>
        <p:cxnSp>
          <p:nvCxnSpPr>
            <p:cNvPr id="51" name="AutoShape 46"/>
            <p:cNvCxnSpPr>
              <a:cxnSpLocks noChangeShapeType="1"/>
              <a:endCxn id="19" idx="1"/>
            </p:cNvCxnSpPr>
            <p:nvPr/>
          </p:nvCxnSpPr>
          <p:spPr bwMode="auto">
            <a:xfrm>
              <a:off x="5304656" y="5123408"/>
              <a:ext cx="676275" cy="3175"/>
            </a:xfrm>
            <a:prstGeom prst="straightConnector1">
              <a:avLst/>
            </a:prstGeom>
            <a:noFill/>
            <a:ln w="9360">
              <a:solidFill>
                <a:srgbClr val="0F6FC6"/>
              </a:solidFill>
              <a:miter lim="800000"/>
              <a:headEnd type="triangle" w="med" len="med"/>
              <a:tailEnd type="triangle" w="med" len="med"/>
            </a:ln>
          </p:spPr>
        </p:cxnSp>
        <p:cxnSp>
          <p:nvCxnSpPr>
            <p:cNvPr id="52" name="AutoShape 47"/>
            <p:cNvCxnSpPr>
              <a:cxnSpLocks noChangeShapeType="1"/>
            </p:cNvCxnSpPr>
            <p:nvPr/>
          </p:nvCxnSpPr>
          <p:spPr bwMode="auto">
            <a:xfrm>
              <a:off x="5314181" y="4209008"/>
              <a:ext cx="677863" cy="4763"/>
            </a:xfrm>
            <a:prstGeom prst="straightConnector1">
              <a:avLst/>
            </a:prstGeom>
            <a:noFill/>
            <a:ln w="9360">
              <a:solidFill>
                <a:srgbClr val="0F6FC6"/>
              </a:solidFill>
              <a:miter lim="800000"/>
              <a:headEnd type="triangle" w="med" len="med"/>
              <a:tailEnd type="triangle" w="med" len="med"/>
            </a:ln>
          </p:spPr>
        </p:cxnSp>
        <p:cxnSp>
          <p:nvCxnSpPr>
            <p:cNvPr id="53" name="AutoShape 48"/>
            <p:cNvCxnSpPr>
              <a:cxnSpLocks noChangeShapeType="1"/>
            </p:cNvCxnSpPr>
            <p:nvPr/>
          </p:nvCxnSpPr>
          <p:spPr bwMode="auto">
            <a:xfrm>
              <a:off x="5304656" y="2989808"/>
              <a:ext cx="676275" cy="4763"/>
            </a:xfrm>
            <a:prstGeom prst="straightConnector1">
              <a:avLst/>
            </a:prstGeom>
            <a:noFill/>
            <a:ln w="9360">
              <a:solidFill>
                <a:srgbClr val="0F6FC6"/>
              </a:solidFill>
              <a:miter lim="800000"/>
              <a:headEnd type="triangle" w="med" len="med"/>
              <a:tailEnd type="triangle" w="med" len="med"/>
            </a:ln>
          </p:spPr>
        </p:cxnSp>
        <p:cxnSp>
          <p:nvCxnSpPr>
            <p:cNvPr id="54" name="AutoShape 49"/>
            <p:cNvCxnSpPr>
              <a:cxnSpLocks noChangeShapeType="1"/>
            </p:cNvCxnSpPr>
            <p:nvPr/>
          </p:nvCxnSpPr>
          <p:spPr bwMode="auto">
            <a:xfrm>
              <a:off x="5304656" y="1999208"/>
              <a:ext cx="676275" cy="6350"/>
            </a:xfrm>
            <a:prstGeom prst="straightConnector1">
              <a:avLst/>
            </a:prstGeom>
            <a:noFill/>
            <a:ln w="9360">
              <a:solidFill>
                <a:srgbClr val="0F6FC6"/>
              </a:solidFill>
              <a:miter lim="800000"/>
              <a:headEnd type="triangle" w="med" len="med"/>
              <a:tailEnd type="triangle" w="med" len="med"/>
            </a:ln>
          </p:spPr>
        </p:cxnSp>
      </p:grpSp>
      <p:sp>
        <p:nvSpPr>
          <p:cNvPr id="57" name="56 - TextBox"/>
          <p:cNvSpPr txBox="1"/>
          <p:nvPr/>
        </p:nvSpPr>
        <p:spPr>
          <a:xfrm>
            <a:off x="899592" y="1196752"/>
            <a:ext cx="1224136" cy="646331"/>
          </a:xfrm>
          <a:prstGeom prst="rect">
            <a:avLst/>
          </a:prstGeom>
          <a:noFill/>
        </p:spPr>
        <p:txBody>
          <a:bodyPr wrap="square" rtlCol="0">
            <a:spAutoFit/>
          </a:bodyPr>
          <a:lstStyle/>
          <a:p>
            <a:r>
              <a:rPr lang="el-GR" dirty="0" smtClean="0">
                <a:solidFill>
                  <a:prstClr val="black"/>
                </a:solidFill>
              </a:rPr>
              <a:t>Θέσεις υποδοχής</a:t>
            </a:r>
            <a:endParaRPr lang="el-GR" dirty="0">
              <a:solidFill>
                <a:prstClr val="black"/>
              </a:solidFill>
            </a:endParaRPr>
          </a:p>
        </p:txBody>
      </p:sp>
      <p:sp>
        <p:nvSpPr>
          <p:cNvPr id="106" name="105 - TextBox"/>
          <p:cNvSpPr txBox="1"/>
          <p:nvPr/>
        </p:nvSpPr>
        <p:spPr>
          <a:xfrm>
            <a:off x="2411760" y="1412776"/>
            <a:ext cx="2664296" cy="369332"/>
          </a:xfrm>
          <a:prstGeom prst="rect">
            <a:avLst/>
          </a:prstGeom>
          <a:noFill/>
        </p:spPr>
        <p:txBody>
          <a:bodyPr wrap="square" rtlCol="0">
            <a:spAutoFit/>
          </a:bodyPr>
          <a:lstStyle/>
          <a:p>
            <a:r>
              <a:rPr lang="el-GR" dirty="0" smtClean="0">
                <a:solidFill>
                  <a:prstClr val="black"/>
                </a:solidFill>
              </a:rPr>
              <a:t>Αλυσίδες συνδέσμων</a:t>
            </a:r>
            <a:endParaRPr lang="el-GR" dirty="0">
              <a:solidFill>
                <a:prstClr val="black"/>
              </a:solidFill>
            </a:endParaRPr>
          </a:p>
        </p:txBody>
      </p:sp>
    </p:spTree>
    <p:custDataLst>
      <p:tags r:id="rId1"/>
    </p:custDataLst>
    <p:extLst>
      <p:ext uri="{BB962C8B-B14F-4D97-AF65-F5344CB8AC3E}">
        <p14:creationId xmlns:p14="http://schemas.microsoft.com/office/powerpoint/2010/main" val="656914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Τεχνική εντοπισμού λέξεων-κλειδιών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
        <p:nvSpPr>
          <p:cNvPr id="165" name="Freeform 7"/>
          <p:cNvSpPr>
            <a:spLocks/>
          </p:cNvSpPr>
          <p:nvPr/>
        </p:nvSpPr>
        <p:spPr bwMode="auto">
          <a:xfrm>
            <a:off x="3200400" y="1295400"/>
            <a:ext cx="1106488" cy="1447800"/>
          </a:xfrm>
          <a:custGeom>
            <a:avLst/>
            <a:gdLst>
              <a:gd name="T0" fmla="*/ 0 w 1815"/>
              <a:gd name="T1" fmla="*/ 2147483647 h 1895"/>
              <a:gd name="T2" fmla="*/ 2147483647 w 1815"/>
              <a:gd name="T3" fmla="*/ 2147483647 h 1895"/>
              <a:gd name="T4" fmla="*/ 2147483647 w 1815"/>
              <a:gd name="T5" fmla="*/ 2147483647 h 1895"/>
              <a:gd name="T6" fmla="*/ 2147483647 w 1815"/>
              <a:gd name="T7" fmla="*/ 2147483647 h 1895"/>
              <a:gd name="T8" fmla="*/ 2147483647 w 1815"/>
              <a:gd name="T9" fmla="*/ 2147483647 h 1895"/>
              <a:gd name="T10" fmla="*/ 2147483647 w 1815"/>
              <a:gd name="T11" fmla="*/ 2147483647 h 1895"/>
              <a:gd name="T12" fmla="*/ 2147483647 w 1815"/>
              <a:gd name="T13" fmla="*/ 2147483647 h 1895"/>
              <a:gd name="T14" fmla="*/ 2147483647 w 1815"/>
              <a:gd name="T15" fmla="*/ 0 h 1895"/>
              <a:gd name="T16" fmla="*/ 0 60000 65536"/>
              <a:gd name="T17" fmla="*/ 0 60000 65536"/>
              <a:gd name="T18" fmla="*/ 0 60000 65536"/>
              <a:gd name="T19" fmla="*/ 0 60000 65536"/>
              <a:gd name="T20" fmla="*/ 0 60000 65536"/>
              <a:gd name="T21" fmla="*/ 0 60000 65536"/>
              <a:gd name="T22" fmla="*/ 0 60000 65536"/>
              <a:gd name="T23" fmla="*/ 0 60000 65536"/>
              <a:gd name="T24" fmla="*/ 0 w 1815"/>
              <a:gd name="T25" fmla="*/ 0 h 1895"/>
              <a:gd name="T26" fmla="*/ 1815 w 1815"/>
              <a:gd name="T27" fmla="*/ 1895 h 18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15" h="1895">
                <a:moveTo>
                  <a:pt x="0" y="1860"/>
                </a:moveTo>
                <a:cubicBezTo>
                  <a:pt x="144" y="1877"/>
                  <a:pt x="288" y="1895"/>
                  <a:pt x="390" y="1875"/>
                </a:cubicBezTo>
                <a:cubicBezTo>
                  <a:pt x="492" y="1855"/>
                  <a:pt x="558" y="1817"/>
                  <a:pt x="615" y="1740"/>
                </a:cubicBezTo>
                <a:cubicBezTo>
                  <a:pt x="672" y="1663"/>
                  <a:pt x="705" y="1575"/>
                  <a:pt x="735" y="1410"/>
                </a:cubicBezTo>
                <a:cubicBezTo>
                  <a:pt x="765" y="1245"/>
                  <a:pt x="773" y="917"/>
                  <a:pt x="795" y="750"/>
                </a:cubicBezTo>
                <a:cubicBezTo>
                  <a:pt x="817" y="583"/>
                  <a:pt x="813" y="497"/>
                  <a:pt x="870" y="405"/>
                </a:cubicBezTo>
                <a:cubicBezTo>
                  <a:pt x="927" y="313"/>
                  <a:pt x="983" y="262"/>
                  <a:pt x="1140" y="195"/>
                </a:cubicBezTo>
                <a:cubicBezTo>
                  <a:pt x="1297" y="128"/>
                  <a:pt x="1705" y="30"/>
                  <a:pt x="1815" y="0"/>
                </a:cubicBezTo>
              </a:path>
            </a:pathLst>
          </a:custGeom>
          <a:noFill/>
          <a:ln w="952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l-GR">
              <a:solidFill>
                <a:prstClr val="black"/>
              </a:solidFill>
            </a:endParaRPr>
          </a:p>
        </p:txBody>
      </p:sp>
      <p:sp>
        <p:nvSpPr>
          <p:cNvPr id="166" name="Freeform 8"/>
          <p:cNvSpPr>
            <a:spLocks/>
          </p:cNvSpPr>
          <p:nvPr/>
        </p:nvSpPr>
        <p:spPr bwMode="auto">
          <a:xfrm>
            <a:off x="3200400" y="2362200"/>
            <a:ext cx="1143000" cy="533400"/>
          </a:xfrm>
          <a:custGeom>
            <a:avLst/>
            <a:gdLst>
              <a:gd name="T0" fmla="*/ 0 w 1755"/>
              <a:gd name="T1" fmla="*/ 2147483647 h 898"/>
              <a:gd name="T2" fmla="*/ 2147483647 w 1755"/>
              <a:gd name="T3" fmla="*/ 2147483647 h 898"/>
              <a:gd name="T4" fmla="*/ 2147483647 w 1755"/>
              <a:gd name="T5" fmla="*/ 2147483647 h 898"/>
              <a:gd name="T6" fmla="*/ 2147483647 w 1755"/>
              <a:gd name="T7" fmla="*/ 2147483647 h 898"/>
              <a:gd name="T8" fmla="*/ 2147483647 w 1755"/>
              <a:gd name="T9" fmla="*/ 2147483647 h 898"/>
              <a:gd name="T10" fmla="*/ 0 60000 65536"/>
              <a:gd name="T11" fmla="*/ 0 60000 65536"/>
              <a:gd name="T12" fmla="*/ 0 60000 65536"/>
              <a:gd name="T13" fmla="*/ 0 60000 65536"/>
              <a:gd name="T14" fmla="*/ 0 60000 65536"/>
              <a:gd name="T15" fmla="*/ 0 w 1755"/>
              <a:gd name="T16" fmla="*/ 0 h 898"/>
              <a:gd name="T17" fmla="*/ 1755 w 1755"/>
              <a:gd name="T18" fmla="*/ 898 h 898"/>
            </a:gdLst>
            <a:ahLst/>
            <a:cxnLst>
              <a:cxn ang="T10">
                <a:pos x="T0" y="T1"/>
              </a:cxn>
              <a:cxn ang="T11">
                <a:pos x="T2" y="T3"/>
              </a:cxn>
              <a:cxn ang="T12">
                <a:pos x="T4" y="T5"/>
              </a:cxn>
              <a:cxn ang="T13">
                <a:pos x="T6" y="T7"/>
              </a:cxn>
              <a:cxn ang="T14">
                <a:pos x="T8" y="T9"/>
              </a:cxn>
            </a:cxnLst>
            <a:rect l="T15" t="T16" r="T17" b="T18"/>
            <a:pathLst>
              <a:path w="1755" h="898">
                <a:moveTo>
                  <a:pt x="0" y="895"/>
                </a:moveTo>
                <a:cubicBezTo>
                  <a:pt x="258" y="896"/>
                  <a:pt x="517" y="898"/>
                  <a:pt x="690" y="835"/>
                </a:cubicBezTo>
                <a:cubicBezTo>
                  <a:pt x="863" y="772"/>
                  <a:pt x="925" y="645"/>
                  <a:pt x="1035" y="520"/>
                </a:cubicBezTo>
                <a:cubicBezTo>
                  <a:pt x="1145" y="395"/>
                  <a:pt x="1230" y="170"/>
                  <a:pt x="1350" y="85"/>
                </a:cubicBezTo>
                <a:cubicBezTo>
                  <a:pt x="1470" y="0"/>
                  <a:pt x="1688" y="20"/>
                  <a:pt x="1755" y="10"/>
                </a:cubicBezTo>
              </a:path>
            </a:pathLst>
          </a:custGeom>
          <a:noFill/>
          <a:ln w="952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l-GR">
              <a:solidFill>
                <a:prstClr val="black"/>
              </a:solidFill>
            </a:endParaRPr>
          </a:p>
        </p:txBody>
      </p:sp>
      <p:sp>
        <p:nvSpPr>
          <p:cNvPr id="167" name="Freeform 9"/>
          <p:cNvSpPr>
            <a:spLocks/>
          </p:cNvSpPr>
          <p:nvPr/>
        </p:nvSpPr>
        <p:spPr bwMode="auto">
          <a:xfrm>
            <a:off x="3203575" y="3141663"/>
            <a:ext cx="1081088" cy="287337"/>
          </a:xfrm>
          <a:custGeom>
            <a:avLst/>
            <a:gdLst>
              <a:gd name="T0" fmla="*/ 0 w 1755"/>
              <a:gd name="T1" fmla="*/ 0 h 402"/>
              <a:gd name="T2" fmla="*/ 2147483647 w 1755"/>
              <a:gd name="T3" fmla="*/ 2147483647 h 402"/>
              <a:gd name="T4" fmla="*/ 2147483647 w 1755"/>
              <a:gd name="T5" fmla="*/ 2147483647 h 402"/>
              <a:gd name="T6" fmla="*/ 2147483647 w 1755"/>
              <a:gd name="T7" fmla="*/ 2147483647 h 402"/>
              <a:gd name="T8" fmla="*/ 2147483647 w 1755"/>
              <a:gd name="T9" fmla="*/ 2147483647 h 402"/>
              <a:gd name="T10" fmla="*/ 0 60000 65536"/>
              <a:gd name="T11" fmla="*/ 0 60000 65536"/>
              <a:gd name="T12" fmla="*/ 0 60000 65536"/>
              <a:gd name="T13" fmla="*/ 0 60000 65536"/>
              <a:gd name="T14" fmla="*/ 0 60000 65536"/>
              <a:gd name="T15" fmla="*/ 0 w 1755"/>
              <a:gd name="T16" fmla="*/ 0 h 402"/>
              <a:gd name="T17" fmla="*/ 1755 w 1755"/>
              <a:gd name="T18" fmla="*/ 402 h 402"/>
            </a:gdLst>
            <a:ahLst/>
            <a:cxnLst>
              <a:cxn ang="T10">
                <a:pos x="T0" y="T1"/>
              </a:cxn>
              <a:cxn ang="T11">
                <a:pos x="T2" y="T3"/>
              </a:cxn>
              <a:cxn ang="T12">
                <a:pos x="T4" y="T5"/>
              </a:cxn>
              <a:cxn ang="T13">
                <a:pos x="T6" y="T7"/>
              </a:cxn>
              <a:cxn ang="T14">
                <a:pos x="T8" y="T9"/>
              </a:cxn>
            </a:cxnLst>
            <a:rect l="T15" t="T16" r="T17" b="T18"/>
            <a:pathLst>
              <a:path w="1755" h="402">
                <a:moveTo>
                  <a:pt x="0" y="0"/>
                </a:moveTo>
                <a:cubicBezTo>
                  <a:pt x="146" y="26"/>
                  <a:pt x="292" y="52"/>
                  <a:pt x="450" y="105"/>
                </a:cubicBezTo>
                <a:cubicBezTo>
                  <a:pt x="608" y="158"/>
                  <a:pt x="795" y="268"/>
                  <a:pt x="945" y="315"/>
                </a:cubicBezTo>
                <a:cubicBezTo>
                  <a:pt x="1095" y="362"/>
                  <a:pt x="1215" y="378"/>
                  <a:pt x="1350" y="390"/>
                </a:cubicBezTo>
                <a:cubicBezTo>
                  <a:pt x="1485" y="402"/>
                  <a:pt x="1688" y="390"/>
                  <a:pt x="1755" y="390"/>
                </a:cubicBezTo>
              </a:path>
            </a:pathLst>
          </a:custGeom>
          <a:noFill/>
          <a:ln w="952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l-GR">
              <a:solidFill>
                <a:prstClr val="black"/>
              </a:solidFill>
            </a:endParaRPr>
          </a:p>
        </p:txBody>
      </p:sp>
      <p:sp>
        <p:nvSpPr>
          <p:cNvPr id="168" name="Freeform 10"/>
          <p:cNvSpPr>
            <a:spLocks/>
          </p:cNvSpPr>
          <p:nvPr/>
        </p:nvSpPr>
        <p:spPr bwMode="auto">
          <a:xfrm>
            <a:off x="3200400" y="3352800"/>
            <a:ext cx="1084263" cy="1300163"/>
          </a:xfrm>
          <a:custGeom>
            <a:avLst/>
            <a:gdLst>
              <a:gd name="T0" fmla="*/ 0 w 1770"/>
              <a:gd name="T1" fmla="*/ 0 h 1905"/>
              <a:gd name="T2" fmla="*/ 2147483647 w 1770"/>
              <a:gd name="T3" fmla="*/ 2147483647 h 1905"/>
              <a:gd name="T4" fmla="*/ 2147483647 w 1770"/>
              <a:gd name="T5" fmla="*/ 2147483647 h 1905"/>
              <a:gd name="T6" fmla="*/ 2147483647 w 1770"/>
              <a:gd name="T7" fmla="*/ 2147483647 h 1905"/>
              <a:gd name="T8" fmla="*/ 2147483647 w 1770"/>
              <a:gd name="T9" fmla="*/ 2147483647 h 1905"/>
              <a:gd name="T10" fmla="*/ 2147483647 w 1770"/>
              <a:gd name="T11" fmla="*/ 2147483647 h 1905"/>
              <a:gd name="T12" fmla="*/ 0 60000 65536"/>
              <a:gd name="T13" fmla="*/ 0 60000 65536"/>
              <a:gd name="T14" fmla="*/ 0 60000 65536"/>
              <a:gd name="T15" fmla="*/ 0 60000 65536"/>
              <a:gd name="T16" fmla="*/ 0 60000 65536"/>
              <a:gd name="T17" fmla="*/ 0 60000 65536"/>
              <a:gd name="T18" fmla="*/ 0 w 1770"/>
              <a:gd name="T19" fmla="*/ 0 h 1905"/>
              <a:gd name="T20" fmla="*/ 1770 w 1770"/>
              <a:gd name="T21" fmla="*/ 1905 h 1905"/>
            </a:gdLst>
            <a:ahLst/>
            <a:cxnLst>
              <a:cxn ang="T12">
                <a:pos x="T0" y="T1"/>
              </a:cxn>
              <a:cxn ang="T13">
                <a:pos x="T2" y="T3"/>
              </a:cxn>
              <a:cxn ang="T14">
                <a:pos x="T4" y="T5"/>
              </a:cxn>
              <a:cxn ang="T15">
                <a:pos x="T6" y="T7"/>
              </a:cxn>
              <a:cxn ang="T16">
                <a:pos x="T8" y="T9"/>
              </a:cxn>
              <a:cxn ang="T17">
                <a:pos x="T10" y="T11"/>
              </a:cxn>
            </a:cxnLst>
            <a:rect l="T18" t="T19" r="T20" b="T21"/>
            <a:pathLst>
              <a:path w="1770" h="1905">
                <a:moveTo>
                  <a:pt x="0" y="0"/>
                </a:moveTo>
                <a:cubicBezTo>
                  <a:pt x="216" y="102"/>
                  <a:pt x="433" y="205"/>
                  <a:pt x="585" y="345"/>
                </a:cubicBezTo>
                <a:cubicBezTo>
                  <a:pt x="737" y="485"/>
                  <a:pt x="840" y="673"/>
                  <a:pt x="915" y="840"/>
                </a:cubicBezTo>
                <a:cubicBezTo>
                  <a:pt x="990" y="1007"/>
                  <a:pt x="975" y="1205"/>
                  <a:pt x="1035" y="1350"/>
                </a:cubicBezTo>
                <a:cubicBezTo>
                  <a:pt x="1095" y="1495"/>
                  <a:pt x="1153" y="1618"/>
                  <a:pt x="1275" y="1710"/>
                </a:cubicBezTo>
                <a:cubicBezTo>
                  <a:pt x="1397" y="1802"/>
                  <a:pt x="1690" y="1883"/>
                  <a:pt x="1770" y="1905"/>
                </a:cubicBezTo>
              </a:path>
            </a:pathLst>
          </a:custGeom>
          <a:noFill/>
          <a:ln w="952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l-GR">
              <a:solidFill>
                <a:prstClr val="black"/>
              </a:solidFill>
            </a:endParaRPr>
          </a:p>
        </p:txBody>
      </p:sp>
      <p:sp>
        <p:nvSpPr>
          <p:cNvPr id="169" name="Freeform 11"/>
          <p:cNvSpPr>
            <a:spLocks/>
          </p:cNvSpPr>
          <p:nvPr/>
        </p:nvSpPr>
        <p:spPr bwMode="auto">
          <a:xfrm>
            <a:off x="3200400" y="3581400"/>
            <a:ext cx="1143000" cy="1600200"/>
          </a:xfrm>
          <a:custGeom>
            <a:avLst/>
            <a:gdLst>
              <a:gd name="T0" fmla="*/ 0 w 1740"/>
              <a:gd name="T1" fmla="*/ 0 h 2655"/>
              <a:gd name="T2" fmla="*/ 2147483647 w 1740"/>
              <a:gd name="T3" fmla="*/ 2147483647 h 2655"/>
              <a:gd name="T4" fmla="*/ 2147483647 w 1740"/>
              <a:gd name="T5" fmla="*/ 2147483647 h 2655"/>
              <a:gd name="T6" fmla="*/ 2147483647 w 1740"/>
              <a:gd name="T7" fmla="*/ 2147483647 h 2655"/>
              <a:gd name="T8" fmla="*/ 2147483647 w 1740"/>
              <a:gd name="T9" fmla="*/ 2147483647 h 2655"/>
              <a:gd name="T10" fmla="*/ 2147483647 w 1740"/>
              <a:gd name="T11" fmla="*/ 2147483647 h 2655"/>
              <a:gd name="T12" fmla="*/ 0 60000 65536"/>
              <a:gd name="T13" fmla="*/ 0 60000 65536"/>
              <a:gd name="T14" fmla="*/ 0 60000 65536"/>
              <a:gd name="T15" fmla="*/ 0 60000 65536"/>
              <a:gd name="T16" fmla="*/ 0 60000 65536"/>
              <a:gd name="T17" fmla="*/ 0 60000 65536"/>
              <a:gd name="T18" fmla="*/ 0 w 1740"/>
              <a:gd name="T19" fmla="*/ 0 h 2655"/>
              <a:gd name="T20" fmla="*/ 1740 w 1740"/>
              <a:gd name="T21" fmla="*/ 2655 h 2655"/>
            </a:gdLst>
            <a:ahLst/>
            <a:cxnLst>
              <a:cxn ang="T12">
                <a:pos x="T0" y="T1"/>
              </a:cxn>
              <a:cxn ang="T13">
                <a:pos x="T2" y="T3"/>
              </a:cxn>
              <a:cxn ang="T14">
                <a:pos x="T4" y="T5"/>
              </a:cxn>
              <a:cxn ang="T15">
                <a:pos x="T6" y="T7"/>
              </a:cxn>
              <a:cxn ang="T16">
                <a:pos x="T8" y="T9"/>
              </a:cxn>
              <a:cxn ang="T17">
                <a:pos x="T10" y="T11"/>
              </a:cxn>
            </a:cxnLst>
            <a:rect l="T18" t="T19" r="T20" b="T21"/>
            <a:pathLst>
              <a:path w="1740" h="2655">
                <a:moveTo>
                  <a:pt x="0" y="0"/>
                </a:moveTo>
                <a:cubicBezTo>
                  <a:pt x="202" y="102"/>
                  <a:pt x="405" y="205"/>
                  <a:pt x="525" y="465"/>
                </a:cubicBezTo>
                <a:cubicBezTo>
                  <a:pt x="645" y="725"/>
                  <a:pt x="653" y="1285"/>
                  <a:pt x="720" y="1560"/>
                </a:cubicBezTo>
                <a:cubicBezTo>
                  <a:pt x="787" y="1835"/>
                  <a:pt x="833" y="1953"/>
                  <a:pt x="930" y="2115"/>
                </a:cubicBezTo>
                <a:cubicBezTo>
                  <a:pt x="1027" y="2277"/>
                  <a:pt x="1170" y="2445"/>
                  <a:pt x="1305" y="2535"/>
                </a:cubicBezTo>
                <a:cubicBezTo>
                  <a:pt x="1440" y="2625"/>
                  <a:pt x="1670" y="2635"/>
                  <a:pt x="1740" y="2655"/>
                </a:cubicBezTo>
              </a:path>
            </a:pathLst>
          </a:custGeom>
          <a:noFill/>
          <a:ln w="952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l-GR">
              <a:solidFill>
                <a:prstClr val="black"/>
              </a:solidFill>
            </a:endParaRPr>
          </a:p>
        </p:txBody>
      </p:sp>
      <p:sp>
        <p:nvSpPr>
          <p:cNvPr id="170" name="Freeform 12"/>
          <p:cNvSpPr>
            <a:spLocks/>
          </p:cNvSpPr>
          <p:nvPr/>
        </p:nvSpPr>
        <p:spPr bwMode="auto">
          <a:xfrm>
            <a:off x="3200400" y="3810000"/>
            <a:ext cx="1084263" cy="1924050"/>
          </a:xfrm>
          <a:custGeom>
            <a:avLst/>
            <a:gdLst>
              <a:gd name="T0" fmla="*/ 0 w 1770"/>
              <a:gd name="T1" fmla="*/ 0 h 2880"/>
              <a:gd name="T2" fmla="*/ 2147483647 w 1770"/>
              <a:gd name="T3" fmla="*/ 2147483647 h 2880"/>
              <a:gd name="T4" fmla="*/ 2147483647 w 1770"/>
              <a:gd name="T5" fmla="*/ 2147483647 h 2880"/>
              <a:gd name="T6" fmla="*/ 2147483647 w 1770"/>
              <a:gd name="T7" fmla="*/ 2147483647 h 2880"/>
              <a:gd name="T8" fmla="*/ 2147483647 w 1770"/>
              <a:gd name="T9" fmla="*/ 2147483647 h 2880"/>
              <a:gd name="T10" fmla="*/ 2147483647 w 1770"/>
              <a:gd name="T11" fmla="*/ 2147483647 h 2880"/>
              <a:gd name="T12" fmla="*/ 0 60000 65536"/>
              <a:gd name="T13" fmla="*/ 0 60000 65536"/>
              <a:gd name="T14" fmla="*/ 0 60000 65536"/>
              <a:gd name="T15" fmla="*/ 0 60000 65536"/>
              <a:gd name="T16" fmla="*/ 0 60000 65536"/>
              <a:gd name="T17" fmla="*/ 0 60000 65536"/>
              <a:gd name="T18" fmla="*/ 0 w 1770"/>
              <a:gd name="T19" fmla="*/ 0 h 2880"/>
              <a:gd name="T20" fmla="*/ 1770 w 1770"/>
              <a:gd name="T21" fmla="*/ 2880 h 2880"/>
            </a:gdLst>
            <a:ahLst/>
            <a:cxnLst>
              <a:cxn ang="T12">
                <a:pos x="T0" y="T1"/>
              </a:cxn>
              <a:cxn ang="T13">
                <a:pos x="T2" y="T3"/>
              </a:cxn>
              <a:cxn ang="T14">
                <a:pos x="T4" y="T5"/>
              </a:cxn>
              <a:cxn ang="T15">
                <a:pos x="T6" y="T7"/>
              </a:cxn>
              <a:cxn ang="T16">
                <a:pos x="T8" y="T9"/>
              </a:cxn>
              <a:cxn ang="T17">
                <a:pos x="T10" y="T11"/>
              </a:cxn>
            </a:cxnLst>
            <a:rect l="T18" t="T19" r="T20" b="T21"/>
            <a:pathLst>
              <a:path w="1770" h="2880">
                <a:moveTo>
                  <a:pt x="0" y="0"/>
                </a:moveTo>
                <a:cubicBezTo>
                  <a:pt x="161" y="66"/>
                  <a:pt x="323" y="133"/>
                  <a:pt x="390" y="330"/>
                </a:cubicBezTo>
                <a:cubicBezTo>
                  <a:pt x="457" y="527"/>
                  <a:pt x="378" y="900"/>
                  <a:pt x="405" y="1185"/>
                </a:cubicBezTo>
                <a:cubicBezTo>
                  <a:pt x="432" y="1470"/>
                  <a:pt x="433" y="1788"/>
                  <a:pt x="555" y="2040"/>
                </a:cubicBezTo>
                <a:cubicBezTo>
                  <a:pt x="677" y="2292"/>
                  <a:pt x="938" y="2560"/>
                  <a:pt x="1140" y="2700"/>
                </a:cubicBezTo>
                <a:cubicBezTo>
                  <a:pt x="1342" y="2840"/>
                  <a:pt x="1665" y="2850"/>
                  <a:pt x="1770" y="2880"/>
                </a:cubicBezTo>
              </a:path>
            </a:pathLst>
          </a:custGeom>
          <a:noFill/>
          <a:ln w="952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l-GR">
              <a:solidFill>
                <a:prstClr val="black"/>
              </a:solidFill>
            </a:endParaRPr>
          </a:p>
        </p:txBody>
      </p:sp>
      <p:sp>
        <p:nvSpPr>
          <p:cNvPr id="171" name="Freeform 13"/>
          <p:cNvSpPr>
            <a:spLocks/>
          </p:cNvSpPr>
          <p:nvPr/>
        </p:nvSpPr>
        <p:spPr bwMode="auto">
          <a:xfrm>
            <a:off x="3132138" y="3933825"/>
            <a:ext cx="1152525" cy="1943100"/>
          </a:xfrm>
          <a:custGeom>
            <a:avLst/>
            <a:gdLst>
              <a:gd name="T0" fmla="*/ 0 w 1770"/>
              <a:gd name="T1" fmla="*/ 2147483647 h 2900"/>
              <a:gd name="T2" fmla="*/ 2147483647 w 1770"/>
              <a:gd name="T3" fmla="*/ 2147483647 h 2900"/>
              <a:gd name="T4" fmla="*/ 2147483647 w 1770"/>
              <a:gd name="T5" fmla="*/ 2147483647 h 2900"/>
              <a:gd name="T6" fmla="*/ 2147483647 w 1770"/>
              <a:gd name="T7" fmla="*/ 2147483647 h 2900"/>
              <a:gd name="T8" fmla="*/ 2147483647 w 1770"/>
              <a:gd name="T9" fmla="*/ 2147483647 h 2900"/>
              <a:gd name="T10" fmla="*/ 2147483647 w 1770"/>
              <a:gd name="T11" fmla="*/ 2147483647 h 2900"/>
              <a:gd name="T12" fmla="*/ 2147483647 w 1770"/>
              <a:gd name="T13" fmla="*/ 2147483647 h 2900"/>
              <a:gd name="T14" fmla="*/ 0 60000 65536"/>
              <a:gd name="T15" fmla="*/ 0 60000 65536"/>
              <a:gd name="T16" fmla="*/ 0 60000 65536"/>
              <a:gd name="T17" fmla="*/ 0 60000 65536"/>
              <a:gd name="T18" fmla="*/ 0 60000 65536"/>
              <a:gd name="T19" fmla="*/ 0 60000 65536"/>
              <a:gd name="T20" fmla="*/ 0 60000 65536"/>
              <a:gd name="T21" fmla="*/ 0 w 1770"/>
              <a:gd name="T22" fmla="*/ 0 h 2900"/>
              <a:gd name="T23" fmla="*/ 1770 w 1770"/>
              <a:gd name="T24" fmla="*/ 2900 h 29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0" h="2900">
                <a:moveTo>
                  <a:pt x="0" y="20"/>
                </a:moveTo>
                <a:cubicBezTo>
                  <a:pt x="45" y="10"/>
                  <a:pt x="90" y="0"/>
                  <a:pt x="105" y="125"/>
                </a:cubicBezTo>
                <a:cubicBezTo>
                  <a:pt x="120" y="250"/>
                  <a:pt x="90" y="465"/>
                  <a:pt x="90" y="770"/>
                </a:cubicBezTo>
                <a:cubicBezTo>
                  <a:pt x="90" y="1075"/>
                  <a:pt x="75" y="1665"/>
                  <a:pt x="105" y="1955"/>
                </a:cubicBezTo>
                <a:cubicBezTo>
                  <a:pt x="135" y="2245"/>
                  <a:pt x="142" y="2370"/>
                  <a:pt x="270" y="2510"/>
                </a:cubicBezTo>
                <a:cubicBezTo>
                  <a:pt x="398" y="2650"/>
                  <a:pt x="620" y="2730"/>
                  <a:pt x="870" y="2795"/>
                </a:cubicBezTo>
                <a:cubicBezTo>
                  <a:pt x="1120" y="2860"/>
                  <a:pt x="1620" y="2890"/>
                  <a:pt x="1770" y="2900"/>
                </a:cubicBezTo>
              </a:path>
            </a:pathLst>
          </a:custGeom>
          <a:noFill/>
          <a:ln w="952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l-GR">
              <a:solidFill>
                <a:prstClr val="black"/>
              </a:solidFill>
            </a:endParaRPr>
          </a:p>
        </p:txBody>
      </p:sp>
      <p:sp>
        <p:nvSpPr>
          <p:cNvPr id="172" name="Freeform 14"/>
          <p:cNvSpPr>
            <a:spLocks/>
          </p:cNvSpPr>
          <p:nvPr/>
        </p:nvSpPr>
        <p:spPr bwMode="auto">
          <a:xfrm>
            <a:off x="2771775" y="4221163"/>
            <a:ext cx="1584325" cy="1871662"/>
          </a:xfrm>
          <a:custGeom>
            <a:avLst/>
            <a:gdLst>
              <a:gd name="T0" fmla="*/ 2147483647 w 2207"/>
              <a:gd name="T1" fmla="*/ 0 h 2850"/>
              <a:gd name="T2" fmla="*/ 2147483647 w 2207"/>
              <a:gd name="T3" fmla="*/ 2147483647 h 2850"/>
              <a:gd name="T4" fmla="*/ 2147483647 w 2207"/>
              <a:gd name="T5" fmla="*/ 2147483647 h 2850"/>
              <a:gd name="T6" fmla="*/ 2147483647 w 2207"/>
              <a:gd name="T7" fmla="*/ 2147483647 h 2850"/>
              <a:gd name="T8" fmla="*/ 2147483647 w 2207"/>
              <a:gd name="T9" fmla="*/ 2147483647 h 2850"/>
              <a:gd name="T10" fmla="*/ 0 60000 65536"/>
              <a:gd name="T11" fmla="*/ 0 60000 65536"/>
              <a:gd name="T12" fmla="*/ 0 60000 65536"/>
              <a:gd name="T13" fmla="*/ 0 60000 65536"/>
              <a:gd name="T14" fmla="*/ 0 60000 65536"/>
              <a:gd name="T15" fmla="*/ 0 w 2207"/>
              <a:gd name="T16" fmla="*/ 0 h 2850"/>
              <a:gd name="T17" fmla="*/ 2207 w 2207"/>
              <a:gd name="T18" fmla="*/ 2850 h 2850"/>
            </a:gdLst>
            <a:ahLst/>
            <a:cxnLst>
              <a:cxn ang="T10">
                <a:pos x="T0" y="T1"/>
              </a:cxn>
              <a:cxn ang="T11">
                <a:pos x="T2" y="T3"/>
              </a:cxn>
              <a:cxn ang="T12">
                <a:pos x="T4" y="T5"/>
              </a:cxn>
              <a:cxn ang="T13">
                <a:pos x="T6" y="T7"/>
              </a:cxn>
              <a:cxn ang="T14">
                <a:pos x="T8" y="T9"/>
              </a:cxn>
            </a:cxnLst>
            <a:rect l="T15" t="T16" r="T17" b="T18"/>
            <a:pathLst>
              <a:path w="2207" h="2850">
                <a:moveTo>
                  <a:pt x="212" y="0"/>
                </a:moveTo>
                <a:cubicBezTo>
                  <a:pt x="212" y="281"/>
                  <a:pt x="212" y="563"/>
                  <a:pt x="212" y="960"/>
                </a:cubicBezTo>
                <a:cubicBezTo>
                  <a:pt x="212" y="1357"/>
                  <a:pt x="0" y="2082"/>
                  <a:pt x="212" y="2385"/>
                </a:cubicBezTo>
                <a:cubicBezTo>
                  <a:pt x="424" y="2688"/>
                  <a:pt x="1155" y="2700"/>
                  <a:pt x="1487" y="2775"/>
                </a:cubicBezTo>
                <a:cubicBezTo>
                  <a:pt x="1819" y="2850"/>
                  <a:pt x="2087" y="2825"/>
                  <a:pt x="2207" y="2835"/>
                </a:cubicBezTo>
              </a:path>
            </a:pathLst>
          </a:custGeom>
          <a:noFill/>
          <a:ln w="952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l-GR">
              <a:solidFill>
                <a:prstClr val="black"/>
              </a:solidFill>
            </a:endParaRPr>
          </a:p>
        </p:txBody>
      </p:sp>
      <p:grpSp>
        <p:nvGrpSpPr>
          <p:cNvPr id="173" name="Group 15"/>
          <p:cNvGrpSpPr>
            <a:grpSpLocks/>
          </p:cNvGrpSpPr>
          <p:nvPr/>
        </p:nvGrpSpPr>
        <p:grpSpPr bwMode="auto">
          <a:xfrm>
            <a:off x="2133600" y="2362200"/>
            <a:ext cx="1038225" cy="2133600"/>
            <a:chOff x="-3" y="-3"/>
            <a:chExt cx="606" cy="3656"/>
          </a:xfrm>
        </p:grpSpPr>
        <p:grpSp>
          <p:nvGrpSpPr>
            <p:cNvPr id="174" name="Group 16"/>
            <p:cNvGrpSpPr>
              <a:grpSpLocks/>
            </p:cNvGrpSpPr>
            <p:nvPr/>
          </p:nvGrpSpPr>
          <p:grpSpPr bwMode="auto">
            <a:xfrm>
              <a:off x="0" y="0"/>
              <a:ext cx="600" cy="3650"/>
              <a:chOff x="0" y="0"/>
              <a:chExt cx="600" cy="3650"/>
            </a:xfrm>
          </p:grpSpPr>
          <p:grpSp>
            <p:nvGrpSpPr>
              <p:cNvPr id="176" name="Group 17"/>
              <p:cNvGrpSpPr>
                <a:grpSpLocks/>
              </p:cNvGrpSpPr>
              <p:nvPr/>
            </p:nvGrpSpPr>
            <p:grpSpPr bwMode="auto">
              <a:xfrm>
                <a:off x="0" y="0"/>
                <a:ext cx="300" cy="365"/>
                <a:chOff x="0" y="0"/>
                <a:chExt cx="300" cy="365"/>
              </a:xfrm>
            </p:grpSpPr>
            <p:sp>
              <p:nvSpPr>
                <p:cNvPr id="234" name="Rectangle 18"/>
                <p:cNvSpPr>
                  <a:spLocks noChangeArrowheads="1"/>
                </p:cNvSpPr>
                <p:nvPr/>
              </p:nvSpPr>
              <p:spPr bwMode="auto">
                <a:xfrm>
                  <a:off x="41" y="0"/>
                  <a:ext cx="221" cy="365"/>
                </a:xfrm>
                <a:prstGeom prst="rect">
                  <a:avLst/>
                </a:prstGeom>
                <a:noFill/>
                <a:ln w="9525">
                  <a:noFill/>
                  <a:miter lim="800000"/>
                  <a:headEnd/>
                  <a:tailEnd/>
                </a:ln>
                <a:effectLst/>
              </p:spPr>
              <p:txBody>
                <a:bodyPr/>
                <a:lstStyle/>
                <a:p>
                  <a:pPr algn="ctr">
                    <a:defRPr/>
                  </a:pPr>
                  <a:r>
                    <a:rPr lang="en-US" sz="1400" b="1" dirty="0">
                      <a:solidFill>
                        <a:prstClr val="black"/>
                      </a:solidFill>
                      <a:latin typeface="Calibri"/>
                      <a:cs typeface="Times New Roman" pitchFamily="18" charset="0"/>
                    </a:rPr>
                    <a:t>1</a:t>
                  </a:r>
                  <a:endParaRPr lang="el-GR" sz="1400" b="1" dirty="0">
                    <a:solidFill>
                      <a:prstClr val="black"/>
                    </a:solidFill>
                    <a:latin typeface="Calibri"/>
                    <a:cs typeface="Times New Roman" pitchFamily="18" charset="0"/>
                  </a:endParaRPr>
                </a:p>
                <a:p>
                  <a:pPr algn="ctr" eaLnBrk="0" hangingPunct="0">
                    <a:defRPr/>
                  </a:pPr>
                  <a:endParaRPr lang="el-GR" sz="1200" dirty="0">
                    <a:solidFill>
                      <a:prstClr val="black"/>
                    </a:solidFill>
                    <a:latin typeface="Times New Roman" pitchFamily="18" charset="0"/>
                  </a:endParaRPr>
                </a:p>
              </p:txBody>
            </p:sp>
            <p:sp>
              <p:nvSpPr>
                <p:cNvPr id="235" name="Rectangle 19"/>
                <p:cNvSpPr>
                  <a:spLocks noChangeArrowheads="1"/>
                </p:cNvSpPr>
                <p:nvPr/>
              </p:nvSpPr>
              <p:spPr bwMode="auto">
                <a:xfrm>
                  <a:off x="0" y="0"/>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77" name="Group 20"/>
              <p:cNvGrpSpPr>
                <a:grpSpLocks/>
              </p:cNvGrpSpPr>
              <p:nvPr/>
            </p:nvGrpSpPr>
            <p:grpSpPr bwMode="auto">
              <a:xfrm>
                <a:off x="300" y="0"/>
                <a:ext cx="300" cy="365"/>
                <a:chOff x="300" y="0"/>
                <a:chExt cx="300" cy="365"/>
              </a:xfrm>
            </p:grpSpPr>
            <p:sp>
              <p:nvSpPr>
                <p:cNvPr id="232" name="Rectangle 21"/>
                <p:cNvSpPr>
                  <a:spLocks noChangeArrowheads="1"/>
                </p:cNvSpPr>
                <p:nvPr/>
              </p:nvSpPr>
              <p:spPr bwMode="auto">
                <a:xfrm>
                  <a:off x="343" y="0"/>
                  <a:ext cx="221" cy="365"/>
                </a:xfrm>
                <a:prstGeom prst="rect">
                  <a:avLst/>
                </a:prstGeom>
                <a:noFill/>
                <a:ln w="9525">
                  <a:noFill/>
                  <a:miter lim="800000"/>
                  <a:headEnd/>
                  <a:tailEnd/>
                </a:ln>
                <a:effectLst/>
              </p:spPr>
              <p:txBody>
                <a:bodyPr/>
                <a:lstStyle/>
                <a:p>
                  <a:pPr algn="ctr">
                    <a:defRPr/>
                  </a:pPr>
                  <a:r>
                    <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rPr>
                    <a:t></a:t>
                  </a:r>
                  <a:endParaRPr lang="el-GR" sz="1200" b="1">
                    <a:solidFill>
                      <a:prstClr val="black"/>
                    </a:solidFill>
                    <a:effectLst>
                      <a:outerShdw blurRad="38100" dist="38100" dir="2700000" algn="tl">
                        <a:srgbClr val="C0C0C0"/>
                      </a:outerShdw>
                    </a:effectLst>
                    <a:latin typeface="Arial" pitchFamily="34" charset="0"/>
                    <a:cs typeface="Times New Roman" pitchFamily="18" charset="0"/>
                  </a:endParaRPr>
                </a:p>
                <a:p>
                  <a:pPr algn="ctr" eaLnBrk="0" hangingPunct="0">
                    <a:defRPr/>
                  </a:pPr>
                  <a:endPar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endParaRPr>
                </a:p>
              </p:txBody>
            </p:sp>
            <p:sp>
              <p:nvSpPr>
                <p:cNvPr id="233" name="Rectangle 22"/>
                <p:cNvSpPr>
                  <a:spLocks noChangeArrowheads="1"/>
                </p:cNvSpPr>
                <p:nvPr/>
              </p:nvSpPr>
              <p:spPr bwMode="auto">
                <a:xfrm>
                  <a:off x="300" y="0"/>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78" name="Group 23"/>
              <p:cNvGrpSpPr>
                <a:grpSpLocks/>
              </p:cNvGrpSpPr>
              <p:nvPr/>
            </p:nvGrpSpPr>
            <p:grpSpPr bwMode="auto">
              <a:xfrm>
                <a:off x="0" y="365"/>
                <a:ext cx="300" cy="365"/>
                <a:chOff x="0" y="365"/>
                <a:chExt cx="300" cy="365"/>
              </a:xfrm>
            </p:grpSpPr>
            <p:sp>
              <p:nvSpPr>
                <p:cNvPr id="230" name="Rectangle 24"/>
                <p:cNvSpPr>
                  <a:spLocks noChangeArrowheads="1"/>
                </p:cNvSpPr>
                <p:nvPr/>
              </p:nvSpPr>
              <p:spPr bwMode="auto">
                <a:xfrm>
                  <a:off x="41" y="364"/>
                  <a:ext cx="221" cy="365"/>
                </a:xfrm>
                <a:prstGeom prst="rect">
                  <a:avLst/>
                </a:prstGeom>
                <a:noFill/>
                <a:ln w="9525">
                  <a:noFill/>
                  <a:miter lim="800000"/>
                  <a:headEnd/>
                  <a:tailEnd/>
                </a:ln>
                <a:effectLst/>
              </p:spPr>
              <p:txBody>
                <a:bodyPr/>
                <a:lstStyle/>
                <a:p>
                  <a:pPr algn="ctr">
                    <a:defRPr/>
                  </a:pPr>
                  <a:r>
                    <a:rPr lang="el-GR" sz="1400" b="1" dirty="0">
                      <a:solidFill>
                        <a:prstClr val="black"/>
                      </a:solidFill>
                      <a:latin typeface="Calibri"/>
                      <a:cs typeface="Times New Roman" pitchFamily="18" charset="0"/>
                    </a:rPr>
                    <a:t>2</a:t>
                  </a:r>
                </a:p>
                <a:p>
                  <a:pPr algn="ctr" eaLnBrk="0" hangingPunct="0">
                    <a:defRPr/>
                  </a:pPr>
                  <a:endParaRPr lang="el-GR" sz="1200" dirty="0">
                    <a:solidFill>
                      <a:prstClr val="black"/>
                    </a:solidFill>
                    <a:latin typeface="Times New Roman" pitchFamily="18" charset="0"/>
                  </a:endParaRPr>
                </a:p>
              </p:txBody>
            </p:sp>
            <p:sp>
              <p:nvSpPr>
                <p:cNvPr id="231" name="Rectangle 25"/>
                <p:cNvSpPr>
                  <a:spLocks noChangeArrowheads="1"/>
                </p:cNvSpPr>
                <p:nvPr/>
              </p:nvSpPr>
              <p:spPr bwMode="auto">
                <a:xfrm>
                  <a:off x="0" y="365"/>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79" name="Group 26"/>
              <p:cNvGrpSpPr>
                <a:grpSpLocks/>
              </p:cNvGrpSpPr>
              <p:nvPr/>
            </p:nvGrpSpPr>
            <p:grpSpPr bwMode="auto">
              <a:xfrm>
                <a:off x="300" y="365"/>
                <a:ext cx="300" cy="365"/>
                <a:chOff x="300" y="365"/>
                <a:chExt cx="300" cy="365"/>
              </a:xfrm>
            </p:grpSpPr>
            <p:sp>
              <p:nvSpPr>
                <p:cNvPr id="228" name="Rectangle 27"/>
                <p:cNvSpPr>
                  <a:spLocks noChangeArrowheads="1"/>
                </p:cNvSpPr>
                <p:nvPr/>
              </p:nvSpPr>
              <p:spPr bwMode="auto">
                <a:xfrm>
                  <a:off x="343" y="364"/>
                  <a:ext cx="221" cy="365"/>
                </a:xfrm>
                <a:prstGeom prst="rect">
                  <a:avLst/>
                </a:prstGeom>
                <a:noFill/>
                <a:ln w="9525">
                  <a:noFill/>
                  <a:miter lim="800000"/>
                  <a:headEnd/>
                  <a:tailEnd/>
                </a:ln>
                <a:effectLst/>
              </p:spPr>
              <p:txBody>
                <a:bodyPr/>
                <a:lstStyle/>
                <a:p>
                  <a:pPr algn="ctr">
                    <a:defRPr/>
                  </a:pPr>
                  <a:r>
                    <a:rPr lang="el-GR" sz="1200" b="1" dirty="0">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rPr>
                    <a:t></a:t>
                  </a:r>
                  <a:endParaRPr lang="el-GR" sz="1200" b="1" dirty="0">
                    <a:solidFill>
                      <a:prstClr val="black"/>
                    </a:solidFill>
                    <a:effectLst>
                      <a:outerShdw blurRad="38100" dist="38100" dir="2700000" algn="tl">
                        <a:srgbClr val="C0C0C0"/>
                      </a:outerShdw>
                    </a:effectLst>
                    <a:latin typeface="Arial" pitchFamily="34" charset="0"/>
                    <a:cs typeface="Times New Roman" pitchFamily="18" charset="0"/>
                  </a:endParaRPr>
                </a:p>
                <a:p>
                  <a:pPr algn="ctr" eaLnBrk="0" hangingPunct="0">
                    <a:defRPr/>
                  </a:pPr>
                  <a:endParaRPr lang="el-GR" sz="1200" b="1" dirty="0">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endParaRPr>
                </a:p>
              </p:txBody>
            </p:sp>
            <p:sp>
              <p:nvSpPr>
                <p:cNvPr id="229" name="Rectangle 28"/>
                <p:cNvSpPr>
                  <a:spLocks noChangeArrowheads="1"/>
                </p:cNvSpPr>
                <p:nvPr/>
              </p:nvSpPr>
              <p:spPr bwMode="auto">
                <a:xfrm>
                  <a:off x="300" y="365"/>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80" name="Group 29"/>
              <p:cNvGrpSpPr>
                <a:grpSpLocks/>
              </p:cNvGrpSpPr>
              <p:nvPr/>
            </p:nvGrpSpPr>
            <p:grpSpPr bwMode="auto">
              <a:xfrm>
                <a:off x="0" y="729"/>
                <a:ext cx="300" cy="367"/>
                <a:chOff x="0" y="729"/>
                <a:chExt cx="300" cy="367"/>
              </a:xfrm>
            </p:grpSpPr>
            <p:sp>
              <p:nvSpPr>
                <p:cNvPr id="226" name="Rectangle 30"/>
                <p:cNvSpPr>
                  <a:spLocks noChangeArrowheads="1"/>
                </p:cNvSpPr>
                <p:nvPr/>
              </p:nvSpPr>
              <p:spPr bwMode="auto">
                <a:xfrm>
                  <a:off x="41" y="729"/>
                  <a:ext cx="221" cy="367"/>
                </a:xfrm>
                <a:prstGeom prst="rect">
                  <a:avLst/>
                </a:prstGeom>
                <a:noFill/>
                <a:ln w="9525">
                  <a:noFill/>
                  <a:miter lim="800000"/>
                  <a:headEnd/>
                  <a:tailEnd/>
                </a:ln>
                <a:effectLst/>
              </p:spPr>
              <p:txBody>
                <a:bodyPr/>
                <a:lstStyle/>
                <a:p>
                  <a:pPr algn="ctr">
                    <a:defRPr/>
                  </a:pPr>
                  <a:r>
                    <a:rPr lang="el-GR" sz="1400" b="1" dirty="0">
                      <a:solidFill>
                        <a:prstClr val="black"/>
                      </a:solidFill>
                      <a:latin typeface="Calibri"/>
                      <a:cs typeface="Times New Roman" pitchFamily="18" charset="0"/>
                    </a:rPr>
                    <a:t>3</a:t>
                  </a:r>
                </a:p>
                <a:p>
                  <a:pPr algn="ctr" eaLnBrk="0" hangingPunct="0">
                    <a:defRPr/>
                  </a:pPr>
                  <a:endParaRPr lang="el-GR" sz="1200" dirty="0">
                    <a:solidFill>
                      <a:prstClr val="black"/>
                    </a:solidFill>
                    <a:latin typeface="Times New Roman" pitchFamily="18" charset="0"/>
                  </a:endParaRPr>
                </a:p>
              </p:txBody>
            </p:sp>
            <p:sp>
              <p:nvSpPr>
                <p:cNvPr id="227" name="Rectangle 31"/>
                <p:cNvSpPr>
                  <a:spLocks noChangeArrowheads="1"/>
                </p:cNvSpPr>
                <p:nvPr/>
              </p:nvSpPr>
              <p:spPr bwMode="auto">
                <a:xfrm>
                  <a:off x="0" y="730"/>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81" name="Group 32"/>
              <p:cNvGrpSpPr>
                <a:grpSpLocks/>
              </p:cNvGrpSpPr>
              <p:nvPr/>
            </p:nvGrpSpPr>
            <p:grpSpPr bwMode="auto">
              <a:xfrm>
                <a:off x="300" y="730"/>
                <a:ext cx="300" cy="365"/>
                <a:chOff x="300" y="730"/>
                <a:chExt cx="300" cy="365"/>
              </a:xfrm>
            </p:grpSpPr>
            <p:sp>
              <p:nvSpPr>
                <p:cNvPr id="224" name="Rectangle 33"/>
                <p:cNvSpPr>
                  <a:spLocks noChangeArrowheads="1"/>
                </p:cNvSpPr>
                <p:nvPr/>
              </p:nvSpPr>
              <p:spPr bwMode="auto">
                <a:xfrm>
                  <a:off x="343" y="729"/>
                  <a:ext cx="221" cy="367"/>
                </a:xfrm>
                <a:prstGeom prst="rect">
                  <a:avLst/>
                </a:prstGeom>
                <a:noFill/>
                <a:ln w="9525">
                  <a:noFill/>
                  <a:miter lim="800000"/>
                  <a:headEnd/>
                  <a:tailEnd/>
                </a:ln>
                <a:effectLst/>
              </p:spPr>
              <p:txBody>
                <a:bodyPr/>
                <a:lstStyle/>
                <a:p>
                  <a:pPr algn="ctr">
                    <a:defRPr/>
                  </a:pPr>
                  <a:r>
                    <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rPr>
                    <a:t></a:t>
                  </a:r>
                  <a:endParaRPr lang="el-GR" sz="1200" b="1">
                    <a:solidFill>
                      <a:prstClr val="black"/>
                    </a:solidFill>
                    <a:effectLst>
                      <a:outerShdw blurRad="38100" dist="38100" dir="2700000" algn="tl">
                        <a:srgbClr val="C0C0C0"/>
                      </a:outerShdw>
                    </a:effectLst>
                    <a:latin typeface="Arial" pitchFamily="34" charset="0"/>
                    <a:cs typeface="Times New Roman" pitchFamily="18" charset="0"/>
                  </a:endParaRPr>
                </a:p>
                <a:p>
                  <a:pPr algn="ctr" eaLnBrk="0" hangingPunct="0">
                    <a:defRPr/>
                  </a:pPr>
                  <a:endPar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endParaRPr>
                </a:p>
              </p:txBody>
            </p:sp>
            <p:sp>
              <p:nvSpPr>
                <p:cNvPr id="225" name="Rectangle 34"/>
                <p:cNvSpPr>
                  <a:spLocks noChangeArrowheads="1"/>
                </p:cNvSpPr>
                <p:nvPr/>
              </p:nvSpPr>
              <p:spPr bwMode="auto">
                <a:xfrm>
                  <a:off x="300" y="730"/>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82" name="Group 35"/>
              <p:cNvGrpSpPr>
                <a:grpSpLocks/>
              </p:cNvGrpSpPr>
              <p:nvPr/>
            </p:nvGrpSpPr>
            <p:grpSpPr bwMode="auto">
              <a:xfrm>
                <a:off x="0" y="1095"/>
                <a:ext cx="300" cy="366"/>
                <a:chOff x="0" y="1095"/>
                <a:chExt cx="300" cy="366"/>
              </a:xfrm>
            </p:grpSpPr>
            <p:sp>
              <p:nvSpPr>
                <p:cNvPr id="222" name="Rectangle 36"/>
                <p:cNvSpPr>
                  <a:spLocks noChangeArrowheads="1"/>
                </p:cNvSpPr>
                <p:nvPr/>
              </p:nvSpPr>
              <p:spPr bwMode="auto">
                <a:xfrm>
                  <a:off x="41" y="1096"/>
                  <a:ext cx="221" cy="365"/>
                </a:xfrm>
                <a:prstGeom prst="rect">
                  <a:avLst/>
                </a:prstGeom>
                <a:noFill/>
                <a:ln w="9525">
                  <a:noFill/>
                  <a:miter lim="800000"/>
                  <a:headEnd/>
                  <a:tailEnd/>
                </a:ln>
                <a:effectLst/>
              </p:spPr>
              <p:txBody>
                <a:bodyPr/>
                <a:lstStyle/>
                <a:p>
                  <a:pPr algn="ctr">
                    <a:defRPr/>
                  </a:pPr>
                  <a:r>
                    <a:rPr lang="el-GR" sz="1400" b="1" dirty="0">
                      <a:solidFill>
                        <a:prstClr val="black"/>
                      </a:solidFill>
                      <a:latin typeface="Calibri"/>
                      <a:cs typeface="Times New Roman" pitchFamily="18" charset="0"/>
                    </a:rPr>
                    <a:t>4</a:t>
                  </a:r>
                </a:p>
                <a:p>
                  <a:pPr algn="ctr" eaLnBrk="0" hangingPunct="0">
                    <a:defRPr/>
                  </a:pPr>
                  <a:endParaRPr lang="el-GR" sz="1200" dirty="0">
                    <a:solidFill>
                      <a:prstClr val="black"/>
                    </a:solidFill>
                    <a:latin typeface="Times New Roman" pitchFamily="18" charset="0"/>
                  </a:endParaRPr>
                </a:p>
              </p:txBody>
            </p:sp>
            <p:sp>
              <p:nvSpPr>
                <p:cNvPr id="223" name="Rectangle 37"/>
                <p:cNvSpPr>
                  <a:spLocks noChangeArrowheads="1"/>
                </p:cNvSpPr>
                <p:nvPr/>
              </p:nvSpPr>
              <p:spPr bwMode="auto">
                <a:xfrm>
                  <a:off x="0" y="1095"/>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83" name="Group 38"/>
              <p:cNvGrpSpPr>
                <a:grpSpLocks/>
              </p:cNvGrpSpPr>
              <p:nvPr/>
            </p:nvGrpSpPr>
            <p:grpSpPr bwMode="auto">
              <a:xfrm>
                <a:off x="300" y="1095"/>
                <a:ext cx="300" cy="365"/>
                <a:chOff x="300" y="1095"/>
                <a:chExt cx="300" cy="365"/>
              </a:xfrm>
            </p:grpSpPr>
            <p:sp>
              <p:nvSpPr>
                <p:cNvPr id="220" name="Rectangle 39"/>
                <p:cNvSpPr>
                  <a:spLocks noChangeArrowheads="1"/>
                </p:cNvSpPr>
                <p:nvPr/>
              </p:nvSpPr>
              <p:spPr bwMode="auto">
                <a:xfrm>
                  <a:off x="343" y="1096"/>
                  <a:ext cx="221" cy="365"/>
                </a:xfrm>
                <a:prstGeom prst="rect">
                  <a:avLst/>
                </a:prstGeom>
                <a:noFill/>
                <a:ln w="9525">
                  <a:noFill/>
                  <a:miter lim="800000"/>
                  <a:headEnd/>
                  <a:tailEnd/>
                </a:ln>
                <a:effectLst/>
              </p:spPr>
              <p:txBody>
                <a:bodyPr/>
                <a:lstStyle/>
                <a:p>
                  <a:pPr algn="ctr">
                    <a:defRPr/>
                  </a:pPr>
                  <a:r>
                    <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rPr>
                    <a:t></a:t>
                  </a:r>
                  <a:endParaRPr lang="el-GR" sz="1200" b="1">
                    <a:solidFill>
                      <a:prstClr val="black"/>
                    </a:solidFill>
                    <a:effectLst>
                      <a:outerShdw blurRad="38100" dist="38100" dir="2700000" algn="tl">
                        <a:srgbClr val="C0C0C0"/>
                      </a:outerShdw>
                    </a:effectLst>
                    <a:latin typeface="Arial" pitchFamily="34" charset="0"/>
                    <a:cs typeface="Times New Roman" pitchFamily="18" charset="0"/>
                  </a:endParaRPr>
                </a:p>
                <a:p>
                  <a:pPr algn="ctr" eaLnBrk="0" hangingPunct="0">
                    <a:defRPr/>
                  </a:pPr>
                  <a:endPar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endParaRPr>
                </a:p>
              </p:txBody>
            </p:sp>
            <p:sp>
              <p:nvSpPr>
                <p:cNvPr id="221" name="Rectangle 40"/>
                <p:cNvSpPr>
                  <a:spLocks noChangeArrowheads="1"/>
                </p:cNvSpPr>
                <p:nvPr/>
              </p:nvSpPr>
              <p:spPr bwMode="auto">
                <a:xfrm>
                  <a:off x="300" y="1095"/>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84" name="Group 41"/>
              <p:cNvGrpSpPr>
                <a:grpSpLocks/>
              </p:cNvGrpSpPr>
              <p:nvPr/>
            </p:nvGrpSpPr>
            <p:grpSpPr bwMode="auto">
              <a:xfrm>
                <a:off x="0" y="1460"/>
                <a:ext cx="300" cy="365"/>
                <a:chOff x="0" y="1460"/>
                <a:chExt cx="300" cy="365"/>
              </a:xfrm>
            </p:grpSpPr>
            <p:sp>
              <p:nvSpPr>
                <p:cNvPr id="218" name="Rectangle 42"/>
                <p:cNvSpPr>
                  <a:spLocks noChangeArrowheads="1"/>
                </p:cNvSpPr>
                <p:nvPr/>
              </p:nvSpPr>
              <p:spPr bwMode="auto">
                <a:xfrm>
                  <a:off x="41" y="1460"/>
                  <a:ext cx="221" cy="365"/>
                </a:xfrm>
                <a:prstGeom prst="rect">
                  <a:avLst/>
                </a:prstGeom>
                <a:noFill/>
                <a:ln w="9525">
                  <a:noFill/>
                  <a:miter lim="800000"/>
                  <a:headEnd/>
                  <a:tailEnd/>
                </a:ln>
                <a:effectLst/>
              </p:spPr>
              <p:txBody>
                <a:bodyPr/>
                <a:lstStyle/>
                <a:p>
                  <a:pPr algn="ctr">
                    <a:defRPr/>
                  </a:pPr>
                  <a:r>
                    <a:rPr lang="el-GR" sz="1400" b="1" dirty="0">
                      <a:solidFill>
                        <a:prstClr val="black"/>
                      </a:solidFill>
                      <a:latin typeface="Calibri"/>
                      <a:cs typeface="Times New Roman" pitchFamily="18" charset="0"/>
                    </a:rPr>
                    <a:t>5</a:t>
                  </a:r>
                </a:p>
                <a:p>
                  <a:pPr algn="ctr" eaLnBrk="0" hangingPunct="0">
                    <a:defRPr/>
                  </a:pPr>
                  <a:endParaRPr lang="el-GR" sz="1200" dirty="0">
                    <a:solidFill>
                      <a:prstClr val="black"/>
                    </a:solidFill>
                    <a:latin typeface="Times New Roman" pitchFamily="18" charset="0"/>
                  </a:endParaRPr>
                </a:p>
              </p:txBody>
            </p:sp>
            <p:sp>
              <p:nvSpPr>
                <p:cNvPr id="219" name="Rectangle 43"/>
                <p:cNvSpPr>
                  <a:spLocks noChangeArrowheads="1"/>
                </p:cNvSpPr>
                <p:nvPr/>
              </p:nvSpPr>
              <p:spPr bwMode="auto">
                <a:xfrm>
                  <a:off x="0" y="1460"/>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85" name="Group 44"/>
              <p:cNvGrpSpPr>
                <a:grpSpLocks/>
              </p:cNvGrpSpPr>
              <p:nvPr/>
            </p:nvGrpSpPr>
            <p:grpSpPr bwMode="auto">
              <a:xfrm>
                <a:off x="300" y="1460"/>
                <a:ext cx="300" cy="365"/>
                <a:chOff x="300" y="1460"/>
                <a:chExt cx="300" cy="365"/>
              </a:xfrm>
            </p:grpSpPr>
            <p:sp>
              <p:nvSpPr>
                <p:cNvPr id="216" name="Rectangle 45"/>
                <p:cNvSpPr>
                  <a:spLocks noChangeArrowheads="1"/>
                </p:cNvSpPr>
                <p:nvPr/>
              </p:nvSpPr>
              <p:spPr bwMode="auto">
                <a:xfrm>
                  <a:off x="343" y="1460"/>
                  <a:ext cx="221" cy="365"/>
                </a:xfrm>
                <a:prstGeom prst="rect">
                  <a:avLst/>
                </a:prstGeom>
                <a:noFill/>
                <a:ln w="9525">
                  <a:noFill/>
                  <a:miter lim="800000"/>
                  <a:headEnd/>
                  <a:tailEnd/>
                </a:ln>
                <a:effectLst/>
              </p:spPr>
              <p:txBody>
                <a:bodyPr/>
                <a:lstStyle/>
                <a:p>
                  <a:pPr algn="ctr">
                    <a:defRPr/>
                  </a:pPr>
                  <a:r>
                    <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rPr>
                    <a:t></a:t>
                  </a:r>
                  <a:endParaRPr lang="el-GR" sz="1200" b="1">
                    <a:solidFill>
                      <a:prstClr val="black"/>
                    </a:solidFill>
                    <a:effectLst>
                      <a:outerShdw blurRad="38100" dist="38100" dir="2700000" algn="tl">
                        <a:srgbClr val="C0C0C0"/>
                      </a:outerShdw>
                    </a:effectLst>
                    <a:latin typeface="Arial" pitchFamily="34" charset="0"/>
                    <a:cs typeface="Times New Roman" pitchFamily="18" charset="0"/>
                  </a:endParaRPr>
                </a:p>
                <a:p>
                  <a:pPr algn="ctr" eaLnBrk="0" hangingPunct="0">
                    <a:defRPr/>
                  </a:pPr>
                  <a:endPar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endParaRPr>
                </a:p>
              </p:txBody>
            </p:sp>
            <p:sp>
              <p:nvSpPr>
                <p:cNvPr id="217" name="Rectangle 46"/>
                <p:cNvSpPr>
                  <a:spLocks noChangeArrowheads="1"/>
                </p:cNvSpPr>
                <p:nvPr/>
              </p:nvSpPr>
              <p:spPr bwMode="auto">
                <a:xfrm>
                  <a:off x="300" y="1460"/>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86" name="Group 47"/>
              <p:cNvGrpSpPr>
                <a:grpSpLocks/>
              </p:cNvGrpSpPr>
              <p:nvPr/>
            </p:nvGrpSpPr>
            <p:grpSpPr bwMode="auto">
              <a:xfrm>
                <a:off x="0" y="1825"/>
                <a:ext cx="300" cy="365"/>
                <a:chOff x="0" y="1825"/>
                <a:chExt cx="300" cy="365"/>
              </a:xfrm>
            </p:grpSpPr>
            <p:sp>
              <p:nvSpPr>
                <p:cNvPr id="214" name="Rectangle 48"/>
                <p:cNvSpPr>
                  <a:spLocks noChangeArrowheads="1"/>
                </p:cNvSpPr>
                <p:nvPr/>
              </p:nvSpPr>
              <p:spPr bwMode="auto">
                <a:xfrm>
                  <a:off x="41" y="1825"/>
                  <a:ext cx="221" cy="365"/>
                </a:xfrm>
                <a:prstGeom prst="rect">
                  <a:avLst/>
                </a:prstGeom>
                <a:noFill/>
                <a:ln w="9525">
                  <a:noFill/>
                  <a:miter lim="800000"/>
                  <a:headEnd/>
                  <a:tailEnd/>
                </a:ln>
                <a:effectLst/>
              </p:spPr>
              <p:txBody>
                <a:bodyPr/>
                <a:lstStyle/>
                <a:p>
                  <a:pPr algn="ctr">
                    <a:defRPr/>
                  </a:pPr>
                  <a:r>
                    <a:rPr lang="el-GR" sz="1400" b="1" dirty="0">
                      <a:solidFill>
                        <a:prstClr val="black"/>
                      </a:solidFill>
                      <a:latin typeface="Calibri"/>
                      <a:cs typeface="Times New Roman" pitchFamily="18" charset="0"/>
                    </a:rPr>
                    <a:t>6</a:t>
                  </a:r>
                </a:p>
                <a:p>
                  <a:pPr algn="ctr" eaLnBrk="0" hangingPunct="0">
                    <a:defRPr/>
                  </a:pPr>
                  <a:endParaRPr lang="el-GR" sz="1200" dirty="0">
                    <a:solidFill>
                      <a:prstClr val="black"/>
                    </a:solidFill>
                    <a:latin typeface="Times New Roman" pitchFamily="18" charset="0"/>
                  </a:endParaRPr>
                </a:p>
              </p:txBody>
            </p:sp>
            <p:sp>
              <p:nvSpPr>
                <p:cNvPr id="215" name="Rectangle 49"/>
                <p:cNvSpPr>
                  <a:spLocks noChangeArrowheads="1"/>
                </p:cNvSpPr>
                <p:nvPr/>
              </p:nvSpPr>
              <p:spPr bwMode="auto">
                <a:xfrm>
                  <a:off x="0" y="1825"/>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87" name="Group 50"/>
              <p:cNvGrpSpPr>
                <a:grpSpLocks/>
              </p:cNvGrpSpPr>
              <p:nvPr/>
            </p:nvGrpSpPr>
            <p:grpSpPr bwMode="auto">
              <a:xfrm>
                <a:off x="300" y="1825"/>
                <a:ext cx="300" cy="365"/>
                <a:chOff x="300" y="1825"/>
                <a:chExt cx="300" cy="365"/>
              </a:xfrm>
            </p:grpSpPr>
            <p:sp>
              <p:nvSpPr>
                <p:cNvPr id="212" name="Rectangle 51"/>
                <p:cNvSpPr>
                  <a:spLocks noChangeArrowheads="1"/>
                </p:cNvSpPr>
                <p:nvPr/>
              </p:nvSpPr>
              <p:spPr bwMode="auto">
                <a:xfrm>
                  <a:off x="343" y="1825"/>
                  <a:ext cx="221" cy="365"/>
                </a:xfrm>
                <a:prstGeom prst="rect">
                  <a:avLst/>
                </a:prstGeom>
                <a:noFill/>
                <a:ln w="9525">
                  <a:noFill/>
                  <a:miter lim="800000"/>
                  <a:headEnd/>
                  <a:tailEnd/>
                </a:ln>
                <a:effectLst/>
              </p:spPr>
              <p:txBody>
                <a:bodyPr/>
                <a:lstStyle/>
                <a:p>
                  <a:pPr algn="ctr">
                    <a:defRPr/>
                  </a:pPr>
                  <a:r>
                    <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rPr>
                    <a:t></a:t>
                  </a:r>
                  <a:endParaRPr lang="el-GR" sz="1200" b="1">
                    <a:solidFill>
                      <a:prstClr val="black"/>
                    </a:solidFill>
                    <a:effectLst>
                      <a:outerShdw blurRad="38100" dist="38100" dir="2700000" algn="tl">
                        <a:srgbClr val="C0C0C0"/>
                      </a:outerShdw>
                    </a:effectLst>
                    <a:latin typeface="Arial" pitchFamily="34" charset="0"/>
                    <a:cs typeface="Times New Roman" pitchFamily="18" charset="0"/>
                  </a:endParaRPr>
                </a:p>
                <a:p>
                  <a:pPr algn="ctr" eaLnBrk="0" hangingPunct="0">
                    <a:defRPr/>
                  </a:pPr>
                  <a:endPar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endParaRPr>
                </a:p>
              </p:txBody>
            </p:sp>
            <p:sp>
              <p:nvSpPr>
                <p:cNvPr id="213" name="Rectangle 52"/>
                <p:cNvSpPr>
                  <a:spLocks noChangeArrowheads="1"/>
                </p:cNvSpPr>
                <p:nvPr/>
              </p:nvSpPr>
              <p:spPr bwMode="auto">
                <a:xfrm>
                  <a:off x="300" y="1825"/>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88" name="Group 53"/>
              <p:cNvGrpSpPr>
                <a:grpSpLocks/>
              </p:cNvGrpSpPr>
              <p:nvPr/>
            </p:nvGrpSpPr>
            <p:grpSpPr bwMode="auto">
              <a:xfrm>
                <a:off x="0" y="2190"/>
                <a:ext cx="300" cy="365"/>
                <a:chOff x="0" y="2190"/>
                <a:chExt cx="300" cy="365"/>
              </a:xfrm>
            </p:grpSpPr>
            <p:sp>
              <p:nvSpPr>
                <p:cNvPr id="210" name="Rectangle 54"/>
                <p:cNvSpPr>
                  <a:spLocks noChangeArrowheads="1"/>
                </p:cNvSpPr>
                <p:nvPr/>
              </p:nvSpPr>
              <p:spPr bwMode="auto">
                <a:xfrm>
                  <a:off x="41" y="2190"/>
                  <a:ext cx="221" cy="365"/>
                </a:xfrm>
                <a:prstGeom prst="rect">
                  <a:avLst/>
                </a:prstGeom>
                <a:noFill/>
                <a:ln w="9525">
                  <a:noFill/>
                  <a:miter lim="800000"/>
                  <a:headEnd/>
                  <a:tailEnd/>
                </a:ln>
                <a:effectLst/>
              </p:spPr>
              <p:txBody>
                <a:bodyPr/>
                <a:lstStyle/>
                <a:p>
                  <a:pPr algn="ctr">
                    <a:defRPr/>
                  </a:pPr>
                  <a:r>
                    <a:rPr lang="el-GR" sz="1400" b="1" dirty="0">
                      <a:solidFill>
                        <a:prstClr val="black"/>
                      </a:solidFill>
                      <a:latin typeface="Calibri"/>
                      <a:cs typeface="Times New Roman" pitchFamily="18" charset="0"/>
                    </a:rPr>
                    <a:t>7</a:t>
                  </a:r>
                </a:p>
                <a:p>
                  <a:pPr algn="ctr" eaLnBrk="0" hangingPunct="0">
                    <a:defRPr/>
                  </a:pPr>
                  <a:endParaRPr lang="el-GR" sz="1200" dirty="0">
                    <a:solidFill>
                      <a:prstClr val="black"/>
                    </a:solidFill>
                    <a:latin typeface="Times New Roman" pitchFamily="18" charset="0"/>
                  </a:endParaRPr>
                </a:p>
              </p:txBody>
            </p:sp>
            <p:sp>
              <p:nvSpPr>
                <p:cNvPr id="211" name="Rectangle 55"/>
                <p:cNvSpPr>
                  <a:spLocks noChangeArrowheads="1"/>
                </p:cNvSpPr>
                <p:nvPr/>
              </p:nvSpPr>
              <p:spPr bwMode="auto">
                <a:xfrm>
                  <a:off x="0" y="2190"/>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89" name="Group 56"/>
              <p:cNvGrpSpPr>
                <a:grpSpLocks/>
              </p:cNvGrpSpPr>
              <p:nvPr/>
            </p:nvGrpSpPr>
            <p:grpSpPr bwMode="auto">
              <a:xfrm>
                <a:off x="300" y="2190"/>
                <a:ext cx="300" cy="365"/>
                <a:chOff x="300" y="2190"/>
                <a:chExt cx="300" cy="365"/>
              </a:xfrm>
            </p:grpSpPr>
            <p:sp>
              <p:nvSpPr>
                <p:cNvPr id="208" name="Rectangle 57"/>
                <p:cNvSpPr>
                  <a:spLocks noChangeArrowheads="1"/>
                </p:cNvSpPr>
                <p:nvPr/>
              </p:nvSpPr>
              <p:spPr bwMode="auto">
                <a:xfrm>
                  <a:off x="343" y="2190"/>
                  <a:ext cx="221" cy="365"/>
                </a:xfrm>
                <a:prstGeom prst="rect">
                  <a:avLst/>
                </a:prstGeom>
                <a:noFill/>
                <a:ln w="9525">
                  <a:noFill/>
                  <a:miter lim="800000"/>
                  <a:headEnd/>
                  <a:tailEnd/>
                </a:ln>
                <a:effectLst/>
              </p:spPr>
              <p:txBody>
                <a:bodyPr/>
                <a:lstStyle/>
                <a:p>
                  <a:pPr algn="ctr">
                    <a:defRPr/>
                  </a:pPr>
                  <a:r>
                    <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rPr>
                    <a:t></a:t>
                  </a:r>
                  <a:endParaRPr lang="el-GR" sz="1200" b="1">
                    <a:solidFill>
                      <a:prstClr val="black"/>
                    </a:solidFill>
                    <a:effectLst>
                      <a:outerShdw blurRad="38100" dist="38100" dir="2700000" algn="tl">
                        <a:srgbClr val="C0C0C0"/>
                      </a:outerShdw>
                    </a:effectLst>
                    <a:latin typeface="Arial" pitchFamily="34" charset="0"/>
                    <a:cs typeface="Times New Roman" pitchFamily="18" charset="0"/>
                  </a:endParaRPr>
                </a:p>
                <a:p>
                  <a:pPr algn="ctr" eaLnBrk="0" hangingPunct="0">
                    <a:defRPr/>
                  </a:pPr>
                  <a:endPar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endParaRPr>
                </a:p>
              </p:txBody>
            </p:sp>
            <p:sp>
              <p:nvSpPr>
                <p:cNvPr id="209" name="Rectangle 58"/>
                <p:cNvSpPr>
                  <a:spLocks noChangeArrowheads="1"/>
                </p:cNvSpPr>
                <p:nvPr/>
              </p:nvSpPr>
              <p:spPr bwMode="auto">
                <a:xfrm>
                  <a:off x="300" y="2190"/>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90" name="Group 59"/>
              <p:cNvGrpSpPr>
                <a:grpSpLocks/>
              </p:cNvGrpSpPr>
              <p:nvPr/>
            </p:nvGrpSpPr>
            <p:grpSpPr bwMode="auto">
              <a:xfrm>
                <a:off x="0" y="2555"/>
                <a:ext cx="300" cy="365"/>
                <a:chOff x="0" y="2555"/>
                <a:chExt cx="300" cy="365"/>
              </a:xfrm>
            </p:grpSpPr>
            <p:sp>
              <p:nvSpPr>
                <p:cNvPr id="206" name="Rectangle 60"/>
                <p:cNvSpPr>
                  <a:spLocks noChangeArrowheads="1"/>
                </p:cNvSpPr>
                <p:nvPr/>
              </p:nvSpPr>
              <p:spPr bwMode="auto">
                <a:xfrm>
                  <a:off x="41" y="2554"/>
                  <a:ext cx="221" cy="367"/>
                </a:xfrm>
                <a:prstGeom prst="rect">
                  <a:avLst/>
                </a:prstGeom>
                <a:noFill/>
                <a:ln w="9525">
                  <a:noFill/>
                  <a:miter lim="800000"/>
                  <a:headEnd/>
                  <a:tailEnd/>
                </a:ln>
                <a:effectLst/>
              </p:spPr>
              <p:txBody>
                <a:bodyPr/>
                <a:lstStyle/>
                <a:p>
                  <a:pPr algn="ctr">
                    <a:defRPr/>
                  </a:pPr>
                  <a:r>
                    <a:rPr lang="el-GR" sz="1400" b="1" dirty="0">
                      <a:solidFill>
                        <a:prstClr val="black"/>
                      </a:solidFill>
                      <a:latin typeface="Calibri"/>
                      <a:cs typeface="Times New Roman" pitchFamily="18" charset="0"/>
                    </a:rPr>
                    <a:t>8</a:t>
                  </a:r>
                </a:p>
                <a:p>
                  <a:pPr algn="ctr" eaLnBrk="0" hangingPunct="0">
                    <a:defRPr/>
                  </a:pPr>
                  <a:endParaRPr lang="el-GR" sz="1200" dirty="0">
                    <a:solidFill>
                      <a:prstClr val="black"/>
                    </a:solidFill>
                    <a:latin typeface="Times New Roman" pitchFamily="18" charset="0"/>
                  </a:endParaRPr>
                </a:p>
              </p:txBody>
            </p:sp>
            <p:sp>
              <p:nvSpPr>
                <p:cNvPr id="207" name="Rectangle 61"/>
                <p:cNvSpPr>
                  <a:spLocks noChangeArrowheads="1"/>
                </p:cNvSpPr>
                <p:nvPr/>
              </p:nvSpPr>
              <p:spPr bwMode="auto">
                <a:xfrm>
                  <a:off x="0" y="2555"/>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91" name="Group 62"/>
              <p:cNvGrpSpPr>
                <a:grpSpLocks/>
              </p:cNvGrpSpPr>
              <p:nvPr/>
            </p:nvGrpSpPr>
            <p:grpSpPr bwMode="auto">
              <a:xfrm>
                <a:off x="300" y="2555"/>
                <a:ext cx="300" cy="365"/>
                <a:chOff x="300" y="2555"/>
                <a:chExt cx="300" cy="365"/>
              </a:xfrm>
            </p:grpSpPr>
            <p:sp>
              <p:nvSpPr>
                <p:cNvPr id="204" name="Rectangle 63"/>
                <p:cNvSpPr>
                  <a:spLocks noChangeArrowheads="1"/>
                </p:cNvSpPr>
                <p:nvPr/>
              </p:nvSpPr>
              <p:spPr bwMode="auto">
                <a:xfrm>
                  <a:off x="343" y="2554"/>
                  <a:ext cx="221" cy="367"/>
                </a:xfrm>
                <a:prstGeom prst="rect">
                  <a:avLst/>
                </a:prstGeom>
                <a:noFill/>
                <a:ln w="9525">
                  <a:noFill/>
                  <a:miter lim="800000"/>
                  <a:headEnd/>
                  <a:tailEnd/>
                </a:ln>
                <a:effectLst/>
              </p:spPr>
              <p:txBody>
                <a:bodyPr/>
                <a:lstStyle/>
                <a:p>
                  <a:pPr algn="ctr">
                    <a:defRPr/>
                  </a:pPr>
                  <a:r>
                    <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rPr>
                    <a:t></a:t>
                  </a:r>
                  <a:endParaRPr lang="el-GR" sz="1200" b="1">
                    <a:solidFill>
                      <a:prstClr val="black"/>
                    </a:solidFill>
                    <a:effectLst>
                      <a:outerShdw blurRad="38100" dist="38100" dir="2700000" algn="tl">
                        <a:srgbClr val="C0C0C0"/>
                      </a:outerShdw>
                    </a:effectLst>
                    <a:latin typeface="Arial" pitchFamily="34" charset="0"/>
                    <a:cs typeface="Times New Roman" pitchFamily="18" charset="0"/>
                  </a:endParaRPr>
                </a:p>
                <a:p>
                  <a:pPr algn="ctr" eaLnBrk="0" hangingPunct="0">
                    <a:defRPr/>
                  </a:pPr>
                  <a:endPar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endParaRPr>
                </a:p>
              </p:txBody>
            </p:sp>
            <p:sp>
              <p:nvSpPr>
                <p:cNvPr id="205" name="Rectangle 64"/>
                <p:cNvSpPr>
                  <a:spLocks noChangeArrowheads="1"/>
                </p:cNvSpPr>
                <p:nvPr/>
              </p:nvSpPr>
              <p:spPr bwMode="auto">
                <a:xfrm>
                  <a:off x="300" y="2555"/>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92" name="Group 65"/>
              <p:cNvGrpSpPr>
                <a:grpSpLocks/>
              </p:cNvGrpSpPr>
              <p:nvPr/>
            </p:nvGrpSpPr>
            <p:grpSpPr bwMode="auto">
              <a:xfrm>
                <a:off x="0" y="2920"/>
                <a:ext cx="300" cy="365"/>
                <a:chOff x="0" y="2920"/>
                <a:chExt cx="300" cy="365"/>
              </a:xfrm>
            </p:grpSpPr>
            <p:sp>
              <p:nvSpPr>
                <p:cNvPr id="202" name="Rectangle 66"/>
                <p:cNvSpPr>
                  <a:spLocks noChangeArrowheads="1"/>
                </p:cNvSpPr>
                <p:nvPr/>
              </p:nvSpPr>
              <p:spPr bwMode="auto">
                <a:xfrm>
                  <a:off x="41" y="2921"/>
                  <a:ext cx="221" cy="365"/>
                </a:xfrm>
                <a:prstGeom prst="rect">
                  <a:avLst/>
                </a:prstGeom>
                <a:noFill/>
                <a:ln w="9525">
                  <a:noFill/>
                  <a:miter lim="800000"/>
                  <a:headEnd/>
                  <a:tailEnd/>
                </a:ln>
                <a:effectLst/>
              </p:spPr>
              <p:txBody>
                <a:bodyPr/>
                <a:lstStyle/>
                <a:p>
                  <a:pPr algn="ctr">
                    <a:defRPr/>
                  </a:pPr>
                  <a:r>
                    <a:rPr lang="el-GR" sz="1400" b="1" dirty="0">
                      <a:solidFill>
                        <a:prstClr val="black"/>
                      </a:solidFill>
                      <a:latin typeface="Calibri"/>
                      <a:cs typeface="Times New Roman" pitchFamily="18" charset="0"/>
                    </a:rPr>
                    <a:t>9</a:t>
                  </a:r>
                </a:p>
                <a:p>
                  <a:pPr algn="ctr" eaLnBrk="0" hangingPunct="0">
                    <a:defRPr/>
                  </a:pPr>
                  <a:endParaRPr lang="el-GR" sz="1200" dirty="0">
                    <a:solidFill>
                      <a:prstClr val="black"/>
                    </a:solidFill>
                    <a:latin typeface="Times New Roman" pitchFamily="18" charset="0"/>
                  </a:endParaRPr>
                </a:p>
              </p:txBody>
            </p:sp>
            <p:sp>
              <p:nvSpPr>
                <p:cNvPr id="203" name="Rectangle 67"/>
                <p:cNvSpPr>
                  <a:spLocks noChangeArrowheads="1"/>
                </p:cNvSpPr>
                <p:nvPr/>
              </p:nvSpPr>
              <p:spPr bwMode="auto">
                <a:xfrm>
                  <a:off x="0" y="2920"/>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93" name="Group 68"/>
              <p:cNvGrpSpPr>
                <a:grpSpLocks/>
              </p:cNvGrpSpPr>
              <p:nvPr/>
            </p:nvGrpSpPr>
            <p:grpSpPr bwMode="auto">
              <a:xfrm>
                <a:off x="300" y="2920"/>
                <a:ext cx="300" cy="365"/>
                <a:chOff x="300" y="2920"/>
                <a:chExt cx="300" cy="365"/>
              </a:xfrm>
            </p:grpSpPr>
            <p:sp>
              <p:nvSpPr>
                <p:cNvPr id="200" name="Rectangle 69"/>
                <p:cNvSpPr>
                  <a:spLocks noChangeArrowheads="1"/>
                </p:cNvSpPr>
                <p:nvPr/>
              </p:nvSpPr>
              <p:spPr bwMode="auto">
                <a:xfrm>
                  <a:off x="343" y="2921"/>
                  <a:ext cx="221" cy="365"/>
                </a:xfrm>
                <a:prstGeom prst="rect">
                  <a:avLst/>
                </a:prstGeom>
                <a:noFill/>
                <a:ln w="9525">
                  <a:noFill/>
                  <a:miter lim="800000"/>
                  <a:headEnd/>
                  <a:tailEnd/>
                </a:ln>
                <a:effectLst/>
              </p:spPr>
              <p:txBody>
                <a:bodyPr/>
                <a:lstStyle/>
                <a:p>
                  <a:pPr algn="ctr">
                    <a:defRPr/>
                  </a:pPr>
                  <a:r>
                    <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rPr>
                    <a:t></a:t>
                  </a:r>
                  <a:endParaRPr lang="el-GR" sz="1200" b="1">
                    <a:solidFill>
                      <a:prstClr val="black"/>
                    </a:solidFill>
                    <a:effectLst>
                      <a:outerShdw blurRad="38100" dist="38100" dir="2700000" algn="tl">
                        <a:srgbClr val="C0C0C0"/>
                      </a:outerShdw>
                    </a:effectLst>
                    <a:latin typeface="Arial" pitchFamily="34" charset="0"/>
                    <a:cs typeface="Times New Roman" pitchFamily="18" charset="0"/>
                  </a:endParaRPr>
                </a:p>
                <a:p>
                  <a:pPr algn="ctr" eaLnBrk="0" hangingPunct="0">
                    <a:defRPr/>
                  </a:pPr>
                  <a:endPar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endParaRPr>
                </a:p>
              </p:txBody>
            </p:sp>
            <p:sp>
              <p:nvSpPr>
                <p:cNvPr id="201" name="Rectangle 70"/>
                <p:cNvSpPr>
                  <a:spLocks noChangeArrowheads="1"/>
                </p:cNvSpPr>
                <p:nvPr/>
              </p:nvSpPr>
              <p:spPr bwMode="auto">
                <a:xfrm>
                  <a:off x="300" y="2920"/>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94" name="Group 71"/>
              <p:cNvGrpSpPr>
                <a:grpSpLocks/>
              </p:cNvGrpSpPr>
              <p:nvPr/>
            </p:nvGrpSpPr>
            <p:grpSpPr bwMode="auto">
              <a:xfrm>
                <a:off x="0" y="3285"/>
                <a:ext cx="300" cy="365"/>
                <a:chOff x="0" y="3285"/>
                <a:chExt cx="300" cy="365"/>
              </a:xfrm>
            </p:grpSpPr>
            <p:sp>
              <p:nvSpPr>
                <p:cNvPr id="198" name="Rectangle 72"/>
                <p:cNvSpPr>
                  <a:spLocks noChangeArrowheads="1"/>
                </p:cNvSpPr>
                <p:nvPr/>
              </p:nvSpPr>
              <p:spPr bwMode="auto">
                <a:xfrm>
                  <a:off x="41" y="3286"/>
                  <a:ext cx="221" cy="365"/>
                </a:xfrm>
                <a:prstGeom prst="rect">
                  <a:avLst/>
                </a:prstGeom>
                <a:noFill/>
                <a:ln w="9525">
                  <a:noFill/>
                  <a:miter lim="800000"/>
                  <a:headEnd/>
                  <a:tailEnd/>
                </a:ln>
                <a:effectLst/>
              </p:spPr>
              <p:txBody>
                <a:bodyPr/>
                <a:lstStyle/>
                <a:p>
                  <a:pPr algn="ctr">
                    <a:defRPr/>
                  </a:pPr>
                  <a:r>
                    <a:rPr lang="el-GR" sz="1400" b="1" dirty="0">
                      <a:solidFill>
                        <a:prstClr val="black"/>
                      </a:solidFill>
                      <a:latin typeface="Calibri"/>
                      <a:cs typeface="Times New Roman" pitchFamily="18" charset="0"/>
                    </a:rPr>
                    <a:t>10</a:t>
                  </a:r>
                </a:p>
                <a:p>
                  <a:pPr algn="ctr" eaLnBrk="0" hangingPunct="0">
                    <a:defRPr/>
                  </a:pPr>
                  <a:endParaRPr lang="el-GR" sz="1200" dirty="0">
                    <a:solidFill>
                      <a:prstClr val="black"/>
                    </a:solidFill>
                    <a:latin typeface="Times New Roman" pitchFamily="18" charset="0"/>
                  </a:endParaRPr>
                </a:p>
              </p:txBody>
            </p:sp>
            <p:sp>
              <p:nvSpPr>
                <p:cNvPr id="199" name="Rectangle 73"/>
                <p:cNvSpPr>
                  <a:spLocks noChangeArrowheads="1"/>
                </p:cNvSpPr>
                <p:nvPr/>
              </p:nvSpPr>
              <p:spPr bwMode="auto">
                <a:xfrm>
                  <a:off x="0" y="3285"/>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95" name="Group 74"/>
              <p:cNvGrpSpPr>
                <a:grpSpLocks/>
              </p:cNvGrpSpPr>
              <p:nvPr/>
            </p:nvGrpSpPr>
            <p:grpSpPr bwMode="auto">
              <a:xfrm>
                <a:off x="300" y="3285"/>
                <a:ext cx="300" cy="365"/>
                <a:chOff x="300" y="3285"/>
                <a:chExt cx="300" cy="365"/>
              </a:xfrm>
            </p:grpSpPr>
            <p:sp>
              <p:nvSpPr>
                <p:cNvPr id="196" name="Rectangle 75"/>
                <p:cNvSpPr>
                  <a:spLocks noChangeArrowheads="1"/>
                </p:cNvSpPr>
                <p:nvPr/>
              </p:nvSpPr>
              <p:spPr bwMode="auto">
                <a:xfrm>
                  <a:off x="343" y="3286"/>
                  <a:ext cx="221" cy="365"/>
                </a:xfrm>
                <a:prstGeom prst="rect">
                  <a:avLst/>
                </a:prstGeom>
                <a:noFill/>
                <a:ln w="9525">
                  <a:noFill/>
                  <a:miter lim="800000"/>
                  <a:headEnd/>
                  <a:tailEnd/>
                </a:ln>
                <a:effectLst/>
              </p:spPr>
              <p:txBody>
                <a:bodyPr/>
                <a:lstStyle/>
                <a:p>
                  <a:pPr algn="ctr">
                    <a:defRPr/>
                  </a:pPr>
                  <a:r>
                    <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rPr>
                    <a:t></a:t>
                  </a:r>
                  <a:endParaRPr lang="el-GR" sz="1200" b="1">
                    <a:solidFill>
                      <a:prstClr val="black"/>
                    </a:solidFill>
                    <a:effectLst>
                      <a:outerShdw blurRad="38100" dist="38100" dir="2700000" algn="tl">
                        <a:srgbClr val="C0C0C0"/>
                      </a:outerShdw>
                    </a:effectLst>
                    <a:latin typeface="Arial" pitchFamily="34" charset="0"/>
                    <a:cs typeface="Times New Roman" pitchFamily="18" charset="0"/>
                  </a:endParaRPr>
                </a:p>
                <a:p>
                  <a:pPr algn="ctr" eaLnBrk="0" hangingPunct="0">
                    <a:defRPr/>
                  </a:pPr>
                  <a:endParaRPr lang="el-GR" sz="1200" b="1">
                    <a:solidFill>
                      <a:prstClr val="black"/>
                    </a:solidFill>
                    <a:effectLst>
                      <a:outerShdw blurRad="38100" dist="38100" dir="2700000" algn="tl">
                        <a:srgbClr val="C0C0C0"/>
                      </a:outerShdw>
                    </a:effectLst>
                    <a:latin typeface="Arial" pitchFamily="34" charset="0"/>
                    <a:cs typeface="Times New Roman" pitchFamily="18" charset="0"/>
                    <a:sym typeface="Symbol" pitchFamily="18" charset="2"/>
                  </a:endParaRPr>
                </a:p>
              </p:txBody>
            </p:sp>
            <p:sp>
              <p:nvSpPr>
                <p:cNvPr id="197" name="Rectangle 76"/>
                <p:cNvSpPr>
                  <a:spLocks noChangeArrowheads="1"/>
                </p:cNvSpPr>
                <p:nvPr/>
              </p:nvSpPr>
              <p:spPr bwMode="auto">
                <a:xfrm>
                  <a:off x="300" y="3285"/>
                  <a:ext cx="30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sp>
          <p:nvSpPr>
            <p:cNvPr id="175" name="Rectangle 77"/>
            <p:cNvSpPr>
              <a:spLocks noChangeArrowheads="1"/>
            </p:cNvSpPr>
            <p:nvPr/>
          </p:nvSpPr>
          <p:spPr bwMode="auto">
            <a:xfrm>
              <a:off x="-3" y="-3"/>
              <a:ext cx="606" cy="3656"/>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36" name="Group 78"/>
          <p:cNvGrpSpPr>
            <a:grpSpLocks/>
          </p:cNvGrpSpPr>
          <p:nvPr/>
        </p:nvGrpSpPr>
        <p:grpSpPr bwMode="auto">
          <a:xfrm>
            <a:off x="4343400" y="1184371"/>
            <a:ext cx="1600200" cy="4981479"/>
            <a:chOff x="-3" y="-75"/>
            <a:chExt cx="646" cy="10298"/>
          </a:xfrm>
        </p:grpSpPr>
        <p:grpSp>
          <p:nvGrpSpPr>
            <p:cNvPr id="237" name="Group 79"/>
            <p:cNvGrpSpPr>
              <a:grpSpLocks/>
            </p:cNvGrpSpPr>
            <p:nvPr/>
          </p:nvGrpSpPr>
          <p:grpSpPr bwMode="auto">
            <a:xfrm>
              <a:off x="0" y="-75"/>
              <a:ext cx="640" cy="10295"/>
              <a:chOff x="0" y="-75"/>
              <a:chExt cx="640" cy="10295"/>
            </a:xfrm>
          </p:grpSpPr>
          <p:grpSp>
            <p:nvGrpSpPr>
              <p:cNvPr id="239" name="Group 80"/>
              <p:cNvGrpSpPr>
                <a:grpSpLocks/>
              </p:cNvGrpSpPr>
              <p:nvPr/>
            </p:nvGrpSpPr>
            <p:grpSpPr bwMode="auto">
              <a:xfrm>
                <a:off x="0" y="-75"/>
                <a:ext cx="640" cy="440"/>
                <a:chOff x="0" y="-75"/>
                <a:chExt cx="640" cy="440"/>
              </a:xfrm>
            </p:grpSpPr>
            <p:sp>
              <p:nvSpPr>
                <p:cNvPr id="321" name="Rectangle 81"/>
                <p:cNvSpPr>
                  <a:spLocks noChangeArrowheads="1"/>
                </p:cNvSpPr>
                <p:nvPr/>
              </p:nvSpPr>
              <p:spPr bwMode="auto">
                <a:xfrm>
                  <a:off x="38" y="-75"/>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DO</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322" name="Rectangle 82"/>
                <p:cNvSpPr>
                  <a:spLocks noChangeArrowheads="1"/>
                </p:cNvSpPr>
                <p:nvPr/>
              </p:nvSpPr>
              <p:spPr bwMode="auto">
                <a:xfrm>
                  <a:off x="0" y="0"/>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40" name="Group 83"/>
              <p:cNvGrpSpPr>
                <a:grpSpLocks/>
              </p:cNvGrpSpPr>
              <p:nvPr/>
            </p:nvGrpSpPr>
            <p:grpSpPr bwMode="auto">
              <a:xfrm>
                <a:off x="0" y="271"/>
                <a:ext cx="640" cy="459"/>
                <a:chOff x="0" y="271"/>
                <a:chExt cx="640" cy="459"/>
              </a:xfrm>
            </p:grpSpPr>
            <p:sp>
              <p:nvSpPr>
                <p:cNvPr id="319" name="Rectangle 84"/>
                <p:cNvSpPr>
                  <a:spLocks noChangeArrowheads="1"/>
                </p:cNvSpPr>
                <p:nvPr/>
              </p:nvSpPr>
              <p:spPr bwMode="auto">
                <a:xfrm>
                  <a:off x="38" y="271"/>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IF</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320" name="Rectangle 85"/>
                <p:cNvSpPr>
                  <a:spLocks noChangeArrowheads="1"/>
                </p:cNvSpPr>
                <p:nvPr/>
              </p:nvSpPr>
              <p:spPr bwMode="auto">
                <a:xfrm>
                  <a:off x="0" y="365"/>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41" name="Group 86"/>
              <p:cNvGrpSpPr>
                <a:grpSpLocks/>
              </p:cNvGrpSpPr>
              <p:nvPr/>
            </p:nvGrpSpPr>
            <p:grpSpPr bwMode="auto">
              <a:xfrm>
                <a:off x="0" y="667"/>
                <a:ext cx="640" cy="428"/>
                <a:chOff x="0" y="667"/>
                <a:chExt cx="640" cy="428"/>
              </a:xfrm>
            </p:grpSpPr>
            <p:sp>
              <p:nvSpPr>
                <p:cNvPr id="317" name="Rectangle 87"/>
                <p:cNvSpPr>
                  <a:spLocks noChangeArrowheads="1"/>
                </p:cNvSpPr>
                <p:nvPr/>
              </p:nvSpPr>
              <p:spPr bwMode="auto">
                <a:xfrm>
                  <a:off x="36" y="667"/>
                  <a:ext cx="554" cy="37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IN</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318" name="Rectangle 88"/>
                <p:cNvSpPr>
                  <a:spLocks noChangeArrowheads="1"/>
                </p:cNvSpPr>
                <p:nvPr/>
              </p:nvSpPr>
              <p:spPr bwMode="auto">
                <a:xfrm>
                  <a:off x="0" y="730"/>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42" name="Group 89"/>
              <p:cNvGrpSpPr>
                <a:grpSpLocks/>
              </p:cNvGrpSpPr>
              <p:nvPr/>
            </p:nvGrpSpPr>
            <p:grpSpPr bwMode="auto">
              <a:xfrm>
                <a:off x="0" y="1035"/>
                <a:ext cx="640" cy="425"/>
                <a:chOff x="0" y="1035"/>
                <a:chExt cx="640" cy="425"/>
              </a:xfrm>
            </p:grpSpPr>
            <p:sp>
              <p:nvSpPr>
                <p:cNvPr id="315" name="Rectangle 90"/>
                <p:cNvSpPr>
                  <a:spLocks noChangeArrowheads="1"/>
                </p:cNvSpPr>
                <p:nvPr/>
              </p:nvSpPr>
              <p:spPr bwMode="auto">
                <a:xfrm>
                  <a:off x="36" y="1035"/>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OF</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316" name="Rectangle 91"/>
                <p:cNvSpPr>
                  <a:spLocks noChangeArrowheads="1"/>
                </p:cNvSpPr>
                <p:nvPr/>
              </p:nvSpPr>
              <p:spPr bwMode="auto">
                <a:xfrm>
                  <a:off x="0" y="1095"/>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43" name="Group 92"/>
              <p:cNvGrpSpPr>
                <a:grpSpLocks/>
              </p:cNvGrpSpPr>
              <p:nvPr/>
            </p:nvGrpSpPr>
            <p:grpSpPr bwMode="auto">
              <a:xfrm>
                <a:off x="0" y="1392"/>
                <a:ext cx="640" cy="433"/>
                <a:chOff x="0" y="1392"/>
                <a:chExt cx="640" cy="433"/>
              </a:xfrm>
            </p:grpSpPr>
            <p:sp>
              <p:nvSpPr>
                <p:cNvPr id="313" name="Rectangle 93"/>
                <p:cNvSpPr>
                  <a:spLocks noChangeArrowheads="1"/>
                </p:cNvSpPr>
                <p:nvPr/>
              </p:nvSpPr>
              <p:spPr bwMode="auto">
                <a:xfrm>
                  <a:off x="28" y="1392"/>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OR</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314" name="Rectangle 94"/>
                <p:cNvSpPr>
                  <a:spLocks noChangeArrowheads="1"/>
                </p:cNvSpPr>
                <p:nvPr/>
              </p:nvSpPr>
              <p:spPr bwMode="auto">
                <a:xfrm>
                  <a:off x="0" y="1460"/>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44" name="Group 95"/>
              <p:cNvGrpSpPr>
                <a:grpSpLocks/>
              </p:cNvGrpSpPr>
              <p:nvPr/>
            </p:nvGrpSpPr>
            <p:grpSpPr bwMode="auto">
              <a:xfrm>
                <a:off x="0" y="1749"/>
                <a:ext cx="640" cy="441"/>
                <a:chOff x="0" y="1749"/>
                <a:chExt cx="640" cy="441"/>
              </a:xfrm>
            </p:grpSpPr>
            <p:sp>
              <p:nvSpPr>
                <p:cNvPr id="311" name="Rectangle 96"/>
                <p:cNvSpPr>
                  <a:spLocks noChangeArrowheads="1"/>
                </p:cNvSpPr>
                <p:nvPr/>
              </p:nvSpPr>
              <p:spPr bwMode="auto">
                <a:xfrm>
                  <a:off x="36" y="1749"/>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TO</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312" name="Rectangle 97"/>
                <p:cNvSpPr>
                  <a:spLocks noChangeArrowheads="1"/>
                </p:cNvSpPr>
                <p:nvPr/>
              </p:nvSpPr>
              <p:spPr bwMode="auto">
                <a:xfrm>
                  <a:off x="0" y="1825"/>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45" name="Group 98"/>
              <p:cNvGrpSpPr>
                <a:grpSpLocks/>
              </p:cNvGrpSpPr>
              <p:nvPr/>
            </p:nvGrpSpPr>
            <p:grpSpPr bwMode="auto">
              <a:xfrm>
                <a:off x="0" y="2072"/>
                <a:ext cx="640" cy="483"/>
                <a:chOff x="0" y="2072"/>
                <a:chExt cx="640" cy="483"/>
              </a:xfrm>
            </p:grpSpPr>
            <p:sp>
              <p:nvSpPr>
                <p:cNvPr id="309" name="Rectangle 99"/>
                <p:cNvSpPr>
                  <a:spLocks noChangeArrowheads="1"/>
                </p:cNvSpPr>
                <p:nvPr/>
              </p:nvSpPr>
              <p:spPr bwMode="auto">
                <a:xfrm>
                  <a:off x="39" y="2072"/>
                  <a:ext cx="554" cy="37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AND</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310" name="Rectangle 100"/>
                <p:cNvSpPr>
                  <a:spLocks noChangeArrowheads="1"/>
                </p:cNvSpPr>
                <p:nvPr/>
              </p:nvSpPr>
              <p:spPr bwMode="auto">
                <a:xfrm>
                  <a:off x="0" y="2190"/>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46" name="Group 101"/>
              <p:cNvGrpSpPr>
                <a:grpSpLocks/>
              </p:cNvGrpSpPr>
              <p:nvPr/>
            </p:nvGrpSpPr>
            <p:grpSpPr bwMode="auto">
              <a:xfrm>
                <a:off x="0" y="2485"/>
                <a:ext cx="640" cy="435"/>
                <a:chOff x="0" y="2485"/>
                <a:chExt cx="640" cy="435"/>
              </a:xfrm>
            </p:grpSpPr>
            <p:sp>
              <p:nvSpPr>
                <p:cNvPr id="307" name="Rectangle 102"/>
                <p:cNvSpPr>
                  <a:spLocks noChangeArrowheads="1"/>
                </p:cNvSpPr>
                <p:nvPr/>
              </p:nvSpPr>
              <p:spPr bwMode="auto">
                <a:xfrm>
                  <a:off x="39" y="2485"/>
                  <a:ext cx="554" cy="358"/>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END</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308" name="Rectangle 103"/>
                <p:cNvSpPr>
                  <a:spLocks noChangeArrowheads="1"/>
                </p:cNvSpPr>
                <p:nvPr/>
              </p:nvSpPr>
              <p:spPr bwMode="auto">
                <a:xfrm>
                  <a:off x="0" y="2555"/>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47" name="Group 104"/>
              <p:cNvGrpSpPr>
                <a:grpSpLocks/>
              </p:cNvGrpSpPr>
              <p:nvPr/>
            </p:nvGrpSpPr>
            <p:grpSpPr bwMode="auto">
              <a:xfrm>
                <a:off x="0" y="2841"/>
                <a:ext cx="640" cy="444"/>
                <a:chOff x="0" y="2841"/>
                <a:chExt cx="640" cy="444"/>
              </a:xfrm>
            </p:grpSpPr>
            <p:sp>
              <p:nvSpPr>
                <p:cNvPr id="305" name="Rectangle 105"/>
                <p:cNvSpPr>
                  <a:spLocks noChangeArrowheads="1"/>
                </p:cNvSpPr>
                <p:nvPr/>
              </p:nvSpPr>
              <p:spPr bwMode="auto">
                <a:xfrm>
                  <a:off x="43" y="2841"/>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SET</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306" name="Rectangle 106"/>
                <p:cNvSpPr>
                  <a:spLocks noChangeArrowheads="1"/>
                </p:cNvSpPr>
                <p:nvPr/>
              </p:nvSpPr>
              <p:spPr bwMode="auto">
                <a:xfrm>
                  <a:off x="0" y="2920"/>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48" name="Group 107"/>
              <p:cNvGrpSpPr>
                <a:grpSpLocks/>
              </p:cNvGrpSpPr>
              <p:nvPr/>
            </p:nvGrpSpPr>
            <p:grpSpPr bwMode="auto">
              <a:xfrm>
                <a:off x="0" y="3205"/>
                <a:ext cx="640" cy="445"/>
                <a:chOff x="0" y="3205"/>
                <a:chExt cx="640" cy="445"/>
              </a:xfrm>
            </p:grpSpPr>
            <p:sp>
              <p:nvSpPr>
                <p:cNvPr id="303" name="Rectangle 108"/>
                <p:cNvSpPr>
                  <a:spLocks noChangeArrowheads="1"/>
                </p:cNvSpPr>
                <p:nvPr/>
              </p:nvSpPr>
              <p:spPr bwMode="auto">
                <a:xfrm>
                  <a:off x="39" y="3205"/>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NOT</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304" name="Rectangle 109"/>
                <p:cNvSpPr>
                  <a:spLocks noChangeArrowheads="1"/>
                </p:cNvSpPr>
                <p:nvPr/>
              </p:nvSpPr>
              <p:spPr bwMode="auto">
                <a:xfrm>
                  <a:off x="0" y="3285"/>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49" name="Group 110"/>
              <p:cNvGrpSpPr>
                <a:grpSpLocks/>
              </p:cNvGrpSpPr>
              <p:nvPr/>
            </p:nvGrpSpPr>
            <p:grpSpPr bwMode="auto">
              <a:xfrm>
                <a:off x="0" y="3583"/>
                <a:ext cx="640" cy="432"/>
                <a:chOff x="0" y="3583"/>
                <a:chExt cx="640" cy="432"/>
              </a:xfrm>
            </p:grpSpPr>
            <p:sp>
              <p:nvSpPr>
                <p:cNvPr id="301" name="Rectangle 111"/>
                <p:cNvSpPr>
                  <a:spLocks noChangeArrowheads="1"/>
                </p:cNvSpPr>
                <p:nvPr/>
              </p:nvSpPr>
              <p:spPr bwMode="auto">
                <a:xfrm>
                  <a:off x="39" y="3583"/>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FOR</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302" name="Rectangle 112"/>
                <p:cNvSpPr>
                  <a:spLocks noChangeArrowheads="1"/>
                </p:cNvSpPr>
                <p:nvPr/>
              </p:nvSpPr>
              <p:spPr bwMode="auto">
                <a:xfrm>
                  <a:off x="0" y="3650"/>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50" name="Group 113"/>
              <p:cNvGrpSpPr>
                <a:grpSpLocks/>
              </p:cNvGrpSpPr>
              <p:nvPr/>
            </p:nvGrpSpPr>
            <p:grpSpPr bwMode="auto">
              <a:xfrm>
                <a:off x="0" y="3952"/>
                <a:ext cx="640" cy="428"/>
                <a:chOff x="0" y="3952"/>
                <a:chExt cx="640" cy="428"/>
              </a:xfrm>
            </p:grpSpPr>
            <p:sp>
              <p:nvSpPr>
                <p:cNvPr id="299" name="Rectangle 114"/>
                <p:cNvSpPr>
                  <a:spLocks noChangeArrowheads="1"/>
                </p:cNvSpPr>
                <p:nvPr/>
              </p:nvSpPr>
              <p:spPr bwMode="auto">
                <a:xfrm>
                  <a:off x="43" y="3952"/>
                  <a:ext cx="554" cy="37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VAR</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300" name="Rectangle 115"/>
                <p:cNvSpPr>
                  <a:spLocks noChangeArrowheads="1"/>
                </p:cNvSpPr>
                <p:nvPr/>
              </p:nvSpPr>
              <p:spPr bwMode="auto">
                <a:xfrm>
                  <a:off x="0" y="4015"/>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51" name="Group 116"/>
              <p:cNvGrpSpPr>
                <a:grpSpLocks/>
              </p:cNvGrpSpPr>
              <p:nvPr/>
            </p:nvGrpSpPr>
            <p:grpSpPr bwMode="auto">
              <a:xfrm>
                <a:off x="0" y="4304"/>
                <a:ext cx="640" cy="441"/>
                <a:chOff x="0" y="4304"/>
                <a:chExt cx="640" cy="441"/>
              </a:xfrm>
            </p:grpSpPr>
            <p:sp>
              <p:nvSpPr>
                <p:cNvPr id="297" name="Rectangle 117"/>
                <p:cNvSpPr>
                  <a:spLocks noChangeArrowheads="1"/>
                </p:cNvSpPr>
                <p:nvPr/>
              </p:nvSpPr>
              <p:spPr bwMode="auto">
                <a:xfrm>
                  <a:off x="43" y="4304"/>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FILE</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98" name="Rectangle 118"/>
                <p:cNvSpPr>
                  <a:spLocks noChangeArrowheads="1"/>
                </p:cNvSpPr>
                <p:nvPr/>
              </p:nvSpPr>
              <p:spPr bwMode="auto">
                <a:xfrm>
                  <a:off x="0" y="4380"/>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52" name="Group 119"/>
              <p:cNvGrpSpPr>
                <a:grpSpLocks/>
              </p:cNvGrpSpPr>
              <p:nvPr/>
            </p:nvGrpSpPr>
            <p:grpSpPr bwMode="auto">
              <a:xfrm>
                <a:off x="0" y="4664"/>
                <a:ext cx="640" cy="446"/>
                <a:chOff x="0" y="4664"/>
                <a:chExt cx="640" cy="446"/>
              </a:xfrm>
            </p:grpSpPr>
            <p:sp>
              <p:nvSpPr>
                <p:cNvPr id="295" name="Rectangle 120"/>
                <p:cNvSpPr>
                  <a:spLocks noChangeArrowheads="1"/>
                </p:cNvSpPr>
                <p:nvPr/>
              </p:nvSpPr>
              <p:spPr bwMode="auto">
                <a:xfrm>
                  <a:off x="36" y="4664"/>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THEN</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96" name="Rectangle 121"/>
                <p:cNvSpPr>
                  <a:spLocks noChangeArrowheads="1"/>
                </p:cNvSpPr>
                <p:nvPr/>
              </p:nvSpPr>
              <p:spPr bwMode="auto">
                <a:xfrm>
                  <a:off x="0" y="4745"/>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53" name="Group 122"/>
              <p:cNvGrpSpPr>
                <a:grpSpLocks/>
              </p:cNvGrpSpPr>
              <p:nvPr/>
            </p:nvGrpSpPr>
            <p:grpSpPr bwMode="auto">
              <a:xfrm>
                <a:off x="0" y="5044"/>
                <a:ext cx="640" cy="431"/>
                <a:chOff x="0" y="5044"/>
                <a:chExt cx="640" cy="431"/>
              </a:xfrm>
            </p:grpSpPr>
            <p:sp>
              <p:nvSpPr>
                <p:cNvPr id="293" name="Rectangle 123"/>
                <p:cNvSpPr>
                  <a:spLocks noChangeArrowheads="1"/>
                </p:cNvSpPr>
                <p:nvPr/>
              </p:nvSpPr>
              <p:spPr bwMode="auto">
                <a:xfrm>
                  <a:off x="43" y="5044"/>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CASE</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94" name="Rectangle 124"/>
                <p:cNvSpPr>
                  <a:spLocks noChangeArrowheads="1"/>
                </p:cNvSpPr>
                <p:nvPr/>
              </p:nvSpPr>
              <p:spPr bwMode="auto">
                <a:xfrm>
                  <a:off x="0" y="5110"/>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54" name="Group 125"/>
              <p:cNvGrpSpPr>
                <a:grpSpLocks/>
              </p:cNvGrpSpPr>
              <p:nvPr/>
            </p:nvGrpSpPr>
            <p:grpSpPr bwMode="auto">
              <a:xfrm>
                <a:off x="0" y="5394"/>
                <a:ext cx="640" cy="446"/>
                <a:chOff x="0" y="5394"/>
                <a:chExt cx="640" cy="446"/>
              </a:xfrm>
            </p:grpSpPr>
            <p:sp>
              <p:nvSpPr>
                <p:cNvPr id="291" name="Rectangle 126"/>
                <p:cNvSpPr>
                  <a:spLocks noChangeArrowheads="1"/>
                </p:cNvSpPr>
                <p:nvPr/>
              </p:nvSpPr>
              <p:spPr bwMode="auto">
                <a:xfrm>
                  <a:off x="39" y="5394"/>
                  <a:ext cx="554" cy="358"/>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TYPE</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92" name="Rectangle 127"/>
                <p:cNvSpPr>
                  <a:spLocks noChangeArrowheads="1"/>
                </p:cNvSpPr>
                <p:nvPr/>
              </p:nvSpPr>
              <p:spPr bwMode="auto">
                <a:xfrm>
                  <a:off x="0" y="5475"/>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55" name="Group 128"/>
              <p:cNvGrpSpPr>
                <a:grpSpLocks/>
              </p:cNvGrpSpPr>
              <p:nvPr/>
            </p:nvGrpSpPr>
            <p:grpSpPr bwMode="auto">
              <a:xfrm>
                <a:off x="0" y="5779"/>
                <a:ext cx="640" cy="426"/>
                <a:chOff x="0" y="5779"/>
                <a:chExt cx="640" cy="426"/>
              </a:xfrm>
            </p:grpSpPr>
            <p:sp>
              <p:nvSpPr>
                <p:cNvPr id="289" name="Rectangle 129"/>
                <p:cNvSpPr>
                  <a:spLocks noChangeArrowheads="1"/>
                </p:cNvSpPr>
                <p:nvPr/>
              </p:nvSpPr>
              <p:spPr bwMode="auto">
                <a:xfrm>
                  <a:off x="35" y="5779"/>
                  <a:ext cx="554" cy="37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GOTO</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90" name="Rectangle 130"/>
                <p:cNvSpPr>
                  <a:spLocks noChangeArrowheads="1"/>
                </p:cNvSpPr>
                <p:nvPr/>
              </p:nvSpPr>
              <p:spPr bwMode="auto">
                <a:xfrm>
                  <a:off x="0" y="5840"/>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56" name="Group 131"/>
              <p:cNvGrpSpPr>
                <a:grpSpLocks/>
              </p:cNvGrpSpPr>
              <p:nvPr/>
            </p:nvGrpSpPr>
            <p:grpSpPr bwMode="auto">
              <a:xfrm>
                <a:off x="0" y="6146"/>
                <a:ext cx="640" cy="424"/>
                <a:chOff x="0" y="6146"/>
                <a:chExt cx="640" cy="424"/>
              </a:xfrm>
            </p:grpSpPr>
            <p:sp>
              <p:nvSpPr>
                <p:cNvPr id="287" name="Rectangle 132"/>
                <p:cNvSpPr>
                  <a:spLocks noChangeArrowheads="1"/>
                </p:cNvSpPr>
                <p:nvPr/>
              </p:nvSpPr>
              <p:spPr bwMode="auto">
                <a:xfrm>
                  <a:off x="38" y="6146"/>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WITH</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88" name="Rectangle 133"/>
                <p:cNvSpPr>
                  <a:spLocks noChangeArrowheads="1"/>
                </p:cNvSpPr>
                <p:nvPr/>
              </p:nvSpPr>
              <p:spPr bwMode="auto">
                <a:xfrm>
                  <a:off x="0" y="6205"/>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57" name="Group 134"/>
              <p:cNvGrpSpPr>
                <a:grpSpLocks/>
              </p:cNvGrpSpPr>
              <p:nvPr/>
            </p:nvGrpSpPr>
            <p:grpSpPr bwMode="auto">
              <a:xfrm>
                <a:off x="0" y="6501"/>
                <a:ext cx="640" cy="434"/>
                <a:chOff x="0" y="6501"/>
                <a:chExt cx="640" cy="434"/>
              </a:xfrm>
            </p:grpSpPr>
            <p:sp>
              <p:nvSpPr>
                <p:cNvPr id="285" name="Rectangle 135"/>
                <p:cNvSpPr>
                  <a:spLocks noChangeArrowheads="1"/>
                </p:cNvSpPr>
                <p:nvPr/>
              </p:nvSpPr>
              <p:spPr bwMode="auto">
                <a:xfrm>
                  <a:off x="50" y="6501"/>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ELSE</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86" name="Rectangle 136"/>
                <p:cNvSpPr>
                  <a:spLocks noChangeArrowheads="1"/>
                </p:cNvSpPr>
                <p:nvPr/>
              </p:nvSpPr>
              <p:spPr bwMode="auto">
                <a:xfrm>
                  <a:off x="0" y="6570"/>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58" name="Group 137"/>
              <p:cNvGrpSpPr>
                <a:grpSpLocks/>
              </p:cNvGrpSpPr>
              <p:nvPr/>
            </p:nvGrpSpPr>
            <p:grpSpPr bwMode="auto">
              <a:xfrm>
                <a:off x="0" y="6875"/>
                <a:ext cx="640" cy="425"/>
                <a:chOff x="0" y="6875"/>
                <a:chExt cx="640" cy="425"/>
              </a:xfrm>
            </p:grpSpPr>
            <p:sp>
              <p:nvSpPr>
                <p:cNvPr id="283" name="Rectangle 138"/>
                <p:cNvSpPr>
                  <a:spLocks noChangeArrowheads="1"/>
                </p:cNvSpPr>
                <p:nvPr/>
              </p:nvSpPr>
              <p:spPr bwMode="auto">
                <a:xfrm>
                  <a:off x="35" y="6875"/>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ARRAY</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84" name="Rectangle 139"/>
                <p:cNvSpPr>
                  <a:spLocks noChangeArrowheads="1"/>
                </p:cNvSpPr>
                <p:nvPr/>
              </p:nvSpPr>
              <p:spPr bwMode="auto">
                <a:xfrm>
                  <a:off x="0" y="6935"/>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59" name="Group 140"/>
              <p:cNvGrpSpPr>
                <a:grpSpLocks/>
              </p:cNvGrpSpPr>
              <p:nvPr/>
            </p:nvGrpSpPr>
            <p:grpSpPr bwMode="auto">
              <a:xfrm>
                <a:off x="0" y="7211"/>
                <a:ext cx="640" cy="454"/>
                <a:chOff x="0" y="7211"/>
                <a:chExt cx="640" cy="454"/>
              </a:xfrm>
            </p:grpSpPr>
            <p:sp>
              <p:nvSpPr>
                <p:cNvPr id="281" name="Rectangle 141"/>
                <p:cNvSpPr>
                  <a:spLocks noChangeArrowheads="1"/>
                </p:cNvSpPr>
                <p:nvPr/>
              </p:nvSpPr>
              <p:spPr bwMode="auto">
                <a:xfrm>
                  <a:off x="40" y="7211"/>
                  <a:ext cx="554" cy="37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BEGIN</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82" name="Rectangle 142"/>
                <p:cNvSpPr>
                  <a:spLocks noChangeArrowheads="1"/>
                </p:cNvSpPr>
                <p:nvPr/>
              </p:nvSpPr>
              <p:spPr bwMode="auto">
                <a:xfrm>
                  <a:off x="0" y="7300"/>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60" name="Group 143"/>
              <p:cNvGrpSpPr>
                <a:grpSpLocks/>
              </p:cNvGrpSpPr>
              <p:nvPr/>
            </p:nvGrpSpPr>
            <p:grpSpPr bwMode="auto">
              <a:xfrm>
                <a:off x="0" y="7592"/>
                <a:ext cx="640" cy="438"/>
                <a:chOff x="0" y="7592"/>
                <a:chExt cx="640" cy="438"/>
              </a:xfrm>
            </p:grpSpPr>
            <p:sp>
              <p:nvSpPr>
                <p:cNvPr id="279" name="Rectangle 144"/>
                <p:cNvSpPr>
                  <a:spLocks noChangeArrowheads="1"/>
                </p:cNvSpPr>
                <p:nvPr/>
              </p:nvSpPr>
              <p:spPr bwMode="auto">
                <a:xfrm>
                  <a:off x="38" y="7592"/>
                  <a:ext cx="554" cy="358"/>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UNTIL</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80" name="Rectangle 145"/>
                <p:cNvSpPr>
                  <a:spLocks noChangeArrowheads="1"/>
                </p:cNvSpPr>
                <p:nvPr/>
              </p:nvSpPr>
              <p:spPr bwMode="auto">
                <a:xfrm>
                  <a:off x="0" y="7665"/>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61" name="Group 146"/>
              <p:cNvGrpSpPr>
                <a:grpSpLocks/>
              </p:cNvGrpSpPr>
              <p:nvPr/>
            </p:nvGrpSpPr>
            <p:grpSpPr bwMode="auto">
              <a:xfrm>
                <a:off x="0" y="7971"/>
                <a:ext cx="640" cy="424"/>
                <a:chOff x="0" y="7971"/>
                <a:chExt cx="640" cy="424"/>
              </a:xfrm>
            </p:grpSpPr>
            <p:sp>
              <p:nvSpPr>
                <p:cNvPr id="277" name="Rectangle 147"/>
                <p:cNvSpPr>
                  <a:spLocks noChangeArrowheads="1"/>
                </p:cNvSpPr>
                <p:nvPr/>
              </p:nvSpPr>
              <p:spPr bwMode="auto">
                <a:xfrm>
                  <a:off x="43" y="7971"/>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WHILE</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78" name="Rectangle 148"/>
                <p:cNvSpPr>
                  <a:spLocks noChangeArrowheads="1"/>
                </p:cNvSpPr>
                <p:nvPr/>
              </p:nvSpPr>
              <p:spPr bwMode="auto">
                <a:xfrm>
                  <a:off x="0" y="8030"/>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62" name="Group 149"/>
              <p:cNvGrpSpPr>
                <a:grpSpLocks/>
              </p:cNvGrpSpPr>
              <p:nvPr/>
            </p:nvGrpSpPr>
            <p:grpSpPr bwMode="auto">
              <a:xfrm>
                <a:off x="0" y="8353"/>
                <a:ext cx="640" cy="407"/>
                <a:chOff x="0" y="8353"/>
                <a:chExt cx="640" cy="407"/>
              </a:xfrm>
            </p:grpSpPr>
            <p:sp>
              <p:nvSpPr>
                <p:cNvPr id="275" name="Rectangle 150"/>
                <p:cNvSpPr>
                  <a:spLocks noChangeArrowheads="1"/>
                </p:cNvSpPr>
                <p:nvPr/>
              </p:nvSpPr>
              <p:spPr bwMode="auto">
                <a:xfrm>
                  <a:off x="31" y="8353"/>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RECORD</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76" name="Rectangle 151"/>
                <p:cNvSpPr>
                  <a:spLocks noChangeArrowheads="1"/>
                </p:cNvSpPr>
                <p:nvPr/>
              </p:nvSpPr>
              <p:spPr bwMode="auto">
                <a:xfrm>
                  <a:off x="0" y="8395"/>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63" name="Group 152"/>
              <p:cNvGrpSpPr>
                <a:grpSpLocks/>
              </p:cNvGrpSpPr>
              <p:nvPr/>
            </p:nvGrpSpPr>
            <p:grpSpPr bwMode="auto">
              <a:xfrm>
                <a:off x="0" y="8681"/>
                <a:ext cx="640" cy="444"/>
                <a:chOff x="0" y="8681"/>
                <a:chExt cx="640" cy="444"/>
              </a:xfrm>
            </p:grpSpPr>
            <p:sp>
              <p:nvSpPr>
                <p:cNvPr id="273" name="Rectangle 153"/>
                <p:cNvSpPr>
                  <a:spLocks noChangeArrowheads="1"/>
                </p:cNvSpPr>
                <p:nvPr/>
              </p:nvSpPr>
              <p:spPr bwMode="auto">
                <a:xfrm>
                  <a:off x="35" y="8681"/>
                  <a:ext cx="554" cy="358"/>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REPEAT</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74" name="Rectangle 154"/>
                <p:cNvSpPr>
                  <a:spLocks noChangeArrowheads="1"/>
                </p:cNvSpPr>
                <p:nvPr/>
              </p:nvSpPr>
              <p:spPr bwMode="auto">
                <a:xfrm>
                  <a:off x="0" y="8760"/>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64" name="Group 155"/>
              <p:cNvGrpSpPr>
                <a:grpSpLocks/>
              </p:cNvGrpSpPr>
              <p:nvPr/>
            </p:nvGrpSpPr>
            <p:grpSpPr bwMode="auto">
              <a:xfrm>
                <a:off x="0" y="9044"/>
                <a:ext cx="640" cy="446"/>
                <a:chOff x="0" y="9044"/>
                <a:chExt cx="640" cy="446"/>
              </a:xfrm>
            </p:grpSpPr>
            <p:sp>
              <p:nvSpPr>
                <p:cNvPr id="271" name="Rectangle 156"/>
                <p:cNvSpPr>
                  <a:spLocks noChangeArrowheads="1"/>
                </p:cNvSpPr>
                <p:nvPr/>
              </p:nvSpPr>
              <p:spPr bwMode="auto">
                <a:xfrm>
                  <a:off x="35" y="9044"/>
                  <a:ext cx="554" cy="37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PROGRAM</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72" name="Rectangle 157"/>
                <p:cNvSpPr>
                  <a:spLocks noChangeArrowheads="1"/>
                </p:cNvSpPr>
                <p:nvPr/>
              </p:nvSpPr>
              <p:spPr bwMode="auto">
                <a:xfrm>
                  <a:off x="0" y="9125"/>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65" name="Group 158"/>
              <p:cNvGrpSpPr>
                <a:grpSpLocks/>
              </p:cNvGrpSpPr>
              <p:nvPr/>
            </p:nvGrpSpPr>
            <p:grpSpPr bwMode="auto">
              <a:xfrm>
                <a:off x="0" y="9380"/>
                <a:ext cx="640" cy="475"/>
                <a:chOff x="0" y="9380"/>
                <a:chExt cx="640" cy="475"/>
              </a:xfrm>
            </p:grpSpPr>
            <p:sp>
              <p:nvSpPr>
                <p:cNvPr id="269" name="Rectangle 159"/>
                <p:cNvSpPr>
                  <a:spLocks noChangeArrowheads="1"/>
                </p:cNvSpPr>
                <p:nvPr/>
              </p:nvSpPr>
              <p:spPr bwMode="auto">
                <a:xfrm>
                  <a:off x="38" y="9380"/>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FUNCTION</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70" name="Rectangle 160"/>
                <p:cNvSpPr>
                  <a:spLocks noChangeArrowheads="1"/>
                </p:cNvSpPr>
                <p:nvPr/>
              </p:nvSpPr>
              <p:spPr bwMode="auto">
                <a:xfrm>
                  <a:off x="0" y="9490"/>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266" name="Group 161"/>
              <p:cNvGrpSpPr>
                <a:grpSpLocks/>
              </p:cNvGrpSpPr>
              <p:nvPr/>
            </p:nvGrpSpPr>
            <p:grpSpPr bwMode="auto">
              <a:xfrm>
                <a:off x="0" y="9733"/>
                <a:ext cx="640" cy="487"/>
                <a:chOff x="0" y="9733"/>
                <a:chExt cx="640" cy="487"/>
              </a:xfrm>
            </p:grpSpPr>
            <p:sp>
              <p:nvSpPr>
                <p:cNvPr id="267" name="Rectangle 162"/>
                <p:cNvSpPr>
                  <a:spLocks noChangeArrowheads="1"/>
                </p:cNvSpPr>
                <p:nvPr/>
              </p:nvSpPr>
              <p:spPr bwMode="auto">
                <a:xfrm>
                  <a:off x="39" y="9733"/>
                  <a:ext cx="554" cy="364"/>
                </a:xfrm>
                <a:prstGeom prst="rect">
                  <a:avLst/>
                </a:prstGeom>
                <a:noFill/>
                <a:ln w="9525">
                  <a:noFill/>
                  <a:miter lim="800000"/>
                  <a:headEnd/>
                  <a:tailEnd/>
                </a:ln>
                <a:effectLst/>
              </p:spPr>
              <p:txBody>
                <a:bodyPr/>
                <a:lstStyle/>
                <a:p>
                  <a:pPr>
                    <a:defRPr/>
                  </a:pPr>
                  <a:r>
                    <a:rPr lang="en-US" sz="1400" b="1" dirty="0">
                      <a:solidFill>
                        <a:prstClr val="black"/>
                      </a:solidFill>
                      <a:latin typeface="Calibri"/>
                      <a:cs typeface="Arial" pitchFamily="34" charset="0"/>
                    </a:rPr>
                    <a:t>PROCEDURE</a:t>
                  </a:r>
                  <a:endParaRPr lang="el-GR" sz="1400" b="1" dirty="0">
                    <a:solidFill>
                      <a:prstClr val="black"/>
                    </a:solidFill>
                    <a:latin typeface="Calibri"/>
                    <a:cs typeface="Arial" pitchFamily="34" charset="0"/>
                  </a:endParaRPr>
                </a:p>
                <a:p>
                  <a:pPr eaLnBrk="0" hangingPunct="0">
                    <a:defRPr/>
                  </a:pPr>
                  <a:endParaRPr lang="el-GR" sz="1200" dirty="0">
                    <a:solidFill>
                      <a:prstClr val="black"/>
                    </a:solidFill>
                    <a:latin typeface="Times New Roman" pitchFamily="18" charset="0"/>
                  </a:endParaRPr>
                </a:p>
              </p:txBody>
            </p:sp>
            <p:sp>
              <p:nvSpPr>
                <p:cNvPr id="268" name="Rectangle 163"/>
                <p:cNvSpPr>
                  <a:spLocks noChangeArrowheads="1"/>
                </p:cNvSpPr>
                <p:nvPr/>
              </p:nvSpPr>
              <p:spPr bwMode="auto">
                <a:xfrm>
                  <a:off x="0" y="9855"/>
                  <a:ext cx="640" cy="365"/>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sp>
          <p:nvSpPr>
            <p:cNvPr id="238" name="Rectangle 164"/>
            <p:cNvSpPr>
              <a:spLocks noChangeArrowheads="1"/>
            </p:cNvSpPr>
            <p:nvPr/>
          </p:nvSpPr>
          <p:spPr bwMode="auto">
            <a:xfrm>
              <a:off x="-3" y="-3"/>
              <a:ext cx="646" cy="10226"/>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spTree>
    <p:custDataLst>
      <p:tags r:id="rId1"/>
    </p:custDataLst>
    <p:extLst>
      <p:ext uri="{BB962C8B-B14F-4D97-AF65-F5344CB8AC3E}">
        <p14:creationId xmlns:p14="http://schemas.microsoft.com/office/powerpoint/2010/main" val="5885311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dirty="0"/>
              <a:t>Πίνακες συμβόλων για γλώσσες με δομή ενοτήτων </a:t>
            </a:r>
          </a:p>
        </p:txBody>
      </p:sp>
      <p:sp>
        <p:nvSpPr>
          <p:cNvPr id="3" name="Θέση περιεχομένου 2"/>
          <p:cNvSpPr>
            <a:spLocks noGrp="1"/>
          </p:cNvSpPr>
          <p:nvPr>
            <p:ph idx="1"/>
          </p:nvPr>
        </p:nvSpPr>
        <p:spPr>
          <a:xfrm>
            <a:off x="457200" y="1196752"/>
            <a:ext cx="8229600" cy="2304256"/>
          </a:xfrm>
        </p:spPr>
        <p:txBody>
          <a:bodyPr/>
          <a:lstStyle/>
          <a:p>
            <a:pPr marL="0" indent="0">
              <a:buNone/>
            </a:pPr>
            <a:r>
              <a:rPr lang="el-GR" sz="2400" dirty="0"/>
              <a:t>Την εμβέλεια των ονομάτων και των </a:t>
            </a:r>
            <a:r>
              <a:rPr lang="el-GR" sz="2400" dirty="0" err="1"/>
              <a:t>συγκαλυπτομένων</a:t>
            </a:r>
            <a:r>
              <a:rPr lang="el-GR" sz="2400" dirty="0"/>
              <a:t> ονομάτων τη χειριζόμαστε με την καταγραφή των </a:t>
            </a:r>
            <a:r>
              <a:rPr lang="el-GR" sz="2400" dirty="0" err="1"/>
              <a:t>εμφωλευμένων</a:t>
            </a:r>
            <a:r>
              <a:rPr lang="el-GR" sz="2400" dirty="0"/>
              <a:t> ενοτήτων στον πίνακα συμβόλων</a:t>
            </a:r>
          </a:p>
          <a:p>
            <a:pPr marL="0" indent="0">
              <a:spcBef>
                <a:spcPts val="1200"/>
              </a:spcBef>
              <a:buNone/>
            </a:pPr>
            <a:r>
              <a:rPr lang="el-GR" sz="2400" b="1" dirty="0">
                <a:solidFill>
                  <a:srgbClr val="004A82"/>
                </a:solidFill>
              </a:rPr>
              <a:t>Συγκαλυπτόμενο όνομα: </a:t>
            </a:r>
            <a:r>
              <a:rPr lang="el-GR" sz="2400" dirty="0"/>
              <a:t>όνομα ορισμένο σε μια ενότητα και σε μια άλλη </a:t>
            </a:r>
            <a:r>
              <a:rPr lang="el-GR" sz="2400" dirty="0" err="1"/>
              <a:t>συγκαλυπτόμενη</a:t>
            </a:r>
            <a:r>
              <a:rPr lang="el-GR" sz="2400" dirty="0"/>
              <a:t> σε αυτή ενότητα</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
        <p:nvSpPr>
          <p:cNvPr id="5" name="Rectangle 166"/>
          <p:cNvSpPr>
            <a:spLocks noChangeArrowheads="1"/>
          </p:cNvSpPr>
          <p:nvPr/>
        </p:nvSpPr>
        <p:spPr bwMode="auto">
          <a:xfrm>
            <a:off x="611561" y="3429000"/>
            <a:ext cx="7315014" cy="3341608"/>
          </a:xfrm>
          <a:prstGeom prst="rect">
            <a:avLst/>
          </a:prstGeom>
          <a:solidFill>
            <a:schemeClr val="bg1">
              <a:lumMod val="85000"/>
              <a:alpha val="89018"/>
            </a:schemeClr>
          </a:solidFill>
          <a:ln w="9525">
            <a:solidFill>
              <a:schemeClr val="tx1"/>
            </a:solidFill>
            <a:miter lim="800000"/>
            <a:headEnd/>
            <a:tailEnd/>
          </a:ln>
        </p:spPr>
        <p:txBody>
          <a:bodyPr wrap="none"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sp>
        <p:nvSpPr>
          <p:cNvPr id="6" name="Text Box 190"/>
          <p:cNvSpPr txBox="1">
            <a:spLocks noChangeArrowheads="1"/>
          </p:cNvSpPr>
          <p:nvPr/>
        </p:nvSpPr>
        <p:spPr bwMode="auto">
          <a:xfrm>
            <a:off x="971923" y="5086350"/>
            <a:ext cx="24495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spcBef>
                <a:spcPct val="50000"/>
              </a:spcBef>
            </a:pPr>
            <a:r>
              <a:rPr lang="el-GR" sz="2200" b="1" dirty="0">
                <a:solidFill>
                  <a:prstClr val="black"/>
                </a:solidFill>
                <a:latin typeface="Calibri"/>
              </a:rPr>
              <a:t>Πίνακας ενοτήτων</a:t>
            </a:r>
            <a:endParaRPr lang="en-GB" sz="2200" b="1" dirty="0">
              <a:solidFill>
                <a:prstClr val="black"/>
              </a:solidFill>
              <a:latin typeface="Calibri"/>
            </a:endParaRPr>
          </a:p>
        </p:txBody>
      </p:sp>
      <p:sp>
        <p:nvSpPr>
          <p:cNvPr id="7" name="Text Box 191"/>
          <p:cNvSpPr txBox="1">
            <a:spLocks noChangeArrowheads="1"/>
          </p:cNvSpPr>
          <p:nvPr/>
        </p:nvSpPr>
        <p:spPr bwMode="auto">
          <a:xfrm>
            <a:off x="5179826" y="6265939"/>
            <a:ext cx="27467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spcBef>
                <a:spcPct val="50000"/>
              </a:spcBef>
            </a:pPr>
            <a:r>
              <a:rPr lang="el-GR" sz="2200" b="1" dirty="0">
                <a:solidFill>
                  <a:prstClr val="black"/>
                </a:solidFill>
                <a:latin typeface="Calibri"/>
              </a:rPr>
              <a:t>Πίνακας συμβόλων</a:t>
            </a:r>
            <a:endParaRPr lang="en-GB" sz="2200" b="1" dirty="0">
              <a:solidFill>
                <a:prstClr val="black"/>
              </a:solidFill>
              <a:latin typeface="Calibri"/>
            </a:endParaRPr>
          </a:p>
        </p:txBody>
      </p:sp>
      <p:graphicFrame>
        <p:nvGraphicFramePr>
          <p:cNvPr id="8" name="Group 222"/>
          <p:cNvGraphicFramePr>
            <a:graphicFrameLocks/>
          </p:cNvGraphicFramePr>
          <p:nvPr>
            <p:extLst>
              <p:ext uri="{D42A27DB-BD31-4B8C-83A1-F6EECF244321}">
                <p14:modId xmlns:p14="http://schemas.microsoft.com/office/powerpoint/2010/main" val="141416355"/>
              </p:ext>
            </p:extLst>
          </p:nvPr>
        </p:nvGraphicFramePr>
        <p:xfrm>
          <a:off x="4804368" y="4198549"/>
          <a:ext cx="3024187" cy="2133600"/>
        </p:xfrm>
        <a:graphic>
          <a:graphicData uri="http://schemas.openxmlformats.org/drawingml/2006/table">
            <a:tbl>
              <a:tblPr/>
              <a:tblGrid>
                <a:gridCol w="1514475"/>
                <a:gridCol w="1509712"/>
              </a:tblGrid>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dirty="0" smtClean="0">
                          <a:ln>
                            <a:noFill/>
                          </a:ln>
                          <a:solidFill>
                            <a:schemeClr val="tx1"/>
                          </a:solidFill>
                          <a:effectLst/>
                          <a:latin typeface="+mn-lt"/>
                        </a:rPr>
                        <a:t>          Χ</a:t>
                      </a:r>
                      <a:endParaRPr kumimoji="0" lang="en-GB" sz="22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2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smtClean="0">
                          <a:ln>
                            <a:noFill/>
                          </a:ln>
                          <a:solidFill>
                            <a:schemeClr val="tx1"/>
                          </a:solidFill>
                          <a:effectLst/>
                          <a:latin typeface="+mn-lt"/>
                        </a:rPr>
                        <a:t>          Υ</a:t>
                      </a:r>
                      <a:endParaRPr kumimoji="0" lang="en-GB" sz="22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2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dirty="0" smtClean="0">
                          <a:ln>
                            <a:noFill/>
                          </a:ln>
                          <a:solidFill>
                            <a:schemeClr val="tx1"/>
                          </a:solidFill>
                          <a:effectLst/>
                          <a:latin typeface="+mn-lt"/>
                        </a:rPr>
                        <a:t>          Ζ</a:t>
                      </a:r>
                      <a:endParaRPr kumimoji="0" lang="en-GB" sz="22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2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smtClean="0">
                          <a:ln>
                            <a:noFill/>
                          </a:ln>
                          <a:solidFill>
                            <a:schemeClr val="tx1"/>
                          </a:solidFill>
                          <a:effectLst/>
                          <a:latin typeface="+mn-lt"/>
                        </a:rPr>
                        <a:t>          Υ</a:t>
                      </a:r>
                      <a:endParaRPr kumimoji="0" lang="en-GB" sz="22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2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03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2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2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9" name="Group 216"/>
          <p:cNvGraphicFramePr>
            <a:graphicFrameLocks/>
          </p:cNvGraphicFramePr>
          <p:nvPr>
            <p:extLst>
              <p:ext uri="{D42A27DB-BD31-4B8C-83A1-F6EECF244321}">
                <p14:modId xmlns:p14="http://schemas.microsoft.com/office/powerpoint/2010/main" val="2269050714"/>
              </p:ext>
            </p:extLst>
          </p:nvPr>
        </p:nvGraphicFramePr>
        <p:xfrm>
          <a:off x="756023" y="3573462"/>
          <a:ext cx="2733675" cy="1523557"/>
        </p:xfrm>
        <a:graphic>
          <a:graphicData uri="http://schemas.openxmlformats.org/drawingml/2006/table">
            <a:tbl>
              <a:tblPr/>
              <a:tblGrid>
                <a:gridCol w="1368425"/>
                <a:gridCol w="1365250"/>
              </a:tblGrid>
              <a:tr h="6700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dirty="0" smtClean="0">
                          <a:ln>
                            <a:noFill/>
                          </a:ln>
                          <a:solidFill>
                            <a:schemeClr val="tx1"/>
                          </a:solidFill>
                          <a:effectLst/>
                          <a:latin typeface="+mn-lt"/>
                        </a:rPr>
                        <a:t>Ενότητα</a:t>
                      </a:r>
                      <a:endParaRPr kumimoji="0" lang="en-GB" sz="2200" b="0" i="0" u="none" strike="noStrike" cap="none" normalizeH="0" baseline="0" dirty="0" smtClean="0">
                        <a:ln>
                          <a:noFill/>
                        </a:ln>
                        <a:solidFill>
                          <a:schemeClr val="tx1"/>
                        </a:solidFill>
                        <a:effectLst/>
                        <a:latin typeface="+mn-lt"/>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dirty="0" smtClean="0">
                          <a:ln>
                            <a:noFill/>
                          </a:ln>
                          <a:solidFill>
                            <a:schemeClr val="tx1"/>
                          </a:solidFill>
                          <a:effectLst/>
                          <a:latin typeface="+mn-lt"/>
                        </a:rPr>
                        <a:t>Δείκτης</a:t>
                      </a:r>
                      <a:endParaRPr kumimoji="0" lang="en-GB" sz="2200" b="0" i="0" u="none" strike="noStrike" cap="none" normalizeH="0" baseline="0" dirty="0" smtClean="0">
                        <a:ln>
                          <a:noFill/>
                        </a:ln>
                        <a:solidFill>
                          <a:schemeClr val="tx1"/>
                        </a:solidFill>
                        <a:effectLst/>
                        <a:latin typeface="+mn-lt"/>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8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smtClean="0">
                          <a:ln>
                            <a:noFill/>
                          </a:ln>
                          <a:solidFill>
                            <a:schemeClr val="tx1"/>
                          </a:solidFill>
                          <a:effectLst/>
                          <a:latin typeface="+mn-lt"/>
                        </a:rPr>
                        <a:t>Β1</a:t>
                      </a:r>
                      <a:endParaRPr kumimoji="0" lang="en-GB" sz="2200" b="0" i="0" u="none" strike="noStrike" cap="none" normalizeH="0" baseline="0" smtClean="0">
                        <a:ln>
                          <a:noFill/>
                        </a:ln>
                        <a:solidFill>
                          <a:schemeClr val="tx1"/>
                        </a:solidFill>
                        <a:effectLst/>
                        <a:latin typeface="+mn-lt"/>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200" b="0" i="0" u="none" strike="noStrike" cap="none" normalizeH="0" baseline="0" dirty="0" smtClean="0">
                        <a:ln>
                          <a:noFill/>
                        </a:ln>
                        <a:solidFill>
                          <a:schemeClr val="tx1"/>
                        </a:solidFill>
                        <a:effectLst/>
                        <a:latin typeface="+mn-lt"/>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84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200" b="0" i="0" u="none" strike="noStrike" cap="none" normalizeH="0" baseline="0" dirty="0" smtClean="0">
                          <a:ln>
                            <a:noFill/>
                          </a:ln>
                          <a:solidFill>
                            <a:schemeClr val="tx1"/>
                          </a:solidFill>
                          <a:effectLst/>
                          <a:latin typeface="+mn-lt"/>
                        </a:rPr>
                        <a:t>Β2</a:t>
                      </a:r>
                      <a:endParaRPr kumimoji="0" lang="en-GB" sz="2200" b="0" i="0" u="none" strike="noStrike" cap="none" normalizeH="0" baseline="0" dirty="0" smtClean="0">
                        <a:ln>
                          <a:noFill/>
                        </a:ln>
                        <a:solidFill>
                          <a:schemeClr val="tx1"/>
                        </a:solidFill>
                        <a:effectLst/>
                        <a:latin typeface="+mn-lt"/>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200" b="0" i="0" u="none" strike="noStrike" cap="none" normalizeH="0" baseline="0" dirty="0" smtClean="0">
                        <a:ln>
                          <a:noFill/>
                        </a:ln>
                        <a:solidFill>
                          <a:schemeClr val="tx1"/>
                        </a:solidFill>
                        <a:effectLst/>
                        <a:latin typeface="+mn-lt"/>
                      </a:endParaRP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 Box 223"/>
          <p:cNvSpPr txBox="1">
            <a:spLocks noChangeArrowheads="1"/>
          </p:cNvSpPr>
          <p:nvPr/>
        </p:nvSpPr>
        <p:spPr bwMode="auto">
          <a:xfrm>
            <a:off x="4794268" y="3602804"/>
            <a:ext cx="12954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spcBef>
                <a:spcPct val="50000"/>
              </a:spcBef>
            </a:pPr>
            <a:r>
              <a:rPr lang="el-GR" sz="2200" dirty="0">
                <a:solidFill>
                  <a:prstClr val="black"/>
                </a:solidFill>
                <a:latin typeface="Calibri"/>
              </a:rPr>
              <a:t>Σύμβολο</a:t>
            </a:r>
            <a:endParaRPr lang="en-GB" sz="2200" dirty="0">
              <a:solidFill>
                <a:prstClr val="black"/>
              </a:solidFill>
              <a:latin typeface="Calibri"/>
            </a:endParaRPr>
          </a:p>
        </p:txBody>
      </p:sp>
      <p:sp>
        <p:nvSpPr>
          <p:cNvPr id="11" name="Text Box 224"/>
          <p:cNvSpPr txBox="1">
            <a:spLocks noChangeArrowheads="1"/>
          </p:cNvSpPr>
          <p:nvPr/>
        </p:nvSpPr>
        <p:spPr bwMode="auto">
          <a:xfrm>
            <a:off x="6226094" y="3433526"/>
            <a:ext cx="181171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spcBef>
                <a:spcPct val="50000"/>
              </a:spcBef>
            </a:pPr>
            <a:r>
              <a:rPr lang="el-GR" sz="2200" dirty="0">
                <a:solidFill>
                  <a:prstClr val="black"/>
                </a:solidFill>
                <a:latin typeface="Calibri"/>
              </a:rPr>
              <a:t>Σχετικές πληροφορίες</a:t>
            </a:r>
            <a:endParaRPr lang="en-GB" sz="2200" dirty="0">
              <a:solidFill>
                <a:prstClr val="black"/>
              </a:solidFill>
              <a:latin typeface="Calibri"/>
            </a:endParaRPr>
          </a:p>
        </p:txBody>
      </p:sp>
      <p:sp>
        <p:nvSpPr>
          <p:cNvPr id="12" name="Line 225"/>
          <p:cNvSpPr>
            <a:spLocks noChangeShapeType="1"/>
          </p:cNvSpPr>
          <p:nvPr/>
        </p:nvSpPr>
        <p:spPr bwMode="auto">
          <a:xfrm>
            <a:off x="2627685" y="4437062"/>
            <a:ext cx="2736850" cy="0"/>
          </a:xfrm>
          <a:prstGeom prst="line">
            <a:avLst/>
          </a:prstGeom>
          <a:noFill/>
          <a:ln w="19050">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3" name="Line 226"/>
          <p:cNvSpPr>
            <a:spLocks noChangeShapeType="1"/>
          </p:cNvSpPr>
          <p:nvPr/>
        </p:nvSpPr>
        <p:spPr bwMode="auto">
          <a:xfrm>
            <a:off x="4212010" y="5660268"/>
            <a:ext cx="1152525" cy="35420"/>
          </a:xfrm>
          <a:prstGeom prst="line">
            <a:avLst/>
          </a:prstGeom>
          <a:noFill/>
          <a:ln w="19050">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4" name="Line 227"/>
          <p:cNvSpPr>
            <a:spLocks noChangeShapeType="1"/>
          </p:cNvSpPr>
          <p:nvPr/>
        </p:nvSpPr>
        <p:spPr bwMode="auto">
          <a:xfrm>
            <a:off x="2627685" y="4797425"/>
            <a:ext cx="1584325" cy="0"/>
          </a:xfrm>
          <a:prstGeom prst="line">
            <a:avLst/>
          </a:prstGeom>
          <a:noFill/>
          <a:ln w="19050">
            <a:solidFill>
              <a:srgbClr val="820000"/>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5" name="Line 228"/>
          <p:cNvSpPr>
            <a:spLocks noChangeShapeType="1"/>
          </p:cNvSpPr>
          <p:nvPr/>
        </p:nvSpPr>
        <p:spPr bwMode="auto">
          <a:xfrm>
            <a:off x="4212010" y="4797425"/>
            <a:ext cx="0" cy="862843"/>
          </a:xfrm>
          <a:prstGeom prst="line">
            <a:avLst/>
          </a:prstGeom>
          <a:noFill/>
          <a:ln w="19050">
            <a:solidFill>
              <a:srgbClr val="820000"/>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6" name="Line 229"/>
          <p:cNvSpPr>
            <a:spLocks noChangeShapeType="1"/>
          </p:cNvSpPr>
          <p:nvPr/>
        </p:nvSpPr>
        <p:spPr bwMode="auto">
          <a:xfrm>
            <a:off x="3419848" y="5734050"/>
            <a:ext cx="136842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7" name="Text Box 230"/>
          <p:cNvSpPr txBox="1">
            <a:spLocks noChangeArrowheads="1"/>
          </p:cNvSpPr>
          <p:nvPr/>
        </p:nvSpPr>
        <p:spPr bwMode="auto">
          <a:xfrm>
            <a:off x="3203042" y="5769471"/>
            <a:ext cx="180203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spcBef>
                <a:spcPct val="50000"/>
              </a:spcBef>
            </a:pPr>
            <a:r>
              <a:rPr lang="el-GR" sz="2200" dirty="0">
                <a:solidFill>
                  <a:prstClr val="black"/>
                </a:solidFill>
                <a:latin typeface="Calibri"/>
              </a:rPr>
              <a:t>Κορυφή της στοίβας</a:t>
            </a:r>
            <a:endParaRPr lang="en-GB" sz="2200" dirty="0">
              <a:solidFill>
                <a:prstClr val="black"/>
              </a:solidFill>
              <a:latin typeface="Calibri"/>
            </a:endParaRPr>
          </a:p>
        </p:txBody>
      </p:sp>
    </p:spTree>
    <p:custDataLst>
      <p:tags r:id="rId1"/>
    </p:custDataLst>
    <p:extLst>
      <p:ext uri="{BB962C8B-B14F-4D97-AF65-F5344CB8AC3E}">
        <p14:creationId xmlns:p14="http://schemas.microsoft.com/office/powerpoint/2010/main" val="234194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0648"/>
            <a:ext cx="9144000" cy="908720"/>
          </a:xfrm>
        </p:spPr>
        <p:txBody>
          <a:bodyPr>
            <a:noAutofit/>
          </a:bodyPr>
          <a:lstStyle/>
          <a:p>
            <a:r>
              <a:rPr lang="el-GR" dirty="0" smtClean="0"/>
              <a:t>Πίνακες συμβόλων για γλώσσες με δομή ενοτήτων </a:t>
            </a:r>
            <a:r>
              <a:rPr lang="el-GR" sz="3200" b="0" dirty="0" smtClean="0"/>
              <a:t>(διπλή σάρωση)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
        <p:nvSpPr>
          <p:cNvPr id="5" name="Rectangle 8"/>
          <p:cNvSpPr>
            <a:spLocks noChangeArrowheads="1"/>
          </p:cNvSpPr>
          <p:nvPr/>
        </p:nvSpPr>
        <p:spPr bwMode="auto">
          <a:xfrm>
            <a:off x="683568" y="1676400"/>
            <a:ext cx="7848600" cy="4679950"/>
          </a:xfrm>
          <a:prstGeom prst="rect">
            <a:avLst/>
          </a:prstGeom>
          <a:solidFill>
            <a:schemeClr val="bg1">
              <a:lumMod val="85000"/>
              <a:alpha val="89018"/>
            </a:schemeClr>
          </a:solidFill>
          <a:ln w="9525">
            <a:solidFill>
              <a:schemeClr val="tx1"/>
            </a:solidFill>
            <a:miter lim="800000"/>
            <a:headEnd/>
            <a:tailEnd/>
          </a:ln>
        </p:spPr>
        <p:txBody>
          <a:bodyPr wrap="none"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aphicFrame>
        <p:nvGraphicFramePr>
          <p:cNvPr id="6" name="Group 89"/>
          <p:cNvGraphicFramePr>
            <a:graphicFrameLocks/>
          </p:cNvGraphicFramePr>
          <p:nvPr>
            <p:extLst>
              <p:ext uri="{D42A27DB-BD31-4B8C-83A1-F6EECF244321}">
                <p14:modId xmlns:p14="http://schemas.microsoft.com/office/powerpoint/2010/main" val="3060823230"/>
              </p:ext>
            </p:extLst>
          </p:nvPr>
        </p:nvGraphicFramePr>
        <p:xfrm>
          <a:off x="5529854" y="3247980"/>
          <a:ext cx="2736850" cy="2544764"/>
        </p:xfrm>
        <a:graphic>
          <a:graphicData uri="http://schemas.openxmlformats.org/drawingml/2006/table">
            <a:tbl>
              <a:tblPr/>
              <a:tblGrid>
                <a:gridCol w="1370013"/>
                <a:gridCol w="1366837"/>
              </a:tblGrid>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          Χ</a:t>
                      </a:r>
                      <a:endParaRPr kumimoji="0" lang="en-GB" sz="20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          Υ</a:t>
                      </a:r>
                      <a:endParaRPr kumimoji="0" lang="en-GB" sz="20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          Ζ</a:t>
                      </a:r>
                      <a:endParaRPr kumimoji="0" lang="en-GB" sz="20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8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          Υ</a:t>
                      </a:r>
                      <a:endParaRPr kumimoji="0" lang="en-GB" sz="20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95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           Α</a:t>
                      </a:r>
                      <a:endParaRPr kumimoji="0" lang="en-GB" sz="2000" b="0" i="0" u="none" strike="noStrike" cap="none" normalizeH="0" baseline="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Text Box 9"/>
          <p:cNvSpPr txBox="1">
            <a:spLocks noChangeArrowheads="1"/>
          </p:cNvSpPr>
          <p:nvPr/>
        </p:nvSpPr>
        <p:spPr bwMode="auto">
          <a:xfrm>
            <a:off x="1533798" y="5061405"/>
            <a:ext cx="244951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spcBef>
                <a:spcPct val="50000"/>
              </a:spcBef>
            </a:pPr>
            <a:r>
              <a:rPr lang="el-GR" sz="2200" b="1" dirty="0">
                <a:solidFill>
                  <a:prstClr val="black"/>
                </a:solidFill>
                <a:latin typeface="Calibri"/>
              </a:rPr>
              <a:t>Πίνακας ενοτήτων</a:t>
            </a:r>
            <a:endParaRPr lang="en-GB" sz="2200" b="1" dirty="0">
              <a:solidFill>
                <a:prstClr val="black"/>
              </a:solidFill>
              <a:latin typeface="Calibri"/>
            </a:endParaRPr>
          </a:p>
        </p:txBody>
      </p:sp>
      <p:sp>
        <p:nvSpPr>
          <p:cNvPr id="8" name="Text Box 10"/>
          <p:cNvSpPr txBox="1">
            <a:spLocks noChangeArrowheads="1"/>
          </p:cNvSpPr>
          <p:nvPr/>
        </p:nvSpPr>
        <p:spPr bwMode="auto">
          <a:xfrm>
            <a:off x="5939780" y="5853112"/>
            <a:ext cx="24495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spcBef>
                <a:spcPct val="50000"/>
              </a:spcBef>
            </a:pPr>
            <a:r>
              <a:rPr lang="el-GR" sz="2200" b="1" dirty="0">
                <a:solidFill>
                  <a:prstClr val="black"/>
                </a:solidFill>
                <a:latin typeface="Calibri"/>
              </a:rPr>
              <a:t>Πίνακας συμβόλων</a:t>
            </a:r>
            <a:endParaRPr lang="en-GB" sz="2200" b="1" dirty="0">
              <a:solidFill>
                <a:prstClr val="black"/>
              </a:solidFill>
              <a:latin typeface="Calibri"/>
            </a:endParaRPr>
          </a:p>
        </p:txBody>
      </p:sp>
      <p:sp>
        <p:nvSpPr>
          <p:cNvPr id="9" name="Text Box 45"/>
          <p:cNvSpPr txBox="1">
            <a:spLocks noChangeArrowheads="1"/>
          </p:cNvSpPr>
          <p:nvPr/>
        </p:nvSpPr>
        <p:spPr bwMode="auto">
          <a:xfrm>
            <a:off x="5423344" y="2540826"/>
            <a:ext cx="13694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spcBef>
                <a:spcPct val="50000"/>
              </a:spcBef>
            </a:pPr>
            <a:r>
              <a:rPr lang="el-GR" sz="2200" dirty="0">
                <a:solidFill>
                  <a:prstClr val="black"/>
                </a:solidFill>
                <a:latin typeface="Calibri"/>
              </a:rPr>
              <a:t>Σύμβολο</a:t>
            </a:r>
            <a:endParaRPr lang="en-GB" sz="2200" dirty="0">
              <a:solidFill>
                <a:prstClr val="black"/>
              </a:solidFill>
              <a:latin typeface="Calibri"/>
            </a:endParaRPr>
          </a:p>
        </p:txBody>
      </p:sp>
      <p:sp>
        <p:nvSpPr>
          <p:cNvPr id="10" name="Text Box 46"/>
          <p:cNvSpPr txBox="1">
            <a:spLocks noChangeArrowheads="1"/>
          </p:cNvSpPr>
          <p:nvPr/>
        </p:nvSpPr>
        <p:spPr bwMode="auto">
          <a:xfrm>
            <a:off x="6750521" y="2418172"/>
            <a:ext cx="173895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spcBef>
                <a:spcPct val="50000"/>
              </a:spcBef>
            </a:pPr>
            <a:r>
              <a:rPr lang="el-GR" sz="2200" dirty="0">
                <a:solidFill>
                  <a:prstClr val="black"/>
                </a:solidFill>
                <a:latin typeface="Calibri"/>
              </a:rPr>
              <a:t>Σχετικές πληροφορίες</a:t>
            </a:r>
            <a:endParaRPr lang="en-GB" sz="2200" dirty="0">
              <a:solidFill>
                <a:prstClr val="black"/>
              </a:solidFill>
              <a:latin typeface="Calibri"/>
            </a:endParaRPr>
          </a:p>
        </p:txBody>
      </p:sp>
      <p:graphicFrame>
        <p:nvGraphicFramePr>
          <p:cNvPr id="11" name="Group 98"/>
          <p:cNvGraphicFramePr>
            <a:graphicFrameLocks/>
          </p:cNvGraphicFramePr>
          <p:nvPr>
            <p:extLst>
              <p:ext uri="{D42A27DB-BD31-4B8C-83A1-F6EECF244321}">
                <p14:modId xmlns:p14="http://schemas.microsoft.com/office/powerpoint/2010/main" val="2527747185"/>
              </p:ext>
            </p:extLst>
          </p:nvPr>
        </p:nvGraphicFramePr>
        <p:xfrm>
          <a:off x="683568" y="2147316"/>
          <a:ext cx="4489402" cy="2835767"/>
        </p:xfrm>
        <a:graphic>
          <a:graphicData uri="http://schemas.openxmlformats.org/drawingml/2006/table">
            <a:tbl>
              <a:tblPr/>
              <a:tblGrid>
                <a:gridCol w="1033018"/>
                <a:gridCol w="1296144"/>
                <a:gridCol w="1152128"/>
                <a:gridCol w="1008112"/>
              </a:tblGrid>
              <a:tr h="82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Ενότητα</a:t>
                      </a:r>
                      <a:endParaRPr kumimoji="0" lang="en-GB" sz="2000" b="0" i="0" u="none" strike="noStrike" cap="none" normalizeH="0" baseline="0" dirty="0" smtClean="0">
                        <a:ln>
                          <a:noFill/>
                        </a:ln>
                        <a:solidFill>
                          <a:schemeClr val="tx1"/>
                        </a:solidFill>
                        <a:effectLst/>
                        <a:latin typeface="+mn-lt"/>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Ενότητα που την περικλείει</a:t>
                      </a: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Αριθμός </a:t>
                      </a:r>
                      <a:r>
                        <a:rPr kumimoji="0" lang="el-GR" sz="2000" b="0" i="0" u="none" strike="noStrike" cap="none" normalizeH="0" baseline="0" dirty="0" err="1" smtClean="0">
                          <a:ln>
                            <a:noFill/>
                          </a:ln>
                          <a:solidFill>
                            <a:schemeClr val="tx1"/>
                          </a:solidFill>
                          <a:effectLst/>
                          <a:latin typeface="+mn-lt"/>
                        </a:rPr>
                        <a:t>καταχω</a:t>
                      </a:r>
                      <a:r>
                        <a:rPr kumimoji="0" lang="el-GR" sz="2000" b="0" i="0" u="none" strike="noStrike" cap="none" normalizeH="0" baseline="0" dirty="0" smtClean="0">
                          <a:ln>
                            <a:noFill/>
                          </a:ln>
                          <a:solidFill>
                            <a:schemeClr val="tx1"/>
                          </a:solidFill>
                          <a:effectLst/>
                          <a:latin typeface="+mn-lt"/>
                        </a:rPr>
                        <a:t> ρήσεων</a:t>
                      </a: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0" i="0" u="none" strike="noStrike" cap="none" normalizeH="0" baseline="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Δείκτης</a:t>
                      </a:r>
                      <a:endParaRPr kumimoji="0" lang="en-GB" sz="2000" b="0" i="0" u="none" strike="noStrike" cap="none" normalizeH="0" baseline="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0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Β1</a:t>
                      </a:r>
                      <a:endParaRPr kumimoji="0" lang="en-GB" sz="2000" b="0" i="0" u="none" strike="noStrike" cap="none" normalizeH="0" baseline="0" smtClean="0">
                        <a:ln>
                          <a:noFill/>
                        </a:ln>
                        <a:solidFill>
                          <a:schemeClr val="tx1"/>
                        </a:solidFill>
                        <a:effectLst/>
                        <a:latin typeface="+mn-lt"/>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a:t>
                      </a:r>
                      <a:endParaRPr kumimoji="0" lang="en-GB" sz="2000" b="0" i="0" u="none" strike="noStrike" cap="none" normalizeH="0" baseline="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3</a:t>
                      </a: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5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Β2</a:t>
                      </a:r>
                      <a:endParaRPr kumimoji="0" lang="en-GB" sz="2000" b="0" i="0" u="none" strike="noStrike" cap="none" normalizeH="0" baseline="0" smtClean="0">
                        <a:ln>
                          <a:noFill/>
                        </a:ln>
                        <a:solidFill>
                          <a:schemeClr val="tx1"/>
                        </a:solidFill>
                        <a:effectLst/>
                        <a:latin typeface="+mn-lt"/>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Β1</a:t>
                      </a:r>
                      <a:endParaRPr kumimoji="0" lang="en-GB" sz="2000" b="0" i="0" u="none" strike="noStrike" cap="none" normalizeH="0" baseline="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1</a:t>
                      </a:r>
                      <a:endParaRPr kumimoji="0" lang="en-GB" sz="2000" b="0" i="0" u="none" strike="noStrike" cap="none" normalizeH="0" baseline="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0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Β3</a:t>
                      </a:r>
                      <a:endParaRPr kumimoji="0" lang="en-GB" sz="2000" b="0" i="0" u="none" strike="noStrike" cap="none" normalizeH="0" baseline="0" smtClean="0">
                        <a:ln>
                          <a:noFill/>
                        </a:ln>
                        <a:solidFill>
                          <a:schemeClr val="tx1"/>
                        </a:solidFill>
                        <a:effectLst/>
                        <a:latin typeface="+mn-lt"/>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Β2</a:t>
                      </a:r>
                      <a:endParaRPr kumimoji="0" lang="en-GB" sz="2000" b="0" i="0" u="none" strike="noStrike" cap="none" normalizeH="0" baseline="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0</a:t>
                      </a:r>
                      <a:endParaRPr kumimoji="0" lang="en-GB" sz="2000" b="0" i="0" u="none" strike="noStrike" cap="none" normalizeH="0" baseline="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02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Β4</a:t>
                      </a:r>
                      <a:endParaRPr kumimoji="0" lang="en-GB" sz="2000" b="0" i="0" u="none" strike="noStrike" cap="none" normalizeH="0" baseline="0" smtClean="0">
                        <a:ln>
                          <a:noFill/>
                        </a:ln>
                        <a:solidFill>
                          <a:schemeClr val="tx1"/>
                        </a:solidFill>
                        <a:effectLst/>
                        <a:latin typeface="+mn-lt"/>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Β1</a:t>
                      </a: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1</a:t>
                      </a:r>
                      <a:endParaRPr kumimoji="0" lang="en-GB" sz="2000" b="0" i="0" u="none" strike="noStrike" cap="none" normalizeH="0" baseline="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12" name="Group 92"/>
          <p:cNvGrpSpPr>
            <a:grpSpLocks/>
          </p:cNvGrpSpPr>
          <p:nvPr/>
        </p:nvGrpSpPr>
        <p:grpSpPr bwMode="auto">
          <a:xfrm>
            <a:off x="4355455" y="3969295"/>
            <a:ext cx="1655763" cy="936625"/>
            <a:chOff x="1882" y="3067"/>
            <a:chExt cx="1724" cy="454"/>
          </a:xfrm>
        </p:grpSpPr>
        <p:sp>
          <p:nvSpPr>
            <p:cNvPr id="13" name="Line 48"/>
            <p:cNvSpPr>
              <a:spLocks noChangeShapeType="1"/>
            </p:cNvSpPr>
            <p:nvPr/>
          </p:nvSpPr>
          <p:spPr bwMode="auto">
            <a:xfrm>
              <a:off x="2880" y="3521"/>
              <a:ext cx="726" cy="0"/>
            </a:xfrm>
            <a:prstGeom prst="line">
              <a:avLst/>
            </a:prstGeom>
            <a:noFill/>
            <a:ln w="19050">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4" name="Line 49"/>
            <p:cNvSpPr>
              <a:spLocks noChangeShapeType="1"/>
            </p:cNvSpPr>
            <p:nvPr/>
          </p:nvSpPr>
          <p:spPr bwMode="auto">
            <a:xfrm>
              <a:off x="1882" y="3067"/>
              <a:ext cx="998" cy="0"/>
            </a:xfrm>
            <a:prstGeom prst="line">
              <a:avLst/>
            </a:prstGeom>
            <a:noFill/>
            <a:ln w="19050">
              <a:solidFill>
                <a:srgbClr val="820000"/>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5" name="Line 50"/>
            <p:cNvSpPr>
              <a:spLocks noChangeShapeType="1"/>
            </p:cNvSpPr>
            <p:nvPr/>
          </p:nvSpPr>
          <p:spPr bwMode="auto">
            <a:xfrm>
              <a:off x="2880" y="3067"/>
              <a:ext cx="0" cy="454"/>
            </a:xfrm>
            <a:prstGeom prst="line">
              <a:avLst/>
            </a:prstGeom>
            <a:noFill/>
            <a:ln w="19050">
              <a:solidFill>
                <a:srgbClr val="820000"/>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grpSp>
      <p:sp>
        <p:nvSpPr>
          <p:cNvPr id="16" name="Line 47"/>
          <p:cNvSpPr>
            <a:spLocks noChangeShapeType="1"/>
          </p:cNvSpPr>
          <p:nvPr/>
        </p:nvSpPr>
        <p:spPr bwMode="auto">
          <a:xfrm>
            <a:off x="4355976" y="3501008"/>
            <a:ext cx="1584325" cy="0"/>
          </a:xfrm>
          <a:prstGeom prst="line">
            <a:avLst/>
          </a:prstGeom>
          <a:noFill/>
          <a:ln w="19050">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7" name="Line 99"/>
          <p:cNvSpPr>
            <a:spLocks noChangeShapeType="1"/>
          </p:cNvSpPr>
          <p:nvPr/>
        </p:nvSpPr>
        <p:spPr bwMode="auto">
          <a:xfrm>
            <a:off x="4160117" y="4076254"/>
            <a:ext cx="10080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8" name="Line 100"/>
          <p:cNvSpPr>
            <a:spLocks noChangeShapeType="1"/>
          </p:cNvSpPr>
          <p:nvPr/>
        </p:nvSpPr>
        <p:spPr bwMode="auto">
          <a:xfrm flipH="1">
            <a:off x="4160118" y="4094772"/>
            <a:ext cx="10080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9" name="Line 101"/>
          <p:cNvSpPr>
            <a:spLocks noChangeShapeType="1"/>
          </p:cNvSpPr>
          <p:nvPr/>
        </p:nvSpPr>
        <p:spPr bwMode="auto">
          <a:xfrm>
            <a:off x="4426893" y="4916487"/>
            <a:ext cx="0" cy="7207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20" name="Line 103"/>
          <p:cNvSpPr>
            <a:spLocks noChangeShapeType="1"/>
          </p:cNvSpPr>
          <p:nvPr/>
        </p:nvSpPr>
        <p:spPr bwMode="auto">
          <a:xfrm>
            <a:off x="4426893" y="5637212"/>
            <a:ext cx="1584325" cy="0"/>
          </a:xfrm>
          <a:prstGeom prst="line">
            <a:avLst/>
          </a:prstGeom>
          <a:noFill/>
          <a:ln w="19050">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Tree>
    <p:custDataLst>
      <p:tags r:id="rId1"/>
    </p:custDataLst>
    <p:extLst>
      <p:ext uri="{BB962C8B-B14F-4D97-AF65-F5344CB8AC3E}">
        <p14:creationId xmlns:p14="http://schemas.microsoft.com/office/powerpoint/2010/main" val="13557928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Αναλυτές &amp; Πίνακας Συμβόλων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
        <p:nvSpPr>
          <p:cNvPr id="6" name="Text Box 4"/>
          <p:cNvSpPr txBox="1">
            <a:spLocks noChangeArrowheads="1"/>
          </p:cNvSpPr>
          <p:nvPr/>
        </p:nvSpPr>
        <p:spPr bwMode="auto">
          <a:xfrm>
            <a:off x="172665" y="2589126"/>
            <a:ext cx="2139950" cy="685800"/>
          </a:xfrm>
          <a:prstGeom prst="rect">
            <a:avLst/>
          </a:prstGeom>
          <a:solidFill>
            <a:srgbClr val="9A0000"/>
          </a:solidFill>
          <a:ln w="9525">
            <a:noFill/>
            <a:miter lim="800000"/>
            <a:headEnd/>
            <a:tailEnd/>
          </a:ln>
          <a:effectLst/>
        </p:spPr>
        <p:txBody>
          <a:bodyPr/>
          <a:lstStyle/>
          <a:p>
            <a:pPr algn="ctr" eaLnBrk="0" hangingPunct="0">
              <a:spcBef>
                <a:spcPts val="100"/>
              </a:spcBef>
              <a:spcAft>
                <a:spcPts val="100"/>
              </a:spcAft>
              <a:defRPr/>
            </a:pPr>
            <a:r>
              <a:rPr lang="el-GR" sz="2000">
                <a:solidFill>
                  <a:prstClr val="white"/>
                </a:solidFill>
                <a:latin typeface="Calibri"/>
              </a:rPr>
              <a:t>ΠΙΝΑΚΑΣ ΣΥΜΒΟΛΩΝ</a:t>
            </a:r>
          </a:p>
        </p:txBody>
      </p:sp>
      <p:sp>
        <p:nvSpPr>
          <p:cNvPr id="7" name="Text Box 5"/>
          <p:cNvSpPr txBox="1">
            <a:spLocks noChangeArrowheads="1"/>
          </p:cNvSpPr>
          <p:nvPr/>
        </p:nvSpPr>
        <p:spPr bwMode="auto">
          <a:xfrm>
            <a:off x="2933328" y="2428789"/>
            <a:ext cx="1741487" cy="514350"/>
          </a:xfrm>
          <a:prstGeom prst="rect">
            <a:avLst/>
          </a:prstGeom>
          <a:solidFill>
            <a:srgbClr val="FFFFFF"/>
          </a:solidFill>
          <a:ln w="9525">
            <a:noFill/>
            <a:miter lim="800000"/>
            <a:headEnd/>
            <a:tailEnd/>
          </a:ln>
          <a:effectLst/>
        </p:spPr>
        <p:txBody>
          <a:bodyPr/>
          <a:lstStyle/>
          <a:p>
            <a:pPr algn="ctr" eaLnBrk="0" hangingPunct="0">
              <a:lnSpc>
                <a:spcPct val="72000"/>
              </a:lnSpc>
              <a:spcBef>
                <a:spcPts val="100"/>
              </a:spcBef>
              <a:spcAft>
                <a:spcPts val="100"/>
              </a:spcAft>
              <a:defRPr/>
            </a:pPr>
            <a:r>
              <a:rPr lang="el-GR" sz="2000">
                <a:solidFill>
                  <a:prstClr val="black"/>
                </a:solidFill>
                <a:latin typeface="Calibri"/>
              </a:rPr>
              <a:t>Λεκτικές μονάδες</a:t>
            </a:r>
          </a:p>
        </p:txBody>
      </p:sp>
      <p:sp>
        <p:nvSpPr>
          <p:cNvPr id="8" name="Text Box 6"/>
          <p:cNvSpPr txBox="1">
            <a:spLocks noChangeArrowheads="1"/>
          </p:cNvSpPr>
          <p:nvPr/>
        </p:nvSpPr>
        <p:spPr bwMode="auto">
          <a:xfrm>
            <a:off x="3923928" y="1446126"/>
            <a:ext cx="2368550" cy="514350"/>
          </a:xfrm>
          <a:prstGeom prst="rect">
            <a:avLst/>
          </a:prstGeom>
          <a:solidFill>
            <a:srgbClr val="FFFFFF"/>
          </a:solidFill>
          <a:ln w="9525">
            <a:noFill/>
            <a:miter lim="800000"/>
            <a:headEnd/>
            <a:tailEnd/>
          </a:ln>
          <a:effectLst/>
        </p:spPr>
        <p:txBody>
          <a:bodyPr/>
          <a:lstStyle/>
          <a:p>
            <a:pPr algn="ctr" eaLnBrk="0" hangingPunct="0">
              <a:spcBef>
                <a:spcPts val="100"/>
              </a:spcBef>
              <a:spcAft>
                <a:spcPts val="100"/>
              </a:spcAft>
              <a:defRPr/>
            </a:pPr>
            <a:r>
              <a:rPr lang="el-GR" sz="2000">
                <a:solidFill>
                  <a:prstClr val="black"/>
                </a:solidFill>
                <a:latin typeface="Calibri"/>
              </a:rPr>
              <a:t>Πηγαίος Κώδικας</a:t>
            </a:r>
          </a:p>
        </p:txBody>
      </p:sp>
      <p:sp>
        <p:nvSpPr>
          <p:cNvPr id="9" name="Text Box 7"/>
          <p:cNvSpPr txBox="1">
            <a:spLocks noChangeArrowheads="1"/>
          </p:cNvSpPr>
          <p:nvPr/>
        </p:nvSpPr>
        <p:spPr bwMode="auto">
          <a:xfrm>
            <a:off x="3296865" y="5332326"/>
            <a:ext cx="3298825" cy="603250"/>
          </a:xfrm>
          <a:prstGeom prst="rect">
            <a:avLst/>
          </a:prstGeom>
          <a:solidFill>
            <a:srgbClr val="FFFFFF"/>
          </a:solidFill>
          <a:ln w="9525">
            <a:solidFill>
              <a:srgbClr val="000000"/>
            </a:solidFill>
            <a:miter lim="800000"/>
            <a:headEnd/>
            <a:tailEnd/>
          </a:ln>
          <a:effectLst/>
        </p:spPr>
        <p:txBody>
          <a:bodyPr/>
          <a:lstStyle/>
          <a:p>
            <a:pPr algn="ctr" eaLnBrk="0" hangingPunct="0">
              <a:lnSpc>
                <a:spcPct val="92000"/>
              </a:lnSpc>
              <a:spcBef>
                <a:spcPts val="100"/>
              </a:spcBef>
              <a:spcAft>
                <a:spcPts val="100"/>
              </a:spcAft>
              <a:defRPr/>
            </a:pPr>
            <a:r>
              <a:rPr lang="el-GR" sz="2000">
                <a:solidFill>
                  <a:prstClr val="black"/>
                </a:solidFill>
                <a:latin typeface="Calibri"/>
              </a:rPr>
              <a:t>Παραγωγή Ενδιάμεσου Κώδικα</a:t>
            </a:r>
          </a:p>
        </p:txBody>
      </p:sp>
      <p:sp>
        <p:nvSpPr>
          <p:cNvPr id="10" name="Line 8"/>
          <p:cNvSpPr>
            <a:spLocks noChangeShapeType="1"/>
          </p:cNvSpPr>
          <p:nvPr/>
        </p:nvSpPr>
        <p:spPr bwMode="auto">
          <a:xfrm>
            <a:off x="4749428" y="2428789"/>
            <a:ext cx="0" cy="6286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sz="2000">
              <a:solidFill>
                <a:prstClr val="black"/>
              </a:solidFill>
              <a:latin typeface="Calibri"/>
            </a:endParaRPr>
          </a:p>
        </p:txBody>
      </p:sp>
      <p:sp>
        <p:nvSpPr>
          <p:cNvPr id="11" name="Text Box 9"/>
          <p:cNvSpPr txBox="1">
            <a:spLocks noChangeArrowheads="1"/>
          </p:cNvSpPr>
          <p:nvPr/>
        </p:nvSpPr>
        <p:spPr bwMode="auto">
          <a:xfrm>
            <a:off x="3923928" y="2035089"/>
            <a:ext cx="2368550" cy="409575"/>
          </a:xfrm>
          <a:prstGeom prst="rect">
            <a:avLst/>
          </a:prstGeom>
          <a:solidFill>
            <a:srgbClr val="FFFFFF"/>
          </a:solidFill>
          <a:ln w="9525">
            <a:solidFill>
              <a:srgbClr val="000000"/>
            </a:solidFill>
            <a:miter lim="800000"/>
            <a:headEnd/>
            <a:tailEnd/>
          </a:ln>
          <a:effectLst/>
        </p:spPr>
        <p:txBody>
          <a:bodyPr/>
          <a:lstStyle/>
          <a:p>
            <a:pPr algn="ctr" eaLnBrk="0" hangingPunct="0">
              <a:spcBef>
                <a:spcPts val="100"/>
              </a:spcBef>
              <a:spcAft>
                <a:spcPts val="100"/>
              </a:spcAft>
              <a:defRPr/>
            </a:pPr>
            <a:r>
              <a:rPr lang="el-GR" sz="2000">
                <a:solidFill>
                  <a:prstClr val="black"/>
                </a:solidFill>
                <a:latin typeface="Calibri"/>
              </a:rPr>
              <a:t>Λεκτική Ανάλυση</a:t>
            </a:r>
          </a:p>
        </p:txBody>
      </p:sp>
      <p:sp>
        <p:nvSpPr>
          <p:cNvPr id="12" name="Line 10"/>
          <p:cNvSpPr>
            <a:spLocks noChangeShapeType="1"/>
          </p:cNvSpPr>
          <p:nvPr/>
        </p:nvSpPr>
        <p:spPr bwMode="auto">
          <a:xfrm flipH="1">
            <a:off x="4973265" y="3351126"/>
            <a:ext cx="0" cy="7620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sz="2000">
              <a:solidFill>
                <a:prstClr val="black"/>
              </a:solidFill>
              <a:latin typeface="Calibri"/>
            </a:endParaRPr>
          </a:p>
        </p:txBody>
      </p:sp>
      <p:sp>
        <p:nvSpPr>
          <p:cNvPr id="13" name="Text Box 11"/>
          <p:cNvSpPr txBox="1">
            <a:spLocks noChangeArrowheads="1"/>
          </p:cNvSpPr>
          <p:nvPr/>
        </p:nvSpPr>
        <p:spPr bwMode="auto">
          <a:xfrm>
            <a:off x="3296865" y="4036926"/>
            <a:ext cx="3303588" cy="449263"/>
          </a:xfrm>
          <a:prstGeom prst="rect">
            <a:avLst/>
          </a:prstGeom>
          <a:solidFill>
            <a:schemeClr val="tx2"/>
          </a:solidFill>
          <a:ln w="9525">
            <a:solidFill>
              <a:srgbClr val="000000"/>
            </a:solidFill>
            <a:miter lim="800000"/>
            <a:headEnd/>
            <a:tailEnd/>
          </a:ln>
          <a:effectLst/>
        </p:spPr>
        <p:txBody>
          <a:bodyPr anchor="ctr"/>
          <a:lstStyle/>
          <a:p>
            <a:pPr algn="ctr" eaLnBrk="0" hangingPunct="0">
              <a:lnSpc>
                <a:spcPct val="90000"/>
              </a:lnSpc>
              <a:spcBef>
                <a:spcPts val="100"/>
              </a:spcBef>
              <a:spcAft>
                <a:spcPts val="100"/>
              </a:spcAft>
              <a:defRPr/>
            </a:pPr>
            <a:r>
              <a:rPr lang="el-GR" sz="2000" b="1" dirty="0">
                <a:solidFill>
                  <a:prstClr val="white"/>
                </a:solidFill>
                <a:latin typeface="Calibri"/>
              </a:rPr>
              <a:t>Σημασιολογική Ανάλυση</a:t>
            </a:r>
          </a:p>
        </p:txBody>
      </p:sp>
      <p:sp>
        <p:nvSpPr>
          <p:cNvPr id="14" name="Freeform 12"/>
          <p:cNvSpPr>
            <a:spLocks/>
          </p:cNvSpPr>
          <p:nvPr/>
        </p:nvSpPr>
        <p:spPr bwMode="auto">
          <a:xfrm>
            <a:off x="1780803" y="2014451"/>
            <a:ext cx="2019300" cy="554038"/>
          </a:xfrm>
          <a:custGeom>
            <a:avLst/>
            <a:gdLst>
              <a:gd name="T0" fmla="*/ 2147483647 w 1272"/>
              <a:gd name="T1" fmla="*/ 2147483647 h 349"/>
              <a:gd name="T2" fmla="*/ 2147483647 w 1272"/>
              <a:gd name="T3" fmla="*/ 2147483647 h 349"/>
              <a:gd name="T4" fmla="*/ 2147483647 w 1272"/>
              <a:gd name="T5" fmla="*/ 2147483647 h 349"/>
              <a:gd name="T6" fmla="*/ 2147483647 w 1272"/>
              <a:gd name="T7" fmla="*/ 2147483647 h 349"/>
              <a:gd name="T8" fmla="*/ 0 w 1272"/>
              <a:gd name="T9" fmla="*/ 2147483647 h 349"/>
              <a:gd name="T10" fmla="*/ 0 60000 65536"/>
              <a:gd name="T11" fmla="*/ 0 60000 65536"/>
              <a:gd name="T12" fmla="*/ 0 60000 65536"/>
              <a:gd name="T13" fmla="*/ 0 60000 65536"/>
              <a:gd name="T14" fmla="*/ 0 60000 65536"/>
              <a:gd name="T15" fmla="*/ 0 w 1272"/>
              <a:gd name="T16" fmla="*/ 0 h 349"/>
              <a:gd name="T17" fmla="*/ 1272 w 1272"/>
              <a:gd name="T18" fmla="*/ 349 h 349"/>
            </a:gdLst>
            <a:ahLst/>
            <a:cxnLst>
              <a:cxn ang="T10">
                <a:pos x="T0" y="T1"/>
              </a:cxn>
              <a:cxn ang="T11">
                <a:pos x="T2" y="T3"/>
              </a:cxn>
              <a:cxn ang="T12">
                <a:pos x="T4" y="T5"/>
              </a:cxn>
              <a:cxn ang="T13">
                <a:pos x="T6" y="T7"/>
              </a:cxn>
              <a:cxn ang="T14">
                <a:pos x="T8" y="T9"/>
              </a:cxn>
            </a:cxnLst>
            <a:rect l="T15" t="T16" r="T17" b="T18"/>
            <a:pathLst>
              <a:path w="1272" h="349">
                <a:moveTo>
                  <a:pt x="1272" y="240"/>
                </a:moveTo>
                <a:cubicBezTo>
                  <a:pt x="1198" y="220"/>
                  <a:pt x="946" y="120"/>
                  <a:pt x="830" y="118"/>
                </a:cubicBezTo>
                <a:cubicBezTo>
                  <a:pt x="714" y="116"/>
                  <a:pt x="657" y="244"/>
                  <a:pt x="573" y="228"/>
                </a:cubicBezTo>
                <a:cubicBezTo>
                  <a:pt x="489" y="212"/>
                  <a:pt x="423" y="0"/>
                  <a:pt x="328" y="20"/>
                </a:cubicBezTo>
                <a:cubicBezTo>
                  <a:pt x="233" y="40"/>
                  <a:pt x="68" y="280"/>
                  <a:pt x="0" y="349"/>
                </a:cubicBezTo>
              </a:path>
            </a:pathLst>
          </a:custGeom>
          <a:noFill/>
          <a:ln w="952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l-GR" sz="2000">
              <a:solidFill>
                <a:prstClr val="black"/>
              </a:solidFill>
              <a:latin typeface="Calibri"/>
            </a:endParaRPr>
          </a:p>
        </p:txBody>
      </p:sp>
      <p:sp>
        <p:nvSpPr>
          <p:cNvPr id="15" name="Line 13"/>
          <p:cNvSpPr>
            <a:spLocks noChangeShapeType="1"/>
          </p:cNvSpPr>
          <p:nvPr/>
        </p:nvSpPr>
        <p:spPr bwMode="auto">
          <a:xfrm flipH="1">
            <a:off x="4995490" y="1839826"/>
            <a:ext cx="20638" cy="23495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sz="2000">
              <a:solidFill>
                <a:prstClr val="black"/>
              </a:solidFill>
              <a:latin typeface="Calibri"/>
            </a:endParaRPr>
          </a:p>
        </p:txBody>
      </p:sp>
      <p:sp>
        <p:nvSpPr>
          <p:cNvPr id="16" name="Line 14"/>
          <p:cNvSpPr>
            <a:spLocks noChangeShapeType="1"/>
          </p:cNvSpPr>
          <p:nvPr/>
        </p:nvSpPr>
        <p:spPr bwMode="auto">
          <a:xfrm flipH="1" flipV="1">
            <a:off x="5160590" y="2428789"/>
            <a:ext cx="0" cy="5302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l-GR" sz="2000">
              <a:solidFill>
                <a:prstClr val="black"/>
              </a:solidFill>
              <a:latin typeface="Calibri"/>
            </a:endParaRPr>
          </a:p>
        </p:txBody>
      </p:sp>
      <p:sp>
        <p:nvSpPr>
          <p:cNvPr id="17" name="Text Box 15"/>
          <p:cNvSpPr txBox="1">
            <a:spLocks noChangeArrowheads="1"/>
          </p:cNvSpPr>
          <p:nvPr/>
        </p:nvSpPr>
        <p:spPr bwMode="auto">
          <a:xfrm>
            <a:off x="3428628" y="3017751"/>
            <a:ext cx="3198812" cy="357188"/>
          </a:xfrm>
          <a:prstGeom prst="rect">
            <a:avLst/>
          </a:prstGeom>
          <a:solidFill>
            <a:srgbClr val="FFFFFF"/>
          </a:solidFill>
          <a:ln w="9525">
            <a:solidFill>
              <a:srgbClr val="000000"/>
            </a:solidFill>
            <a:miter lim="800000"/>
            <a:headEnd/>
            <a:tailEnd/>
          </a:ln>
          <a:effectLst/>
        </p:spPr>
        <p:txBody>
          <a:bodyPr/>
          <a:lstStyle/>
          <a:p>
            <a:pPr algn="ctr" eaLnBrk="0" hangingPunct="0">
              <a:lnSpc>
                <a:spcPct val="90000"/>
              </a:lnSpc>
              <a:spcBef>
                <a:spcPts val="100"/>
              </a:spcBef>
              <a:spcAft>
                <a:spcPts val="100"/>
              </a:spcAft>
              <a:defRPr/>
            </a:pPr>
            <a:r>
              <a:rPr lang="el-GR" sz="2000">
                <a:solidFill>
                  <a:prstClr val="black"/>
                </a:solidFill>
                <a:latin typeface="Calibri"/>
              </a:rPr>
              <a:t>Συντακτική Ανάλυση</a:t>
            </a:r>
          </a:p>
        </p:txBody>
      </p:sp>
      <p:sp>
        <p:nvSpPr>
          <p:cNvPr id="18" name="Freeform 16"/>
          <p:cNvSpPr>
            <a:spLocks/>
          </p:cNvSpPr>
          <p:nvPr/>
        </p:nvSpPr>
        <p:spPr bwMode="auto">
          <a:xfrm>
            <a:off x="1950665" y="3016164"/>
            <a:ext cx="1395413" cy="428625"/>
          </a:xfrm>
          <a:custGeom>
            <a:avLst/>
            <a:gdLst>
              <a:gd name="T0" fmla="*/ 0 w 879"/>
              <a:gd name="T1" fmla="*/ 2147483647 h 270"/>
              <a:gd name="T2" fmla="*/ 2147483647 w 879"/>
              <a:gd name="T3" fmla="*/ 2147483647 h 270"/>
              <a:gd name="T4" fmla="*/ 2147483647 w 879"/>
              <a:gd name="T5" fmla="*/ 2147483647 h 270"/>
              <a:gd name="T6" fmla="*/ 2147483647 w 879"/>
              <a:gd name="T7" fmla="*/ 2147483647 h 270"/>
              <a:gd name="T8" fmla="*/ 2147483647 w 879"/>
              <a:gd name="T9" fmla="*/ 2147483647 h 270"/>
              <a:gd name="T10" fmla="*/ 0 60000 65536"/>
              <a:gd name="T11" fmla="*/ 0 60000 65536"/>
              <a:gd name="T12" fmla="*/ 0 60000 65536"/>
              <a:gd name="T13" fmla="*/ 0 60000 65536"/>
              <a:gd name="T14" fmla="*/ 0 60000 65536"/>
              <a:gd name="T15" fmla="*/ 0 w 879"/>
              <a:gd name="T16" fmla="*/ 0 h 270"/>
              <a:gd name="T17" fmla="*/ 879 w 879"/>
              <a:gd name="T18" fmla="*/ 270 h 270"/>
            </a:gdLst>
            <a:ahLst/>
            <a:cxnLst>
              <a:cxn ang="T10">
                <a:pos x="T0" y="T1"/>
              </a:cxn>
              <a:cxn ang="T11">
                <a:pos x="T2" y="T3"/>
              </a:cxn>
              <a:cxn ang="T12">
                <a:pos x="T4" y="T5"/>
              </a:cxn>
              <a:cxn ang="T13">
                <a:pos x="T6" y="T7"/>
              </a:cxn>
              <a:cxn ang="T14">
                <a:pos x="T8" y="T9"/>
              </a:cxn>
            </a:cxnLst>
            <a:rect l="T15" t="T16" r="T17" b="T18"/>
            <a:pathLst>
              <a:path w="879" h="270">
                <a:moveTo>
                  <a:pt x="0" y="100"/>
                </a:moveTo>
                <a:cubicBezTo>
                  <a:pt x="47" y="84"/>
                  <a:pt x="225" y="0"/>
                  <a:pt x="282" y="2"/>
                </a:cubicBezTo>
                <a:cubicBezTo>
                  <a:pt x="339" y="4"/>
                  <a:pt x="321" y="68"/>
                  <a:pt x="343" y="112"/>
                </a:cubicBezTo>
                <a:cubicBezTo>
                  <a:pt x="365" y="156"/>
                  <a:pt x="327" y="258"/>
                  <a:pt x="416" y="264"/>
                </a:cubicBezTo>
                <a:cubicBezTo>
                  <a:pt x="505" y="270"/>
                  <a:pt x="812" y="165"/>
                  <a:pt x="879" y="148"/>
                </a:cubicBezTo>
              </a:path>
            </a:pathLst>
          </a:custGeom>
          <a:noFill/>
          <a:ln w="952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l-GR" sz="2000">
              <a:solidFill>
                <a:prstClr val="black"/>
              </a:solidFill>
              <a:latin typeface="Calibri"/>
            </a:endParaRPr>
          </a:p>
        </p:txBody>
      </p:sp>
      <p:sp>
        <p:nvSpPr>
          <p:cNvPr id="19" name="Text Box 17"/>
          <p:cNvSpPr txBox="1">
            <a:spLocks noChangeArrowheads="1"/>
          </p:cNvSpPr>
          <p:nvPr/>
        </p:nvSpPr>
        <p:spPr bwMode="auto">
          <a:xfrm>
            <a:off x="2763465" y="3503526"/>
            <a:ext cx="1741488" cy="514350"/>
          </a:xfrm>
          <a:prstGeom prst="rect">
            <a:avLst/>
          </a:prstGeom>
          <a:solidFill>
            <a:srgbClr val="FFFFFF"/>
          </a:solidFill>
          <a:ln w="9525">
            <a:noFill/>
            <a:miter lim="800000"/>
            <a:headEnd/>
            <a:tailEnd/>
          </a:ln>
          <a:effectLst/>
        </p:spPr>
        <p:txBody>
          <a:bodyPr/>
          <a:lstStyle/>
          <a:p>
            <a:pPr algn="ctr" eaLnBrk="0" hangingPunct="0">
              <a:lnSpc>
                <a:spcPct val="72000"/>
              </a:lnSpc>
              <a:spcBef>
                <a:spcPts val="100"/>
              </a:spcBef>
              <a:spcAft>
                <a:spcPts val="100"/>
              </a:spcAft>
              <a:defRPr/>
            </a:pPr>
            <a:r>
              <a:rPr lang="el-GR" sz="2000" dirty="0">
                <a:solidFill>
                  <a:prstClr val="black"/>
                </a:solidFill>
                <a:latin typeface="Calibri"/>
              </a:rPr>
              <a:t>Παράγωγο Δένδρο</a:t>
            </a:r>
          </a:p>
        </p:txBody>
      </p:sp>
      <p:sp>
        <p:nvSpPr>
          <p:cNvPr id="20" name="Line 18"/>
          <p:cNvSpPr>
            <a:spLocks noChangeShapeType="1"/>
          </p:cNvSpPr>
          <p:nvPr/>
        </p:nvSpPr>
        <p:spPr bwMode="auto">
          <a:xfrm flipH="1">
            <a:off x="4973265" y="4494126"/>
            <a:ext cx="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sz="2000">
              <a:solidFill>
                <a:prstClr val="black"/>
              </a:solidFill>
              <a:latin typeface="Calibri"/>
            </a:endParaRPr>
          </a:p>
        </p:txBody>
      </p:sp>
      <p:sp>
        <p:nvSpPr>
          <p:cNvPr id="21" name="Text Box 19"/>
          <p:cNvSpPr txBox="1">
            <a:spLocks noChangeArrowheads="1"/>
          </p:cNvSpPr>
          <p:nvPr/>
        </p:nvSpPr>
        <p:spPr bwMode="auto">
          <a:xfrm>
            <a:off x="2534865" y="4646526"/>
            <a:ext cx="2057400" cy="514350"/>
          </a:xfrm>
          <a:prstGeom prst="rect">
            <a:avLst/>
          </a:prstGeom>
          <a:solidFill>
            <a:srgbClr val="FFFFFF"/>
          </a:solidFill>
          <a:ln w="9525">
            <a:noFill/>
            <a:miter lim="800000"/>
            <a:headEnd/>
            <a:tailEnd/>
          </a:ln>
          <a:effectLst/>
        </p:spPr>
        <p:txBody>
          <a:bodyPr/>
          <a:lstStyle/>
          <a:p>
            <a:pPr algn="ctr" eaLnBrk="0" hangingPunct="0">
              <a:lnSpc>
                <a:spcPct val="72000"/>
              </a:lnSpc>
              <a:spcBef>
                <a:spcPts val="100"/>
              </a:spcBef>
              <a:spcAft>
                <a:spcPts val="100"/>
              </a:spcAft>
              <a:defRPr/>
            </a:pPr>
            <a:r>
              <a:rPr lang="el-GR" sz="2000" b="1" dirty="0">
                <a:solidFill>
                  <a:prstClr val="black"/>
                </a:solidFill>
                <a:latin typeface="Calibri"/>
              </a:rPr>
              <a:t>Σχολιασμένο Συντακτικό Δένδρο</a:t>
            </a:r>
          </a:p>
        </p:txBody>
      </p:sp>
      <p:sp>
        <p:nvSpPr>
          <p:cNvPr id="22" name="Rectangle 20"/>
          <p:cNvSpPr>
            <a:spLocks noChangeArrowheads="1"/>
          </p:cNvSpPr>
          <p:nvPr/>
        </p:nvSpPr>
        <p:spPr bwMode="auto">
          <a:xfrm>
            <a:off x="6268665" y="1827126"/>
            <a:ext cx="1600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r>
              <a:rPr lang="el-GR">
                <a:solidFill>
                  <a:srgbClr val="EEECE1"/>
                </a:solidFill>
                <a:latin typeface="Calibri"/>
                <a:cs typeface="Times New Roman" panose="02020603050405020304" pitchFamily="18" charset="0"/>
                <a:sym typeface="Symbol" panose="05050102010706020507" pitchFamily="18" charset="2"/>
              </a:rPr>
              <a:t></a:t>
            </a:r>
            <a:r>
              <a:rPr lang="el-GR">
                <a:solidFill>
                  <a:prstClr val="black"/>
                </a:solidFill>
                <a:latin typeface="Calibri"/>
              </a:rPr>
              <a:t> </a:t>
            </a:r>
            <a:endParaRPr lang="el-GR">
              <a:solidFill>
                <a:prstClr val="black"/>
              </a:solidFill>
              <a:latin typeface="Calibri"/>
              <a:cs typeface="Times New Roman" panose="02020603050405020304" pitchFamily="18" charset="0"/>
              <a:sym typeface="Symbol" panose="05050102010706020507" pitchFamily="18" charset="2"/>
            </a:endParaRPr>
          </a:p>
        </p:txBody>
      </p:sp>
      <p:sp>
        <p:nvSpPr>
          <p:cNvPr id="23" name="Text Box 21"/>
          <p:cNvSpPr txBox="1">
            <a:spLocks noChangeArrowheads="1"/>
          </p:cNvSpPr>
          <p:nvPr/>
        </p:nvSpPr>
        <p:spPr bwMode="auto">
          <a:xfrm>
            <a:off x="7544698" y="1979526"/>
            <a:ext cx="492443" cy="2819400"/>
          </a:xfrm>
          <a:prstGeom prst="rect">
            <a:avLst/>
          </a:prstGeom>
          <a:noFill/>
          <a:ln w="9525">
            <a:noFill/>
            <a:miter lim="800000"/>
            <a:headEnd/>
            <a:tailEnd/>
          </a:ln>
          <a:effectLst/>
        </p:spPr>
        <p:txBody>
          <a:bodyPr vert="eaVert">
            <a:spAutoFit/>
          </a:bodyPr>
          <a:lstStyle/>
          <a:p>
            <a:pPr>
              <a:defRPr/>
            </a:pPr>
            <a:r>
              <a:rPr lang="el-GR" sz="2000">
                <a:solidFill>
                  <a:prstClr val="black"/>
                </a:solidFill>
                <a:latin typeface="Calibri"/>
              </a:rPr>
              <a:t>ΔΙΑΧΕΙΡΙΣΤΗΣ ΛΑΘΩΝ </a:t>
            </a:r>
          </a:p>
        </p:txBody>
      </p:sp>
      <p:sp>
        <p:nvSpPr>
          <p:cNvPr id="24" name="Freeform 22"/>
          <p:cNvSpPr>
            <a:spLocks/>
          </p:cNvSpPr>
          <p:nvPr/>
        </p:nvSpPr>
        <p:spPr bwMode="auto">
          <a:xfrm rot="1714941">
            <a:off x="1239465" y="3579726"/>
            <a:ext cx="1973263" cy="457200"/>
          </a:xfrm>
          <a:custGeom>
            <a:avLst/>
            <a:gdLst>
              <a:gd name="T0" fmla="*/ 0 w 879"/>
              <a:gd name="T1" fmla="*/ 2147483647 h 270"/>
              <a:gd name="T2" fmla="*/ 2147483647 w 879"/>
              <a:gd name="T3" fmla="*/ 2147483647 h 270"/>
              <a:gd name="T4" fmla="*/ 2147483647 w 879"/>
              <a:gd name="T5" fmla="*/ 2147483647 h 270"/>
              <a:gd name="T6" fmla="*/ 2147483647 w 879"/>
              <a:gd name="T7" fmla="*/ 2147483647 h 270"/>
              <a:gd name="T8" fmla="*/ 2147483647 w 879"/>
              <a:gd name="T9" fmla="*/ 2147483647 h 270"/>
              <a:gd name="T10" fmla="*/ 0 60000 65536"/>
              <a:gd name="T11" fmla="*/ 0 60000 65536"/>
              <a:gd name="T12" fmla="*/ 0 60000 65536"/>
              <a:gd name="T13" fmla="*/ 0 60000 65536"/>
              <a:gd name="T14" fmla="*/ 0 60000 65536"/>
              <a:gd name="T15" fmla="*/ 0 w 879"/>
              <a:gd name="T16" fmla="*/ 0 h 270"/>
              <a:gd name="T17" fmla="*/ 879 w 879"/>
              <a:gd name="T18" fmla="*/ 270 h 270"/>
            </a:gdLst>
            <a:ahLst/>
            <a:cxnLst>
              <a:cxn ang="T10">
                <a:pos x="T0" y="T1"/>
              </a:cxn>
              <a:cxn ang="T11">
                <a:pos x="T2" y="T3"/>
              </a:cxn>
              <a:cxn ang="T12">
                <a:pos x="T4" y="T5"/>
              </a:cxn>
              <a:cxn ang="T13">
                <a:pos x="T6" y="T7"/>
              </a:cxn>
              <a:cxn ang="T14">
                <a:pos x="T8" y="T9"/>
              </a:cxn>
            </a:cxnLst>
            <a:rect l="T15" t="T16" r="T17" b="T18"/>
            <a:pathLst>
              <a:path w="879" h="270">
                <a:moveTo>
                  <a:pt x="0" y="100"/>
                </a:moveTo>
                <a:cubicBezTo>
                  <a:pt x="47" y="84"/>
                  <a:pt x="225" y="0"/>
                  <a:pt x="282" y="2"/>
                </a:cubicBezTo>
                <a:cubicBezTo>
                  <a:pt x="339" y="4"/>
                  <a:pt x="321" y="68"/>
                  <a:pt x="343" y="112"/>
                </a:cubicBezTo>
                <a:cubicBezTo>
                  <a:pt x="365" y="156"/>
                  <a:pt x="327" y="258"/>
                  <a:pt x="416" y="264"/>
                </a:cubicBezTo>
                <a:cubicBezTo>
                  <a:pt x="505" y="270"/>
                  <a:pt x="812" y="165"/>
                  <a:pt x="879" y="148"/>
                </a:cubicBezTo>
              </a:path>
            </a:pathLst>
          </a:custGeom>
          <a:noFill/>
          <a:ln w="9525" cap="flat" cmpd="sng">
            <a:solidFill>
              <a:srgbClr val="000000"/>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l-GR" sz="2000">
              <a:solidFill>
                <a:prstClr val="black"/>
              </a:solidFill>
              <a:latin typeface="Calibri"/>
            </a:endParaRPr>
          </a:p>
        </p:txBody>
      </p:sp>
      <p:sp>
        <p:nvSpPr>
          <p:cNvPr id="25" name="Rectangle 20"/>
          <p:cNvSpPr>
            <a:spLocks noChangeArrowheads="1"/>
          </p:cNvSpPr>
          <p:nvPr/>
        </p:nvSpPr>
        <p:spPr bwMode="auto">
          <a:xfrm>
            <a:off x="6363675" y="1845868"/>
            <a:ext cx="1600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r>
              <a:rPr lang="el-GR" sz="20000" dirty="0" smtClean="0">
                <a:solidFill>
                  <a:srgbClr val="808080"/>
                </a:solidFill>
                <a:latin typeface="Tahoma" panose="020B0604030504040204" pitchFamily="34" charset="0"/>
                <a:cs typeface="Times New Roman" panose="02020603050405020304" pitchFamily="18" charset="0"/>
                <a:sym typeface="Symbol" panose="05050102010706020507" pitchFamily="18" charset="2"/>
              </a:rPr>
              <a:t></a:t>
            </a:r>
            <a:r>
              <a:rPr lang="el-GR" sz="20000" dirty="0" smtClean="0">
                <a:solidFill>
                  <a:srgbClr val="000000"/>
                </a:solidFill>
                <a:latin typeface="Times New Roman" panose="02020603050405020304" pitchFamily="18" charset="0"/>
              </a:rPr>
              <a:t> </a:t>
            </a:r>
            <a:endParaRPr lang="el-GR" sz="20000" dirty="0" smtClean="0">
              <a:solidFill>
                <a:srgbClr val="000000"/>
              </a:solidFill>
              <a:latin typeface="Times New Roman" panose="02020603050405020304" pitchFamily="18" charset="0"/>
              <a:cs typeface="Times New Roman" panose="02020603050405020304" pitchFamily="18" charset="0"/>
              <a:sym typeface="Symbol" panose="05050102010706020507" pitchFamily="18" charset="2"/>
            </a:endParaRPr>
          </a:p>
        </p:txBody>
      </p:sp>
    </p:spTree>
    <p:custDataLst>
      <p:tags r:id="rId1"/>
    </p:custDataLst>
    <p:extLst>
      <p:ext uri="{BB962C8B-B14F-4D97-AF65-F5344CB8AC3E}">
        <p14:creationId xmlns:p14="http://schemas.microsoft.com/office/powerpoint/2010/main" val="903311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Πίνακες συμβόλων με οργάνωση </a:t>
            </a:r>
            <a:r>
              <a:rPr lang="el-GR" dirty="0" err="1"/>
              <a:t>hash</a:t>
            </a:r>
            <a:r>
              <a:rPr lang="el-GR" dirty="0"/>
              <a:t>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
        <p:nvSpPr>
          <p:cNvPr id="5" name="Rectangle 2"/>
          <p:cNvSpPr>
            <a:spLocks noChangeArrowheads="1"/>
          </p:cNvSpPr>
          <p:nvPr/>
        </p:nvSpPr>
        <p:spPr bwMode="auto">
          <a:xfrm>
            <a:off x="395536" y="1653560"/>
            <a:ext cx="8135938" cy="4679950"/>
          </a:xfrm>
          <a:prstGeom prst="rect">
            <a:avLst/>
          </a:prstGeom>
          <a:solidFill>
            <a:schemeClr val="bg1">
              <a:lumMod val="85000"/>
              <a:alpha val="89018"/>
            </a:schemeClr>
          </a:solidFill>
          <a:ln w="9525">
            <a:solidFill>
              <a:schemeClr val="tx1"/>
            </a:solidFill>
            <a:miter lim="800000"/>
            <a:headEnd/>
            <a:tailEnd/>
          </a:ln>
        </p:spPr>
        <p:txBody>
          <a:bodyPr wrap="none" anchor="ct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aphicFrame>
        <p:nvGraphicFramePr>
          <p:cNvPr id="6" name="Group 94"/>
          <p:cNvGraphicFramePr>
            <a:graphicFrameLocks/>
          </p:cNvGraphicFramePr>
          <p:nvPr>
            <p:extLst>
              <p:ext uri="{D42A27DB-BD31-4B8C-83A1-F6EECF244321}">
                <p14:modId xmlns:p14="http://schemas.microsoft.com/office/powerpoint/2010/main" val="1378355560"/>
              </p:ext>
            </p:extLst>
          </p:nvPr>
        </p:nvGraphicFramePr>
        <p:xfrm>
          <a:off x="5364411" y="3309322"/>
          <a:ext cx="1943100" cy="2592389"/>
        </p:xfrm>
        <a:graphic>
          <a:graphicData uri="http://schemas.openxmlformats.org/drawingml/2006/table">
            <a:tbl>
              <a:tblPr/>
              <a:tblGrid>
                <a:gridCol w="1008063"/>
                <a:gridCol w="935037"/>
              </a:tblGrid>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      Χ</a:t>
                      </a:r>
                      <a:endParaRPr kumimoji="0" lang="en-GB" sz="20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      Υ</a:t>
                      </a:r>
                      <a:endParaRPr kumimoji="0" lang="en-GB" sz="20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      Ζ</a:t>
                      </a:r>
                      <a:endParaRPr kumimoji="0" lang="en-GB" sz="20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75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     Υ</a:t>
                      </a:r>
                      <a:endParaRPr kumimoji="0" lang="en-GB" sz="20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   Α</a:t>
                      </a:r>
                      <a:endParaRPr kumimoji="0" lang="en-GB" sz="2000" b="0" i="0" u="none" strike="noStrike" cap="none" normalizeH="0" baseline="0" dirty="0" smtClean="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8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7" name="Group 106"/>
          <p:cNvGraphicFramePr>
            <a:graphicFrameLocks/>
          </p:cNvGraphicFramePr>
          <p:nvPr>
            <p:extLst>
              <p:ext uri="{D42A27DB-BD31-4B8C-83A1-F6EECF244321}">
                <p14:modId xmlns:p14="http://schemas.microsoft.com/office/powerpoint/2010/main" val="292895783"/>
              </p:ext>
            </p:extLst>
          </p:nvPr>
        </p:nvGraphicFramePr>
        <p:xfrm>
          <a:off x="503249" y="2345218"/>
          <a:ext cx="4471600" cy="2835767"/>
        </p:xfrm>
        <a:graphic>
          <a:graphicData uri="http://schemas.openxmlformats.org/drawingml/2006/table">
            <a:tbl>
              <a:tblPr/>
              <a:tblGrid>
                <a:gridCol w="1087224"/>
                <a:gridCol w="1296144"/>
                <a:gridCol w="1080120"/>
                <a:gridCol w="1008112"/>
              </a:tblGrid>
              <a:tr h="822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Ενότητα</a:t>
                      </a:r>
                      <a:endParaRPr kumimoji="0" lang="en-GB" sz="2000" b="0" i="0" u="none" strike="noStrike" cap="none" normalizeH="0" baseline="0" dirty="0" smtClean="0">
                        <a:ln>
                          <a:noFill/>
                        </a:ln>
                        <a:solidFill>
                          <a:schemeClr val="tx1"/>
                        </a:solidFill>
                        <a:effectLst/>
                        <a:latin typeface="+mn-lt"/>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Ενότητα που την περικλείει</a:t>
                      </a: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Αριθμός </a:t>
                      </a:r>
                      <a:r>
                        <a:rPr kumimoji="0" lang="el-GR" sz="2000" b="0" i="0" u="none" strike="noStrike" cap="none" normalizeH="0" baseline="0" dirty="0" err="1" smtClean="0">
                          <a:ln>
                            <a:noFill/>
                          </a:ln>
                          <a:solidFill>
                            <a:schemeClr val="tx1"/>
                          </a:solidFill>
                          <a:effectLst/>
                          <a:latin typeface="+mn-lt"/>
                        </a:rPr>
                        <a:t>καταχω</a:t>
                      </a:r>
                      <a:r>
                        <a:rPr kumimoji="0" lang="el-GR" sz="2000" b="0" i="0" u="none" strike="noStrike" cap="none" normalizeH="0" baseline="0" dirty="0" smtClean="0">
                          <a:ln>
                            <a:noFill/>
                          </a:ln>
                          <a:solidFill>
                            <a:schemeClr val="tx1"/>
                          </a:solidFill>
                          <a:effectLst/>
                          <a:latin typeface="+mn-lt"/>
                        </a:rPr>
                        <a:t> ρήσεων</a:t>
                      </a: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l-GR" sz="2000" b="0" i="0" u="none" strike="noStrike" cap="none" normalizeH="0" baseline="0" smtClean="0">
                        <a:ln>
                          <a:noFill/>
                        </a:ln>
                        <a:solidFill>
                          <a:schemeClr val="tx1"/>
                        </a:solidFill>
                        <a:effectLst/>
                        <a:latin typeface="+mn-lt"/>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Δείκτης</a:t>
                      </a:r>
                      <a:endParaRPr kumimoji="0" lang="en-GB" sz="2000" b="0" i="0" u="none" strike="noStrike" cap="none" normalizeH="0" baseline="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0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Β1</a:t>
                      </a:r>
                      <a:endParaRPr kumimoji="0" lang="en-GB" sz="2000" b="0" i="0" u="none" strike="noStrike" cap="none" normalizeH="0" baseline="0" smtClean="0">
                        <a:ln>
                          <a:noFill/>
                        </a:ln>
                        <a:solidFill>
                          <a:schemeClr val="tx1"/>
                        </a:solidFill>
                        <a:effectLst/>
                        <a:latin typeface="+mn-lt"/>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a:t>
                      </a: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3</a:t>
                      </a: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5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Β2</a:t>
                      </a:r>
                      <a:endParaRPr kumimoji="0" lang="en-GB" sz="2000" b="0" i="0" u="none" strike="noStrike" cap="none" normalizeH="0" baseline="0" smtClean="0">
                        <a:ln>
                          <a:noFill/>
                        </a:ln>
                        <a:solidFill>
                          <a:schemeClr val="tx1"/>
                        </a:solidFill>
                        <a:effectLst/>
                        <a:latin typeface="+mn-lt"/>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Β1</a:t>
                      </a: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1</a:t>
                      </a: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5709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Β3</a:t>
                      </a:r>
                      <a:endParaRPr kumimoji="0" lang="en-GB" sz="2000" b="0" i="0" u="none" strike="noStrike" cap="none" normalizeH="0" baseline="0" smtClean="0">
                        <a:ln>
                          <a:noFill/>
                        </a:ln>
                        <a:solidFill>
                          <a:schemeClr val="tx1"/>
                        </a:solidFill>
                        <a:effectLst/>
                        <a:latin typeface="+mn-lt"/>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Β2</a:t>
                      </a:r>
                      <a:endParaRPr kumimoji="0" lang="en-GB" sz="2000" b="0" i="0" u="none" strike="noStrike" cap="none" normalizeH="0" baseline="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0</a:t>
                      </a: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02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Β4</a:t>
                      </a:r>
                      <a:endParaRPr kumimoji="0" lang="en-GB" sz="2000" b="0" i="0" u="none" strike="noStrike" cap="none" normalizeH="0" baseline="0" smtClean="0">
                        <a:ln>
                          <a:noFill/>
                        </a:ln>
                        <a:solidFill>
                          <a:schemeClr val="tx1"/>
                        </a:solidFill>
                        <a:effectLst/>
                        <a:latin typeface="+mn-lt"/>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smtClean="0">
                          <a:ln>
                            <a:noFill/>
                          </a:ln>
                          <a:solidFill>
                            <a:schemeClr val="tx1"/>
                          </a:solidFill>
                          <a:effectLst/>
                          <a:latin typeface="+mn-lt"/>
                        </a:rPr>
                        <a:t>Β1</a:t>
                      </a:r>
                      <a:endParaRPr kumimoji="0" lang="en-GB" sz="2000" b="0" i="0" u="none" strike="noStrike" cap="none" normalizeH="0" baseline="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l-GR" sz="2000" b="0" i="0" u="none" strike="noStrike" cap="none" normalizeH="0" baseline="0" dirty="0" smtClean="0">
                          <a:ln>
                            <a:noFill/>
                          </a:ln>
                          <a:solidFill>
                            <a:schemeClr val="tx1"/>
                          </a:solidFill>
                          <a:effectLst/>
                          <a:latin typeface="+mn-lt"/>
                        </a:rPr>
                        <a:t>1</a:t>
                      </a: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000" b="0" i="0" u="none" strike="noStrike" cap="none" normalizeH="0" baseline="0" dirty="0" smtClean="0">
                        <a:ln>
                          <a:noFill/>
                        </a:ln>
                        <a:solidFill>
                          <a:schemeClr val="tx1"/>
                        </a:solidFill>
                        <a:effectLst/>
                        <a:latin typeface="+mn-lt"/>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8" name="Text Box 28"/>
          <p:cNvSpPr txBox="1">
            <a:spLocks noChangeArrowheads="1"/>
          </p:cNvSpPr>
          <p:nvPr/>
        </p:nvSpPr>
        <p:spPr bwMode="auto">
          <a:xfrm>
            <a:off x="1619499" y="5180985"/>
            <a:ext cx="2449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spcBef>
                <a:spcPct val="50000"/>
              </a:spcBef>
            </a:pPr>
            <a:r>
              <a:rPr lang="el-GR" b="1" dirty="0">
                <a:solidFill>
                  <a:prstClr val="black"/>
                </a:solidFill>
                <a:latin typeface="Calibri"/>
              </a:rPr>
              <a:t>Πίνακας ενοτήτων</a:t>
            </a:r>
            <a:endParaRPr lang="en-GB" b="1" dirty="0">
              <a:solidFill>
                <a:prstClr val="black"/>
              </a:solidFill>
              <a:latin typeface="Calibri"/>
            </a:endParaRPr>
          </a:p>
        </p:txBody>
      </p:sp>
      <p:sp>
        <p:nvSpPr>
          <p:cNvPr id="9" name="Text Box 29"/>
          <p:cNvSpPr txBox="1">
            <a:spLocks noChangeArrowheads="1"/>
          </p:cNvSpPr>
          <p:nvPr/>
        </p:nvSpPr>
        <p:spPr bwMode="auto">
          <a:xfrm>
            <a:off x="5724128" y="5864403"/>
            <a:ext cx="2449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spcBef>
                <a:spcPct val="50000"/>
              </a:spcBef>
            </a:pPr>
            <a:r>
              <a:rPr lang="el-GR" b="1" dirty="0">
                <a:solidFill>
                  <a:prstClr val="black"/>
                </a:solidFill>
                <a:latin typeface="Calibri"/>
              </a:rPr>
              <a:t>Πίνακας συμβόλων</a:t>
            </a:r>
            <a:endParaRPr lang="en-GB" b="1" dirty="0">
              <a:solidFill>
                <a:prstClr val="black"/>
              </a:solidFill>
              <a:latin typeface="Calibri"/>
            </a:endParaRPr>
          </a:p>
        </p:txBody>
      </p:sp>
      <p:sp>
        <p:nvSpPr>
          <p:cNvPr id="10" name="Text Box 30"/>
          <p:cNvSpPr txBox="1">
            <a:spLocks noChangeArrowheads="1"/>
          </p:cNvSpPr>
          <p:nvPr/>
        </p:nvSpPr>
        <p:spPr bwMode="auto">
          <a:xfrm>
            <a:off x="5364411" y="2733060"/>
            <a:ext cx="11525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spcBef>
                <a:spcPct val="50000"/>
              </a:spcBef>
            </a:pPr>
            <a:r>
              <a:rPr lang="el-GR" dirty="0">
                <a:solidFill>
                  <a:prstClr val="black"/>
                </a:solidFill>
                <a:latin typeface="Calibri"/>
              </a:rPr>
              <a:t>Σύμβολο</a:t>
            </a:r>
            <a:endParaRPr lang="en-GB" dirty="0">
              <a:solidFill>
                <a:prstClr val="black"/>
              </a:solidFill>
              <a:latin typeface="Calibri"/>
            </a:endParaRPr>
          </a:p>
        </p:txBody>
      </p:sp>
      <p:grpSp>
        <p:nvGrpSpPr>
          <p:cNvPr id="11" name="Group 64"/>
          <p:cNvGrpSpPr>
            <a:grpSpLocks/>
          </p:cNvGrpSpPr>
          <p:nvPr/>
        </p:nvGrpSpPr>
        <p:grpSpPr bwMode="auto">
          <a:xfrm>
            <a:off x="4211886" y="4101485"/>
            <a:ext cx="1655763" cy="936625"/>
            <a:chOff x="1882" y="3067"/>
            <a:chExt cx="1724" cy="454"/>
          </a:xfrm>
        </p:grpSpPr>
        <p:sp>
          <p:nvSpPr>
            <p:cNvPr id="12" name="Line 65"/>
            <p:cNvSpPr>
              <a:spLocks noChangeShapeType="1"/>
            </p:cNvSpPr>
            <p:nvPr/>
          </p:nvSpPr>
          <p:spPr bwMode="auto">
            <a:xfrm>
              <a:off x="2880" y="3521"/>
              <a:ext cx="726" cy="0"/>
            </a:xfrm>
            <a:prstGeom prst="line">
              <a:avLst/>
            </a:prstGeom>
            <a:noFill/>
            <a:ln w="19050">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3" name="Line 66"/>
            <p:cNvSpPr>
              <a:spLocks noChangeShapeType="1"/>
            </p:cNvSpPr>
            <p:nvPr/>
          </p:nvSpPr>
          <p:spPr bwMode="auto">
            <a:xfrm>
              <a:off x="1882" y="3067"/>
              <a:ext cx="998" cy="0"/>
            </a:xfrm>
            <a:prstGeom prst="line">
              <a:avLst/>
            </a:prstGeom>
            <a:noFill/>
            <a:ln w="19050">
              <a:solidFill>
                <a:srgbClr val="820000"/>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4" name="Line 67"/>
            <p:cNvSpPr>
              <a:spLocks noChangeShapeType="1"/>
            </p:cNvSpPr>
            <p:nvPr/>
          </p:nvSpPr>
          <p:spPr bwMode="auto">
            <a:xfrm>
              <a:off x="2880" y="3067"/>
              <a:ext cx="0" cy="454"/>
            </a:xfrm>
            <a:prstGeom prst="line">
              <a:avLst/>
            </a:prstGeom>
            <a:noFill/>
            <a:ln w="19050">
              <a:solidFill>
                <a:srgbClr val="820000"/>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grpSp>
      <p:sp>
        <p:nvSpPr>
          <p:cNvPr id="15" name="Line 68"/>
          <p:cNvSpPr>
            <a:spLocks noChangeShapeType="1"/>
          </p:cNvSpPr>
          <p:nvPr/>
        </p:nvSpPr>
        <p:spPr bwMode="auto">
          <a:xfrm>
            <a:off x="4211886" y="3525222"/>
            <a:ext cx="1655763" cy="0"/>
          </a:xfrm>
          <a:prstGeom prst="line">
            <a:avLst/>
          </a:prstGeom>
          <a:noFill/>
          <a:ln w="19050">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6" name="Line 69"/>
          <p:cNvSpPr>
            <a:spLocks noChangeShapeType="1"/>
          </p:cNvSpPr>
          <p:nvPr/>
        </p:nvSpPr>
        <p:spPr bwMode="auto">
          <a:xfrm>
            <a:off x="3959474" y="4272424"/>
            <a:ext cx="10080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7" name="Line 70"/>
          <p:cNvSpPr>
            <a:spLocks noChangeShapeType="1"/>
          </p:cNvSpPr>
          <p:nvPr/>
        </p:nvSpPr>
        <p:spPr bwMode="auto">
          <a:xfrm flipH="1">
            <a:off x="3959474" y="4272424"/>
            <a:ext cx="1008062"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8" name="Line 71"/>
          <p:cNvSpPr>
            <a:spLocks noChangeShapeType="1"/>
          </p:cNvSpPr>
          <p:nvPr/>
        </p:nvSpPr>
        <p:spPr bwMode="auto">
          <a:xfrm>
            <a:off x="4283324" y="4893647"/>
            <a:ext cx="0" cy="72072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19" name="Line 72"/>
          <p:cNvSpPr>
            <a:spLocks noChangeShapeType="1"/>
          </p:cNvSpPr>
          <p:nvPr/>
        </p:nvSpPr>
        <p:spPr bwMode="auto">
          <a:xfrm>
            <a:off x="4283324" y="5614372"/>
            <a:ext cx="1584325" cy="0"/>
          </a:xfrm>
          <a:prstGeom prst="line">
            <a:avLst/>
          </a:prstGeom>
          <a:noFill/>
          <a:ln w="19050">
            <a:solidFill>
              <a:srgbClr val="820000"/>
            </a:solidFill>
            <a:round/>
            <a:headEnd/>
            <a:tailEnd type="triangle" w="med" len="me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graphicFrame>
        <p:nvGraphicFramePr>
          <p:cNvPr id="20" name="Group 105"/>
          <p:cNvGraphicFramePr>
            <a:graphicFrameLocks/>
          </p:cNvGraphicFramePr>
          <p:nvPr>
            <p:extLst>
              <p:ext uri="{D42A27DB-BD31-4B8C-83A1-F6EECF244321}">
                <p14:modId xmlns:p14="http://schemas.microsoft.com/office/powerpoint/2010/main" val="1529991918"/>
              </p:ext>
            </p:extLst>
          </p:nvPr>
        </p:nvGraphicFramePr>
        <p:xfrm>
          <a:off x="7307511" y="3309322"/>
          <a:ext cx="504825" cy="2590800"/>
        </p:xfrm>
        <a:graphic>
          <a:graphicData uri="http://schemas.openxmlformats.org/drawingml/2006/table">
            <a:tbl>
              <a:tblPr/>
              <a:tblGrid>
                <a:gridCol w="504825"/>
              </a:tblGrid>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3921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75000"/>
                      </a:schemeClr>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05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28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1" name="Line 97"/>
          <p:cNvSpPr>
            <a:spLocks noChangeShapeType="1"/>
          </p:cNvSpPr>
          <p:nvPr/>
        </p:nvSpPr>
        <p:spPr bwMode="auto">
          <a:xfrm>
            <a:off x="7307511" y="5398472"/>
            <a:ext cx="504825"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22" name="Line 98"/>
          <p:cNvSpPr>
            <a:spLocks noChangeShapeType="1"/>
          </p:cNvSpPr>
          <p:nvPr/>
        </p:nvSpPr>
        <p:spPr bwMode="auto">
          <a:xfrm flipH="1">
            <a:off x="7307511" y="5398472"/>
            <a:ext cx="504825"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23" name="Line 99"/>
          <p:cNvSpPr>
            <a:spLocks noChangeShapeType="1"/>
          </p:cNvSpPr>
          <p:nvPr/>
        </p:nvSpPr>
        <p:spPr bwMode="auto">
          <a:xfrm>
            <a:off x="7307511" y="4893647"/>
            <a:ext cx="504825"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24" name="Line 100"/>
          <p:cNvSpPr>
            <a:spLocks noChangeShapeType="1"/>
          </p:cNvSpPr>
          <p:nvPr/>
        </p:nvSpPr>
        <p:spPr bwMode="auto">
          <a:xfrm flipH="1">
            <a:off x="7307511" y="4893647"/>
            <a:ext cx="504825"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solidFill>
                <a:prstClr val="black"/>
              </a:solidFill>
            </a:endParaRPr>
          </a:p>
        </p:txBody>
      </p:sp>
      <p:sp>
        <p:nvSpPr>
          <p:cNvPr id="25" name="Arc 102"/>
          <p:cNvSpPr>
            <a:spLocks/>
          </p:cNvSpPr>
          <p:nvPr/>
        </p:nvSpPr>
        <p:spPr bwMode="auto">
          <a:xfrm rot="6582365" flipH="1">
            <a:off x="6143581" y="2182892"/>
            <a:ext cx="1163637" cy="3240088"/>
          </a:xfrm>
          <a:custGeom>
            <a:avLst/>
            <a:gdLst>
              <a:gd name="T0" fmla="*/ 0 w 20710"/>
              <a:gd name="T1" fmla="*/ 2147483647 h 21600"/>
              <a:gd name="T2" fmla="*/ 2147483647 w 20710"/>
              <a:gd name="T3" fmla="*/ 2147483647 h 21600"/>
              <a:gd name="T4" fmla="*/ 2147483647 w 20710"/>
              <a:gd name="T5" fmla="*/ 2147483647 h 21600"/>
              <a:gd name="T6" fmla="*/ 0 60000 65536"/>
              <a:gd name="T7" fmla="*/ 0 60000 65536"/>
              <a:gd name="T8" fmla="*/ 0 60000 65536"/>
              <a:gd name="T9" fmla="*/ 0 w 20710"/>
              <a:gd name="T10" fmla="*/ 0 h 21600"/>
              <a:gd name="T11" fmla="*/ 20710 w 20710"/>
              <a:gd name="T12" fmla="*/ 21600 h 21600"/>
            </a:gdLst>
            <a:ahLst/>
            <a:cxnLst>
              <a:cxn ang="T6">
                <a:pos x="T0" y="T1"/>
              </a:cxn>
              <a:cxn ang="T7">
                <a:pos x="T2" y="T3"/>
              </a:cxn>
              <a:cxn ang="T8">
                <a:pos x="T4" y="T5"/>
              </a:cxn>
            </a:cxnLst>
            <a:rect l="T9" t="T10" r="T11" b="T12"/>
            <a:pathLst>
              <a:path w="20710" h="21600" fill="none" extrusionOk="0">
                <a:moveTo>
                  <a:pt x="0" y="1400"/>
                </a:moveTo>
                <a:cubicBezTo>
                  <a:pt x="2444" y="474"/>
                  <a:pt x="5036" y="-1"/>
                  <a:pt x="7650" y="0"/>
                </a:cubicBezTo>
                <a:cubicBezTo>
                  <a:pt x="12366" y="0"/>
                  <a:pt x="16953" y="1543"/>
                  <a:pt x="20710" y="4395"/>
                </a:cubicBezTo>
              </a:path>
              <a:path w="20710" h="21600" stroke="0" extrusionOk="0">
                <a:moveTo>
                  <a:pt x="0" y="1400"/>
                </a:moveTo>
                <a:cubicBezTo>
                  <a:pt x="2444" y="474"/>
                  <a:pt x="5036" y="-1"/>
                  <a:pt x="7650" y="0"/>
                </a:cubicBezTo>
                <a:cubicBezTo>
                  <a:pt x="12366" y="0"/>
                  <a:pt x="16953" y="1543"/>
                  <a:pt x="20710" y="4395"/>
                </a:cubicBezTo>
                <a:lnTo>
                  <a:pt x="7650" y="21600"/>
                </a:lnTo>
                <a:close/>
              </a:path>
            </a:pathLst>
          </a:custGeom>
          <a:noFill/>
          <a:ln w="28575">
            <a:solidFill>
              <a:srgbClr val="820000"/>
            </a:solidFill>
            <a:round/>
            <a:headEnd type="arrow" w="med" len="med"/>
            <a:tailEnd/>
          </a:ln>
          <a:extLst>
            <a:ext uri="{909E8E84-426E-40DD-AFC4-6F175D3DCCD1}">
              <a14:hiddenFill xmlns:a14="http://schemas.microsoft.com/office/drawing/2010/main">
                <a:solidFill>
                  <a:srgbClr val="FFFFFF"/>
                </a:solidFill>
              </a14:hiddenFill>
            </a:ext>
          </a:extLst>
        </p:spPr>
        <p:txBody>
          <a:bodyPr wrap="none" anchor="ctr"/>
          <a:lstStyle/>
          <a:p>
            <a:endParaRPr lang="el-GR">
              <a:solidFill>
                <a:prstClr val="black"/>
              </a:solidFill>
            </a:endParaRPr>
          </a:p>
        </p:txBody>
      </p:sp>
      <p:sp>
        <p:nvSpPr>
          <p:cNvPr id="26" name="Arc 104"/>
          <p:cNvSpPr>
            <a:spLocks/>
          </p:cNvSpPr>
          <p:nvPr/>
        </p:nvSpPr>
        <p:spPr bwMode="auto">
          <a:xfrm rot="16200000">
            <a:off x="7601223" y="4288209"/>
            <a:ext cx="638175" cy="215900"/>
          </a:xfrm>
          <a:custGeom>
            <a:avLst/>
            <a:gdLst>
              <a:gd name="T0" fmla="*/ 2147483647 w 42292"/>
              <a:gd name="T1" fmla="*/ 2147483647 h 21600"/>
              <a:gd name="T2" fmla="*/ 0 w 42292"/>
              <a:gd name="T3" fmla="*/ 2147483647 h 21600"/>
              <a:gd name="T4" fmla="*/ 2147483647 w 42292"/>
              <a:gd name="T5" fmla="*/ 0 h 21600"/>
              <a:gd name="T6" fmla="*/ 0 60000 65536"/>
              <a:gd name="T7" fmla="*/ 0 60000 65536"/>
              <a:gd name="T8" fmla="*/ 0 60000 65536"/>
              <a:gd name="T9" fmla="*/ 0 w 42292"/>
              <a:gd name="T10" fmla="*/ 0 h 21600"/>
              <a:gd name="T11" fmla="*/ 42292 w 42292"/>
              <a:gd name="T12" fmla="*/ 21600 h 21600"/>
            </a:gdLst>
            <a:ahLst/>
            <a:cxnLst>
              <a:cxn ang="T6">
                <a:pos x="T0" y="T1"/>
              </a:cxn>
              <a:cxn ang="T7">
                <a:pos x="T2" y="T3"/>
              </a:cxn>
              <a:cxn ang="T8">
                <a:pos x="T4" y="T5"/>
              </a:cxn>
            </a:cxnLst>
            <a:rect l="T9" t="T10" r="T11" b="T12"/>
            <a:pathLst>
              <a:path w="42292" h="21600" fill="none" extrusionOk="0">
                <a:moveTo>
                  <a:pt x="42292" y="3704"/>
                </a:moveTo>
                <a:cubicBezTo>
                  <a:pt x="40491" y="14048"/>
                  <a:pt x="31512" y="21599"/>
                  <a:pt x="21012" y="21600"/>
                </a:cubicBezTo>
                <a:cubicBezTo>
                  <a:pt x="11010" y="21600"/>
                  <a:pt x="2317" y="14734"/>
                  <a:pt x="-1" y="5005"/>
                </a:cubicBezTo>
              </a:path>
              <a:path w="42292" h="21600" stroke="0" extrusionOk="0">
                <a:moveTo>
                  <a:pt x="42292" y="3704"/>
                </a:moveTo>
                <a:cubicBezTo>
                  <a:pt x="40491" y="14048"/>
                  <a:pt x="31512" y="21599"/>
                  <a:pt x="21012" y="21600"/>
                </a:cubicBezTo>
                <a:cubicBezTo>
                  <a:pt x="11010" y="21600"/>
                  <a:pt x="2317" y="14734"/>
                  <a:pt x="-1" y="5005"/>
                </a:cubicBezTo>
                <a:lnTo>
                  <a:pt x="21012" y="0"/>
                </a:lnTo>
                <a:close/>
              </a:path>
            </a:pathLst>
          </a:custGeom>
          <a:noFill/>
          <a:ln w="38100">
            <a:solidFill>
              <a:schemeClr val="accent1"/>
            </a:solidFill>
            <a:round/>
            <a:headEnd type="triangl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l-GR">
              <a:solidFill>
                <a:prstClr val="black"/>
              </a:solidFill>
            </a:endParaRPr>
          </a:p>
        </p:txBody>
      </p:sp>
    </p:spTree>
    <p:custDataLst>
      <p:tags r:id="rId1"/>
    </p:custDataLst>
    <p:extLst>
      <p:ext uri="{BB962C8B-B14F-4D97-AF65-F5344CB8AC3E}">
        <p14:creationId xmlns:p14="http://schemas.microsoft.com/office/powerpoint/2010/main" val="31040893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55316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927492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Κατερίνα Γεωργούλη 2014. Κατερίνα Γεωργούλη. «</a:t>
            </a:r>
            <a:r>
              <a:rPr lang="el-GR" sz="2000" dirty="0" smtClean="0"/>
              <a:t>Μεταγλωττιστές</a:t>
            </a:r>
            <a:r>
              <a:rPr lang="en-US" sz="2000" dirty="0" smtClean="0"/>
              <a:t>. </a:t>
            </a:r>
            <a:r>
              <a:rPr lang="el-GR" sz="2000" dirty="0" smtClean="0"/>
              <a:t>Ενότητα</a:t>
            </a:r>
            <a:r>
              <a:rPr lang="en-US" sz="2000" dirty="0" smtClean="0"/>
              <a:t> 8</a:t>
            </a:r>
            <a:r>
              <a:rPr lang="el-GR" sz="2000" dirty="0" smtClean="0"/>
              <a:t>: </a:t>
            </a:r>
            <a:r>
              <a:rPr lang="el-GR" sz="2000" dirty="0"/>
              <a:t>Πίνακας </a:t>
            </a:r>
            <a:r>
              <a:rPr lang="el-GR" sz="2000" dirty="0" smtClean="0"/>
              <a:t>Συμβόλων».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2916140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3935040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05490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Διατήρηση </a:t>
            </a:r>
            <a:r>
              <a:rPr lang="el-GR" dirty="0" smtClean="0">
                <a:solidFill>
                  <a:schemeClr val="tx1"/>
                </a:solidFill>
              </a:rPr>
              <a:t>Σημειωμάτων</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4444861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464196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Πίνακας </a:t>
            </a:r>
            <a:r>
              <a:rPr lang="el-GR" dirty="0" smtClean="0"/>
              <a:t>Συμβόλων </a:t>
            </a:r>
            <a:r>
              <a:rPr lang="el-GR" sz="3200" b="0" dirty="0" smtClean="0"/>
              <a:t>(1 από 3)</a:t>
            </a:r>
            <a:endParaRPr lang="el-GR" sz="3200" b="0" dirty="0"/>
          </a:p>
        </p:txBody>
      </p:sp>
      <p:sp>
        <p:nvSpPr>
          <p:cNvPr id="3" name="Θέση περιεχομένου 2"/>
          <p:cNvSpPr>
            <a:spLocks noGrp="1"/>
          </p:cNvSpPr>
          <p:nvPr>
            <p:ph idx="1"/>
          </p:nvPr>
        </p:nvSpPr>
        <p:spPr>
          <a:xfrm>
            <a:off x="457200" y="1196752"/>
            <a:ext cx="8229600" cy="5400600"/>
          </a:xfrm>
        </p:spPr>
        <p:txBody>
          <a:bodyPr>
            <a:noAutofit/>
          </a:bodyPr>
          <a:lstStyle/>
          <a:p>
            <a:pPr marL="0" indent="0">
              <a:spcBef>
                <a:spcPts val="600"/>
              </a:spcBef>
              <a:buNone/>
            </a:pPr>
            <a:r>
              <a:rPr lang="el-GR" sz="2400" dirty="0"/>
              <a:t>Περιέχει τα </a:t>
            </a:r>
            <a:r>
              <a:rPr lang="el-GR" sz="2400" b="1" dirty="0">
                <a:solidFill>
                  <a:srgbClr val="9A0000"/>
                </a:solidFill>
              </a:rPr>
              <a:t>ονόματα</a:t>
            </a:r>
            <a:r>
              <a:rPr lang="el-GR" sz="2400" dirty="0"/>
              <a:t> που επιλέγει ο προγραμματιστής για τις διάφορες οντότητες, που πρόκειται να επεξεργαστεί ο </a:t>
            </a:r>
            <a:r>
              <a:rPr lang="el-GR" sz="2400" dirty="0" smtClean="0"/>
              <a:t>μεταγλωττιστής</a:t>
            </a:r>
            <a:r>
              <a:rPr lang="en-US" sz="2400" dirty="0" smtClean="0"/>
              <a:t> </a:t>
            </a:r>
            <a:r>
              <a:rPr lang="el-GR" sz="2400" dirty="0" smtClean="0"/>
              <a:t>και </a:t>
            </a:r>
            <a:r>
              <a:rPr lang="el-GR" sz="2400" b="1" dirty="0" smtClean="0">
                <a:solidFill>
                  <a:srgbClr val="9A0000"/>
                </a:solidFill>
              </a:rPr>
              <a:t>πληροφορίες</a:t>
            </a:r>
            <a:r>
              <a:rPr lang="el-GR" sz="2400" dirty="0" smtClean="0"/>
              <a:t>  για αυτά. </a:t>
            </a:r>
          </a:p>
          <a:p>
            <a:pPr marL="0" indent="0">
              <a:spcBef>
                <a:spcPts val="600"/>
              </a:spcBef>
              <a:buNone/>
            </a:pPr>
            <a:r>
              <a:rPr lang="el-GR" sz="2400" dirty="0" smtClean="0"/>
              <a:t>Είδη ονομάτων είναι τα ακόλουθα:</a:t>
            </a:r>
            <a:endParaRPr lang="el-GR" sz="2400" dirty="0"/>
          </a:p>
          <a:p>
            <a:pPr lvl="1">
              <a:spcBef>
                <a:spcPts val="600"/>
              </a:spcBef>
            </a:pPr>
            <a:r>
              <a:rPr lang="el-GR" sz="2400" dirty="0" smtClean="0">
                <a:solidFill>
                  <a:schemeClr val="tx2"/>
                </a:solidFill>
              </a:rPr>
              <a:t>σταθερές,</a:t>
            </a:r>
            <a:endParaRPr lang="el-GR" sz="2400" dirty="0">
              <a:solidFill>
                <a:schemeClr val="tx2"/>
              </a:solidFill>
            </a:endParaRPr>
          </a:p>
          <a:p>
            <a:pPr lvl="1">
              <a:spcBef>
                <a:spcPts val="600"/>
              </a:spcBef>
            </a:pPr>
            <a:r>
              <a:rPr lang="el-GR" sz="2400" dirty="0" smtClean="0">
                <a:solidFill>
                  <a:schemeClr val="tx2"/>
                </a:solidFill>
              </a:rPr>
              <a:t>τύποι,</a:t>
            </a:r>
            <a:endParaRPr lang="el-GR" sz="2400" dirty="0">
              <a:solidFill>
                <a:schemeClr val="tx2"/>
              </a:solidFill>
            </a:endParaRPr>
          </a:p>
          <a:p>
            <a:pPr lvl="1">
              <a:spcBef>
                <a:spcPts val="600"/>
              </a:spcBef>
            </a:pPr>
            <a:r>
              <a:rPr lang="el-GR" sz="2400" dirty="0" smtClean="0">
                <a:solidFill>
                  <a:schemeClr val="tx2"/>
                </a:solidFill>
              </a:rPr>
              <a:t>ετικέτες εντολών,</a:t>
            </a:r>
            <a:endParaRPr lang="el-GR" sz="2400" dirty="0">
              <a:solidFill>
                <a:schemeClr val="tx2"/>
              </a:solidFill>
            </a:endParaRPr>
          </a:p>
          <a:p>
            <a:pPr lvl="1">
              <a:spcBef>
                <a:spcPts val="600"/>
              </a:spcBef>
            </a:pPr>
            <a:r>
              <a:rPr lang="el-GR" sz="2400" dirty="0" smtClean="0">
                <a:solidFill>
                  <a:schemeClr val="tx2"/>
                </a:solidFill>
              </a:rPr>
              <a:t>συναρτήσεις/διαδικασίες,</a:t>
            </a:r>
            <a:endParaRPr lang="el-GR" sz="2400" dirty="0">
              <a:solidFill>
                <a:schemeClr val="tx2"/>
              </a:solidFill>
            </a:endParaRPr>
          </a:p>
          <a:p>
            <a:pPr lvl="1">
              <a:spcBef>
                <a:spcPts val="600"/>
              </a:spcBef>
            </a:pPr>
            <a:r>
              <a:rPr lang="el-GR" sz="2400" dirty="0" smtClean="0">
                <a:solidFill>
                  <a:schemeClr val="tx2"/>
                </a:solidFill>
              </a:rPr>
              <a:t>μεταβλητές </a:t>
            </a:r>
            <a:r>
              <a:rPr lang="el-GR" sz="2400" dirty="0">
                <a:solidFill>
                  <a:schemeClr val="tx2"/>
                </a:solidFill>
              </a:rPr>
              <a:t>(περιοχή δεδομένων που περιέχει μία απλή ή δομημένη τιμή</a:t>
            </a:r>
            <a:r>
              <a:rPr lang="el-GR" sz="2400" dirty="0" smtClean="0">
                <a:solidFill>
                  <a:schemeClr val="tx2"/>
                </a:solidFill>
              </a:rPr>
              <a:t>),</a:t>
            </a:r>
            <a:endParaRPr lang="el-GR" sz="2400" dirty="0">
              <a:solidFill>
                <a:schemeClr val="tx2"/>
              </a:solidFill>
            </a:endParaRPr>
          </a:p>
          <a:p>
            <a:pPr lvl="1">
              <a:spcBef>
                <a:spcPts val="600"/>
              </a:spcBef>
            </a:pPr>
            <a:r>
              <a:rPr lang="el-GR" sz="2400" dirty="0" smtClean="0">
                <a:solidFill>
                  <a:schemeClr val="tx2"/>
                </a:solidFill>
              </a:rPr>
              <a:t>αρχεία</a:t>
            </a:r>
            <a:r>
              <a:rPr lang="el-GR" sz="2400" dirty="0">
                <a:solidFill>
                  <a:schemeClr val="tx2"/>
                </a:solidFill>
              </a:rPr>
              <a:t>, </a:t>
            </a:r>
            <a:r>
              <a:rPr lang="el-GR" sz="2400" dirty="0" smtClean="0">
                <a:solidFill>
                  <a:schemeClr val="tx2"/>
                </a:solidFill>
              </a:rPr>
              <a:t>συσκευές,</a:t>
            </a:r>
            <a:endParaRPr lang="el-GR" sz="2400" dirty="0">
              <a:solidFill>
                <a:schemeClr val="tx2"/>
              </a:solidFill>
            </a:endParaRPr>
          </a:p>
          <a:p>
            <a:pPr lvl="1">
              <a:spcBef>
                <a:spcPts val="600"/>
              </a:spcBef>
            </a:pPr>
            <a:r>
              <a:rPr lang="el-GR" sz="2400" dirty="0" err="1" smtClean="0">
                <a:solidFill>
                  <a:schemeClr val="tx2"/>
                </a:solidFill>
              </a:rPr>
              <a:t>μακροεντολές</a:t>
            </a:r>
            <a:r>
              <a:rPr lang="el-GR" sz="2000" dirty="0">
                <a:solidFill>
                  <a:schemeClr val="tx2"/>
                </a:solidFill>
              </a:rPr>
              <a:t>.</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custDataLst>
      <p:tags r:id="rId1"/>
    </p:custDataLst>
    <p:extLst>
      <p:ext uri="{BB962C8B-B14F-4D97-AF65-F5344CB8AC3E}">
        <p14:creationId xmlns:p14="http://schemas.microsoft.com/office/powerpoint/2010/main" val="4105295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Πίνακας </a:t>
            </a:r>
            <a:r>
              <a:rPr lang="el-GR" dirty="0" smtClean="0"/>
              <a:t>Συμβόλων </a:t>
            </a:r>
            <a:r>
              <a:rPr lang="el-GR" sz="3200" b="0" dirty="0" smtClean="0"/>
              <a:t>(2 από 3)</a:t>
            </a:r>
            <a:endParaRPr lang="el-GR" sz="3200" b="0" dirty="0"/>
          </a:p>
        </p:txBody>
      </p:sp>
      <p:sp>
        <p:nvSpPr>
          <p:cNvPr id="3" name="Θέση περιεχομένου 2"/>
          <p:cNvSpPr>
            <a:spLocks noGrp="1"/>
          </p:cNvSpPr>
          <p:nvPr>
            <p:ph idx="1"/>
          </p:nvPr>
        </p:nvSpPr>
        <p:spPr>
          <a:xfrm>
            <a:off x="457200" y="1196752"/>
            <a:ext cx="8229600" cy="5400600"/>
          </a:xfrm>
        </p:spPr>
        <p:txBody>
          <a:bodyPr>
            <a:noAutofit/>
          </a:bodyPr>
          <a:lstStyle/>
          <a:p>
            <a:pPr marL="268288" indent="-268288">
              <a:spcBef>
                <a:spcPts val="600"/>
              </a:spcBef>
              <a:buClr>
                <a:srgbClr val="0F6FC6"/>
              </a:buClr>
              <a:buSzPct val="76000"/>
              <a:buNone/>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l-GR" sz="2600" dirty="0" smtClean="0">
                <a:solidFill>
                  <a:srgbClr val="000000"/>
                </a:solidFill>
              </a:rPr>
              <a:t>Είδη πληροφορίας είναι τα εξής:</a:t>
            </a:r>
          </a:p>
          <a:p>
            <a:pPr marL="1011238" lvl="1" indent="-268288">
              <a:spcBef>
                <a:spcPts val="600"/>
              </a:spcBef>
              <a:buClr>
                <a:srgbClr val="0F6FC6"/>
              </a:buClr>
              <a:buSzPct val="76000"/>
              <a:buFont typeface="Calibri" pitchFamily="34" charset="0"/>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l-GR" sz="2400" dirty="0" smtClean="0">
                <a:solidFill>
                  <a:schemeClr val="tx2"/>
                </a:solidFill>
              </a:rPr>
              <a:t>εμβέλεια</a:t>
            </a:r>
          </a:p>
          <a:p>
            <a:pPr marL="1011238" lvl="1" indent="-268288">
              <a:spcBef>
                <a:spcPts val="600"/>
              </a:spcBef>
              <a:buClr>
                <a:srgbClr val="0F6FC6"/>
              </a:buClr>
              <a:buSzPct val="76000"/>
              <a:buFont typeface="Calibri" pitchFamily="34" charset="0"/>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l-GR" sz="2400" dirty="0" smtClean="0">
                <a:solidFill>
                  <a:schemeClr val="tx2"/>
                </a:solidFill>
              </a:rPr>
              <a:t>γραμμή (δήλωσης/</a:t>
            </a:r>
            <a:r>
              <a:rPr lang="el-GR" sz="2400" dirty="0" err="1" smtClean="0">
                <a:solidFill>
                  <a:schemeClr val="tx2"/>
                </a:solidFill>
              </a:rPr>
              <a:t>ορισμο</a:t>
            </a:r>
            <a:r>
              <a:rPr lang="el-GR" sz="2400" dirty="0" smtClean="0">
                <a:solidFill>
                  <a:schemeClr val="tx2"/>
                </a:solidFill>
              </a:rPr>
              <a:t>ύ ονόματος) </a:t>
            </a:r>
          </a:p>
          <a:p>
            <a:pPr marL="1011238" lvl="1" indent="-268288">
              <a:spcBef>
                <a:spcPts val="600"/>
              </a:spcBef>
              <a:buClr>
                <a:srgbClr val="0F6FC6"/>
              </a:buClr>
              <a:buSzPct val="76000"/>
              <a:buFont typeface="Calibri" pitchFamily="34" charset="0"/>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l-GR" sz="2400" dirty="0" smtClean="0">
                <a:solidFill>
                  <a:schemeClr val="tx2"/>
                </a:solidFill>
              </a:rPr>
              <a:t>τύπος</a:t>
            </a:r>
          </a:p>
          <a:p>
            <a:pPr marL="1011238" lvl="1" indent="-268288">
              <a:spcBef>
                <a:spcPts val="600"/>
              </a:spcBef>
              <a:buClr>
                <a:srgbClr val="0F6FC6"/>
              </a:buClr>
              <a:buSzPct val="76000"/>
              <a:buFont typeface="Calibri" pitchFamily="34" charset="0"/>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l-GR" sz="2400" dirty="0" smtClean="0">
                <a:solidFill>
                  <a:schemeClr val="tx2"/>
                </a:solidFill>
              </a:rPr>
              <a:t>τρόπος περάσματος σε συνάρτηση (με αναφορά ή κατ’ αξία)</a:t>
            </a:r>
          </a:p>
          <a:p>
            <a:pPr marL="1011238" lvl="1" indent="-268288">
              <a:spcBef>
                <a:spcPts val="600"/>
              </a:spcBef>
              <a:buClr>
                <a:srgbClr val="0F6FC6"/>
              </a:buClr>
              <a:buSzPct val="76000"/>
              <a:buFont typeface="Calibri" pitchFamily="34" charset="0"/>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l-GR" sz="2400" dirty="0" smtClean="0">
                <a:solidFill>
                  <a:schemeClr val="tx2"/>
                </a:solidFill>
              </a:rPr>
              <a:t>τυπικές παράμετροι συνάρτησης, αριθμός τυπικών παραμέτρων</a:t>
            </a:r>
          </a:p>
          <a:p>
            <a:pPr marL="1011238" lvl="1" indent="-268288">
              <a:spcBef>
                <a:spcPts val="600"/>
              </a:spcBef>
              <a:buClr>
                <a:srgbClr val="0F6FC6"/>
              </a:buClr>
              <a:buSzPct val="76000"/>
              <a:buFont typeface="Calibri" pitchFamily="34" charset="0"/>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l-GR" sz="2400" dirty="0" smtClean="0">
                <a:solidFill>
                  <a:schemeClr val="tx2"/>
                </a:solidFill>
              </a:rPr>
              <a:t>κατηγορία αποθήκευσης (στοίβας, στατική, σωρού)</a:t>
            </a:r>
            <a:endParaRPr lang="el-GR" sz="2400" dirty="0">
              <a:solidFill>
                <a:schemeClr val="tx2"/>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custDataLst>
      <p:tags r:id="rId1"/>
    </p:custDataLst>
    <p:extLst>
      <p:ext uri="{BB962C8B-B14F-4D97-AF65-F5344CB8AC3E}">
        <p14:creationId xmlns:p14="http://schemas.microsoft.com/office/powerpoint/2010/main" val="3843998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Πίνακας </a:t>
            </a:r>
            <a:r>
              <a:rPr lang="el-GR" dirty="0" smtClean="0"/>
              <a:t>Συμβόλων </a:t>
            </a:r>
            <a:r>
              <a:rPr lang="el-GR" sz="3200" b="0" dirty="0" smtClean="0"/>
              <a:t>(3 από 3)</a:t>
            </a:r>
            <a:endParaRPr lang="el-GR" sz="3200" b="0" dirty="0"/>
          </a:p>
        </p:txBody>
      </p:sp>
      <p:sp>
        <p:nvSpPr>
          <p:cNvPr id="3" name="Θέση περιεχομένου 2"/>
          <p:cNvSpPr>
            <a:spLocks noGrp="1"/>
          </p:cNvSpPr>
          <p:nvPr>
            <p:ph idx="1"/>
          </p:nvPr>
        </p:nvSpPr>
        <p:spPr>
          <a:xfrm>
            <a:off x="457200" y="1196752"/>
            <a:ext cx="8229600" cy="5400600"/>
          </a:xfrm>
        </p:spPr>
        <p:txBody>
          <a:bodyPr>
            <a:noAutofit/>
          </a:bodyPr>
          <a:lstStyle/>
          <a:p>
            <a:pPr marL="268288" indent="-268288">
              <a:spcBef>
                <a:spcPts val="600"/>
              </a:spcBef>
              <a:buClr>
                <a:srgbClr val="0F6FC6"/>
              </a:buClr>
              <a:buSzPct val="76000"/>
              <a:buNone/>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n-GB" sz="2600" dirty="0" smtClean="0">
                <a:solidFill>
                  <a:srgbClr val="000000"/>
                </a:solidFill>
              </a:rPr>
              <a:t>Ο </a:t>
            </a:r>
            <a:r>
              <a:rPr lang="en-GB" sz="2600" dirty="0" err="1" smtClean="0">
                <a:solidFill>
                  <a:srgbClr val="000000"/>
                </a:solidFill>
              </a:rPr>
              <a:t>πίνακας</a:t>
            </a:r>
            <a:r>
              <a:rPr lang="en-GB" sz="2600" dirty="0" smtClean="0">
                <a:solidFill>
                  <a:srgbClr val="000000"/>
                </a:solidFill>
              </a:rPr>
              <a:t> </a:t>
            </a:r>
            <a:r>
              <a:rPr lang="en-GB" sz="2600" dirty="0" err="1" smtClean="0">
                <a:solidFill>
                  <a:srgbClr val="000000"/>
                </a:solidFill>
              </a:rPr>
              <a:t>συμβόλων</a:t>
            </a:r>
            <a:r>
              <a:rPr lang="en-GB" sz="2600" dirty="0" smtClean="0">
                <a:solidFill>
                  <a:srgbClr val="000000"/>
                </a:solidFill>
              </a:rPr>
              <a:t> </a:t>
            </a:r>
            <a:r>
              <a:rPr lang="en-GB" sz="2600" dirty="0" err="1" smtClean="0">
                <a:solidFill>
                  <a:srgbClr val="000000"/>
                </a:solidFill>
              </a:rPr>
              <a:t>χρησιμοποιείται</a:t>
            </a:r>
            <a:r>
              <a:rPr lang="en-GB" sz="2600" dirty="0" smtClean="0">
                <a:solidFill>
                  <a:srgbClr val="000000"/>
                </a:solidFill>
              </a:rPr>
              <a:t> </a:t>
            </a:r>
            <a:r>
              <a:rPr lang="en-GB" sz="2600" dirty="0" err="1" smtClean="0">
                <a:solidFill>
                  <a:srgbClr val="000000"/>
                </a:solidFill>
              </a:rPr>
              <a:t>σε</a:t>
            </a:r>
            <a:r>
              <a:rPr lang="en-GB" sz="2600" dirty="0" smtClean="0">
                <a:solidFill>
                  <a:srgbClr val="000000"/>
                </a:solidFill>
              </a:rPr>
              <a:t> </a:t>
            </a:r>
            <a:r>
              <a:rPr lang="el-GR" sz="2600" dirty="0" smtClean="0">
                <a:solidFill>
                  <a:srgbClr val="000000"/>
                </a:solidFill>
              </a:rPr>
              <a:t>στις παρακάτω φάσεις της μεταγλώττισης: </a:t>
            </a:r>
          </a:p>
          <a:p>
            <a:pPr marL="268288" lvl="1" indent="-268288">
              <a:spcBef>
                <a:spcPts val="600"/>
              </a:spcBef>
              <a:buClr>
                <a:srgbClr val="0F6FC6"/>
              </a:buClr>
              <a:buSzPct val="76000"/>
              <a:buFont typeface="Wingdings 3" pitchFamily="18"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l-GR" sz="2600" b="1" i="1" dirty="0" smtClean="0">
                <a:solidFill>
                  <a:srgbClr val="000000"/>
                </a:solidFill>
              </a:rPr>
              <a:t>Λεκτική ανάλυση</a:t>
            </a:r>
            <a:endParaRPr lang="el-GR" sz="2600" b="1" dirty="0" smtClean="0">
              <a:solidFill>
                <a:srgbClr val="000000"/>
              </a:solidFill>
            </a:endParaRPr>
          </a:p>
          <a:p>
            <a:pPr marL="668338" lvl="2" indent="-268288">
              <a:spcBef>
                <a:spcPts val="600"/>
              </a:spcBef>
              <a:buClr>
                <a:srgbClr val="0F6FC6"/>
              </a:buClr>
              <a:buSzPct val="76000"/>
              <a:buFont typeface="Wingdings 3" pitchFamily="18"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l-GR" sz="2600" dirty="0" smtClean="0">
                <a:solidFill>
                  <a:srgbClr val="000000"/>
                </a:solidFill>
              </a:rPr>
              <a:t>Ό</a:t>
            </a:r>
            <a:r>
              <a:rPr lang="en-GB" sz="2600" dirty="0" err="1" smtClean="0">
                <a:solidFill>
                  <a:srgbClr val="000000"/>
                </a:solidFill>
              </a:rPr>
              <a:t>ταν</a:t>
            </a:r>
            <a:r>
              <a:rPr lang="en-GB" sz="2600" dirty="0" smtClean="0">
                <a:solidFill>
                  <a:srgbClr val="000000"/>
                </a:solidFill>
              </a:rPr>
              <a:t> </a:t>
            </a:r>
            <a:r>
              <a:rPr lang="en-GB" sz="2600" dirty="0" err="1" smtClean="0">
                <a:solidFill>
                  <a:srgbClr val="000000"/>
                </a:solidFill>
              </a:rPr>
              <a:t>συναντά</a:t>
            </a:r>
            <a:r>
              <a:rPr lang="el-GR" sz="2600" dirty="0" err="1" smtClean="0">
                <a:solidFill>
                  <a:srgbClr val="000000"/>
                </a:solidFill>
              </a:rPr>
              <a:t>ται</a:t>
            </a:r>
            <a:r>
              <a:rPr lang="el-GR" sz="2600" dirty="0" smtClean="0">
                <a:solidFill>
                  <a:srgbClr val="000000"/>
                </a:solidFill>
              </a:rPr>
              <a:t> κάποιο</a:t>
            </a:r>
            <a:r>
              <a:rPr lang="en-GB" sz="2600" dirty="0" smtClean="0">
                <a:solidFill>
                  <a:srgbClr val="000000"/>
                </a:solidFill>
              </a:rPr>
              <a:t> </a:t>
            </a:r>
            <a:r>
              <a:rPr lang="en-GB" sz="2600" dirty="0" err="1" smtClean="0">
                <a:solidFill>
                  <a:srgbClr val="000000"/>
                </a:solidFill>
              </a:rPr>
              <a:t>όνομα</a:t>
            </a:r>
            <a:r>
              <a:rPr lang="el-GR" sz="2600" dirty="0" smtClean="0">
                <a:solidFill>
                  <a:srgbClr val="000000"/>
                </a:solidFill>
              </a:rPr>
              <a:t> / σταθερά</a:t>
            </a:r>
          </a:p>
          <a:p>
            <a:pPr marL="268288" lvl="1" indent="-268288">
              <a:spcBef>
                <a:spcPts val="600"/>
              </a:spcBef>
              <a:buClr>
                <a:srgbClr val="0F6FC6"/>
              </a:buClr>
              <a:buSzPct val="76000"/>
              <a:buFont typeface="Wingdings 3" pitchFamily="18"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l-GR" sz="2600" b="1" i="1" dirty="0" smtClean="0">
                <a:solidFill>
                  <a:srgbClr val="000000"/>
                </a:solidFill>
              </a:rPr>
              <a:t>Σημασιολογική ανάλυση</a:t>
            </a:r>
          </a:p>
          <a:p>
            <a:pPr marL="668338" lvl="2" indent="-268288">
              <a:spcBef>
                <a:spcPts val="600"/>
              </a:spcBef>
              <a:buClr>
                <a:srgbClr val="0F6FC6"/>
              </a:buClr>
              <a:buSzPct val="76000"/>
              <a:buFont typeface="Wingdings 3" pitchFamily="18"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l-GR" sz="2600" dirty="0" smtClean="0">
                <a:solidFill>
                  <a:srgbClr val="000000"/>
                </a:solidFill>
              </a:rPr>
              <a:t>Ό</a:t>
            </a:r>
            <a:r>
              <a:rPr lang="en-GB" sz="2600" dirty="0" err="1" smtClean="0">
                <a:solidFill>
                  <a:srgbClr val="000000"/>
                </a:solidFill>
              </a:rPr>
              <a:t>ταν</a:t>
            </a:r>
            <a:r>
              <a:rPr lang="en-GB" sz="2600" dirty="0" smtClean="0">
                <a:solidFill>
                  <a:srgbClr val="000000"/>
                </a:solidFill>
              </a:rPr>
              <a:t> </a:t>
            </a:r>
            <a:r>
              <a:rPr lang="en-GB" sz="2600" dirty="0" err="1" smtClean="0">
                <a:solidFill>
                  <a:srgbClr val="000000"/>
                </a:solidFill>
              </a:rPr>
              <a:t>συναντά</a:t>
            </a:r>
            <a:r>
              <a:rPr lang="el-GR" sz="2600" dirty="0" err="1" smtClean="0">
                <a:solidFill>
                  <a:srgbClr val="000000"/>
                </a:solidFill>
              </a:rPr>
              <a:t>ται</a:t>
            </a:r>
            <a:r>
              <a:rPr lang="el-GR" sz="2600" dirty="0" smtClean="0">
                <a:solidFill>
                  <a:srgbClr val="000000"/>
                </a:solidFill>
              </a:rPr>
              <a:t> κάποιο</a:t>
            </a:r>
            <a:r>
              <a:rPr lang="en-GB" sz="2600" dirty="0" smtClean="0">
                <a:solidFill>
                  <a:srgbClr val="000000"/>
                </a:solidFill>
              </a:rPr>
              <a:t> </a:t>
            </a:r>
            <a:r>
              <a:rPr lang="en-GB" sz="2600" dirty="0" err="1" smtClean="0">
                <a:solidFill>
                  <a:srgbClr val="000000"/>
                </a:solidFill>
              </a:rPr>
              <a:t>όνομα</a:t>
            </a:r>
            <a:endParaRPr lang="el-GR" sz="2600" dirty="0" smtClean="0">
              <a:solidFill>
                <a:srgbClr val="000000"/>
              </a:solidFill>
            </a:endParaRPr>
          </a:p>
          <a:p>
            <a:pPr marL="668338" lvl="2" indent="-268288">
              <a:spcBef>
                <a:spcPts val="600"/>
              </a:spcBef>
              <a:buClr>
                <a:srgbClr val="0F6FC6"/>
              </a:buClr>
              <a:buSzPct val="76000"/>
              <a:buFont typeface="Wingdings 3" pitchFamily="18"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l-GR" sz="2600" dirty="0" smtClean="0">
                <a:solidFill>
                  <a:srgbClr val="000000"/>
                </a:solidFill>
              </a:rPr>
              <a:t>Όταν αποτιμώνται οι ιδιότητες μίας έκφρασης, π.χ. ο τύπος της</a:t>
            </a:r>
            <a:endParaRPr lang="en-GB" sz="2600" dirty="0" smtClean="0">
              <a:solidFill>
                <a:srgbClr val="000000"/>
              </a:solidFill>
            </a:endParaRPr>
          </a:p>
          <a:p>
            <a:pPr marL="268288" lvl="1" indent="-268288">
              <a:spcBef>
                <a:spcPts val="600"/>
              </a:spcBef>
              <a:buClr>
                <a:srgbClr val="0F6FC6"/>
              </a:buClr>
              <a:buSzPct val="76000"/>
              <a:buFont typeface="Wingdings 3" pitchFamily="18"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l-GR" sz="2600" b="1" i="1" dirty="0" smtClean="0">
                <a:solidFill>
                  <a:srgbClr val="000000"/>
                </a:solidFill>
              </a:rPr>
              <a:t>Παραγωγή ενδιάμεσου κώδικα</a:t>
            </a:r>
          </a:p>
          <a:p>
            <a:pPr marL="668338" lvl="2" indent="-268288">
              <a:spcBef>
                <a:spcPts val="600"/>
              </a:spcBef>
              <a:buClr>
                <a:srgbClr val="0F6FC6"/>
              </a:buClr>
              <a:buSzPct val="76000"/>
              <a:buFont typeface="Wingdings 3" pitchFamily="18" charset="2"/>
              <a:buChar char=""/>
              <a:tabLst>
                <a:tab pos="268288" algn="l"/>
                <a:tab pos="725488" algn="l"/>
                <a:tab pos="1182688" algn="l"/>
                <a:tab pos="1639888" algn="l"/>
                <a:tab pos="2097088" algn="l"/>
                <a:tab pos="2554288" algn="l"/>
                <a:tab pos="3011488" algn="l"/>
                <a:tab pos="3468688" algn="l"/>
                <a:tab pos="3925888" algn="l"/>
                <a:tab pos="4383088" algn="l"/>
                <a:tab pos="4840288" algn="l"/>
                <a:tab pos="5297488" algn="l"/>
                <a:tab pos="5754688" algn="l"/>
                <a:tab pos="6211888" algn="l"/>
                <a:tab pos="6669088" algn="l"/>
                <a:tab pos="7126288" algn="l"/>
                <a:tab pos="7583488" algn="l"/>
                <a:tab pos="8040688" algn="l"/>
                <a:tab pos="8497888" algn="l"/>
                <a:tab pos="8955088" algn="l"/>
                <a:tab pos="9412288" algn="l"/>
              </a:tabLst>
            </a:pPr>
            <a:r>
              <a:rPr lang="el-GR" sz="2600" dirty="0" smtClean="0">
                <a:solidFill>
                  <a:srgbClr val="000000"/>
                </a:solidFill>
              </a:rPr>
              <a:t>Όταν παράγεται ο ενδιάμεσος κώδικας για εντολές</a:t>
            </a:r>
            <a:endParaRPr lang="el-GR" sz="2600" dirty="0">
              <a:solidFill>
                <a:srgbClr val="000000"/>
              </a:solidFill>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custDataLst>
      <p:tags r:id="rId1"/>
    </p:custDataLst>
    <p:extLst>
      <p:ext uri="{BB962C8B-B14F-4D97-AF65-F5344CB8AC3E}">
        <p14:creationId xmlns:p14="http://schemas.microsoft.com/office/powerpoint/2010/main" val="3248334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Παράδειγμα Πίνακα Συμβόλων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grpSp>
        <p:nvGrpSpPr>
          <p:cNvPr id="6" name="Group 7"/>
          <p:cNvGrpSpPr>
            <a:grpSpLocks/>
          </p:cNvGrpSpPr>
          <p:nvPr/>
        </p:nvGrpSpPr>
        <p:grpSpPr bwMode="auto">
          <a:xfrm>
            <a:off x="537602" y="1617216"/>
            <a:ext cx="2762287" cy="726728"/>
            <a:chOff x="0" y="1657"/>
            <a:chExt cx="1121" cy="442"/>
          </a:xfrm>
        </p:grpSpPr>
        <p:sp>
          <p:nvSpPr>
            <p:cNvPr id="7" name="Rectangle 8"/>
            <p:cNvSpPr>
              <a:spLocks noChangeArrowheads="1"/>
            </p:cNvSpPr>
            <p:nvPr/>
          </p:nvSpPr>
          <p:spPr bwMode="auto">
            <a:xfrm>
              <a:off x="43" y="1657"/>
              <a:ext cx="1035" cy="442"/>
            </a:xfrm>
            <a:prstGeom prst="rect">
              <a:avLst/>
            </a:prstGeom>
            <a:noFill/>
            <a:ln w="9525">
              <a:noFill/>
              <a:miter lim="800000"/>
              <a:headEnd/>
              <a:tailEnd/>
            </a:ln>
            <a:effectLst/>
          </p:spPr>
          <p:txBody>
            <a:bodyPr anchor="t"/>
            <a:lstStyle/>
            <a:p>
              <a:pPr algn="ctr">
                <a:defRPr/>
              </a:pPr>
              <a:r>
                <a:rPr lang="en-US" sz="2200" b="1" dirty="0">
                  <a:solidFill>
                    <a:prstClr val="black"/>
                  </a:solidFill>
                  <a:latin typeface="Calibri"/>
                  <a:cs typeface="Arial" pitchFamily="34" charset="0"/>
                </a:rPr>
                <a:t>Repeat class keyword: while</a:t>
              </a:r>
              <a:endParaRPr lang="el-GR" sz="2200" b="1" dirty="0">
                <a:solidFill>
                  <a:prstClr val="black"/>
                </a:solidFill>
                <a:latin typeface="Calibri"/>
                <a:cs typeface="Arial" pitchFamily="34" charset="0"/>
              </a:endParaRPr>
            </a:p>
            <a:p>
              <a:pPr algn="ctr" eaLnBrk="0" hangingPunct="0">
                <a:defRPr/>
              </a:pPr>
              <a:endParaRPr lang="el-GR" sz="2200" dirty="0">
                <a:solidFill>
                  <a:prstClr val="black"/>
                </a:solidFill>
                <a:latin typeface="Calibri"/>
              </a:endParaRPr>
            </a:p>
          </p:txBody>
        </p:sp>
        <p:sp>
          <p:nvSpPr>
            <p:cNvPr id="8" name="Rectangle 9"/>
            <p:cNvSpPr>
              <a:spLocks noChangeArrowheads="1"/>
            </p:cNvSpPr>
            <p:nvPr/>
          </p:nvSpPr>
          <p:spPr bwMode="auto">
            <a:xfrm>
              <a:off x="0" y="1657"/>
              <a:ext cx="1121"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t"/>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9" name="Group 10"/>
          <p:cNvGrpSpPr>
            <a:grpSpLocks/>
          </p:cNvGrpSpPr>
          <p:nvPr/>
        </p:nvGrpSpPr>
        <p:grpSpPr bwMode="auto">
          <a:xfrm>
            <a:off x="3429000" y="1617216"/>
            <a:ext cx="1003300" cy="807292"/>
            <a:chOff x="1357" y="1657"/>
            <a:chExt cx="426" cy="491"/>
          </a:xfrm>
        </p:grpSpPr>
        <p:sp>
          <p:nvSpPr>
            <p:cNvPr id="10" name="Rectangle 11"/>
            <p:cNvSpPr>
              <a:spLocks noChangeArrowheads="1"/>
            </p:cNvSpPr>
            <p:nvPr/>
          </p:nvSpPr>
          <p:spPr bwMode="auto">
            <a:xfrm>
              <a:off x="1400" y="1801"/>
              <a:ext cx="340" cy="347"/>
            </a:xfrm>
            <a:prstGeom prst="rect">
              <a:avLst/>
            </a:prstGeom>
            <a:noFill/>
            <a:ln w="9525">
              <a:noFill/>
              <a:miter lim="800000"/>
              <a:headEnd/>
              <a:tailEnd/>
            </a:ln>
            <a:effectLst/>
          </p:spPr>
          <p:txBody>
            <a:bodyPr anchor="ctr"/>
            <a:lstStyle/>
            <a:p>
              <a:pPr algn="ctr">
                <a:defRPr/>
              </a:pPr>
              <a:r>
                <a:rPr lang="en-US" sz="2200" b="1" dirty="0">
                  <a:solidFill>
                    <a:prstClr val="black"/>
                  </a:solidFill>
                  <a:latin typeface="Calibri"/>
                  <a:cs typeface="Arial" pitchFamily="34" charset="0"/>
                </a:rPr>
                <a:t>Id: </a:t>
              </a:r>
              <a:r>
                <a:rPr lang="en-US" sz="2200" b="1" dirty="0" err="1">
                  <a:solidFill>
                    <a:prstClr val="black"/>
                  </a:solidFill>
                  <a:latin typeface="Calibri"/>
                  <a:cs typeface="Arial" pitchFamily="34" charset="0"/>
                </a:rPr>
                <a:t>i</a:t>
              </a:r>
              <a:endParaRPr lang="el-GR" sz="2200" b="1" dirty="0">
                <a:solidFill>
                  <a:prstClr val="black"/>
                </a:solidFill>
                <a:latin typeface="Calibri"/>
                <a:cs typeface="Arial" pitchFamily="34" charset="0"/>
              </a:endParaRPr>
            </a:p>
            <a:p>
              <a:pPr algn="ctr" eaLnBrk="0" hangingPunct="0">
                <a:defRPr/>
              </a:pPr>
              <a:endParaRPr lang="el-GR" sz="2200" dirty="0">
                <a:solidFill>
                  <a:prstClr val="black"/>
                </a:solidFill>
                <a:latin typeface="Calibri"/>
              </a:endParaRPr>
            </a:p>
          </p:txBody>
        </p:sp>
        <p:sp>
          <p:nvSpPr>
            <p:cNvPr id="11" name="Rectangle 12"/>
            <p:cNvSpPr>
              <a:spLocks noChangeArrowheads="1"/>
            </p:cNvSpPr>
            <p:nvPr/>
          </p:nvSpPr>
          <p:spPr bwMode="auto">
            <a:xfrm>
              <a:off x="1357" y="1657"/>
              <a:ext cx="426"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t"/>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2" name="Group 13"/>
          <p:cNvGrpSpPr>
            <a:grpSpLocks/>
          </p:cNvGrpSpPr>
          <p:nvPr/>
        </p:nvGrpSpPr>
        <p:grpSpPr bwMode="auto">
          <a:xfrm>
            <a:off x="4694264" y="1618456"/>
            <a:ext cx="2235237" cy="725486"/>
            <a:chOff x="2019" y="1657"/>
            <a:chExt cx="880" cy="442"/>
          </a:xfrm>
        </p:grpSpPr>
        <p:sp>
          <p:nvSpPr>
            <p:cNvPr id="13" name="Rectangle 14"/>
            <p:cNvSpPr>
              <a:spLocks noChangeArrowheads="1"/>
            </p:cNvSpPr>
            <p:nvPr/>
          </p:nvSpPr>
          <p:spPr bwMode="auto">
            <a:xfrm>
              <a:off x="2062" y="1657"/>
              <a:ext cx="794" cy="442"/>
            </a:xfrm>
            <a:prstGeom prst="rect">
              <a:avLst/>
            </a:prstGeom>
            <a:noFill/>
            <a:ln w="9525">
              <a:noFill/>
              <a:miter lim="800000"/>
              <a:headEnd/>
              <a:tailEnd/>
            </a:ln>
            <a:effectLst/>
          </p:spPr>
          <p:txBody>
            <a:bodyPr anchor="t"/>
            <a:lstStyle/>
            <a:p>
              <a:pPr indent="96838" algn="ctr">
                <a:defRPr/>
              </a:pPr>
              <a:r>
                <a:rPr lang="en-US" sz="2200" b="1" dirty="0">
                  <a:solidFill>
                    <a:prstClr val="black"/>
                  </a:solidFill>
                  <a:latin typeface="Calibri"/>
                  <a:cs typeface="Arial" pitchFamily="34" charset="0"/>
                </a:rPr>
                <a:t>Relational operator: &lt;= </a:t>
              </a:r>
              <a:endParaRPr lang="el-GR" sz="2200" b="1" dirty="0">
                <a:solidFill>
                  <a:prstClr val="black"/>
                </a:solidFill>
                <a:latin typeface="Calibri"/>
                <a:cs typeface="Arial" pitchFamily="34" charset="0"/>
              </a:endParaRPr>
            </a:p>
            <a:p>
              <a:pPr indent="96838" algn="ctr" eaLnBrk="0" hangingPunct="0">
                <a:defRPr/>
              </a:pPr>
              <a:endParaRPr lang="el-GR" sz="1400" dirty="0">
                <a:solidFill>
                  <a:prstClr val="black"/>
                </a:solidFill>
                <a:latin typeface="Times New Roman" pitchFamily="18" charset="0"/>
              </a:endParaRPr>
            </a:p>
          </p:txBody>
        </p:sp>
        <p:sp>
          <p:nvSpPr>
            <p:cNvPr id="14" name="Rectangle 15"/>
            <p:cNvSpPr>
              <a:spLocks noChangeArrowheads="1"/>
            </p:cNvSpPr>
            <p:nvPr/>
          </p:nvSpPr>
          <p:spPr bwMode="auto">
            <a:xfrm>
              <a:off x="2019" y="1657"/>
              <a:ext cx="880"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t"/>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15" name="Group 16"/>
          <p:cNvGrpSpPr>
            <a:grpSpLocks/>
          </p:cNvGrpSpPr>
          <p:nvPr/>
        </p:nvGrpSpPr>
        <p:grpSpPr bwMode="auto">
          <a:xfrm>
            <a:off x="7086600" y="1617214"/>
            <a:ext cx="1877888" cy="886212"/>
            <a:chOff x="3135" y="1657"/>
            <a:chExt cx="514" cy="539"/>
          </a:xfrm>
        </p:grpSpPr>
        <p:sp>
          <p:nvSpPr>
            <p:cNvPr id="16" name="Rectangle 17"/>
            <p:cNvSpPr>
              <a:spLocks noChangeArrowheads="1"/>
            </p:cNvSpPr>
            <p:nvPr/>
          </p:nvSpPr>
          <p:spPr bwMode="auto">
            <a:xfrm>
              <a:off x="3178" y="1754"/>
              <a:ext cx="428" cy="442"/>
            </a:xfrm>
            <a:prstGeom prst="rect">
              <a:avLst/>
            </a:prstGeom>
            <a:noFill/>
            <a:ln w="9525">
              <a:noFill/>
              <a:miter lim="800000"/>
              <a:headEnd/>
              <a:tailEnd/>
            </a:ln>
            <a:effectLst/>
          </p:spPr>
          <p:txBody>
            <a:bodyPr anchor="t"/>
            <a:lstStyle/>
            <a:p>
              <a:pPr algn="ctr">
                <a:defRPr/>
              </a:pPr>
              <a:r>
                <a:rPr lang="en-US" sz="2200" b="1" dirty="0">
                  <a:solidFill>
                    <a:prstClr val="black"/>
                  </a:solidFill>
                  <a:latin typeface="Calibri"/>
                  <a:cs typeface="Arial" pitchFamily="34" charset="0"/>
                </a:rPr>
                <a:t>Constant: 7</a:t>
              </a:r>
              <a:endParaRPr lang="el-GR" sz="2200" b="1" dirty="0">
                <a:solidFill>
                  <a:prstClr val="black"/>
                </a:solidFill>
                <a:latin typeface="Calibri"/>
                <a:cs typeface="Arial" pitchFamily="34" charset="0"/>
              </a:endParaRPr>
            </a:p>
            <a:p>
              <a:pPr algn="ctr" eaLnBrk="0" hangingPunct="0">
                <a:defRPr/>
              </a:pPr>
              <a:endParaRPr lang="el-GR" sz="2200" dirty="0">
                <a:solidFill>
                  <a:prstClr val="black"/>
                </a:solidFill>
                <a:latin typeface="Calibri"/>
              </a:endParaRPr>
            </a:p>
          </p:txBody>
        </p:sp>
        <p:sp>
          <p:nvSpPr>
            <p:cNvPr id="17" name="Rectangle 18"/>
            <p:cNvSpPr>
              <a:spLocks noChangeArrowheads="1"/>
            </p:cNvSpPr>
            <p:nvPr/>
          </p:nvSpPr>
          <p:spPr bwMode="auto">
            <a:xfrm>
              <a:off x="3135" y="1657"/>
              <a:ext cx="514" cy="442"/>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nchor="t"/>
            <a:lstStyle>
              <a:lvl1pPr eaLnBrk="0" hangingPunct="0">
                <a:defRPr sz="2000">
                  <a:solidFill>
                    <a:schemeClr val="tx1"/>
                  </a:solidFill>
                  <a:latin typeface="Garamond" panose="02020502050306020203" pitchFamily="18" charset="0"/>
                </a:defRPr>
              </a:lvl1pPr>
              <a:lvl2pPr marL="742950" indent="-285750" eaLnBrk="0" hangingPunct="0">
                <a:defRPr sz="2000">
                  <a:solidFill>
                    <a:schemeClr val="tx1"/>
                  </a:solidFill>
                  <a:latin typeface="Garamond" panose="02020502050306020203" pitchFamily="18" charset="0"/>
                </a:defRPr>
              </a:lvl2pPr>
              <a:lvl3pPr marL="1143000" indent="-228600" eaLnBrk="0" hangingPunct="0">
                <a:defRPr sz="2000">
                  <a:solidFill>
                    <a:schemeClr val="tx1"/>
                  </a:solidFill>
                  <a:latin typeface="Garamond" panose="02020502050306020203" pitchFamily="18" charset="0"/>
                </a:defRPr>
              </a:lvl3pPr>
              <a:lvl4pPr marL="1600200" indent="-228600" eaLnBrk="0" hangingPunct="0">
                <a:defRPr sz="2000">
                  <a:solidFill>
                    <a:schemeClr val="tx1"/>
                  </a:solidFill>
                  <a:latin typeface="Garamond" panose="02020502050306020203" pitchFamily="18" charset="0"/>
                </a:defRPr>
              </a:lvl4pPr>
              <a:lvl5pPr marL="2057400" indent="-228600" eaLnBrk="0" hangingPunct="0">
                <a:defRPr sz="2000">
                  <a:solidFill>
                    <a:schemeClr val="tx1"/>
                  </a:solidFill>
                  <a:latin typeface="Garamond" panose="02020502050306020203" pitchFamily="18" charset="0"/>
                </a:defRPr>
              </a:lvl5pPr>
              <a:lvl6pPr marL="2514600" indent="-228600" eaLnBrk="0" fontAlgn="base" hangingPunct="0">
                <a:spcBef>
                  <a:spcPct val="0"/>
                </a:spcBef>
                <a:spcAft>
                  <a:spcPct val="0"/>
                </a:spcAft>
                <a:defRPr sz="2000">
                  <a:solidFill>
                    <a:schemeClr val="tx1"/>
                  </a:solidFill>
                  <a:latin typeface="Garamond" panose="02020502050306020203" pitchFamily="18" charset="0"/>
                </a:defRPr>
              </a:lvl6pPr>
              <a:lvl7pPr marL="2971800" indent="-228600" eaLnBrk="0" fontAlgn="base" hangingPunct="0">
                <a:spcBef>
                  <a:spcPct val="0"/>
                </a:spcBef>
                <a:spcAft>
                  <a:spcPct val="0"/>
                </a:spcAft>
                <a:defRPr sz="2000">
                  <a:solidFill>
                    <a:schemeClr val="tx1"/>
                  </a:solidFill>
                  <a:latin typeface="Garamond" panose="02020502050306020203" pitchFamily="18" charset="0"/>
                </a:defRPr>
              </a:lvl7pPr>
              <a:lvl8pPr marL="3429000" indent="-228600" eaLnBrk="0" fontAlgn="base" hangingPunct="0">
                <a:spcBef>
                  <a:spcPct val="0"/>
                </a:spcBef>
                <a:spcAft>
                  <a:spcPct val="0"/>
                </a:spcAft>
                <a:defRPr sz="2000">
                  <a:solidFill>
                    <a:schemeClr val="tx1"/>
                  </a:solidFill>
                  <a:latin typeface="Garamond" panose="02020502050306020203" pitchFamily="18" charset="0"/>
                </a:defRPr>
              </a:lvl8pPr>
              <a:lvl9pPr marL="3886200" indent="-228600" eaLnBrk="0" fontAlgn="base" hangingPunct="0">
                <a:spcBef>
                  <a:spcPct val="0"/>
                </a:spcBef>
                <a:spcAft>
                  <a:spcPct val="0"/>
                </a:spcAft>
                <a:defRPr sz="2000">
                  <a:solidFill>
                    <a:schemeClr val="tx1"/>
                  </a:solidFill>
                  <a:latin typeface="Garamond" panose="02020502050306020203" pitchFamily="18" charset="0"/>
                </a:defRPr>
              </a:lvl9pPr>
            </a:lstStyle>
            <a:p>
              <a:pPr eaLnBrk="1" hangingPunct="1"/>
              <a:endParaRPr lang="el-GR">
                <a:solidFill>
                  <a:prstClr val="black"/>
                </a:solidFill>
              </a:endParaRPr>
            </a:p>
          </p:txBody>
        </p:sp>
      </p:grpSp>
      <p:grpSp>
        <p:nvGrpSpPr>
          <p:cNvPr id="69" name="Ομάδα 68"/>
          <p:cNvGrpSpPr/>
          <p:nvPr/>
        </p:nvGrpSpPr>
        <p:grpSpPr>
          <a:xfrm>
            <a:off x="1073496" y="3140968"/>
            <a:ext cx="7017696" cy="2692615"/>
            <a:chOff x="1326199" y="2970952"/>
            <a:chExt cx="7017696" cy="2692615"/>
          </a:xfrm>
        </p:grpSpPr>
        <p:cxnSp>
          <p:nvCxnSpPr>
            <p:cNvPr id="19" name="Ευθεία γραμμή σύνδεσης 18"/>
            <p:cNvCxnSpPr/>
            <p:nvPr/>
          </p:nvCxnSpPr>
          <p:spPr>
            <a:xfrm>
              <a:off x="4442927" y="3284984"/>
              <a:ext cx="0" cy="1296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Ευθεία γραμμή σύνδεσης 25"/>
            <p:cNvCxnSpPr/>
            <p:nvPr/>
          </p:nvCxnSpPr>
          <p:spPr>
            <a:xfrm>
              <a:off x="5724128" y="3284984"/>
              <a:ext cx="0" cy="1296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p:cNvCxnSpPr/>
            <p:nvPr/>
          </p:nvCxnSpPr>
          <p:spPr>
            <a:xfrm>
              <a:off x="4442927" y="3284984"/>
              <a:ext cx="128120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p:cNvCxnSpPr/>
            <p:nvPr/>
          </p:nvCxnSpPr>
          <p:spPr>
            <a:xfrm>
              <a:off x="5719620" y="4941168"/>
              <a:ext cx="4508"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Ευθεία γραμμή σύνδεσης 31"/>
            <p:cNvCxnSpPr/>
            <p:nvPr/>
          </p:nvCxnSpPr>
          <p:spPr>
            <a:xfrm>
              <a:off x="4442927" y="4943487"/>
              <a:ext cx="4508" cy="72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p:cNvCxnSpPr/>
            <p:nvPr/>
          </p:nvCxnSpPr>
          <p:spPr>
            <a:xfrm flipV="1">
              <a:off x="4442927" y="5649200"/>
              <a:ext cx="1276693" cy="120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Ευθεία γραμμή σύνδεσης 35"/>
            <p:cNvCxnSpPr/>
            <p:nvPr/>
          </p:nvCxnSpPr>
          <p:spPr>
            <a:xfrm>
              <a:off x="5081273" y="3284984"/>
              <a:ext cx="0" cy="236189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p:cNvCxnSpPr/>
            <p:nvPr/>
          </p:nvCxnSpPr>
          <p:spPr>
            <a:xfrm flipV="1">
              <a:off x="4432300" y="3779166"/>
              <a:ext cx="1282812" cy="98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Ευθεία γραμμή σύνδεσης 41"/>
            <p:cNvCxnSpPr/>
            <p:nvPr/>
          </p:nvCxnSpPr>
          <p:spPr>
            <a:xfrm flipV="1">
              <a:off x="4460000" y="4256478"/>
              <a:ext cx="1282812" cy="98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Ευθεία γραμμή σύνδεσης 42"/>
            <p:cNvCxnSpPr/>
            <p:nvPr/>
          </p:nvCxnSpPr>
          <p:spPr>
            <a:xfrm flipV="1">
              <a:off x="4439867" y="5173096"/>
              <a:ext cx="1282812" cy="98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Ευθεία γραμμή σύνδεσης 43"/>
            <p:cNvCxnSpPr/>
            <p:nvPr/>
          </p:nvCxnSpPr>
          <p:spPr>
            <a:xfrm>
              <a:off x="5724655" y="4581128"/>
              <a:ext cx="0" cy="4934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Ευθεία γραμμή σύνδεσης 48"/>
            <p:cNvCxnSpPr/>
            <p:nvPr/>
          </p:nvCxnSpPr>
          <p:spPr>
            <a:xfrm>
              <a:off x="4460000" y="4581127"/>
              <a:ext cx="0" cy="4934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Ευθεία γραμμή σύνδεσης 49"/>
            <p:cNvCxnSpPr/>
            <p:nvPr/>
          </p:nvCxnSpPr>
          <p:spPr>
            <a:xfrm>
              <a:off x="5715112" y="2970952"/>
              <a:ext cx="0" cy="4934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Ευθεία γραμμή σύνδεσης 50"/>
            <p:cNvCxnSpPr/>
            <p:nvPr/>
          </p:nvCxnSpPr>
          <p:spPr>
            <a:xfrm>
              <a:off x="4447435" y="2995575"/>
              <a:ext cx="0" cy="49343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2" name="Ελεύθερη σχεδίαση 51"/>
            <p:cNvSpPr/>
            <p:nvPr/>
          </p:nvSpPr>
          <p:spPr>
            <a:xfrm>
              <a:off x="2695074" y="3445844"/>
              <a:ext cx="1241659" cy="154640"/>
            </a:xfrm>
            <a:custGeom>
              <a:avLst/>
              <a:gdLst>
                <a:gd name="connsiteX0" fmla="*/ 0 w 1241659"/>
                <a:gd name="connsiteY0" fmla="*/ 0 h 154640"/>
                <a:gd name="connsiteX1" fmla="*/ 48126 w 1241659"/>
                <a:gd name="connsiteY1" fmla="*/ 105878 h 154640"/>
                <a:gd name="connsiteX2" fmla="*/ 231006 w 1241659"/>
                <a:gd name="connsiteY2" fmla="*/ 154004 h 154640"/>
                <a:gd name="connsiteX3" fmla="*/ 731520 w 1241659"/>
                <a:gd name="connsiteY3" fmla="*/ 134754 h 154640"/>
                <a:gd name="connsiteX4" fmla="*/ 1241659 w 1241659"/>
                <a:gd name="connsiteY4" fmla="*/ 154004 h 15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1659" h="154640">
                  <a:moveTo>
                    <a:pt x="0" y="0"/>
                  </a:moveTo>
                  <a:cubicBezTo>
                    <a:pt x="4812" y="40105"/>
                    <a:pt x="9625" y="80211"/>
                    <a:pt x="48126" y="105878"/>
                  </a:cubicBezTo>
                  <a:cubicBezTo>
                    <a:pt x="86627" y="131545"/>
                    <a:pt x="117107" y="149191"/>
                    <a:pt x="231006" y="154004"/>
                  </a:cubicBezTo>
                  <a:cubicBezTo>
                    <a:pt x="344905" y="158817"/>
                    <a:pt x="563078" y="134754"/>
                    <a:pt x="731520" y="134754"/>
                  </a:cubicBezTo>
                  <a:cubicBezTo>
                    <a:pt x="899962" y="134754"/>
                    <a:pt x="1070810" y="144379"/>
                    <a:pt x="1241659" y="154004"/>
                  </a:cubicBez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3" name="Ελεύθερη σχεδίαση 52"/>
            <p:cNvSpPr/>
            <p:nvPr/>
          </p:nvSpPr>
          <p:spPr>
            <a:xfrm>
              <a:off x="2054268" y="4008329"/>
              <a:ext cx="1866379" cy="1327759"/>
            </a:xfrm>
            <a:custGeom>
              <a:avLst/>
              <a:gdLst>
                <a:gd name="connsiteX0" fmla="*/ 0 w 1866379"/>
                <a:gd name="connsiteY0" fmla="*/ 0 h 1327759"/>
                <a:gd name="connsiteX1" fmla="*/ 50105 w 1866379"/>
                <a:gd name="connsiteY1" fmla="*/ 75156 h 1327759"/>
                <a:gd name="connsiteX2" fmla="*/ 212943 w 1866379"/>
                <a:gd name="connsiteY2" fmla="*/ 112734 h 1327759"/>
                <a:gd name="connsiteX3" fmla="*/ 526094 w 1866379"/>
                <a:gd name="connsiteY3" fmla="*/ 125260 h 1327759"/>
                <a:gd name="connsiteX4" fmla="*/ 764088 w 1866379"/>
                <a:gd name="connsiteY4" fmla="*/ 175364 h 1327759"/>
                <a:gd name="connsiteX5" fmla="*/ 914400 w 1866379"/>
                <a:gd name="connsiteY5" fmla="*/ 388307 h 1327759"/>
                <a:gd name="connsiteX6" fmla="*/ 951979 w 1866379"/>
                <a:gd name="connsiteY6" fmla="*/ 701457 h 1327759"/>
                <a:gd name="connsiteX7" fmla="*/ 951979 w 1866379"/>
                <a:gd name="connsiteY7" fmla="*/ 964504 h 1327759"/>
                <a:gd name="connsiteX8" fmla="*/ 951979 w 1866379"/>
                <a:gd name="connsiteY8" fmla="*/ 1152394 h 1327759"/>
                <a:gd name="connsiteX9" fmla="*/ 1152395 w 1866379"/>
                <a:gd name="connsiteY9" fmla="*/ 1302707 h 1327759"/>
                <a:gd name="connsiteX10" fmla="*/ 1603332 w 1866379"/>
                <a:gd name="connsiteY10" fmla="*/ 1315233 h 1327759"/>
                <a:gd name="connsiteX11" fmla="*/ 1866379 w 1866379"/>
                <a:gd name="connsiteY11" fmla="*/ 1327759 h 1327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66379" h="1327759">
                  <a:moveTo>
                    <a:pt x="0" y="0"/>
                  </a:moveTo>
                  <a:cubicBezTo>
                    <a:pt x="7307" y="28183"/>
                    <a:pt x="14615" y="56367"/>
                    <a:pt x="50105" y="75156"/>
                  </a:cubicBezTo>
                  <a:cubicBezTo>
                    <a:pt x="85595" y="93945"/>
                    <a:pt x="133612" y="104383"/>
                    <a:pt x="212943" y="112734"/>
                  </a:cubicBezTo>
                  <a:cubicBezTo>
                    <a:pt x="292274" y="121085"/>
                    <a:pt x="434237" y="114822"/>
                    <a:pt x="526094" y="125260"/>
                  </a:cubicBezTo>
                  <a:cubicBezTo>
                    <a:pt x="617951" y="135698"/>
                    <a:pt x="699370" y="131523"/>
                    <a:pt x="764088" y="175364"/>
                  </a:cubicBezTo>
                  <a:cubicBezTo>
                    <a:pt x="828806" y="219205"/>
                    <a:pt x="883085" y="300625"/>
                    <a:pt x="914400" y="388307"/>
                  </a:cubicBezTo>
                  <a:cubicBezTo>
                    <a:pt x="945715" y="475989"/>
                    <a:pt x="945716" y="605424"/>
                    <a:pt x="951979" y="701457"/>
                  </a:cubicBezTo>
                  <a:cubicBezTo>
                    <a:pt x="958242" y="797490"/>
                    <a:pt x="951979" y="964504"/>
                    <a:pt x="951979" y="964504"/>
                  </a:cubicBezTo>
                  <a:cubicBezTo>
                    <a:pt x="951979" y="1039660"/>
                    <a:pt x="918576" y="1096027"/>
                    <a:pt x="951979" y="1152394"/>
                  </a:cubicBezTo>
                  <a:cubicBezTo>
                    <a:pt x="985382" y="1208761"/>
                    <a:pt x="1043836" y="1275567"/>
                    <a:pt x="1152395" y="1302707"/>
                  </a:cubicBezTo>
                  <a:cubicBezTo>
                    <a:pt x="1260954" y="1329847"/>
                    <a:pt x="1484335" y="1311058"/>
                    <a:pt x="1603332" y="1315233"/>
                  </a:cubicBezTo>
                  <a:cubicBezTo>
                    <a:pt x="1722329" y="1319408"/>
                    <a:pt x="1794354" y="1323583"/>
                    <a:pt x="1866379" y="1327759"/>
                  </a:cubicBez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4" name="Ελεύθερη σχεδίαση 53"/>
            <p:cNvSpPr/>
            <p:nvPr/>
          </p:nvSpPr>
          <p:spPr>
            <a:xfrm>
              <a:off x="2229633" y="4445349"/>
              <a:ext cx="1703540" cy="342003"/>
            </a:xfrm>
            <a:custGeom>
              <a:avLst/>
              <a:gdLst>
                <a:gd name="connsiteX0" fmla="*/ 0 w 1703540"/>
                <a:gd name="connsiteY0" fmla="*/ 214333 h 342003"/>
                <a:gd name="connsiteX1" fmla="*/ 37578 w 1703540"/>
                <a:gd name="connsiteY1" fmla="*/ 289489 h 342003"/>
                <a:gd name="connsiteX2" fmla="*/ 75156 w 1703540"/>
                <a:gd name="connsiteY2" fmla="*/ 314541 h 342003"/>
                <a:gd name="connsiteX3" fmla="*/ 363255 w 1703540"/>
                <a:gd name="connsiteY3" fmla="*/ 339593 h 342003"/>
                <a:gd name="connsiteX4" fmla="*/ 726509 w 1703540"/>
                <a:gd name="connsiteY4" fmla="*/ 339593 h 342003"/>
                <a:gd name="connsiteX5" fmla="*/ 851770 w 1703540"/>
                <a:gd name="connsiteY5" fmla="*/ 327067 h 342003"/>
                <a:gd name="connsiteX6" fmla="*/ 951978 w 1703540"/>
                <a:gd name="connsiteY6" fmla="*/ 302015 h 342003"/>
                <a:gd name="connsiteX7" fmla="*/ 989556 w 1703540"/>
                <a:gd name="connsiteY7" fmla="*/ 189281 h 342003"/>
                <a:gd name="connsiteX8" fmla="*/ 989556 w 1703540"/>
                <a:gd name="connsiteY8" fmla="*/ 101599 h 342003"/>
                <a:gd name="connsiteX9" fmla="*/ 1027134 w 1703540"/>
                <a:gd name="connsiteY9" fmla="*/ 13917 h 342003"/>
                <a:gd name="connsiteX10" fmla="*/ 1415441 w 1703540"/>
                <a:gd name="connsiteY10" fmla="*/ 1391 h 342003"/>
                <a:gd name="connsiteX11" fmla="*/ 1703540 w 1703540"/>
                <a:gd name="connsiteY11" fmla="*/ 26443 h 342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3540" h="342003">
                  <a:moveTo>
                    <a:pt x="0" y="214333"/>
                  </a:moveTo>
                  <a:cubicBezTo>
                    <a:pt x="12526" y="243560"/>
                    <a:pt x="25052" y="272788"/>
                    <a:pt x="37578" y="289489"/>
                  </a:cubicBezTo>
                  <a:cubicBezTo>
                    <a:pt x="50104" y="306190"/>
                    <a:pt x="20877" y="306190"/>
                    <a:pt x="75156" y="314541"/>
                  </a:cubicBezTo>
                  <a:cubicBezTo>
                    <a:pt x="129435" y="322892"/>
                    <a:pt x="254696" y="335418"/>
                    <a:pt x="363255" y="339593"/>
                  </a:cubicBezTo>
                  <a:cubicBezTo>
                    <a:pt x="471814" y="343768"/>
                    <a:pt x="645090" y="341681"/>
                    <a:pt x="726509" y="339593"/>
                  </a:cubicBezTo>
                  <a:cubicBezTo>
                    <a:pt x="807928" y="337505"/>
                    <a:pt x="814192" y="333330"/>
                    <a:pt x="851770" y="327067"/>
                  </a:cubicBezTo>
                  <a:cubicBezTo>
                    <a:pt x="889348" y="320804"/>
                    <a:pt x="929014" y="324979"/>
                    <a:pt x="951978" y="302015"/>
                  </a:cubicBezTo>
                  <a:cubicBezTo>
                    <a:pt x="974942" y="279051"/>
                    <a:pt x="983293" y="222684"/>
                    <a:pt x="989556" y="189281"/>
                  </a:cubicBezTo>
                  <a:cubicBezTo>
                    <a:pt x="995819" y="155878"/>
                    <a:pt x="983293" y="130826"/>
                    <a:pt x="989556" y="101599"/>
                  </a:cubicBezTo>
                  <a:cubicBezTo>
                    <a:pt x="995819" y="72372"/>
                    <a:pt x="956153" y="30618"/>
                    <a:pt x="1027134" y="13917"/>
                  </a:cubicBezTo>
                  <a:cubicBezTo>
                    <a:pt x="1098115" y="-2784"/>
                    <a:pt x="1302707" y="-697"/>
                    <a:pt x="1415441" y="1391"/>
                  </a:cubicBezTo>
                  <a:cubicBezTo>
                    <a:pt x="1528175" y="3479"/>
                    <a:pt x="1615857" y="14961"/>
                    <a:pt x="1703540" y="26443"/>
                  </a:cubicBez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5" name="Ελεύθερη σχεδίαση 54"/>
            <p:cNvSpPr/>
            <p:nvPr/>
          </p:nvSpPr>
          <p:spPr>
            <a:xfrm>
              <a:off x="5899759" y="3469710"/>
              <a:ext cx="951978" cy="277543"/>
            </a:xfrm>
            <a:custGeom>
              <a:avLst/>
              <a:gdLst>
                <a:gd name="connsiteX0" fmla="*/ 951978 w 951978"/>
                <a:gd name="connsiteY0" fmla="*/ 0 h 277543"/>
                <a:gd name="connsiteX1" fmla="*/ 914400 w 951978"/>
                <a:gd name="connsiteY1" fmla="*/ 125260 h 277543"/>
                <a:gd name="connsiteX2" fmla="*/ 789140 w 951978"/>
                <a:gd name="connsiteY2" fmla="*/ 212942 h 277543"/>
                <a:gd name="connsiteX3" fmla="*/ 526093 w 951978"/>
                <a:gd name="connsiteY3" fmla="*/ 275572 h 277543"/>
                <a:gd name="connsiteX4" fmla="*/ 137786 w 951978"/>
                <a:gd name="connsiteY4" fmla="*/ 263046 h 277543"/>
                <a:gd name="connsiteX5" fmla="*/ 0 w 951978"/>
                <a:gd name="connsiteY5" fmla="*/ 275572 h 277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1978" h="277543">
                  <a:moveTo>
                    <a:pt x="951978" y="0"/>
                  </a:moveTo>
                  <a:cubicBezTo>
                    <a:pt x="946759" y="44885"/>
                    <a:pt x="941540" y="89770"/>
                    <a:pt x="914400" y="125260"/>
                  </a:cubicBezTo>
                  <a:cubicBezTo>
                    <a:pt x="887260" y="160750"/>
                    <a:pt x="853858" y="187890"/>
                    <a:pt x="789140" y="212942"/>
                  </a:cubicBezTo>
                  <a:cubicBezTo>
                    <a:pt x="724422" y="237994"/>
                    <a:pt x="634652" y="267221"/>
                    <a:pt x="526093" y="275572"/>
                  </a:cubicBezTo>
                  <a:cubicBezTo>
                    <a:pt x="417534" y="283923"/>
                    <a:pt x="225468" y="263046"/>
                    <a:pt x="137786" y="263046"/>
                  </a:cubicBezTo>
                  <a:cubicBezTo>
                    <a:pt x="50104" y="263046"/>
                    <a:pt x="25052" y="269309"/>
                    <a:pt x="0" y="275572"/>
                  </a:cubicBezTo>
                </a:path>
              </a:pathLst>
            </a:custGeom>
            <a:noFill/>
            <a:ln>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56" name="TextBox 55"/>
            <p:cNvSpPr txBox="1"/>
            <p:nvPr/>
          </p:nvSpPr>
          <p:spPr>
            <a:xfrm>
              <a:off x="1326199" y="3111855"/>
              <a:ext cx="1746047" cy="369332"/>
            </a:xfrm>
            <a:prstGeom prst="rect">
              <a:avLst/>
            </a:prstGeom>
            <a:noFill/>
          </p:spPr>
          <p:txBody>
            <a:bodyPr wrap="square" rtlCol="0">
              <a:spAutoFit/>
            </a:bodyPr>
            <a:lstStyle/>
            <a:p>
              <a:r>
                <a:rPr lang="en-US" dirty="0" smtClean="0">
                  <a:solidFill>
                    <a:prstClr val="black"/>
                  </a:solidFill>
                  <a:latin typeface="Calibri"/>
                </a:rPr>
                <a:t>&lt;repeatclass,63&gt;</a:t>
              </a:r>
              <a:endParaRPr lang="el-GR" dirty="0">
                <a:solidFill>
                  <a:prstClr val="black"/>
                </a:solidFill>
                <a:latin typeface="Calibri"/>
              </a:endParaRPr>
            </a:p>
          </p:txBody>
        </p:sp>
        <p:sp>
          <p:nvSpPr>
            <p:cNvPr id="57" name="TextBox 56"/>
            <p:cNvSpPr txBox="1"/>
            <p:nvPr/>
          </p:nvSpPr>
          <p:spPr>
            <a:xfrm>
              <a:off x="1375245" y="3733541"/>
              <a:ext cx="1010062" cy="369332"/>
            </a:xfrm>
            <a:prstGeom prst="rect">
              <a:avLst/>
            </a:prstGeom>
            <a:noFill/>
          </p:spPr>
          <p:txBody>
            <a:bodyPr wrap="square" rtlCol="0">
              <a:spAutoFit/>
            </a:bodyPr>
            <a:lstStyle/>
            <a:p>
              <a:r>
                <a:rPr lang="en-US" dirty="0" smtClean="0">
                  <a:solidFill>
                    <a:prstClr val="black"/>
                  </a:solidFill>
                  <a:latin typeface="Calibri"/>
                </a:rPr>
                <a:t>&lt;id,160&gt;</a:t>
              </a:r>
              <a:endParaRPr lang="el-GR" dirty="0">
                <a:solidFill>
                  <a:prstClr val="black"/>
                </a:solidFill>
                <a:latin typeface="Calibri"/>
              </a:endParaRPr>
            </a:p>
          </p:txBody>
        </p:sp>
        <p:sp>
          <p:nvSpPr>
            <p:cNvPr id="58" name="TextBox 57"/>
            <p:cNvSpPr txBox="1"/>
            <p:nvPr/>
          </p:nvSpPr>
          <p:spPr>
            <a:xfrm>
              <a:off x="1375245" y="4339777"/>
              <a:ext cx="1225521" cy="369332"/>
            </a:xfrm>
            <a:prstGeom prst="rect">
              <a:avLst/>
            </a:prstGeom>
            <a:noFill/>
          </p:spPr>
          <p:txBody>
            <a:bodyPr wrap="square" rtlCol="0">
              <a:spAutoFit/>
            </a:bodyPr>
            <a:lstStyle/>
            <a:p>
              <a:r>
                <a:rPr lang="en-US" dirty="0" smtClean="0">
                  <a:solidFill>
                    <a:prstClr val="black"/>
                  </a:solidFill>
                  <a:latin typeface="Calibri"/>
                </a:rPr>
                <a:t>&lt;relop,65&gt;</a:t>
              </a:r>
              <a:endParaRPr lang="el-GR" dirty="0">
                <a:solidFill>
                  <a:prstClr val="black"/>
                </a:solidFill>
                <a:latin typeface="Calibri"/>
              </a:endParaRPr>
            </a:p>
          </p:txBody>
        </p:sp>
        <p:sp>
          <p:nvSpPr>
            <p:cNvPr id="59" name="TextBox 58"/>
            <p:cNvSpPr txBox="1"/>
            <p:nvPr/>
          </p:nvSpPr>
          <p:spPr>
            <a:xfrm>
              <a:off x="1375244" y="4961463"/>
              <a:ext cx="1225521" cy="369332"/>
            </a:xfrm>
            <a:prstGeom prst="rect">
              <a:avLst/>
            </a:prstGeom>
            <a:noFill/>
          </p:spPr>
          <p:txBody>
            <a:bodyPr wrap="square" rtlCol="0">
              <a:spAutoFit/>
            </a:bodyPr>
            <a:lstStyle/>
            <a:p>
              <a:r>
                <a:rPr lang="en-US" dirty="0" smtClean="0">
                  <a:solidFill>
                    <a:prstClr val="black"/>
                  </a:solidFill>
                  <a:latin typeface="Calibri"/>
                </a:rPr>
                <a:t>&lt;const,7&gt;</a:t>
              </a:r>
              <a:endParaRPr lang="el-GR" dirty="0">
                <a:solidFill>
                  <a:prstClr val="black"/>
                </a:solidFill>
                <a:latin typeface="Calibri"/>
              </a:endParaRPr>
            </a:p>
          </p:txBody>
        </p:sp>
        <p:sp>
          <p:nvSpPr>
            <p:cNvPr id="60" name="TextBox 59"/>
            <p:cNvSpPr txBox="1"/>
            <p:nvPr/>
          </p:nvSpPr>
          <p:spPr>
            <a:xfrm>
              <a:off x="6216845" y="3076512"/>
              <a:ext cx="2127050" cy="369332"/>
            </a:xfrm>
            <a:prstGeom prst="rect">
              <a:avLst/>
            </a:prstGeom>
            <a:noFill/>
          </p:spPr>
          <p:txBody>
            <a:bodyPr wrap="square" rtlCol="0">
              <a:spAutoFit/>
            </a:bodyPr>
            <a:lstStyle/>
            <a:p>
              <a:r>
                <a:rPr lang="el-GR" dirty="0" smtClean="0">
                  <a:solidFill>
                    <a:prstClr val="black"/>
                  </a:solidFill>
                  <a:latin typeface="Calibri"/>
                </a:rPr>
                <a:t>Πίνακας συμβόλων</a:t>
              </a:r>
              <a:endParaRPr lang="el-GR" dirty="0">
                <a:solidFill>
                  <a:prstClr val="black"/>
                </a:solidFill>
                <a:latin typeface="Calibri"/>
              </a:endParaRPr>
            </a:p>
          </p:txBody>
        </p:sp>
        <p:sp>
          <p:nvSpPr>
            <p:cNvPr id="61" name="TextBox 60"/>
            <p:cNvSpPr txBox="1"/>
            <p:nvPr/>
          </p:nvSpPr>
          <p:spPr>
            <a:xfrm>
              <a:off x="4446487" y="3408675"/>
              <a:ext cx="705752" cy="369332"/>
            </a:xfrm>
            <a:prstGeom prst="rect">
              <a:avLst/>
            </a:prstGeom>
            <a:noFill/>
          </p:spPr>
          <p:txBody>
            <a:bodyPr wrap="square" rtlCol="0">
              <a:spAutoFit/>
            </a:bodyPr>
            <a:lstStyle/>
            <a:p>
              <a:r>
                <a:rPr lang="en-US" dirty="0" smtClean="0">
                  <a:solidFill>
                    <a:prstClr val="black"/>
                  </a:solidFill>
                  <a:latin typeface="Calibri"/>
                </a:rPr>
                <a:t>while</a:t>
              </a:r>
              <a:endParaRPr lang="el-GR" dirty="0">
                <a:solidFill>
                  <a:prstClr val="black"/>
                </a:solidFill>
                <a:latin typeface="Calibri"/>
              </a:endParaRPr>
            </a:p>
          </p:txBody>
        </p:sp>
        <p:sp>
          <p:nvSpPr>
            <p:cNvPr id="62" name="TextBox 61"/>
            <p:cNvSpPr txBox="1"/>
            <p:nvPr/>
          </p:nvSpPr>
          <p:spPr>
            <a:xfrm>
              <a:off x="4477191" y="3876340"/>
              <a:ext cx="705752" cy="369332"/>
            </a:xfrm>
            <a:prstGeom prst="rect">
              <a:avLst/>
            </a:prstGeom>
            <a:noFill/>
          </p:spPr>
          <p:txBody>
            <a:bodyPr wrap="square" rtlCol="0">
              <a:spAutoFit/>
            </a:bodyPr>
            <a:lstStyle/>
            <a:p>
              <a:r>
                <a:rPr lang="en-US" dirty="0" smtClean="0">
                  <a:solidFill>
                    <a:prstClr val="black"/>
                  </a:solidFill>
                  <a:latin typeface="Calibri"/>
                </a:rPr>
                <a:t>for</a:t>
              </a:r>
              <a:endParaRPr lang="el-GR" dirty="0">
                <a:solidFill>
                  <a:prstClr val="black"/>
                </a:solidFill>
                <a:latin typeface="Calibri"/>
              </a:endParaRPr>
            </a:p>
          </p:txBody>
        </p:sp>
        <p:sp>
          <p:nvSpPr>
            <p:cNvPr id="63" name="TextBox 62"/>
            <p:cNvSpPr txBox="1"/>
            <p:nvPr/>
          </p:nvSpPr>
          <p:spPr>
            <a:xfrm>
              <a:off x="4479259" y="4315419"/>
              <a:ext cx="434281" cy="369332"/>
            </a:xfrm>
            <a:prstGeom prst="rect">
              <a:avLst/>
            </a:prstGeom>
            <a:noFill/>
          </p:spPr>
          <p:txBody>
            <a:bodyPr wrap="square" rtlCol="0">
              <a:spAutoFit/>
            </a:bodyPr>
            <a:lstStyle/>
            <a:p>
              <a:r>
                <a:rPr lang="en-US" dirty="0" smtClean="0">
                  <a:solidFill>
                    <a:prstClr val="black"/>
                  </a:solidFill>
                  <a:latin typeface="Calibri"/>
                </a:rPr>
                <a:t>&lt;=</a:t>
              </a:r>
              <a:endParaRPr lang="el-GR" dirty="0">
                <a:solidFill>
                  <a:prstClr val="black"/>
                </a:solidFill>
                <a:latin typeface="Calibri"/>
              </a:endParaRPr>
            </a:p>
          </p:txBody>
        </p:sp>
        <p:sp>
          <p:nvSpPr>
            <p:cNvPr id="64" name="TextBox 63"/>
            <p:cNvSpPr txBox="1"/>
            <p:nvPr/>
          </p:nvSpPr>
          <p:spPr>
            <a:xfrm>
              <a:off x="4485682" y="5217165"/>
              <a:ext cx="434281" cy="369332"/>
            </a:xfrm>
            <a:prstGeom prst="rect">
              <a:avLst/>
            </a:prstGeom>
            <a:noFill/>
          </p:spPr>
          <p:txBody>
            <a:bodyPr wrap="square" rtlCol="0">
              <a:spAutoFit/>
            </a:bodyPr>
            <a:lstStyle/>
            <a:p>
              <a:r>
                <a:rPr lang="en-US" dirty="0" err="1" smtClean="0">
                  <a:solidFill>
                    <a:prstClr val="black"/>
                  </a:solidFill>
                  <a:latin typeface="Calibri"/>
                </a:rPr>
                <a:t>i</a:t>
              </a:r>
              <a:endParaRPr lang="el-GR" dirty="0">
                <a:solidFill>
                  <a:prstClr val="black"/>
                </a:solidFill>
                <a:latin typeface="Calibri"/>
              </a:endParaRPr>
            </a:p>
          </p:txBody>
        </p:sp>
        <p:sp>
          <p:nvSpPr>
            <p:cNvPr id="65" name="TextBox 64"/>
            <p:cNvSpPr txBox="1"/>
            <p:nvPr/>
          </p:nvSpPr>
          <p:spPr>
            <a:xfrm>
              <a:off x="5152239" y="5217165"/>
              <a:ext cx="434281" cy="369332"/>
            </a:xfrm>
            <a:prstGeom prst="rect">
              <a:avLst/>
            </a:prstGeom>
            <a:noFill/>
          </p:spPr>
          <p:txBody>
            <a:bodyPr wrap="square" rtlCol="0">
              <a:spAutoFit/>
            </a:bodyPr>
            <a:lstStyle/>
            <a:p>
              <a:r>
                <a:rPr lang="en-US" dirty="0" err="1" smtClean="0">
                  <a:solidFill>
                    <a:prstClr val="black"/>
                  </a:solidFill>
                  <a:latin typeface="Calibri"/>
                </a:rPr>
                <a:t>int</a:t>
              </a:r>
              <a:endParaRPr lang="el-GR" dirty="0">
                <a:solidFill>
                  <a:prstClr val="black"/>
                </a:solidFill>
                <a:latin typeface="Calibri"/>
              </a:endParaRPr>
            </a:p>
          </p:txBody>
        </p:sp>
        <p:sp>
          <p:nvSpPr>
            <p:cNvPr id="66" name="TextBox 65"/>
            <p:cNvSpPr txBox="1"/>
            <p:nvPr/>
          </p:nvSpPr>
          <p:spPr>
            <a:xfrm>
              <a:off x="3944804" y="5182546"/>
              <a:ext cx="609680" cy="369332"/>
            </a:xfrm>
            <a:prstGeom prst="rect">
              <a:avLst/>
            </a:prstGeom>
            <a:noFill/>
          </p:spPr>
          <p:txBody>
            <a:bodyPr wrap="square" rtlCol="0">
              <a:spAutoFit/>
            </a:bodyPr>
            <a:lstStyle/>
            <a:p>
              <a:r>
                <a:rPr lang="en-US" dirty="0" smtClean="0">
                  <a:solidFill>
                    <a:prstClr val="black"/>
                  </a:solidFill>
                  <a:latin typeface="Calibri"/>
                </a:rPr>
                <a:t>160</a:t>
              </a:r>
              <a:endParaRPr lang="el-GR" dirty="0">
                <a:solidFill>
                  <a:prstClr val="black"/>
                </a:solidFill>
                <a:latin typeface="Calibri"/>
              </a:endParaRPr>
            </a:p>
          </p:txBody>
        </p:sp>
        <p:sp>
          <p:nvSpPr>
            <p:cNvPr id="67" name="TextBox 66"/>
            <p:cNvSpPr txBox="1"/>
            <p:nvPr/>
          </p:nvSpPr>
          <p:spPr>
            <a:xfrm>
              <a:off x="4058255" y="4292591"/>
              <a:ext cx="434281" cy="369332"/>
            </a:xfrm>
            <a:prstGeom prst="rect">
              <a:avLst/>
            </a:prstGeom>
            <a:noFill/>
          </p:spPr>
          <p:txBody>
            <a:bodyPr wrap="square" rtlCol="0">
              <a:spAutoFit/>
            </a:bodyPr>
            <a:lstStyle/>
            <a:p>
              <a:r>
                <a:rPr lang="en-US" dirty="0" smtClean="0">
                  <a:solidFill>
                    <a:prstClr val="black"/>
                  </a:solidFill>
                  <a:latin typeface="Calibri"/>
                </a:rPr>
                <a:t>65</a:t>
              </a:r>
              <a:endParaRPr lang="el-GR" dirty="0">
                <a:solidFill>
                  <a:prstClr val="black"/>
                </a:solidFill>
                <a:latin typeface="Calibri"/>
              </a:endParaRPr>
            </a:p>
          </p:txBody>
        </p:sp>
        <p:sp>
          <p:nvSpPr>
            <p:cNvPr id="68" name="TextBox 67"/>
            <p:cNvSpPr txBox="1"/>
            <p:nvPr/>
          </p:nvSpPr>
          <p:spPr>
            <a:xfrm>
              <a:off x="4042910" y="3409087"/>
              <a:ext cx="434281" cy="369332"/>
            </a:xfrm>
            <a:prstGeom prst="rect">
              <a:avLst/>
            </a:prstGeom>
            <a:noFill/>
          </p:spPr>
          <p:txBody>
            <a:bodyPr wrap="square" rtlCol="0">
              <a:spAutoFit/>
            </a:bodyPr>
            <a:lstStyle/>
            <a:p>
              <a:r>
                <a:rPr lang="en-US" dirty="0" smtClean="0">
                  <a:solidFill>
                    <a:prstClr val="black"/>
                  </a:solidFill>
                  <a:latin typeface="Calibri"/>
                </a:rPr>
                <a:t>63</a:t>
              </a:r>
              <a:endParaRPr lang="el-GR" dirty="0">
                <a:solidFill>
                  <a:prstClr val="black"/>
                </a:solidFill>
                <a:latin typeface="Calibri"/>
              </a:endParaRPr>
            </a:p>
          </p:txBody>
        </p:sp>
      </p:grpSp>
    </p:spTree>
    <p:custDataLst>
      <p:tags r:id="rId1"/>
    </p:custDataLst>
    <p:extLst>
      <p:ext uri="{BB962C8B-B14F-4D97-AF65-F5344CB8AC3E}">
        <p14:creationId xmlns:p14="http://schemas.microsoft.com/office/powerpoint/2010/main" val="35558203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Δημιουργία Πίνακα </a:t>
            </a:r>
            <a:r>
              <a:rPr lang="el-GR" dirty="0"/>
              <a:t>συμβόλων</a:t>
            </a:r>
          </a:p>
        </p:txBody>
      </p:sp>
      <p:sp>
        <p:nvSpPr>
          <p:cNvPr id="3" name="Θέση περιεχομένου 2"/>
          <p:cNvSpPr>
            <a:spLocks noGrp="1"/>
          </p:cNvSpPr>
          <p:nvPr>
            <p:ph idx="1"/>
          </p:nvPr>
        </p:nvSpPr>
        <p:spPr>
          <a:xfrm>
            <a:off x="450840" y="928490"/>
            <a:ext cx="8585655" cy="5524723"/>
          </a:xfrm>
        </p:spPr>
        <p:txBody>
          <a:bodyPr>
            <a:noAutofit/>
          </a:bodyPr>
          <a:lstStyle/>
          <a:p>
            <a:pPr>
              <a:spcBef>
                <a:spcPts val="1800"/>
              </a:spcBef>
            </a:pPr>
            <a:r>
              <a:rPr lang="el-GR" sz="2400" dirty="0"/>
              <a:t>Ο πίνακας συμβόλων περιέχει αρχικά (πιθανόν) μόνο τις κρατημένες λέξεις</a:t>
            </a:r>
            <a:r>
              <a:rPr lang="el-GR" sz="2400" dirty="0" smtClean="0"/>
              <a:t>.</a:t>
            </a:r>
            <a:endParaRPr lang="el-GR" sz="2400" dirty="0"/>
          </a:p>
          <a:p>
            <a:pPr>
              <a:spcBef>
                <a:spcPts val="1800"/>
              </a:spcBef>
            </a:pPr>
            <a:r>
              <a:rPr lang="el-GR" sz="2400" dirty="0"/>
              <a:t>Ο πίνακας συμβόλων </a:t>
            </a:r>
            <a:r>
              <a:rPr lang="el-GR" sz="2400" dirty="0" smtClean="0"/>
              <a:t>ενημερώνεται  κατά τη λεκτική ανάλυση και </a:t>
            </a:r>
            <a:r>
              <a:rPr lang="el-GR" sz="2400" dirty="0"/>
              <a:t>χρησιμοποιείται </a:t>
            </a:r>
            <a:r>
              <a:rPr lang="el-GR" sz="2400" dirty="0" smtClean="0"/>
              <a:t>κατά </a:t>
            </a:r>
            <a:r>
              <a:rPr lang="el-GR" sz="2400" dirty="0"/>
              <a:t>το στατικό σημασιολογικό έλεγχο, τη δέσμευση χώρου μνήμης και τη δημιουργία </a:t>
            </a:r>
            <a:r>
              <a:rPr lang="el-GR" sz="2400" dirty="0" smtClean="0"/>
              <a:t>ενδιάμεσου κώδικα.</a:t>
            </a:r>
            <a:endParaRPr lang="el-GR" sz="2400" dirty="0"/>
          </a:p>
          <a:p>
            <a:pPr>
              <a:spcBef>
                <a:spcPts val="1800"/>
              </a:spcBef>
            </a:pPr>
            <a:r>
              <a:rPr lang="el-GR" sz="2400" dirty="0"/>
              <a:t>Παραμένει στην κύρια μνήμη για να χρησιμοποιηθεί σε κάθε μία από τις προαναφερθείσες επεξεργασίες</a:t>
            </a:r>
            <a:r>
              <a:rPr lang="el-GR" sz="2400" dirty="0" smtClean="0"/>
              <a:t>.</a:t>
            </a:r>
            <a:endParaRPr lang="el-GR" sz="2400" dirty="0"/>
          </a:p>
          <a:p>
            <a:pPr>
              <a:spcBef>
                <a:spcPts val="1800"/>
              </a:spcBef>
            </a:pPr>
            <a:r>
              <a:rPr lang="el-GR" sz="2400" dirty="0"/>
              <a:t>Κάθε αναφορά σε όνομα του πηγαίου κώδικα έχει ως αποτέλεσμα την προσπέλαση του πίνακα συμβόλων, για την εύρεση του κόμβου συμβόλου που αντιστοιχεί στο όνομα με σκοπό την καταχώρηση νέας τιμής ή την ανάκτηση μιας υπάρχουσας.</a:t>
            </a:r>
          </a:p>
          <a:p>
            <a:pPr>
              <a:spcBef>
                <a:spcPts val="1800"/>
              </a:spcBef>
            </a:pPr>
            <a:endParaRPr lang="el-GR" sz="2400" dirty="0"/>
          </a:p>
          <a:p>
            <a:pPr>
              <a:spcBef>
                <a:spcPts val="1800"/>
              </a:spcBef>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custDataLst>
      <p:tags r:id="rId1"/>
    </p:custDataLst>
    <p:extLst>
      <p:ext uri="{BB962C8B-B14F-4D97-AF65-F5344CB8AC3E}">
        <p14:creationId xmlns:p14="http://schemas.microsoft.com/office/powerpoint/2010/main" val="495115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352928" cy="908720"/>
          </a:xfrm>
        </p:spPr>
        <p:txBody>
          <a:bodyPr>
            <a:normAutofit fontScale="90000"/>
          </a:bodyPr>
          <a:lstStyle/>
          <a:p>
            <a:r>
              <a:rPr lang="el-GR" sz="4400" dirty="0"/>
              <a:t>Λειτουργίες Πίνακα </a:t>
            </a:r>
            <a:r>
              <a:rPr lang="el-GR" sz="4400" dirty="0" smtClean="0"/>
              <a:t>συμβόλων </a:t>
            </a:r>
            <a:r>
              <a:rPr lang="el-GR" sz="3600" b="0" dirty="0" smtClean="0"/>
              <a:t>(1 από 2)</a:t>
            </a:r>
            <a:endParaRPr lang="el-GR" sz="3600" b="0" dirty="0"/>
          </a:p>
        </p:txBody>
      </p:sp>
      <p:sp>
        <p:nvSpPr>
          <p:cNvPr id="3" name="Θέση περιεχομένου 2"/>
          <p:cNvSpPr>
            <a:spLocks noGrp="1"/>
          </p:cNvSpPr>
          <p:nvPr>
            <p:ph idx="1"/>
          </p:nvPr>
        </p:nvSpPr>
        <p:spPr/>
        <p:txBody>
          <a:bodyPr>
            <a:normAutofit/>
          </a:bodyPr>
          <a:lstStyle/>
          <a:p>
            <a:pPr marL="0" indent="0">
              <a:spcBef>
                <a:spcPts val="2400"/>
              </a:spcBef>
              <a:buNone/>
            </a:pPr>
            <a:r>
              <a:rPr lang="el-GR" sz="2400" dirty="0"/>
              <a:t>Λειτουργίες που πρέπει να υποστηρίζει ένας πίνακας συμβόλων:</a:t>
            </a:r>
          </a:p>
          <a:p>
            <a:pPr>
              <a:spcBef>
                <a:spcPts val="2400"/>
              </a:spcBef>
              <a:buFont typeface="Wingdings" pitchFamily="2" charset="2"/>
              <a:buChar char="ü"/>
            </a:pPr>
            <a:r>
              <a:rPr lang="el-GR" sz="2400" dirty="0"/>
              <a:t>Δημιουργία </a:t>
            </a:r>
            <a:r>
              <a:rPr lang="el-GR" sz="2400" dirty="0" smtClean="0"/>
              <a:t>πίνακα,</a:t>
            </a:r>
            <a:endParaRPr lang="el-GR" sz="2400" dirty="0"/>
          </a:p>
          <a:p>
            <a:pPr>
              <a:spcBef>
                <a:spcPts val="2400"/>
              </a:spcBef>
              <a:buFont typeface="Wingdings" pitchFamily="2" charset="2"/>
              <a:buChar char="ü"/>
            </a:pPr>
            <a:r>
              <a:rPr lang="el-GR" sz="2400" dirty="0"/>
              <a:t>Αναζήτηση κάποιου κόμβου συμβόλου στον </a:t>
            </a:r>
            <a:r>
              <a:rPr lang="el-GR" sz="2400" dirty="0" smtClean="0"/>
              <a:t>πίνακα,</a:t>
            </a:r>
            <a:endParaRPr lang="el-GR" sz="2400" dirty="0"/>
          </a:p>
          <a:p>
            <a:pPr>
              <a:spcBef>
                <a:spcPts val="2400"/>
              </a:spcBef>
              <a:buFont typeface="Wingdings" pitchFamily="2" charset="2"/>
              <a:buChar char="ü"/>
            </a:pPr>
            <a:r>
              <a:rPr lang="el-GR" sz="2400" dirty="0"/>
              <a:t>Εισαγωγή νέου </a:t>
            </a:r>
            <a:r>
              <a:rPr lang="el-GR" sz="2400" dirty="0" smtClean="0"/>
              <a:t>κόμβου,</a:t>
            </a:r>
            <a:endParaRPr lang="el-GR" sz="2400" dirty="0"/>
          </a:p>
          <a:p>
            <a:pPr>
              <a:spcBef>
                <a:spcPts val="2400"/>
              </a:spcBef>
              <a:buFont typeface="Wingdings" pitchFamily="2" charset="2"/>
              <a:buChar char="ü"/>
            </a:pPr>
            <a:r>
              <a:rPr lang="el-GR" sz="2400" dirty="0"/>
              <a:t>Διαγραφή ενός </a:t>
            </a:r>
            <a:r>
              <a:rPr lang="el-GR" sz="2400" dirty="0" smtClean="0"/>
              <a:t>κόμβου,</a:t>
            </a:r>
            <a:endParaRPr lang="el-GR" sz="2400" dirty="0"/>
          </a:p>
          <a:p>
            <a:pPr>
              <a:spcBef>
                <a:spcPts val="2400"/>
              </a:spcBef>
              <a:buFont typeface="Wingdings" pitchFamily="2" charset="2"/>
              <a:buChar char="ü"/>
            </a:pPr>
            <a:r>
              <a:rPr lang="el-GR" sz="2400" dirty="0"/>
              <a:t>Καταστροφή του </a:t>
            </a:r>
            <a:r>
              <a:rPr lang="el-GR" sz="2400" dirty="0" smtClean="0"/>
              <a:t>πίνακα.</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custDataLst>
      <p:tags r:id="rId1"/>
    </p:custDataLst>
    <p:extLst>
      <p:ext uri="{BB962C8B-B14F-4D97-AF65-F5344CB8AC3E}">
        <p14:creationId xmlns:p14="http://schemas.microsoft.com/office/powerpoint/2010/main" val="3739004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424936" cy="908720"/>
          </a:xfrm>
        </p:spPr>
        <p:txBody>
          <a:bodyPr>
            <a:normAutofit/>
          </a:bodyPr>
          <a:lstStyle/>
          <a:p>
            <a:r>
              <a:rPr lang="el-GR" dirty="0"/>
              <a:t>Λειτουργίες Πίνακα συμβόλων </a:t>
            </a:r>
            <a:r>
              <a:rPr lang="el-GR" sz="3200" b="0" dirty="0" smtClean="0"/>
              <a:t>(2 </a:t>
            </a:r>
            <a:r>
              <a:rPr lang="el-GR" sz="3200" b="0" dirty="0"/>
              <a:t>από </a:t>
            </a:r>
            <a:r>
              <a:rPr lang="el-GR" sz="3200" b="0" dirty="0" smtClean="0"/>
              <a:t>2)</a:t>
            </a:r>
            <a:endParaRPr lang="el-GR" dirty="0"/>
          </a:p>
        </p:txBody>
      </p:sp>
      <p:sp>
        <p:nvSpPr>
          <p:cNvPr id="3" name="Θέση περιεχομένου 2"/>
          <p:cNvSpPr>
            <a:spLocks noGrp="1"/>
          </p:cNvSpPr>
          <p:nvPr>
            <p:ph idx="1"/>
          </p:nvPr>
        </p:nvSpPr>
        <p:spPr/>
        <p:txBody>
          <a:bodyPr>
            <a:normAutofit/>
          </a:bodyPr>
          <a:lstStyle/>
          <a:p>
            <a:pPr marL="0" indent="0">
              <a:buNone/>
            </a:pPr>
            <a:r>
              <a:rPr lang="el-GR" sz="2400" dirty="0"/>
              <a:t>Η δομή του πίνακα συμβόλων σχεδιάζεται έτσι ώστε να υπάρχει η δυνατότητα αποθήκευσης των ιδιοτήτων, για κάθε τύπο καταχώρησης:</a:t>
            </a:r>
          </a:p>
          <a:p>
            <a:pPr>
              <a:spcBef>
                <a:spcPts val="1800"/>
              </a:spcBef>
              <a:buFont typeface="Calibri" panose="020F0502020204030204" pitchFamily="34" charset="0"/>
              <a:buChar char="−"/>
            </a:pPr>
            <a:r>
              <a:rPr lang="el-GR" sz="2400" dirty="0"/>
              <a:t>δηλώσεις </a:t>
            </a:r>
            <a:r>
              <a:rPr lang="el-GR" sz="2400" dirty="0" smtClean="0"/>
              <a:t>σταθερών,</a:t>
            </a:r>
            <a:endParaRPr lang="el-GR" sz="2400" dirty="0"/>
          </a:p>
          <a:p>
            <a:pPr>
              <a:spcBef>
                <a:spcPts val="1800"/>
              </a:spcBef>
              <a:buFont typeface="Calibri" panose="020F0502020204030204" pitchFamily="34" charset="0"/>
              <a:buChar char="−"/>
            </a:pPr>
            <a:r>
              <a:rPr lang="el-GR" sz="2400" dirty="0"/>
              <a:t>δηλώσεις </a:t>
            </a:r>
            <a:r>
              <a:rPr lang="el-GR" sz="2400" dirty="0" smtClean="0"/>
              <a:t>τύπων,</a:t>
            </a:r>
            <a:endParaRPr lang="el-GR" sz="2400" dirty="0"/>
          </a:p>
          <a:p>
            <a:pPr>
              <a:spcBef>
                <a:spcPts val="1800"/>
              </a:spcBef>
              <a:buFont typeface="Calibri" panose="020F0502020204030204" pitchFamily="34" charset="0"/>
              <a:buChar char="−"/>
            </a:pPr>
            <a:r>
              <a:rPr lang="el-GR" sz="2400" dirty="0"/>
              <a:t>δηλώσεις </a:t>
            </a:r>
            <a:r>
              <a:rPr lang="el-GR" sz="2400" dirty="0" smtClean="0"/>
              <a:t>μεταβλητών,</a:t>
            </a:r>
            <a:endParaRPr lang="el-GR" sz="2400" dirty="0"/>
          </a:p>
          <a:p>
            <a:pPr>
              <a:spcBef>
                <a:spcPts val="1800"/>
              </a:spcBef>
              <a:buFont typeface="Calibri" panose="020F0502020204030204" pitchFamily="34" charset="0"/>
              <a:buChar char="−"/>
            </a:pPr>
            <a:r>
              <a:rPr lang="el-GR" sz="2400" dirty="0"/>
              <a:t>δηλώσεις </a:t>
            </a:r>
            <a:r>
              <a:rPr lang="el-GR" sz="2400" dirty="0" smtClean="0"/>
              <a:t>συναρτήσεων.</a:t>
            </a:r>
            <a:endParaRPr lang="el-GR" sz="2400" dirty="0"/>
          </a:p>
          <a:p>
            <a:pPr marL="0" indent="0">
              <a:spcBef>
                <a:spcPts val="2400"/>
              </a:spcBef>
              <a:buNone/>
            </a:pPr>
            <a:r>
              <a:rPr lang="el-GR" sz="2400" dirty="0"/>
              <a:t>Πιθανό να επιλέγεται η χρήση περισσοτέρων του ενός πίνακα συμβόλων.</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custDataLst>
      <p:tags r:id="rId1"/>
    </p:custDataLst>
    <p:extLst>
      <p:ext uri="{BB962C8B-B14F-4D97-AF65-F5344CB8AC3E}">
        <p14:creationId xmlns:p14="http://schemas.microsoft.com/office/powerpoint/2010/main" val="35310524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6"/>
  <p:tag name="ISPRING_RESOURCE_PATHS_HASH_2" val="5a2d8b46d2a29f7f6bde999023de5ba3c7b3a6"/>
  <p:tag name="ARTICULATE_PROJECT_OPEN" val="0"/>
  <p:tag name="ISPRING_RESOURCE_PATHS_HASH_PRESENTER" val="7db9ddb66a935e329dde31b6e7226a4dfceff97"/>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1206</TotalTime>
  <Words>1623</Words>
  <Application>Microsoft Office PowerPoint</Application>
  <PresentationFormat>On-screen Show (4:3)</PresentationFormat>
  <Paragraphs>358</Paragraphs>
  <Slides>27</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OC_template_updated</vt:lpstr>
      <vt:lpstr>1_OC_template_updated</vt:lpstr>
      <vt:lpstr>VISIO</vt:lpstr>
      <vt:lpstr>Μεταγλωττιστές (Compilers) (Θ)</vt:lpstr>
      <vt:lpstr>Αναλυτές &amp; Πίνακας Συμβόλων </vt:lpstr>
      <vt:lpstr>Πίνακας Συμβόλων (1 από 3)</vt:lpstr>
      <vt:lpstr>Πίνακας Συμβόλων (2 από 3)</vt:lpstr>
      <vt:lpstr>Πίνακας Συμβόλων (3 από 3)</vt:lpstr>
      <vt:lpstr>Παράδειγμα Πίνακα Συμβόλων </vt:lpstr>
      <vt:lpstr>Δημιουργία Πίνακα συμβόλων</vt:lpstr>
      <vt:lpstr>Λειτουργίες Πίνακα συμβόλων (1 από 2)</vt:lpstr>
      <vt:lpstr>Λειτουργίες Πίνακα συμβόλων (2 από 2)</vt:lpstr>
      <vt:lpstr>Πίνακας Συμβόλων (2 από 2)</vt:lpstr>
      <vt:lpstr>Οργάνωση Πίνακα συμβόλων </vt:lpstr>
      <vt:lpstr>PowerPoint Presentation</vt:lpstr>
      <vt:lpstr>Τεχνική του hashcoding (κατακερματιστική κωδικοποίηση) </vt:lpstr>
      <vt:lpstr>Υλοποίηση με πίνακα κατακερματισμού και συνδεδεμένες λίστες (1 από 3)</vt:lpstr>
      <vt:lpstr>PowerPoint Presentation</vt:lpstr>
      <vt:lpstr>Υλοποίηση με πίνακα κατακερματισμού και συνδεδεμένες λίστες (3 από 3)</vt:lpstr>
      <vt:lpstr>Τεχνική εντοπισμού λέξεων-κλειδιών </vt:lpstr>
      <vt:lpstr>Πίνακες συμβόλων για γλώσσες με δομή ενοτήτων </vt:lpstr>
      <vt:lpstr>Πίνακες συμβόλων για γλώσσες με δομή ενοτήτων (διπλή σάρωση)</vt:lpstr>
      <vt:lpstr>Πίνακες συμβόλων με οργάνωση hash </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115</cp:revision>
  <dcterms:created xsi:type="dcterms:W3CDTF">2014-01-22T07:18:58Z</dcterms:created>
  <dcterms:modified xsi:type="dcterms:W3CDTF">2015-12-14T08:02:38Z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0A41EEB3-558F-4256-B43A-F1C79653C5CE</vt:lpwstr>
  </property>
  <property fmtid="{D5CDD505-2E9C-101B-9397-08002B2CF9AE}" pid="3" name="ArticulatePath">
    <vt:lpwstr>_Όύω___ύύ_ίύ__ 9 27.1.14 e</vt:lpwstr>
  </property>
</Properties>
</file>