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0"/>
  </p:notesMasterIdLst>
  <p:handoutMasterIdLst>
    <p:handoutMasterId r:id="rId41"/>
  </p:handoutMasterIdLst>
  <p:sldIdLst>
    <p:sldId id="30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2" r:id="rId32"/>
    <p:sldId id="303" r:id="rId33"/>
    <p:sldId id="304" r:id="rId34"/>
    <p:sldId id="308" r:id="rId35"/>
    <p:sldId id="309" r:id="rId36"/>
    <p:sldId id="310" r:id="rId37"/>
    <p:sldId id="307" r:id="rId38"/>
    <p:sldId id="311" r:id="rId39"/>
  </p:sldIdLst>
  <p:sldSz cx="9144000" cy="6858000" type="screen4x3"/>
  <p:notesSz cx="7104063" cy="10234613"/>
  <p:custDataLst>
    <p:tags r:id="rId42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077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364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127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9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93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8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9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4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7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0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4077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2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Autofit/>
          </a:bodyPr>
          <a:lstStyle/>
          <a:p>
            <a:pPr fontAlgn="auto">
              <a:spcAft>
                <a:spcPts val="1200"/>
              </a:spcAft>
            </a:pPr>
            <a:r>
              <a:rPr lang="el-GR" sz="2400" b="1" dirty="0" smtClean="0"/>
              <a:t>Ενότητα 12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>
                <a:solidFill>
                  <a:sysClr val="windowText" lastClr="000000"/>
                </a:solidFill>
              </a:rPr>
              <a:t>Τηλεσκοπικές Στεφάνες και </a:t>
            </a:r>
            <a:r>
              <a:rPr lang="el-GR" sz="2400" dirty="0" smtClean="0">
                <a:solidFill>
                  <a:sysClr val="windowText" lastClr="000000"/>
                </a:solidFill>
              </a:rPr>
              <a:t>Γέφυρες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(</a:t>
            </a:r>
            <a:r>
              <a:rPr lang="el-GR" sz="2400" dirty="0" smtClean="0">
                <a:solidFill>
                  <a:sysClr val="windowText" lastClr="000000"/>
                </a:solidFill>
              </a:rPr>
              <a:t>α’ μέρος)</a:t>
            </a:r>
            <a:endParaRPr lang="el-GR" sz="24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2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2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ysClr val="windowText" lastClr="000000"/>
                </a:solidFill>
              </a:rPr>
              <a:t>DDs, Dr Dent. </a:t>
            </a:r>
            <a:r>
              <a:rPr lang="el-GR" sz="22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2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04673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0" y="1268760"/>
            <a:ext cx="6240529" cy="46803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594928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85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141" y="1412776"/>
            <a:ext cx="6336407" cy="475230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619672" y="62373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03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(9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84090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630932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553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(10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2373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6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595589" y="630932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6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62373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2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632790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0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319357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76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15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0" y="1268760"/>
            <a:ext cx="6240529" cy="46803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09707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5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/>
              <a:t>(</a:t>
            </a:r>
            <a:r>
              <a:rPr lang="el-GR" sz="3600" b="0" dirty="0" smtClean="0"/>
              <a:t>16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09320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945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Τηλεσκοπική στεφάνη</a:t>
            </a:r>
            <a:r>
              <a:rPr lang="en-US" dirty="0" smtClean="0"/>
              <a:t> </a:t>
            </a:r>
            <a:r>
              <a:rPr lang="en-US" sz="3200" b="0" dirty="0" smtClean="0"/>
              <a:t>(1 </a:t>
            </a:r>
            <a:r>
              <a:rPr lang="el-GR" sz="3200" b="0" dirty="0" smtClean="0"/>
              <a:t>από</a:t>
            </a:r>
            <a:r>
              <a:rPr lang="en-US" sz="3200" b="0" dirty="0" smtClean="0"/>
              <a:t> </a:t>
            </a:r>
            <a:r>
              <a:rPr lang="el-GR" sz="3200" b="0" dirty="0" smtClean="0"/>
              <a:t>2</a:t>
            </a:r>
            <a:r>
              <a:rPr lang="en-US" sz="3200" b="0" dirty="0" smtClean="0"/>
              <a:t>)</a:t>
            </a:r>
            <a:r>
              <a:rPr lang="el-GR" sz="3200" b="0" dirty="0" smtClean="0"/>
              <a:t> 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smtClean="0"/>
              <a:t>E</a:t>
            </a:r>
            <a:r>
              <a:rPr lang="el-GR" sz="2400" dirty="0" smtClean="0"/>
              <a:t>ίναι </a:t>
            </a:r>
            <a:r>
              <a:rPr lang="el-GR" sz="2400" dirty="0"/>
              <a:t>στεφάνη χυτή μεταλλική, ολικής επικάλυψης, η οποία αποτελείται από δύο μέρη τα οποία εφαρμόζουν απόλυτα μεταξύ τους, όπως ακριβώς τα μέρη του τηλεσκοπίου.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85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/>
              <a:t>(</a:t>
            </a:r>
            <a:r>
              <a:rPr lang="el-GR" sz="3600" b="0" dirty="0" smtClean="0"/>
              <a:t>17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475" y="1340768"/>
            <a:ext cx="6565739" cy="432025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5733256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96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(18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06" y="1340768"/>
            <a:ext cx="7033877" cy="416405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504822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(19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157" y="1268760"/>
            <a:ext cx="6048375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771450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0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9003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(20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599" y="1556792"/>
            <a:ext cx="5160409" cy="387030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3702" y="5423697"/>
            <a:ext cx="1968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80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(21 </a:t>
            </a:r>
            <a:r>
              <a:rPr lang="el-GR" sz="3600" b="0" dirty="0"/>
              <a:t>από </a:t>
            </a:r>
            <a:r>
              <a:rPr lang="el-GR" sz="3600" b="0" dirty="0" smtClean="0"/>
              <a:t>21)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730" y="1412776"/>
            <a:ext cx="5739229" cy="421073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623509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6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 smtClean="0"/>
              <a:t>Δακτυλιοειδές τηλεσκοπική </a:t>
            </a:r>
            <a:r>
              <a:rPr lang="el-GR" sz="3200" b="0" dirty="0" smtClean="0"/>
              <a:t>(1 από 5)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262" y="1411615"/>
            <a:ext cx="393816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251212" y="980728"/>
            <a:ext cx="4662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Σε έλλειψη χώρου με τον ανταγωνιστή</a:t>
            </a:r>
            <a:endParaRPr lang="el-GR" sz="2200" dirty="0">
              <a:latin typeface="+mn-lt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431232" y="6424527"/>
            <a:ext cx="430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83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Δακτυλιοειδές τηλεσκοπική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69" y="1316037"/>
            <a:ext cx="500895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337396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64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Δακτυλιοειδές τηλεσκοπική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23731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6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Δακτυλιοειδές τηλεσκοπική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31081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24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Δακτυλιοειδές τηλεσκοπική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230098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633871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/>
              <a:t>Τηλεσκοπική στεφάνη</a:t>
            </a:r>
            <a:r>
              <a:rPr lang="en-US" dirty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2</a:t>
            </a:r>
            <a:r>
              <a:rPr lang="en-US" sz="3200" b="0" dirty="0" smtClean="0"/>
              <a:t> </a:t>
            </a:r>
            <a:r>
              <a:rPr lang="el-GR" sz="3200" b="0" dirty="0"/>
              <a:t>από</a:t>
            </a:r>
            <a:r>
              <a:rPr lang="en-US" sz="3200" b="0" dirty="0"/>
              <a:t> </a:t>
            </a:r>
            <a:r>
              <a:rPr lang="el-GR" sz="3200" b="0" dirty="0" smtClean="0"/>
              <a:t>2</a:t>
            </a:r>
            <a:r>
              <a:rPr lang="en-US" sz="3200" b="0" dirty="0" smtClean="0"/>
              <a:t>)</a:t>
            </a:r>
            <a:r>
              <a:rPr lang="el-GR" sz="3200" b="0" dirty="0" smtClean="0"/>
              <a:t>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126" y="1307366"/>
            <a:ext cx="444443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Line 5" title="βέλος"/>
          <p:cNvSpPr>
            <a:spLocks noChangeShapeType="1"/>
          </p:cNvSpPr>
          <p:nvPr/>
        </p:nvSpPr>
        <p:spPr bwMode="auto">
          <a:xfrm>
            <a:off x="2195736" y="2706349"/>
            <a:ext cx="1854696" cy="278904"/>
          </a:xfrm>
          <a:prstGeom prst="line">
            <a:avLst/>
          </a:prstGeom>
          <a:noFill/>
          <a:ln w="38100">
            <a:solidFill>
              <a:srgbClr val="08407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789545" y="2215812"/>
            <a:ext cx="15142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dirty="0">
                <a:solidFill>
                  <a:srgbClr val="084077"/>
                </a:solidFill>
                <a:latin typeface="+mn-lt"/>
              </a:rPr>
              <a:t>Εξωτερική στεφάνη</a:t>
            </a:r>
          </a:p>
        </p:txBody>
      </p:sp>
      <p:sp>
        <p:nvSpPr>
          <p:cNvPr id="8" name="Line 5" title="βέλος"/>
          <p:cNvSpPr>
            <a:spLocks noChangeShapeType="1"/>
          </p:cNvSpPr>
          <p:nvPr/>
        </p:nvSpPr>
        <p:spPr bwMode="auto">
          <a:xfrm>
            <a:off x="2195736" y="4797152"/>
            <a:ext cx="1854696" cy="278904"/>
          </a:xfrm>
          <a:prstGeom prst="line">
            <a:avLst/>
          </a:prstGeom>
          <a:noFill/>
          <a:ln w="38100">
            <a:solidFill>
              <a:srgbClr val="08407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557555" y="4382606"/>
            <a:ext cx="15841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dirty="0">
                <a:solidFill>
                  <a:srgbClr val="084077"/>
                </a:solidFill>
                <a:latin typeface="+mn-lt"/>
              </a:rPr>
              <a:t>Εσωτερική στεφάνη ή καλύπτρα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296344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28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55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94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12</a:t>
            </a:r>
            <a:r>
              <a:rPr lang="en-US" sz="2000" dirty="0" smtClean="0"/>
              <a:t>:</a:t>
            </a:r>
            <a:r>
              <a:rPr lang="el-GR" sz="2000" dirty="0" smtClean="0"/>
              <a:t> Τηλεσκοπικές στεφάνες και γέφυρες α</a:t>
            </a:r>
            <a:r>
              <a:rPr lang="el-GR" sz="2000" smtClean="0"/>
              <a:t>’ μέρος».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960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1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5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714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</a:t>
            </a:r>
            <a:r>
              <a:rPr lang="el-GR" sz="2000" dirty="0"/>
              <a:t>Α., Δρούκας Β.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Preiskel HW. Precision attachments in prosthodontics: overdentures and telescopic prostheses, 1</a:t>
            </a:r>
            <a:r>
              <a:rPr lang="en-US" sz="2000" baseline="30000" dirty="0"/>
              <a:t>st</a:t>
            </a:r>
            <a:r>
              <a:rPr lang="en-US" sz="2000" dirty="0"/>
              <a:t> ed. Quintessence publ Co Inc. Chicago 1985</a:t>
            </a:r>
            <a:endParaRPr lang="el-GR" sz="2000" dirty="0"/>
          </a:p>
          <a:p>
            <a:pPr marL="0" indent="0">
              <a:buNone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279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Ενδείξεις τηλεσκοπικών στεφάνων </a:t>
            </a:r>
            <a:br>
              <a:rPr lang="el-GR" sz="4400" dirty="0" smtClean="0"/>
            </a:br>
            <a:r>
              <a:rPr lang="el-GR" sz="3600" b="0" dirty="0" smtClean="0"/>
              <a:t>(1 από </a:t>
            </a:r>
            <a:r>
              <a:rPr lang="el-GR" sz="3600" b="0" dirty="0"/>
              <a:t>21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Σε περιπτώσεις δοντιών στηριγμάτων με έντονη αξονική απόκλιση σε σχέση με τον επιμήκη άξονα.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Σε δόντια στηρίγματα με κοντές μύλες, για αύξηση της συγκράτησης.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Ως συγκρατήματα μερικών οδοντοστοιχιών με την εξωτερική στεφάνη ενσωματωμένη στην οδοντοστοιχία.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r>
              <a:rPr lang="el-GR" sz="2400" dirty="0"/>
              <a:t>Σε αποκαταστάσεις εμφυτευμάτων.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ü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630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4975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230098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70411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13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33155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9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37288"/>
            <a:ext cx="211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647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237288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latin typeface="+mn-lt"/>
              </a:rPr>
              <a:t>Αριστείδης Γαλιατσάτος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3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Ενδείξεις τηλεσκοπικών στεφάνων </a:t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62" y="1432520"/>
            <a:ext cx="5952365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5877049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Preiskel HW. Precision attachments in prosthodontics: overdentures and telescopic prostheses, 1</a:t>
            </a:r>
            <a:r>
              <a:rPr lang="en-US" sz="1200" baseline="30000" dirty="0" smtClean="0">
                <a:solidFill>
                  <a:srgbClr val="595959"/>
                </a:solidFill>
                <a:latin typeface="Calibri"/>
              </a:rPr>
              <a:t>st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ed. Quintessence publ Co Inc. Chicago 1985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9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142</TotalTime>
  <Words>1303</Words>
  <Application>Microsoft Office PowerPoint</Application>
  <PresentationFormat>Προβολή στην οθόνη (4:3)</PresentationFormat>
  <Paragraphs>167</Paragraphs>
  <Slides>37</Slides>
  <Notes>10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37</vt:i4>
      </vt:variant>
    </vt:vector>
  </HeadingPairs>
  <TitlesOfParts>
    <vt:vector size="39" baseType="lpstr">
      <vt:lpstr>OC_template_updated</vt:lpstr>
      <vt:lpstr>1_OC_template_updated</vt:lpstr>
      <vt:lpstr>Ακίνητη Προσθετική ΙI</vt:lpstr>
      <vt:lpstr>Τηλεσκοπική στεφάνη (1 από 2) </vt:lpstr>
      <vt:lpstr>Τηλεσκοπική στεφάνη (2 από 2) </vt:lpstr>
      <vt:lpstr>Ενδείξεις τηλεσκοπικών στεφάνων  (1 από 21)</vt:lpstr>
      <vt:lpstr>Ενδείξεις τηλεσκοπικών στεφάνων  (2 από 21)</vt:lpstr>
      <vt:lpstr>Ενδείξεις τηλεσκοπικών στεφάνων  (3 από 21)</vt:lpstr>
      <vt:lpstr>Ενδείξεις τηλεσκοπικών στεφάνων  (4 από 21)</vt:lpstr>
      <vt:lpstr>Ενδείξεις τηλεσκοπικών στεφάνων  (5 από 21)</vt:lpstr>
      <vt:lpstr>Ενδείξεις τηλεσκοπικών στεφάνων  (6 από 21)</vt:lpstr>
      <vt:lpstr>Ενδείξεις τηλεσκοπικών στεφάνων  (7 από 21)</vt:lpstr>
      <vt:lpstr>Ενδείξεις τηλεσκοπικών στεφάνων  (8 από 21)</vt:lpstr>
      <vt:lpstr>Ενδείξεις τηλεσκοπικών στεφάνων  (9 από 21)</vt:lpstr>
      <vt:lpstr>Ενδείξεις τηλεσκοπικών στεφάνων  (10 από 21)</vt:lpstr>
      <vt:lpstr>Ενδείξεις τηλεσκοπικών στεφάνων  (11 από 21)</vt:lpstr>
      <vt:lpstr>Ενδείξεις τηλεσκοπικών στεφάνων  (12 από 21)</vt:lpstr>
      <vt:lpstr>Ενδείξεις τηλεσκοπικών στεφάνων  (13 από 21)</vt:lpstr>
      <vt:lpstr>Ενδείξεις τηλεσκοπικών στεφάνων  (14 από 21)</vt:lpstr>
      <vt:lpstr>Ενδείξεις τηλεσκοπικών στεφάνων  (15 από 21)</vt:lpstr>
      <vt:lpstr>Ενδείξεις τηλεσκοπικών στεφάνων  (16 από 21)</vt:lpstr>
      <vt:lpstr>Ενδείξεις τηλεσκοπικών στεφάνων  (17 από 21)</vt:lpstr>
      <vt:lpstr>Ενδείξεις τηλεσκοπικών στεφάνων  (18 από 21)</vt:lpstr>
      <vt:lpstr>Ενδείξεις τηλεσκοπικών στεφάνων  (19 από 21)</vt:lpstr>
      <vt:lpstr>Ενδείξεις τηλεσκοπικών στεφάνων  (20 από 21)</vt:lpstr>
      <vt:lpstr>Ενδείξεις τηλεσκοπικών στεφάνων  (21 από 21)</vt:lpstr>
      <vt:lpstr>Δακτυλιοειδές τηλεσκοπική (1 από 5)</vt:lpstr>
      <vt:lpstr>Δακτυλιοειδές τηλεσκοπική (2 από 5)</vt:lpstr>
      <vt:lpstr>Δακτυλιοειδές τηλεσκοπική (3 από 5)</vt:lpstr>
      <vt:lpstr>Δακτυλιοειδές τηλεσκοπική (4 από 5)</vt:lpstr>
      <vt:lpstr>Δακτυλιοειδές τηλεσκοπική (5 από 5)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25</cp:revision>
  <dcterms:created xsi:type="dcterms:W3CDTF">2014-01-21T06:29:08Z</dcterms:created>
  <dcterms:modified xsi:type="dcterms:W3CDTF">2015-07-06T08:41:13Z</dcterms:modified>
</cp:coreProperties>
</file>