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1" r:id="rId3"/>
    <p:sldId id="268" r:id="rId4"/>
    <p:sldId id="269" r:id="rId5"/>
    <p:sldId id="270" r:id="rId6"/>
    <p:sldId id="271" r:id="rId7"/>
    <p:sldId id="272" r:id="rId8"/>
    <p:sldId id="282" r:id="rId9"/>
    <p:sldId id="273" r:id="rId10"/>
    <p:sldId id="274" r:id="rId11"/>
    <p:sldId id="275" r:id="rId12"/>
    <p:sldId id="257" r:id="rId13"/>
    <p:sldId id="262" r:id="rId14"/>
    <p:sldId id="264" r:id="rId15"/>
    <p:sldId id="283" r:id="rId16"/>
    <p:sldId id="284" r:id="rId17"/>
    <p:sldId id="266" r:id="rId18"/>
    <p:sldId id="267" r:id="rId19"/>
    <p:sldId id="261" r:id="rId20"/>
  </p:sldIdLst>
  <p:sldSz cx="9144000" cy="6858000" type="screen4x3"/>
  <p:notesSz cx="7104063" cy="10234613"/>
  <p:custDataLst>
    <p:tags r:id="rId2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12/5/2015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12/5/2015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80520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http://www-medlib.med.utah.edu/WebPath/jpeg4/LIVER012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www-medlib.med.utah.edu/WebPath/jpeg4/LIVER008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ibrary.med.utah.edu/WebPath/webpath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http://www-medlib.med.utah.edu/WebPath/jpeg4/LIVER058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http://www-medlib.med.utah.edu/WebPath/jpeg4/LIVER026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Ιστοπαθολογία (Θ)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6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Παθήσεις Πεπτικών Αδένων - Ήπατος Συστήματος</a:t>
            </a:r>
            <a:endParaRPr lang="en-US" sz="2800" dirty="0" smtClean="0"/>
          </a:p>
          <a:p>
            <a:r>
              <a:rPr lang="el-GR" sz="2400" dirty="0" smtClean="0"/>
              <a:t>Φραγκίσκη Αναγνωστοπούλου Ανθούλη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Ιατρικών Εργαστηρίων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Γαστρίτις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3466728" cy="35283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Η γαστρίτις συνήθως συνοδεύεται με μόλυνση από το ελικοβακτηρίδιο του πυλωρού. </a:t>
            </a:r>
            <a:endParaRPr lang="en-US" sz="2000" dirty="0" smtClean="0"/>
          </a:p>
          <a:p>
            <a:pPr marL="0" indent="0">
              <a:spcBef>
                <a:spcPts val="1800"/>
              </a:spcBef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ελικοβακτηρίδιο του πυλωρού είναι ένα μικρό καμπυλωτό προς σπειροειδές σε σχήμα ράβδου βακτήριο εντοπιζόμενο στη βλέννα του  καλυπτήριου επιθηλίου των περισσοτέρων πασχόντων από οξεία  γαστρίτιδα.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grpSp>
        <p:nvGrpSpPr>
          <p:cNvPr id="14" name="Group 13"/>
          <p:cNvGrpSpPr/>
          <p:nvPr/>
        </p:nvGrpSpPr>
        <p:grpSpPr>
          <a:xfrm>
            <a:off x="4283968" y="1340767"/>
            <a:ext cx="4645323" cy="3096245"/>
            <a:chOff x="755650" y="620713"/>
            <a:chExt cx="7021513" cy="4824412"/>
          </a:xfrm>
        </p:grpSpPr>
        <p:pic>
          <p:nvPicPr>
            <p:cNvPr id="15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650" y="620713"/>
              <a:ext cx="7021513" cy="4824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AutoShape 9"/>
            <p:cNvSpPr>
              <a:spLocks noChangeArrowheads="1"/>
            </p:cNvSpPr>
            <p:nvPr/>
          </p:nvSpPr>
          <p:spPr bwMode="auto">
            <a:xfrm rot="17274987">
              <a:off x="1761332" y="3071019"/>
              <a:ext cx="649287" cy="212725"/>
            </a:xfrm>
            <a:prstGeom prst="rightArrow">
              <a:avLst>
                <a:gd name="adj1" fmla="val 50000"/>
                <a:gd name="adj2" fmla="val 76306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7" name="AutoShape 10"/>
            <p:cNvSpPr>
              <a:spLocks noChangeArrowheads="1"/>
            </p:cNvSpPr>
            <p:nvPr/>
          </p:nvSpPr>
          <p:spPr bwMode="auto">
            <a:xfrm rot="17274987">
              <a:off x="6534150" y="1322388"/>
              <a:ext cx="342900" cy="234950"/>
            </a:xfrm>
            <a:prstGeom prst="rightArrow">
              <a:avLst>
                <a:gd name="adj1" fmla="val 50000"/>
                <a:gd name="adj2" fmla="val 36486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r>
                <a:rPr lang="el-GR" altLang="el-GR" dirty="0"/>
                <a:t>Ζ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457200" y="5445224"/>
            <a:ext cx="84385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2000" dirty="0">
                <a:latin typeface="+mn-lt"/>
              </a:rPr>
              <a:t>Τα σε σχήμα ράβδου ελικοβακτηρίδια χρωματίζονται μπλέ με το κυανούν του μεθυλενίου (methylene blue stain).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68150" y="443700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5378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152" y="116632"/>
            <a:ext cx="8229600" cy="908720"/>
          </a:xfrm>
        </p:spPr>
        <p:txBody>
          <a:bodyPr/>
          <a:lstStyle/>
          <a:p>
            <a:r>
              <a:rPr lang="el-GR" dirty="0"/>
              <a:t>Καρκινοειδές ήπατος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Καρκινοειδές ήπατος (Αταξινόμητα νεοπλάσματα). Σε μεγάλη μεγέθυνση, οι νησίδες του καρκινοειδούς παρουσιάζουν τυπική εικόνα ενδοκρινικού όγκου αποτελούμενου  από μικρά στρογγυλά κύτταρα με στρογγυλό πυρήνα και ροδίζον </a:t>
            </a:r>
            <a:r>
              <a:rPr lang="el-GR" sz="2000" dirty="0" smtClean="0"/>
              <a:t>προς </a:t>
            </a:r>
            <a:r>
              <a:rPr lang="el-GR" sz="2000" dirty="0"/>
              <a:t>ανοικτό γαλάζιο κυτταρόπλασμα.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75" y="2564904"/>
            <a:ext cx="5592596" cy="295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237314" y="2460189"/>
            <a:ext cx="290668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2000" dirty="0">
                <a:latin typeface="+mn-lt"/>
              </a:rPr>
              <a:t>Σπάνια, κακοήθης καρκινοειδής όγκος δύναται να εμφανισθεί ως μία μεγάλη εξωφυτική μάζα. </a:t>
            </a:r>
            <a:endParaRPr lang="en-US" sz="2000" dirty="0" smtClean="0">
              <a:latin typeface="+mn-lt"/>
            </a:endParaRPr>
          </a:p>
          <a:p>
            <a:pPr marL="0" indent="0">
              <a:buNone/>
            </a:pPr>
            <a:r>
              <a:rPr lang="el-GR" sz="2000" dirty="0" smtClean="0">
                <a:latin typeface="+mn-lt"/>
              </a:rPr>
              <a:t>Mεταστατικό </a:t>
            </a:r>
            <a:r>
              <a:rPr lang="el-GR" sz="2000" dirty="0">
                <a:latin typeface="+mn-lt"/>
              </a:rPr>
              <a:t>καρκινοειδές στο ήπαρ σπάνια εμφανίζεται στο σύνδρομο του καρκινοειδούς.</a:t>
            </a:r>
          </a:p>
        </p:txBody>
      </p:sp>
      <p:sp>
        <p:nvSpPr>
          <p:cNvPr id="7" name="Rectangle 6"/>
          <p:cNvSpPr/>
          <p:nvPr/>
        </p:nvSpPr>
        <p:spPr>
          <a:xfrm>
            <a:off x="395536" y="551057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407776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Φραγκίσκη Αναγνωστοπούλου Ανθούλη </a:t>
            </a:r>
            <a:r>
              <a:rPr lang="el-GR" sz="2000" dirty="0"/>
              <a:t>2014. </a:t>
            </a:r>
            <a:r>
              <a:rPr lang="el-GR" sz="2000" dirty="0" smtClean="0"/>
              <a:t>Φραγκίσκη Αναγνωστοπούλου Ανθούλη. </a:t>
            </a:r>
            <a:r>
              <a:rPr lang="el-GR" sz="2000" dirty="0"/>
              <a:t>«</a:t>
            </a:r>
            <a:r>
              <a:rPr lang="el-GR" sz="2000" dirty="0" smtClean="0"/>
              <a:t>Ιστοπαθολογία (Θ). </a:t>
            </a:r>
            <a:r>
              <a:rPr lang="el-GR" sz="2000" dirty="0"/>
              <a:t>Ενότητα 6: Παθήσεις Πεπτικών Αδένων - Ήπατος </a:t>
            </a:r>
            <a:r>
              <a:rPr lang="el-GR" sz="2000" dirty="0" smtClean="0"/>
              <a:t>Συστήματος».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884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33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WebPath educational resource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by Edward C. Klatt MD, Savannah, Georgia, USA. 1994-2015. 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rights reserved worldwide</a:t>
            </a:r>
          </a:p>
          <a:p>
            <a:pPr marL="457200" indent="-457200">
              <a:buFont typeface="+mj-lt"/>
              <a:buAutoNum type="arabicPeriod"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9262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Λοβία – Πυλαία </a:t>
            </a:r>
            <a:r>
              <a:rPr lang="el-GR" dirty="0" smtClean="0"/>
              <a:t>τρ</a:t>
            </a:r>
            <a:r>
              <a:rPr lang="el-GR" dirty="0" smtClean="0"/>
              <a:t>ιά</a:t>
            </a:r>
            <a:r>
              <a:rPr lang="el-GR" dirty="0" smtClean="0"/>
              <a:t>δα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3034680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Ιστολογικά το ήπαρ χωρίζεται σε λόβια. Το κέντρο κάθε </a:t>
            </a:r>
            <a:r>
              <a:rPr lang="el-GR" sz="2000" dirty="0" smtClean="0"/>
              <a:t>λοβίου </a:t>
            </a:r>
            <a:r>
              <a:rPr lang="el-GR" sz="2000" dirty="0"/>
              <a:t>είναι η κεντρική φλέβα. </a:t>
            </a:r>
            <a:endParaRPr lang="en-US" sz="2000" dirty="0" smtClean="0"/>
          </a:p>
          <a:p>
            <a:pPr marL="0" indent="0">
              <a:buNone/>
            </a:pPr>
            <a:r>
              <a:rPr lang="el-GR" sz="2000" dirty="0" smtClean="0"/>
              <a:t>Στην </a:t>
            </a:r>
            <a:r>
              <a:rPr lang="el-GR" sz="2000" dirty="0"/>
              <a:t>περιφέρεια κάθε λοβίου υπάρχει η πυλαία τριάδα. </a:t>
            </a:r>
            <a:endParaRPr lang="en-US" sz="2000" dirty="0" smtClean="0"/>
          </a:p>
          <a:p>
            <a:pPr marL="0" indent="0">
              <a:buNone/>
            </a:pPr>
            <a:r>
              <a:rPr lang="el-GR" sz="2000" dirty="0" smtClean="0"/>
              <a:t>Από </a:t>
            </a:r>
            <a:r>
              <a:rPr lang="el-GR" sz="2000" dirty="0"/>
              <a:t>απόψεως λειτουργίας, το ήπαρ χωρίζεται σε τρεις ζώνες, ανάλογα με την παροχή οξυγόνου.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40768"/>
            <a:ext cx="513397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4997318"/>
            <a:ext cx="85903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2000" dirty="0">
                <a:latin typeface="+mn-lt"/>
              </a:rPr>
              <a:t>Η ζώνη 1 περικλείει τους πυλαίους αγωγούς, οι οποίοι δέχονται το οξυγονωμένο αίμα από τις ηπατικές αρτηρίες. Η ζώνη 3 περιβάλλει τις κεντρικές φλέβες, όπου η οξυγόνωση είναι πτωχή (φλεβικό αίμα). Η ζώνη 2 βρίσκεται μεταξύ των δύο ζωνών.</a:t>
            </a:r>
          </a:p>
        </p:txBody>
      </p:sp>
      <p:sp>
        <p:nvSpPr>
          <p:cNvPr id="7" name="Rectangle 6"/>
          <p:cNvSpPr/>
          <p:nvPr/>
        </p:nvSpPr>
        <p:spPr>
          <a:xfrm>
            <a:off x="3788461" y="431168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309354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Αιμοχρωμάτωση </a:t>
            </a:r>
            <a:r>
              <a:rPr lang="el-GR" dirty="0"/>
              <a:t>ήπατος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Ιστολογική </a:t>
            </a:r>
            <a:r>
              <a:rPr lang="el-GR" sz="2000" dirty="0"/>
              <a:t>εικόνα αιμοχρωμάτωσης ήπατος. Τα ηπατοκύτταρα και τα κύτταρα του Kupffer (μακροφάγα), είναι γεμάτα από καφέ κοκκία, αντιστοιχούντα σε εναποθέσεις αιμοσιδηρίνης, οι οποίες αθροίζονται στο ήπαρ εξαιτίας  υπερβολικής πρόσληψης σιδήρου. Ο όρος αιμοσιδήρωση ("hemosiderosis"), δηλώνει την καλοήθη συσσώρευση του σιδήρου.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853" y="2927565"/>
            <a:ext cx="4567982" cy="2283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5387" y="2927565"/>
            <a:ext cx="281046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l-GR" sz="2000" dirty="0">
                <a:latin typeface="+mn-lt"/>
              </a:rPr>
              <a:t>Αντίθετα, ο όρος αιμοχρωμάτωση ("hemochromatosis"), δηλώνει την δυσλειτουργία του ήπατος από την υπερβολική συσσώρευση του σιδήρου.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65387" y="5928868"/>
            <a:ext cx="79950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2000" dirty="0">
                <a:latin typeface="+mn-lt"/>
              </a:rPr>
              <a:t>Η συσσώρευση του σιδήρου μπορεί να οδηγήσει σε μικροοζώδη κίρρωση του ήπατος, τη λεγόμενη χρωστική κίρρωση ("pigment" cirrhosis).</a:t>
            </a:r>
          </a:p>
        </p:txBody>
      </p:sp>
      <p:sp>
        <p:nvSpPr>
          <p:cNvPr id="9" name="Rectangle 8"/>
          <p:cNvSpPr/>
          <p:nvPr/>
        </p:nvSpPr>
        <p:spPr>
          <a:xfrm>
            <a:off x="3563266" y="520499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324494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Ηπατικής κίρρωση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Μικροσκοπική εικόνα ηπατικής κίρρωσης. Παρουσία αναγεννητικών όζων από ηπατοκύτταρα περιβαλλομένων από ινώδη συνδετικό ιστό, ο οποίος ενώνεται μεταξύ των πυλαίων αγωγών. Μέσα στον κολλαγόνο ιστό είναι διασκορπισμένα λεμφοκύτταρα και πολυάριθμοι χοληφόροι πόροι.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6175305" cy="370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5536" y="624005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262504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Μικροοζώδης κίρρωση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Μακροσκοπική εικόνα μικροοζώδους κίρρωσης. Το ήπαρ έχει ελαφρώς κιτρινωπή χροιά υποδηλούσα την επικείμενη λιπώδη μετατροπή ως αποτέλεσμα του χρόνιου αλκοολισμού.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5760566" cy="3641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5536" y="591796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420306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Καταστροφή </a:t>
            </a:r>
            <a:r>
              <a:rPr lang="el-GR" dirty="0"/>
              <a:t>του ηπατικού ιστού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296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Εξελισσόμενη καταστροφή του ηπατικού ιστού συνοδευόμενη από κυτταρική νέκρωση και ακολουθούμενη από ίνωση και αναγέννηση των ηπατικών κυττάρων, έχει ως αποτέλεσμα τη δημιουργία ηπατικής κίρρωσης. </a:t>
            </a:r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45" y="2276872"/>
            <a:ext cx="5689253" cy="325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18210" y="2167806"/>
            <a:ext cx="272579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2000" dirty="0">
                <a:latin typeface="+mn-lt"/>
              </a:rPr>
              <a:t>Η κίρρωση οδηγεί σε οζώδες και σκληρής σύστασης ήπαρ. Τα οζίδια της εικόνας είναι πάνω από 3 mm και αποτελούν χαρακτηριστική μακροσκοπική εικόνα της "μακροοζώδους κίρρωσης".</a:t>
            </a:r>
          </a:p>
          <a:p>
            <a:pPr marL="0" indent="0">
              <a:buNone/>
            </a:pPr>
            <a:r>
              <a:rPr lang="el-GR" sz="2000" dirty="0">
                <a:latin typeface="+mn-lt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395536" y="553124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WebPath educational resource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93814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Καλόηθες </a:t>
            </a:r>
            <a:r>
              <a:rPr lang="el-GR" dirty="0"/>
              <a:t>ηπατικό αδένωμα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Διατομή ήπατος εμφανίζουσα περίγραπτο καλόηθες ηπατικό αδένωμα στο πάνω τμήμα του αριστερού λοβού. Το υπόλοιπο ηπατικό παρέγχυμα εμφανίζει κιτρινόφαιο χροιά εξαιτίας της λιπώδους μετατροπής προκαλούμενης από τον χρόνιο αλκοολισμό.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5112568" cy="365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5536" y="621603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297484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Ηπατικό</a:t>
            </a:r>
            <a:r>
              <a:rPr lang="en-GB" altLang="el-GR" dirty="0" smtClean="0"/>
              <a:t> </a:t>
            </a:r>
            <a:r>
              <a:rPr lang="el-GR" altLang="el-GR" dirty="0" smtClean="0"/>
              <a:t>αδένωμα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000" dirty="0"/>
              <a:t>Ιστολογική</a:t>
            </a:r>
            <a:r>
              <a:rPr lang="en-GB" altLang="el-GR" sz="2000" dirty="0"/>
              <a:t> </a:t>
            </a:r>
            <a:r>
              <a:rPr lang="el-GR" altLang="el-GR" sz="2000" dirty="0"/>
              <a:t>εικόνα</a:t>
            </a:r>
            <a:r>
              <a:rPr lang="en-GB" altLang="el-GR" sz="2000" dirty="0"/>
              <a:t> </a:t>
            </a:r>
            <a:r>
              <a:rPr lang="el-GR" altLang="el-GR" sz="2000" dirty="0"/>
              <a:t>ηπατικού</a:t>
            </a:r>
            <a:r>
              <a:rPr lang="en-GB" altLang="el-GR" sz="2000" dirty="0"/>
              <a:t> </a:t>
            </a:r>
            <a:r>
              <a:rPr lang="el-GR" altLang="el-GR" sz="2000" dirty="0"/>
              <a:t>αδενώματος</a:t>
            </a:r>
            <a:r>
              <a:rPr lang="en-GB" altLang="el-GR" sz="2000" dirty="0"/>
              <a:t>. </a:t>
            </a:r>
            <a:r>
              <a:rPr lang="el-GR" altLang="el-GR" sz="2000" dirty="0"/>
              <a:t>Παρουσία φυσιολογικού ηπατικού ιστού με πυλαίο πόρο αριστερά. Το ηπατικό αδένωμα είναι δεξιά και αποτελείται από κύτταρα τα οποία προσομοιάζουν με τα φυσιολογικά ηπατοκύτταρα, αλλά ο νεοπλασματικός ηπατικός ιστός αποδιοργανώνει τις ηπατικές δοκίδες και δεν περιέχει την φυσιολογική λοβιώδη αρχιτεκτονική του οργάνου.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140968"/>
            <a:ext cx="5417296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5536" y="627902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214458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Ηπατοκυτταρικός καρκίνος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Μακροσκοπική εικόνα ηπατοκυτταρικού καρκίνου. Ο καρκίνος αναπτύχθηκε σε έδαφος ηπατικής κίρρωσης. Διεθνώς, η ιογενής ηπατίτις αποτελεί τη συχνότερη αιτία δημιουργίας του, στις Η.Π.Α. όμως, τη συχνότερη αιτία αποτελεί ο χρόνιος αλκοολισμός. Το νεόπλασμα είναι μεγάλο και ογκώδες και έχει πρασινωπή απόχρωση λόγω της περιεχόμενης χολής. Δεξιά του όγκου παρατηρούνται μικρότεροι δορυφόροι όζοι.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link="rId2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40968"/>
            <a:ext cx="497868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49796" y="630932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149739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1428bc88c51c6863ade4a838d5fc63536db8d1"/>
</p:tagLst>
</file>

<file path=ppt/theme/theme1.xml><?xml version="1.0" encoding="utf-8"?>
<a:theme xmlns:a="http://schemas.openxmlformats.org/drawingml/2006/main" name="OC_template_updated">
  <a:themeElements>
    <a:clrScheme name="Custom 7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</TotalTime>
  <Words>1442</Words>
  <Application>Microsoft Office PowerPoint</Application>
  <PresentationFormat>Προβολή στην οθόνη (4:3)</PresentationFormat>
  <Paragraphs>123</Paragraphs>
  <Slides>19</Slides>
  <Notes>9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0" baseType="lpstr">
      <vt:lpstr>OC_template_updated</vt:lpstr>
      <vt:lpstr>Ιστοπαθολογία (Θ)</vt:lpstr>
      <vt:lpstr>Λοβία – Πυλαία τριάδα</vt:lpstr>
      <vt:lpstr>Αιμοχρωμάτωση ήπατος</vt:lpstr>
      <vt:lpstr>Ηπατικής κίρρωση</vt:lpstr>
      <vt:lpstr>Μικροοζώδης κίρρωση</vt:lpstr>
      <vt:lpstr>Καταστροφή του ηπατικού ιστού</vt:lpstr>
      <vt:lpstr>Καλόηθες ηπατικό αδένωμα</vt:lpstr>
      <vt:lpstr>Ηπατικό αδένωμα</vt:lpstr>
      <vt:lpstr>Ηπατοκυτταρικός καρκίνος</vt:lpstr>
      <vt:lpstr>Γαστρίτις</vt:lpstr>
      <vt:lpstr>Καρκινοειδές ήπατος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60</cp:revision>
  <dcterms:created xsi:type="dcterms:W3CDTF">2013-03-04T13:35:19Z</dcterms:created>
  <dcterms:modified xsi:type="dcterms:W3CDTF">2015-05-12T14:18:40Z</dcterms:modified>
</cp:coreProperties>
</file>