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31"/>
  </p:notesMasterIdLst>
  <p:handoutMasterIdLst>
    <p:handoutMasterId r:id="rId32"/>
  </p:handoutMasterIdLst>
  <p:sldIdLst>
    <p:sldId id="256" r:id="rId4"/>
    <p:sldId id="273" r:id="rId5"/>
    <p:sldId id="274" r:id="rId6"/>
    <p:sldId id="275" r:id="rId7"/>
    <p:sldId id="285" r:id="rId8"/>
    <p:sldId id="286" r:id="rId9"/>
    <p:sldId id="276" r:id="rId10"/>
    <p:sldId id="287" r:id="rId11"/>
    <p:sldId id="277" r:id="rId12"/>
    <p:sldId id="288" r:id="rId13"/>
    <p:sldId id="278" r:id="rId14"/>
    <p:sldId id="279" r:id="rId15"/>
    <p:sldId id="290" r:id="rId16"/>
    <p:sldId id="289" r:id="rId17"/>
    <p:sldId id="291" r:id="rId18"/>
    <p:sldId id="280" r:id="rId19"/>
    <p:sldId id="281" r:id="rId20"/>
    <p:sldId id="282" r:id="rId21"/>
    <p:sldId id="283" r:id="rId22"/>
    <p:sldId id="284" r:id="rId23"/>
    <p:sldId id="267" r:id="rId24"/>
    <p:sldId id="268" r:id="rId25"/>
    <p:sldId id="269" r:id="rId26"/>
    <p:sldId id="292" r:id="rId27"/>
    <p:sldId id="293" r:id="rId28"/>
    <p:sldId id="271" r:id="rId29"/>
    <p:sldId id="272"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074" y="-10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5042167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1088977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6637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791728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74736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05009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214113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636678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48374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0" y="116632"/>
            <a:ext cx="9144000" cy="1080120"/>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84784"/>
            <a:ext cx="8229600" cy="4752528"/>
          </a:xfrm>
        </p:spPr>
        <p:txBody>
          <a:bodyPr/>
          <a:lstStyle>
            <a:lvl1pPr marL="342900" indent="-342900">
              <a:buClr>
                <a:srgbClr val="44546D"/>
              </a:buClr>
              <a:buFont typeface="Wingdings" panose="05000000000000000000" pitchFamily="2" charset="2"/>
              <a:buChar char="§"/>
              <a:defRPr sz="2400"/>
            </a:lvl1pPr>
            <a:lvl2pPr marL="742950" indent="-285750">
              <a:buFont typeface="Arial" panose="020B0604020202020204" pitchFamily="34" charset="0"/>
              <a:buChar char="•"/>
              <a:defRPr sz="2200"/>
            </a:lvl2pPr>
            <a:lvl3pPr marL="1143000" indent="-228600">
              <a:buFont typeface="Courier New" panose="02070309020205020404" pitchFamily="49" charset="0"/>
              <a:buChar char="o"/>
              <a:defRPr/>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329696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965023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414916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04989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654935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732411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37950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7252012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57058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95145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150357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07355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3206284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281192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teiath.gr/userfiles/khitas/documents/2013/anakoinoseis/kvdikas_ithikis__deontologias_EE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teiath.gr/userfiles/khitas/documents/2013/anakoinoseis/kvdikas_ithikis__deontologias_EE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wcpt.org/ethical-principl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teiath.gr/userfiles/khitas/documents/2013/anakoinoseis/kvdikas_ithikis__deontologias_EEE.pdf" TargetMode="External"/><Relationship Id="rId2" Type="http://schemas.openxmlformats.org/officeDocument/2006/relationships/hyperlink" Target="http://www.bioethics.gov.cy/Law/cnbc/cnbc.nsf/DMLindex_en/DMLindex_en?OpenDocu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ent.uoa.gr/ereyna/epitropi-deontologias-ereynas/diakiry3h-toy-elsinki.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ioethics.gov.c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bioethics.gov.c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Βιοηθική </a:t>
            </a:r>
            <a:r>
              <a:rPr lang="el-GR" sz="4400" b="1" dirty="0">
                <a:solidFill>
                  <a:schemeClr val="tx1"/>
                </a:solidFill>
                <a:latin typeface="+mn-lt"/>
              </a:rPr>
              <a:t>κ</a:t>
            </a:r>
            <a:r>
              <a:rPr lang="el-GR" sz="4400" b="1" dirty="0" smtClean="0">
                <a:solidFill>
                  <a:schemeClr val="tx1"/>
                </a:solidFill>
                <a:latin typeface="+mn-lt"/>
              </a:rPr>
              <a:t>αι Δεοντολογία στην Φυσικοθεραπεία</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r>
              <a:rPr lang="el-GR" sz="2800" b="1" dirty="0" smtClean="0"/>
              <a:t>Ενότητα 5</a:t>
            </a:r>
            <a:r>
              <a:rPr lang="el-GR" sz="2800" dirty="0" smtClean="0"/>
              <a:t>:</a:t>
            </a:r>
            <a:r>
              <a:rPr lang="en-US" sz="2800" dirty="0" smtClean="0"/>
              <a:t> </a:t>
            </a:r>
            <a:r>
              <a:rPr lang="el-GR" altLang="el-GR" sz="2800" dirty="0" err="1"/>
              <a:t>Βιοηθικές</a:t>
            </a:r>
            <a:r>
              <a:rPr lang="el-GR" altLang="el-GR" sz="2800" dirty="0"/>
              <a:t> αρχές στην </a:t>
            </a:r>
            <a:r>
              <a:rPr lang="el-GR" altLang="el-GR" sz="2800" dirty="0" smtClean="0"/>
              <a:t>έρευνα</a:t>
            </a:r>
          </a:p>
          <a:p>
            <a:endParaRPr lang="en-US" sz="2400" dirty="0" smtClean="0"/>
          </a:p>
          <a:p>
            <a:r>
              <a:rPr lang="el-GR" sz="2400" dirty="0"/>
              <a:t>Γεωργία </a:t>
            </a:r>
            <a:r>
              <a:rPr lang="el-GR" sz="2400" dirty="0" smtClean="0"/>
              <a:t>Πέττα</a:t>
            </a:r>
            <a:endParaRPr lang="en-US" sz="2400" dirty="0" smtClean="0"/>
          </a:p>
          <a:p>
            <a:r>
              <a:rPr lang="el-GR" sz="2400"/>
              <a:t>Τμήμα </a:t>
            </a:r>
            <a:r>
              <a:rPr lang="el-GR" sz="2400" smtClean="0"/>
              <a:t>Φυσικοθεραπείας</a:t>
            </a:r>
            <a:endParaRPr lang="el-GR" sz="240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170052590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3"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smtClean="0"/>
              <a:t>(9 </a:t>
            </a:r>
            <a:r>
              <a:rPr lang="el-GR" altLang="el-GR" sz="2800" b="0" dirty="0"/>
              <a:t>από 19) </a:t>
            </a:r>
            <a:endParaRPr lang="en-US" altLang="el-GR" sz="2800" b="0" dirty="0" smtClean="0"/>
          </a:p>
        </p:txBody>
      </p:sp>
      <p:sp>
        <p:nvSpPr>
          <p:cNvPr id="3" name="Content Placeholder 2"/>
          <p:cNvSpPr>
            <a:spLocks noGrp="1"/>
          </p:cNvSpPr>
          <p:nvPr>
            <p:ph idx="1"/>
          </p:nvPr>
        </p:nvSpPr>
        <p:spPr/>
        <p:txBody>
          <a:bodyPr rtlCol="0">
            <a:noAutofit/>
          </a:bodyPr>
          <a:lstStyle/>
          <a:p>
            <a:pPr fontAlgn="auto">
              <a:spcAft>
                <a:spcPts val="0"/>
              </a:spcAft>
              <a:buFont typeface="Arial" pitchFamily="34" charset="0"/>
              <a:buNone/>
              <a:defRPr/>
            </a:pPr>
            <a:r>
              <a:rPr lang="el-GR" sz="2300" b="1" dirty="0" smtClean="0">
                <a:solidFill>
                  <a:srgbClr val="820000"/>
                </a:solidFill>
              </a:rPr>
              <a:t>Γενικές Ηθικές Αρχές: </a:t>
            </a:r>
          </a:p>
          <a:p>
            <a:pPr marL="457200" indent="-457200" fontAlgn="auto">
              <a:spcAft>
                <a:spcPts val="0"/>
              </a:spcAft>
              <a:buFont typeface="+mj-lt"/>
              <a:buAutoNum type="arabicParenR" startAt="4"/>
              <a:defRPr/>
            </a:pPr>
            <a:r>
              <a:rPr lang="el-GR" sz="2300" dirty="0" err="1" smtClean="0"/>
              <a:t>∆</a:t>
            </a:r>
            <a:r>
              <a:rPr lang="el-GR" sz="2300" dirty="0" err="1"/>
              <a:t>ηµοσιοποίηση</a:t>
            </a:r>
            <a:r>
              <a:rPr lang="el-GR" sz="2300" dirty="0"/>
              <a:t> και ανταλλαγή πληροφοριών αναφορικά µε την βιοτεχνολογία µε </a:t>
            </a:r>
            <a:r>
              <a:rPr lang="el-GR" sz="2300" dirty="0" smtClean="0"/>
              <a:t>ίση </a:t>
            </a:r>
            <a:r>
              <a:rPr lang="el-GR" sz="2300" dirty="0" err="1"/>
              <a:t>έµφαση</a:t>
            </a:r>
            <a:r>
              <a:rPr lang="el-GR" sz="2300" dirty="0"/>
              <a:t> στα οφέλη και τους κινδύνους. </a:t>
            </a:r>
          </a:p>
          <a:p>
            <a:pPr marL="457200" indent="-457200" fontAlgn="auto">
              <a:spcAft>
                <a:spcPts val="0"/>
              </a:spcAft>
              <a:buFont typeface="+mj-lt"/>
              <a:buAutoNum type="arabicParenR" startAt="4"/>
              <a:defRPr/>
            </a:pPr>
            <a:r>
              <a:rPr lang="el-GR" sz="2300" dirty="0" err="1" smtClean="0"/>
              <a:t>Εµπλοκή</a:t>
            </a:r>
            <a:r>
              <a:rPr lang="el-GR" sz="2300" dirty="0" smtClean="0"/>
              <a:t> </a:t>
            </a:r>
            <a:r>
              <a:rPr lang="el-GR" sz="2300" dirty="0"/>
              <a:t>σε διάλογο µε τους φορείς και </a:t>
            </a:r>
            <a:r>
              <a:rPr lang="el-GR" sz="2300" dirty="0" err="1"/>
              <a:t>άτοµα</a:t>
            </a:r>
            <a:r>
              <a:rPr lang="el-GR" sz="2300" dirty="0"/>
              <a:t> που </a:t>
            </a:r>
            <a:r>
              <a:rPr lang="el-GR" sz="2300" dirty="0" smtClean="0"/>
              <a:t>εξετάζουν </a:t>
            </a:r>
            <a:r>
              <a:rPr lang="el-GR" sz="2300" dirty="0"/>
              <a:t>τις ηθικές και </a:t>
            </a:r>
            <a:r>
              <a:rPr lang="el-GR" sz="2300" dirty="0" smtClean="0"/>
              <a:t>κοινωνικές </a:t>
            </a:r>
            <a:r>
              <a:rPr lang="el-GR" sz="2300" dirty="0"/>
              <a:t>επιπτώσεις της </a:t>
            </a:r>
            <a:r>
              <a:rPr lang="el-GR" sz="2300" dirty="0" smtClean="0"/>
              <a:t>βιοτεχνολογίας</a:t>
            </a:r>
            <a:r>
              <a:rPr lang="en-US" sz="2300" dirty="0" smtClean="0"/>
              <a:t>.</a:t>
            </a:r>
            <a:endParaRPr lang="el-GR" sz="2300" dirty="0"/>
          </a:p>
          <a:p>
            <a:pPr marL="457200" indent="-457200" fontAlgn="auto">
              <a:spcAft>
                <a:spcPts val="0"/>
              </a:spcAft>
              <a:buFont typeface="+mj-lt"/>
              <a:buAutoNum type="arabicParenR" startAt="4"/>
              <a:defRPr/>
            </a:pPr>
            <a:r>
              <a:rPr lang="el-GR" sz="2300" dirty="0" err="1" smtClean="0"/>
              <a:t>Σεβασµός</a:t>
            </a:r>
            <a:r>
              <a:rPr lang="el-GR" sz="2300" dirty="0" smtClean="0"/>
              <a:t> </a:t>
            </a:r>
            <a:r>
              <a:rPr lang="el-GR" sz="2300" dirty="0"/>
              <a:t>προς τα ζώα και τα </a:t>
            </a:r>
            <a:r>
              <a:rPr lang="el-GR" sz="2300" dirty="0" err="1"/>
              <a:t>δικαιώµατα</a:t>
            </a:r>
            <a:r>
              <a:rPr lang="el-GR" sz="2300" dirty="0"/>
              <a:t> </a:t>
            </a:r>
            <a:r>
              <a:rPr lang="el-GR" sz="2300" dirty="0" smtClean="0"/>
              <a:t>τους</a:t>
            </a:r>
            <a:r>
              <a:rPr lang="en-US" sz="2300" dirty="0" smtClean="0"/>
              <a:t>.</a:t>
            </a:r>
            <a:endParaRPr lang="el-GR" sz="2300" dirty="0"/>
          </a:p>
          <a:p>
            <a:pPr marL="457200" indent="-457200" fontAlgn="auto">
              <a:spcAft>
                <a:spcPts val="0"/>
              </a:spcAft>
              <a:buFont typeface="+mj-lt"/>
              <a:buAutoNum type="arabicParenR" startAt="4"/>
              <a:defRPr/>
            </a:pPr>
            <a:r>
              <a:rPr lang="el-GR" sz="2300" dirty="0" smtClean="0"/>
              <a:t>Στήριξη </a:t>
            </a:r>
            <a:r>
              <a:rPr lang="el-GR" sz="2300" dirty="0"/>
              <a:t>της διατήρησης της βιολογικής </a:t>
            </a:r>
            <a:r>
              <a:rPr lang="el-GR" sz="2300" dirty="0" smtClean="0"/>
              <a:t>διαφορετικότητας</a:t>
            </a:r>
            <a:r>
              <a:rPr lang="en-US" sz="2300" dirty="0" smtClean="0"/>
              <a:t>.</a:t>
            </a:r>
            <a:endParaRPr lang="el-GR" sz="2300" dirty="0"/>
          </a:p>
          <a:p>
            <a:pPr marL="457200" indent="-457200" fontAlgn="auto">
              <a:spcAft>
                <a:spcPts val="0"/>
              </a:spcAft>
              <a:buFont typeface="+mj-lt"/>
              <a:buAutoNum type="arabicParenR" startAt="4"/>
              <a:defRPr/>
            </a:pPr>
            <a:r>
              <a:rPr lang="el-GR" sz="2300" dirty="0" smtClean="0"/>
              <a:t>Εναντίωση </a:t>
            </a:r>
            <a:r>
              <a:rPr lang="el-GR" sz="2300" dirty="0"/>
              <a:t>στην χρήση της βιοτεχνολογίας για κατασκευή </a:t>
            </a:r>
            <a:r>
              <a:rPr lang="el-GR" sz="2300" dirty="0" smtClean="0"/>
              <a:t>όπλων</a:t>
            </a:r>
            <a:r>
              <a:rPr lang="en-US" sz="2300" dirty="0" smtClean="0"/>
              <a:t>.</a:t>
            </a:r>
            <a:endParaRPr lang="el-GR" sz="2300" dirty="0"/>
          </a:p>
          <a:p>
            <a:pPr marL="457200" indent="-457200" fontAlgn="auto">
              <a:spcAft>
                <a:spcPts val="0"/>
              </a:spcAft>
              <a:buFont typeface="+mj-lt"/>
              <a:buAutoNum type="arabicParenR" startAt="4"/>
              <a:defRPr/>
            </a:pPr>
            <a:r>
              <a:rPr lang="el-GR" sz="2300" dirty="0" smtClean="0"/>
              <a:t>Στήριξη </a:t>
            </a:r>
            <a:r>
              <a:rPr lang="el-GR" sz="2300" dirty="0"/>
              <a:t>της ανταλλαγής βιοτεχνολογίας </a:t>
            </a:r>
            <a:r>
              <a:rPr lang="el-GR" sz="2300" dirty="0" err="1"/>
              <a:t>ανάµεσα</a:t>
            </a:r>
            <a:r>
              <a:rPr lang="el-GR" sz="2300" dirty="0"/>
              <a:t> στις </a:t>
            </a:r>
            <a:r>
              <a:rPr lang="el-GR" sz="2300" dirty="0" err="1"/>
              <a:t>αναπτυγµένες</a:t>
            </a:r>
            <a:r>
              <a:rPr lang="el-GR" sz="2300" dirty="0"/>
              <a:t> και τις </a:t>
            </a:r>
            <a:r>
              <a:rPr lang="el-GR" sz="2300" dirty="0" err="1" smtClean="0"/>
              <a:t>αναπτυσσόµενες</a:t>
            </a:r>
            <a:r>
              <a:rPr lang="el-GR" sz="2300" dirty="0" smtClean="0"/>
              <a:t> </a:t>
            </a:r>
            <a:r>
              <a:rPr lang="el-GR" sz="2300" dirty="0"/>
              <a:t>χώρες. </a:t>
            </a:r>
          </a:p>
        </p:txBody>
      </p:sp>
      <p:sp>
        <p:nvSpPr>
          <p:cNvPr id="15364" name="Rectangle 3"/>
          <p:cNvSpPr>
            <a:spLocks noChangeArrowheads="1"/>
          </p:cNvSpPr>
          <p:nvPr/>
        </p:nvSpPr>
        <p:spPr bwMode="auto">
          <a:xfrm>
            <a:off x="755650" y="-2116138"/>
            <a:ext cx="799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388382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a:t>(</a:t>
            </a:r>
            <a:r>
              <a:rPr lang="el-GR" altLang="el-GR" sz="2800" b="0" dirty="0" smtClean="0"/>
              <a:t>10 </a:t>
            </a:r>
            <a:r>
              <a:rPr lang="el-GR" altLang="el-GR" sz="2800" b="0" dirty="0"/>
              <a:t>από 19) </a:t>
            </a:r>
            <a:endParaRPr lang="en-US" altLang="el-GR" sz="2800" b="0" dirty="0"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l-GR" b="1" dirty="0" smtClean="0">
                <a:solidFill>
                  <a:srgbClr val="820000"/>
                </a:solidFill>
              </a:rPr>
              <a:t>Ηθικές Αρχές αναφορικά µε την φροντίδα υγείας </a:t>
            </a:r>
          </a:p>
          <a:p>
            <a:pPr marL="457200" indent="-457200" fontAlgn="auto">
              <a:spcAft>
                <a:spcPts val="0"/>
              </a:spcAft>
              <a:buFont typeface="+mj-lt"/>
              <a:buAutoNum type="arabicPeriod"/>
              <a:defRPr/>
            </a:pPr>
            <a:r>
              <a:rPr lang="el-GR" dirty="0" err="1" smtClean="0"/>
              <a:t>Σεβασµός</a:t>
            </a:r>
            <a:r>
              <a:rPr lang="el-GR" dirty="0" smtClean="0"/>
              <a:t> των ηθικών κωδίκων των </a:t>
            </a:r>
            <a:r>
              <a:rPr lang="el-GR" dirty="0" err="1" smtClean="0"/>
              <a:t>επαγγελµατιών</a:t>
            </a:r>
            <a:r>
              <a:rPr lang="en-US" dirty="0"/>
              <a:t> </a:t>
            </a:r>
            <a:r>
              <a:rPr lang="el-GR" dirty="0" smtClean="0"/>
              <a:t>υγείας</a:t>
            </a:r>
            <a:r>
              <a:rPr lang="en-US" dirty="0" smtClean="0"/>
              <a:t>.</a:t>
            </a:r>
            <a:endParaRPr lang="el-GR" dirty="0" smtClean="0"/>
          </a:p>
          <a:p>
            <a:pPr marL="457200" indent="-457200" fontAlgn="auto">
              <a:spcAft>
                <a:spcPts val="0"/>
              </a:spcAft>
              <a:buFont typeface="+mj-lt"/>
              <a:buAutoNum type="arabicPeriod"/>
              <a:defRPr/>
            </a:pPr>
            <a:r>
              <a:rPr lang="el-GR" dirty="0" err="1" smtClean="0"/>
              <a:t>Σεβασµός</a:t>
            </a:r>
            <a:r>
              <a:rPr lang="el-GR" dirty="0" smtClean="0"/>
              <a:t> στην προστασία του ιατρικού απορρήτου</a:t>
            </a:r>
            <a:r>
              <a:rPr lang="en-US" dirty="0" smtClean="0"/>
              <a:t>.</a:t>
            </a:r>
            <a:endParaRPr lang="el-GR" dirty="0" smtClean="0"/>
          </a:p>
          <a:p>
            <a:pPr marL="457200" indent="-457200" fontAlgn="auto">
              <a:spcAft>
                <a:spcPts val="0"/>
              </a:spcAft>
              <a:buFont typeface="+mj-lt"/>
              <a:buAutoNum type="arabicPeriod"/>
              <a:defRPr/>
            </a:pPr>
            <a:r>
              <a:rPr lang="el-GR" dirty="0" smtClean="0"/>
              <a:t>Εναντίωση στην δηµοσίευση ιατρικών πληροφοριών χωρίς την </a:t>
            </a:r>
            <a:r>
              <a:rPr lang="el-GR" dirty="0" err="1" smtClean="0"/>
              <a:t>ενηµερωµένη</a:t>
            </a:r>
            <a:r>
              <a:rPr lang="el-GR" dirty="0" smtClean="0"/>
              <a:t> συγκατάθεση του ασθενή</a:t>
            </a:r>
            <a:r>
              <a:rPr lang="en-US" dirty="0" smtClean="0"/>
              <a:t>.</a:t>
            </a:r>
            <a:endParaRPr lang="el-GR" dirty="0" smtClean="0"/>
          </a:p>
          <a:p>
            <a:pPr marL="457200" indent="-457200" fontAlgn="auto">
              <a:spcAft>
                <a:spcPts val="0"/>
              </a:spcAft>
              <a:buFont typeface="+mj-lt"/>
              <a:buAutoNum type="arabicPeriod"/>
              <a:defRPr/>
            </a:pPr>
            <a:r>
              <a:rPr lang="el-GR" dirty="0" smtClean="0"/>
              <a:t>Λήψη ενηµερωµένης συγκατάθεσης από όλα τα άτοµα που συµµετέχουν στα ερευνητικά </a:t>
            </a:r>
            <a:r>
              <a:rPr lang="el-GR" dirty="0" err="1" smtClean="0"/>
              <a:t>προγράµµατα</a:t>
            </a:r>
            <a:r>
              <a:rPr lang="en-US" dirty="0" smtClean="0"/>
              <a:t>.</a:t>
            </a:r>
            <a:endParaRPr lang="el-GR" dirty="0" smtClean="0"/>
          </a:p>
          <a:p>
            <a:pPr marL="457200" indent="-457200" fontAlgn="auto">
              <a:spcAft>
                <a:spcPts val="0"/>
              </a:spcAft>
              <a:buFont typeface="+mj-lt"/>
              <a:buAutoNum type="arabicPeriod"/>
              <a:defRPr/>
            </a:pPr>
            <a:r>
              <a:rPr lang="el-GR" dirty="0" smtClean="0"/>
              <a:t>Εναντίωση στην εφαρµογή της κλωνοποίησης</a:t>
            </a:r>
            <a:r>
              <a:rPr lang="en-US" dirty="0" smtClean="0"/>
              <a:t>.</a:t>
            </a:r>
            <a:endParaRPr lang="el-GR" dirty="0" smtClean="0"/>
          </a:p>
          <a:p>
            <a:pPr marL="457200" indent="-457200" fontAlgn="auto">
              <a:spcAft>
                <a:spcPts val="0"/>
              </a:spcAft>
              <a:buFont typeface="+mj-lt"/>
              <a:buAutoNum type="arabicPeriod"/>
              <a:defRPr/>
            </a:pPr>
            <a:r>
              <a:rPr lang="el-GR" dirty="0" smtClean="0"/>
              <a:t>Εναντίωση στην εφαρµογή της «human germ line </a:t>
            </a:r>
            <a:r>
              <a:rPr lang="el-GR" dirty="0" err="1" smtClean="0"/>
              <a:t>gene</a:t>
            </a:r>
            <a:r>
              <a:rPr lang="el-GR" dirty="0" smtClean="0"/>
              <a:t> </a:t>
            </a:r>
            <a:r>
              <a:rPr lang="el-GR" dirty="0" err="1" smtClean="0"/>
              <a:t>therapy</a:t>
            </a:r>
            <a:r>
              <a:rPr lang="el-GR" dirty="0" smtClean="0"/>
              <a:t>”</a:t>
            </a:r>
            <a:r>
              <a:rPr lang="en-US" dirty="0" smtClean="0"/>
              <a:t>.</a:t>
            </a:r>
            <a:endParaRPr lang="el-GR" dirty="0" smtClean="0"/>
          </a:p>
          <a:p>
            <a:pPr marL="457200" indent="-457200" fontAlgn="auto">
              <a:spcAft>
                <a:spcPts val="0"/>
              </a:spcAft>
              <a:buFont typeface="+mj-lt"/>
              <a:buAutoNum type="arabicPeriod"/>
              <a:defRPr/>
            </a:pPr>
            <a:r>
              <a:rPr lang="el-GR" dirty="0" smtClean="0"/>
              <a:t>Υπέρ της πρόσβασης σε συµβούλους για γενετικά τεστ</a:t>
            </a:r>
            <a:r>
              <a:rPr lang="en-US" dirty="0" smtClean="0"/>
              <a:t>.</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875960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a:t>(</a:t>
            </a:r>
            <a:r>
              <a:rPr lang="el-GR" altLang="el-GR" sz="2800" b="0" dirty="0" smtClean="0"/>
              <a:t>11 </a:t>
            </a:r>
            <a:r>
              <a:rPr lang="el-GR" altLang="el-GR" sz="2800" b="0" dirty="0"/>
              <a:t>από 19) </a:t>
            </a:r>
            <a:endParaRPr lang="en-US" altLang="el-GR" sz="2800" b="0" dirty="0" smtClean="0"/>
          </a:p>
        </p:txBody>
      </p:sp>
      <p:sp>
        <p:nvSpPr>
          <p:cNvPr id="3" name="Content Placeholder 2"/>
          <p:cNvSpPr>
            <a:spLocks noGrp="1"/>
          </p:cNvSpPr>
          <p:nvPr>
            <p:ph idx="1"/>
          </p:nvPr>
        </p:nvSpPr>
        <p:spPr>
          <a:xfrm>
            <a:off x="457200" y="1484784"/>
            <a:ext cx="8229600" cy="5256584"/>
          </a:xfrm>
        </p:spPr>
        <p:txBody>
          <a:bodyPr rtlCol="0">
            <a:noAutofit/>
          </a:bodyPr>
          <a:lstStyle/>
          <a:p>
            <a:pPr marL="0" indent="0">
              <a:spcBef>
                <a:spcPts val="600"/>
              </a:spcBef>
              <a:buNone/>
              <a:defRPr/>
            </a:pPr>
            <a:r>
              <a:rPr lang="en-US" b="1" dirty="0" smtClean="0">
                <a:solidFill>
                  <a:srgbClr val="820000"/>
                </a:solidFill>
              </a:rPr>
              <a:t>Διεθνείς </a:t>
            </a:r>
            <a:r>
              <a:rPr lang="en-US" b="1" dirty="0" err="1" smtClean="0">
                <a:solidFill>
                  <a:srgbClr val="820000"/>
                </a:solidFill>
              </a:rPr>
              <a:t>Συνθήκες</a:t>
            </a:r>
            <a:r>
              <a:rPr lang="en-US" b="1" dirty="0" smtClean="0">
                <a:solidFill>
                  <a:srgbClr val="820000"/>
                </a:solidFill>
              </a:rPr>
              <a:t> και </a:t>
            </a:r>
            <a:r>
              <a:rPr lang="en-US" b="1" dirty="0" err="1" smtClean="0">
                <a:solidFill>
                  <a:srgbClr val="820000"/>
                </a:solidFill>
              </a:rPr>
              <a:t>Πρωτόκολλ</a:t>
            </a:r>
            <a:r>
              <a:rPr lang="en-US" b="1" dirty="0" smtClean="0">
                <a:solidFill>
                  <a:srgbClr val="820000"/>
                </a:solidFill>
              </a:rPr>
              <a:t>α σχετικά με την ερευνητική δεοντολογία και ηθική στην υγεία </a:t>
            </a:r>
          </a:p>
          <a:p>
            <a:pPr>
              <a:spcBef>
                <a:spcPts val="600"/>
              </a:spcBef>
              <a:defRPr/>
            </a:pPr>
            <a:r>
              <a:rPr lang="en-US" dirty="0" smtClean="0"/>
              <a:t>1947 War crimes tribunal at Nuremberg </a:t>
            </a:r>
            <a:r>
              <a:rPr lang="en-US" dirty="0" err="1" smtClean="0"/>
              <a:t>Nuremberg</a:t>
            </a:r>
            <a:r>
              <a:rPr lang="en-US" dirty="0" smtClean="0"/>
              <a:t> Code.</a:t>
            </a:r>
          </a:p>
          <a:p>
            <a:pPr>
              <a:spcBef>
                <a:spcPts val="600"/>
              </a:spcBef>
              <a:defRPr/>
            </a:pPr>
            <a:r>
              <a:rPr lang="en-US" dirty="0" smtClean="0"/>
              <a:t>1948 United Nations General Assembly Universal Declaration of Human Rights.</a:t>
            </a:r>
          </a:p>
          <a:p>
            <a:pPr>
              <a:spcBef>
                <a:spcPts val="600"/>
              </a:spcBef>
              <a:defRPr/>
            </a:pPr>
            <a:r>
              <a:rPr lang="en-US" dirty="0" smtClean="0"/>
              <a:t>1964 World Medical Association (WMA) Declaration of Helsinki (1).</a:t>
            </a:r>
          </a:p>
          <a:p>
            <a:pPr>
              <a:spcBef>
                <a:spcPts val="600"/>
              </a:spcBef>
              <a:defRPr/>
            </a:pPr>
            <a:r>
              <a:rPr lang="en-US" dirty="0" smtClean="0"/>
              <a:t>1975 WMA Declaration of Helsinki (2) Tokyo.</a:t>
            </a:r>
          </a:p>
          <a:p>
            <a:pPr>
              <a:spcBef>
                <a:spcPts val="600"/>
              </a:spcBef>
              <a:defRPr/>
            </a:pPr>
            <a:r>
              <a:rPr lang="en-US" dirty="0" smtClean="0"/>
              <a:t>1983 WMA Declaration of Helsinki (3) Venice.</a:t>
            </a:r>
          </a:p>
          <a:p>
            <a:pPr>
              <a:spcBef>
                <a:spcPts val="600"/>
              </a:spcBef>
              <a:defRPr/>
            </a:pPr>
            <a:r>
              <a:rPr lang="en-US" dirty="0" smtClean="0"/>
              <a:t>1989 WMA Declaration of Helsinki (4) Hong Kong.</a:t>
            </a:r>
            <a:endParaRPr lang="el-GR" dirty="0" smtClean="0"/>
          </a:p>
          <a:p>
            <a:pPr>
              <a:spcBef>
                <a:spcPts val="600"/>
              </a:spcBef>
              <a:defRPr/>
            </a:pPr>
            <a:r>
              <a:rPr lang="en-US" dirty="0"/>
              <a:t>1991 CIOMS/WHO International Guidelines for Ethical Review of Epidemiological </a:t>
            </a:r>
            <a:r>
              <a:rPr lang="en-US" dirty="0" smtClean="0"/>
              <a:t>Studies.</a:t>
            </a:r>
            <a:endParaRPr lang="en-US" dirty="0"/>
          </a:p>
          <a:p>
            <a:pPr>
              <a:spcBef>
                <a:spcPts val="300"/>
              </a:spcBef>
              <a:defRPr/>
            </a:pPr>
            <a:endParaRPr lang="en-US"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563077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a:t>(</a:t>
            </a:r>
            <a:r>
              <a:rPr lang="el-GR" altLang="el-GR" sz="2800" b="0" dirty="0" smtClean="0"/>
              <a:t>12 </a:t>
            </a:r>
            <a:r>
              <a:rPr lang="el-GR" altLang="el-GR" sz="2800" b="0" dirty="0"/>
              <a:t>από 19) </a:t>
            </a:r>
            <a:endParaRPr lang="en-US" altLang="el-GR" sz="2800" b="0" dirty="0" smtClean="0"/>
          </a:p>
        </p:txBody>
      </p:sp>
      <p:sp>
        <p:nvSpPr>
          <p:cNvPr id="3" name="Content Placeholder 2"/>
          <p:cNvSpPr>
            <a:spLocks noGrp="1"/>
          </p:cNvSpPr>
          <p:nvPr>
            <p:ph idx="1"/>
          </p:nvPr>
        </p:nvSpPr>
        <p:spPr>
          <a:xfrm>
            <a:off x="457200" y="1484784"/>
            <a:ext cx="8229600" cy="5256584"/>
          </a:xfrm>
        </p:spPr>
        <p:txBody>
          <a:bodyPr rtlCol="0">
            <a:noAutofit/>
          </a:bodyPr>
          <a:lstStyle/>
          <a:p>
            <a:pPr marL="0" indent="0" fontAlgn="auto">
              <a:spcBef>
                <a:spcPts val="600"/>
              </a:spcBef>
              <a:spcAft>
                <a:spcPts val="0"/>
              </a:spcAft>
              <a:buNone/>
              <a:defRPr/>
            </a:pPr>
            <a:r>
              <a:rPr lang="en-US" b="1" dirty="0" smtClean="0">
                <a:solidFill>
                  <a:srgbClr val="820000"/>
                </a:solidFill>
              </a:rPr>
              <a:t>Διεθνείς </a:t>
            </a:r>
            <a:r>
              <a:rPr lang="en-US" b="1" dirty="0" err="1" smtClean="0">
                <a:solidFill>
                  <a:srgbClr val="820000"/>
                </a:solidFill>
              </a:rPr>
              <a:t>Συνθήκες</a:t>
            </a:r>
            <a:r>
              <a:rPr lang="en-US" b="1" dirty="0" smtClean="0">
                <a:solidFill>
                  <a:srgbClr val="820000"/>
                </a:solidFill>
              </a:rPr>
              <a:t> και </a:t>
            </a:r>
            <a:r>
              <a:rPr lang="en-US" b="1" dirty="0" err="1" smtClean="0">
                <a:solidFill>
                  <a:srgbClr val="820000"/>
                </a:solidFill>
              </a:rPr>
              <a:t>Πρωτόκολλ</a:t>
            </a:r>
            <a:r>
              <a:rPr lang="en-US" b="1" dirty="0" smtClean="0">
                <a:solidFill>
                  <a:srgbClr val="820000"/>
                </a:solidFill>
              </a:rPr>
              <a:t>α σχετικά με την ερευνητική δεοντολογία και ηθική στην υγεία </a:t>
            </a:r>
          </a:p>
          <a:p>
            <a:pPr fontAlgn="auto">
              <a:spcBef>
                <a:spcPts val="600"/>
              </a:spcBef>
              <a:spcAft>
                <a:spcPts val="0"/>
              </a:spcAft>
              <a:defRPr/>
            </a:pPr>
            <a:r>
              <a:rPr lang="en-US" dirty="0" smtClean="0"/>
              <a:t>1993 CIOMS/WHO International Ethical Guidelines for Biomedical Research Involving Human Subjects (Under revision in 2001–2).</a:t>
            </a:r>
          </a:p>
          <a:p>
            <a:pPr fontAlgn="auto">
              <a:spcBef>
                <a:spcPts val="600"/>
              </a:spcBef>
              <a:spcAft>
                <a:spcPts val="0"/>
              </a:spcAft>
              <a:defRPr/>
            </a:pPr>
            <a:r>
              <a:rPr lang="en-US" dirty="0" smtClean="0"/>
              <a:t>1995 WHO Guidelines for Good Clinical Practice for Trials on Pharmaceutical Products.</a:t>
            </a:r>
          </a:p>
          <a:p>
            <a:pPr fontAlgn="auto">
              <a:spcBef>
                <a:spcPts val="600"/>
              </a:spcBef>
              <a:spcAft>
                <a:spcPts val="0"/>
              </a:spcAft>
              <a:defRPr/>
            </a:pPr>
            <a:r>
              <a:rPr lang="en-US" dirty="0" smtClean="0"/>
              <a:t>1996 WMA Declaration of Helsinki (5) South Africa.</a:t>
            </a:r>
            <a:endParaRPr lang="el-GR" dirty="0" smtClean="0"/>
          </a:p>
          <a:p>
            <a:pPr fontAlgn="auto">
              <a:spcBef>
                <a:spcPts val="600"/>
              </a:spcBef>
              <a:spcAft>
                <a:spcPts val="0"/>
              </a:spcAft>
              <a:defRPr/>
            </a:pPr>
            <a:r>
              <a:rPr lang="en-US" dirty="0"/>
              <a:t>1996 International Conference on </a:t>
            </a:r>
            <a:r>
              <a:rPr lang="en-US" dirty="0" err="1"/>
              <a:t>Harmonised</a:t>
            </a:r>
            <a:r>
              <a:rPr lang="en-US" dirty="0"/>
              <a:t> Tripartite Guideline. Guideline for Good Clinical Practice </a:t>
            </a:r>
            <a:r>
              <a:rPr lang="en-US" dirty="0" err="1"/>
              <a:t>Harmonisation</a:t>
            </a:r>
            <a:r>
              <a:rPr lang="en-US" dirty="0"/>
              <a:t> (ICH</a:t>
            </a:r>
            <a:r>
              <a:rPr lang="en-US" dirty="0" smtClean="0"/>
              <a:t>).</a:t>
            </a:r>
            <a:endParaRPr lang="en-US"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658611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a:t>(</a:t>
            </a:r>
            <a:r>
              <a:rPr lang="el-GR" altLang="el-GR" sz="2800" b="0" dirty="0" smtClean="0"/>
              <a:t>13 </a:t>
            </a:r>
            <a:r>
              <a:rPr lang="el-GR" altLang="el-GR" sz="2800" b="0" dirty="0"/>
              <a:t>από 19) </a:t>
            </a:r>
            <a:endParaRPr lang="en-US" altLang="el-GR" sz="2800" b="0" dirty="0" smtClean="0"/>
          </a:p>
        </p:txBody>
      </p:sp>
      <p:sp>
        <p:nvSpPr>
          <p:cNvPr id="3" name="Content Placeholder 2"/>
          <p:cNvSpPr>
            <a:spLocks noGrp="1"/>
          </p:cNvSpPr>
          <p:nvPr>
            <p:ph idx="1"/>
          </p:nvPr>
        </p:nvSpPr>
        <p:spPr>
          <a:xfrm>
            <a:off x="457200" y="1484784"/>
            <a:ext cx="8229600" cy="5256584"/>
          </a:xfrm>
        </p:spPr>
        <p:txBody>
          <a:bodyPr rtlCol="0">
            <a:noAutofit/>
          </a:bodyPr>
          <a:lstStyle/>
          <a:p>
            <a:pPr marL="0" indent="0">
              <a:spcBef>
                <a:spcPts val="600"/>
              </a:spcBef>
              <a:buNone/>
              <a:defRPr/>
            </a:pPr>
            <a:r>
              <a:rPr lang="en-US" b="1" dirty="0">
                <a:solidFill>
                  <a:srgbClr val="820000"/>
                </a:solidFill>
              </a:rPr>
              <a:t>Διεθνείς </a:t>
            </a:r>
            <a:r>
              <a:rPr lang="en-US" b="1" dirty="0" err="1">
                <a:solidFill>
                  <a:srgbClr val="820000"/>
                </a:solidFill>
              </a:rPr>
              <a:t>Συνθήκες</a:t>
            </a:r>
            <a:r>
              <a:rPr lang="en-US" b="1" dirty="0">
                <a:solidFill>
                  <a:srgbClr val="820000"/>
                </a:solidFill>
              </a:rPr>
              <a:t> και </a:t>
            </a:r>
            <a:r>
              <a:rPr lang="en-US" b="1" dirty="0" err="1">
                <a:solidFill>
                  <a:srgbClr val="820000"/>
                </a:solidFill>
              </a:rPr>
              <a:t>Πρωτόκολλ</a:t>
            </a:r>
            <a:r>
              <a:rPr lang="en-US" b="1" dirty="0">
                <a:solidFill>
                  <a:srgbClr val="820000"/>
                </a:solidFill>
              </a:rPr>
              <a:t>α σχετικά με την ερευνητική δεοντολογία και ηθική στην υγεία </a:t>
            </a:r>
          </a:p>
          <a:p>
            <a:pPr>
              <a:spcBef>
                <a:spcPts val="600"/>
              </a:spcBef>
              <a:defRPr/>
            </a:pPr>
            <a:r>
              <a:rPr lang="en-US" dirty="0" smtClean="0"/>
              <a:t>1997 </a:t>
            </a:r>
            <a:r>
              <a:rPr lang="en-US" dirty="0"/>
              <a:t>Council of Europe Convention for the Protection of Human Rights and Dignity of the Human Being with regard to the Application of Biology and </a:t>
            </a:r>
            <a:r>
              <a:rPr lang="en-US" dirty="0" smtClean="0"/>
              <a:t>Medicine.</a:t>
            </a:r>
            <a:endParaRPr lang="en-US" dirty="0"/>
          </a:p>
          <a:p>
            <a:pPr fontAlgn="auto">
              <a:spcBef>
                <a:spcPts val="600"/>
              </a:spcBef>
              <a:defRPr/>
            </a:pPr>
            <a:r>
              <a:rPr lang="en-US" dirty="0" smtClean="0"/>
              <a:t>1997 </a:t>
            </a:r>
            <a:r>
              <a:rPr lang="en-US" dirty="0"/>
              <a:t>UNESCO Universal Declaration on the Human Genome and Human </a:t>
            </a:r>
            <a:r>
              <a:rPr lang="en-US" dirty="0" smtClean="0"/>
              <a:t>Rights.</a:t>
            </a:r>
            <a:endParaRPr lang="en-US" dirty="0"/>
          </a:p>
          <a:p>
            <a:pPr fontAlgn="auto">
              <a:spcBef>
                <a:spcPts val="600"/>
              </a:spcBef>
              <a:defRPr/>
            </a:pPr>
            <a:r>
              <a:rPr lang="en-US" dirty="0"/>
              <a:t>2000 European Union Charter of Fundamental Rights of the European </a:t>
            </a:r>
            <a:r>
              <a:rPr lang="en-US" dirty="0" smtClean="0"/>
              <a:t>Union.</a:t>
            </a:r>
            <a:endParaRPr lang="en-US" dirty="0"/>
          </a:p>
          <a:p>
            <a:pPr fontAlgn="auto">
              <a:spcBef>
                <a:spcPts val="600"/>
              </a:spcBef>
              <a:defRPr/>
            </a:pPr>
            <a:r>
              <a:rPr lang="en-US" dirty="0" smtClean="0"/>
              <a:t>2000 UNAIDS Ethical Considerations in HIV Preventive Vaccine Research.</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226480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a:t>(</a:t>
            </a:r>
            <a:r>
              <a:rPr lang="el-GR" altLang="el-GR" sz="2800" b="0" dirty="0" smtClean="0"/>
              <a:t>14 </a:t>
            </a:r>
            <a:r>
              <a:rPr lang="el-GR" altLang="el-GR" sz="2800" b="0" dirty="0"/>
              <a:t>από 19) </a:t>
            </a:r>
            <a:endParaRPr lang="en-US" altLang="el-GR" sz="2800" b="0" dirty="0" smtClean="0"/>
          </a:p>
        </p:txBody>
      </p:sp>
      <p:sp>
        <p:nvSpPr>
          <p:cNvPr id="3" name="Content Placeholder 2"/>
          <p:cNvSpPr>
            <a:spLocks noGrp="1"/>
          </p:cNvSpPr>
          <p:nvPr>
            <p:ph idx="1"/>
          </p:nvPr>
        </p:nvSpPr>
        <p:spPr>
          <a:xfrm>
            <a:off x="457200" y="1484784"/>
            <a:ext cx="8229600" cy="5256584"/>
          </a:xfrm>
        </p:spPr>
        <p:txBody>
          <a:bodyPr rtlCol="0">
            <a:noAutofit/>
          </a:bodyPr>
          <a:lstStyle/>
          <a:p>
            <a:pPr marL="0" indent="0">
              <a:spcBef>
                <a:spcPts val="600"/>
              </a:spcBef>
              <a:buNone/>
              <a:defRPr/>
            </a:pPr>
            <a:r>
              <a:rPr lang="en-US" b="1" dirty="0">
                <a:solidFill>
                  <a:srgbClr val="820000"/>
                </a:solidFill>
              </a:rPr>
              <a:t>Διεθνείς </a:t>
            </a:r>
            <a:r>
              <a:rPr lang="en-US" b="1" dirty="0" err="1">
                <a:solidFill>
                  <a:srgbClr val="820000"/>
                </a:solidFill>
              </a:rPr>
              <a:t>Συνθήκες</a:t>
            </a:r>
            <a:r>
              <a:rPr lang="en-US" b="1" dirty="0">
                <a:solidFill>
                  <a:srgbClr val="820000"/>
                </a:solidFill>
              </a:rPr>
              <a:t> και </a:t>
            </a:r>
            <a:r>
              <a:rPr lang="en-US" b="1" dirty="0" err="1">
                <a:solidFill>
                  <a:srgbClr val="820000"/>
                </a:solidFill>
              </a:rPr>
              <a:t>Πρωτόκολλ</a:t>
            </a:r>
            <a:r>
              <a:rPr lang="en-US" b="1" dirty="0">
                <a:solidFill>
                  <a:srgbClr val="820000"/>
                </a:solidFill>
              </a:rPr>
              <a:t>α σχετικά με την ερευνητική δεοντολογία και ηθική στην υγεία </a:t>
            </a:r>
          </a:p>
          <a:p>
            <a:pPr fontAlgn="auto">
              <a:spcBef>
                <a:spcPts val="600"/>
              </a:spcBef>
              <a:defRPr/>
            </a:pPr>
            <a:r>
              <a:rPr lang="en-US" dirty="0" smtClean="0"/>
              <a:t>2000 WHO Operational Guidelines for Ethics Committees that Review Biomedical Research.</a:t>
            </a:r>
          </a:p>
          <a:p>
            <a:pPr fontAlgn="auto">
              <a:spcBef>
                <a:spcPts val="600"/>
              </a:spcBef>
              <a:defRPr/>
            </a:pPr>
            <a:r>
              <a:rPr lang="en-US" dirty="0" smtClean="0"/>
              <a:t>2000 WMA Declaration of Helsinki (6) Edinburgh.</a:t>
            </a:r>
          </a:p>
          <a:p>
            <a:pPr fontAlgn="auto">
              <a:spcBef>
                <a:spcPts val="600"/>
              </a:spcBef>
              <a:defRPr/>
            </a:pPr>
            <a:r>
              <a:rPr lang="en-US" dirty="0" smtClean="0"/>
              <a:t>2001 European Parliament and Council Directive 2001/20/EC on the approximation of the European Union: the laws, regulations and administrative provisions of the Member States relating to the implementation of good clinical practice in the conduct of clinical trials on medicinal products for human use 2008 WMA Declaration of Helsinki (7) Seoul.</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522468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a:t>(</a:t>
            </a:r>
            <a:r>
              <a:rPr lang="el-GR" altLang="el-GR" sz="2800" b="0" dirty="0" smtClean="0"/>
              <a:t>15 </a:t>
            </a:r>
            <a:r>
              <a:rPr lang="el-GR" altLang="el-GR" sz="2800" b="0" dirty="0"/>
              <a:t>από 19) </a:t>
            </a:r>
            <a:endParaRPr lang="en-US" altLang="el-GR" sz="2800" b="0" dirty="0" smtClean="0"/>
          </a:p>
        </p:txBody>
      </p:sp>
      <p:sp>
        <p:nvSpPr>
          <p:cNvPr id="3" name="Content Placeholder 2"/>
          <p:cNvSpPr>
            <a:spLocks noGrp="1"/>
          </p:cNvSpPr>
          <p:nvPr>
            <p:ph idx="1"/>
          </p:nvPr>
        </p:nvSpPr>
        <p:spPr>
          <a:xfrm>
            <a:off x="457200" y="1484784"/>
            <a:ext cx="8229600" cy="5184576"/>
          </a:xfrm>
        </p:spPr>
        <p:txBody>
          <a:bodyPr rtlCol="0">
            <a:normAutofit/>
          </a:bodyPr>
          <a:lstStyle/>
          <a:p>
            <a:pPr fontAlgn="auto">
              <a:spcAft>
                <a:spcPts val="0"/>
              </a:spcAft>
              <a:buFont typeface="Arial" pitchFamily="34" charset="0"/>
              <a:buNone/>
              <a:defRPr/>
            </a:pPr>
            <a:r>
              <a:rPr lang="el-GR" sz="2800" b="1" dirty="0" smtClean="0">
                <a:solidFill>
                  <a:srgbClr val="820000"/>
                </a:solidFill>
              </a:rPr>
              <a:t>Γενικοί Κανόνες </a:t>
            </a:r>
          </a:p>
          <a:p>
            <a:pPr fontAlgn="auto">
              <a:spcAft>
                <a:spcPts val="0"/>
              </a:spcAft>
              <a:defRPr/>
            </a:pPr>
            <a:r>
              <a:rPr lang="el-GR" dirty="0" smtClean="0"/>
              <a:t>Η έρευνα με αντικείμενο τον άνθρωπο (ως πειραματικό υποκείμενο) πρέπει να διενεργείται με απόλυτο σεβασμό στην αξία του ανθρώπου.</a:t>
            </a:r>
            <a:endParaRPr lang="en-US" dirty="0" smtClean="0"/>
          </a:p>
          <a:p>
            <a:pPr fontAlgn="auto">
              <a:spcAft>
                <a:spcPts val="0"/>
              </a:spcAft>
              <a:defRPr/>
            </a:pPr>
            <a:r>
              <a:rPr lang="el-GR" dirty="0" smtClean="0"/>
              <a:t>Οι ερευνητές δεσμεύονται από τις γενικά αναγνωρισμένες αρχές προστασίας των ανθρώπινων δικαιωμάτων, της ισότητας, της προστασίας της δημόσιας υγείας, της προστασίας του παιδιού και των ευαίσθητων ομάδων. </a:t>
            </a:r>
            <a:endParaRPr lang="en-US" dirty="0" smtClean="0"/>
          </a:p>
          <a:p>
            <a:pPr fontAlgn="auto">
              <a:spcAft>
                <a:spcPts val="0"/>
              </a:spcAft>
              <a:defRPr/>
            </a:pPr>
            <a:r>
              <a:rPr lang="el-GR" dirty="0" smtClean="0"/>
              <a:t>Οι αρχές αυτές περιγράφονται σε διάφορες διεθνείς συμβάσεις και διακηρύξεις καθώς και εθνικά νομοθετικά κείμενα</a:t>
            </a:r>
            <a:r>
              <a:rPr lang="en-US" dirty="0" smtClean="0"/>
              <a:t>.</a:t>
            </a:r>
            <a:endParaRPr lang="el-GR" dirty="0" smtClean="0"/>
          </a:p>
          <a:p>
            <a:pPr marL="0" indent="0" algn="r">
              <a:buNone/>
              <a:defRPr/>
            </a:pPr>
            <a:r>
              <a:rPr lang="el-GR" sz="1800" dirty="0" smtClean="0">
                <a:solidFill>
                  <a:schemeClr val="tx2"/>
                </a:solidFill>
                <a:hlinkClick r:id="rId2"/>
              </a:rPr>
              <a:t>Κώδικας </a:t>
            </a:r>
            <a:r>
              <a:rPr lang="el-GR" sz="1800" dirty="0">
                <a:solidFill>
                  <a:schemeClr val="tx2"/>
                </a:solidFill>
                <a:hlinkClick r:id="rId2"/>
              </a:rPr>
              <a:t>Ηθικής &amp; Δεοντολογίας, Επιτροπή Εκπαίδευσης &amp; Ερευνών του ΤΕΙ Αθήνας</a:t>
            </a:r>
            <a:endParaRPr lang="el-GR" sz="1800" dirty="0"/>
          </a:p>
          <a:p>
            <a:pPr fontAlgn="auto">
              <a:spcAft>
                <a:spcPts val="0"/>
              </a:spcAft>
              <a:defRPr/>
            </a:pPr>
            <a:endParaRPr lang="en-US" dirty="0" smtClean="0"/>
          </a:p>
          <a:p>
            <a:pPr fontAlgn="auto">
              <a:spcAft>
                <a:spcPts val="0"/>
              </a:spcAft>
              <a:defRPr/>
            </a:pPr>
            <a:endParaRPr lang="en-US" i="1" u="sng" dirty="0" smtClean="0">
              <a:solidFill>
                <a:schemeClr val="tx2"/>
              </a:solidFill>
            </a:endParaRPr>
          </a:p>
          <a:p>
            <a:pPr fontAlgn="auto">
              <a:spcAft>
                <a:spcPts val="0"/>
              </a:spcAft>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994167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l-GR" altLang="el-GR" sz="3600" dirty="0" err="1"/>
              <a:t>Βιοηθικές</a:t>
            </a:r>
            <a:r>
              <a:rPr lang="el-GR" altLang="el-GR" sz="3600" dirty="0"/>
              <a:t> αρχές στην έρευνα </a:t>
            </a:r>
            <a:r>
              <a:rPr lang="el-GR" altLang="el-GR" sz="2800" b="0" dirty="0"/>
              <a:t>(</a:t>
            </a:r>
            <a:r>
              <a:rPr lang="el-GR" altLang="el-GR" sz="2800" b="0" dirty="0" smtClean="0"/>
              <a:t>16 </a:t>
            </a:r>
            <a:r>
              <a:rPr lang="el-GR" altLang="el-GR" sz="2800" b="0" dirty="0"/>
              <a:t>από 19) </a:t>
            </a:r>
            <a:endParaRPr lang="en-US" sz="2800" b="0" u="sng" dirty="0"/>
          </a:p>
        </p:txBody>
      </p:sp>
      <p:sp>
        <p:nvSpPr>
          <p:cNvPr id="3" name="Content Placeholder 2"/>
          <p:cNvSpPr>
            <a:spLocks noGrp="1"/>
          </p:cNvSpPr>
          <p:nvPr>
            <p:ph idx="1"/>
          </p:nvPr>
        </p:nvSpPr>
        <p:spPr/>
        <p:txBody>
          <a:bodyPr rtlCol="0">
            <a:normAutofit lnSpcReduction="10000"/>
          </a:bodyPr>
          <a:lstStyle/>
          <a:p>
            <a:pPr>
              <a:lnSpc>
                <a:spcPct val="110000"/>
              </a:lnSpc>
              <a:defRPr/>
            </a:pPr>
            <a:r>
              <a:rPr lang="el-GR" dirty="0" smtClean="0"/>
              <a:t>Ερευνητικές εργασίες με θέμα οι οποίες μετρούν καθ’ οιονδήποτε τρόπο ασθενείς, φοιτητές, ή άλλους υποχρεούνται να κάνουν αίτηση στην Επιτροπή Ηθικής και Δεοντολογίας. </a:t>
            </a:r>
          </a:p>
          <a:p>
            <a:pPr>
              <a:lnSpc>
                <a:spcPct val="110000"/>
              </a:lnSpc>
              <a:defRPr/>
            </a:pPr>
            <a:r>
              <a:rPr lang="el-GR" dirty="0" smtClean="0"/>
              <a:t>Η επιτροπή γνωμοδοτεί και εγκρίνει το πρωτόκολλο. Σε περίπτωση που η υπό εξέταση έρευνα διεξάγεται μέσα στο ΤΕΙ με εξοπλισμό που παρέχεται από το ΤΕΙ, η επιτροπή εκτός από την έγκρισή της έχει την αρμοδιότητα και την υποχρέωση να παρακολουθεί τη σωστή λειτουργία της ερευνητικής εργασίας. </a:t>
            </a:r>
          </a:p>
          <a:p>
            <a:pPr marL="0" indent="0" algn="r">
              <a:buNone/>
              <a:defRPr/>
            </a:pPr>
            <a:r>
              <a:rPr lang="el-GR" sz="1900" dirty="0" smtClean="0">
                <a:solidFill>
                  <a:schemeClr val="tx2"/>
                </a:solidFill>
                <a:hlinkClick r:id="rId2"/>
              </a:rPr>
              <a:t>Κώδικας </a:t>
            </a:r>
            <a:r>
              <a:rPr lang="el-GR" sz="1900" dirty="0">
                <a:solidFill>
                  <a:schemeClr val="tx2"/>
                </a:solidFill>
                <a:hlinkClick r:id="rId2"/>
              </a:rPr>
              <a:t>Ηθικής &amp; Δεοντολογίας, Επιτροπή Εκπαίδευσης &amp; Ερευνών του ΤΕΙ </a:t>
            </a:r>
            <a:r>
              <a:rPr lang="el-GR" sz="1900" dirty="0" smtClean="0">
                <a:solidFill>
                  <a:schemeClr val="tx2"/>
                </a:solidFill>
                <a:hlinkClick r:id="rId2"/>
              </a:rPr>
              <a:t>Αθήνας</a:t>
            </a:r>
            <a:r>
              <a:rPr lang="el-GR" dirty="0" smtClean="0"/>
              <a:t>                                </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4272233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l-GR" altLang="el-GR" sz="3600" dirty="0" err="1"/>
              <a:t>Βιοηθικές</a:t>
            </a:r>
            <a:r>
              <a:rPr lang="el-GR" altLang="el-GR" sz="3600" dirty="0"/>
              <a:t> αρχές στην έρευνα </a:t>
            </a:r>
            <a:r>
              <a:rPr lang="el-GR" altLang="el-GR" sz="2800" b="0" dirty="0"/>
              <a:t>(</a:t>
            </a:r>
            <a:r>
              <a:rPr lang="el-GR" altLang="el-GR" sz="2800" b="0" dirty="0" smtClean="0"/>
              <a:t>17 </a:t>
            </a:r>
            <a:r>
              <a:rPr lang="el-GR" altLang="el-GR" sz="2800" b="0" dirty="0"/>
              <a:t>από 19) </a:t>
            </a:r>
            <a:endParaRPr lang="en-US" sz="2800" b="0" dirty="0"/>
          </a:p>
        </p:txBody>
      </p:sp>
      <p:sp>
        <p:nvSpPr>
          <p:cNvPr id="3" name="Content Placeholder 2"/>
          <p:cNvSpPr>
            <a:spLocks noGrp="1"/>
          </p:cNvSpPr>
          <p:nvPr>
            <p:ph idx="1"/>
          </p:nvPr>
        </p:nvSpPr>
        <p:spPr/>
        <p:txBody>
          <a:bodyPr rtlCol="0">
            <a:normAutofit/>
          </a:bodyPr>
          <a:lstStyle/>
          <a:p>
            <a:pPr>
              <a:spcBef>
                <a:spcPts val="600"/>
              </a:spcBef>
              <a:defRPr/>
            </a:pPr>
            <a:r>
              <a:rPr lang="el-GR" dirty="0" smtClean="0"/>
              <a:t>Η Παγκόσμια Συνομοσπονδία Φυσικοθεραπείας έχει δημοσιοποιήσει τις αρχές βιοηθικής που πρέπει να διέπουν ένα φυσικοθεραπευτικό Ερευνητικό Πρόγραμμα</a:t>
            </a:r>
            <a:r>
              <a:rPr lang="en-US" dirty="0" smtClean="0"/>
              <a:t>.</a:t>
            </a:r>
            <a:endParaRPr lang="en-US" i="1" dirty="0" smtClean="0"/>
          </a:p>
          <a:p>
            <a:pPr>
              <a:spcBef>
                <a:spcPts val="600"/>
              </a:spcBef>
              <a:defRPr/>
            </a:pPr>
            <a:r>
              <a:rPr lang="en-US" i="1" dirty="0" smtClean="0"/>
              <a:t>The World Confederation for Physical Therapy (WCPT) expects physical therapists to:</a:t>
            </a:r>
            <a:r>
              <a:rPr lang="el-GR" i="1" dirty="0" smtClean="0"/>
              <a:t> </a:t>
            </a:r>
            <a:r>
              <a:rPr lang="en-US" i="1" dirty="0" smtClean="0"/>
              <a:t>respect the rights and dignity of all individuals</a:t>
            </a:r>
            <a:r>
              <a:rPr lang="en-US" i="1" dirty="0"/>
              <a:t>.</a:t>
            </a:r>
            <a:endParaRPr lang="en-US" i="1" dirty="0" smtClean="0"/>
          </a:p>
          <a:p>
            <a:pPr algn="r">
              <a:buNone/>
              <a:defRPr/>
            </a:pPr>
            <a:r>
              <a:rPr lang="en-US" sz="1800" dirty="0">
                <a:hlinkClick r:id="rId2"/>
              </a:rPr>
              <a:t>World Confederation for Physical Therapy (WCPT</a:t>
            </a:r>
            <a:r>
              <a:rPr lang="en-US" sz="1800" dirty="0" smtClean="0">
                <a:hlinkClick r:id="rId2"/>
              </a:rPr>
              <a:t>)</a:t>
            </a:r>
            <a:r>
              <a:rPr lang="el-GR" sz="1800" dirty="0" smtClean="0">
                <a:hlinkClick r:id="rId2"/>
              </a:rPr>
              <a:t> </a:t>
            </a:r>
            <a:r>
              <a:rPr lang="en-US" sz="1800" dirty="0">
                <a:hlinkClick r:id="rId2"/>
              </a:rPr>
              <a:t>ethical principles</a:t>
            </a:r>
            <a:endParaRPr lang="en-US" sz="1800" dirty="0"/>
          </a:p>
          <a:p>
            <a:pPr fontAlgn="auto">
              <a:spcAft>
                <a:spcPts val="0"/>
              </a:spcAft>
              <a:buFont typeface="Arial" pitchFamily="34" charset="0"/>
              <a:buNone/>
              <a:defRPr/>
            </a:pPr>
            <a:r>
              <a:rPr lang="en-US" dirty="0"/>
              <a:t> </a:t>
            </a:r>
            <a:r>
              <a:rPr lang="el-GR" i="1" dirty="0" smtClean="0"/>
              <a:t>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4266420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l-GR" altLang="el-GR" sz="3600" dirty="0" err="1"/>
              <a:t>Βιοηθικές</a:t>
            </a:r>
            <a:r>
              <a:rPr lang="el-GR" altLang="el-GR" sz="3600" dirty="0"/>
              <a:t> αρχές στην </a:t>
            </a:r>
            <a:r>
              <a:rPr lang="el-GR" altLang="el-GR" sz="3600" dirty="0" smtClean="0"/>
              <a:t>έρευνα</a:t>
            </a:r>
            <a:r>
              <a:rPr lang="en-US" altLang="el-GR" sz="3600" dirty="0" smtClean="0"/>
              <a:t/>
            </a:r>
            <a:br>
              <a:rPr lang="en-US" altLang="el-GR" sz="3600" dirty="0" smtClean="0"/>
            </a:br>
            <a:r>
              <a:rPr lang="el-GR" altLang="el-GR" sz="3600" dirty="0" smtClean="0"/>
              <a:t>ΔΕΚΑΛΟΓΟΣ  </a:t>
            </a:r>
            <a:r>
              <a:rPr lang="el-GR" altLang="el-GR" sz="2800" b="0" dirty="0"/>
              <a:t>(</a:t>
            </a:r>
            <a:r>
              <a:rPr lang="el-GR" altLang="el-GR" sz="2800" b="0" dirty="0" smtClean="0"/>
              <a:t>18 </a:t>
            </a:r>
            <a:r>
              <a:rPr lang="el-GR" altLang="el-GR" sz="2800" b="0" dirty="0"/>
              <a:t>από 19) </a:t>
            </a:r>
            <a:endParaRPr lang="en-US" sz="2000" b="0" dirty="0"/>
          </a:p>
        </p:txBody>
      </p:sp>
      <p:sp>
        <p:nvSpPr>
          <p:cNvPr id="3" name="Content Placeholder 2"/>
          <p:cNvSpPr>
            <a:spLocks noGrp="1"/>
          </p:cNvSpPr>
          <p:nvPr>
            <p:ph idx="1"/>
          </p:nvPr>
        </p:nvSpPr>
        <p:spPr>
          <a:xfrm>
            <a:off x="457200" y="1484784"/>
            <a:ext cx="8229600" cy="5112568"/>
          </a:xfrm>
        </p:spPr>
        <p:txBody>
          <a:bodyPr rtlCol="0">
            <a:normAutofit fontScale="77500" lnSpcReduction="20000"/>
          </a:bodyPr>
          <a:lstStyle/>
          <a:p>
            <a:pPr marL="514350" indent="-514350" fontAlgn="auto">
              <a:lnSpc>
                <a:spcPct val="120000"/>
              </a:lnSpc>
              <a:spcBef>
                <a:spcPts val="600"/>
              </a:spcBef>
              <a:spcAft>
                <a:spcPts val="0"/>
              </a:spcAft>
              <a:buFont typeface="+mj-lt"/>
              <a:buAutoNum type="arabicPeriod"/>
              <a:defRPr/>
            </a:pPr>
            <a:r>
              <a:rPr lang="el-GR" sz="2900" dirty="0" smtClean="0"/>
              <a:t>Εκούσια και ελεύθερη και  συναίνεση του ατόμου που συμμετέχει ως μέλος του «δείγματος», η οποία επιβεβαιώνεται ενσυνείδητα  εγγράφως</a:t>
            </a:r>
            <a:r>
              <a:rPr lang="en-US" sz="2900" dirty="0" smtClean="0"/>
              <a:t>.</a:t>
            </a:r>
            <a:endParaRPr lang="el-GR" sz="2900" dirty="0" smtClean="0"/>
          </a:p>
          <a:p>
            <a:pPr marL="514350" indent="-514350" fontAlgn="auto">
              <a:lnSpc>
                <a:spcPct val="120000"/>
              </a:lnSpc>
              <a:spcBef>
                <a:spcPts val="600"/>
              </a:spcBef>
              <a:spcAft>
                <a:spcPts val="0"/>
              </a:spcAft>
              <a:buFont typeface="+mj-lt"/>
              <a:buAutoNum type="arabicPeriod"/>
              <a:defRPr/>
            </a:pPr>
            <a:r>
              <a:rPr lang="el-GR" sz="2900" dirty="0" smtClean="0"/>
              <a:t>Ολοκληρωμένη, ειδική και γενική ενημέρωση για τους σκοπούς, μεθόδους, χρονοδιάγραμα, πιθανούς κινδύνους στο μέλος του δείγματος.</a:t>
            </a:r>
          </a:p>
          <a:p>
            <a:pPr marL="514350" indent="-514350" fontAlgn="auto">
              <a:lnSpc>
                <a:spcPct val="120000"/>
              </a:lnSpc>
              <a:spcBef>
                <a:spcPts val="600"/>
              </a:spcBef>
              <a:spcAft>
                <a:spcPts val="0"/>
              </a:spcAft>
              <a:buFont typeface="+mj-lt"/>
              <a:buAutoNum type="arabicPeriod"/>
              <a:defRPr/>
            </a:pPr>
            <a:r>
              <a:rPr lang="el-GR" sz="2900" dirty="0" smtClean="0"/>
              <a:t>Ελεύθερη ανάκληση της συναίνεσης σε οποιαδήποτε φάση της ερευνητικής διαδικασίας,χωρίς  οιασδήποτε μορφής ρήτρα.</a:t>
            </a:r>
          </a:p>
          <a:p>
            <a:pPr marL="514350" indent="-514350" fontAlgn="auto">
              <a:lnSpc>
                <a:spcPct val="120000"/>
              </a:lnSpc>
              <a:spcBef>
                <a:spcPts val="600"/>
              </a:spcBef>
              <a:spcAft>
                <a:spcPts val="0"/>
              </a:spcAft>
              <a:buFont typeface="+mj-lt"/>
              <a:buAutoNum type="arabicPeriod"/>
              <a:defRPr/>
            </a:pPr>
            <a:r>
              <a:rPr lang="el-GR" sz="2900" dirty="0" smtClean="0"/>
              <a:t>Η συναίνεση στην περίπτωση κωλυόμενου ατόμου προβλέπεται από τον νόμιμο εκπρόσωπό του.</a:t>
            </a:r>
          </a:p>
          <a:p>
            <a:pPr marL="514350" indent="-514350" fontAlgn="auto">
              <a:lnSpc>
                <a:spcPct val="120000"/>
              </a:lnSpc>
              <a:spcBef>
                <a:spcPts val="600"/>
              </a:spcBef>
              <a:spcAft>
                <a:spcPts val="0"/>
              </a:spcAft>
              <a:buFont typeface="+mj-lt"/>
              <a:buAutoNum type="arabicPeriod"/>
              <a:defRPr/>
            </a:pPr>
            <a:r>
              <a:rPr lang="el-GR" sz="2900" dirty="0" smtClean="0"/>
              <a:t>Η συναίνεση δεν πρέπει να γίνεται με οικονομικό ή άλλο αμφισβητούμενο κίνητρο.</a:t>
            </a:r>
          </a:p>
          <a:p>
            <a:pPr marL="0" indent="0" algn="r" fontAlgn="auto">
              <a:lnSpc>
                <a:spcPct val="110000"/>
              </a:lnSpc>
              <a:spcBef>
                <a:spcPts val="600"/>
              </a:spcBef>
              <a:spcAft>
                <a:spcPts val="0"/>
              </a:spcAft>
              <a:buNone/>
              <a:defRPr/>
            </a:pPr>
            <a:r>
              <a:rPr lang="el-GR" sz="2600" dirty="0" smtClean="0"/>
              <a:t>Πέττα 2000</a:t>
            </a:r>
            <a:endParaRPr lang="en-US" sz="3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29154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l-GR" altLang="el-GR" sz="3600" dirty="0" err="1" smtClean="0"/>
              <a:t>Βιοηθικές</a:t>
            </a:r>
            <a:r>
              <a:rPr lang="el-GR" altLang="el-GR" sz="3600" dirty="0" smtClean="0"/>
              <a:t> αρχές στην έρευνα </a:t>
            </a:r>
            <a:r>
              <a:rPr lang="el-GR" altLang="el-GR" sz="2800" b="0" dirty="0" smtClean="0"/>
              <a:t>(1 από 19) </a:t>
            </a:r>
            <a:endParaRPr lang="en-US" altLang="el-GR" sz="2800" b="0" dirty="0" smtClean="0"/>
          </a:p>
        </p:txBody>
      </p:sp>
      <p:sp>
        <p:nvSpPr>
          <p:cNvPr id="3" name="Content Placeholder 2"/>
          <p:cNvSpPr>
            <a:spLocks noGrp="1"/>
          </p:cNvSpPr>
          <p:nvPr>
            <p:ph idx="1"/>
          </p:nvPr>
        </p:nvSpPr>
        <p:spPr/>
        <p:txBody>
          <a:bodyPr rtlCol="0">
            <a:normAutofit/>
          </a:bodyPr>
          <a:lstStyle/>
          <a:p>
            <a:pPr>
              <a:buFont typeface="Wingdings" panose="05000000000000000000" pitchFamily="2" charset="2"/>
              <a:buChar char="§"/>
              <a:defRPr/>
            </a:pPr>
            <a:r>
              <a:rPr lang="el-GR" dirty="0" smtClean="0"/>
              <a:t>Το 1947 ήταν η χρονιά όπου με αφορμή την δίκη της Νυρεμβέργης τίθενται οι αρχές βιοηθικής και δεοντολογίας στον πειραματισμό στον άνθρωπο  και γενικότερα στην έρευνα με θέματα υγείας.</a:t>
            </a:r>
          </a:p>
          <a:p>
            <a:pPr>
              <a:buFont typeface="Wingdings" panose="05000000000000000000" pitchFamily="2" charset="2"/>
              <a:buChar char="§"/>
              <a:defRPr/>
            </a:pPr>
            <a:r>
              <a:rPr lang="el-GR" dirty="0" smtClean="0"/>
              <a:t>Η Διεθνής  κοινότητα ανγνώρισε ως εγκλήματα τα «πειράματα» σε ανθρώπους από «επιστήμονες»  του ναζιστικού καθεστώτος, που κοινοποιήθηκαν, γιατί ουσιαστικά ήταν βασανιστήρια και φόνοι</a:t>
            </a:r>
            <a:r>
              <a:rPr lang="en-US" dirty="0" smtClean="0"/>
              <a:t>.</a:t>
            </a:r>
            <a:endParaRPr lang="en-US"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366673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l-GR" altLang="el-GR" sz="3600" dirty="0" err="1"/>
              <a:t>Βιοηθικές</a:t>
            </a:r>
            <a:r>
              <a:rPr lang="el-GR" altLang="el-GR" sz="3600" dirty="0"/>
              <a:t> αρχές στην </a:t>
            </a:r>
            <a:r>
              <a:rPr lang="el-GR" altLang="el-GR" sz="3600" dirty="0" smtClean="0"/>
              <a:t>έρευνα</a:t>
            </a:r>
            <a:br>
              <a:rPr lang="el-GR" altLang="el-GR" sz="3600" dirty="0" smtClean="0"/>
            </a:br>
            <a:r>
              <a:rPr lang="el-GR" altLang="el-GR" sz="3600" dirty="0" smtClean="0"/>
              <a:t>(συνέχεια)ΔΕΚΑΛΟΓΟΣ  </a:t>
            </a:r>
            <a:r>
              <a:rPr lang="el-GR" altLang="el-GR" sz="2800" b="0" dirty="0"/>
              <a:t>(</a:t>
            </a:r>
            <a:r>
              <a:rPr lang="el-GR" altLang="el-GR" sz="2800" b="0" dirty="0" smtClean="0"/>
              <a:t>19 </a:t>
            </a:r>
            <a:r>
              <a:rPr lang="el-GR" altLang="el-GR" sz="2800" b="0" dirty="0"/>
              <a:t>από 19) </a:t>
            </a:r>
            <a:endParaRPr lang="en-US" altLang="el-GR" sz="1800" b="0" dirty="0" smtClean="0"/>
          </a:p>
        </p:txBody>
      </p:sp>
      <p:sp>
        <p:nvSpPr>
          <p:cNvPr id="3" name="Content Placeholder 2"/>
          <p:cNvSpPr>
            <a:spLocks noGrp="1"/>
          </p:cNvSpPr>
          <p:nvPr>
            <p:ph idx="1"/>
          </p:nvPr>
        </p:nvSpPr>
        <p:spPr/>
        <p:txBody>
          <a:bodyPr rtlCol="0">
            <a:normAutofit fontScale="92500" lnSpcReduction="10000"/>
          </a:bodyPr>
          <a:lstStyle/>
          <a:p>
            <a:pPr marL="514350" indent="-514350" fontAlgn="auto">
              <a:spcAft>
                <a:spcPts val="0"/>
              </a:spcAft>
              <a:buFont typeface="+mj-lt"/>
              <a:buAutoNum type="arabicPeriod" startAt="6"/>
              <a:defRPr/>
            </a:pPr>
            <a:r>
              <a:rPr lang="el-GR" dirty="0" smtClean="0"/>
              <a:t>Ο στόχος του ερευνητικού προγράμματος πρέπει να είναι η διερεύνηση νέων ή βελτίωση εφαρμοσμένων  διαγνωστικών μεθόδων και θεραπευτικών προγραμμάτων καθώς και η βελτίωση των δεικτών της δημόσιας υγείας.</a:t>
            </a:r>
          </a:p>
          <a:p>
            <a:pPr marL="514350" indent="-514350" fontAlgn="auto">
              <a:spcAft>
                <a:spcPts val="0"/>
              </a:spcAft>
              <a:buFont typeface="+mj-lt"/>
              <a:buAutoNum type="arabicPeriod" startAt="6"/>
              <a:defRPr/>
            </a:pPr>
            <a:r>
              <a:rPr lang="el-GR" dirty="0" smtClean="0"/>
              <a:t>Η ερευνητική ομάδα καθορίζει  τηρεί συγκεκριμένο ερευνητικό πρωτόκολλο,  χρονοδιάγραμμα και το ιατρικό απόρρητο.</a:t>
            </a:r>
          </a:p>
          <a:p>
            <a:pPr marL="514350" indent="-514350" fontAlgn="auto">
              <a:spcAft>
                <a:spcPts val="0"/>
              </a:spcAft>
              <a:buFont typeface="+mj-lt"/>
              <a:buAutoNum type="arabicPeriod" startAt="6"/>
              <a:defRPr/>
            </a:pPr>
            <a:r>
              <a:rPr lang="el-GR" dirty="0" smtClean="0"/>
              <a:t>Η έρευνα διεξάγεται για την προαγωγή της επιστήμης και οχι με εμπορικά κίνητρα,  γιαυτό πρέπει να ελέγχεται και η χρηματοδότησή της.</a:t>
            </a:r>
          </a:p>
          <a:p>
            <a:pPr marL="514350" indent="-514350" fontAlgn="auto">
              <a:spcAft>
                <a:spcPts val="0"/>
              </a:spcAft>
              <a:buFont typeface="+mj-lt"/>
              <a:buAutoNum type="arabicPeriod" startAt="6"/>
              <a:defRPr/>
            </a:pPr>
            <a:r>
              <a:rPr lang="el-GR" dirty="0" smtClean="0"/>
              <a:t>Τα αποτελέσματα  πρέπει να δημοσιοποιούνται σε Εθνικό και διεθνές επίπεδο.</a:t>
            </a:r>
          </a:p>
          <a:p>
            <a:pPr marL="514350" indent="-514350" fontAlgn="auto">
              <a:spcAft>
                <a:spcPts val="0"/>
              </a:spcAft>
              <a:buFont typeface="+mj-lt"/>
              <a:buAutoNum type="arabicPeriod" startAt="6"/>
              <a:defRPr/>
            </a:pPr>
            <a:r>
              <a:rPr lang="el-GR" dirty="0" smtClean="0"/>
              <a:t>Οι αρχές της βιοηθικής επεκτείνονται και στον πειραματισμό στα ζώα, προστατεύοντας κάθε διαδικασία βασανισμού.</a:t>
            </a:r>
          </a:p>
          <a:p>
            <a:pPr marL="514350" indent="-514350" algn="r" fontAlgn="auto">
              <a:spcAft>
                <a:spcPts val="0"/>
              </a:spcAft>
              <a:buFont typeface="Arial" pitchFamily="34" charset="0"/>
              <a:buNone/>
              <a:defRPr/>
            </a:pPr>
            <a:r>
              <a:rPr lang="el-GR" sz="1900" dirty="0" smtClean="0"/>
              <a:t>                                                                     Πέττα 2000</a:t>
            </a:r>
          </a:p>
          <a:p>
            <a:pPr marL="514350" indent="-514350" fontAlgn="auto">
              <a:spcAft>
                <a:spcPts val="0"/>
              </a:spcAft>
              <a:buFont typeface="Arial" pitchFamily="34" charset="0"/>
              <a:buNone/>
              <a:defRPr/>
            </a:pPr>
            <a:endParaRPr lang="en-US"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432566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099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000" b="1" cap="none" dirty="0" smtClean="0"/>
              <a:t>Σημειώματα</a:t>
            </a:r>
            <a:endParaRPr lang="el-GR" sz="4000" b="1"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022528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Σημείωμα </a:t>
            </a:r>
            <a:r>
              <a:rPr lang="el-GR" sz="4000" b="1" dirty="0" smtClean="0"/>
              <a:t>Αναφοράς</a:t>
            </a:r>
            <a:endParaRPr lang="el-GR" sz="4000" b="1"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«Βιοηθική και Δεοντολογία στην Φυσικοθεραπεία. Ενότητα 5: </a:t>
            </a:r>
            <a:r>
              <a:rPr lang="el-GR" sz="2000" dirty="0" err="1"/>
              <a:t>Βιοηθικές</a:t>
            </a:r>
            <a:r>
              <a:rPr lang="el-GR" sz="2000" dirty="0"/>
              <a:t> αρχές στην </a:t>
            </a:r>
            <a:r>
              <a:rPr lang="el-GR" sz="2000" dirty="0" smtClean="0"/>
              <a:t>έρευνα».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097350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619913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956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Διατήρηση </a:t>
            </a:r>
            <a:r>
              <a:rPr lang="el-GR" sz="4000" b="1" dirty="0" smtClean="0"/>
              <a:t>Σημειωμάτων</a:t>
            </a:r>
            <a:endParaRPr lang="el-GR" sz="4000"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282704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smtClean="0"/>
              <a:t>Χρηματοδότηση</a:t>
            </a:r>
            <a:endParaRPr lang="el-GR" sz="4000" b="1"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659763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smtClean="0"/>
              <a:t>(2 </a:t>
            </a:r>
            <a:r>
              <a:rPr lang="el-GR" altLang="el-GR" sz="2800" b="0" dirty="0"/>
              <a:t>από 19) </a:t>
            </a:r>
            <a:endParaRPr lang="en-US" altLang="el-GR" sz="2800" b="0" dirty="0" smtClean="0"/>
          </a:p>
        </p:txBody>
      </p:sp>
      <p:sp>
        <p:nvSpPr>
          <p:cNvPr id="3" name="Content Placeholder 2"/>
          <p:cNvSpPr>
            <a:spLocks noGrp="1"/>
          </p:cNvSpPr>
          <p:nvPr>
            <p:ph idx="1"/>
          </p:nvPr>
        </p:nvSpPr>
        <p:spPr>
          <a:xfrm>
            <a:off x="457200" y="1484784"/>
            <a:ext cx="8229600" cy="5184576"/>
          </a:xfrm>
        </p:spPr>
        <p:txBody>
          <a:bodyPr rtlCol="0">
            <a:normAutofit fontScale="92500"/>
          </a:bodyPr>
          <a:lstStyle/>
          <a:p>
            <a:pPr>
              <a:defRPr/>
            </a:pPr>
            <a:r>
              <a:rPr lang="el-GR" dirty="0" smtClean="0"/>
              <a:t>«</a:t>
            </a:r>
            <a:r>
              <a:rPr lang="el-GR" i="1" dirty="0" smtClean="0"/>
              <a:t>προϊόν της δίκης ήταν επισημοποίηση ορισμένων βασικών αρχών για τον πειραματισμό στον άνθρωπο» ΕΑΠ 2000</a:t>
            </a:r>
          </a:p>
          <a:p>
            <a:pPr>
              <a:defRPr/>
            </a:pPr>
            <a:r>
              <a:rPr lang="el-GR" dirty="0" smtClean="0"/>
              <a:t>Ο κώδικας της Νυρεμβέργης  1947, συμπληρώνεται και  καταγράφεται με λεπτομερέστερη μορφή στην Διακήρυξη του Ελσίνκι 1964</a:t>
            </a:r>
            <a:r>
              <a:rPr lang="en-US" dirty="0" smtClean="0"/>
              <a:t>,</a:t>
            </a:r>
            <a:r>
              <a:rPr lang="el-GR" dirty="0" smtClean="0"/>
              <a:t>στη 18η Συνέλευση  της Παγκόσμιας Ιατρικής Ένωσης (Word Medical Association, WMA)</a:t>
            </a:r>
            <a:r>
              <a:rPr lang="en-US" dirty="0" smtClean="0"/>
              <a:t> </a:t>
            </a:r>
            <a:r>
              <a:rPr lang="el-GR" dirty="0" smtClean="0"/>
              <a:t>, η οποία τροποιείται μέχρι το 2000.  Από το 1964 οι διεθνείς Οργανισμοί ασχολούνται , προσαρμόζουν  και εμπλουτίζουν τις αρχές προστασίας των ανθρωπίνων δικαιωμάτων και των ασθενών ειδικότερα</a:t>
            </a:r>
            <a:r>
              <a:rPr lang="en-US" dirty="0" smtClean="0"/>
              <a:t>.</a:t>
            </a:r>
            <a:endParaRPr lang="el-GR" dirty="0" smtClean="0"/>
          </a:p>
          <a:p>
            <a:pPr>
              <a:defRPr/>
            </a:pPr>
            <a:r>
              <a:rPr lang="el-GR" dirty="0" smtClean="0"/>
              <a:t>Από το 1992  δραστηριοποιείται η Μόνιµη ∆ιάσκεψη  των Εθνικών Επιτροπών Βιοηθικής των Χωρών Μελών του Συµβουλίου της Ευρώπης η COMETH</a:t>
            </a:r>
            <a:r>
              <a:rPr lang="en-US" dirty="0" smtClean="0"/>
              <a:t>.</a:t>
            </a:r>
          </a:p>
          <a:p>
            <a:pPr algn="r" fontAlgn="auto">
              <a:spcAft>
                <a:spcPts val="0"/>
              </a:spcAft>
              <a:buFont typeface="Arial" pitchFamily="34" charset="0"/>
              <a:buNone/>
              <a:defRPr/>
            </a:pPr>
            <a:r>
              <a:rPr lang="en-US" sz="1900" dirty="0" smtClean="0">
                <a:hlinkClick r:id="rId2"/>
              </a:rPr>
              <a:t>Cyprus National Bioethics Committee</a:t>
            </a:r>
            <a:endParaRPr lang="en-US" sz="1900" i="1" u="sng" dirty="0" smtClean="0">
              <a:solidFill>
                <a:schemeClr val="tx2"/>
              </a:solidFill>
            </a:endParaRPr>
          </a:p>
          <a:p>
            <a:pPr marL="0" indent="0" algn="r" fontAlgn="auto">
              <a:spcAft>
                <a:spcPts val="0"/>
              </a:spcAft>
              <a:buFont typeface="Arial" pitchFamily="34" charset="0"/>
              <a:buNone/>
              <a:defRPr/>
            </a:pPr>
            <a:r>
              <a:rPr lang="el-GR" sz="1900" dirty="0" smtClean="0">
                <a:solidFill>
                  <a:schemeClr val="tx2"/>
                </a:solidFill>
                <a:hlinkClick r:id="rId3"/>
              </a:rPr>
              <a:t>Κώδικας Ηθικής </a:t>
            </a:r>
            <a:r>
              <a:rPr lang="el-GR" sz="1900" dirty="0">
                <a:solidFill>
                  <a:schemeClr val="tx2"/>
                </a:solidFill>
                <a:hlinkClick r:id="rId3"/>
              </a:rPr>
              <a:t>&amp; </a:t>
            </a:r>
            <a:r>
              <a:rPr lang="el-GR" sz="1900" dirty="0" smtClean="0">
                <a:solidFill>
                  <a:schemeClr val="tx2"/>
                </a:solidFill>
                <a:hlinkClick r:id="rId3"/>
              </a:rPr>
              <a:t>Δεοντολογίας, Επιτροπή </a:t>
            </a:r>
            <a:r>
              <a:rPr lang="el-GR" sz="1900" dirty="0">
                <a:solidFill>
                  <a:schemeClr val="tx2"/>
                </a:solidFill>
                <a:hlinkClick r:id="rId3"/>
              </a:rPr>
              <a:t>Εκπαίδευσης &amp; Ερευνών του ΤΕΙ Αθήνας</a:t>
            </a:r>
            <a:endParaRPr lang="el-GR" sz="19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210920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smtClean="0"/>
              <a:t>(3 </a:t>
            </a:r>
            <a:r>
              <a:rPr lang="el-GR" altLang="el-GR" sz="2800" b="0" dirty="0"/>
              <a:t>από 19) </a:t>
            </a:r>
            <a:endParaRPr lang="en-US" altLang="el-GR" sz="2800" b="0" dirty="0" smtClean="0"/>
          </a:p>
        </p:txBody>
      </p:sp>
      <p:sp>
        <p:nvSpPr>
          <p:cNvPr id="3" name="Content Placeholder 2"/>
          <p:cNvSpPr>
            <a:spLocks noGrp="1"/>
          </p:cNvSpPr>
          <p:nvPr>
            <p:ph idx="1"/>
          </p:nvPr>
        </p:nvSpPr>
        <p:spPr>
          <a:xfrm>
            <a:off x="457200" y="1484784"/>
            <a:ext cx="8219256" cy="5373216"/>
          </a:xfrm>
        </p:spPr>
        <p:txBody>
          <a:bodyPr rtlCol="0">
            <a:normAutofit/>
          </a:bodyPr>
          <a:lstStyle/>
          <a:p>
            <a:pPr marL="0" indent="0" fontAlgn="auto">
              <a:spcBef>
                <a:spcPts val="300"/>
              </a:spcBef>
              <a:spcAft>
                <a:spcPts val="0"/>
              </a:spcAft>
              <a:buNone/>
              <a:defRPr/>
            </a:pPr>
            <a:r>
              <a:rPr lang="el-GR" sz="2600" b="1" dirty="0" smtClean="0"/>
              <a:t>Συστάσεις για τη διεξαγωγή της κλινικής έρευνας σε ανθρώπους</a:t>
            </a:r>
          </a:p>
          <a:p>
            <a:pPr marL="457200" indent="-457200" fontAlgn="auto">
              <a:spcBef>
                <a:spcPts val="300"/>
              </a:spcBef>
              <a:spcAft>
                <a:spcPts val="0"/>
              </a:spcAft>
              <a:buFont typeface="+mj-lt"/>
              <a:buAutoNum type="arabicPeriod"/>
              <a:defRPr/>
            </a:pPr>
            <a:r>
              <a:rPr lang="el-GR" sz="2300" dirty="0" smtClean="0"/>
              <a:t>Η Παγκόσμια Οργάνωση Ιατρικών Επιστημών (CIOMS) διατύπωσε τη Διακήρυξη του Ελσίνκι, ως μία βάση των απαραίτητων ηθικών αρχών και με σκοπό να προσφέρει καθοδήγηση προς τους ιατρούς και σε όσους άλλους συμμετέχουν σε ιατρική έρευνα πάνω σε ανθρώπους. Η ιατρική έρευνα σε ανθρώπους περιέχει την έρευνα σε </a:t>
            </a:r>
            <a:r>
              <a:rPr lang="el-GR" sz="2300" dirty="0" err="1" smtClean="0"/>
              <a:t>ταυτοποιημένο</a:t>
            </a:r>
            <a:r>
              <a:rPr lang="el-GR" sz="2300" dirty="0" smtClean="0"/>
              <a:t> ανθρώπινο υπόβαθρο ή </a:t>
            </a:r>
            <a:r>
              <a:rPr lang="el-GR" sz="2300" dirty="0" err="1" smtClean="0"/>
              <a:t>ταυτοποιημένα</a:t>
            </a:r>
            <a:r>
              <a:rPr lang="el-GR" sz="2300" dirty="0" smtClean="0"/>
              <a:t> δεδομένα.</a:t>
            </a:r>
          </a:p>
          <a:p>
            <a:pPr marL="457200" indent="-457200" fontAlgn="auto">
              <a:spcBef>
                <a:spcPts val="300"/>
              </a:spcBef>
              <a:spcAft>
                <a:spcPts val="0"/>
              </a:spcAft>
              <a:buFont typeface="+mj-lt"/>
              <a:buAutoNum type="arabicPeriod"/>
              <a:defRPr/>
            </a:pPr>
            <a:r>
              <a:rPr lang="el-GR" sz="2300" dirty="0" smtClean="0"/>
              <a:t>Είναι υποχρέωση του ιατρού να προάγει και να διαφυλάττει την υγεία των ανθρώπων. Η γνώση και η συνείδηση του ιατρού αφιερώνονται στην πραγματοποίηση αυτής της υποχρέωσης.</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285458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smtClean="0"/>
              <a:t>(4 </a:t>
            </a:r>
            <a:r>
              <a:rPr lang="el-GR" altLang="el-GR" sz="2800" b="0" dirty="0"/>
              <a:t>από 19) </a:t>
            </a:r>
            <a:endParaRPr lang="en-US" altLang="el-GR" sz="2800" b="0" dirty="0" smtClean="0"/>
          </a:p>
        </p:txBody>
      </p:sp>
      <p:sp>
        <p:nvSpPr>
          <p:cNvPr id="3" name="Content Placeholder 2"/>
          <p:cNvSpPr>
            <a:spLocks noGrp="1"/>
          </p:cNvSpPr>
          <p:nvPr>
            <p:ph idx="1"/>
          </p:nvPr>
        </p:nvSpPr>
        <p:spPr>
          <a:xfrm>
            <a:off x="457200" y="1484784"/>
            <a:ext cx="8229600" cy="5256584"/>
          </a:xfrm>
        </p:spPr>
        <p:txBody>
          <a:bodyPr rtlCol="0">
            <a:normAutofit/>
          </a:bodyPr>
          <a:lstStyle/>
          <a:p>
            <a:pPr marL="0" indent="0" fontAlgn="auto">
              <a:spcBef>
                <a:spcPts val="300"/>
              </a:spcBef>
              <a:spcAft>
                <a:spcPts val="0"/>
              </a:spcAft>
              <a:buNone/>
              <a:defRPr/>
            </a:pPr>
            <a:r>
              <a:rPr lang="el-GR" sz="2600" b="1" dirty="0" smtClean="0"/>
              <a:t>Συστάσεις για τη διεξαγωγή της κλινικής έρευνας σε ανθρώπους</a:t>
            </a:r>
          </a:p>
          <a:p>
            <a:pPr marL="457200" indent="-457200" fontAlgn="auto">
              <a:spcBef>
                <a:spcPts val="300"/>
              </a:spcBef>
              <a:spcAft>
                <a:spcPts val="0"/>
              </a:spcAft>
              <a:buFont typeface="+mj-lt"/>
              <a:buAutoNum type="arabicPeriod" startAt="3"/>
              <a:defRPr/>
            </a:pPr>
            <a:r>
              <a:rPr lang="el-GR" sz="2300" dirty="0" smtClean="0"/>
              <a:t>Η διακήρυξη της Γένοβα της Παγκόσμιας Ιατρικής Ένωσης δεσμεύει τον ιατρό με τις λέξεις "Πρώτο μου μέλημα θα είναι η υγεία του ασθενούς μου" και ο Διεθνής Κώδικας Ιατρικής Δεοντολογίας δηλώνει: "Όταν ο ιατρός παρέχει ιατρική θεραπεία, η οποία πιθανόν να έχει ως συνέπεια την αποδυνάμωση της φυσικής ή ψυχικής κατάστασης του ασθενούς, θα πρέπει να δρα πάντα και με γνώμονα τα συμφέροντα του ασθενούς".</a:t>
            </a:r>
          </a:p>
          <a:p>
            <a:pPr marL="457200" indent="-457200" fontAlgn="auto">
              <a:spcBef>
                <a:spcPts val="300"/>
              </a:spcBef>
              <a:spcAft>
                <a:spcPts val="0"/>
              </a:spcAft>
              <a:buFont typeface="+mj-lt"/>
              <a:buAutoNum type="arabicPeriod" startAt="3"/>
              <a:defRPr/>
            </a:pPr>
            <a:r>
              <a:rPr lang="el-GR" sz="2300" dirty="0" smtClean="0"/>
              <a:t>Η ιατρική πρόοδος βασίζεται στην έρευνα, η οποία σε γενικές γραμμές βασίζεται σε πειράματα πάνω σε ανθρώπους.</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02964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smtClean="0"/>
              <a:t>(5 </a:t>
            </a:r>
            <a:r>
              <a:rPr lang="el-GR" altLang="el-GR" sz="2800" b="0" dirty="0"/>
              <a:t>από 19) </a:t>
            </a:r>
            <a:endParaRPr lang="en-US" altLang="el-GR" sz="2800" b="0" dirty="0" smtClean="0"/>
          </a:p>
        </p:txBody>
      </p:sp>
      <p:sp>
        <p:nvSpPr>
          <p:cNvPr id="3" name="Content Placeholder 2"/>
          <p:cNvSpPr>
            <a:spLocks noGrp="1"/>
          </p:cNvSpPr>
          <p:nvPr>
            <p:ph idx="1"/>
          </p:nvPr>
        </p:nvSpPr>
        <p:spPr/>
        <p:txBody>
          <a:bodyPr rtlCol="0">
            <a:normAutofit/>
          </a:bodyPr>
          <a:lstStyle/>
          <a:p>
            <a:pPr marL="0" indent="0" fontAlgn="auto">
              <a:spcBef>
                <a:spcPts val="300"/>
              </a:spcBef>
              <a:buNone/>
              <a:defRPr/>
            </a:pPr>
            <a:r>
              <a:rPr lang="el-GR" sz="2600" b="1" dirty="0" smtClean="0"/>
              <a:t>Συστάσεις για τη διεξαγωγή της κλινικής έρευνας σε ανθρώπους</a:t>
            </a:r>
          </a:p>
          <a:p>
            <a:pPr marL="457200" indent="-457200" fontAlgn="auto">
              <a:spcBef>
                <a:spcPts val="300"/>
              </a:spcBef>
              <a:buFont typeface="+mj-lt"/>
              <a:buAutoNum type="arabicPeriod" startAt="5"/>
              <a:defRPr/>
            </a:pPr>
            <a:r>
              <a:rPr lang="el-GR" dirty="0" smtClean="0"/>
              <a:t>Στην </a:t>
            </a:r>
            <a:r>
              <a:rPr lang="el-GR" dirty="0"/>
              <a:t>ιατρική έρευνα πάνω σε ανθρώπους, οι παράγοντες που σχετίζονται με την υγεία του ανθρώπου θα πρέπει να έχουν προτεραιότητα σε σχέση με τα ενδιαφέροντα της επιστήμης ή της κοινωνίας.</a:t>
            </a:r>
          </a:p>
          <a:p>
            <a:pPr marL="450850" indent="0" fontAlgn="auto">
              <a:spcBef>
                <a:spcPts val="300"/>
              </a:spcBef>
              <a:buFont typeface="Arial" pitchFamily="34" charset="0"/>
              <a:buNone/>
              <a:defRPr/>
            </a:pPr>
            <a:r>
              <a:rPr lang="el-GR" dirty="0" smtClean="0"/>
              <a:t>Επιτροπή </a:t>
            </a:r>
            <a:r>
              <a:rPr lang="el-GR" dirty="0"/>
              <a:t>Δεοντολογίας &amp; </a:t>
            </a:r>
            <a:r>
              <a:rPr lang="el-GR" dirty="0" smtClean="0"/>
              <a:t>Έρευνας, Οδοντιατρική </a:t>
            </a:r>
            <a:r>
              <a:rPr lang="el-GR" dirty="0"/>
              <a:t>Σχολή </a:t>
            </a:r>
            <a:r>
              <a:rPr lang="el-GR" dirty="0" smtClean="0"/>
              <a:t>ΕΚΠΑ, Διακήρυξη </a:t>
            </a:r>
            <a:r>
              <a:rPr lang="el-GR" dirty="0"/>
              <a:t>του </a:t>
            </a:r>
            <a:r>
              <a:rPr lang="el-GR" dirty="0" smtClean="0"/>
              <a:t>Ελσίνκι</a:t>
            </a:r>
            <a:r>
              <a:rPr lang="en-US" dirty="0" smtClean="0"/>
              <a:t>:</a:t>
            </a:r>
            <a:r>
              <a:rPr lang="el-GR" dirty="0" smtClean="0"/>
              <a:t> </a:t>
            </a:r>
            <a:r>
              <a:rPr lang="el-GR" dirty="0" smtClean="0">
                <a:hlinkClick r:id="rId2"/>
              </a:rPr>
              <a:t>Συστάσεις </a:t>
            </a:r>
            <a:r>
              <a:rPr lang="el-GR" dirty="0">
                <a:hlinkClick r:id="rId2"/>
              </a:rPr>
              <a:t>για τη διεξαγωγή της κλινικής έρευνας σε </a:t>
            </a:r>
            <a:r>
              <a:rPr lang="el-GR" dirty="0" smtClean="0">
                <a:hlinkClick r:id="rId2"/>
              </a:rPr>
              <a:t>ανθρώπους</a:t>
            </a:r>
            <a:r>
              <a:rPr lang="en-US" dirty="0" smtClean="0"/>
              <a:t>.</a:t>
            </a:r>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978124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l-GR" altLang="el-GR" sz="3600" dirty="0" err="1"/>
              <a:t>Βιοηθικές</a:t>
            </a:r>
            <a:r>
              <a:rPr lang="el-GR" altLang="el-GR" sz="3600" dirty="0"/>
              <a:t> αρχές στην έρευνα </a:t>
            </a:r>
            <a:r>
              <a:rPr lang="el-GR" altLang="el-GR" sz="2800" b="0" dirty="0" smtClean="0"/>
              <a:t>(6 </a:t>
            </a:r>
            <a:r>
              <a:rPr lang="el-GR" altLang="el-GR" sz="2800" b="0" dirty="0"/>
              <a:t>από 19) </a:t>
            </a:r>
            <a:endParaRPr lang="en-US" sz="2800" b="0" dirty="0"/>
          </a:p>
        </p:txBody>
      </p:sp>
      <p:sp>
        <p:nvSpPr>
          <p:cNvPr id="3" name="Content Placeholder 2"/>
          <p:cNvSpPr>
            <a:spLocks noGrp="1"/>
          </p:cNvSpPr>
          <p:nvPr>
            <p:ph idx="1"/>
          </p:nvPr>
        </p:nvSpPr>
        <p:spPr>
          <a:xfrm>
            <a:off x="457200" y="1484784"/>
            <a:ext cx="8229600" cy="5184576"/>
          </a:xfrm>
        </p:spPr>
        <p:txBody>
          <a:bodyPr rtlCol="0">
            <a:normAutofit lnSpcReduction="10000"/>
          </a:bodyPr>
          <a:lstStyle/>
          <a:p>
            <a:pPr>
              <a:defRPr/>
            </a:pPr>
            <a:r>
              <a:rPr lang="el-GR" dirty="0" smtClean="0"/>
              <a:t>Η Ευρωπαϊκή Οδηγία 2001/20/ΕC Υιοθετήθηκε το 2001 και αφορά την εφαρµογή καλής κλινικής πρακτικής στις κλινικές δοκιµές ιατρικών προϊόντων.</a:t>
            </a:r>
          </a:p>
          <a:p>
            <a:pPr>
              <a:defRPr/>
            </a:pPr>
            <a:r>
              <a:rPr lang="el-GR" dirty="0" smtClean="0"/>
              <a:t>Το Ευρωπαϊκό Συµβούλιο µε απόφαση του το 2002 για θέσπιση ενός συγκεκριµένου προγράµµατος για έρευνα και τεχνολογική ανάπτυξη έθεσε θεµελιώδης ηθικές αρχές οι οποίες θα πρέπει να γίνονται σεβαστές από κάθε ερευνητικό πρόγραµµα. </a:t>
            </a:r>
          </a:p>
          <a:p>
            <a:pPr>
              <a:defRPr/>
            </a:pPr>
            <a:r>
              <a:rPr lang="el-GR" dirty="0" smtClean="0"/>
              <a:t>Αυτές οι αρχές περιλαµβάνουν την προστασία της ανθρώπινης αξιοπρέπειας και της ανθρώπινης ζωής όπως επίσης την προστασία των ζώων και του περιβάλλοντος σύµφωνα µε τους Κοινοτικούς Νόµους και τις σχετικές συµβάσεις και κώδικες πρακτικής.</a:t>
            </a:r>
          </a:p>
          <a:p>
            <a:pPr marL="0" indent="0" algn="r">
              <a:buNone/>
              <a:defRPr/>
            </a:pPr>
            <a:r>
              <a:rPr lang="el-GR" sz="1800" dirty="0">
                <a:hlinkClick r:id="rId2"/>
              </a:rPr>
              <a:t>Εθνική Επιτροπή Βιοηθικής Κύπρου</a:t>
            </a:r>
            <a:endParaRPr lang="el-GR" sz="1800" dirty="0"/>
          </a:p>
          <a:p>
            <a:pPr>
              <a:defRPr/>
            </a:pPr>
            <a:endParaRPr lang="el-GR"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914442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l-GR" altLang="el-GR" sz="3600" dirty="0" err="1"/>
              <a:t>Βιοηθικές</a:t>
            </a:r>
            <a:r>
              <a:rPr lang="el-GR" altLang="el-GR" sz="3600" dirty="0"/>
              <a:t> αρχές στην έρευνα </a:t>
            </a:r>
            <a:r>
              <a:rPr lang="el-GR" altLang="el-GR" sz="2800" b="0" dirty="0" smtClean="0"/>
              <a:t>(7 </a:t>
            </a:r>
            <a:r>
              <a:rPr lang="el-GR" altLang="el-GR" sz="2800" b="0" dirty="0"/>
              <a:t>από 19) </a:t>
            </a:r>
            <a:endParaRPr lang="en-US" sz="2800" b="0" dirty="0"/>
          </a:p>
        </p:txBody>
      </p:sp>
      <p:sp>
        <p:nvSpPr>
          <p:cNvPr id="3" name="Content Placeholder 2"/>
          <p:cNvSpPr>
            <a:spLocks noGrp="1"/>
          </p:cNvSpPr>
          <p:nvPr>
            <p:ph idx="1"/>
          </p:nvPr>
        </p:nvSpPr>
        <p:spPr/>
        <p:txBody>
          <a:bodyPr rtlCol="0">
            <a:normAutofit/>
          </a:bodyPr>
          <a:lstStyle/>
          <a:p>
            <a:pPr>
              <a:defRPr/>
            </a:pPr>
            <a:r>
              <a:rPr lang="el-GR" dirty="0" smtClean="0"/>
              <a:t>Τον Μάιο του 2006 δηµοσιοποιήθηκαν τα αποτελέσµατα του Ευρωβαροµέτρου (Ευρωπαίοι πολίτες και Βιοτεχνολογία το 2005) όπου συµµετείχαν 25.000 άτοµα (περίπου 1.000 από κάθε κράτος µέλος), εξετάστηκαν οι απόψεις των ευρωπαίων πολιτών αναφορικά µε την βιοτεχνολογία και συγκεκριµένα θέµατα της – έρευνα βλαστικών κυττάρων, συνύπαρξη γενετικά τροποποιηµένων προϊόντων µε συµβατικά και οργανικά προϊόντα, χρήση γενετικών πληροφοριών, νανοτεχνολογία και φαρµακογενετική. </a:t>
            </a:r>
          </a:p>
          <a:p>
            <a:pPr>
              <a:defRPr/>
            </a:pPr>
            <a:endParaRPr lang="el-GR" dirty="0" smtClean="0"/>
          </a:p>
          <a:p>
            <a:pPr marL="0" indent="0" algn="r">
              <a:buNone/>
              <a:defRPr/>
            </a:pPr>
            <a:r>
              <a:rPr lang="el-GR" sz="1800" dirty="0" smtClean="0">
                <a:hlinkClick r:id="rId2"/>
              </a:rPr>
              <a:t>Εθνική </a:t>
            </a:r>
            <a:r>
              <a:rPr lang="el-GR" sz="1800" dirty="0">
                <a:hlinkClick r:id="rId2"/>
              </a:rPr>
              <a:t>Επιτροπή Βιοηθικής Κύπρου</a:t>
            </a:r>
            <a:endParaRPr lang="el-GR" sz="1800" dirty="0"/>
          </a:p>
          <a:p>
            <a:pPr algn="just"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614205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l-GR" altLang="el-GR" sz="3600" dirty="0" err="1"/>
              <a:t>Βιοηθικές</a:t>
            </a:r>
            <a:r>
              <a:rPr lang="el-GR" altLang="el-GR" sz="3600" dirty="0"/>
              <a:t> αρχές στην έρευνα </a:t>
            </a:r>
            <a:r>
              <a:rPr lang="el-GR" altLang="el-GR" sz="2800" b="0" dirty="0" smtClean="0"/>
              <a:t>(8 </a:t>
            </a:r>
            <a:r>
              <a:rPr lang="el-GR" altLang="el-GR" sz="2800" b="0" dirty="0"/>
              <a:t>από 19) </a:t>
            </a:r>
            <a:endParaRPr lang="en-US" altLang="el-GR" sz="2800" b="0" dirty="0" smtClean="0"/>
          </a:p>
        </p:txBody>
      </p:sp>
      <p:sp>
        <p:nvSpPr>
          <p:cNvPr id="3" name="Content Placeholder 2"/>
          <p:cNvSpPr>
            <a:spLocks noGrp="1"/>
          </p:cNvSpPr>
          <p:nvPr>
            <p:ph idx="1"/>
          </p:nvPr>
        </p:nvSpPr>
        <p:spPr/>
        <p:txBody>
          <a:bodyPr rtlCol="0">
            <a:noAutofit/>
          </a:bodyPr>
          <a:lstStyle/>
          <a:p>
            <a:pPr marL="0" indent="0" fontAlgn="auto">
              <a:spcAft>
                <a:spcPts val="0"/>
              </a:spcAft>
              <a:buFont typeface="Arial" pitchFamily="34" charset="0"/>
              <a:buNone/>
              <a:defRPr/>
            </a:pPr>
            <a:r>
              <a:rPr lang="el-GR" sz="2300" dirty="0" smtClean="0"/>
              <a:t>Το </a:t>
            </a:r>
            <a:r>
              <a:rPr lang="el-GR" sz="2300" dirty="0" err="1" smtClean="0"/>
              <a:t>Europabio</a:t>
            </a:r>
            <a:r>
              <a:rPr lang="el-GR" sz="2300" dirty="0" smtClean="0"/>
              <a:t> έχει προβεί στην σύσταση του “Χάρτη Κύριων Ηθικών Αξιών” - «</a:t>
            </a:r>
            <a:r>
              <a:rPr lang="el-GR" sz="2300" dirty="0" err="1" smtClean="0"/>
              <a:t>Core</a:t>
            </a:r>
            <a:r>
              <a:rPr lang="el-GR" sz="2300" dirty="0" smtClean="0"/>
              <a:t> </a:t>
            </a:r>
            <a:r>
              <a:rPr lang="el-GR" sz="2300" dirty="0" err="1" smtClean="0"/>
              <a:t>Ethical</a:t>
            </a:r>
            <a:r>
              <a:rPr lang="el-GR" sz="2300" dirty="0" smtClean="0"/>
              <a:t> </a:t>
            </a:r>
            <a:r>
              <a:rPr lang="el-GR" sz="2300" dirty="0" err="1" smtClean="0"/>
              <a:t>Values</a:t>
            </a:r>
            <a:r>
              <a:rPr lang="el-GR" sz="2300" dirty="0" smtClean="0"/>
              <a:t> </a:t>
            </a:r>
            <a:r>
              <a:rPr lang="el-GR" sz="2300" dirty="0" err="1" smtClean="0"/>
              <a:t>Charter</a:t>
            </a:r>
            <a:r>
              <a:rPr lang="el-GR" sz="2300" dirty="0" smtClean="0"/>
              <a:t>” ο οποίος υιοθετείται από όλα τα µέλη.  Οι κύριες αρχές που υιοθετούνται από το </a:t>
            </a:r>
            <a:r>
              <a:rPr lang="el-GR" sz="2300" dirty="0" err="1" smtClean="0"/>
              <a:t>Europabio</a:t>
            </a:r>
            <a:r>
              <a:rPr lang="el-GR" sz="2300" dirty="0" smtClean="0"/>
              <a:t> στον Χάρτη παραθέτονται παρακάτω.</a:t>
            </a:r>
          </a:p>
          <a:p>
            <a:pPr fontAlgn="auto">
              <a:spcAft>
                <a:spcPts val="0"/>
              </a:spcAft>
              <a:buFont typeface="Arial" pitchFamily="34" charset="0"/>
              <a:buNone/>
              <a:defRPr/>
            </a:pPr>
            <a:r>
              <a:rPr lang="el-GR" sz="2300" b="1" dirty="0" smtClean="0">
                <a:solidFill>
                  <a:srgbClr val="820000"/>
                </a:solidFill>
              </a:rPr>
              <a:t>Γενικές Ηθικές Αρχές: </a:t>
            </a:r>
          </a:p>
          <a:p>
            <a:pPr marL="457200" indent="-457200" fontAlgn="auto">
              <a:spcAft>
                <a:spcPts val="0"/>
              </a:spcAft>
              <a:buFont typeface="+mj-lt"/>
              <a:buAutoNum type="arabicPeriod"/>
              <a:defRPr/>
            </a:pPr>
            <a:r>
              <a:rPr lang="el-GR" sz="2300" dirty="0" err="1" smtClean="0"/>
              <a:t>∆έσµευση</a:t>
            </a:r>
            <a:r>
              <a:rPr lang="el-GR" sz="2300" dirty="0" smtClean="0"/>
              <a:t> στην χρήση της βιοτεχνολογίας και των προοπτικών της για βελτίωση της ποιότητας της ανθρώπινης ζωής. </a:t>
            </a:r>
          </a:p>
          <a:p>
            <a:pPr marL="457200" indent="-457200" fontAlgn="auto">
              <a:spcAft>
                <a:spcPts val="0"/>
              </a:spcAft>
              <a:buFont typeface="+mj-lt"/>
              <a:buAutoNum type="arabicPeriod"/>
              <a:defRPr/>
            </a:pPr>
            <a:r>
              <a:rPr lang="el-GR" sz="2300" dirty="0" err="1" smtClean="0"/>
              <a:t>∆ίδεται</a:t>
            </a:r>
            <a:r>
              <a:rPr lang="el-GR" sz="2300" dirty="0" smtClean="0"/>
              <a:t> προτεραιότητα στην διασφάλιση της υγείας, ασφάλειας και προστασίας του περιβάλλοντος κατά την διάρκεια επιστηµονικών ερευνών. </a:t>
            </a:r>
          </a:p>
          <a:p>
            <a:pPr marL="457200" indent="-457200" fontAlgn="auto">
              <a:spcAft>
                <a:spcPts val="0"/>
              </a:spcAft>
              <a:buFont typeface="+mj-lt"/>
              <a:buAutoNum type="arabicPeriod"/>
              <a:defRPr/>
            </a:pPr>
            <a:r>
              <a:rPr lang="el-GR" sz="2300" dirty="0" smtClean="0"/>
              <a:t>Πλήρης σεβασµός της ανθρώπινης αξιοπρέπειας και των ανθρώπινων </a:t>
            </a:r>
            <a:r>
              <a:rPr lang="el-GR" sz="2300" dirty="0" err="1" smtClean="0"/>
              <a:t>δικαιωµάτων</a:t>
            </a:r>
            <a:r>
              <a:rPr lang="el-GR" sz="2300" dirty="0" smtClean="0"/>
              <a:t> </a:t>
            </a:r>
            <a:r>
              <a:rPr lang="en-US" sz="2300" dirty="0" smtClean="0"/>
              <a:t>.</a:t>
            </a:r>
            <a:endParaRPr lang="el-GR" sz="2300" dirty="0" smtClean="0"/>
          </a:p>
        </p:txBody>
      </p:sp>
      <p:sp>
        <p:nvSpPr>
          <p:cNvPr id="15364" name="Rectangle 3"/>
          <p:cNvSpPr>
            <a:spLocks noChangeArrowheads="1"/>
          </p:cNvSpPr>
          <p:nvPr/>
        </p:nvSpPr>
        <p:spPr bwMode="auto">
          <a:xfrm>
            <a:off x="755650" y="-2116138"/>
            <a:ext cx="799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186929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ddbdb8527b556a8b722b5f7478d938a3826b0e2"/>
  <p:tag name="ISPRING_RESOURCE_PATHS_HASH_PRESENTER" val="ee2d72447b2be7e9ae55802d0d1ddba82040"/>
</p:tagLst>
</file>

<file path=ppt/theme/theme1.xml><?xml version="1.0" encoding="utf-8"?>
<a:theme xmlns:a="http://schemas.openxmlformats.org/drawingml/2006/main" name="OC_template_updated">
  <a:themeElements>
    <a:clrScheme name="Προσαρμοσμένο 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TotalTime>
  <Words>2347</Words>
  <Application>Microsoft Office PowerPoint</Application>
  <PresentationFormat>Προβολή στην οθόνη (4:3)</PresentationFormat>
  <Paragraphs>202</Paragraphs>
  <Slides>27</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27</vt:i4>
      </vt:variant>
    </vt:vector>
  </HeadingPairs>
  <TitlesOfParts>
    <vt:vector size="30" baseType="lpstr">
      <vt:lpstr>OC_template_updated</vt:lpstr>
      <vt:lpstr>Office Theme</vt:lpstr>
      <vt:lpstr>1_OC_template_updated</vt:lpstr>
      <vt:lpstr>Βιοηθική και Δεοντολογία στην Φυσικοθεραπεία</vt:lpstr>
      <vt:lpstr>Βιοηθικές αρχές στην έρευνα (1 από 19) </vt:lpstr>
      <vt:lpstr>Βιοηθικές αρχές στην έρευνα (2 από 19) </vt:lpstr>
      <vt:lpstr>Βιοηθικές αρχές στην έρευνα (3 από 19) </vt:lpstr>
      <vt:lpstr>Βιοηθικές αρχές στην έρευνα (4 από 19) </vt:lpstr>
      <vt:lpstr>Βιοηθικές αρχές στην έρευνα (5 από 19) </vt:lpstr>
      <vt:lpstr>Βιοηθικές αρχές στην έρευνα (6 από 19) </vt:lpstr>
      <vt:lpstr>Βιοηθικές αρχές στην έρευνα (7 από 19) </vt:lpstr>
      <vt:lpstr>Βιοηθικές αρχές στην έρευνα (8 από 19) </vt:lpstr>
      <vt:lpstr>Βιοηθικές αρχές στην έρευνα (9 από 19) </vt:lpstr>
      <vt:lpstr>Βιοηθικές αρχές στην έρευνα (10 από 19) </vt:lpstr>
      <vt:lpstr>Βιοηθικές αρχές στην έρευνα (11 από 19) </vt:lpstr>
      <vt:lpstr>Βιοηθικές αρχές στην έρευνα (12 από 19) </vt:lpstr>
      <vt:lpstr>Βιοηθικές αρχές στην έρευνα (13 από 19) </vt:lpstr>
      <vt:lpstr>Βιοηθικές αρχές στην έρευνα (14 από 19) </vt:lpstr>
      <vt:lpstr>Βιοηθικές αρχές στην έρευνα (15 από 19) </vt:lpstr>
      <vt:lpstr>Βιοηθικές αρχές στην έρευνα (16 από 19) </vt:lpstr>
      <vt:lpstr>Βιοηθικές αρχές στην έρευνα (17 από 19) </vt:lpstr>
      <vt:lpstr>Βιοηθικές αρχές στην έρευνα ΔΕΚΑΛΟΓΟΣ  (18 από 19) </vt:lpstr>
      <vt:lpstr>Βιοηθικές αρχές στην έρευνα (συνέχεια)ΔΕΚΑΛΟΓΟΣ  (19 από 19)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72</cp:revision>
  <dcterms:created xsi:type="dcterms:W3CDTF">2014-02-21T09:13:28Z</dcterms:created>
  <dcterms:modified xsi:type="dcterms:W3CDTF">2015-06-09T09:24:12Z</dcterms:modified>
</cp:coreProperties>
</file>