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5"/>
  </p:notesMasterIdLst>
  <p:sldIdLst>
    <p:sldId id="500" r:id="rId3"/>
    <p:sldId id="515" r:id="rId4"/>
    <p:sldId id="516" r:id="rId5"/>
    <p:sldId id="517" r:id="rId6"/>
    <p:sldId id="518" r:id="rId7"/>
    <p:sldId id="519" r:id="rId8"/>
    <p:sldId id="520" r:id="rId9"/>
    <p:sldId id="521" r:id="rId10"/>
    <p:sldId id="522" r:id="rId11"/>
    <p:sldId id="523" r:id="rId12"/>
    <p:sldId id="524" r:id="rId13"/>
    <p:sldId id="525" r:id="rId14"/>
    <p:sldId id="526" r:id="rId15"/>
    <p:sldId id="566" r:id="rId16"/>
    <p:sldId id="527" r:id="rId17"/>
    <p:sldId id="528" r:id="rId18"/>
    <p:sldId id="529" r:id="rId19"/>
    <p:sldId id="530" r:id="rId20"/>
    <p:sldId id="531" r:id="rId21"/>
    <p:sldId id="567" r:id="rId22"/>
    <p:sldId id="532" r:id="rId23"/>
    <p:sldId id="533" r:id="rId24"/>
    <p:sldId id="534" r:id="rId25"/>
    <p:sldId id="535" r:id="rId26"/>
    <p:sldId id="536" r:id="rId27"/>
    <p:sldId id="537" r:id="rId28"/>
    <p:sldId id="538" r:id="rId29"/>
    <p:sldId id="568" r:id="rId30"/>
    <p:sldId id="539" r:id="rId31"/>
    <p:sldId id="540" r:id="rId32"/>
    <p:sldId id="541" r:id="rId33"/>
    <p:sldId id="542" r:id="rId34"/>
    <p:sldId id="543" r:id="rId35"/>
    <p:sldId id="544" r:id="rId36"/>
    <p:sldId id="545" r:id="rId37"/>
    <p:sldId id="546" r:id="rId38"/>
    <p:sldId id="547" r:id="rId39"/>
    <p:sldId id="548" r:id="rId40"/>
    <p:sldId id="549" r:id="rId41"/>
    <p:sldId id="550" r:id="rId42"/>
    <p:sldId id="551" r:id="rId43"/>
    <p:sldId id="552" r:id="rId44"/>
    <p:sldId id="553" r:id="rId45"/>
    <p:sldId id="554" r:id="rId46"/>
    <p:sldId id="555" r:id="rId47"/>
    <p:sldId id="556" r:id="rId48"/>
    <p:sldId id="557" r:id="rId49"/>
    <p:sldId id="558" r:id="rId50"/>
    <p:sldId id="559" r:id="rId51"/>
    <p:sldId id="560" r:id="rId52"/>
    <p:sldId id="561" r:id="rId53"/>
    <p:sldId id="562" r:id="rId54"/>
    <p:sldId id="563" r:id="rId55"/>
    <p:sldId id="564" r:id="rId56"/>
    <p:sldId id="565" r:id="rId57"/>
    <p:sldId id="504" r:id="rId58"/>
    <p:sldId id="505" r:id="rId59"/>
    <p:sldId id="506" r:id="rId60"/>
    <p:sldId id="507" r:id="rId61"/>
    <p:sldId id="508" r:id="rId62"/>
    <p:sldId id="509" r:id="rId63"/>
    <p:sldId id="510" r:id="rId64"/>
  </p:sldIdLst>
  <p:sldSz cx="9144000" cy="6858000" type="screen4x3"/>
  <p:notesSz cx="6858000" cy="9144000"/>
  <p:custDataLst>
    <p:tags r:id="rId66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FF"/>
    <a:srgbClr val="00FF00"/>
    <a:srgbClr val="0000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27" autoAdjust="0"/>
    <p:restoredTop sz="94629" autoAdjust="0"/>
  </p:normalViewPr>
  <p:slideViewPr>
    <p:cSldViewPr>
      <p:cViewPr>
        <p:scale>
          <a:sx n="90" d="100"/>
          <a:sy n="90" d="100"/>
        </p:scale>
        <p:origin x="-2442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8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gs" Target="tags/tag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BB923-6127-4033-BEAA-DE705F3B2E0F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F4B29-5EAA-488C-B9D0-C610698483A8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4407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286" y="4343400"/>
            <a:ext cx="548543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l-GR" altLang="el-GR" b="1" dirty="0" smtClean="0"/>
              <a:t>getInitParameter</a:t>
            </a:r>
            <a:r>
              <a:rPr lang="en-US" altLang="el-GR" b="1" dirty="0" smtClean="0"/>
              <a:t>: </a:t>
            </a:r>
            <a:r>
              <a:rPr lang="en-US" altLang="el-GR" dirty="0" smtClean="0"/>
              <a:t>It gets the value of the named parameter from the servlet's ServletConfig object.</a:t>
            </a:r>
          </a:p>
          <a:p>
            <a:pPr eaLnBrk="1" hangingPunct="1"/>
            <a:r>
              <a:rPr lang="el-GR" altLang="el-GR" b="1" dirty="0" smtClean="0"/>
              <a:t>ServletConfig</a:t>
            </a:r>
            <a:r>
              <a:rPr lang="el-GR" altLang="el-GR" dirty="0" smtClean="0"/>
              <a:t> </a:t>
            </a:r>
            <a:r>
              <a:rPr lang="en-US" altLang="el-GR" dirty="0" smtClean="0"/>
              <a:t>: A servlet configuration object used by a servlet container used to pass information to a servlet during initialization.</a:t>
            </a:r>
            <a:endParaRPr lang="el-GR" altLang="el-G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286" y="4343400"/>
            <a:ext cx="548543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l-GR" dirty="0" smtClean="0"/>
              <a:t>URL Rewriting is the process by which a piece of software (usually a web server) dynamically alters a URL before invoking the item requested. </a:t>
            </a:r>
          </a:p>
          <a:p>
            <a:pPr eaLnBrk="1" hangingPunct="1"/>
            <a:r>
              <a:rPr lang="en-US" altLang="el-GR" dirty="0" smtClean="0"/>
              <a:t>ie, "index.jsp" is rewritten to "index.jsp;jsessionid=xyc" when the links are drawn in an HTML page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6286" y="4343400"/>
            <a:ext cx="548543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l-GR" dirty="0" smtClean="0"/>
              <a:t>public String getDomain() Returns the domain of this cookie. </a:t>
            </a:r>
          </a:p>
          <a:p>
            <a:pPr eaLnBrk="1" hangingPunct="1"/>
            <a:r>
              <a:rPr lang="en-US" altLang="el-GR" dirty="0" smtClean="0"/>
              <a:t>public void setMaxAge(int expiry) Sets the maximum age of the cookie. </a:t>
            </a:r>
          </a:p>
          <a:p>
            <a:pPr eaLnBrk="1" hangingPunct="1"/>
            <a:r>
              <a:rPr lang="en-US" altLang="el-GR" dirty="0" smtClean="0"/>
              <a:t>public String getName() Returns the name of the cookie. </a:t>
            </a:r>
          </a:p>
          <a:p>
            <a:pPr eaLnBrk="1" hangingPunct="1"/>
            <a:r>
              <a:rPr lang="en-US" altLang="el-GR" dirty="0" smtClean="0"/>
              <a:t>public String getValue() Returns the value of the cookie. </a:t>
            </a:r>
            <a:endParaRPr lang="el-GR" altLang="el-G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7761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9085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2770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14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74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105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24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8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5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202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792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8622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21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960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8743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4123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4406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033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24941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50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711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0F42E-5B8C-4DA0-BB5A-2E09BB91FFEB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542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9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search?hl=en&amp;ie=UTF-8&amp;oe=UTF-8&amp;q=servlets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Δικτυακός Προγραμματισμός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Θ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/>
              <a:t>5</a:t>
            </a:r>
            <a:r>
              <a:rPr lang="el-GR" sz="2800" dirty="0" smtClean="0"/>
              <a:t>:</a:t>
            </a:r>
            <a:r>
              <a:rPr lang="en-US" sz="2800" dirty="0" smtClean="0"/>
              <a:t> Servlets</a:t>
            </a:r>
            <a:endParaRPr lang="en-US" sz="2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Ιωάννης Βογιατζής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Μηχανικών Πληροφορικής ΤΕ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600" dirty="0">
                <a:solidFill>
                  <a:prstClr val="black"/>
                </a:solidFill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666586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55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/>
              <a:t>Servlets </a:t>
            </a:r>
            <a:r>
              <a:rPr lang="en-US" altLang="el-GR" sz="3600" dirty="0" smtClean="0"/>
              <a:t>2/2</a:t>
            </a:r>
            <a:endParaRPr lang="el-GR" altLang="el-GR" sz="360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l-GR" altLang="el-GR" sz="2800" dirty="0" smtClean="0"/>
              <a:t>Τα </a:t>
            </a:r>
            <a:r>
              <a:rPr lang="el-GR" altLang="el-GR" sz="2800" b="1" dirty="0" smtClean="0"/>
              <a:t>Servlets</a:t>
            </a:r>
            <a:r>
              <a:rPr lang="el-GR" altLang="el-GR" sz="2800" dirty="0" smtClean="0"/>
              <a:t> αποτελούν το </a:t>
            </a:r>
            <a:r>
              <a:rPr lang="en-US" altLang="el-GR" sz="2800" b="1" dirty="0" smtClean="0"/>
              <a:t>Server Side</a:t>
            </a:r>
            <a:r>
              <a:rPr lang="el-GR" altLang="el-GR" sz="2800" b="1" dirty="0" smtClean="0"/>
              <a:t> </a:t>
            </a:r>
            <a:r>
              <a:rPr lang="el-GR" altLang="el-GR" sz="2800" dirty="0" smtClean="0"/>
              <a:t>κομμάτι της Java (αν θεωρήσουμε ότι τα </a:t>
            </a:r>
            <a:r>
              <a:rPr lang="el-GR" altLang="el-GR" sz="2800" b="1" dirty="0" smtClean="0"/>
              <a:t>Applets</a:t>
            </a:r>
            <a:r>
              <a:rPr lang="el-GR" altLang="el-GR" sz="2800" dirty="0" smtClean="0"/>
              <a:t> αποτελούν το </a:t>
            </a:r>
            <a:r>
              <a:rPr lang="el-GR" altLang="el-GR" sz="2800" b="1" dirty="0" smtClean="0"/>
              <a:t>Client Side </a:t>
            </a:r>
            <a:r>
              <a:rPr lang="el-GR" altLang="el-GR" sz="2800" dirty="0" smtClean="0"/>
              <a:t>κομμάτι)</a:t>
            </a:r>
            <a:r>
              <a:rPr lang="en-US" altLang="el-GR" sz="2800" dirty="0" smtClean="0"/>
              <a:t>. </a:t>
            </a:r>
            <a:endParaRPr lang="en-US" altLang="el-GR" sz="3200" dirty="0" smtClean="0"/>
          </a:p>
          <a:p>
            <a:pPr eaLnBrk="1" hangingPunct="1">
              <a:spcBef>
                <a:spcPct val="0"/>
              </a:spcBef>
            </a:pPr>
            <a:r>
              <a:rPr lang="el-GR" altLang="el-GR" sz="2800" dirty="0" smtClean="0"/>
              <a:t>Ένα </a:t>
            </a:r>
            <a:r>
              <a:rPr lang="en-US" altLang="el-GR" sz="2800" dirty="0" smtClean="0"/>
              <a:t>servlet </a:t>
            </a:r>
            <a:r>
              <a:rPr lang="el-GR" altLang="el-GR" sz="2800" dirty="0" smtClean="0"/>
              <a:t>το διαχειρίζεται ένας </a:t>
            </a:r>
            <a:r>
              <a:rPr lang="en-US" altLang="el-GR" sz="2800" b="1" dirty="0" smtClean="0"/>
              <a:t>servlet container</a:t>
            </a:r>
            <a:r>
              <a:rPr lang="en-US" altLang="el-GR" sz="2800" dirty="0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l-GR" altLang="el-GR" sz="2800" dirty="0" smtClean="0"/>
              <a:t>Τα servlets αποτελούν το θεμέλιο για την τεχνολογία </a:t>
            </a:r>
            <a:r>
              <a:rPr lang="el-GR" altLang="el-GR" sz="2800" b="1" i="1" dirty="0" smtClean="0"/>
              <a:t>JSP </a:t>
            </a:r>
            <a:r>
              <a:rPr lang="el-GR" altLang="el-GR" sz="2800" dirty="0" smtClean="0"/>
              <a:t>(</a:t>
            </a:r>
            <a:r>
              <a:rPr lang="el-GR" altLang="el-GR" sz="2800" b="1" i="1" dirty="0" smtClean="0"/>
              <a:t>JavaServer Pages</a:t>
            </a:r>
            <a:r>
              <a:rPr lang="el-GR" altLang="el-GR" sz="2800" dirty="0" smtClean="0"/>
              <a:t>).</a:t>
            </a:r>
            <a:endParaRPr lang="en-US" altLang="el-GR" sz="2800" dirty="0" smtClean="0"/>
          </a:p>
          <a:p>
            <a:pPr eaLnBrk="1" hangingPunct="1">
              <a:spcBef>
                <a:spcPct val="0"/>
              </a:spcBef>
            </a:pPr>
            <a:endParaRPr lang="en-US" altLang="el-GR" sz="2800" dirty="0" smtClean="0"/>
          </a:p>
          <a:p>
            <a:pPr eaLnBrk="1" hangingPunct="1">
              <a:spcBef>
                <a:spcPct val="0"/>
              </a:spcBef>
            </a:pPr>
            <a:endParaRPr lang="el-GR" altLang="el-GR" sz="27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1ED89E-7A2E-4A6E-9B06-3FF2A691767C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670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2523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Πλεονεκτήματα των Servlet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700" dirty="0" smtClean="0"/>
              <a:t>Είναι </a:t>
            </a:r>
            <a:r>
              <a:rPr lang="el-GR" altLang="el-GR" sz="2700" b="1" dirty="0" smtClean="0"/>
              <a:t>platform independent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300" dirty="0" smtClean="0"/>
              <a:t>“Write once Serve Everywhere” -</a:t>
            </a:r>
            <a:r>
              <a:rPr lang="en-US" altLang="el-GR" sz="2300" dirty="0" smtClean="0"/>
              <a:t> </a:t>
            </a:r>
            <a:r>
              <a:rPr lang="el-GR" altLang="el-GR" sz="2300" dirty="0" smtClean="0"/>
              <a:t>Portability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700" b="1" dirty="0" smtClean="0"/>
              <a:t>Εκμεταλλεύονται</a:t>
            </a:r>
            <a:r>
              <a:rPr lang="el-GR" altLang="el-GR" sz="2700" dirty="0" smtClean="0"/>
              <a:t> πλήρως το </a:t>
            </a:r>
            <a:r>
              <a:rPr lang="el-GR" altLang="el-GR" sz="2700" b="1" dirty="0" smtClean="0"/>
              <a:t>Java API</a:t>
            </a:r>
            <a:r>
              <a:rPr lang="el-GR" altLang="el-GR" sz="2700" dirty="0" smtClean="0"/>
              <a:t>, </a:t>
            </a:r>
            <a:r>
              <a:rPr lang="en-US" altLang="el-GR" sz="2700" dirty="0" smtClean="0"/>
              <a:t>D</a:t>
            </a:r>
            <a:r>
              <a:rPr lang="el-GR" altLang="el-GR" sz="2700" dirty="0" smtClean="0"/>
              <a:t>atabase </a:t>
            </a:r>
            <a:r>
              <a:rPr lang="en-US" altLang="el-GR" sz="2700" dirty="0" smtClean="0"/>
              <a:t>C</a:t>
            </a:r>
            <a:r>
              <a:rPr lang="el-GR" altLang="el-GR" sz="2700" dirty="0" smtClean="0"/>
              <a:t>onnectivity</a:t>
            </a:r>
            <a:r>
              <a:rPr lang="en-US" altLang="el-GR" sz="2700" dirty="0" smtClean="0"/>
              <a:t> </a:t>
            </a:r>
            <a:r>
              <a:rPr lang="el-GR" altLang="el-GR" sz="2700" dirty="0" smtClean="0"/>
              <a:t>κτλ</a:t>
            </a:r>
            <a:endParaRPr lang="en-US" altLang="el-GR" sz="2700" dirty="0" smtClean="0"/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700" b="1" dirty="0" smtClean="0"/>
              <a:t>Εύκολη προσθήκη «3rd party components».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700" b="1" dirty="0" smtClean="0"/>
              <a:t>Αποδοτικότητα &amp; «Αντοχή» 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300" dirty="0" smtClean="0"/>
              <a:t>Μένουν στη μνήμη μεταξύ διαδοχικών</a:t>
            </a:r>
            <a:r>
              <a:rPr lang="en-US" altLang="el-GR" sz="2300" dirty="0" smtClean="0"/>
              <a:t> </a:t>
            </a:r>
            <a:r>
              <a:rPr lang="el-GR" altLang="el-GR" sz="2300" dirty="0" smtClean="0"/>
              <a:t>κλήσεων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700" b="1" dirty="0" smtClean="0"/>
              <a:t>Ασφάλεια Κώδικα 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300" dirty="0" smtClean="0"/>
              <a:t>Garbage Collector, Exception Handling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700" b="1" dirty="0" smtClean="0"/>
              <a:t>Κομψότητα</a:t>
            </a:r>
            <a:r>
              <a:rPr lang="el-GR" altLang="el-GR" sz="2700" dirty="0" smtClean="0"/>
              <a:t> (Εlegance) 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300" dirty="0" smtClean="0"/>
              <a:t>Object Oriented, Clean Code, Modular, Simple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700" b="1" dirty="0" smtClean="0"/>
              <a:t>Eύκολo integration νέων υπηρεσιών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16805-2206-4B4F-9AEE-8F35E8F5C5A5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5720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/>
              <a:t>Servlet vs. CGI </a:t>
            </a:r>
            <a:r>
              <a:rPr lang="en-US" altLang="el-GR" sz="3600" dirty="0" smtClean="0"/>
              <a:t>1/2</a:t>
            </a:r>
            <a:endParaRPr lang="el-GR" altLang="el-GR" sz="3600" dirty="0" smtClean="0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729" y="1600200"/>
            <a:ext cx="6282542" cy="4525963"/>
          </a:xfrm>
        </p:spPr>
      </p:pic>
    </p:spTree>
    <p:extLst>
      <p:ext uri="{BB962C8B-B14F-4D97-AF65-F5344CB8AC3E}">
        <p14:creationId xmlns:p14="http://schemas.microsoft.com/office/powerpoint/2010/main" val="79835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/>
              <a:t>Servlet vs. CGI </a:t>
            </a:r>
            <a:r>
              <a:rPr lang="en-US" altLang="el-GR" sz="3600" dirty="0" smtClean="0"/>
              <a:t>2/2</a:t>
            </a:r>
            <a:endParaRPr lang="el-GR" altLang="el-GR" sz="3600" dirty="0" smtClean="0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894" y="1600200"/>
            <a:ext cx="6070211" cy="4525963"/>
          </a:xfrm>
        </p:spPr>
      </p:pic>
    </p:spTree>
    <p:extLst>
      <p:ext uri="{BB962C8B-B14F-4D97-AF65-F5344CB8AC3E}">
        <p14:creationId xmlns:p14="http://schemas.microsoft.com/office/powerpoint/2010/main" val="98365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 </a:t>
            </a:r>
            <a:r>
              <a:rPr lang="en-US" altLang="el-GR" dirty="0" smtClean="0"/>
              <a:t>Servlet container </a:t>
            </a:r>
            <a:r>
              <a:rPr lang="en-US" altLang="el-GR" sz="3600" dirty="0" smtClean="0"/>
              <a:t>1/2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l-GR" altLang="el-GR" sz="2200" dirty="0" smtClean="0"/>
              <a:t>O Servlet container είναι υπεύθυνος για τη φόρτωση και εγκατάσταση των</a:t>
            </a:r>
            <a:r>
              <a:rPr lang="en-US" altLang="el-GR" sz="2200" dirty="0" smtClean="0"/>
              <a:t> </a:t>
            </a:r>
            <a:r>
              <a:rPr lang="el-GR" altLang="el-GR" sz="2200" dirty="0" smtClean="0"/>
              <a:t>Servlets. </a:t>
            </a:r>
            <a:endParaRPr lang="en-US" altLang="el-GR" sz="2200" dirty="0" smtClean="0"/>
          </a:p>
          <a:p>
            <a:pPr>
              <a:spcBef>
                <a:spcPct val="0"/>
              </a:spcBef>
            </a:pPr>
            <a:r>
              <a:rPr lang="el-GR" altLang="el-GR" sz="2200" dirty="0" smtClean="0"/>
              <a:t>Η διαδικασία αυτή μπορεί να γίνει κατά την εκκίνηση του container ή να</a:t>
            </a:r>
            <a:r>
              <a:rPr lang="en-US" altLang="el-GR" sz="2200" dirty="0" smtClean="0"/>
              <a:t> </a:t>
            </a:r>
            <a:r>
              <a:rPr lang="el-GR" altLang="el-GR" sz="2200" dirty="0" smtClean="0"/>
              <a:t>αναβληθεί μέχρι ο container να αποφασίσει ότι το Servlet χρειάζεται για να</a:t>
            </a:r>
            <a:r>
              <a:rPr lang="en-US" altLang="el-GR" sz="2200" dirty="0" smtClean="0"/>
              <a:t> </a:t>
            </a:r>
            <a:r>
              <a:rPr lang="el-GR" altLang="el-GR" sz="2200" dirty="0" smtClean="0"/>
              <a:t>εξυπηρετήσει μια αίτηση. </a:t>
            </a:r>
            <a:endParaRPr lang="en-US" altLang="el-GR" sz="2200" dirty="0" smtClean="0"/>
          </a:p>
          <a:p>
            <a:pPr>
              <a:spcBef>
                <a:spcPct val="0"/>
              </a:spcBef>
            </a:pPr>
            <a:r>
              <a:rPr lang="el-GR" altLang="el-GR" sz="2200" dirty="0" smtClean="0"/>
              <a:t>Ο Servlet container εντοπίζει τις αναγκαίες Servlet κλάσεις</a:t>
            </a:r>
            <a:r>
              <a:rPr lang="en-US" altLang="el-GR" sz="2200" dirty="0" smtClean="0"/>
              <a:t> </a:t>
            </a:r>
            <a:r>
              <a:rPr lang="el-GR" altLang="el-GR" sz="2200" dirty="0" smtClean="0"/>
              <a:t>και τις φορτώνει.</a:t>
            </a:r>
          </a:p>
          <a:p>
            <a:pPr>
              <a:spcBef>
                <a:spcPct val="0"/>
              </a:spcBef>
            </a:pPr>
            <a:r>
              <a:rPr lang="el-GR" altLang="el-GR" sz="2200" dirty="0" smtClean="0"/>
              <a:t>Ο Servlet container είναι το λογισμικό που διαχειρίζεται τα Servlets</a:t>
            </a:r>
            <a:r>
              <a:rPr lang="en-US" altLang="el-GR" sz="2200" dirty="0" smtClean="0"/>
              <a:t> </a:t>
            </a:r>
            <a:r>
              <a:rPr lang="el-GR" altLang="el-GR" sz="2200" dirty="0" smtClean="0"/>
              <a:t>καθ’ όλη την διάρκεια του κύκλου ζωής τους. Ο container</a:t>
            </a:r>
            <a:r>
              <a:rPr lang="en-US" altLang="el-GR" sz="2200" dirty="0" smtClean="0"/>
              <a:t>,</a:t>
            </a:r>
            <a:r>
              <a:rPr lang="el-GR" altLang="el-GR" sz="2200" dirty="0" smtClean="0"/>
              <a:t> που καλείται και </a:t>
            </a:r>
            <a:r>
              <a:rPr lang="el-GR" altLang="el-GR" sz="2200" b="1" i="1" dirty="0" smtClean="0"/>
              <a:t>servlet</a:t>
            </a:r>
            <a:r>
              <a:rPr lang="en-US" altLang="el-GR" sz="2200" b="1" i="1" dirty="0" smtClean="0"/>
              <a:t> </a:t>
            </a:r>
            <a:r>
              <a:rPr lang="el-GR" altLang="el-GR" sz="2200" b="1" i="1" dirty="0" smtClean="0"/>
              <a:t>engine </a:t>
            </a:r>
            <a:r>
              <a:rPr lang="el-GR" altLang="el-GR" sz="2200" dirty="0" smtClean="0"/>
              <a:t>αποτελεί τον ενδιάμεσο στα Servlets και τους πελάτες του Web. Ο Servlet</a:t>
            </a:r>
            <a:r>
              <a:rPr lang="en-US" altLang="el-GR" sz="2200" dirty="0" smtClean="0"/>
              <a:t> </a:t>
            </a:r>
            <a:r>
              <a:rPr lang="el-GR" altLang="el-GR" sz="2200" dirty="0" smtClean="0"/>
              <a:t>container δέχεται τις αιτήσεις για τα servlets, τα εκτελεί και επιστρέφει την απάντηση</a:t>
            </a:r>
            <a:r>
              <a:rPr lang="en-US" altLang="el-GR" sz="2200" dirty="0" smtClean="0"/>
              <a:t> </a:t>
            </a:r>
            <a:r>
              <a:rPr lang="el-GR" altLang="el-GR" sz="2200" dirty="0" smtClean="0"/>
              <a:t>στον πελάτη. </a:t>
            </a:r>
            <a:endParaRPr lang="en-US" altLang="el-GR" sz="2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A19136FB-60F4-4502-A95D-567A44F5A373}" type="slidenum">
              <a:rPr lang="en-US"/>
              <a:pPr algn="ctr"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17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 </a:t>
            </a:r>
            <a:r>
              <a:rPr lang="en-US" altLang="el-GR" dirty="0" smtClean="0"/>
              <a:t>Servlet container </a:t>
            </a:r>
            <a:r>
              <a:rPr lang="en-US" altLang="el-GR" sz="3600" dirty="0" smtClean="0"/>
              <a:t>2/2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el-GR" sz="2200" dirty="0" smtClean="0"/>
              <a:t>O servlet container </a:t>
            </a:r>
            <a:r>
              <a:rPr lang="el-GR" altLang="el-GR" sz="2200" dirty="0" smtClean="0"/>
              <a:t>περιέχεται στο </a:t>
            </a:r>
            <a:r>
              <a:rPr lang="en-US" altLang="el-GR" sz="2200" dirty="0" smtClean="0"/>
              <a:t>web server.</a:t>
            </a:r>
          </a:p>
          <a:p>
            <a:pPr>
              <a:spcBef>
                <a:spcPct val="0"/>
              </a:spcBef>
            </a:pPr>
            <a:r>
              <a:rPr lang="el-GR" altLang="el-GR" sz="2200" dirty="0" smtClean="0"/>
              <a:t>Ένας από τους πιο γνωστούς </a:t>
            </a:r>
            <a:r>
              <a:rPr lang="en-US" altLang="el-GR" sz="2200" dirty="0" smtClean="0"/>
              <a:t>web servers </a:t>
            </a:r>
            <a:r>
              <a:rPr lang="el-GR" altLang="el-GR" sz="2200" dirty="0" smtClean="0"/>
              <a:t>είναι ο</a:t>
            </a:r>
            <a:r>
              <a:rPr lang="en-US" altLang="el-GR" sz="2200" dirty="0" smtClean="0"/>
              <a:t> </a:t>
            </a:r>
            <a:r>
              <a:rPr lang="el-GR" altLang="el-GR" sz="2200" dirty="0" smtClean="0"/>
              <a:t>Tomcat </a:t>
            </a:r>
            <a:endParaRPr lang="en-US" altLang="el-GR" sz="2200" dirty="0" smtClean="0"/>
          </a:p>
          <a:p>
            <a:pPr lvl="1">
              <a:spcBef>
                <a:spcPct val="0"/>
              </a:spcBef>
            </a:pPr>
            <a:r>
              <a:rPr lang="el-GR" altLang="el-GR" sz="2200" dirty="0" smtClean="0"/>
              <a:t>αρχικά σχεδιάστηκε από τη Sun Microsystems </a:t>
            </a:r>
            <a:endParaRPr lang="en-US" altLang="el-GR" sz="2200" dirty="0" smtClean="0"/>
          </a:p>
          <a:p>
            <a:pPr lvl="1">
              <a:spcBef>
                <a:spcPct val="0"/>
              </a:spcBef>
            </a:pPr>
            <a:r>
              <a:rPr lang="el-GR" altLang="el-GR" sz="2200" dirty="0" smtClean="0"/>
              <a:t>προχώρησε με συνεργασία της </a:t>
            </a:r>
            <a:r>
              <a:rPr lang="en-US" altLang="el-GR" sz="2200" dirty="0" smtClean="0"/>
              <a:t>Apache Software Foundation (the Jakarta Project), </a:t>
            </a:r>
            <a:r>
              <a:rPr lang="el-GR" altLang="el-GR" sz="2200" dirty="0" smtClean="0"/>
              <a:t>της</a:t>
            </a:r>
            <a:r>
              <a:rPr lang="en-US" altLang="el-GR" sz="2200" dirty="0" smtClean="0"/>
              <a:t> </a:t>
            </a:r>
            <a:r>
              <a:rPr lang="el-GR" altLang="el-GR" sz="2200" dirty="0" smtClean="0"/>
              <a:t>Sun και άλλων εταιρειών. </a:t>
            </a:r>
            <a:endParaRPr lang="en-US" altLang="el-GR" sz="2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A19136FB-60F4-4502-A95D-567A44F5A373}" type="slidenum">
              <a:rPr lang="en-US"/>
              <a:pPr algn="ctr"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06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Διαδικαστικά...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el-GR" sz="2200" dirty="0" smtClean="0"/>
              <a:t>Ο </a:t>
            </a:r>
            <a:r>
              <a:rPr lang="el-GR" altLang="el-GR" sz="2200" b="1" dirty="0" smtClean="0"/>
              <a:t>server</a:t>
            </a:r>
            <a:r>
              <a:rPr lang="el-GR" altLang="el-GR" sz="2200" dirty="0" smtClean="0"/>
              <a:t> (π.χ.</a:t>
            </a:r>
            <a:r>
              <a:rPr lang="en-US" altLang="el-GR" sz="2200" dirty="0" smtClean="0"/>
              <a:t>T</a:t>
            </a:r>
            <a:r>
              <a:rPr lang="el-GR" altLang="el-GR" sz="2200" dirty="0" smtClean="0"/>
              <a:t>omcat) δέχεται την </a:t>
            </a:r>
            <a:r>
              <a:rPr lang="el-GR" altLang="el-GR" sz="2200" b="1" dirty="0" smtClean="0"/>
              <a:t>αίτηση</a:t>
            </a:r>
            <a:r>
              <a:rPr lang="en-US" altLang="el-GR" sz="2200" dirty="0" smtClean="0"/>
              <a:t> </a:t>
            </a:r>
            <a:r>
              <a:rPr lang="el-GR" altLang="el-GR" sz="2200" dirty="0" smtClean="0"/>
              <a:t>από τον πελάτη, και </a:t>
            </a:r>
            <a:r>
              <a:rPr lang="el-GR" altLang="el-GR" sz="2200" b="1" dirty="0" smtClean="0"/>
              <a:t>καλεί</a:t>
            </a:r>
            <a:r>
              <a:rPr lang="el-GR" altLang="el-GR" sz="2200" dirty="0" smtClean="0"/>
              <a:t> το αντίστοιχο servlet</a:t>
            </a:r>
            <a:r>
              <a:rPr lang="en-US" altLang="el-GR" sz="2200" dirty="0" smtClean="0"/>
              <a:t> </a:t>
            </a:r>
            <a:r>
              <a:rPr lang="el-GR" altLang="el-GR" sz="2200" dirty="0" smtClean="0"/>
              <a:t>(κλάση) </a:t>
            </a:r>
            <a:r>
              <a:rPr lang="el-GR" altLang="el-GR" sz="2200" b="1" dirty="0" smtClean="0"/>
              <a:t>περνώντας</a:t>
            </a:r>
            <a:r>
              <a:rPr lang="el-GR" altLang="el-GR" sz="2200" dirty="0" smtClean="0"/>
              <a:t> του και τις </a:t>
            </a:r>
            <a:r>
              <a:rPr lang="el-GR" altLang="el-GR" sz="2200" b="1" dirty="0" smtClean="0"/>
              <a:t>παραμέτρους</a:t>
            </a:r>
            <a:r>
              <a:rPr lang="el-GR" altLang="el-GR" sz="2200" dirty="0" smtClean="0"/>
              <a:t> του</a:t>
            </a:r>
            <a:r>
              <a:rPr lang="en-US" altLang="el-GR" sz="2200" dirty="0" smtClean="0"/>
              <a:t> </a:t>
            </a:r>
            <a:r>
              <a:rPr lang="el-GR" altLang="el-GR" sz="2200" dirty="0" smtClean="0"/>
              <a:t>χρήστη</a:t>
            </a:r>
            <a:r>
              <a:rPr lang="en-US" altLang="el-GR" sz="2200" dirty="0" smtClean="0"/>
              <a:t>.</a:t>
            </a:r>
            <a:endParaRPr lang="el-GR" altLang="el-GR" sz="2200" dirty="0" smtClean="0"/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el-GR" sz="2200" dirty="0" smtClean="0"/>
              <a:t>Η κλάση αυτή εμπεριέχει τη λογική που</a:t>
            </a:r>
            <a:r>
              <a:rPr lang="en-US" altLang="el-GR" sz="2200" dirty="0" smtClean="0"/>
              <a:t> </a:t>
            </a:r>
            <a:r>
              <a:rPr lang="el-GR" altLang="el-GR" sz="2200" dirty="0" smtClean="0"/>
              <a:t>πρέπει να εκτελεστεί με είσοδο τις παραμέτρους</a:t>
            </a:r>
            <a:r>
              <a:rPr lang="en-US" altLang="el-GR" sz="2200" dirty="0" smtClean="0"/>
              <a:t> </a:t>
            </a:r>
            <a:r>
              <a:rPr lang="el-GR" altLang="el-GR" sz="2200" dirty="0" smtClean="0"/>
              <a:t>του χρήστη, και </a:t>
            </a:r>
            <a:r>
              <a:rPr lang="el-GR" altLang="el-GR" sz="2200" b="1" dirty="0" smtClean="0"/>
              <a:t>απαντάει</a:t>
            </a:r>
            <a:r>
              <a:rPr lang="el-GR" altLang="el-GR" sz="2200" dirty="0" smtClean="0"/>
              <a:t> επιστρέφοντας μια</a:t>
            </a:r>
            <a:r>
              <a:rPr lang="en-US" altLang="el-GR" sz="2200" dirty="0" smtClean="0"/>
              <a:t> </a:t>
            </a:r>
            <a:r>
              <a:rPr lang="el-GR" altLang="el-GR" sz="2200" b="1" dirty="0" smtClean="0"/>
              <a:t>HTML</a:t>
            </a:r>
            <a:r>
              <a:rPr lang="el-GR" altLang="el-GR" sz="2200" dirty="0" smtClean="0"/>
              <a:t> σελίδα.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el-GR" sz="2200" dirty="0" smtClean="0"/>
              <a:t>Η σελίδα αυτή είναι </a:t>
            </a:r>
            <a:r>
              <a:rPr lang="el-GR" altLang="el-GR" sz="2200" b="1" dirty="0" smtClean="0"/>
              <a:t>ΔΥΝΑΜΙΚΗ</a:t>
            </a:r>
            <a:r>
              <a:rPr lang="el-GR" altLang="el-GR" sz="2200" dirty="0" smtClean="0"/>
              <a:t> καθώς παρήχθη</a:t>
            </a:r>
            <a:r>
              <a:rPr lang="en-US" altLang="el-GR" sz="2200" dirty="0" smtClean="0"/>
              <a:t> </a:t>
            </a:r>
            <a:r>
              <a:rPr lang="el-GR" altLang="el-GR" sz="2200" b="1" dirty="0" smtClean="0"/>
              <a:t>μόλις ζητήθηκε</a:t>
            </a:r>
            <a:r>
              <a:rPr lang="el-GR" altLang="el-GR" sz="2200" dirty="0" smtClean="0"/>
              <a:t> και με βάση τις </a:t>
            </a:r>
            <a:r>
              <a:rPr lang="el-GR" altLang="el-GR" sz="2200" b="1" dirty="0" smtClean="0"/>
              <a:t>εκάστοτε</a:t>
            </a:r>
            <a:r>
              <a:rPr lang="en-US" altLang="el-GR" sz="2200" dirty="0" smtClean="0"/>
              <a:t> </a:t>
            </a:r>
            <a:r>
              <a:rPr lang="el-GR" altLang="el-GR" sz="2200" dirty="0" smtClean="0"/>
              <a:t>παραμέτρους του χρήστη</a:t>
            </a:r>
            <a:r>
              <a:rPr lang="en-US" altLang="el-GR" sz="2200" dirty="0" smtClean="0"/>
              <a:t>.</a:t>
            </a:r>
            <a:endParaRPr lang="el-GR" altLang="el-GR" sz="2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412571-05A1-421A-B7CC-1859361D4FDC}" type="slidenum">
              <a:rPr lang="el-GR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64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Servlet</a:t>
            </a:r>
            <a:r>
              <a:rPr lang="en-US" altLang="el-GR" dirty="0" smtClean="0"/>
              <a:t>s</a:t>
            </a:r>
            <a:endParaRPr lang="el-GR" altLang="el-GR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800" dirty="0" smtClean="0"/>
              <a:t>Ένα Servlet, στην πιο γενική μορφή του είναι ένα στιγμιότυπο μιας κλάσης που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υλοποιεί τη διεπαφή </a:t>
            </a:r>
            <a:r>
              <a:rPr lang="en-US" altLang="el-GR" sz="2800" b="1" dirty="0" smtClean="0"/>
              <a:t>javax.servlet.Servlet</a:t>
            </a:r>
            <a:r>
              <a:rPr lang="en-US" altLang="el-GR" sz="2800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800" dirty="0" smtClean="0"/>
              <a:t>Οι δύο κλάσεις στο Servlet API που υλοποιούν το </a:t>
            </a:r>
            <a:r>
              <a:rPr lang="el-GR" altLang="el-GR" sz="2800" b="1" dirty="0" smtClean="0"/>
              <a:t>Servlet </a:t>
            </a:r>
            <a:r>
              <a:rPr lang="el-GR" altLang="el-GR" sz="2800" dirty="0" smtClean="0"/>
              <a:t>interface, είναι η</a:t>
            </a:r>
            <a:r>
              <a:rPr lang="en-US" altLang="el-GR" sz="2800" dirty="0" smtClean="0"/>
              <a:t> </a:t>
            </a:r>
            <a:r>
              <a:rPr lang="en-US" altLang="el-GR" sz="2800" b="1" dirty="0" smtClean="0"/>
              <a:t>GenericServlet </a:t>
            </a:r>
            <a:r>
              <a:rPr lang="el-GR" altLang="el-GR" sz="2800" dirty="0" smtClean="0"/>
              <a:t>και η </a:t>
            </a:r>
            <a:r>
              <a:rPr lang="en-US" altLang="el-GR" sz="2800" b="1" dirty="0" smtClean="0"/>
              <a:t>HttpServlet</a:t>
            </a:r>
            <a:r>
              <a:rPr lang="en-US" altLang="el-GR" sz="2800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800" dirty="0" smtClean="0"/>
              <a:t>Τα περισσότερα Servlets, είναι συνήθως HTTP Servlets, επεκτείνουν (extend)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δηλαδή την κλάση </a:t>
            </a:r>
            <a:r>
              <a:rPr lang="en-US" altLang="el-GR" sz="2800" dirty="0" smtClean="0"/>
              <a:t>javax.servlet.http.HttpServlet.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6B756-9C48-44F7-9CAE-E3E98E5740DA}" type="slidenum">
              <a:rPr lang="el-GR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342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Μέθοδοι</a:t>
            </a:r>
            <a:r>
              <a:rPr lang="en-US" altLang="el-GR" dirty="0" smtClean="0"/>
              <a:t> </a:t>
            </a:r>
            <a:r>
              <a:rPr lang="en-US" altLang="el-GR" sz="3600" dirty="0" smtClean="0"/>
              <a:t>1/3</a:t>
            </a:r>
            <a:r>
              <a:rPr lang="el-GR" altLang="el-GR" dirty="0" smtClean="0"/>
              <a:t> </a:t>
            </a:r>
            <a:endParaRPr lang="en-US" altLang="el-GR" dirty="0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800" dirty="0" smtClean="0"/>
              <a:t>Το interface </a:t>
            </a:r>
            <a:r>
              <a:rPr lang="el-GR" altLang="el-GR" sz="2800" b="1" dirty="0" smtClean="0"/>
              <a:t>javax.servlet.Servlet </a:t>
            </a:r>
            <a:r>
              <a:rPr lang="el-GR" altLang="el-GR" sz="2800" dirty="0" smtClean="0"/>
              <a:t>διαθέτει τρεις μεθόδους που ορίζουν τον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κύκλο ζωής του </a:t>
            </a:r>
            <a:r>
              <a:rPr lang="en-US" altLang="el-GR" sz="2800" dirty="0" smtClean="0"/>
              <a:t>Servlet: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l-GR" sz="2800" b="1" dirty="0" smtClean="0"/>
              <a:t>public void init(ServletConfig config) throws ServletException</a:t>
            </a:r>
            <a:endParaRPr lang="el-GR" altLang="el-GR" sz="2800" b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l-GR" sz="2800" b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altLang="el-GR" sz="2800" b="1" dirty="0" smtClean="0"/>
              <a:t>public void service(ServletRequest request, ServletResponse response) </a:t>
            </a:r>
            <a:r>
              <a:rPr lang="en-US" altLang="el-GR" sz="2800" b="1" dirty="0" smtClean="0"/>
              <a:t>throws ServletException, IOException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altLang="el-GR" sz="2800" b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l-GR" sz="2800" b="1" dirty="0" smtClean="0"/>
              <a:t>public void destroy()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9A147826-2062-40C3-A5D4-6DF928D6F96F}" type="slidenum">
              <a:rPr lang="en-US"/>
              <a:pPr algn="ctr"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94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Μέθοδοι</a:t>
            </a:r>
            <a:r>
              <a:rPr lang="en-US" altLang="el-GR" dirty="0" smtClean="0"/>
              <a:t> </a:t>
            </a:r>
            <a:r>
              <a:rPr lang="en-US" altLang="el-GR" sz="3600" dirty="0" smtClean="0"/>
              <a:t>2/3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l-GR" sz="2800" b="1" dirty="0" smtClean="0"/>
              <a:t>public void init(ServletConfig config) throws ServletException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800" dirty="0" smtClean="0"/>
              <a:t>καλείται μια φορά, όταν το Servlet φορτώνεται στην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Servlet engine, πριν ακόμη το Servlet λάβει την πρώτη προς διεκπεραίωση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αίτηση. Μέσω του αντικειμένου ServletConfig το servlet διαβάζει τις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αρχικοποιημένες παραμέτρους.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altLang="el-GR" sz="2800" b="1" dirty="0" smtClean="0"/>
              <a:t>public void service(ServletRequest request, ServletResponse response) </a:t>
            </a:r>
            <a:r>
              <a:rPr lang="en-US" altLang="el-GR" sz="2800" b="1" dirty="0" smtClean="0"/>
              <a:t>throws ServletException, IOException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6CB6F806-8224-4A85-8F66-9516EE844F2A}" type="slidenum">
              <a:rPr lang="en-US"/>
              <a:pPr algn="ctr"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36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Περιεχόμενα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l-GR" dirty="0" smtClean="0"/>
          </a:p>
          <a:p>
            <a:pPr eaLnBrk="1" hangingPunct="1"/>
            <a:r>
              <a:rPr lang="en-US" altLang="el-GR" dirty="0" smtClean="0"/>
              <a:t>Server Side Programming</a:t>
            </a:r>
          </a:p>
          <a:p>
            <a:pPr eaLnBrk="1" hangingPunct="1"/>
            <a:r>
              <a:rPr lang="en-US" altLang="el-GR" dirty="0" smtClean="0"/>
              <a:t>Servlets</a:t>
            </a:r>
          </a:p>
        </p:txBody>
      </p:sp>
    </p:spTree>
    <p:extLst>
      <p:ext uri="{BB962C8B-B14F-4D97-AF65-F5344CB8AC3E}">
        <p14:creationId xmlns:p14="http://schemas.microsoft.com/office/powerpoint/2010/main" val="110796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Μέθοδοι</a:t>
            </a:r>
            <a:r>
              <a:rPr lang="en-US" altLang="el-GR" dirty="0" smtClean="0"/>
              <a:t> </a:t>
            </a:r>
            <a:r>
              <a:rPr lang="en-US" altLang="el-GR" sz="3600" dirty="0" smtClean="0"/>
              <a:t>3/3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800" dirty="0" smtClean="0"/>
              <a:t>καλείται για την εξυπηρέτηση μιας αίτησης. Στη διάρκεια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ζωής του servlet μπορεί να κληθεί μια φορά, πολλές φορές ή και καμία. Η μέθοδος </a:t>
            </a:r>
            <a:r>
              <a:rPr lang="el-GR" altLang="el-GR" sz="2800" b="1" dirty="0" smtClean="0"/>
              <a:t>service </a:t>
            </a:r>
            <a:r>
              <a:rPr lang="el-GR" altLang="el-GR" sz="2800" dirty="0" smtClean="0"/>
              <a:t>μπορεί να εκτελείται παράλληλα από πολλαπλά νήματα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(ένα για κάθε αίτηση).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l-GR" sz="2800" b="1" dirty="0" smtClean="0"/>
              <a:t>public void destroy()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800" dirty="0" smtClean="0"/>
              <a:t>καλείται μια φορά όταν το Servlet πρόκειται να βγει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εκτός λειτουργίας. Ο container καλεί την destroy() για να επιτρέψει στο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servlet να τερματίσει ομαλά, αποδεσμεύοντας τους πόρους που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χρησιμοποιούσε</a:t>
            </a:r>
            <a:endParaRPr lang="en-US" altLang="el-GR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6CB6F806-8224-4A85-8F66-9516EE844F2A}" type="slidenum">
              <a:rPr lang="en-US"/>
              <a:pPr algn="ctr"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93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l-GR" sz="3600" dirty="0" smtClean="0"/>
              <a:t>HTTP </a:t>
            </a:r>
            <a:r>
              <a:rPr lang="el-GR" altLang="el-GR" sz="3600" dirty="0" smtClean="0"/>
              <a:t>μέθοδοι διαχείρισης αιτήσεων</a:t>
            </a:r>
            <a:r>
              <a:rPr lang="en-US" altLang="el-GR" sz="3600" dirty="0" smtClean="0"/>
              <a:t> </a:t>
            </a:r>
            <a:r>
              <a:rPr lang="en-US" altLang="el-GR" sz="3200" dirty="0" smtClean="0"/>
              <a:t>1/2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400" dirty="0" smtClean="0"/>
              <a:t>Η HttpServlet κλάση, προσθέτει επιπλέον μεθόδους πέραν αυτών του Servlet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interface, με σκοπό την επεξεργασία HTTP αιτήσεων. Αυτές οι μέθοδοι είναι:</a:t>
            </a:r>
          </a:p>
          <a:p>
            <a:r>
              <a:rPr lang="el-GR" altLang="el-GR" sz="2400" dirty="0" smtClean="0"/>
              <a:t>• doGet για διαχείριση HTTP GET αιτήσεων</a:t>
            </a:r>
          </a:p>
          <a:p>
            <a:r>
              <a:rPr lang="el-GR" altLang="el-GR" sz="2400" dirty="0" smtClean="0"/>
              <a:t>• doPost για διαχείριση HTTP POST αιτήσεων</a:t>
            </a:r>
          </a:p>
          <a:p>
            <a:r>
              <a:rPr lang="el-GR" altLang="el-GR" sz="2400" dirty="0" smtClean="0"/>
              <a:t>• doPut για διαχείριση HTTP PUT αιτήσεων</a:t>
            </a:r>
          </a:p>
          <a:p>
            <a:r>
              <a:rPr lang="el-GR" altLang="el-GR" sz="2400" dirty="0" smtClean="0"/>
              <a:t>• doDelete για διαχείριση HTTP DELETE αιτήσεων</a:t>
            </a:r>
          </a:p>
          <a:p>
            <a:r>
              <a:rPr lang="el-GR" altLang="el-GR" sz="2400" dirty="0" smtClean="0"/>
              <a:t>• doHead για διαχείριση HTTP HEAD αιτήσεων</a:t>
            </a:r>
          </a:p>
          <a:p>
            <a:r>
              <a:rPr lang="el-GR" altLang="el-GR" sz="2400" dirty="0" smtClean="0"/>
              <a:t>• doOptions για διαχείριση HTTP OPTIONS αιτήσεων</a:t>
            </a:r>
          </a:p>
          <a:p>
            <a:r>
              <a:rPr lang="el-GR" altLang="el-GR" sz="2400" dirty="0" smtClean="0"/>
              <a:t>• doTrace για διαχείριση HTTP TRACE αιτήσεων</a:t>
            </a:r>
            <a:endParaRPr lang="en-US" alt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408709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600" dirty="0"/>
              <a:t>HTTP </a:t>
            </a:r>
            <a:r>
              <a:rPr lang="el-GR" altLang="el-GR" sz="3600" dirty="0"/>
              <a:t>μέθοδοι διαχείρισης αιτήσεων</a:t>
            </a:r>
            <a:r>
              <a:rPr lang="en-US" altLang="el-GR" sz="3600" dirty="0"/>
              <a:t> </a:t>
            </a:r>
            <a:r>
              <a:rPr lang="en-US" altLang="el-GR" sz="3200" dirty="0" smtClean="0"/>
              <a:t>2/2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l-GR" altLang="el-GR" sz="2200" dirty="0" smtClean="0"/>
              <a:t>Κάθε φορά που καλείται η μέθοδος service, ελέγχει τον τύπο της HTTP αίτησης</a:t>
            </a:r>
            <a:r>
              <a:rPr lang="en-US" altLang="el-GR" sz="2200" dirty="0" smtClean="0"/>
              <a:t> (GET, POST, PUT, DELETE, </a:t>
            </a:r>
            <a:r>
              <a:rPr lang="el-GR" altLang="el-GR" sz="2200" dirty="0" smtClean="0"/>
              <a:t>κλπ.) και ανάλογα καλεί τις </a:t>
            </a:r>
            <a:r>
              <a:rPr lang="en-US" altLang="el-GR" sz="2200" dirty="0" smtClean="0"/>
              <a:t>doGet, doPost, doPut, </a:t>
            </a:r>
            <a:r>
              <a:rPr lang="el-GR" altLang="el-GR" sz="2200" dirty="0" smtClean="0"/>
              <a:t>doDelete, …</a:t>
            </a:r>
          </a:p>
          <a:p>
            <a:pPr>
              <a:spcBef>
                <a:spcPct val="0"/>
              </a:spcBef>
            </a:pPr>
            <a:r>
              <a:rPr lang="el-GR" altLang="el-GR" sz="2200" dirty="0" smtClean="0"/>
              <a:t>Στην πραγματικότητα οι πιο συχνά χρησιμοποιούμενες αιτήσεις είναι οι</a:t>
            </a:r>
            <a:r>
              <a:rPr lang="en-US" altLang="el-GR" sz="2200" dirty="0" smtClean="0"/>
              <a:t> </a:t>
            </a:r>
            <a:r>
              <a:rPr lang="el-GR" altLang="el-GR" sz="2200" dirty="0" smtClean="0"/>
              <a:t>Get και Post. </a:t>
            </a:r>
          </a:p>
          <a:p>
            <a:pPr>
              <a:spcBef>
                <a:spcPct val="0"/>
              </a:spcBef>
            </a:pPr>
            <a:r>
              <a:rPr lang="el-GR" altLang="el-GR" sz="2200" dirty="0" smtClean="0"/>
              <a:t>Οι υπόλοιπες πέντε δεν είναι ιδιαίτερα χρήσιμες. </a:t>
            </a:r>
          </a:p>
          <a:p>
            <a:pPr lvl="1">
              <a:spcBef>
                <a:spcPct val="0"/>
              </a:spcBef>
            </a:pPr>
            <a:r>
              <a:rPr lang="el-GR" altLang="el-GR" sz="1900" dirty="0" smtClean="0"/>
              <a:t>Η HEAD ζητά μόνο</a:t>
            </a:r>
            <a:r>
              <a:rPr lang="en-US" altLang="el-GR" sz="1900" dirty="0" smtClean="0"/>
              <a:t> </a:t>
            </a:r>
            <a:r>
              <a:rPr lang="el-GR" altLang="el-GR" sz="1900" dirty="0" smtClean="0"/>
              <a:t>τις κεφαλίδες της απάντησης. </a:t>
            </a:r>
          </a:p>
          <a:p>
            <a:pPr lvl="1">
              <a:spcBef>
                <a:spcPct val="0"/>
              </a:spcBef>
            </a:pPr>
            <a:r>
              <a:rPr lang="el-GR" altLang="el-GR" sz="1900" dirty="0" smtClean="0"/>
              <a:t>Η PUT χρησιμοποιείται για την τοποθέτηση εγγράφων</a:t>
            </a:r>
            <a:r>
              <a:rPr lang="en-US" altLang="el-GR" sz="1900" dirty="0" smtClean="0"/>
              <a:t> </a:t>
            </a:r>
            <a:r>
              <a:rPr lang="el-GR" altLang="el-GR" sz="1900" dirty="0" smtClean="0"/>
              <a:t>κατευθείαν στο server, ενώ η DELETE για ακριβώς το αντίθετο. </a:t>
            </a:r>
          </a:p>
          <a:p>
            <a:pPr lvl="1">
              <a:spcBef>
                <a:spcPct val="0"/>
              </a:spcBef>
            </a:pPr>
            <a:r>
              <a:rPr lang="el-GR" altLang="el-GR" sz="1900" dirty="0" smtClean="0"/>
              <a:t>Η TRACE αφορά το</a:t>
            </a:r>
            <a:r>
              <a:rPr lang="en-US" altLang="el-GR" sz="1900" dirty="0" smtClean="0"/>
              <a:t> </a:t>
            </a:r>
            <a:r>
              <a:rPr lang="el-GR" altLang="el-GR" sz="1900" dirty="0" smtClean="0"/>
              <a:t>debugging. Επιστρέφει ένα ακριβές αντίγραφο μιας αίτησης στον πελάτη. </a:t>
            </a:r>
          </a:p>
          <a:p>
            <a:pPr lvl="1">
              <a:spcBef>
                <a:spcPct val="0"/>
              </a:spcBef>
            </a:pPr>
            <a:r>
              <a:rPr lang="el-GR" altLang="el-GR" sz="1900" dirty="0" smtClean="0"/>
              <a:t>Τέλος, η</a:t>
            </a:r>
            <a:r>
              <a:rPr lang="en-US" altLang="el-GR" sz="1900" dirty="0" smtClean="0"/>
              <a:t> </a:t>
            </a:r>
            <a:r>
              <a:rPr lang="el-GR" altLang="el-GR" sz="1900" dirty="0" smtClean="0"/>
              <a:t>OPTIONS χρησιμοποιείται για λήψη πληροφοριών από τον server σε σχέση με</a:t>
            </a:r>
            <a:r>
              <a:rPr lang="en-US" altLang="el-GR" sz="1900" dirty="0" smtClean="0"/>
              <a:t> </a:t>
            </a:r>
            <a:r>
              <a:rPr lang="el-GR" altLang="el-GR" sz="1900" dirty="0" smtClean="0"/>
              <a:t>μεθόδους και άλλες επιλογές που αυτός υποστηρίζει.</a:t>
            </a:r>
            <a:endParaRPr lang="en-US" altLang="el-GR" sz="1900" dirty="0" smtClean="0"/>
          </a:p>
        </p:txBody>
      </p:sp>
    </p:spTree>
    <p:extLst>
      <p:ext uri="{BB962C8B-B14F-4D97-AF65-F5344CB8AC3E}">
        <p14:creationId xmlns:p14="http://schemas.microsoft.com/office/powerpoint/2010/main" val="300670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/>
              <a:t>HTTP Servlet Overview</a:t>
            </a:r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17" y="1949934"/>
            <a:ext cx="6696366" cy="3826495"/>
          </a:xfrm>
        </p:spPr>
      </p:pic>
    </p:spTree>
    <p:extLst>
      <p:ext uri="{BB962C8B-B14F-4D97-AF65-F5344CB8AC3E}">
        <p14:creationId xmlns:p14="http://schemas.microsoft.com/office/powerpoint/2010/main" val="425434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Πολύ Απλό Servlet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9688" indent="0">
              <a:buFont typeface="Arial" pitchFamily="34" charset="0"/>
              <a:buNone/>
            </a:pPr>
            <a:r>
              <a:rPr lang="en-US" altLang="el-GR" sz="2000" dirty="0" smtClean="0">
                <a:latin typeface="Courier New" pitchFamily="49" charset="0"/>
                <a:cs typeface="Courier New" pitchFamily="49" charset="0"/>
              </a:rPr>
              <a:t>import java.io.*;</a:t>
            </a:r>
          </a:p>
          <a:p>
            <a:pPr marL="39688" indent="0">
              <a:buFont typeface="Arial" pitchFamily="34" charset="0"/>
              <a:buNone/>
            </a:pPr>
            <a:r>
              <a:rPr lang="en-US" altLang="el-GR" sz="2000" dirty="0" smtClean="0">
                <a:latin typeface="Courier New" pitchFamily="49" charset="0"/>
                <a:cs typeface="Courier New" pitchFamily="49" charset="0"/>
              </a:rPr>
              <a:t>import javax.servlet.*;</a:t>
            </a:r>
          </a:p>
          <a:p>
            <a:pPr marL="39688" indent="0">
              <a:buFont typeface="Arial" pitchFamily="34" charset="0"/>
              <a:buNone/>
            </a:pPr>
            <a:r>
              <a:rPr lang="en-US" altLang="el-GR" sz="2000" dirty="0" smtClean="0">
                <a:latin typeface="Courier New" pitchFamily="49" charset="0"/>
                <a:cs typeface="Courier New" pitchFamily="49" charset="0"/>
              </a:rPr>
              <a:t>import javax.servlet.http.*;</a:t>
            </a:r>
          </a:p>
          <a:p>
            <a:pPr marL="39688" indent="0">
              <a:buFont typeface="Arial" pitchFamily="34" charset="0"/>
              <a:buNone/>
            </a:pPr>
            <a:r>
              <a:rPr lang="en-US" altLang="el-GR" sz="2000" dirty="0" smtClean="0">
                <a:latin typeface="Courier New" pitchFamily="49" charset="0"/>
                <a:cs typeface="Courier New" pitchFamily="49" charset="0"/>
              </a:rPr>
              <a:t>public class HelloWorld extends HttpServlet {</a:t>
            </a:r>
          </a:p>
          <a:p>
            <a:pPr marL="39688" indent="0">
              <a:buFont typeface="Arial" pitchFamily="34" charset="0"/>
              <a:buNone/>
            </a:pPr>
            <a:r>
              <a:rPr lang="en-US" altLang="el-GR" sz="2000" dirty="0" smtClean="0">
                <a:latin typeface="Courier New" pitchFamily="49" charset="0"/>
                <a:cs typeface="Courier New" pitchFamily="49" charset="0"/>
              </a:rPr>
              <a:t> public void doGet(HttpServletRequest request,</a:t>
            </a:r>
          </a:p>
          <a:p>
            <a:pPr marL="39688" indent="0">
              <a:buFont typeface="Arial" pitchFamily="34" charset="0"/>
              <a:buNone/>
            </a:pPr>
            <a:r>
              <a:rPr lang="en-US" altLang="el-GR" sz="2000" dirty="0" smtClean="0">
                <a:latin typeface="Courier New" pitchFamily="49" charset="0"/>
                <a:cs typeface="Courier New" pitchFamily="49" charset="0"/>
              </a:rPr>
              <a:t>    HttpServletResponse response)</a:t>
            </a:r>
          </a:p>
          <a:p>
            <a:pPr marL="39688" indent="0">
              <a:buFont typeface="Arial" pitchFamily="34" charset="0"/>
              <a:buNone/>
            </a:pPr>
            <a:r>
              <a:rPr lang="en-US" altLang="el-GR" sz="2000" dirty="0" smtClean="0">
                <a:latin typeface="Courier New" pitchFamily="49" charset="0"/>
                <a:cs typeface="Courier New" pitchFamily="49" charset="0"/>
              </a:rPr>
              <a:t>  throws ServletException, IOException {</a:t>
            </a:r>
          </a:p>
          <a:p>
            <a:pPr marL="39688" indent="0">
              <a:buFont typeface="Arial" pitchFamily="34" charset="0"/>
              <a:buNone/>
            </a:pPr>
            <a:r>
              <a:rPr lang="en-US" altLang="el-GR" sz="2000" dirty="0" smtClean="0">
                <a:latin typeface="Courier New" pitchFamily="49" charset="0"/>
                <a:cs typeface="Courier New" pitchFamily="49" charset="0"/>
              </a:rPr>
              <a:t> PrintWriter out = response.getWriter();</a:t>
            </a:r>
          </a:p>
          <a:p>
            <a:pPr marL="39688" indent="0">
              <a:buFont typeface="Arial" pitchFamily="34" charset="0"/>
              <a:buNone/>
            </a:pPr>
            <a:r>
              <a:rPr lang="en-US" altLang="el-GR" sz="2000" dirty="0" smtClean="0">
                <a:latin typeface="Courier New" pitchFamily="49" charset="0"/>
                <a:cs typeface="Courier New" pitchFamily="49" charset="0"/>
              </a:rPr>
              <a:t> out.println("Hello World");</a:t>
            </a:r>
          </a:p>
          <a:p>
            <a:pPr marL="39688" indent="0">
              <a:buFont typeface="Arial" pitchFamily="34" charset="0"/>
              <a:buNone/>
            </a:pPr>
            <a:r>
              <a:rPr lang="el-GR" altLang="el-GR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39688" indent="0">
              <a:buFont typeface="Arial" pitchFamily="34" charset="0"/>
              <a:buNone/>
            </a:pPr>
            <a:r>
              <a:rPr lang="el-GR" altLang="el-GR" sz="20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l-GR" altLang="el-GR" sz="21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36098-2957-4980-8D8D-4D1F631BFA73}" type="slidenum">
              <a:rPr lang="el-GR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202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Απλό Servlet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 smtClean="0">
                <a:latin typeface="Courier New" pitchFamily="49" charset="0"/>
                <a:cs typeface="Courier New" pitchFamily="49" charset="0"/>
              </a:rPr>
              <a:t>import java.io.*;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 smtClean="0">
                <a:latin typeface="Courier New" pitchFamily="49" charset="0"/>
                <a:cs typeface="Courier New" pitchFamily="49" charset="0"/>
              </a:rPr>
              <a:t>import javax.servlet.*;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 smtClean="0">
                <a:latin typeface="Courier New" pitchFamily="49" charset="0"/>
                <a:cs typeface="Courier New" pitchFamily="49" charset="0"/>
              </a:rPr>
              <a:t>import javax.servlet.http.*;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 smtClean="0">
                <a:latin typeface="Courier New" pitchFamily="49" charset="0"/>
                <a:cs typeface="Courier New" pitchFamily="49" charset="0"/>
              </a:rPr>
              <a:t>public class HelloWorld extends HttpServlet {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 smtClean="0">
                <a:latin typeface="Courier New" pitchFamily="49" charset="0"/>
                <a:cs typeface="Courier New" pitchFamily="49" charset="0"/>
              </a:rPr>
              <a:t>	public void doGet(HttpServletRequest request,</a:t>
            </a:r>
            <a:r>
              <a:rPr lang="en-US" altLang="el-GR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l-GR" altLang="el-GR" sz="1800" dirty="0" smtClean="0">
                <a:latin typeface="Courier New" pitchFamily="49" charset="0"/>
                <a:cs typeface="Courier New" pitchFamily="49" charset="0"/>
              </a:rPr>
              <a:t>HttpServletResponse response) throws IOException,ServletException { 	response.setContentType("text/html");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 smtClean="0">
                <a:latin typeface="Courier New" pitchFamily="49" charset="0"/>
                <a:cs typeface="Courier New" pitchFamily="49" charset="0"/>
              </a:rPr>
              <a:t>		PrintWriter out = response.getWriter();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 smtClean="0">
                <a:latin typeface="Courier New" pitchFamily="49" charset="0"/>
                <a:cs typeface="Courier New" pitchFamily="49" charset="0"/>
              </a:rPr>
              <a:t>		out.println("&lt;html&gt;&lt;head&gt;");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 smtClean="0">
                <a:latin typeface="Courier New" pitchFamily="49" charset="0"/>
                <a:cs typeface="Courier New" pitchFamily="49" charset="0"/>
              </a:rPr>
              <a:t>		out.println("&lt;title&gt;Hello World!&lt;/title&gt;");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 smtClean="0">
                <a:latin typeface="Courier New" pitchFamily="49" charset="0"/>
                <a:cs typeface="Courier New" pitchFamily="49" charset="0"/>
              </a:rPr>
              <a:t>		out.println("&lt;/head&gt;&lt;/body&gt;");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 smtClean="0">
                <a:latin typeface="Courier New" pitchFamily="49" charset="0"/>
                <a:cs typeface="Courier New" pitchFamily="49" charset="0"/>
              </a:rPr>
              <a:t>		out.println("&lt;h1&gt;Hello World!&lt;/h1&gt;");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 smtClean="0">
                <a:latin typeface="Courier New" pitchFamily="49" charset="0"/>
                <a:cs typeface="Courier New" pitchFamily="49" charset="0"/>
              </a:rPr>
              <a:t>		out.println("&lt;/body&gt;&lt;/html&gt;");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altLang="el-GR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el-GR" altLang="el-GR" sz="1700" dirty="0" smtClean="0"/>
              <a:t>ενημερώνουμε το browser ότι πρόκειται για HTML έγγραφο με την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en-US" altLang="el-GR" sz="1700" b="1" dirty="0" smtClean="0"/>
              <a:t>response.setContentType("text/html");</a:t>
            </a:r>
            <a:endParaRPr lang="el-GR" altLang="el-GR" sz="18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8FAEFB-0A8A-4DA5-8DD3-504D81712539}" type="slidenum">
              <a:rPr lang="el-GR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031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Το </a:t>
            </a:r>
            <a:r>
              <a:rPr lang="en-US" altLang="el-GR" dirty="0" smtClean="0"/>
              <a:t>Servlet</a:t>
            </a:r>
            <a:r>
              <a:rPr lang="el-GR" altLang="el-GR" dirty="0" smtClean="0"/>
              <a:t> API: HttpServlet</a:t>
            </a:r>
            <a:endParaRPr lang="el-GR" altLang="el-GR" b="0" dirty="0" smtClean="0"/>
          </a:p>
        </p:txBody>
      </p:sp>
      <p:pic>
        <p:nvPicPr>
          <p:cNvPr id="3686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7" y="2267464"/>
            <a:ext cx="8202706" cy="3191435"/>
          </a:xfr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72432-FC74-4BB1-B52F-B94CA10673A1}" type="slidenum">
              <a:rPr lang="el-GR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370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Διαδικασία κλήσης Servlet</a:t>
            </a:r>
            <a:r>
              <a:rPr lang="en-US" altLang="el-GR" dirty="0" smtClean="0"/>
              <a:t> </a:t>
            </a:r>
            <a:r>
              <a:rPr lang="en-US" altLang="el-GR" sz="3600" dirty="0" smtClean="0"/>
              <a:t>1/2</a:t>
            </a:r>
            <a:endParaRPr lang="el-GR" altLang="el-GR" sz="3600" dirty="0" smtClean="0">
              <a:cs typeface="Times New Roman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000" indent="-342000"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/>
            </a:pPr>
            <a:r>
              <a:rPr lang="el-GR" altLang="el-GR" sz="2800" dirty="0" smtClean="0"/>
              <a:t>Ένας πελάτης</a:t>
            </a:r>
            <a:r>
              <a:rPr lang="en-US" altLang="el-GR" sz="2800" dirty="0" smtClean="0"/>
              <a:t> (</a:t>
            </a:r>
            <a:r>
              <a:rPr lang="el-GR" altLang="el-GR" sz="2800" dirty="0" smtClean="0"/>
              <a:t>π.χ. Web browser</a:t>
            </a:r>
            <a:r>
              <a:rPr lang="en-US" altLang="el-GR" sz="2800" dirty="0" smtClean="0"/>
              <a:t>)</a:t>
            </a:r>
            <a:r>
              <a:rPr lang="el-GR" altLang="el-GR" sz="2800" dirty="0" smtClean="0"/>
              <a:t> πραγματοποιεί μια αίτηση HTTP σε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ένα </a:t>
            </a:r>
            <a:r>
              <a:rPr lang="en-US" altLang="el-GR" sz="2800" dirty="0" smtClean="0"/>
              <a:t>Web server.</a:t>
            </a:r>
          </a:p>
          <a:p>
            <a:pPr marL="342000" indent="-342000"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/>
            </a:pPr>
            <a:r>
              <a:rPr lang="el-GR" altLang="el-GR" sz="2800" dirty="0" smtClean="0"/>
              <a:t>Η αίτηση λαμβάνεται από το Web server που τη μεταφέρει στο Servlet</a:t>
            </a:r>
            <a:r>
              <a:rPr lang="en-US" altLang="el-GR" sz="2800" dirty="0" smtClean="0"/>
              <a:t> container.</a:t>
            </a:r>
          </a:p>
          <a:p>
            <a:pPr marL="342000" indent="-342000"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/>
            </a:pPr>
            <a:r>
              <a:rPr lang="el-GR" altLang="el-GR" sz="2800" dirty="0" smtClean="0"/>
              <a:t>Ο Servlet container μετατρέπει την HTTP αίτηση σε αντικείμενο αίτησης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και αποφασίζει ποιο Servlet θα καλέσει, βασισμένος στο configuration των Servlets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του. Στη συνέχεια φορτώνει το servlet (αν δεν είναι ήδη φορτωμένο) και το καλεί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περνώντας του το αντικείμενο αίτησης.</a:t>
            </a:r>
          </a:p>
        </p:txBody>
      </p:sp>
    </p:spTree>
    <p:extLst>
      <p:ext uri="{BB962C8B-B14F-4D97-AF65-F5344CB8AC3E}">
        <p14:creationId xmlns:p14="http://schemas.microsoft.com/office/powerpoint/2010/main" val="365213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Διαδικασία κλήσης Servlet</a:t>
            </a:r>
            <a:r>
              <a:rPr lang="en-US" altLang="el-GR" dirty="0"/>
              <a:t> </a:t>
            </a:r>
            <a:r>
              <a:rPr lang="en-US" altLang="el-GR" sz="3600" dirty="0" smtClean="0"/>
              <a:t>2/2</a:t>
            </a:r>
            <a:endParaRPr lang="el-GR" altLang="el-GR" sz="3200" dirty="0" smtClean="0">
              <a:cs typeface="Times New Roman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000" indent="-342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/>
            </a:pPr>
            <a:r>
              <a:rPr lang="el-GR" altLang="el-GR" sz="2800" dirty="0"/>
              <a:t>Το Servlet χρησιμοποιεί το αντικείμενο αίτησης για να βρει ποιος είναι ο</a:t>
            </a:r>
            <a:r>
              <a:rPr lang="en-US" altLang="el-GR" sz="2800" dirty="0"/>
              <a:t> </a:t>
            </a:r>
            <a:r>
              <a:rPr lang="el-GR" altLang="el-GR" sz="2800" dirty="0"/>
              <a:t>απομακρυσμένος χρήστης, ποιες παράμετροι HTTP Post έχουν αποσταλεί σαν μέρος</a:t>
            </a:r>
            <a:r>
              <a:rPr lang="en-US" altLang="el-GR" sz="2800" dirty="0"/>
              <a:t> </a:t>
            </a:r>
            <a:r>
              <a:rPr lang="el-GR" altLang="el-GR" sz="2800" dirty="0"/>
              <a:t>της αίτησης και άλλες πληροφορίες. Το Servlet εκτελείται και</a:t>
            </a:r>
            <a:r>
              <a:rPr lang="en-US" altLang="el-GR" sz="2800" dirty="0"/>
              <a:t> </a:t>
            </a:r>
            <a:r>
              <a:rPr lang="el-GR" altLang="el-GR" sz="2800" dirty="0"/>
              <a:t>παράγει δεδομένα για να τα στείλει πίσω στον πελάτη, με τη μορφή ενός</a:t>
            </a:r>
            <a:r>
              <a:rPr lang="en-US" altLang="el-GR" sz="2800" dirty="0"/>
              <a:t> </a:t>
            </a:r>
            <a:r>
              <a:rPr lang="el-GR" altLang="el-GR" sz="2800" dirty="0"/>
              <a:t>αντικειμένου απόκρισης.</a:t>
            </a:r>
          </a:p>
          <a:p>
            <a:pPr marL="342000" indent="-342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/>
            </a:pPr>
            <a:r>
              <a:rPr lang="el-GR" altLang="el-GR" sz="2800" dirty="0"/>
              <a:t>Ο Servlet container μετατρέπει το αντικείμενο απόκρισης σε HTTP</a:t>
            </a:r>
            <a:r>
              <a:rPr lang="en-US" altLang="el-GR" sz="2800" dirty="0"/>
              <a:t> </a:t>
            </a:r>
            <a:r>
              <a:rPr lang="el-GR" altLang="el-GR" sz="2800" dirty="0"/>
              <a:t>απάντηση, προωθεί την απάντηση, βεβαιώνει ότι η απάντηση απεστάλη κανονικά</a:t>
            </a:r>
            <a:r>
              <a:rPr lang="en-US" altLang="el-GR" sz="2800" dirty="0"/>
              <a:t> </a:t>
            </a:r>
            <a:r>
              <a:rPr lang="el-GR" altLang="el-GR" sz="2800" dirty="0"/>
              <a:t>στον πελάτη και επιστρέφει τον έλεγχο στο Web server.</a:t>
            </a:r>
            <a:endParaRPr lang="en-US" altLang="el-GR" sz="2800" dirty="0"/>
          </a:p>
        </p:txBody>
      </p:sp>
    </p:spTree>
    <p:extLst>
      <p:ext uri="{BB962C8B-B14F-4D97-AF65-F5344CB8AC3E}">
        <p14:creationId xmlns:p14="http://schemas.microsoft.com/office/powerpoint/2010/main" val="205991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200" dirty="0" smtClean="0"/>
              <a:t>Αλληλεπίδραση με τον πελάτη</a:t>
            </a:r>
            <a:endParaRPr lang="el-GR" altLang="el-GR" sz="3200" b="0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000" indent="-342000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dirty="0" smtClean="0"/>
              <a:t>Όταν ένα servlet δέχεται μια κλήση από τον πελάτη</a:t>
            </a:r>
            <a:r>
              <a:rPr lang="en-US" altLang="el-GR" dirty="0" smtClean="0"/>
              <a:t>,</a:t>
            </a:r>
            <a:r>
              <a:rPr lang="el-GR" altLang="el-GR" dirty="0" smtClean="0"/>
              <a:t> λαμβάνει δύο αντικείμενα (objects):</a:t>
            </a:r>
          </a:p>
          <a:p>
            <a:pPr marL="342000" lvl="1" indent="-342000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dirty="0" smtClean="0"/>
              <a:t>Ένα </a:t>
            </a:r>
            <a:r>
              <a:rPr lang="el-GR" altLang="el-GR" b="1" i="1" dirty="0" smtClean="0"/>
              <a:t>ServletRequest</a:t>
            </a:r>
            <a:r>
              <a:rPr lang="el-GR" altLang="el-GR" dirty="0" smtClean="0"/>
              <a:t>, που εξασφαλίζει την</a:t>
            </a:r>
            <a:r>
              <a:rPr lang="en-US" altLang="el-GR" dirty="0" smtClean="0"/>
              <a:t> </a:t>
            </a:r>
            <a:r>
              <a:rPr lang="el-GR" altLang="el-GR" dirty="0" smtClean="0"/>
              <a:t>επικοινωνία από τον πελάτη προς τον server.</a:t>
            </a:r>
          </a:p>
          <a:p>
            <a:pPr marL="342000" lvl="1" indent="-342000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dirty="0" smtClean="0"/>
              <a:t>Ένα </a:t>
            </a:r>
            <a:r>
              <a:rPr lang="el-GR" altLang="el-GR" b="1" i="1" dirty="0" smtClean="0"/>
              <a:t>ServletResponse</a:t>
            </a:r>
            <a:r>
              <a:rPr lang="el-GR" altLang="el-GR" dirty="0" smtClean="0"/>
              <a:t>, που εξασφαλίζει την</a:t>
            </a:r>
            <a:r>
              <a:rPr lang="en-US" altLang="el-GR" dirty="0" smtClean="0"/>
              <a:t> </a:t>
            </a:r>
            <a:r>
              <a:rPr lang="el-GR" altLang="el-GR" dirty="0" smtClean="0"/>
              <a:t>επικοινωνία από το servlet πίσω στον πελάτη.</a:t>
            </a:r>
            <a:endParaRPr lang="en-US" altLang="el-GR" dirty="0" smtClean="0"/>
          </a:p>
          <a:p>
            <a:pPr marL="342000" lvl="1" indent="-342000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dirty="0" smtClean="0"/>
              <a:t>Τα ServletRequest και ServletResponse είναι interfaces ορισμένα στο</a:t>
            </a:r>
            <a:r>
              <a:rPr lang="en-US" altLang="el-GR" dirty="0" smtClean="0"/>
              <a:t> </a:t>
            </a:r>
            <a:r>
              <a:rPr lang="el-GR" altLang="el-GR" dirty="0" smtClean="0"/>
              <a:t>javax.servlet package.</a:t>
            </a:r>
          </a:p>
          <a:p>
            <a:pPr marL="342000" indent="-342000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dirty="0" smtClean="0"/>
              <a:t>Βασικές μέθοδοι του </a:t>
            </a:r>
            <a:r>
              <a:rPr lang="en-US" altLang="el-GR" dirty="0" smtClean="0"/>
              <a:t>HttpServlet</a:t>
            </a:r>
            <a:r>
              <a:rPr lang="el-GR" altLang="el-GR" dirty="0" smtClean="0"/>
              <a:t>:</a:t>
            </a:r>
          </a:p>
          <a:p>
            <a:pPr marL="342000" lvl="1" indent="-342000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i="1" dirty="0" smtClean="0"/>
              <a:t>doGet</a:t>
            </a:r>
          </a:p>
          <a:p>
            <a:pPr marL="342000" lvl="1" indent="-342000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i="1" dirty="0" smtClean="0"/>
              <a:t>doPost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6303D-A42D-485A-9A94-B29A217C155E}" type="slidenum">
              <a:rPr lang="el-GR"/>
              <a:pPr>
                <a:defRPr/>
              </a:pPr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3781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Τι είναι ένας Web Server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el-GR" sz="2800" dirty="0" smtClean="0"/>
              <a:t>Web Server είναι ένα πρόγραμμα που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«σερβίρει» </a:t>
            </a:r>
            <a:r>
              <a:rPr lang="en-US" altLang="el-GR" sz="2800" dirty="0" smtClean="0"/>
              <a:t>HTTP </a:t>
            </a:r>
            <a:r>
              <a:rPr lang="el-GR" altLang="el-GR" sz="2800" dirty="0" smtClean="0"/>
              <a:t>σελίδες, δέχεται δηλαδή HTTP requests και επιστρέφει ως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απάντηση (συνήθως) HTML αρχεία.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el-GR" sz="2800" dirty="0" smtClean="0"/>
              <a:t>Είναι το λογισμικό/μηχανισμοί που συνήθως απαντάνε όταν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καλούμε μια διεύθυνση σε ένα φυλλομετρητή (</a:t>
            </a:r>
            <a:r>
              <a:rPr lang="en-US" altLang="el-GR" sz="2800" dirty="0" smtClean="0"/>
              <a:t>browser).</a:t>
            </a:r>
            <a:endParaRPr lang="el-GR" altLang="el-GR" sz="2800" dirty="0" smtClean="0"/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el-GR" sz="2800" dirty="0" smtClean="0"/>
              <a:t>Τέτοιοι είναι ο </a:t>
            </a:r>
            <a:r>
              <a:rPr lang="en-US" altLang="el-GR" sz="2800" dirty="0" smtClean="0">
                <a:solidFill>
                  <a:schemeClr val="bg1"/>
                </a:solidFill>
              </a:rPr>
              <a:t>A</a:t>
            </a:r>
            <a:r>
              <a:rPr lang="el-GR" altLang="el-GR" sz="2800" dirty="0" smtClean="0">
                <a:solidFill>
                  <a:schemeClr val="bg1"/>
                </a:solidFill>
              </a:rPr>
              <a:t>pache</a:t>
            </a:r>
            <a:r>
              <a:rPr lang="en-US" altLang="el-GR" sz="2800" dirty="0" smtClean="0">
                <a:solidFill>
                  <a:schemeClr val="bg1"/>
                </a:solidFill>
              </a:rPr>
              <a:t>, </a:t>
            </a:r>
            <a:r>
              <a:rPr lang="en-US" altLang="el-GR" sz="2800" dirty="0" smtClean="0"/>
              <a:t>Tomcat</a:t>
            </a:r>
            <a:r>
              <a:rPr lang="el-GR" altLang="el-GR" sz="2800" dirty="0" smtClean="0"/>
              <a:t>, </a:t>
            </a:r>
            <a:r>
              <a:rPr lang="en-US" altLang="el-GR" sz="2800" dirty="0" smtClean="0"/>
              <a:t>Jboss, Glassfish.</a:t>
            </a:r>
            <a:endParaRPr lang="el-GR" altLang="el-GR" sz="2800" dirty="0" smtClean="0"/>
          </a:p>
          <a:p>
            <a:pPr eaLnBrk="1" hangingPunct="1"/>
            <a:endParaRPr lang="el-GR" altLang="el-G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DD869-F2B8-4497-9279-EC008B7798E6}" type="slidenum">
              <a:rPr lang="el-GR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585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Αιτήσεις HTTP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-342000" eaLnBrk="1" hangingPunct="1">
              <a:lnSpc>
                <a:spcPct val="110000"/>
              </a:lnSpc>
              <a:spcAft>
                <a:spcPts val="600"/>
              </a:spcAft>
            </a:pPr>
            <a:r>
              <a:rPr lang="el-GR" altLang="el-GR" sz="2500" dirty="0" smtClean="0"/>
              <a:t>Μια αίτηση που υποβάλλεται από ένα φυλλομετρητή είναι</a:t>
            </a:r>
            <a:r>
              <a:rPr lang="en-US" altLang="el-GR" sz="2500" dirty="0" smtClean="0"/>
              <a:t> </a:t>
            </a:r>
            <a:r>
              <a:rPr lang="el-GR" altLang="el-GR" sz="2500" dirty="0" smtClean="0"/>
              <a:t>συνήθως είτε </a:t>
            </a:r>
            <a:r>
              <a:rPr lang="el-GR" altLang="el-GR" sz="2500" b="1" dirty="0" smtClean="0"/>
              <a:t>GET</a:t>
            </a:r>
            <a:r>
              <a:rPr lang="el-GR" altLang="el-GR" sz="2500" dirty="0" smtClean="0"/>
              <a:t> είτε </a:t>
            </a:r>
            <a:r>
              <a:rPr lang="el-GR" altLang="el-GR" sz="2500" b="1" dirty="0" smtClean="0"/>
              <a:t>POST</a:t>
            </a:r>
            <a:r>
              <a:rPr lang="el-GR" altLang="el-GR" sz="2500" dirty="0" smtClean="0"/>
              <a:t> αίτηση</a:t>
            </a:r>
            <a:r>
              <a:rPr lang="en-US" altLang="el-GR" sz="2500" dirty="0" smtClean="0"/>
              <a:t>. </a:t>
            </a:r>
            <a:endParaRPr lang="el-GR" altLang="el-GR" sz="2500" dirty="0" smtClean="0"/>
          </a:p>
          <a:p>
            <a:pPr indent="-342000" eaLnBrk="1" hangingPunct="1">
              <a:lnSpc>
                <a:spcPct val="110000"/>
              </a:lnSpc>
              <a:spcAft>
                <a:spcPts val="600"/>
              </a:spcAft>
            </a:pPr>
            <a:r>
              <a:rPr lang="el-GR" altLang="el-GR" sz="2500" dirty="0" smtClean="0"/>
              <a:t>Η HTML ετικέτα </a:t>
            </a:r>
            <a:r>
              <a:rPr lang="el-GR" altLang="el-GR" sz="2500" b="1" dirty="0" smtClean="0"/>
              <a:t>&lt;form&gt;</a:t>
            </a:r>
            <a:r>
              <a:rPr lang="el-GR" altLang="el-GR" sz="2500" dirty="0" smtClean="0"/>
              <a:t> περιέχει την ιδιότητα </a:t>
            </a:r>
            <a:r>
              <a:rPr lang="el-GR" altLang="el-GR" sz="2500" b="1" dirty="0" smtClean="0"/>
              <a:t>action</a:t>
            </a:r>
            <a:r>
              <a:rPr lang="el-GR" altLang="el-GR" sz="2500" dirty="0" smtClean="0"/>
              <a:t>,</a:t>
            </a:r>
            <a:r>
              <a:rPr lang="en-US" altLang="el-GR" sz="2500" dirty="0" smtClean="0"/>
              <a:t> </a:t>
            </a:r>
            <a:r>
              <a:rPr lang="el-GR" altLang="el-GR" sz="2500" dirty="0" smtClean="0"/>
              <a:t>που μπορεί να λάβει τις τιμές "</a:t>
            </a:r>
            <a:r>
              <a:rPr lang="el-GR" altLang="el-GR" sz="2500" b="1" dirty="0" smtClean="0"/>
              <a:t>get</a:t>
            </a:r>
            <a:r>
              <a:rPr lang="el-GR" altLang="el-GR" sz="2500" dirty="0" smtClean="0"/>
              <a:t>" ή "</a:t>
            </a:r>
            <a:r>
              <a:rPr lang="el-GR" altLang="el-GR" sz="2500" b="1" dirty="0" smtClean="0"/>
              <a:t>post</a:t>
            </a:r>
            <a:r>
              <a:rPr lang="el-GR" altLang="el-GR" sz="2500" dirty="0" smtClean="0"/>
              <a:t>“</a:t>
            </a:r>
            <a:r>
              <a:rPr lang="en-US" altLang="el-GR" sz="2500" dirty="0" smtClean="0"/>
              <a:t>.</a:t>
            </a:r>
            <a:endParaRPr lang="el-GR" altLang="el-GR" sz="2500" dirty="0" smtClean="0"/>
          </a:p>
          <a:p>
            <a:pPr indent="-342000" eaLnBrk="1" hangingPunct="1">
              <a:lnSpc>
                <a:spcPct val="110000"/>
              </a:lnSpc>
              <a:spcAft>
                <a:spcPts val="600"/>
              </a:spcAft>
            </a:pPr>
            <a:r>
              <a:rPr lang="el-GR" altLang="el-GR" sz="2500" dirty="0" smtClean="0"/>
              <a:t>Στην περίπτωση της "</a:t>
            </a:r>
            <a:r>
              <a:rPr lang="el-GR" altLang="el-GR" sz="2500" b="1" dirty="0" smtClean="0"/>
              <a:t>get</a:t>
            </a:r>
            <a:r>
              <a:rPr lang="el-GR" altLang="el-GR" sz="2500" dirty="0" smtClean="0"/>
              <a:t>" οι παράμετροι αποστέλλονται</a:t>
            </a:r>
            <a:r>
              <a:rPr lang="en-US" altLang="el-GR" sz="2500" dirty="0" smtClean="0"/>
              <a:t> </a:t>
            </a:r>
            <a:r>
              <a:rPr lang="el-GR" altLang="el-GR" sz="2500" dirty="0" smtClean="0"/>
              <a:t>μετά από το σύμβολο ? του URL</a:t>
            </a:r>
            <a:r>
              <a:rPr lang="en-US" altLang="el-GR" sz="2500" dirty="0" smtClean="0"/>
              <a:t>.</a:t>
            </a:r>
            <a:endParaRPr lang="el-GR" altLang="el-GR" sz="2500" dirty="0" smtClean="0"/>
          </a:p>
          <a:p>
            <a:pPr lvl="1" indent="-342000" eaLnBrk="1" hangingPunct="1">
              <a:lnSpc>
                <a:spcPct val="110000"/>
              </a:lnSpc>
              <a:spcAft>
                <a:spcPts val="600"/>
              </a:spcAft>
            </a:pPr>
            <a:r>
              <a:rPr lang="el-GR" altLang="el-GR" sz="2100" b="1" dirty="0" smtClean="0"/>
              <a:t>παράδειγμα</a:t>
            </a:r>
            <a:r>
              <a:rPr lang="el-GR" altLang="el-GR" sz="2100" dirty="0" smtClean="0"/>
              <a:t>:</a:t>
            </a:r>
            <a:r>
              <a:rPr lang="en-US" altLang="el-GR" sz="2100" dirty="0" smtClean="0"/>
              <a:t> </a:t>
            </a:r>
            <a:r>
              <a:rPr lang="el-GR" altLang="el-GR" sz="2100" dirty="0" smtClean="0">
                <a:hlinkClick r:id="rId2"/>
              </a:rPr>
              <a:t>http://www.google.com/search?hl=en&amp;ie=UTF-8&amp;oe=UTF-8&amp;q=servlets</a:t>
            </a:r>
            <a:r>
              <a:rPr lang="en-US" altLang="el-GR" sz="2100" dirty="0" smtClean="0"/>
              <a:t> </a:t>
            </a:r>
            <a:endParaRPr lang="el-GR" altLang="el-GR" sz="2100" dirty="0" smtClean="0"/>
          </a:p>
          <a:p>
            <a:pPr lvl="1" indent="-342000" eaLnBrk="1" hangingPunct="1">
              <a:lnSpc>
                <a:spcPct val="110000"/>
              </a:lnSpc>
              <a:spcAft>
                <a:spcPts val="600"/>
              </a:spcAft>
            </a:pPr>
            <a:r>
              <a:rPr lang="el-GR" altLang="el-GR" sz="2100" dirty="0" smtClean="0"/>
              <a:t>το σύμβολο &amp; διαχωρίζει τις διάφορες παραμέτρους μεταξύ τους</a:t>
            </a:r>
          </a:p>
          <a:p>
            <a:pPr lvl="1" indent="-342000" eaLnBrk="1" hangingPunct="1">
              <a:lnSpc>
                <a:spcPct val="110000"/>
              </a:lnSpc>
              <a:spcAft>
                <a:spcPts val="600"/>
              </a:spcAft>
            </a:pPr>
            <a:r>
              <a:rPr lang="el-GR" altLang="el-GR" sz="2100" dirty="0" smtClean="0"/>
              <a:t>Μόνο ένας συγκεκριμένος αριθμός χαρακτήρων μπορεί να</a:t>
            </a:r>
            <a:r>
              <a:rPr lang="en-US" altLang="el-GR" sz="2100" dirty="0" smtClean="0"/>
              <a:t> </a:t>
            </a:r>
            <a:r>
              <a:rPr lang="el-GR" altLang="el-GR" sz="2100" dirty="0" smtClean="0"/>
              <a:t>αποσταλεί με αυτό τον τρόπο</a:t>
            </a:r>
            <a:r>
              <a:rPr lang="en-US" altLang="el-GR" sz="2100" dirty="0" smtClean="0"/>
              <a:t>.</a:t>
            </a:r>
            <a:endParaRPr lang="el-GR" altLang="el-GR" sz="2100" dirty="0" smtClean="0"/>
          </a:p>
          <a:p>
            <a:pPr indent="-342000" eaLnBrk="1" hangingPunct="1">
              <a:lnSpc>
                <a:spcPct val="110000"/>
              </a:lnSpc>
              <a:spcAft>
                <a:spcPts val="600"/>
              </a:spcAft>
            </a:pPr>
            <a:r>
              <a:rPr lang="el-GR" altLang="el-GR" sz="2500" dirty="0" smtClean="0"/>
              <a:t>Αντίθετα η "post" μπορεί να στείλει θεωρητικά άπειρα</a:t>
            </a:r>
            <a:r>
              <a:rPr lang="en-US" altLang="el-GR" sz="2500" dirty="0" smtClean="0"/>
              <a:t> </a:t>
            </a:r>
            <a:r>
              <a:rPr lang="el-GR" altLang="el-GR" sz="2500" dirty="0" smtClean="0"/>
              <a:t>bytes</a:t>
            </a:r>
            <a:r>
              <a:rPr lang="en-US" altLang="el-GR" sz="2500" dirty="0" smtClean="0"/>
              <a:t>.</a:t>
            </a:r>
            <a:endParaRPr lang="el-GR" altLang="el-GR" sz="25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C6F15F-0879-4440-96F6-DF6E98CCB2D4}" type="slidenum">
              <a:rPr lang="el-GR"/>
              <a:pPr>
                <a:defRPr/>
              </a:pPr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895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Κύκλος ζωής Servlet</a:t>
            </a:r>
            <a:endParaRPr lang="el-GR" altLang="el-GR" b="0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l-GR" altLang="el-GR" dirty="0" smtClean="0"/>
              <a:t>Κάθε servlet έχει τον </a:t>
            </a:r>
            <a:r>
              <a:rPr lang="el-GR" altLang="el-GR" b="1" dirty="0" smtClean="0"/>
              <a:t>ίδιο</a:t>
            </a:r>
            <a:r>
              <a:rPr lang="el-GR" altLang="el-GR" dirty="0" smtClean="0"/>
              <a:t> κύκλο ζωής:</a:t>
            </a:r>
          </a:p>
          <a:p>
            <a:pPr lvl="1" eaLnBrk="1" hangingPunct="1"/>
            <a:r>
              <a:rPr lang="el-GR" altLang="el-GR" dirty="0" smtClean="0"/>
              <a:t>Ο server το </a:t>
            </a:r>
            <a:r>
              <a:rPr lang="el-GR" altLang="el-GR" b="1" dirty="0" smtClean="0"/>
              <a:t>φορτώνει (</a:t>
            </a:r>
            <a:r>
              <a:rPr lang="en-US" altLang="el-GR" b="1" dirty="0" smtClean="0"/>
              <a:t>load)</a:t>
            </a:r>
            <a:r>
              <a:rPr lang="el-GR" altLang="el-GR" dirty="0" smtClean="0"/>
              <a:t> και το </a:t>
            </a:r>
            <a:r>
              <a:rPr lang="el-GR" altLang="el-GR" b="1" dirty="0" smtClean="0"/>
              <a:t>αρχικοποιεί</a:t>
            </a:r>
            <a:r>
              <a:rPr lang="en-US" altLang="el-GR" b="1" dirty="0" smtClean="0"/>
              <a:t> (initialize)</a:t>
            </a:r>
            <a:r>
              <a:rPr lang="en-US" altLang="el-GR" dirty="0" smtClean="0"/>
              <a:t>. 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Το servlet δέχεται μηδέν ή και περισσότερα client</a:t>
            </a:r>
            <a:r>
              <a:rPr lang="en-US" altLang="el-GR" dirty="0" smtClean="0"/>
              <a:t> </a:t>
            </a:r>
            <a:r>
              <a:rPr lang="el-GR" altLang="el-GR" b="1" dirty="0" smtClean="0"/>
              <a:t>requests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Ο server το κάνει </a:t>
            </a:r>
            <a:r>
              <a:rPr lang="el-GR" altLang="el-GR" b="1" dirty="0" smtClean="0"/>
              <a:t>remove</a:t>
            </a:r>
            <a:r>
              <a:rPr lang="en-US" altLang="el-GR" dirty="0" smtClean="0"/>
              <a:t> </a:t>
            </a:r>
            <a:r>
              <a:rPr lang="el-GR" altLang="el-GR" dirty="0" smtClean="0"/>
              <a:t>(ορισμένοι servers εκτελούν αυτό το βήμα μόνο όταν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κάνουν shut down)</a:t>
            </a:r>
            <a:r>
              <a:rPr lang="en-US" altLang="el-GR" dirty="0" smtClean="0"/>
              <a:t>.</a:t>
            </a:r>
            <a:endParaRPr lang="el-GR" altLang="el-G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34AC0-0D53-4C74-8D85-D9372759B286}" type="slidenum">
              <a:rPr lang="el-GR"/>
              <a:pPr>
                <a:defRPr/>
              </a:pPr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213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Απεικόνιση κύκλου ζωής </a:t>
            </a:r>
            <a:r>
              <a:rPr lang="en-US" altLang="el-GR" dirty="0" smtClean="0"/>
              <a:t>Servlet</a:t>
            </a:r>
            <a:endParaRPr lang="el-GR" altLang="el-GR" dirty="0" smtClean="0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12" y="1600200"/>
            <a:ext cx="7067376" cy="4525963"/>
          </a:xfrm>
        </p:spPr>
      </p:pic>
    </p:spTree>
    <p:extLst>
      <p:ext uri="{BB962C8B-B14F-4D97-AF65-F5344CB8AC3E}">
        <p14:creationId xmlns:p14="http://schemas.microsoft.com/office/powerpoint/2010/main" val="199147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Μέθοδοι κύκλου ζωής </a:t>
            </a:r>
            <a:r>
              <a:rPr lang="en-US" altLang="el-GR" dirty="0" smtClean="0"/>
              <a:t>servlet</a:t>
            </a:r>
            <a:endParaRPr lang="el-GR" altLang="el-GR" dirty="0" smtClean="0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963" y="1600200"/>
            <a:ext cx="5864073" cy="4525963"/>
          </a:xfrm>
        </p:spPr>
      </p:pic>
    </p:spTree>
    <p:extLst>
      <p:ext uri="{BB962C8B-B14F-4D97-AF65-F5344CB8AC3E}">
        <p14:creationId xmlns:p14="http://schemas.microsoft.com/office/powerpoint/2010/main" val="419608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Η μέθοδος init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l-GR" altLang="el-GR" sz="2700" dirty="0" smtClean="0"/>
              <a:t>Η μέθοδος </a:t>
            </a:r>
            <a:r>
              <a:rPr lang="el-GR" altLang="el-GR" sz="2700" b="1" dirty="0" smtClean="0"/>
              <a:t>init</a:t>
            </a:r>
            <a:r>
              <a:rPr lang="el-GR" altLang="el-GR" sz="2700" dirty="0" smtClean="0"/>
              <a:t> μπορεί να χρησιμοποιηθεί για την</a:t>
            </a:r>
            <a:r>
              <a:rPr lang="en-US" altLang="el-GR" sz="2700" dirty="0" smtClean="0"/>
              <a:t> </a:t>
            </a:r>
            <a:r>
              <a:rPr lang="el-GR" altLang="el-GR" sz="2700" b="1" dirty="0" smtClean="0"/>
              <a:t>αρχικοποίηση</a:t>
            </a:r>
            <a:r>
              <a:rPr lang="el-GR" altLang="el-GR" sz="2700" dirty="0" smtClean="0"/>
              <a:t> ενός servlet. Εκτελείται πριν</a:t>
            </a:r>
            <a:r>
              <a:rPr lang="en-US" altLang="el-GR" sz="2700" dirty="0" smtClean="0"/>
              <a:t> </a:t>
            </a:r>
            <a:r>
              <a:rPr lang="el-GR" altLang="el-GR" sz="2700" dirty="0" smtClean="0"/>
              <a:t>εκτελεσθεί η </a:t>
            </a:r>
            <a:r>
              <a:rPr lang="el-GR" altLang="el-GR" sz="2700" b="1" dirty="0" smtClean="0"/>
              <a:t>doGet</a:t>
            </a:r>
            <a:r>
              <a:rPr lang="el-GR" altLang="el-GR" sz="2700" dirty="0" smtClean="0"/>
              <a:t> ή η </a:t>
            </a:r>
            <a:r>
              <a:rPr lang="el-GR" altLang="el-GR" sz="2700" b="1" dirty="0" smtClean="0"/>
              <a:t>doPost</a:t>
            </a:r>
            <a:r>
              <a:rPr lang="el-GR" altLang="el-GR" sz="2700" dirty="0" smtClean="0"/>
              <a:t> ή οποιαδήποτε</a:t>
            </a:r>
            <a:r>
              <a:rPr lang="en-US" altLang="el-GR" sz="2700" dirty="0" smtClean="0"/>
              <a:t> </a:t>
            </a:r>
            <a:r>
              <a:rPr lang="el-GR" altLang="el-GR" sz="2700" dirty="0" smtClean="0"/>
              <a:t>άλλη μέθοδος, την πρώτη φορά που δημιουργείται</a:t>
            </a:r>
            <a:r>
              <a:rPr lang="en-US" altLang="el-GR" sz="2700" dirty="0" smtClean="0"/>
              <a:t> </a:t>
            </a:r>
            <a:r>
              <a:rPr lang="el-GR" altLang="el-GR" sz="2700" dirty="0" smtClean="0"/>
              <a:t>ένα στιγμιότυπο.</a:t>
            </a:r>
          </a:p>
          <a:p>
            <a:pPr eaLnBrk="1" hangingPunct="1">
              <a:spcBef>
                <a:spcPct val="0"/>
              </a:spcBef>
            </a:pPr>
            <a:endParaRPr lang="en-US" altLang="el-GR" sz="2700" dirty="0" smtClean="0"/>
          </a:p>
          <a:p>
            <a:pPr eaLnBrk="1" hangingPunct="1">
              <a:spcBef>
                <a:spcPct val="0"/>
              </a:spcBef>
            </a:pPr>
            <a:r>
              <a:rPr lang="el-GR" altLang="el-GR" sz="2700" dirty="0" smtClean="0"/>
              <a:t>Υπάρχουν δύο υπογραφές της:</a:t>
            </a:r>
            <a:endParaRPr lang="en-US" altLang="el-GR" sz="2700" dirty="0" smtClean="0"/>
          </a:p>
          <a:p>
            <a:pPr lvl="1" eaLnBrk="1" hangingPunct="1">
              <a:spcBef>
                <a:spcPct val="0"/>
              </a:spcBef>
            </a:pPr>
            <a:r>
              <a:rPr lang="el-GR" altLang="el-GR" sz="2300" dirty="0" smtClean="0"/>
              <a:t>public void init(), και</a:t>
            </a:r>
          </a:p>
          <a:p>
            <a:pPr lvl="1" eaLnBrk="1" hangingPunct="1">
              <a:spcBef>
                <a:spcPct val="0"/>
              </a:spcBef>
            </a:pPr>
            <a:r>
              <a:rPr lang="el-GR" altLang="el-GR" sz="2300" dirty="0" smtClean="0"/>
              <a:t>public void init(ServletConfig)</a:t>
            </a:r>
            <a:r>
              <a:rPr lang="en-US" altLang="el-GR" sz="2300" dirty="0" smtClean="0"/>
              <a:t> </a:t>
            </a:r>
            <a:r>
              <a:rPr lang="el-GR" altLang="el-GR" sz="2300" dirty="0" smtClean="0"/>
              <a:t>για πρόσβαση σε</a:t>
            </a:r>
            <a:r>
              <a:rPr lang="en-US" altLang="el-GR" sz="2300" dirty="0" smtClean="0"/>
              <a:t> </a:t>
            </a:r>
            <a:r>
              <a:rPr lang="el-GR" altLang="el-GR" sz="2300" dirty="0" smtClean="0"/>
              <a:t>πληροφορίες σχετικά με τις ρυθμίσεις ενός servlet.</a:t>
            </a:r>
            <a:endParaRPr lang="en-US" altLang="el-GR" sz="23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D420FA-8BDC-43EA-BCE5-39B6484E763E}" type="slidenum">
              <a:rPr lang="el-GR"/>
              <a:pPr>
                <a:defRPr/>
              </a:pPr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846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Παράδειγμα </a:t>
            </a:r>
            <a:r>
              <a:rPr lang="en-US" altLang="el-GR" dirty="0" smtClean="0"/>
              <a:t>init</a:t>
            </a:r>
            <a:endParaRPr lang="el-GR" altLang="el-GR" b="0" dirty="0" smtClean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l-GR" sz="2200" dirty="0">
                <a:latin typeface="Courier New" pitchFamily="49" charset="0"/>
                <a:cs typeface="Courier New" pitchFamily="49" charset="0"/>
              </a:rPr>
              <a:t>public class BookDBServlet ... {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l-GR" sz="2200" dirty="0">
                <a:latin typeface="Courier New" pitchFamily="49" charset="0"/>
                <a:cs typeface="Courier New" pitchFamily="49" charset="0"/>
              </a:rPr>
              <a:t>public void init(ServletConfig config) throws ServletException {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l-GR" sz="2200" dirty="0" smtClean="0">
                <a:latin typeface="Courier New" pitchFamily="49" charset="0"/>
                <a:cs typeface="Courier New" pitchFamily="49" charset="0"/>
              </a:rPr>
              <a:t>super.init(config</a:t>
            </a:r>
            <a:r>
              <a:rPr lang="el-GR" sz="22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l-GR" sz="2200" dirty="0" smtClean="0">
                <a:latin typeface="Courier New" pitchFamily="49" charset="0"/>
                <a:cs typeface="Courier New" pitchFamily="49" charset="0"/>
              </a:rPr>
              <a:t>try {</a:t>
            </a:r>
            <a:endParaRPr lang="en-US" sz="2200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		//Connection to a database!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		String </a:t>
            </a:r>
            <a:r>
              <a:rPr lang="el-GR" sz="2200" dirty="0">
                <a:latin typeface="Courier New" pitchFamily="49" charset="0"/>
                <a:cs typeface="Courier New" pitchFamily="49" charset="0"/>
              </a:rPr>
              <a:t>databaseUrl = 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l-GR" sz="2200" dirty="0" smtClean="0">
                <a:latin typeface="Courier New" pitchFamily="49" charset="0"/>
                <a:cs typeface="Courier New" pitchFamily="49" charset="0"/>
              </a:rPr>
              <a:t>config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l-GR" sz="2200" dirty="0" smtClean="0">
                <a:latin typeface="Courier New" pitchFamily="49" charset="0"/>
                <a:cs typeface="Courier New" pitchFamily="49" charset="0"/>
              </a:rPr>
              <a:t>getInitParameter</a:t>
            </a:r>
            <a:r>
              <a:rPr lang="el-GR" sz="2200" dirty="0">
                <a:latin typeface="Courier New" pitchFamily="49" charset="0"/>
                <a:cs typeface="Courier New" pitchFamily="49" charset="0"/>
              </a:rPr>
              <a:t>("databaseUrl");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l-GR" sz="2200" dirty="0" smtClean="0">
                <a:latin typeface="Courier New" pitchFamily="49" charset="0"/>
                <a:cs typeface="Courier New" pitchFamily="49" charset="0"/>
              </a:rPr>
              <a:t>connection = DriverManager.getConnection(databaseUrl);</a:t>
            </a:r>
            <a:endParaRPr lang="en-US" sz="2200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l-GR" sz="2200" dirty="0" smtClean="0">
                <a:latin typeface="Courier New" pitchFamily="49" charset="0"/>
                <a:cs typeface="Courier New" pitchFamily="49" charset="0"/>
              </a:rPr>
              <a:t>} catch(Exception e) {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			e.</a:t>
            </a:r>
            <a:r>
              <a:rPr lang="el-GR" sz="2200" dirty="0" smtClean="0">
                <a:latin typeface="Courier New" pitchFamily="49" charset="0"/>
                <a:cs typeface="Courier New" pitchFamily="49" charset="0"/>
              </a:rPr>
              <a:t>printStackTrace();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l-GR" sz="22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200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	 ServletContext context = config.getServletContext();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	 String country =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context.getInitParameter("Country");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//H parametros Country einai koinh gia ola ta servlet!!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…..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l-GR" sz="22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l-GR" sz="2200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l-GR" sz="22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835D3D-5048-4CC5-9553-EE50F234B841}" type="slidenum">
              <a:rPr lang="el-GR"/>
              <a:pPr>
                <a:defRPr/>
              </a:pPr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244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Η μέθοδος </a:t>
            </a:r>
            <a:r>
              <a:rPr lang="en-US" altLang="el-GR" dirty="0" smtClean="0"/>
              <a:t>destroy</a:t>
            </a:r>
            <a:endParaRPr lang="el-GR" altLang="el-GR" dirty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500" dirty="0" smtClean="0"/>
              <a:t>Η μέθοδος </a:t>
            </a:r>
            <a:r>
              <a:rPr lang="el-GR" altLang="el-GR" sz="2500" b="1" dirty="0" smtClean="0"/>
              <a:t>destroy</a:t>
            </a:r>
            <a:r>
              <a:rPr lang="el-GR" altLang="el-GR" sz="2500" dirty="0" smtClean="0"/>
              <a:t> καλείται από το servlet</a:t>
            </a:r>
            <a:r>
              <a:rPr lang="en-US" altLang="el-GR" sz="2500" dirty="0" smtClean="0"/>
              <a:t> </a:t>
            </a:r>
            <a:r>
              <a:rPr lang="el-GR" altLang="el-GR" sz="2500" dirty="0" smtClean="0"/>
              <a:t>container</a:t>
            </a:r>
            <a:r>
              <a:rPr lang="en-US" altLang="el-GR" sz="2500" dirty="0" smtClean="0"/>
              <a:t>:</a:t>
            </a:r>
            <a:r>
              <a:rPr lang="el-GR" altLang="el-GR" sz="2500" dirty="0" smtClean="0"/>
              <a:t> </a:t>
            </a:r>
            <a:endParaRPr lang="en-US" altLang="el-GR" sz="2500" dirty="0" smtClean="0"/>
          </a:p>
          <a:p>
            <a:pPr lvl="1" eaLnBrk="1" hangingPunct="1"/>
            <a:r>
              <a:rPr lang="el-GR" altLang="el-GR" sz="2100" dirty="0" smtClean="0"/>
              <a:t>πριν ένα servlet γίνει </a:t>
            </a:r>
            <a:r>
              <a:rPr lang="el-GR" altLang="el-GR" sz="2100" b="1" dirty="0" smtClean="0"/>
              <a:t>μη </a:t>
            </a:r>
            <a:r>
              <a:rPr lang="el-GR" altLang="el-GR" sz="2100" dirty="0" smtClean="0"/>
              <a:t>διαθέσιμο και</a:t>
            </a:r>
            <a:r>
              <a:rPr lang="en-US" altLang="el-GR" sz="2100" dirty="0" smtClean="0"/>
              <a:t> </a:t>
            </a:r>
            <a:r>
              <a:rPr lang="el-GR" altLang="el-GR" sz="2100" dirty="0" smtClean="0"/>
              <a:t>αφού έχουν </a:t>
            </a:r>
            <a:r>
              <a:rPr lang="el-GR" altLang="el-GR" sz="2100" b="1" dirty="0" smtClean="0"/>
              <a:t>τερματισθεί</a:t>
            </a:r>
            <a:r>
              <a:rPr lang="el-GR" altLang="el-GR" sz="2100" dirty="0" smtClean="0"/>
              <a:t> όλα τα </a:t>
            </a:r>
            <a:r>
              <a:rPr lang="el-GR" altLang="el-GR" sz="2100" b="1" dirty="0" smtClean="0"/>
              <a:t>threads</a:t>
            </a:r>
            <a:r>
              <a:rPr lang="el-GR" altLang="el-GR" sz="2100" dirty="0" smtClean="0"/>
              <a:t> που το</a:t>
            </a:r>
            <a:r>
              <a:rPr lang="en-US" altLang="el-GR" sz="2100" dirty="0" smtClean="0"/>
              <a:t> </a:t>
            </a:r>
            <a:r>
              <a:rPr lang="el-GR" altLang="el-GR" sz="2100" dirty="0" smtClean="0"/>
              <a:t>προσπελαύνουν ή </a:t>
            </a:r>
            <a:endParaRPr lang="en-US" altLang="el-GR" sz="2100" dirty="0" smtClean="0"/>
          </a:p>
          <a:p>
            <a:pPr lvl="1" eaLnBrk="1" hangingPunct="1"/>
            <a:r>
              <a:rPr lang="el-GR" altLang="el-GR" sz="2100" dirty="0" smtClean="0"/>
              <a:t>έχει λήξει η περίοδος μη χρήσης</a:t>
            </a:r>
            <a:r>
              <a:rPr lang="en-US" altLang="el-GR" sz="2100" dirty="0" smtClean="0"/>
              <a:t> </a:t>
            </a:r>
            <a:r>
              <a:rPr lang="el-GR" altLang="el-GR" sz="2100" dirty="0" smtClean="0"/>
              <a:t>του στιγμιότυπου για μια εφαρμογή.</a:t>
            </a:r>
          </a:p>
          <a:p>
            <a:pPr eaLnBrk="1" hangingPunct="1"/>
            <a:endParaRPr lang="en-US" altLang="el-GR" sz="2500" dirty="0" smtClean="0"/>
          </a:p>
          <a:p>
            <a:pPr eaLnBrk="1" hangingPunct="1"/>
            <a:r>
              <a:rPr lang="el-GR" altLang="el-GR" sz="2500" dirty="0" smtClean="0"/>
              <a:t>Αυτή η μέθοδος αποτελεί το </a:t>
            </a:r>
            <a:r>
              <a:rPr lang="el-GR" altLang="el-GR" sz="2500" b="1" dirty="0" smtClean="0"/>
              <a:t>κατάλληλο σημείο</a:t>
            </a:r>
            <a:r>
              <a:rPr lang="en-US" altLang="el-GR" sz="2500" dirty="0" smtClean="0"/>
              <a:t> </a:t>
            </a:r>
            <a:r>
              <a:rPr lang="el-GR" altLang="el-GR" sz="2500" dirty="0" smtClean="0"/>
              <a:t>για </a:t>
            </a:r>
            <a:r>
              <a:rPr lang="el-GR" altLang="el-GR" sz="2500" b="1" dirty="0" smtClean="0"/>
              <a:t>εργασίες εκκαθάρισης</a:t>
            </a:r>
            <a:r>
              <a:rPr lang="el-GR" altLang="el-GR" sz="2500" dirty="0" smtClean="0"/>
              <a:t> (clean up), όπως</a:t>
            </a:r>
            <a:r>
              <a:rPr lang="en-US" altLang="el-GR" sz="2500" dirty="0" smtClean="0"/>
              <a:t>:</a:t>
            </a:r>
          </a:p>
          <a:p>
            <a:pPr lvl="1" eaLnBrk="1" hangingPunct="1"/>
            <a:r>
              <a:rPr lang="el-GR" altLang="el-GR" sz="2100" b="1" dirty="0" smtClean="0"/>
              <a:t>αποδέσμευση</a:t>
            </a:r>
            <a:r>
              <a:rPr lang="el-GR" altLang="el-GR" sz="2100" dirty="0" smtClean="0"/>
              <a:t> μνήμης</a:t>
            </a:r>
            <a:r>
              <a:rPr lang="en-US" altLang="el-GR" sz="2100" dirty="0" smtClean="0"/>
              <a:t>,</a:t>
            </a:r>
          </a:p>
          <a:p>
            <a:pPr lvl="1" eaLnBrk="1" hangingPunct="1"/>
            <a:r>
              <a:rPr lang="el-GR" altLang="el-GR" sz="2100" b="1" dirty="0" smtClean="0"/>
              <a:t>αποθήκευση</a:t>
            </a:r>
            <a:r>
              <a:rPr lang="el-GR" altLang="el-GR" sz="2100" dirty="0" smtClean="0"/>
              <a:t> τυχόν στοιχείων που θα πρέπει να</a:t>
            </a:r>
            <a:r>
              <a:rPr lang="en-US" altLang="el-GR" sz="2100" dirty="0" smtClean="0"/>
              <a:t> </a:t>
            </a:r>
            <a:r>
              <a:rPr lang="el-GR" altLang="el-GR" sz="2100" dirty="0" smtClean="0"/>
              <a:t>αποθηκευθούν και βρίσκονται στη μνήμη του</a:t>
            </a:r>
            <a:r>
              <a:rPr lang="en-US" altLang="el-GR" sz="2100" dirty="0" smtClean="0"/>
              <a:t> </a:t>
            </a:r>
            <a:r>
              <a:rPr lang="el-GR" altLang="el-GR" sz="2100" dirty="0" smtClean="0"/>
              <a:t>servlet.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A4FEA7-B993-4C75-AE19-FA42A809DEAA}" type="slidenum">
              <a:rPr lang="el-GR"/>
              <a:pPr>
                <a:defRPr/>
              </a:pPr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152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Παράδειγμα </a:t>
            </a:r>
            <a:r>
              <a:rPr lang="en-US" altLang="el-GR" dirty="0" smtClean="0"/>
              <a:t>destroy</a:t>
            </a:r>
            <a:endParaRPr lang="el-GR" altLang="el-GR" b="0" dirty="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endParaRPr lang="en-US" altLang="el-GR" sz="2000" dirty="0" smtClean="0">
              <a:latin typeface="Courier New" pitchFamily="49" charset="0"/>
              <a:cs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en-US" altLang="el-GR" sz="2000" dirty="0" smtClean="0">
                <a:latin typeface="Courier New" pitchFamily="49" charset="0"/>
                <a:cs typeface="Courier New" pitchFamily="49" charset="0"/>
              </a:rPr>
              <a:t>public class BookDBServlet extends GenericServlet {</a:t>
            </a:r>
          </a:p>
          <a:p>
            <a:pPr lvl="1" eaLnBrk="1" hangingPunct="1">
              <a:buFontTx/>
              <a:buNone/>
            </a:pPr>
            <a:r>
              <a:rPr lang="en-US" altLang="el-GR" sz="2000" dirty="0" smtClean="0">
                <a:latin typeface="Courier New" pitchFamily="49" charset="0"/>
                <a:cs typeface="Courier New" pitchFamily="49" charset="0"/>
              </a:rPr>
              <a:t>	private BookstoreDB books;</a:t>
            </a:r>
          </a:p>
          <a:p>
            <a:pPr lvl="1" eaLnBrk="1" hangingPunct="1">
              <a:buFontTx/>
              <a:buNone/>
            </a:pPr>
            <a:r>
              <a:rPr lang="en-US" altLang="el-GR" sz="2000" dirty="0" smtClean="0">
                <a:latin typeface="Courier New" pitchFamily="49" charset="0"/>
                <a:cs typeface="Courier New" pitchFamily="49" charset="0"/>
              </a:rPr>
              <a:t>	... // the init method</a:t>
            </a:r>
          </a:p>
          <a:p>
            <a:pPr lvl="1" eaLnBrk="1" hangingPunct="1">
              <a:buFontTx/>
              <a:buNone/>
            </a:pPr>
            <a:r>
              <a:rPr lang="en-US" altLang="el-GR" sz="2000" dirty="0" smtClean="0">
                <a:latin typeface="Courier New" pitchFamily="49" charset="0"/>
                <a:cs typeface="Courier New" pitchFamily="49" charset="0"/>
              </a:rPr>
              <a:t>	public void destroy() {</a:t>
            </a:r>
          </a:p>
          <a:p>
            <a:pPr lvl="1" eaLnBrk="1" hangingPunct="1">
              <a:buFontTx/>
              <a:buNone/>
            </a:pPr>
            <a:r>
              <a:rPr lang="en-US" altLang="el-GR" sz="2000" dirty="0" smtClean="0">
                <a:latin typeface="Courier New" pitchFamily="49" charset="0"/>
                <a:cs typeface="Courier New" pitchFamily="49" charset="0"/>
              </a:rPr>
              <a:t>		connection.close()</a:t>
            </a:r>
          </a:p>
          <a:p>
            <a:pPr lvl="1" eaLnBrk="1" hangingPunct="1">
              <a:buFontTx/>
              <a:buNone/>
            </a:pPr>
            <a:r>
              <a:rPr lang="en-US" altLang="el-GR" sz="2000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lvl="1" eaLnBrk="1" hangingPunct="1">
              <a:buFontTx/>
              <a:buNone/>
            </a:pPr>
            <a:r>
              <a:rPr lang="en-US" altLang="el-GR" sz="20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l-GR" altLang="el-GR" sz="2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94310-2C38-40D4-BE37-6DE6A5483162}" type="slidenum">
              <a:rPr lang="el-GR"/>
              <a:pPr>
                <a:defRPr/>
              </a:pPr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458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Πιο ενδιαφέρον </a:t>
            </a:r>
            <a:r>
              <a:rPr lang="en-US" altLang="el-GR" dirty="0" smtClean="0"/>
              <a:t>Servlet </a:t>
            </a:r>
            <a:r>
              <a:rPr lang="en-US" altLang="el-GR" sz="3600" dirty="0" smtClean="0"/>
              <a:t>1/2</a:t>
            </a:r>
            <a:endParaRPr lang="el-GR" altLang="el-GR" sz="3600" b="0" dirty="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l-GR" altLang="el-GR" sz="2400" dirty="0" smtClean="0">
                <a:cs typeface="Courier New" pitchFamily="49" charset="0"/>
              </a:rPr>
              <a:t>Δημιουργία </a:t>
            </a:r>
            <a:r>
              <a:rPr lang="en-US" altLang="el-GR" sz="2400" dirty="0" smtClean="0">
                <a:cs typeface="Courier New" pitchFamily="49" charset="0"/>
              </a:rPr>
              <a:t>Servlet </a:t>
            </a:r>
            <a:r>
              <a:rPr lang="el-GR" altLang="el-GR" sz="2400" dirty="0" smtClean="0">
                <a:cs typeface="Courier New" pitchFamily="49" charset="0"/>
              </a:rPr>
              <a:t>που </a:t>
            </a:r>
          </a:p>
          <a:p>
            <a:pPr eaLnBrk="1" hangingPunct="1"/>
            <a:r>
              <a:rPr lang="el-GR" altLang="el-GR" sz="2400" dirty="0" smtClean="0">
                <a:cs typeface="Courier New" pitchFamily="49" charset="0"/>
              </a:rPr>
              <a:t>καλείται με ένα Όνομα (</a:t>
            </a:r>
            <a:r>
              <a:rPr lang="en-US" altLang="el-GR" sz="2400" dirty="0" smtClean="0">
                <a:cs typeface="Courier New" pitchFamily="49" charset="0"/>
              </a:rPr>
              <a:t>“name”)</a:t>
            </a:r>
          </a:p>
          <a:p>
            <a:pPr eaLnBrk="1" hangingPunct="1"/>
            <a:r>
              <a:rPr lang="el-GR" altLang="el-GR" sz="2400" dirty="0" smtClean="0">
                <a:cs typeface="Courier New" pitchFamily="49" charset="0"/>
              </a:rPr>
              <a:t>εμφανίζει το μήνυμα «</a:t>
            </a:r>
            <a:r>
              <a:rPr lang="en-US" altLang="el-GR" sz="2400" dirty="0" smtClean="0">
                <a:cs typeface="Courier New" pitchFamily="49" charset="0"/>
              </a:rPr>
              <a:t>Welcome</a:t>
            </a:r>
            <a:r>
              <a:rPr lang="el-GR" altLang="el-GR" sz="2400" dirty="0" smtClean="0">
                <a:cs typeface="Courier New" pitchFamily="49" charset="0"/>
              </a:rPr>
              <a:t>» + Όνομα</a:t>
            </a:r>
          </a:p>
          <a:p>
            <a:pPr marL="0" lvl="1" indent="0" eaLnBrk="1" hangingPunct="1">
              <a:buFontTx/>
              <a:buNone/>
            </a:pPr>
            <a:endParaRPr lang="el-GR" altLang="el-GR" sz="2000" dirty="0" smtClean="0">
              <a:cs typeface="Courier New" pitchFamily="49" charset="0"/>
            </a:endParaRPr>
          </a:p>
          <a:p>
            <a:pPr marL="0" lvl="1" indent="0" eaLnBrk="1" hangingPunct="1">
              <a:buFontTx/>
              <a:buNone/>
            </a:pPr>
            <a:r>
              <a:rPr lang="el-GR" altLang="el-GR" sz="2000" dirty="0" smtClean="0">
                <a:cs typeface="Courier New" pitchFamily="49" charset="0"/>
              </a:rPr>
              <a:t>Φόρμα Εισαγωγής</a:t>
            </a:r>
          </a:p>
          <a:p>
            <a:pPr>
              <a:buFont typeface="Arial" pitchFamily="34" charset="0"/>
              <a:buNone/>
            </a:pPr>
            <a:r>
              <a:rPr lang="en-US" altLang="el-GR" sz="1800" dirty="0" smtClean="0">
                <a:latin typeface="Courier New" pitchFamily="49" charset="0"/>
                <a:cs typeface="Courier New" pitchFamily="49" charset="0"/>
              </a:rPr>
              <a:t>&lt;form action="/servlet/Greeting" method="POST"&gt;</a:t>
            </a:r>
          </a:p>
          <a:p>
            <a:pPr>
              <a:buFont typeface="Arial" pitchFamily="34" charset="0"/>
              <a:buNone/>
            </a:pPr>
            <a:r>
              <a:rPr lang="en-US" altLang="el-GR" sz="1800" dirty="0" smtClean="0">
                <a:latin typeface="Courier New" pitchFamily="49" charset="0"/>
                <a:cs typeface="Courier New" pitchFamily="49" charset="0"/>
              </a:rPr>
              <a:t>Your name: &lt;input type="text" name="name" /&gt;&lt;br /&gt;</a:t>
            </a:r>
          </a:p>
          <a:p>
            <a:pPr>
              <a:buFont typeface="Arial" pitchFamily="34" charset="0"/>
              <a:buNone/>
            </a:pPr>
            <a:r>
              <a:rPr lang="en-US" altLang="el-GR" sz="1800" dirty="0" smtClean="0">
                <a:latin typeface="Courier New" pitchFamily="49" charset="0"/>
                <a:cs typeface="Courier New" pitchFamily="49" charset="0"/>
              </a:rPr>
              <a:t>&lt;input type="submit" value="Greet me!" /&gt;</a:t>
            </a:r>
          </a:p>
          <a:p>
            <a:pPr>
              <a:buFont typeface="Arial" pitchFamily="34" charset="0"/>
              <a:buNone/>
            </a:pPr>
            <a:r>
              <a:rPr lang="en-US" altLang="el-GR" sz="1800" dirty="0" smtClean="0">
                <a:latin typeface="Courier New" pitchFamily="49" charset="0"/>
                <a:cs typeface="Courier New" pitchFamily="49" charset="0"/>
              </a:rPr>
              <a:t>&lt;/form&gt;</a:t>
            </a:r>
            <a:endParaRPr lang="en-US" altLang="el-GR" sz="44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A6CA0-01A8-45A9-9F06-8B142E6E46B8}" type="slidenum">
              <a:rPr lang="el-GR"/>
              <a:pPr>
                <a:defRPr/>
              </a:pPr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498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Πιο ενδιαφέρον </a:t>
            </a:r>
            <a:r>
              <a:rPr lang="en-US" altLang="el-GR" dirty="0" smtClean="0"/>
              <a:t>Servlet </a:t>
            </a:r>
            <a:r>
              <a:rPr lang="en-US" altLang="el-GR" sz="3600" dirty="0" smtClean="0"/>
              <a:t>2/2</a:t>
            </a:r>
            <a:endParaRPr lang="el-GR" altLang="el-GR" sz="3600" b="0" dirty="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9688" inden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el-GR" sz="1400" dirty="0" smtClean="0">
                <a:latin typeface="Courier New" pitchFamily="49" charset="0"/>
                <a:cs typeface="Courier New" pitchFamily="49" charset="0"/>
              </a:rPr>
              <a:t>import java.io.*;</a:t>
            </a:r>
          </a:p>
          <a:p>
            <a:pPr marL="39688" inden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el-GR" sz="1400" dirty="0" smtClean="0">
                <a:latin typeface="Courier New" pitchFamily="49" charset="0"/>
                <a:cs typeface="Courier New" pitchFamily="49" charset="0"/>
              </a:rPr>
              <a:t>import javax.servlet.*;</a:t>
            </a:r>
          </a:p>
          <a:p>
            <a:pPr marL="39688" inden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el-GR" sz="1400" dirty="0" smtClean="0">
                <a:latin typeface="Courier New" pitchFamily="49" charset="0"/>
                <a:cs typeface="Courier New" pitchFamily="49" charset="0"/>
              </a:rPr>
              <a:t>import javax.servlet.http.*;</a:t>
            </a:r>
          </a:p>
          <a:p>
            <a:pPr marL="39688" inden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el-GR" sz="1400" dirty="0" smtClean="0">
                <a:latin typeface="Courier New" pitchFamily="49" charset="0"/>
                <a:cs typeface="Courier New" pitchFamily="49" charset="0"/>
              </a:rPr>
              <a:t>public class Greeting extends HttpServlet {</a:t>
            </a:r>
          </a:p>
          <a:p>
            <a:pPr marL="39688" inden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el-GR" sz="1400" dirty="0" smtClean="0">
                <a:latin typeface="Courier New" pitchFamily="49" charset="0"/>
                <a:cs typeface="Courier New" pitchFamily="49" charset="0"/>
              </a:rPr>
              <a:t> public void doGet(HttpServletRequest req, HttpServletResponse rsp)</a:t>
            </a:r>
          </a:p>
          <a:p>
            <a:pPr marL="39688" inden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el-GR" sz="1400" dirty="0" smtClean="0">
                <a:latin typeface="Courier New" pitchFamily="49" charset="0"/>
                <a:cs typeface="Courier New" pitchFamily="49" charset="0"/>
              </a:rPr>
              <a:t>    throws ServletException, IOException {</a:t>
            </a:r>
          </a:p>
          <a:p>
            <a:pPr marL="39688" inden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el-GR" sz="1400" dirty="0" smtClean="0">
                <a:latin typeface="Courier New" pitchFamily="49" charset="0"/>
                <a:cs typeface="Courier New" pitchFamily="49" charset="0"/>
              </a:rPr>
              <a:t>  rsp.setContentType("text/html");</a:t>
            </a:r>
          </a:p>
          <a:p>
            <a:pPr marL="39688" inden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el-GR" sz="1400" dirty="0" smtClean="0">
                <a:latin typeface="Courier New" pitchFamily="49" charset="0"/>
                <a:cs typeface="Courier New" pitchFamily="49" charset="0"/>
              </a:rPr>
              <a:t>  PrintWriter out = rsp.getWriter();</a:t>
            </a:r>
          </a:p>
          <a:p>
            <a:pPr marL="39688" inden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el-GR" sz="1400" dirty="0" smtClean="0">
                <a:latin typeface="Courier New" pitchFamily="49" charset="0"/>
                <a:cs typeface="Courier New" pitchFamily="49" charset="0"/>
              </a:rPr>
              <a:t>  String name = req.getParameter("name"); </a:t>
            </a:r>
          </a:p>
          <a:p>
            <a:pPr marL="39688" inden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el-GR" sz="1400" dirty="0" smtClean="0">
                <a:latin typeface="Courier New" pitchFamily="49" charset="0"/>
                <a:cs typeface="Courier New" pitchFamily="49" charset="0"/>
              </a:rPr>
              <a:t>  String greeting</a:t>
            </a:r>
          </a:p>
          <a:p>
            <a:pPr marL="39688" inden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el-GR" sz="1400" dirty="0" smtClean="0">
                <a:latin typeface="Courier New" pitchFamily="49" charset="0"/>
                <a:cs typeface="Courier New" pitchFamily="49" charset="0"/>
              </a:rPr>
              <a:t>  if (name == null) greeting = "Hi there!"; else greeting = "Hi, " + name + "!";</a:t>
            </a:r>
          </a:p>
          <a:p>
            <a:pPr marL="39688" inden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el-GR" sz="1400" dirty="0" smtClean="0">
                <a:latin typeface="Courier New" pitchFamily="49" charset="0"/>
                <a:cs typeface="Courier New" pitchFamily="49" charset="0"/>
              </a:rPr>
              <a:t>  out.println("&lt;html&gt;"); out.println("&lt;head&gt;&lt;title&gt; Welcome! &lt;/title&gt;&lt;/head&gt;");</a:t>
            </a:r>
          </a:p>
          <a:p>
            <a:pPr marL="39688" inden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el-GR" sz="1400" dirty="0" smtClean="0">
                <a:latin typeface="Courier New" pitchFamily="49" charset="0"/>
                <a:cs typeface="Courier New" pitchFamily="49" charset="0"/>
              </a:rPr>
              <a:t>  out.println("&lt;body&gt;"); out.println("&lt;p&gt;" + greeting + "&lt;/p&gt;");</a:t>
            </a:r>
          </a:p>
          <a:p>
            <a:pPr marL="39688" inden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el-GR" sz="1400" dirty="0" smtClean="0">
                <a:latin typeface="Courier New" pitchFamily="49" charset="0"/>
                <a:cs typeface="Courier New" pitchFamily="49" charset="0"/>
              </a:rPr>
              <a:t>  out.println("&lt;/body&gt;&lt;/html&gt;");</a:t>
            </a:r>
          </a:p>
          <a:p>
            <a:pPr marL="39688" inden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el-GR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l-GR" altLang="el-GR" sz="14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39688" inden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el-GR" sz="1400" dirty="0" smtClean="0">
                <a:latin typeface="Courier New" pitchFamily="49" charset="0"/>
                <a:cs typeface="Courier New" pitchFamily="49" charset="0"/>
              </a:rPr>
              <a:t> public void doPost(HttpServletRequest req, HttpServletResponse rsp)</a:t>
            </a:r>
          </a:p>
          <a:p>
            <a:pPr marL="39688" inden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el-GR" sz="1400" dirty="0" smtClean="0">
                <a:latin typeface="Courier New" pitchFamily="49" charset="0"/>
                <a:cs typeface="Courier New" pitchFamily="49" charset="0"/>
              </a:rPr>
              <a:t>   throws ServletException, IOException {</a:t>
            </a:r>
          </a:p>
          <a:p>
            <a:pPr marL="39688" inden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el-GR" sz="1400" dirty="0" smtClean="0">
                <a:latin typeface="Courier New" pitchFamily="49" charset="0"/>
                <a:cs typeface="Courier New" pitchFamily="49" charset="0"/>
              </a:rPr>
              <a:t>  doGet(req,rsp);</a:t>
            </a:r>
          </a:p>
          <a:p>
            <a:pPr marL="39688" inden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el-GR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l-GR" altLang="el-GR" sz="14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39688" inden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l-GR" altLang="el-GR" sz="14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altLang="el-GR" sz="4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052F5-AE61-4FAD-97AC-26DAA62E8733}" type="slidenum">
              <a:rPr lang="el-GR"/>
              <a:pPr>
                <a:defRPr/>
              </a:pPr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228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Βήματα αίτησης / απάντησης</a:t>
            </a:r>
          </a:p>
        </p:txBody>
      </p:sp>
      <p:pic>
        <p:nvPicPr>
          <p:cNvPr id="16387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8229600" cy="3696857"/>
          </a:xfr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3F57BD-21AD-44AE-B416-DE1F22144B88}" type="slidenum">
              <a:rPr lang="el-GR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028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(Λίγο) πιο ενδιαφέρον </a:t>
            </a:r>
            <a:r>
              <a:rPr lang="en-US" altLang="el-GR" dirty="0" smtClean="0"/>
              <a:t>Servlet </a:t>
            </a:r>
            <a:endParaRPr lang="el-GR" altLang="el-GR" b="0" dirty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9688" indent="0">
              <a:spcBef>
                <a:spcPct val="0"/>
              </a:spcBef>
              <a:buFont typeface="Arial" pitchFamily="34" charset="0"/>
              <a:buNone/>
            </a:pPr>
            <a:r>
              <a:rPr lang="en-US" altLang="el-GR" sz="1400" dirty="0" smtClean="0">
                <a:latin typeface="Courier New" pitchFamily="49" charset="0"/>
                <a:cs typeface="Courier New" pitchFamily="49" charset="0"/>
              </a:rPr>
              <a:t>import java.io.*;</a:t>
            </a:r>
          </a:p>
          <a:p>
            <a:pPr marL="39688" indent="0">
              <a:spcBef>
                <a:spcPct val="0"/>
              </a:spcBef>
              <a:buFont typeface="Arial" pitchFamily="34" charset="0"/>
              <a:buNone/>
            </a:pPr>
            <a:r>
              <a:rPr lang="en-US" altLang="el-GR" sz="1400" dirty="0" smtClean="0">
                <a:latin typeface="Courier New" pitchFamily="49" charset="0"/>
                <a:cs typeface="Courier New" pitchFamily="49" charset="0"/>
              </a:rPr>
              <a:t>import javax.servlet.*;</a:t>
            </a:r>
          </a:p>
          <a:p>
            <a:pPr marL="39688" indent="0">
              <a:spcBef>
                <a:spcPct val="0"/>
              </a:spcBef>
              <a:buFont typeface="Arial" pitchFamily="34" charset="0"/>
              <a:buNone/>
            </a:pPr>
            <a:r>
              <a:rPr lang="en-US" altLang="el-GR" sz="1400" dirty="0" smtClean="0">
                <a:latin typeface="Courier New" pitchFamily="49" charset="0"/>
                <a:cs typeface="Courier New" pitchFamily="49" charset="0"/>
              </a:rPr>
              <a:t>import javax.servlet.http.*;</a:t>
            </a:r>
          </a:p>
          <a:p>
            <a:pPr marL="39688" indent="0">
              <a:spcBef>
                <a:spcPct val="0"/>
              </a:spcBef>
              <a:buFont typeface="Arial" pitchFamily="34" charset="0"/>
              <a:buNone/>
            </a:pPr>
            <a:r>
              <a:rPr lang="en-US" altLang="el-GR" sz="1400" dirty="0" smtClean="0">
                <a:latin typeface="Courier New" pitchFamily="49" charset="0"/>
                <a:cs typeface="Courier New" pitchFamily="49" charset="0"/>
              </a:rPr>
              <a:t>public class Greeting2 extends HttpServlet {</a:t>
            </a:r>
          </a:p>
          <a:p>
            <a:pPr marL="39688" indent="0">
              <a:spcBef>
                <a:spcPct val="0"/>
              </a:spcBef>
              <a:buFont typeface="Arial" pitchFamily="34" charset="0"/>
              <a:buNone/>
            </a:pPr>
            <a:r>
              <a:rPr lang="el-GR" altLang="el-GR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l-GR" sz="1400" dirty="0" smtClean="0">
                <a:latin typeface="Courier New" pitchFamily="49" charset="0"/>
                <a:cs typeface="Courier New" pitchFamily="49" charset="0"/>
              </a:rPr>
              <a:t>public void doGet(HttpServletRequest req, HttpServletResponse rsp)</a:t>
            </a:r>
          </a:p>
          <a:p>
            <a:pPr marL="39688" indent="0">
              <a:spcBef>
                <a:spcPct val="0"/>
              </a:spcBef>
              <a:buFont typeface="Arial" pitchFamily="34" charset="0"/>
              <a:buNone/>
            </a:pPr>
            <a:r>
              <a:rPr lang="el-GR" altLang="el-GR" sz="14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el-GR" sz="1400" dirty="0" smtClean="0">
                <a:latin typeface="Courier New" pitchFamily="49" charset="0"/>
                <a:cs typeface="Courier New" pitchFamily="49" charset="0"/>
              </a:rPr>
              <a:t>throws ServletException, IOException {</a:t>
            </a:r>
          </a:p>
          <a:p>
            <a:pPr marL="39688" indent="0">
              <a:spcBef>
                <a:spcPct val="0"/>
              </a:spcBef>
              <a:buFont typeface="Arial" pitchFamily="34" charset="0"/>
              <a:buNone/>
            </a:pPr>
            <a:r>
              <a:rPr lang="el-GR" altLang="el-GR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l-GR" sz="1400" dirty="0" smtClean="0">
                <a:latin typeface="Courier New" pitchFamily="49" charset="0"/>
                <a:cs typeface="Courier New" pitchFamily="49" charset="0"/>
              </a:rPr>
              <a:t>rsp.setContentType("text/html");</a:t>
            </a:r>
          </a:p>
          <a:p>
            <a:pPr marL="39688" indent="0">
              <a:spcBef>
                <a:spcPct val="0"/>
              </a:spcBef>
              <a:buFont typeface="Arial" pitchFamily="34" charset="0"/>
              <a:buNone/>
            </a:pPr>
            <a:r>
              <a:rPr lang="el-GR" altLang="el-GR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l-GR" sz="1400" dirty="0" smtClean="0">
                <a:latin typeface="Courier New" pitchFamily="49" charset="0"/>
                <a:cs typeface="Courier New" pitchFamily="49" charset="0"/>
              </a:rPr>
              <a:t>PrintWriter out = rsp.getWriter();</a:t>
            </a:r>
          </a:p>
          <a:p>
            <a:pPr marL="39688" indent="0">
              <a:spcBef>
                <a:spcPct val="0"/>
              </a:spcBef>
              <a:buFont typeface="Arial" pitchFamily="34" charset="0"/>
              <a:buNone/>
            </a:pPr>
            <a:r>
              <a:rPr lang="el-GR" altLang="el-GR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l-GR" sz="1400" dirty="0" smtClean="0">
                <a:latin typeface="Courier New" pitchFamily="49" charset="0"/>
                <a:cs typeface="Courier New" pitchFamily="49" charset="0"/>
              </a:rPr>
              <a:t>String name = req.getParameter("name");</a:t>
            </a:r>
          </a:p>
          <a:p>
            <a:pPr marL="39688" indent="0">
              <a:spcBef>
                <a:spcPct val="0"/>
              </a:spcBef>
              <a:buFont typeface="Arial" pitchFamily="34" charset="0"/>
              <a:buNone/>
            </a:pPr>
            <a:r>
              <a:rPr lang="el-GR" altLang="el-GR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l-GR" sz="1400" dirty="0" smtClean="0">
                <a:latin typeface="Courier New" pitchFamily="49" charset="0"/>
                <a:cs typeface="Courier New" pitchFamily="49" charset="0"/>
              </a:rPr>
              <a:t>String greeting;</a:t>
            </a:r>
          </a:p>
          <a:p>
            <a:pPr marL="39688" indent="0">
              <a:spcBef>
                <a:spcPct val="0"/>
              </a:spcBef>
              <a:buFont typeface="Arial" pitchFamily="34" charset="0"/>
              <a:buNone/>
            </a:pPr>
            <a:r>
              <a:rPr lang="el-GR" altLang="el-GR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l-GR" sz="1400" dirty="0" smtClean="0">
                <a:latin typeface="Courier New" pitchFamily="49" charset="0"/>
                <a:cs typeface="Courier New" pitchFamily="49" charset="0"/>
              </a:rPr>
              <a:t>if (name == null) {</a:t>
            </a:r>
            <a:r>
              <a:rPr lang="el-GR" altLang="el-GR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l-GR" sz="1400" dirty="0" smtClean="0">
                <a:latin typeface="Courier New" pitchFamily="49" charset="0"/>
                <a:cs typeface="Courier New" pitchFamily="49" charset="0"/>
              </a:rPr>
              <a:t>// Get the URL of this Servlet</a:t>
            </a:r>
          </a:p>
          <a:p>
            <a:pPr marL="39688" indent="0">
              <a:spcBef>
                <a:spcPct val="0"/>
              </a:spcBef>
              <a:buFont typeface="Arial" pitchFamily="34" charset="0"/>
              <a:buNone/>
            </a:pPr>
            <a:r>
              <a:rPr lang="el-GR" altLang="el-GR" sz="14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el-GR" sz="1400" dirty="0" smtClean="0">
                <a:latin typeface="Courier New" pitchFamily="49" charset="0"/>
                <a:cs typeface="Courier New" pitchFamily="49" charset="0"/>
              </a:rPr>
              <a:t>StringBuffer action = HttpUtils.getRequestURL(req);</a:t>
            </a:r>
          </a:p>
          <a:p>
            <a:pPr marL="39688" indent="0">
              <a:spcBef>
                <a:spcPct val="0"/>
              </a:spcBef>
              <a:buFont typeface="Arial" pitchFamily="34" charset="0"/>
              <a:buNone/>
            </a:pPr>
            <a:r>
              <a:rPr lang="el-GR" altLang="el-GR" sz="14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el-GR" sz="1400" dirty="0" smtClean="0">
                <a:latin typeface="Courier New" pitchFamily="49" charset="0"/>
                <a:cs typeface="Courier New" pitchFamily="49" charset="0"/>
              </a:rPr>
              <a:t>greeting = "&lt;form action=\"" + action + "\" method=\"POST\"&gt;\n";</a:t>
            </a:r>
          </a:p>
          <a:p>
            <a:pPr marL="39688" indent="0">
              <a:spcBef>
                <a:spcPct val="0"/>
              </a:spcBef>
              <a:buFont typeface="Arial" pitchFamily="34" charset="0"/>
              <a:buNone/>
            </a:pPr>
            <a:r>
              <a:rPr lang="el-GR" altLang="el-GR" sz="14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el-GR" sz="1400" dirty="0" smtClean="0">
                <a:latin typeface="Courier New" pitchFamily="49" charset="0"/>
                <a:cs typeface="Courier New" pitchFamily="49" charset="0"/>
              </a:rPr>
              <a:t>greeting += "Your name:" + " &lt;input type=\"text\" name=\"name\" /&gt;&lt;br /&gt;\n";</a:t>
            </a:r>
          </a:p>
          <a:p>
            <a:pPr marL="39688" indent="0">
              <a:spcBef>
                <a:spcPct val="0"/>
              </a:spcBef>
              <a:buFont typeface="Arial" pitchFamily="34" charset="0"/>
              <a:buNone/>
            </a:pPr>
            <a:r>
              <a:rPr lang="el-GR" altLang="el-GR" sz="14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el-GR" sz="1400" dirty="0" smtClean="0">
                <a:latin typeface="Courier New" pitchFamily="49" charset="0"/>
                <a:cs typeface="Courier New" pitchFamily="49" charset="0"/>
              </a:rPr>
              <a:t>greeting += " &lt;input type=\"submit\" value=\"Greet me!\" /&gt;\n«</a:t>
            </a:r>
            <a:r>
              <a:rPr lang="el-GR" altLang="el-GR" sz="1400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altLang="el-GR" sz="1400" dirty="0" smtClean="0">
                <a:latin typeface="Courier New" pitchFamily="49" charset="0"/>
                <a:cs typeface="Courier New" pitchFamily="49" charset="0"/>
              </a:rPr>
              <a:t>"&lt;/form&gt;\n";</a:t>
            </a:r>
          </a:p>
          <a:p>
            <a:pPr marL="39688" indent="0">
              <a:spcBef>
                <a:spcPct val="0"/>
              </a:spcBef>
              <a:buFont typeface="Arial" pitchFamily="34" charset="0"/>
              <a:buNone/>
            </a:pPr>
            <a:r>
              <a:rPr lang="el-GR" altLang="el-GR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l-GR" sz="1400" dirty="0" smtClean="0">
                <a:latin typeface="Courier New" pitchFamily="49" charset="0"/>
                <a:cs typeface="Courier New" pitchFamily="49" charset="0"/>
              </a:rPr>
              <a:t>} else greeting = "Hi, " + name + "!";</a:t>
            </a:r>
          </a:p>
          <a:p>
            <a:pPr marL="39688" indent="0">
              <a:spcBef>
                <a:spcPct val="0"/>
              </a:spcBef>
              <a:buFont typeface="Arial" pitchFamily="34" charset="0"/>
              <a:buNone/>
            </a:pPr>
            <a:r>
              <a:rPr lang="el-GR" altLang="el-GR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l-GR" sz="1400" dirty="0" smtClean="0">
                <a:latin typeface="Courier New" pitchFamily="49" charset="0"/>
                <a:cs typeface="Courier New" pitchFamily="49" charset="0"/>
              </a:rPr>
              <a:t>out.println("&lt;html&gt;");</a:t>
            </a:r>
          </a:p>
          <a:p>
            <a:pPr marL="39688" indent="0">
              <a:spcBef>
                <a:spcPct val="0"/>
              </a:spcBef>
              <a:buFont typeface="Arial" pitchFamily="34" charset="0"/>
              <a:buNone/>
            </a:pPr>
            <a:r>
              <a:rPr lang="el-GR" altLang="el-GR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l-GR" sz="1400" dirty="0" smtClean="0">
                <a:latin typeface="Courier New" pitchFamily="49" charset="0"/>
                <a:cs typeface="Courier New" pitchFamily="49" charset="0"/>
              </a:rPr>
              <a:t>out.println("&lt;head&gt;&lt;title&gt; Welcome to my site! &lt;/title&gt;&lt;/head&gt;");</a:t>
            </a:r>
          </a:p>
          <a:p>
            <a:pPr marL="39688" indent="0">
              <a:spcBef>
                <a:spcPct val="0"/>
              </a:spcBef>
              <a:buFont typeface="Arial" pitchFamily="34" charset="0"/>
              <a:buNone/>
            </a:pPr>
            <a:r>
              <a:rPr lang="el-GR" altLang="el-GR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l-GR" sz="1400" dirty="0" smtClean="0">
                <a:latin typeface="Courier New" pitchFamily="49" charset="0"/>
                <a:cs typeface="Courier New" pitchFamily="49" charset="0"/>
              </a:rPr>
              <a:t>out.println("&lt;body&gt;");</a:t>
            </a:r>
          </a:p>
          <a:p>
            <a:pPr marL="39688" indent="0">
              <a:spcBef>
                <a:spcPct val="0"/>
              </a:spcBef>
              <a:buFont typeface="Arial" pitchFamily="34" charset="0"/>
              <a:buNone/>
            </a:pPr>
            <a:r>
              <a:rPr lang="el-GR" altLang="el-GR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l-GR" sz="1400" dirty="0" smtClean="0">
                <a:latin typeface="Courier New" pitchFamily="49" charset="0"/>
                <a:cs typeface="Courier New" pitchFamily="49" charset="0"/>
              </a:rPr>
              <a:t>out.println("&lt;p&gt;" + greeting + "&lt;/p&gt;");</a:t>
            </a:r>
          </a:p>
          <a:p>
            <a:pPr marL="39688" indent="0">
              <a:spcBef>
                <a:spcPct val="0"/>
              </a:spcBef>
              <a:buFont typeface="Arial" pitchFamily="34" charset="0"/>
              <a:buNone/>
            </a:pPr>
            <a:r>
              <a:rPr lang="el-GR" altLang="el-GR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l-GR" sz="1400" dirty="0" smtClean="0">
                <a:latin typeface="Courier New" pitchFamily="49" charset="0"/>
                <a:cs typeface="Courier New" pitchFamily="49" charset="0"/>
              </a:rPr>
              <a:t>out.println("&lt;/body&gt;&lt;/html&gt;");</a:t>
            </a:r>
          </a:p>
          <a:p>
            <a:pPr marL="39688" indent="0">
              <a:spcBef>
                <a:spcPct val="0"/>
              </a:spcBef>
              <a:buFont typeface="Arial" pitchFamily="34" charset="0"/>
              <a:buNone/>
            </a:pPr>
            <a:r>
              <a:rPr lang="el-GR" altLang="el-GR" sz="1400" dirty="0" smtClean="0">
                <a:latin typeface="Courier New" pitchFamily="49" charset="0"/>
                <a:cs typeface="Courier New" pitchFamily="49" charset="0"/>
              </a:rPr>
              <a:t> }</a:t>
            </a:r>
          </a:p>
          <a:p>
            <a:pPr marL="39688" indent="0">
              <a:spcBef>
                <a:spcPct val="0"/>
              </a:spcBef>
              <a:buFont typeface="Arial" pitchFamily="34" charset="0"/>
              <a:buNone/>
            </a:pPr>
            <a:r>
              <a:rPr lang="el-GR" altLang="el-GR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l-GR" sz="1400" dirty="0" smtClean="0">
                <a:latin typeface="Courier New" pitchFamily="49" charset="0"/>
                <a:cs typeface="Courier New" pitchFamily="49" charset="0"/>
              </a:rPr>
              <a:t>public void doPost(HttpServletRequest req, HttpServletResponse rsp)</a:t>
            </a:r>
          </a:p>
          <a:p>
            <a:pPr marL="39688" indent="0">
              <a:spcBef>
                <a:spcPct val="0"/>
              </a:spcBef>
              <a:buFont typeface="Arial" pitchFamily="34" charset="0"/>
              <a:buNone/>
            </a:pPr>
            <a:r>
              <a:rPr lang="el-GR" altLang="el-GR" sz="14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el-GR" sz="1400" dirty="0" smtClean="0">
                <a:latin typeface="Courier New" pitchFamily="49" charset="0"/>
                <a:cs typeface="Courier New" pitchFamily="49" charset="0"/>
              </a:rPr>
              <a:t>throws ServletException, IOException {</a:t>
            </a:r>
            <a:r>
              <a:rPr lang="el-GR" altLang="el-GR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l-GR" sz="1400" dirty="0" smtClean="0">
                <a:latin typeface="Courier New" pitchFamily="49" charset="0"/>
                <a:cs typeface="Courier New" pitchFamily="49" charset="0"/>
              </a:rPr>
              <a:t>doGet(req,rsp);</a:t>
            </a:r>
            <a:r>
              <a:rPr lang="el-GR" altLang="el-GR" sz="1400" dirty="0" smtClean="0">
                <a:latin typeface="Courier New" pitchFamily="49" charset="0"/>
                <a:cs typeface="Courier New" pitchFamily="49" charset="0"/>
              </a:rPr>
              <a:t> }</a:t>
            </a:r>
          </a:p>
          <a:p>
            <a:pPr marL="39688" indent="0">
              <a:spcBef>
                <a:spcPct val="0"/>
              </a:spcBef>
              <a:buFont typeface="Arial" pitchFamily="34" charset="0"/>
              <a:buNone/>
            </a:pPr>
            <a:r>
              <a:rPr lang="el-GR" altLang="el-GR" sz="14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altLang="el-GR" sz="14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4135E-6020-41AE-9F45-3A005F67A0E7}" type="slidenum">
              <a:rPr lang="el-GR"/>
              <a:pPr>
                <a:defRPr/>
              </a:pPr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916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Σύνοδος</a:t>
            </a:r>
            <a:r>
              <a:rPr lang="en-US" altLang="el-GR" dirty="0" smtClean="0"/>
              <a:t> (session)</a:t>
            </a:r>
            <a:r>
              <a:rPr lang="el-GR" altLang="el-GR" dirty="0" smtClean="0"/>
              <a:t> χρήστη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indent="-342000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dirty="0" smtClean="0"/>
              <a:t>Το HTTP είναι ένα stateless πρωτόκολλο. </a:t>
            </a:r>
            <a:endParaRPr lang="en-US" altLang="el-GR" dirty="0" smtClean="0"/>
          </a:p>
          <a:p>
            <a:pPr lvl="1" indent="-342000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dirty="0" smtClean="0"/>
              <a:t>Αυτό</a:t>
            </a:r>
            <a:r>
              <a:rPr lang="en-US" altLang="el-GR" dirty="0" smtClean="0"/>
              <a:t> </a:t>
            </a:r>
            <a:r>
              <a:rPr lang="el-GR" altLang="el-GR" dirty="0" smtClean="0"/>
              <a:t>σημαίνει πως κάθε φορά που ο χρήστης ζητά μία</a:t>
            </a:r>
            <a:r>
              <a:rPr lang="en-US" altLang="el-GR" dirty="0" smtClean="0"/>
              <a:t> </a:t>
            </a:r>
            <a:r>
              <a:rPr lang="el-GR" altLang="el-GR" dirty="0" smtClean="0"/>
              <a:t>σελίδα από ένα web server η αίτηση αυτή δεν</a:t>
            </a:r>
            <a:r>
              <a:rPr lang="en-US" altLang="el-GR" dirty="0" smtClean="0"/>
              <a:t> </a:t>
            </a:r>
            <a:r>
              <a:rPr lang="el-GR" altLang="el-GR" dirty="0" smtClean="0"/>
              <a:t>περιέχει πληροφορίες σχετικά με το ποιος κάνει</a:t>
            </a:r>
            <a:r>
              <a:rPr lang="en-US" altLang="el-GR" dirty="0" smtClean="0"/>
              <a:t> </a:t>
            </a:r>
            <a:r>
              <a:rPr lang="el-GR" altLang="el-GR" dirty="0" smtClean="0"/>
              <a:t>την αίτηση αυτή ή ποιες αιτήσεις είχε κάνει</a:t>
            </a:r>
            <a:r>
              <a:rPr lang="en-US" altLang="el-GR" dirty="0" smtClean="0"/>
              <a:t> </a:t>
            </a:r>
            <a:r>
              <a:rPr lang="el-GR" altLang="el-GR" dirty="0" smtClean="0"/>
              <a:t>προηγούμενα. </a:t>
            </a:r>
            <a:endParaRPr lang="en-US" altLang="el-GR" dirty="0" smtClean="0"/>
          </a:p>
          <a:p>
            <a:pPr lvl="1" indent="-342000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dirty="0" smtClean="0"/>
              <a:t>Αυτό δημιουργεί προβλήματα όταν</a:t>
            </a:r>
            <a:r>
              <a:rPr lang="en-US" altLang="el-GR" dirty="0" smtClean="0"/>
              <a:t> </a:t>
            </a:r>
            <a:r>
              <a:rPr lang="el-GR" altLang="el-GR" dirty="0" smtClean="0"/>
              <a:t>θέλουμε να παρακολουθήσουμε τι κάνει ο χρήστης</a:t>
            </a:r>
            <a:r>
              <a:rPr lang="en-US" altLang="el-GR" dirty="0" smtClean="0"/>
              <a:t> </a:t>
            </a:r>
            <a:r>
              <a:rPr lang="el-GR" altLang="el-GR" dirty="0" smtClean="0"/>
              <a:t>σε διαδοχικές σελίδες που επισκέπτεται σε ένα</a:t>
            </a:r>
            <a:r>
              <a:rPr lang="en-US" altLang="el-GR" dirty="0" smtClean="0"/>
              <a:t> </a:t>
            </a:r>
            <a:r>
              <a:rPr lang="el-GR" altLang="el-GR" dirty="0" smtClean="0"/>
              <a:t>website.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6208B-679E-4A85-837B-D255F92D7B63}" type="slidenum">
              <a:rPr lang="el-GR"/>
              <a:pPr>
                <a:defRPr/>
              </a:pPr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389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Παρακολούθηση συνόδου χρήστη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el-GR" altLang="el-GR" sz="2100" b="1" dirty="0" smtClean="0"/>
              <a:t>Cookies</a:t>
            </a:r>
            <a:endParaRPr lang="en-US" altLang="el-GR" sz="2100" b="1" dirty="0" smtClean="0"/>
          </a:p>
          <a:p>
            <a:pPr lvl="1" eaLnBrk="1" hangingPunct="1">
              <a:spcBef>
                <a:spcPct val="0"/>
              </a:spcBef>
            </a:pPr>
            <a:r>
              <a:rPr lang="el-GR" altLang="el-GR" sz="1900" b="1" dirty="0" smtClean="0"/>
              <a:t>Αποθηκεύεται στο </a:t>
            </a:r>
            <a:r>
              <a:rPr lang="en-US" altLang="el-GR" sz="1900" b="1" dirty="0" smtClean="0"/>
              <a:t>browser</a:t>
            </a:r>
            <a:endParaRPr lang="el-GR" altLang="el-GR" sz="1900" b="1" dirty="0" smtClean="0"/>
          </a:p>
          <a:p>
            <a:pPr lvl="1" eaLnBrk="1" hangingPunct="1">
              <a:spcBef>
                <a:spcPct val="0"/>
              </a:spcBef>
            </a:pPr>
            <a:r>
              <a:rPr lang="el-GR" altLang="el-GR" sz="1900" dirty="0" smtClean="0"/>
              <a:t>Υπάρχει υψηλού επιπέδου API με μεθόδους για την διαχείριση των Cookies πχ javax.servlet.http.Cookie, και τις μεθόδους </a:t>
            </a:r>
            <a:r>
              <a:rPr lang="el-GR" altLang="el-GR" sz="1900" i="1" dirty="0" smtClean="0"/>
              <a:t>HttpServletResponse.addCookie(Cookie cookie) και HttpServletRequest.getCookies()</a:t>
            </a:r>
          </a:p>
          <a:p>
            <a:pPr eaLnBrk="1" hangingPunct="1">
              <a:spcBef>
                <a:spcPct val="0"/>
              </a:spcBef>
            </a:pPr>
            <a:endParaRPr lang="el-GR" altLang="el-GR" sz="2100" b="1" dirty="0" smtClean="0"/>
          </a:p>
          <a:p>
            <a:pPr eaLnBrk="1" hangingPunct="1">
              <a:spcBef>
                <a:spcPct val="0"/>
              </a:spcBef>
            </a:pPr>
            <a:r>
              <a:rPr lang="en-US" altLang="el-GR" sz="2100" b="1" dirty="0" smtClean="0"/>
              <a:t>Session</a:t>
            </a:r>
            <a:endParaRPr lang="el-GR" altLang="el-GR" sz="2100" b="1" dirty="0" smtClean="0"/>
          </a:p>
          <a:p>
            <a:pPr lvl="1" eaLnBrk="1" hangingPunct="1">
              <a:spcBef>
                <a:spcPct val="0"/>
              </a:spcBef>
            </a:pPr>
            <a:r>
              <a:rPr lang="el-GR" altLang="el-GR" sz="1900" b="1" dirty="0" smtClean="0"/>
              <a:t>Διατηρείται στο </a:t>
            </a:r>
            <a:r>
              <a:rPr lang="en-US" altLang="el-GR" sz="1900" b="1" dirty="0" smtClean="0"/>
              <a:t>web server</a:t>
            </a:r>
          </a:p>
          <a:p>
            <a:pPr lvl="1" eaLnBrk="1" hangingPunct="1">
              <a:spcBef>
                <a:spcPct val="0"/>
              </a:spcBef>
            </a:pPr>
            <a:r>
              <a:rPr lang="el-GR" altLang="el-GR" sz="1900" b="1" dirty="0" smtClean="0"/>
              <a:t>Κάθε φορά που ανοίγουμε το </a:t>
            </a:r>
            <a:r>
              <a:rPr lang="en-US" altLang="el-GR" sz="1900" b="1" dirty="0" smtClean="0"/>
              <a:t>browser </a:t>
            </a:r>
            <a:r>
              <a:rPr lang="el-GR" altLang="el-GR" sz="1900" b="1" dirty="0" smtClean="0"/>
              <a:t>δημιουργείται νέο</a:t>
            </a:r>
          </a:p>
          <a:p>
            <a:pPr lvl="1" eaLnBrk="1" hangingPunct="1">
              <a:spcBef>
                <a:spcPct val="0"/>
              </a:spcBef>
            </a:pPr>
            <a:r>
              <a:rPr lang="el-GR" altLang="el-GR" sz="1900" b="1" dirty="0" smtClean="0"/>
              <a:t>Ο </a:t>
            </a:r>
            <a:r>
              <a:rPr lang="en-US" altLang="el-GR" sz="1900" b="1" dirty="0" smtClean="0"/>
              <a:t>web server </a:t>
            </a:r>
            <a:r>
              <a:rPr lang="el-GR" altLang="el-GR" sz="1900" b="1" dirty="0" smtClean="0"/>
              <a:t>καθορίζει το </a:t>
            </a:r>
            <a:r>
              <a:rPr lang="en-US" altLang="el-GR" sz="1900" b="1" dirty="0" smtClean="0"/>
              <a:t>TTL (time to live)</a:t>
            </a:r>
          </a:p>
          <a:p>
            <a:pPr lvl="1" eaLnBrk="1" hangingPunct="1">
              <a:spcBef>
                <a:spcPct val="0"/>
              </a:spcBef>
            </a:pPr>
            <a:endParaRPr lang="el-GR" altLang="el-GR" sz="1900" b="1" dirty="0" smtClean="0"/>
          </a:p>
          <a:p>
            <a:pPr eaLnBrk="1" hangingPunct="1">
              <a:spcBef>
                <a:spcPct val="0"/>
              </a:spcBef>
            </a:pPr>
            <a:r>
              <a:rPr lang="el-GR" altLang="el-GR" sz="2100" b="1" dirty="0" smtClean="0"/>
              <a:t>URL rewriting</a:t>
            </a:r>
            <a:r>
              <a:rPr lang="el-GR" altLang="el-GR" sz="2100" dirty="0" smtClean="0"/>
              <a:t>, και</a:t>
            </a:r>
          </a:p>
          <a:p>
            <a:pPr eaLnBrk="1" hangingPunct="1">
              <a:spcBef>
                <a:spcPct val="0"/>
              </a:spcBef>
            </a:pPr>
            <a:endParaRPr lang="el-GR" altLang="el-GR" sz="2100" b="1" dirty="0" smtClean="0"/>
          </a:p>
          <a:p>
            <a:pPr eaLnBrk="1" hangingPunct="1">
              <a:spcBef>
                <a:spcPct val="0"/>
              </a:spcBef>
            </a:pPr>
            <a:r>
              <a:rPr lang="el-GR" altLang="el-GR" sz="2100" b="1" dirty="0" smtClean="0"/>
              <a:t>Κρυμμένα πεδία φόρμας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8E5-1F80-4CA5-A955-6B11608B9F0F}" type="slidenum">
              <a:rPr lang="el-GR"/>
              <a:pPr>
                <a:defRPr/>
              </a:pPr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6660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Μέθοδοι του αντικειμένου</a:t>
            </a:r>
            <a:r>
              <a:rPr lang="en-US" altLang="el-GR" dirty="0" smtClean="0"/>
              <a:t> Cookie</a:t>
            </a:r>
            <a:r>
              <a:rPr lang="el-GR" altLang="el-GR" dirty="0" smtClean="0"/>
              <a:t/>
            </a:r>
            <a:br>
              <a:rPr lang="el-GR" altLang="el-GR" dirty="0" smtClean="0"/>
            </a:br>
            <a:r>
              <a:rPr lang="el-GR" altLang="el-GR" b="0" dirty="0" smtClean="0"/>
              <a:t>(javax.servlet.http.</a:t>
            </a:r>
            <a:r>
              <a:rPr lang="en-US" altLang="el-GR" b="0" dirty="0" smtClean="0"/>
              <a:t>Cookie)</a:t>
            </a:r>
            <a:endParaRPr lang="el-GR" altLang="el-GR" b="0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l-GR" altLang="el-GR" sz="2100" b="1" i="1" dirty="0" smtClean="0"/>
              <a:t>getName()</a:t>
            </a:r>
          </a:p>
          <a:p>
            <a:pPr eaLnBrk="1" hangingPunct="1">
              <a:spcBef>
                <a:spcPct val="0"/>
              </a:spcBef>
            </a:pPr>
            <a:r>
              <a:rPr lang="el-GR" altLang="el-GR" sz="2100" b="1" i="1" dirty="0" smtClean="0"/>
              <a:t>getValue()</a:t>
            </a:r>
          </a:p>
          <a:p>
            <a:pPr eaLnBrk="1" hangingPunct="1">
              <a:spcBef>
                <a:spcPct val="0"/>
              </a:spcBef>
            </a:pPr>
            <a:r>
              <a:rPr lang="el-GR" altLang="el-GR" sz="2100" b="1" i="1" dirty="0" smtClean="0"/>
              <a:t>getMaxAge()</a:t>
            </a:r>
            <a:endParaRPr lang="en-US" altLang="el-GR" sz="2100" b="1" i="1" dirty="0" smtClean="0"/>
          </a:p>
          <a:p>
            <a:pPr lvl="1" eaLnBrk="1" hangingPunct="1">
              <a:spcBef>
                <a:spcPct val="0"/>
              </a:spcBef>
            </a:pPr>
            <a:r>
              <a:rPr lang="el-GR" altLang="el-GR" sz="1900" dirty="0" smtClean="0"/>
              <a:t>Η τιμή «-1» δηλώνει ότι το </a:t>
            </a:r>
            <a:r>
              <a:rPr lang="en-US" altLang="el-GR" sz="1900" dirty="0" smtClean="0"/>
              <a:t>cookie </a:t>
            </a:r>
            <a:r>
              <a:rPr lang="el-GR" altLang="el-GR" sz="1900" dirty="0" smtClean="0"/>
              <a:t>θα ισχύει μέχρι να κλείσει </a:t>
            </a:r>
            <a:r>
              <a:rPr lang="en-US" altLang="el-GR" sz="1900" dirty="0" smtClean="0"/>
              <a:t>o browser. </a:t>
            </a:r>
            <a:endParaRPr lang="el-GR" altLang="el-GR" sz="1900" dirty="0" smtClean="0"/>
          </a:p>
          <a:p>
            <a:pPr eaLnBrk="1" hangingPunct="1">
              <a:spcBef>
                <a:spcPct val="0"/>
              </a:spcBef>
            </a:pPr>
            <a:r>
              <a:rPr lang="el-GR" altLang="el-GR" sz="2100" b="1" i="1" dirty="0" smtClean="0"/>
              <a:t>getDomain()</a:t>
            </a:r>
            <a:endParaRPr lang="en-US" altLang="el-GR" sz="2100" b="1" i="1" dirty="0" smtClean="0"/>
          </a:p>
          <a:p>
            <a:pPr lvl="1" eaLnBrk="1" hangingPunct="1">
              <a:spcBef>
                <a:spcPct val="0"/>
              </a:spcBef>
            </a:pPr>
            <a:r>
              <a:rPr lang="en-US" altLang="el-GR" sz="1900" dirty="0" smtClean="0"/>
              <a:t>To domain </a:t>
            </a:r>
            <a:r>
              <a:rPr lang="el-GR" altLang="el-GR" sz="1900" dirty="0" smtClean="0"/>
              <a:t>για το οποίο ισχύει το </a:t>
            </a:r>
            <a:r>
              <a:rPr lang="en-US" altLang="el-GR" sz="1900" dirty="0" smtClean="0"/>
              <a:t>cookie.</a:t>
            </a:r>
            <a:endParaRPr lang="el-GR" altLang="el-GR" sz="1900" dirty="0" smtClean="0"/>
          </a:p>
          <a:p>
            <a:pPr lvl="1" eaLnBrk="1" hangingPunct="1">
              <a:spcBef>
                <a:spcPct val="0"/>
              </a:spcBef>
            </a:pPr>
            <a:r>
              <a:rPr lang="el-GR" altLang="el-GR" sz="1900" dirty="0" smtClean="0"/>
              <a:t>Τιμή που αρχίζει με . (πχ .</a:t>
            </a:r>
            <a:r>
              <a:rPr lang="en-US" altLang="el-GR" sz="1900" dirty="0" smtClean="0"/>
              <a:t>ntua.gr) </a:t>
            </a:r>
            <a:r>
              <a:rPr lang="el-GR" altLang="el-GR" sz="1900" dirty="0" smtClean="0"/>
              <a:t>σημαίνει ότι το </a:t>
            </a:r>
            <a:r>
              <a:rPr lang="en-US" altLang="el-GR" sz="1900" dirty="0" smtClean="0"/>
              <a:t>cookie </a:t>
            </a:r>
            <a:r>
              <a:rPr lang="el-GR" altLang="el-GR" sz="1900" dirty="0" smtClean="0"/>
              <a:t>ισχύει</a:t>
            </a:r>
            <a:r>
              <a:rPr lang="en-US" altLang="el-GR" sz="1900" dirty="0" smtClean="0"/>
              <a:t> </a:t>
            </a:r>
            <a:r>
              <a:rPr lang="el-GR" altLang="el-GR" sz="1900" dirty="0" smtClean="0"/>
              <a:t>(μπορούν να το δουν) για όλα τα </a:t>
            </a:r>
            <a:r>
              <a:rPr lang="en-US" altLang="el-GR" sz="1900" dirty="0" smtClean="0"/>
              <a:t>subdomains </a:t>
            </a:r>
            <a:r>
              <a:rPr lang="el-GR" altLang="el-GR" sz="1900" dirty="0" smtClean="0"/>
              <a:t>(πχ </a:t>
            </a:r>
            <a:r>
              <a:rPr lang="en-US" altLang="el-GR" sz="1900" dirty="0" smtClean="0"/>
              <a:t>ece.ntua.gr , lib.ntua.gr)</a:t>
            </a:r>
          </a:p>
          <a:p>
            <a:pPr lvl="1" eaLnBrk="1" hangingPunct="1">
              <a:spcBef>
                <a:spcPct val="0"/>
              </a:spcBef>
            </a:pPr>
            <a:endParaRPr lang="en-US" altLang="el-GR" sz="1900" dirty="0" smtClean="0"/>
          </a:p>
          <a:p>
            <a:pPr eaLnBrk="1" hangingPunct="1">
              <a:spcBef>
                <a:spcPct val="0"/>
              </a:spcBef>
            </a:pPr>
            <a:r>
              <a:rPr lang="el-GR" altLang="el-GR" sz="2100" dirty="0" smtClean="0"/>
              <a:t>Ομοίως τα</a:t>
            </a:r>
            <a:r>
              <a:rPr lang="en-US" altLang="el-GR" sz="2100" dirty="0" smtClean="0"/>
              <a:t>: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l-GR" sz="1900" b="1" i="1" dirty="0" smtClean="0"/>
              <a:t>set</a:t>
            </a:r>
            <a:r>
              <a:rPr lang="el-GR" altLang="el-GR" sz="1900" b="1" i="1" dirty="0" smtClean="0"/>
              <a:t>Name()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l-GR" sz="1900" b="1" i="1" dirty="0" smtClean="0"/>
              <a:t>set</a:t>
            </a:r>
            <a:r>
              <a:rPr lang="el-GR" altLang="el-GR" sz="1900" b="1" i="1" dirty="0" smtClean="0"/>
              <a:t>Value()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l-GR" sz="1900" b="1" i="1" dirty="0" smtClean="0"/>
              <a:t>set</a:t>
            </a:r>
            <a:r>
              <a:rPr lang="el-GR" altLang="el-GR" sz="1900" b="1" i="1" dirty="0" smtClean="0"/>
              <a:t>MaxAge()</a:t>
            </a:r>
            <a:endParaRPr lang="en-US" altLang="el-GR" sz="1900" b="1" i="1" dirty="0" smtClean="0"/>
          </a:p>
          <a:p>
            <a:pPr lvl="1" eaLnBrk="1" hangingPunct="1">
              <a:spcBef>
                <a:spcPct val="0"/>
              </a:spcBef>
            </a:pPr>
            <a:r>
              <a:rPr lang="en-US" altLang="el-GR" sz="1900" b="1" i="1" dirty="0" smtClean="0"/>
              <a:t>set</a:t>
            </a:r>
            <a:r>
              <a:rPr lang="el-GR" altLang="el-GR" sz="1900" b="1" i="1" dirty="0" smtClean="0"/>
              <a:t>Domain()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A1A241-1705-48CF-9165-35ACD12353AA}" type="slidenum">
              <a:rPr lang="el-GR"/>
              <a:pPr>
                <a:defRPr/>
              </a:pPr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8897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Παράδειγμα </a:t>
            </a:r>
            <a:r>
              <a:rPr lang="en-US" altLang="el-GR" dirty="0" smtClean="0"/>
              <a:t>Cookie</a:t>
            </a:r>
            <a:endParaRPr lang="el-GR" altLang="el-GR" dirty="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sz="1400" dirty="0" smtClean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CookieExample</a:t>
            </a:r>
            <a:r>
              <a:rPr lang="el-GR" sz="1400" dirty="0" smtClean="0">
                <a:latin typeface="Courier New" pitchFamily="49" charset="0"/>
                <a:cs typeface="Courier New" pitchFamily="49" charset="0"/>
              </a:rPr>
              <a:t> extends HttpServlet {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sz="1400" dirty="0" smtClean="0">
                <a:latin typeface="Courier New" pitchFamily="49" charset="0"/>
                <a:cs typeface="Courier New" pitchFamily="49" charset="0"/>
              </a:rPr>
              <a:t>    protected void doGet(HttpServletRequest request, HttpServletResponse response)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sz="1400" dirty="0" smtClean="0">
                <a:latin typeface="Courier New" pitchFamily="49" charset="0"/>
                <a:cs typeface="Courier New" pitchFamily="49" charset="0"/>
              </a:rPr>
              <a:t>    throws ServletException, IOException {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sz="1400" dirty="0" smtClean="0">
                <a:latin typeface="Courier New" pitchFamily="49" charset="0"/>
                <a:cs typeface="Courier New" pitchFamily="49" charset="0"/>
              </a:rPr>
              <a:t>        response.setContentType("text/html;charset=UTF-8");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sz="1400" dirty="0" smtClean="0">
                <a:latin typeface="Courier New" pitchFamily="49" charset="0"/>
                <a:cs typeface="Courier New" pitchFamily="49" charset="0"/>
              </a:rPr>
              <a:t>        PrintWriter out = response.getWriter();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sz="1400" dirty="0" smtClean="0">
                <a:latin typeface="Courier New" pitchFamily="49" charset="0"/>
                <a:cs typeface="Courier New" pitchFamily="49" charset="0"/>
              </a:rPr>
              <a:t>	    // print out cookies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sz="14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l-GR" sz="1400" b="1" dirty="0" smtClean="0">
                <a:latin typeface="Courier New" pitchFamily="49" charset="0"/>
                <a:cs typeface="Courier New" pitchFamily="49" charset="0"/>
              </a:rPr>
              <a:t>Cookie[] cookies = request.getCookies();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sz="1400" dirty="0" smtClean="0">
                <a:latin typeface="Courier New" pitchFamily="49" charset="0"/>
                <a:cs typeface="Courier New" pitchFamily="49" charset="0"/>
              </a:rPr>
              <a:t>        for (int i = 0; i &lt; cookies.length; i++) {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sz="1400" dirty="0" smtClean="0">
                <a:latin typeface="Courier New" pitchFamily="49" charset="0"/>
                <a:cs typeface="Courier New" pitchFamily="49" charset="0"/>
              </a:rPr>
              <a:t>            Cookie c = cookies[i];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sz="1400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l-GR" sz="1400" b="1" dirty="0" smtClean="0">
                <a:latin typeface="Courier New" pitchFamily="49" charset="0"/>
                <a:cs typeface="Courier New" pitchFamily="49" charset="0"/>
              </a:rPr>
              <a:t>String name = c.getName();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sz="1400" b="1" dirty="0" smtClean="0">
                <a:latin typeface="Courier New" pitchFamily="49" charset="0"/>
                <a:cs typeface="Courier New" pitchFamily="49" charset="0"/>
              </a:rPr>
              <a:t>            String value = c.getValue();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sz="1400" dirty="0" smtClean="0">
                <a:latin typeface="Courier New" pitchFamily="49" charset="0"/>
                <a:cs typeface="Courier New" pitchFamily="49" charset="0"/>
              </a:rPr>
              <a:t>            out.println(name + " = " + value + "&lt;br&gt;");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sz="1400" dirty="0" smtClean="0">
                <a:latin typeface="Courier New" pitchFamily="49" charset="0"/>
                <a:cs typeface="Courier New" pitchFamily="49" charset="0"/>
              </a:rPr>
              <a:t>        }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sz="1400" dirty="0" smtClean="0">
                <a:latin typeface="Courier New" pitchFamily="49" charset="0"/>
                <a:cs typeface="Courier New" pitchFamily="49" charset="0"/>
              </a:rPr>
              <a:t>        // read parameters cookieName and cookieValue and set a cookie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sz="1400" dirty="0" smtClean="0">
                <a:latin typeface="Courier New" pitchFamily="49" charset="0"/>
                <a:cs typeface="Courier New" pitchFamily="49" charset="0"/>
              </a:rPr>
              <a:t>        String name = request.getParameter("cookieName");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sz="1400" dirty="0" smtClean="0">
                <a:latin typeface="Courier New" pitchFamily="49" charset="0"/>
                <a:cs typeface="Courier New" pitchFamily="49" charset="0"/>
              </a:rPr>
              <a:t>        if (name != null &amp;&amp; name.length() &gt; 0) {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sz="1400" dirty="0" smtClean="0">
                <a:latin typeface="Courier New" pitchFamily="49" charset="0"/>
                <a:cs typeface="Courier New" pitchFamily="49" charset="0"/>
              </a:rPr>
              <a:t>            String value = request.getParameter("cookieValue");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sz="1400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l-GR" sz="1400" b="1" dirty="0" smtClean="0">
                <a:latin typeface="Courier New" pitchFamily="49" charset="0"/>
                <a:cs typeface="Courier New" pitchFamily="49" charset="0"/>
              </a:rPr>
              <a:t>Cookie c = new Cookie(name, value);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sz="1400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l-GR" sz="1400" b="1" dirty="0" smtClean="0">
                <a:latin typeface="Courier New" pitchFamily="49" charset="0"/>
                <a:cs typeface="Courier New" pitchFamily="49" charset="0"/>
              </a:rPr>
              <a:t>response.addCookie(c);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sz="1400" dirty="0" smtClean="0">
                <a:latin typeface="Courier New" pitchFamily="49" charset="0"/>
                <a:cs typeface="Courier New" pitchFamily="49" charset="0"/>
              </a:rPr>
              <a:t>        }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sz="1400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sz="14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39B4A-BA0A-4AB1-BEE1-82A74CEF4FFF}" type="slidenum">
              <a:rPr lang="el-GR"/>
              <a:pPr>
                <a:defRPr/>
              </a:pPr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9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Ανάκτηση συνόδου χρήστη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Για να βρούμε μέσα από ένα servlet ποιο είναι το HttpSession αντικείμενο που σχετίζεται με την αίτηση ενός χρήστη, χρησιμοποιούμε την μέθοδο </a:t>
            </a:r>
            <a:r>
              <a:rPr lang="el-GR" altLang="el-GR" b="1" dirty="0" smtClean="0"/>
              <a:t>HttpServletRequest.getSession</a:t>
            </a:r>
            <a:r>
              <a:rPr lang="el-GR" altLang="el-GR" dirty="0" smtClean="0"/>
              <a:t>.</a:t>
            </a:r>
          </a:p>
          <a:p>
            <a:pPr lvl="1" eaLnBrk="1" hangingPunct="1"/>
            <a:endParaRPr lang="el-GR" altLang="el-GR" dirty="0" smtClean="0"/>
          </a:p>
          <a:p>
            <a:pPr lvl="1" eaLnBrk="1" hangingPunct="1"/>
            <a:r>
              <a:rPr lang="el-GR" altLang="el-GR" i="1" dirty="0" smtClean="0"/>
              <a:t>HttpSession getSession()</a:t>
            </a:r>
          </a:p>
          <a:p>
            <a:pPr lvl="1" eaLnBrk="1" hangingPunct="1"/>
            <a:r>
              <a:rPr lang="el-GR" altLang="el-GR" i="1" dirty="0" smtClean="0"/>
              <a:t>HttpSession getSession(boolean create)</a:t>
            </a:r>
          </a:p>
          <a:p>
            <a:pPr lvl="2" eaLnBrk="1" hangingPunct="1"/>
            <a:r>
              <a:rPr lang="el-GR" altLang="el-GR" dirty="0" smtClean="0"/>
              <a:t>Επιστρέφει το </a:t>
            </a:r>
            <a:r>
              <a:rPr lang="el-GR" altLang="el-GR" i="1" dirty="0" smtClean="0"/>
              <a:t>HttpSession</a:t>
            </a:r>
            <a:r>
              <a:rPr lang="el-GR" altLang="el-GR" dirty="0" smtClean="0"/>
              <a:t> αν αυτό υπάρχει αλλιώς (αν δεν υπάρχει):</a:t>
            </a:r>
          </a:p>
          <a:p>
            <a:pPr lvl="3" eaLnBrk="1" hangingPunct="1"/>
            <a:r>
              <a:rPr lang="el-GR" altLang="el-GR" dirty="0" smtClean="0"/>
              <a:t>Επιστρέφει ένα νέο </a:t>
            </a:r>
            <a:r>
              <a:rPr lang="el-GR" altLang="el-GR" i="1" dirty="0" smtClean="0"/>
              <a:t>HttpSession</a:t>
            </a:r>
            <a:r>
              <a:rPr lang="el-GR" altLang="el-GR" dirty="0" smtClean="0"/>
              <a:t> αν η </a:t>
            </a:r>
            <a:r>
              <a:rPr lang="en-US" altLang="el-GR" i="1" dirty="0" smtClean="0"/>
              <a:t>create</a:t>
            </a:r>
            <a:r>
              <a:rPr lang="en-US" altLang="el-GR" dirty="0" smtClean="0"/>
              <a:t> </a:t>
            </a:r>
            <a:r>
              <a:rPr lang="el-GR" altLang="el-GR" dirty="0" smtClean="0"/>
              <a:t>είναι </a:t>
            </a:r>
            <a:r>
              <a:rPr lang="en-US" altLang="el-GR" dirty="0" smtClean="0"/>
              <a:t>true.</a:t>
            </a:r>
            <a:endParaRPr lang="el-GR" altLang="el-GR" dirty="0" smtClean="0"/>
          </a:p>
          <a:p>
            <a:pPr lvl="3" eaLnBrk="1" hangingPunct="1"/>
            <a:r>
              <a:rPr lang="el-GR" altLang="el-GR" dirty="0" smtClean="0"/>
              <a:t>Επιστρέφει </a:t>
            </a:r>
            <a:r>
              <a:rPr lang="en-US" altLang="el-GR" dirty="0" smtClean="0"/>
              <a:t>null </a:t>
            </a:r>
            <a:r>
              <a:rPr lang="el-GR" altLang="el-GR" dirty="0" smtClean="0"/>
              <a:t>αν η </a:t>
            </a:r>
            <a:r>
              <a:rPr lang="en-US" altLang="el-GR" i="1" dirty="0" smtClean="0"/>
              <a:t>create</a:t>
            </a:r>
            <a:r>
              <a:rPr lang="en-US" altLang="el-GR" dirty="0" smtClean="0"/>
              <a:t> </a:t>
            </a:r>
            <a:r>
              <a:rPr lang="el-GR" altLang="el-GR" dirty="0" smtClean="0"/>
              <a:t>είναι </a:t>
            </a:r>
            <a:r>
              <a:rPr lang="en-US" altLang="el-GR" dirty="0" smtClean="0"/>
              <a:t>false.</a:t>
            </a:r>
          </a:p>
          <a:p>
            <a:pPr lvl="2" eaLnBrk="1" hangingPunct="1"/>
            <a:endParaRPr lang="el-GR" altLang="el-GR" i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D78D5-909E-4DD0-97E8-5AAA446450CF}" type="slidenum">
              <a:rPr lang="el-GR"/>
              <a:pPr>
                <a:defRPr/>
              </a:pPr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86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sz="3600" dirty="0" smtClean="0"/>
              <a:t>Μέθοδοι του αντικειμένου</a:t>
            </a:r>
            <a:r>
              <a:rPr lang="en-US" altLang="el-GR" sz="3600" dirty="0" smtClean="0"/>
              <a:t> H</a:t>
            </a:r>
            <a:r>
              <a:rPr lang="el-GR" altLang="el-GR" sz="3600" dirty="0" smtClean="0"/>
              <a:t>ttpSession</a:t>
            </a:r>
            <a:r>
              <a:rPr lang="en-US" altLang="el-GR" sz="3600" dirty="0" smtClean="0"/>
              <a:t> </a:t>
            </a:r>
            <a:r>
              <a:rPr lang="en-US" altLang="el-GR" sz="3200" dirty="0" smtClean="0"/>
              <a:t>1/4</a:t>
            </a:r>
            <a:endParaRPr lang="el-GR" altLang="el-GR" sz="3200" dirty="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l-GR" altLang="el-GR" b="1" i="1" dirty="0" smtClean="0"/>
              <a:t>public void setAttribute(String name, Object value) </a:t>
            </a:r>
          </a:p>
          <a:p>
            <a:pPr eaLnBrk="1" hangingPunct="1"/>
            <a:r>
              <a:rPr lang="el-GR" altLang="el-GR" dirty="0" smtClean="0"/>
              <a:t>Η </a:t>
            </a:r>
            <a:r>
              <a:rPr lang="el-GR" altLang="el-GR" b="1" dirty="0" smtClean="0"/>
              <a:t>setAttribute</a:t>
            </a:r>
            <a:r>
              <a:rPr lang="el-GR" altLang="el-GR" dirty="0" smtClean="0"/>
              <a:t> εισάγει ένα αντικείμενο (το </a:t>
            </a:r>
            <a:r>
              <a:rPr lang="el-GR" altLang="el-GR" b="1" i="1" dirty="0" smtClean="0"/>
              <a:t>value</a:t>
            </a:r>
            <a:r>
              <a:rPr lang="el-GR" altLang="el-GR" dirty="0" smtClean="0"/>
              <a:t>) στη σύνοδο του χρήστη, χρησιμοποιώντας το όνομα </a:t>
            </a:r>
            <a:r>
              <a:rPr lang="el-GR" altLang="el-GR" b="1" i="1" dirty="0" smtClean="0"/>
              <a:t>name</a:t>
            </a:r>
            <a:r>
              <a:rPr lang="el-GR" altLang="el-GR" dirty="0" smtClean="0"/>
              <a:t> γι' αυτό το αντικείμενο. </a:t>
            </a:r>
          </a:p>
          <a:p>
            <a:pPr lvl="1" eaLnBrk="1" hangingPunct="1"/>
            <a:r>
              <a:rPr lang="el-GR" altLang="el-GR" dirty="0" smtClean="0"/>
              <a:t>Αν υπήρχε ένα αντικείμενο με αυτό το όνομα ήδη, το αντικείμενο αυτό αντικαθίσταται από το νέο αντικείμενο.</a:t>
            </a:r>
          </a:p>
          <a:p>
            <a:pPr eaLnBrk="1" hangingPunct="1">
              <a:buFontTx/>
              <a:buNone/>
            </a:pPr>
            <a:endParaRPr lang="el-GR" altLang="el-G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88A65-B76F-4F46-9759-ED8867723CA6}" type="slidenum">
              <a:rPr lang="el-GR"/>
              <a:pPr>
                <a:defRPr/>
              </a:pPr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692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Μέθοδοι του αντικειμένου</a:t>
            </a:r>
            <a:r>
              <a:rPr lang="en-US" altLang="el-GR" dirty="0"/>
              <a:t> H</a:t>
            </a:r>
            <a:r>
              <a:rPr lang="el-GR" altLang="el-GR" dirty="0"/>
              <a:t>ttpSession</a:t>
            </a:r>
            <a:r>
              <a:rPr lang="en-US" altLang="el-GR" dirty="0"/>
              <a:t> </a:t>
            </a:r>
            <a:r>
              <a:rPr lang="en-US" altLang="el-GR" sz="3600" dirty="0" smtClean="0"/>
              <a:t>2/4</a:t>
            </a:r>
            <a:endParaRPr lang="el-GR" altLang="el-GR" sz="2600" dirty="0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l-GR" altLang="el-GR" b="1" i="1" dirty="0" smtClean="0"/>
              <a:t>public java.util.Enumeration getAttributeNames()</a:t>
            </a:r>
          </a:p>
          <a:p>
            <a:pPr lvl="1" eaLnBrk="1" hangingPunct="1"/>
            <a:r>
              <a:rPr lang="el-GR" altLang="el-GR" dirty="0" smtClean="0"/>
              <a:t>Επιστρέφει μία Enumeration με Strings που είναι τα</a:t>
            </a:r>
            <a:r>
              <a:rPr lang="en-US" altLang="el-GR" dirty="0" smtClean="0"/>
              <a:t> </a:t>
            </a:r>
            <a:r>
              <a:rPr lang="el-GR" altLang="el-GR" dirty="0" smtClean="0"/>
              <a:t>ονόματα όλων των αντικειμένων που έχουν εισαχθεί σε</a:t>
            </a:r>
            <a:r>
              <a:rPr lang="en-US" altLang="el-GR" dirty="0" smtClean="0"/>
              <a:t> </a:t>
            </a:r>
            <a:r>
              <a:rPr lang="el-GR" altLang="el-GR" dirty="0" smtClean="0"/>
              <a:t>μία σύνοδο.</a:t>
            </a:r>
          </a:p>
          <a:p>
            <a:pPr eaLnBrk="1" hangingPunct="1"/>
            <a:r>
              <a:rPr lang="el-GR" altLang="el-GR" b="1" i="1" dirty="0" smtClean="0"/>
              <a:t>public void setMaxInactiveInterval(int interval)</a:t>
            </a:r>
          </a:p>
          <a:p>
            <a:pPr lvl="1" eaLnBrk="1" hangingPunct="1"/>
            <a:r>
              <a:rPr lang="el-GR" altLang="el-GR" dirty="0" smtClean="0"/>
              <a:t>Αυτή η μέθοδος θέτει το μέγιστο διάστημα μεταξύ δύο</a:t>
            </a:r>
            <a:r>
              <a:rPr lang="en-US" altLang="el-GR" dirty="0" smtClean="0"/>
              <a:t> </a:t>
            </a:r>
            <a:r>
              <a:rPr lang="el-GR" altLang="el-GR" dirty="0" smtClean="0"/>
              <a:t>διαδοχικών αιτήσεων για το servlet για το οποίο το</a:t>
            </a:r>
            <a:r>
              <a:rPr lang="en-US" altLang="el-GR" dirty="0" smtClean="0"/>
              <a:t> </a:t>
            </a:r>
            <a:r>
              <a:rPr lang="el-GR" altLang="el-GR" dirty="0" smtClean="0"/>
              <a:t>servlet container δεν ακυρώνει την σύνοδο.</a:t>
            </a:r>
            <a:r>
              <a:rPr lang="en-US" altLang="el-GR" dirty="0" smtClean="0"/>
              <a:t> </a:t>
            </a:r>
            <a:r>
              <a:rPr lang="en-US" altLang="el-GR" i="1" dirty="0" smtClean="0"/>
              <a:t>(Time To Live - TTL)</a:t>
            </a:r>
            <a:endParaRPr lang="el-GR" altLang="el-GR" i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5D862-0E04-4D08-8C7C-1638BA01C59A}" type="slidenum">
              <a:rPr lang="el-GR"/>
              <a:pPr>
                <a:defRPr/>
              </a:pPr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2865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Μέθοδοι του αντικειμένου</a:t>
            </a:r>
            <a:r>
              <a:rPr lang="en-US" altLang="el-GR" dirty="0"/>
              <a:t> H</a:t>
            </a:r>
            <a:r>
              <a:rPr lang="el-GR" altLang="el-GR" dirty="0"/>
              <a:t>ttpSession</a:t>
            </a:r>
            <a:r>
              <a:rPr lang="en-US" altLang="el-GR" dirty="0"/>
              <a:t> </a:t>
            </a:r>
            <a:r>
              <a:rPr lang="en-US" altLang="el-GR" sz="3600" dirty="0" smtClean="0"/>
              <a:t>3/4</a:t>
            </a:r>
            <a:endParaRPr lang="el-GR" altLang="el-GR" sz="2600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i="1" dirty="0" smtClean="0"/>
              <a:t>public void removeAttribute(String name)</a:t>
            </a:r>
          </a:p>
          <a:p>
            <a:pPr lvl="1" eaLnBrk="1" hangingPunct="1"/>
            <a:r>
              <a:rPr lang="el-GR" altLang="el-GR" dirty="0" smtClean="0"/>
              <a:t>Αφαιρεί το αντικείμενο το οποίο είχε εισαχθεί</a:t>
            </a:r>
            <a:r>
              <a:rPr lang="en-US" altLang="el-GR" dirty="0" smtClean="0"/>
              <a:t> </a:t>
            </a:r>
            <a:r>
              <a:rPr lang="el-GR" altLang="el-GR" dirty="0" smtClean="0"/>
              <a:t>στη σύνοδο με το όνομα που δίνεται ως</a:t>
            </a:r>
            <a:r>
              <a:rPr lang="en-US" altLang="el-GR" dirty="0" smtClean="0"/>
              <a:t> </a:t>
            </a:r>
            <a:r>
              <a:rPr lang="el-GR" altLang="el-GR" dirty="0" smtClean="0"/>
              <a:t>παράμετρος.</a:t>
            </a:r>
          </a:p>
          <a:p>
            <a:pPr lvl="1" eaLnBrk="1" hangingPunct="1"/>
            <a:r>
              <a:rPr lang="el-GR" altLang="el-GR" dirty="0" smtClean="0"/>
              <a:t>Αν η σύνοδος δεν έχει αντικείμενο που έχει</a:t>
            </a:r>
            <a:r>
              <a:rPr lang="en-US" altLang="el-GR" dirty="0" smtClean="0"/>
              <a:t> </a:t>
            </a:r>
            <a:r>
              <a:rPr lang="el-GR" altLang="el-GR" dirty="0" smtClean="0"/>
              <a:t>συσχετισθεί με αυτό το όνομα τότε η μέθοδος</a:t>
            </a:r>
            <a:r>
              <a:rPr lang="en-US" altLang="el-GR" dirty="0" smtClean="0"/>
              <a:t> </a:t>
            </a:r>
            <a:r>
              <a:rPr lang="el-GR" altLang="el-GR" dirty="0" smtClean="0"/>
              <a:t>αυτή δεν κάνει τίποτα.</a:t>
            </a:r>
          </a:p>
          <a:p>
            <a:pPr eaLnBrk="1" hangingPunct="1">
              <a:buFontTx/>
              <a:buNone/>
            </a:pPr>
            <a:endParaRPr lang="el-GR" altLang="el-G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856708-FA34-4A91-98E6-F06D0004EE9A}" type="slidenum">
              <a:rPr lang="el-GR"/>
              <a:pPr>
                <a:defRPr/>
              </a:pPr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749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Μέθοδοι του αντικειμένου</a:t>
            </a:r>
            <a:r>
              <a:rPr lang="en-US" altLang="el-GR" dirty="0" smtClean="0"/>
              <a:t> </a:t>
            </a:r>
            <a:r>
              <a:rPr lang="el-GR" altLang="el-GR" dirty="0" smtClean="0"/>
              <a:t>HttpSession</a:t>
            </a:r>
            <a:r>
              <a:rPr lang="en-US" altLang="el-GR" dirty="0" smtClean="0"/>
              <a:t> </a:t>
            </a:r>
            <a:r>
              <a:rPr lang="en-US" altLang="el-GR" sz="3600" dirty="0" smtClean="0"/>
              <a:t>4/4</a:t>
            </a:r>
            <a:endParaRPr lang="el-GR" altLang="el-GR" sz="3600" dirty="0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l-GR" altLang="el-GR" b="1" i="1" dirty="0" smtClean="0"/>
              <a:t>public String getId()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 dirty="0" smtClean="0"/>
              <a:t>Επιστρέφει ένα String με το αναγνωριστικό της συνόδου (session</a:t>
            </a:r>
            <a:r>
              <a:rPr lang="en-US" altLang="el-GR" dirty="0" smtClean="0"/>
              <a:t> </a:t>
            </a:r>
            <a:r>
              <a:rPr lang="el-GR" altLang="el-GR" dirty="0" smtClean="0"/>
              <a:t>ID). Αυτό παράγεται όταν δημιουργείται η σύνοδος.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b="1" i="1" dirty="0" smtClean="0"/>
              <a:t>public void invalidate()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 dirty="0" smtClean="0"/>
              <a:t>Αυτή η μέθοδος ακυρώνει την σύνοδο και αποδεσμεύει τα</a:t>
            </a:r>
            <a:r>
              <a:rPr lang="en-US" altLang="el-GR" dirty="0" smtClean="0"/>
              <a:t> </a:t>
            </a:r>
            <a:r>
              <a:rPr lang="el-GR" altLang="el-GR" dirty="0" smtClean="0"/>
              <a:t>ονόματα και τα αντικείμενα που είχαν εισαχθεί σε αυτήν.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b="1" i="1" dirty="0" smtClean="0"/>
              <a:t>public boolean isNew()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 dirty="0" smtClean="0"/>
              <a:t>Αυτή η μέθοδος επιστρέφει true εφόσον μία σύνοδος που</a:t>
            </a:r>
            <a:r>
              <a:rPr lang="en-US" altLang="el-GR" dirty="0" smtClean="0"/>
              <a:t> </a:t>
            </a:r>
            <a:r>
              <a:rPr lang="el-GR" altLang="el-GR" dirty="0" smtClean="0"/>
              <a:t>επιστράφηκε από την</a:t>
            </a:r>
            <a:r>
              <a:rPr lang="en-US" altLang="el-GR" dirty="0" smtClean="0"/>
              <a:t> </a:t>
            </a:r>
            <a:r>
              <a:rPr lang="el-GR" altLang="el-GR" dirty="0" smtClean="0"/>
              <a:t>HttpServletResponse.getSession() είναι νέα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και false διαφορετικά.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6E7CC-4649-424E-B688-8F0C58C8843A}" type="slidenum">
              <a:rPr lang="el-GR"/>
              <a:pPr>
                <a:defRPr/>
              </a:pPr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478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Στατικές</a:t>
            </a:r>
            <a:r>
              <a:rPr lang="en-US" altLang="el-GR" dirty="0" smtClean="0"/>
              <a:t> &amp; </a:t>
            </a:r>
            <a:r>
              <a:rPr lang="el-GR" altLang="el-GR" dirty="0" smtClean="0"/>
              <a:t>Δυναμικές Σελίδες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700" b="1" dirty="0" smtClean="0"/>
              <a:t>Στατικές Σελίδες</a:t>
            </a:r>
          </a:p>
          <a:p>
            <a:pPr lvl="1" eaLnBrk="1" hangingPunct="1"/>
            <a:r>
              <a:rPr lang="el-GR" altLang="el-GR" sz="2300" dirty="0" smtClean="0"/>
              <a:t>Στατική είναι μία σελίδα που το</a:t>
            </a:r>
            <a:r>
              <a:rPr lang="en-US" altLang="el-GR" sz="2300" dirty="0" smtClean="0"/>
              <a:t> </a:t>
            </a:r>
            <a:r>
              <a:rPr lang="el-GR" altLang="el-GR" sz="2300" dirty="0" smtClean="0"/>
              <a:t>περιεχόμενό της </a:t>
            </a:r>
            <a:r>
              <a:rPr lang="el-GR" altLang="el-GR" sz="2300" b="1" dirty="0" smtClean="0"/>
              <a:t>δεν</a:t>
            </a:r>
            <a:r>
              <a:rPr lang="el-GR" altLang="el-GR" sz="2300" dirty="0" smtClean="0"/>
              <a:t> αλλάζει</a:t>
            </a:r>
            <a:r>
              <a:rPr lang="en-US" altLang="el-GR" sz="2300" dirty="0" smtClean="0"/>
              <a:t>.</a:t>
            </a:r>
            <a:endParaRPr lang="el-GR" altLang="el-GR" sz="2300" dirty="0" smtClean="0"/>
          </a:p>
          <a:p>
            <a:pPr lvl="1" eaLnBrk="1" hangingPunct="1"/>
            <a:r>
              <a:rPr lang="el-GR" altLang="el-GR" sz="2300" dirty="0" smtClean="0"/>
              <a:t>Το μοντέλο αυτό ήταν αρκετό </a:t>
            </a:r>
            <a:r>
              <a:rPr lang="en-US" altLang="el-GR" sz="2300" dirty="0" smtClean="0"/>
              <a:t>-</a:t>
            </a:r>
            <a:r>
              <a:rPr lang="el-GR" altLang="el-GR" sz="2300" dirty="0" smtClean="0"/>
              <a:t>και</a:t>
            </a:r>
            <a:r>
              <a:rPr lang="en-US" altLang="el-GR" sz="2300" dirty="0" smtClean="0"/>
              <a:t> </a:t>
            </a:r>
            <a:r>
              <a:rPr lang="el-GR" altLang="el-GR" sz="2300" dirty="0" smtClean="0"/>
              <a:t>κυρίαρχο- στο παρελθόν</a:t>
            </a:r>
            <a:r>
              <a:rPr lang="en-US" altLang="el-GR" sz="2300" dirty="0" smtClean="0"/>
              <a:t>.</a:t>
            </a:r>
            <a:endParaRPr lang="el-GR" altLang="el-GR" sz="2300" dirty="0" smtClean="0"/>
          </a:p>
          <a:p>
            <a:pPr eaLnBrk="1" hangingPunct="1"/>
            <a:r>
              <a:rPr lang="el-GR" altLang="el-GR" sz="2700" b="1" dirty="0" smtClean="0"/>
              <a:t>Δυναμικές Σελίδες</a:t>
            </a:r>
          </a:p>
          <a:p>
            <a:pPr lvl="1" eaLnBrk="1" hangingPunct="1"/>
            <a:r>
              <a:rPr lang="el-GR" altLang="el-GR" sz="2300" dirty="0" smtClean="0"/>
              <a:t>Το περιεχόμενο των δυναμικών σελίδων μπορεί να αλλάζει σε κάθε σύνοδο ή σε κάθε αίτηση.</a:t>
            </a:r>
          </a:p>
          <a:p>
            <a:pPr lvl="1" eaLnBrk="1" hangingPunct="1"/>
            <a:r>
              <a:rPr lang="el-GR" altLang="el-GR" sz="2300" dirty="0" smtClean="0"/>
              <a:t>Καθώς οι υπηρεσίες στο Διαδίκτυο</a:t>
            </a:r>
            <a:r>
              <a:rPr lang="en-US" altLang="el-GR" sz="2300" dirty="0" smtClean="0"/>
              <a:t> </a:t>
            </a:r>
            <a:r>
              <a:rPr lang="el-GR" altLang="el-GR" sz="2300" dirty="0" smtClean="0"/>
              <a:t>πλήθαιναν και οι τοπικές βάσεις δεδομένων</a:t>
            </a:r>
            <a:r>
              <a:rPr lang="en-US" altLang="el-GR" sz="2300" dirty="0" smtClean="0"/>
              <a:t> </a:t>
            </a:r>
            <a:r>
              <a:rPr lang="el-GR" altLang="el-GR" sz="2300" dirty="0" smtClean="0"/>
              <a:t>μεταφέρονταν για να υποστηρίξουν τις</a:t>
            </a:r>
            <a:r>
              <a:rPr lang="en-US" altLang="el-GR" sz="2300" dirty="0" smtClean="0"/>
              <a:t> </a:t>
            </a:r>
            <a:r>
              <a:rPr lang="el-GR" altLang="el-GR" sz="2300" dirty="0" smtClean="0"/>
              <a:t>υπηρεσίες, δημιουργήθηκε η ανάγκη</a:t>
            </a:r>
            <a:r>
              <a:rPr lang="en-US" altLang="el-GR" sz="2300" dirty="0" smtClean="0"/>
              <a:t> </a:t>
            </a:r>
            <a:r>
              <a:rPr lang="el-GR" altLang="el-GR" sz="2300" dirty="0" smtClean="0"/>
              <a:t>δυναμικών σελίδων.</a:t>
            </a:r>
            <a:endParaRPr lang="en-US" altLang="el-GR" sz="2300" dirty="0" smtClean="0"/>
          </a:p>
          <a:p>
            <a:pPr lvl="1" eaLnBrk="1" hangingPunct="1"/>
            <a:r>
              <a:rPr lang="el-GR" altLang="el-GR" sz="2300" dirty="0" smtClean="0"/>
              <a:t>Παραδείγματα: </a:t>
            </a:r>
            <a:r>
              <a:rPr lang="en-GB" altLang="el-GR" sz="2300" i="1" dirty="0" smtClean="0"/>
              <a:t>PHP, Perl, ASP, JSP</a:t>
            </a:r>
            <a:r>
              <a:rPr lang="el-GR" altLang="el-GR" sz="2300" i="1" dirty="0" smtClean="0"/>
              <a:t>, </a:t>
            </a:r>
            <a:r>
              <a:rPr lang="en-US" altLang="el-GR" sz="2300" i="1" dirty="0" smtClean="0"/>
              <a:t>Servlets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057E6-C77C-405D-97FE-0595639668CE}" type="slidenum">
              <a:rPr lang="el-GR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546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Παράδειγμα </a:t>
            </a:r>
            <a:r>
              <a:rPr lang="en-US" altLang="el-GR" dirty="0" smtClean="0"/>
              <a:t>Session</a:t>
            </a:r>
            <a:endParaRPr lang="el-GR" altLang="el-GR" dirty="0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sz="1400" dirty="0" smtClean="0">
                <a:latin typeface="Courier New" pitchFamily="49" charset="0"/>
                <a:cs typeface="Courier New" pitchFamily="49" charset="0"/>
              </a:rPr>
              <a:t>public class SessionExample extends HttpServlet {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sz="1400" dirty="0" smtClean="0">
                <a:latin typeface="Courier New" pitchFamily="49" charset="0"/>
                <a:cs typeface="Courier New" pitchFamily="49" charset="0"/>
              </a:rPr>
              <a:t>    public void doGet(HttpServletRequest request, HttpServletResponse response)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sz="1400" dirty="0" smtClean="0">
                <a:latin typeface="Courier New" pitchFamily="49" charset="0"/>
                <a:cs typeface="Courier New" pitchFamily="49" charset="0"/>
              </a:rPr>
              <a:t>    throws IOException, ServletException {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sz="1400" dirty="0" smtClean="0">
                <a:latin typeface="Courier New" pitchFamily="49" charset="0"/>
                <a:cs typeface="Courier New" pitchFamily="49" charset="0"/>
              </a:rPr>
              <a:t>        response.setContentType("text/html");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sz="1400" dirty="0" smtClean="0">
                <a:latin typeface="Courier New" pitchFamily="49" charset="0"/>
                <a:cs typeface="Courier New" pitchFamily="49" charset="0"/>
              </a:rPr>
              <a:t>        PrintWriter out = response.getWriter();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sz="14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l-GR" sz="1400" b="1" dirty="0" smtClean="0">
                <a:latin typeface="Courier New" pitchFamily="49" charset="0"/>
                <a:cs typeface="Courier New" pitchFamily="49" charset="0"/>
              </a:rPr>
              <a:t>HttpSession session = request.getSession();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l-GR" sz="1400" dirty="0" smtClean="0">
                <a:latin typeface="Courier New" pitchFamily="49" charset="0"/>
                <a:cs typeface="Courier New" pitchFamily="49" charset="0"/>
              </a:rPr>
              <a:t>    out.println("ID " + </a:t>
            </a:r>
            <a:r>
              <a:rPr lang="el-GR" sz="1400" b="1" dirty="0" smtClean="0">
                <a:latin typeface="Courier New" pitchFamily="49" charset="0"/>
                <a:cs typeface="Courier New" pitchFamily="49" charset="0"/>
              </a:rPr>
              <a:t>session.getId()</a:t>
            </a:r>
            <a:r>
              <a:rPr lang="el-GR" sz="1400" dirty="0" smtClean="0">
                <a:latin typeface="Courier New" pitchFamily="49" charset="0"/>
                <a:cs typeface="Courier New" pitchFamily="49" charset="0"/>
              </a:rPr>
              <a:t>);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l-GR" sz="1400" dirty="0" smtClean="0">
                <a:latin typeface="Courier New" pitchFamily="49" charset="0"/>
                <a:cs typeface="Courier New" pitchFamily="49" charset="0"/>
              </a:rPr>
              <a:t>// print session info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l-GR" sz="1400" dirty="0" smtClean="0">
                <a:latin typeface="Courier New" pitchFamily="49" charset="0"/>
                <a:cs typeface="Courier New" pitchFamily="49" charset="0"/>
              </a:rPr>
              <a:t>    // set session info if needed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sz="1400" dirty="0" smtClean="0">
                <a:latin typeface="Courier New" pitchFamily="49" charset="0"/>
                <a:cs typeface="Courier New" pitchFamily="49" charset="0"/>
              </a:rPr>
              <a:t>        String dataName = request.getParameter("dataName");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sz="1400" dirty="0" smtClean="0">
                <a:latin typeface="Courier New" pitchFamily="49" charset="0"/>
                <a:cs typeface="Courier New" pitchFamily="49" charset="0"/>
              </a:rPr>
              <a:t>        if (dataName != null &amp;&amp; dataName.length() &gt; 0) {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sz="1400" dirty="0" smtClean="0">
                <a:latin typeface="Courier New" pitchFamily="49" charset="0"/>
                <a:cs typeface="Courier New" pitchFamily="49" charset="0"/>
              </a:rPr>
              <a:t>            String dataValue = request.getParameter("dataValue");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sz="1400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l-GR" sz="1400" b="1" dirty="0" smtClean="0">
                <a:latin typeface="Courier New" pitchFamily="49" charset="0"/>
                <a:cs typeface="Courier New" pitchFamily="49" charset="0"/>
              </a:rPr>
              <a:t>session.setAttribute(dataName, dataValue);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sz="1400" dirty="0" smtClean="0">
                <a:latin typeface="Courier New" pitchFamily="49" charset="0"/>
                <a:cs typeface="Courier New" pitchFamily="49" charset="0"/>
              </a:rPr>
              <a:t>        }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l-GR" sz="1400" dirty="0" smtClean="0">
                <a:latin typeface="Courier New" pitchFamily="49" charset="0"/>
                <a:cs typeface="Courier New" pitchFamily="49" charset="0"/>
              </a:rPr>
              <a:t>Enumeration e = </a:t>
            </a:r>
            <a:r>
              <a:rPr lang="el-GR" sz="1400" b="1" dirty="0" smtClean="0">
                <a:latin typeface="Courier New" pitchFamily="49" charset="0"/>
                <a:cs typeface="Courier New" pitchFamily="49" charset="0"/>
              </a:rPr>
              <a:t>session.getAttributeNames();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l-GR" sz="1400" dirty="0" smtClean="0">
                <a:latin typeface="Courier New" pitchFamily="49" charset="0"/>
                <a:cs typeface="Courier New" pitchFamily="49" charset="0"/>
              </a:rPr>
              <a:t>// print session contents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l-GR" sz="1400" dirty="0" smtClean="0">
                <a:latin typeface="Courier New" pitchFamily="49" charset="0"/>
                <a:cs typeface="Courier New" pitchFamily="49" charset="0"/>
              </a:rPr>
              <a:t>while (e.hasMoreElements()) {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sz="1400" dirty="0" smtClean="0">
                <a:latin typeface="Courier New" pitchFamily="49" charset="0"/>
                <a:cs typeface="Courier New" pitchFamily="49" charset="0"/>
              </a:rPr>
              <a:t>            String name = (String)e.nextElement();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sz="1400" dirty="0" smtClean="0">
                <a:latin typeface="Courier New" pitchFamily="49" charset="0"/>
                <a:cs typeface="Courier New" pitchFamily="49" charset="0"/>
              </a:rPr>
              <a:t>            String value = </a:t>
            </a:r>
            <a:r>
              <a:rPr lang="el-GR" sz="1400" b="1" dirty="0" smtClean="0">
                <a:latin typeface="Courier New" pitchFamily="49" charset="0"/>
                <a:cs typeface="Courier New" pitchFamily="49" charset="0"/>
              </a:rPr>
              <a:t>session.getAttribute(name).toString();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sz="1400" dirty="0" smtClean="0">
                <a:latin typeface="Courier New" pitchFamily="49" charset="0"/>
                <a:cs typeface="Courier New" pitchFamily="49" charset="0"/>
              </a:rPr>
              <a:t>            out.println(name + " = " + value);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sz="1400" dirty="0" smtClean="0">
                <a:latin typeface="Courier New" pitchFamily="49" charset="0"/>
                <a:cs typeface="Courier New" pitchFamily="49" charset="0"/>
              </a:rPr>
              <a:t>        }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sz="1400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l-GR" sz="14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6042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 charset="0"/>
                <a:cs typeface="ヒラギノ角ゴ ProN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 charset="0"/>
                <a:cs typeface="ヒラギノ角ゴ ProN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 charset="0"/>
                <a:cs typeface="ヒラギノ角ゴ ProN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 charset="0"/>
                <a:cs typeface="ヒラギノ角ゴ ProN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 charset="0"/>
                <a:cs typeface="ヒラギノ角ゴ ProN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N W3" charset="0"/>
                <a:cs typeface="ヒラギノ角ゴ ProN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N W3" charset="0"/>
                <a:cs typeface="ヒラギノ角ゴ ProN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N W3" charset="0"/>
                <a:cs typeface="ヒラギノ角ゴ ProN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/>
            <a:r>
              <a:rPr lang="el-GR" altLang="el-GR" dirty="0">
                <a:solidFill>
                  <a:srgbClr val="898989"/>
                </a:solidFill>
              </a:rPr>
              <a:t>Δικτυακός Προγραμματισμός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51AD9-2330-43B8-8C50-3282B397ED28}" type="slidenum">
              <a:rPr lang="el-GR"/>
              <a:pPr>
                <a:defRPr/>
              </a:pPr>
              <a:t>50</a:t>
            </a:fld>
            <a:endParaRPr lang="el-GR" dirty="0"/>
          </a:p>
        </p:txBody>
      </p:sp>
      <p:sp>
        <p:nvSpPr>
          <p:cNvPr id="60422" name="Rectangle 8"/>
          <p:cNvSpPr>
            <a:spLocks noChangeArrowheads="1"/>
          </p:cNvSpPr>
          <p:nvPr/>
        </p:nvSpPr>
        <p:spPr bwMode="auto">
          <a:xfrm>
            <a:off x="900113" y="6262688"/>
            <a:ext cx="7127875" cy="457200"/>
          </a:xfrm>
          <a:prstGeom prst="rect">
            <a:avLst/>
          </a:prstGeom>
          <a:solidFill>
            <a:srgbClr val="FFFF00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 charset="0"/>
                <a:cs typeface="ヒラギノ角ゴ ProN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 charset="0"/>
                <a:cs typeface="ヒラギノ角ゴ ProN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 charset="0"/>
                <a:cs typeface="ヒラギノ角ゴ ProN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 charset="0"/>
                <a:cs typeface="ヒラギノ角ゴ ProN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 charset="0"/>
                <a:cs typeface="ヒラギノ角ゴ ProN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N W3" charset="0"/>
                <a:cs typeface="ヒラギノ角ゴ ProN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N W3" charset="0"/>
                <a:cs typeface="ヒラギノ角ゴ ProN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N W3" charset="0"/>
                <a:cs typeface="ヒラギノ角ゴ ProN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/>
            <a:r>
              <a:rPr lang="el-GR" altLang="el-GR" sz="2400" dirty="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rPr>
              <a:t>Βγάζει διαφορετικό </a:t>
            </a:r>
            <a:r>
              <a:rPr lang="en-US" altLang="el-GR" sz="2400" dirty="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rPr>
              <a:t>id </a:t>
            </a:r>
            <a:r>
              <a:rPr lang="el-GR" altLang="el-GR" sz="2400" dirty="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rPr>
              <a:t>κάθε φορά που κάνω </a:t>
            </a:r>
            <a:r>
              <a:rPr lang="en-US" altLang="el-GR" sz="2400" dirty="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rPr>
              <a:t>refresh</a:t>
            </a:r>
            <a:r>
              <a:rPr lang="el-GR" altLang="el-GR" sz="2400" dirty="0">
                <a:solidFill>
                  <a:srgbClr val="000000"/>
                </a:solidFill>
                <a:latin typeface="Times New Roman" pitchFamily="18" charset="0"/>
                <a:ea typeface="ヒラギノ明朝 ProN W3"/>
                <a:cs typeface="ヒラギノ明朝 ProN W3"/>
                <a:sym typeface="Times New Roman" pitchFamily="18" charset="0"/>
              </a:rPr>
              <a:t> (?)</a:t>
            </a:r>
          </a:p>
        </p:txBody>
      </p:sp>
    </p:spTree>
    <p:extLst>
      <p:ext uri="{BB962C8B-B14F-4D97-AF65-F5344CB8AC3E}">
        <p14:creationId xmlns:p14="http://schemas.microsoft.com/office/powerpoint/2010/main" val="101995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Servlets &amp; Database Connectivity</a:t>
            </a:r>
            <a:endParaRPr lang="el-GR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2500" dirty="0" smtClean="0"/>
              <a:t>Τα Servlets όπως όλα τα αλλά προγράμματα Java μπορούν να</a:t>
            </a:r>
            <a:r>
              <a:rPr lang="en-US" altLang="el-GR" sz="2500" dirty="0" smtClean="0"/>
              <a:t> </a:t>
            </a:r>
            <a:r>
              <a:rPr lang="el-GR" altLang="el-GR" sz="2500" dirty="0" smtClean="0"/>
              <a:t>συνδεθούν με βάσεις δεδομένων με την χρήση drivers και του </a:t>
            </a:r>
            <a:r>
              <a:rPr lang="en-US" altLang="el-GR" sz="2500" dirty="0" smtClean="0"/>
              <a:t>JDBC API </a:t>
            </a:r>
            <a:r>
              <a:rPr lang="el-GR" altLang="el-GR" sz="2500" dirty="0" smtClean="0"/>
              <a:t>της </a:t>
            </a:r>
            <a:r>
              <a:rPr lang="en-US" altLang="el-GR" sz="2500" dirty="0" smtClean="0"/>
              <a:t>Java.</a:t>
            </a:r>
            <a:endParaRPr lang="el-GR" altLang="el-GR" sz="25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l-GR" sz="2500" dirty="0" smtClean="0"/>
              <a:t>To </a:t>
            </a:r>
            <a:r>
              <a:rPr lang="el-GR" altLang="el-GR" sz="2500" dirty="0" smtClean="0"/>
              <a:t>JDBC είναι database independent. Πχ με αλλαγή 2 γραμμών</a:t>
            </a:r>
            <a:r>
              <a:rPr lang="en-US" altLang="el-GR" sz="2500" dirty="0" smtClean="0"/>
              <a:t> </a:t>
            </a:r>
            <a:r>
              <a:rPr lang="el-GR" altLang="el-GR" sz="2500" dirty="0" smtClean="0"/>
              <a:t>κώδικα μπορούμε να αλλάξουμε την Sybase βάση μας σε Oracle χωρίς αλλαγή του υπόλοιπου κώδικα</a:t>
            </a:r>
            <a:r>
              <a:rPr lang="en-US" altLang="el-GR" sz="2500" dirty="0" smtClean="0"/>
              <a:t>.</a:t>
            </a:r>
            <a:endParaRPr lang="el-GR" altLang="el-GR" sz="2500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sz="2500" dirty="0" smtClean="0"/>
              <a:t>Έχουμε επιλογή να επεξεργαστούμε στοιχεία από διαφορετικές και</a:t>
            </a:r>
            <a:r>
              <a:rPr lang="en-US" altLang="el-GR" sz="2500" dirty="0" smtClean="0"/>
              <a:t> </a:t>
            </a:r>
            <a:r>
              <a:rPr lang="el-GR" altLang="el-GR" sz="2500" dirty="0" smtClean="0"/>
              <a:t>ανομοιογενείς βάσεις μέσω του κώδικα.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500" dirty="0" smtClean="0"/>
              <a:t>Κύριο πλεονέκτημα είναι ότι τα Servlets μπορούν να διατηρούν Open</a:t>
            </a:r>
            <a:r>
              <a:rPr lang="en-US" altLang="el-GR" sz="2500" dirty="0" smtClean="0"/>
              <a:t> </a:t>
            </a:r>
            <a:r>
              <a:rPr lang="el-GR" altLang="el-GR" sz="2500" dirty="0" smtClean="0"/>
              <a:t>Database Connections, με αποτέλεσμα να μπορούν πολλά</a:t>
            </a:r>
            <a:r>
              <a:rPr lang="en-US" altLang="el-GR" sz="2500" dirty="0" smtClean="0"/>
              <a:t> </a:t>
            </a:r>
            <a:r>
              <a:rPr lang="el-GR" altLang="el-GR" sz="2500" dirty="0" smtClean="0"/>
              <a:t>requests να εξυπηρετηθούν από μια κλήση.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291FD4-AFFF-431E-8AFA-CB5EA5C06190}" type="slidenum">
              <a:rPr lang="el-GR" smtClean="0"/>
              <a:pPr>
                <a:defRPr/>
              </a:pPr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5404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Για Ελληνικά...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l-GR" altLang="el-GR" sz="1400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1400" dirty="0" smtClean="0">
                <a:latin typeface="Courier New" pitchFamily="49" charset="0"/>
                <a:cs typeface="Courier New" pitchFamily="49" charset="0"/>
              </a:rPr>
              <a:t>import java.io.*; import javax.servlet.*; import javax.servlet.http.*;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1400" dirty="0" smtClean="0">
                <a:latin typeface="Courier New" pitchFamily="49" charset="0"/>
                <a:cs typeface="Courier New" pitchFamily="49" charset="0"/>
              </a:rPr>
              <a:t>public class HelloToYou extends HttpServlet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1400" dirty="0" smtClean="0">
                <a:latin typeface="Courier New" pitchFamily="49" charset="0"/>
                <a:cs typeface="Courier New" pitchFamily="49" charset="0"/>
              </a:rPr>
              <a:t>	public void doPost(HttpServletRequest request, HttpServletResponse response)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1400" dirty="0" smtClean="0">
                <a:latin typeface="Courier New" pitchFamily="49" charset="0"/>
                <a:cs typeface="Courier New" pitchFamily="49" charset="0"/>
              </a:rPr>
              <a:t>		throws ServletException, IOException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1400" b="1" dirty="0" smtClean="0">
                <a:latin typeface="Courier New" pitchFamily="49" charset="0"/>
                <a:cs typeface="Courier New" pitchFamily="49" charset="0"/>
              </a:rPr>
              <a:t>		request.setCharacterEncoding("ISO-8859-7");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1400" b="1" dirty="0" smtClean="0">
                <a:latin typeface="Courier New" pitchFamily="49" charset="0"/>
                <a:cs typeface="Courier New" pitchFamily="49" charset="0"/>
              </a:rPr>
              <a:t>		response.setContentType("text/html; charset=ISO-8859-7");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1400" dirty="0" smtClean="0">
                <a:latin typeface="Courier New" pitchFamily="49" charset="0"/>
                <a:cs typeface="Courier New" pitchFamily="49" charset="0"/>
              </a:rPr>
              <a:t>		String s = request.getParameter("name");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1400" dirty="0" smtClean="0">
                <a:latin typeface="Courier New" pitchFamily="49" charset="0"/>
                <a:cs typeface="Courier New" pitchFamily="49" charset="0"/>
              </a:rPr>
              <a:t>		PrintWriter </a:t>
            </a:r>
            <a:r>
              <a:rPr lang="en-US" altLang="el-GR" sz="1400" dirty="0" smtClean="0">
                <a:latin typeface="Courier New" pitchFamily="49" charset="0"/>
                <a:cs typeface="Courier New" pitchFamily="49" charset="0"/>
              </a:rPr>
              <a:t>out</a:t>
            </a:r>
            <a:r>
              <a:rPr lang="el-GR" altLang="el-GR" sz="1400" dirty="0" smtClean="0">
                <a:latin typeface="Courier New" pitchFamily="49" charset="0"/>
                <a:cs typeface="Courier New" pitchFamily="49" charset="0"/>
              </a:rPr>
              <a:t> = response.getWriter();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14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altLang="el-GR" sz="1400" dirty="0" smtClean="0">
                <a:latin typeface="Courier New" pitchFamily="49" charset="0"/>
                <a:cs typeface="Courier New" pitchFamily="49" charset="0"/>
              </a:rPr>
              <a:t>out</a:t>
            </a:r>
            <a:r>
              <a:rPr lang="el-GR" altLang="el-GR" sz="1400" dirty="0" smtClean="0">
                <a:latin typeface="Courier New" pitchFamily="49" charset="0"/>
                <a:cs typeface="Courier New" pitchFamily="49" charset="0"/>
              </a:rPr>
              <a:t>.println("Hello to you "+s);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1400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1400" dirty="0" smtClean="0">
                <a:latin typeface="Courier New" pitchFamily="49" charset="0"/>
                <a:cs typeface="Courier New" pitchFamily="49" charset="0"/>
              </a:rPr>
              <a:t>	public void doGet(HttpServletRequest request, HttpServletResponse response)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1400" dirty="0" smtClean="0">
                <a:latin typeface="Courier New" pitchFamily="49" charset="0"/>
                <a:cs typeface="Courier New" pitchFamily="49" charset="0"/>
              </a:rPr>
              <a:t>		throws ServletException, IOException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1400" dirty="0" smtClean="0">
                <a:latin typeface="Courier New" pitchFamily="49" charset="0"/>
                <a:cs typeface="Courier New" pitchFamily="49" charset="0"/>
              </a:rPr>
              <a:t>		doPost(request, response);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1400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14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D45D3-4198-4862-980B-3D5222809EE9}" type="slidenum">
              <a:rPr lang="el-GR"/>
              <a:pPr>
                <a:defRPr/>
              </a:pPr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21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Παράδειγμα εφαρμογής </a:t>
            </a:r>
            <a:r>
              <a:rPr lang="en-US" altLang="el-GR" sz="3600" dirty="0" smtClean="0"/>
              <a:t>1/3</a:t>
            </a:r>
            <a:endParaRPr lang="el-GR" altLang="el-GR" sz="3600" dirty="0" smtClean="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l-GR" dirty="0" smtClean="0"/>
              <a:t>Servlet </a:t>
            </a:r>
            <a:r>
              <a:rPr lang="el-GR" altLang="el-GR" dirty="0" smtClean="0"/>
              <a:t>με το όνομα </a:t>
            </a:r>
            <a:r>
              <a:rPr lang="en-US" altLang="el-GR" dirty="0" smtClean="0"/>
              <a:t>NewServlet</a:t>
            </a:r>
            <a:r>
              <a:rPr lang="el-GR" altLang="el-GR" dirty="0" smtClean="0"/>
              <a:t> το οποίο εμφανίζει την </a:t>
            </a:r>
            <a:r>
              <a:rPr lang="en-US" altLang="el-GR" dirty="0" smtClean="0"/>
              <a:t>IP </a:t>
            </a:r>
            <a:r>
              <a:rPr lang="el-GR" altLang="el-GR" dirty="0" smtClean="0"/>
              <a:t>διεύθυνση που το κάλεσε.</a:t>
            </a:r>
          </a:p>
        </p:txBody>
      </p:sp>
    </p:spTree>
    <p:extLst>
      <p:ext uri="{BB962C8B-B14F-4D97-AF65-F5344CB8AC3E}">
        <p14:creationId xmlns:p14="http://schemas.microsoft.com/office/powerpoint/2010/main" val="384498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Παράδειγμα εφαρμογής </a:t>
            </a:r>
            <a:r>
              <a:rPr lang="en-US" altLang="el-GR" sz="3600" dirty="0" smtClean="0"/>
              <a:t>2/3</a:t>
            </a:r>
            <a:endParaRPr lang="el-GR" altLang="el-GR" sz="3600" dirty="0" smtClean="0"/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Εφαρμογή που αποτελείται από δύο </a:t>
            </a:r>
            <a:r>
              <a:rPr lang="en-US" altLang="el-GR" dirty="0" smtClean="0"/>
              <a:t>servlets</a:t>
            </a:r>
          </a:p>
          <a:p>
            <a:pPr lvl="1"/>
            <a:r>
              <a:rPr lang="en-US" altLang="el-GR" dirty="0" smtClean="0"/>
              <a:t>FormData</a:t>
            </a:r>
          </a:p>
          <a:p>
            <a:pPr lvl="1"/>
            <a:r>
              <a:rPr lang="en-US" altLang="el-GR" dirty="0" smtClean="0"/>
              <a:t>FormResult</a:t>
            </a:r>
          </a:p>
          <a:p>
            <a:r>
              <a:rPr lang="en-US" altLang="el-GR" dirty="0" smtClean="0"/>
              <a:t>To FormData 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διαβάζει μέσω μιας φόρμας ένα όνομα χρήστη</a:t>
            </a:r>
          </a:p>
          <a:p>
            <a:pPr lvl="1"/>
            <a:r>
              <a:rPr lang="el-GR" altLang="el-GR" dirty="0" smtClean="0"/>
              <a:t>Με το πάτημα του </a:t>
            </a:r>
            <a:r>
              <a:rPr lang="en-US" altLang="el-GR" dirty="0" smtClean="0"/>
              <a:t>Submit </a:t>
            </a:r>
            <a:r>
              <a:rPr lang="el-GR" altLang="el-GR" dirty="0" smtClean="0"/>
              <a:t>κουμπιού «Αποστολή» το στέλνει με </a:t>
            </a:r>
            <a:r>
              <a:rPr lang="en-US" altLang="el-GR" dirty="0" smtClean="0"/>
              <a:t>POST </a:t>
            </a:r>
            <a:r>
              <a:rPr lang="el-GR" altLang="el-GR" dirty="0" smtClean="0"/>
              <a:t>στη </a:t>
            </a:r>
            <a:r>
              <a:rPr lang="en-US" altLang="el-GR" dirty="0" smtClean="0"/>
              <a:t>FormResult</a:t>
            </a:r>
            <a:endParaRPr lang="el-GR" altLang="el-GR" dirty="0" smtClean="0"/>
          </a:p>
          <a:p>
            <a:pPr lvl="1"/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201436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Παράδειγμα εφαρμογής </a:t>
            </a:r>
            <a:r>
              <a:rPr lang="en-US" altLang="el-GR" sz="3600" dirty="0" smtClean="0"/>
              <a:t>3/3</a:t>
            </a:r>
            <a:endParaRPr lang="el-GR" altLang="el-GR" sz="3600" dirty="0" smtClean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688" indent="0">
              <a:buFont typeface="Arial" pitchFamily="34" charset="0"/>
              <a:buNone/>
            </a:pPr>
            <a:r>
              <a:rPr lang="en-US" altLang="el-GR" sz="2700" dirty="0" smtClean="0"/>
              <a:t>H FormResult</a:t>
            </a:r>
          </a:p>
          <a:p>
            <a:pPr marL="39688" indent="0"/>
            <a:r>
              <a:rPr lang="el-GR" altLang="el-GR" sz="2700" dirty="0" smtClean="0"/>
              <a:t>Καλωσορίζει το χρήστη με το όνομά του</a:t>
            </a:r>
          </a:p>
          <a:p>
            <a:pPr marL="39688" indent="0"/>
            <a:r>
              <a:rPr lang="el-GR" altLang="el-GR" sz="2700" dirty="0" smtClean="0"/>
              <a:t>Αν ο χρήστης πηγαίνει για πρώτη φορά στη σελίδα</a:t>
            </a:r>
          </a:p>
          <a:p>
            <a:pPr lvl="1"/>
            <a:r>
              <a:rPr lang="el-GR" altLang="el-GR" sz="2300" dirty="0" smtClean="0"/>
              <a:t>Εμφανίζει το μήνυμα: «Καινούριος στην πόλη;»</a:t>
            </a:r>
          </a:p>
          <a:p>
            <a:pPr marL="39688" indent="0"/>
            <a:r>
              <a:rPr lang="el-GR" altLang="el-GR" sz="2700" dirty="0" smtClean="0"/>
              <a:t>Αν ο χρήστης έχει ξαναπάει στη σελίδα </a:t>
            </a:r>
          </a:p>
          <a:p>
            <a:pPr lvl="1"/>
            <a:r>
              <a:rPr lang="el-GR" altLang="el-GR" sz="2300" dirty="0" smtClean="0"/>
              <a:t>Εμφανίζει το μήνυμα «Καλώς τον για Χ-στη φορά»</a:t>
            </a:r>
          </a:p>
          <a:p>
            <a:pPr marL="39688" indent="0"/>
            <a:r>
              <a:rPr lang="el-GR" altLang="el-GR" sz="2700" dirty="0" smtClean="0"/>
              <a:t>Εμφανίζει ένα τυχαίο </a:t>
            </a:r>
            <a:r>
              <a:rPr lang="en-US" altLang="el-GR" sz="2700" dirty="0" smtClean="0"/>
              <a:t>SessionID </a:t>
            </a:r>
            <a:r>
              <a:rPr lang="el-GR" altLang="el-GR" sz="2700" dirty="0" smtClean="0"/>
              <a:t>σταθερό για το χρήστη</a:t>
            </a:r>
          </a:p>
          <a:p>
            <a:pPr marL="39688" indent="0">
              <a:buFont typeface="Arial" pitchFamily="34" charset="0"/>
              <a:buNone/>
            </a:pPr>
            <a:r>
              <a:rPr lang="el-GR" altLang="el-GR" sz="2700" dirty="0" smtClean="0"/>
              <a:t>Αν ο χρήστης δεν πέρασε από τη </a:t>
            </a:r>
            <a:r>
              <a:rPr lang="en-US" altLang="el-GR" sz="2700" dirty="0" smtClean="0"/>
              <a:t>FormData</a:t>
            </a:r>
          </a:p>
          <a:p>
            <a:pPr marL="39688" indent="0"/>
            <a:r>
              <a:rPr lang="el-GR" altLang="el-GR" sz="2700" dirty="0" smtClean="0"/>
              <a:t>Εμφανίζει το μήνυμα «Πώς βρέθηκες εδώ;»</a:t>
            </a:r>
          </a:p>
        </p:txBody>
      </p:sp>
    </p:spTree>
    <p:extLst>
      <p:ext uri="{BB962C8B-B14F-4D97-AF65-F5344CB8AC3E}">
        <p14:creationId xmlns:p14="http://schemas.microsoft.com/office/powerpoint/2010/main" val="145828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44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885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Ιωάννης Βογιατζής 2015. Ιωάννης Βογιατζής. «Δικτυακός </a:t>
            </a:r>
            <a:r>
              <a:rPr lang="el-GR" sz="2000" dirty="0" smtClean="0"/>
              <a:t>Προγραμματισμός</a:t>
            </a:r>
            <a:r>
              <a:rPr lang="en-US" sz="2000" dirty="0" smtClean="0"/>
              <a:t> (</a:t>
            </a:r>
            <a:r>
              <a:rPr lang="el-GR" sz="2000" smtClean="0"/>
              <a:t>Θ). </a:t>
            </a:r>
            <a:r>
              <a:rPr lang="el-GR" sz="2000" dirty="0"/>
              <a:t>Ενότητα </a:t>
            </a:r>
            <a:r>
              <a:rPr lang="en-US" sz="2000" dirty="0"/>
              <a:t>5</a:t>
            </a:r>
            <a:r>
              <a:rPr lang="el-GR" sz="2000" dirty="0" smtClean="0"/>
              <a:t>: </a:t>
            </a:r>
            <a:r>
              <a:rPr lang="en-US" sz="2000" dirty="0" smtClean="0"/>
              <a:t>Servlets</a:t>
            </a:r>
            <a:r>
              <a:rPr lang="el-GR" sz="2000" dirty="0" smtClean="0"/>
              <a:t>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1050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</a:rPr>
              <a:t>τόπο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Ο </a:t>
            </a:r>
            <a:r>
              <a:rPr lang="el-GR" dirty="0">
                <a:solidFill>
                  <a:prstClr val="black"/>
                </a:solidFill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36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Παράδειγμα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2500" b="1" dirty="0" smtClean="0"/>
              <a:t>Παράδειγμα</a:t>
            </a:r>
            <a:r>
              <a:rPr lang="el-GR" altLang="el-GR" sz="2500" dirty="0" smtClean="0"/>
              <a:t>: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100" dirty="0" smtClean="0"/>
              <a:t>ένα βιβλιοπωλείο με 100 βιβλία θα</a:t>
            </a:r>
            <a:r>
              <a:rPr lang="en-US" altLang="el-GR" sz="2100" dirty="0" smtClean="0"/>
              <a:t> </a:t>
            </a:r>
            <a:r>
              <a:rPr lang="el-GR" altLang="el-GR" sz="2100" dirty="0" smtClean="0"/>
              <a:t>μπορούσε να παρέχει στους πελάτες του υπηρεσία</a:t>
            </a:r>
            <a:r>
              <a:rPr lang="en-US" altLang="el-GR" sz="2100" dirty="0" smtClean="0"/>
              <a:t> </a:t>
            </a:r>
            <a:r>
              <a:rPr lang="el-GR" altLang="el-GR" sz="2100" dirty="0" smtClean="0"/>
              <a:t>πληροφορίας βιβλίων (π.χ. περιγραφή, ISBN, κλπ).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100" dirty="0" smtClean="0"/>
              <a:t>Αυτές οι σελίδες, λόγω του μικρού πλήθους, θα</a:t>
            </a:r>
            <a:r>
              <a:rPr lang="en-US" altLang="el-GR" sz="2100" dirty="0" smtClean="0"/>
              <a:t> </a:t>
            </a:r>
            <a:r>
              <a:rPr lang="el-GR" altLang="el-GR" sz="2100" dirty="0" smtClean="0"/>
              <a:t>μπορούσαν να είναι και στατικές.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500" b="1" dirty="0" smtClean="0"/>
              <a:t>Πρόβλημα</a:t>
            </a:r>
            <a:r>
              <a:rPr lang="el-GR" altLang="el-GR" sz="2500" dirty="0" smtClean="0"/>
              <a:t>: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100" dirty="0" smtClean="0"/>
              <a:t>Αν ο αριθμός των βιβλίων αυξηθεί, είναι</a:t>
            </a:r>
            <a:r>
              <a:rPr lang="en-US" altLang="el-GR" sz="2100" dirty="0" smtClean="0"/>
              <a:t> </a:t>
            </a:r>
            <a:r>
              <a:rPr lang="el-GR" altLang="el-GR" sz="2100" dirty="0" smtClean="0"/>
              <a:t>πλέον ασύμφορο να φτιαχτούν π.χ. 100.000 διαφορετικές</a:t>
            </a:r>
            <a:r>
              <a:rPr lang="en-US" altLang="el-GR" sz="2100" dirty="0" smtClean="0"/>
              <a:t> </a:t>
            </a:r>
            <a:r>
              <a:rPr lang="el-GR" altLang="el-GR" sz="2100" dirty="0" smtClean="0"/>
              <a:t>στατικές σελίδες.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500" b="1" dirty="0" smtClean="0"/>
              <a:t>Λύση</a:t>
            </a:r>
            <a:r>
              <a:rPr lang="el-GR" altLang="el-GR" sz="2500" dirty="0" smtClean="0"/>
              <a:t>: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100" dirty="0" smtClean="0"/>
              <a:t>Δυναμική σελίδα: ένα κοινό πρότυπο (template) το</a:t>
            </a:r>
            <a:r>
              <a:rPr lang="en-US" altLang="el-GR" sz="2100" dirty="0" smtClean="0"/>
              <a:t> </a:t>
            </a:r>
            <a:r>
              <a:rPr lang="el-GR" altLang="el-GR" sz="2100" dirty="0" smtClean="0"/>
              <a:t>οποίο κάθε φορά αυτόματα συμπληρώνεται κατάλληλα,</a:t>
            </a:r>
            <a:r>
              <a:rPr lang="en-US" altLang="el-GR" sz="2100" dirty="0" smtClean="0"/>
              <a:t> </a:t>
            </a:r>
            <a:r>
              <a:rPr lang="el-GR" altLang="el-GR" sz="2100" dirty="0" smtClean="0"/>
              <a:t>αντλώντας τη σχετική πληροφορία από μία βάση</a:t>
            </a:r>
            <a:r>
              <a:rPr lang="en-US" altLang="el-GR" sz="2100" dirty="0" smtClean="0"/>
              <a:t> </a:t>
            </a:r>
            <a:r>
              <a:rPr lang="el-GR" altLang="el-GR" sz="2100" dirty="0" smtClean="0"/>
              <a:t>δεδομένων.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3ED16-E09C-414E-B4F3-E1883A4C2E9D}" type="slidenum">
              <a:rPr lang="el-GR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01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60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δημιουργού.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1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25355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0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3200" dirty="0" smtClean="0"/>
              <a:t>Server Side Programming </a:t>
            </a:r>
            <a:r>
              <a:rPr lang="el-GR" altLang="el-GR" sz="3200" dirty="0" smtClean="0"/>
              <a:t>με </a:t>
            </a:r>
            <a:r>
              <a:rPr lang="en-US" altLang="el-GR" sz="3200" dirty="0" smtClean="0"/>
              <a:t>Java</a:t>
            </a:r>
            <a:endParaRPr lang="el-GR" altLang="el-GR" sz="3200" dirty="0" smtClean="0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00" y="1638325"/>
            <a:ext cx="7174399" cy="4449712"/>
          </a:xfrm>
        </p:spPr>
      </p:pic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943DA-C2BD-4A5D-BFD8-EFDE2B07C313}" type="slidenum">
              <a:rPr lang="el-GR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068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Servlets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F8CF7A-0F54-4E39-86A4-1C339A808122}" type="slidenum">
              <a:rPr lang="el-GR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286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/>
              <a:t>Servlets </a:t>
            </a:r>
            <a:r>
              <a:rPr lang="en-US" altLang="el-GR" sz="3600" dirty="0" smtClean="0"/>
              <a:t>1/2</a:t>
            </a:r>
            <a:endParaRPr lang="el-GR" altLang="el-GR" sz="3600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l-GR" altLang="el-GR" sz="2500" dirty="0" smtClean="0"/>
              <a:t>Τι είναι τα Servlet</a:t>
            </a:r>
            <a:r>
              <a:rPr lang="en-US" altLang="el-GR" sz="2500" dirty="0" smtClean="0"/>
              <a:t>s</a:t>
            </a:r>
            <a:r>
              <a:rPr lang="el-GR" altLang="el-GR" sz="2500" dirty="0" smtClean="0"/>
              <a:t>?</a:t>
            </a:r>
          </a:p>
          <a:p>
            <a:pPr lvl="1" eaLnBrk="1" hangingPunct="1">
              <a:spcBef>
                <a:spcPct val="0"/>
              </a:spcBef>
            </a:pPr>
            <a:r>
              <a:rPr lang="el-GR" altLang="el-GR" sz="2100" dirty="0" smtClean="0"/>
              <a:t>Είναι ενότητες </a:t>
            </a:r>
            <a:r>
              <a:rPr lang="el-GR" altLang="el-GR" sz="2100" b="1" dirty="0" smtClean="0"/>
              <a:t>κώδικα Java (</a:t>
            </a:r>
            <a:r>
              <a:rPr lang="en-US" altLang="el-GR" sz="2100" b="1" dirty="0" smtClean="0"/>
              <a:t>Java Classes)</a:t>
            </a:r>
            <a:r>
              <a:rPr lang="el-GR" altLang="el-GR" sz="2100" dirty="0" smtClean="0"/>
              <a:t>, που τρέχουν σε </a:t>
            </a:r>
            <a:r>
              <a:rPr lang="en-US" altLang="el-GR" sz="2100" dirty="0" smtClean="0"/>
              <a:t>www </a:t>
            </a:r>
            <a:r>
              <a:rPr lang="el-GR" altLang="el-GR" sz="2100" dirty="0" smtClean="0"/>
              <a:t>servers</a:t>
            </a:r>
            <a:r>
              <a:rPr lang="en-US" altLang="el-GR" sz="2100" dirty="0" smtClean="0"/>
              <a:t> </a:t>
            </a:r>
            <a:r>
              <a:rPr lang="el-GR" altLang="el-GR" sz="2100" dirty="0" smtClean="0"/>
              <a:t>και δημιουργούν δυναμικό περιεχόμενο (συνήθως </a:t>
            </a:r>
            <a:r>
              <a:rPr lang="en-US" altLang="el-GR" sz="2100" dirty="0" smtClean="0"/>
              <a:t>HTML).</a:t>
            </a:r>
          </a:p>
          <a:p>
            <a:pPr eaLnBrk="1" hangingPunct="1">
              <a:spcBef>
                <a:spcPct val="0"/>
              </a:spcBef>
            </a:pPr>
            <a:r>
              <a:rPr lang="el-GR" altLang="el-GR" sz="2500" dirty="0" smtClean="0"/>
              <a:t>Τα Servlets χρησιμοποιούνται σε εφαρμογές που απαιτούν</a:t>
            </a:r>
            <a:r>
              <a:rPr lang="en-US" altLang="el-GR" sz="2500" dirty="0" smtClean="0"/>
              <a:t> </a:t>
            </a:r>
            <a:r>
              <a:rPr lang="el-GR" altLang="el-GR" sz="2500" b="1" dirty="0" smtClean="0"/>
              <a:t>προεπεξεργασία</a:t>
            </a:r>
            <a:r>
              <a:rPr lang="el-GR" altLang="el-GR" sz="2500" dirty="0" smtClean="0"/>
              <a:t>, πριν την αποστολή της απόκρισης στον χρήστη.</a:t>
            </a:r>
          </a:p>
          <a:p>
            <a:pPr eaLnBrk="1" hangingPunct="1">
              <a:spcBef>
                <a:spcPct val="0"/>
              </a:spcBef>
            </a:pPr>
            <a:r>
              <a:rPr lang="el-GR" altLang="el-GR" sz="2600" dirty="0" smtClean="0"/>
              <a:t>Το servlet είναι ένα Java πρόγραμμα που τρέχει κάτω από έναν web server,</a:t>
            </a:r>
            <a:r>
              <a:rPr lang="en-US" altLang="el-GR" sz="2600" dirty="0" smtClean="0"/>
              <a:t> </a:t>
            </a:r>
            <a:r>
              <a:rPr lang="el-GR" altLang="el-GR" sz="2600" dirty="0" smtClean="0"/>
              <a:t>παίρνει ως είσοδο ένα αντικείμενο αίτησης (</a:t>
            </a:r>
            <a:r>
              <a:rPr lang="el-GR" altLang="el-GR" sz="2600" b="1" dirty="0" smtClean="0"/>
              <a:t>request object</a:t>
            </a:r>
            <a:r>
              <a:rPr lang="el-GR" altLang="el-GR" sz="2600" dirty="0" smtClean="0"/>
              <a:t>) και απαντά με ένα</a:t>
            </a:r>
            <a:r>
              <a:rPr lang="en-US" altLang="el-GR" sz="2600" dirty="0" smtClean="0"/>
              <a:t> </a:t>
            </a:r>
            <a:r>
              <a:rPr lang="el-GR" altLang="el-GR" sz="2600" dirty="0" smtClean="0"/>
              <a:t>αντικείμενο απόκρισης (</a:t>
            </a:r>
            <a:r>
              <a:rPr lang="en-US" altLang="el-GR" sz="2600" b="1" dirty="0" smtClean="0"/>
              <a:t>response object</a:t>
            </a:r>
            <a:r>
              <a:rPr lang="en-US" altLang="el-GR" sz="2600" dirty="0" smtClean="0"/>
              <a:t>).</a:t>
            </a:r>
          </a:p>
          <a:p>
            <a:pPr eaLnBrk="1" hangingPunct="1">
              <a:spcBef>
                <a:spcPct val="0"/>
              </a:spcBef>
            </a:pPr>
            <a:r>
              <a:rPr lang="en-US" altLang="el-GR" sz="2500" dirty="0" smtClean="0"/>
              <a:t>T</a:t>
            </a:r>
            <a:r>
              <a:rPr lang="el-GR" altLang="el-GR" sz="2500" dirty="0" smtClean="0"/>
              <a:t>α </a:t>
            </a:r>
            <a:r>
              <a:rPr lang="en-US" altLang="el-GR" sz="2500" dirty="0" smtClean="0"/>
              <a:t>S</a:t>
            </a:r>
            <a:r>
              <a:rPr lang="el-GR" altLang="el-GR" sz="2500" dirty="0" smtClean="0"/>
              <a:t>ervlets εκμεταλλεύονται τα πλεονεκτήματα</a:t>
            </a:r>
            <a:r>
              <a:rPr lang="en-US" altLang="el-GR" sz="2500" dirty="0" smtClean="0"/>
              <a:t> </a:t>
            </a:r>
            <a:r>
              <a:rPr lang="el-GR" altLang="el-GR" sz="2500" dirty="0" smtClean="0"/>
              <a:t>της </a:t>
            </a:r>
            <a:r>
              <a:rPr lang="en-US" altLang="el-GR" sz="2500" dirty="0" smtClean="0"/>
              <a:t>Java</a:t>
            </a:r>
            <a:r>
              <a:rPr lang="el-GR" altLang="el-GR" sz="2500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l-GR" altLang="el-GR" sz="25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9655C0-8776-4DD9-AFEC-56C43240A5B5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402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f28d84d46993b2a7be78fe126155c5d848fca0"/>
</p:tagLst>
</file>

<file path=ppt/theme/theme1.xml><?xml version="1.0" encoding="utf-8"?>
<a:theme xmlns:a="http://schemas.openxmlformats.org/drawingml/2006/main" name="Office Theme">
  <a:themeElements>
    <a:clrScheme name="Προσαρμοσμένο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C000"/>
      </a:hlink>
      <a:folHlink>
        <a:srgbClr val="93895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2468</TotalTime>
  <Words>3787</Words>
  <Application>Microsoft Office PowerPoint</Application>
  <PresentationFormat>On-screen Show (4:3)</PresentationFormat>
  <Paragraphs>521</Paragraphs>
  <Slides>62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Office Theme</vt:lpstr>
      <vt:lpstr>OC_template_updated</vt:lpstr>
      <vt:lpstr>Δικτυακός Προγραμματισμός (Θ)</vt:lpstr>
      <vt:lpstr>Περιεχόμενα</vt:lpstr>
      <vt:lpstr>Τι είναι ένας Web Server</vt:lpstr>
      <vt:lpstr>Βήματα αίτησης / απάντησης</vt:lpstr>
      <vt:lpstr>Στατικές &amp; Δυναμικές Σελίδες</vt:lpstr>
      <vt:lpstr>Παράδειγμα</vt:lpstr>
      <vt:lpstr>Server Side Programming με Java</vt:lpstr>
      <vt:lpstr>Servlets</vt:lpstr>
      <vt:lpstr>Servlets 1/2</vt:lpstr>
      <vt:lpstr>Servlets 2/2</vt:lpstr>
      <vt:lpstr>Πλεονεκτήματα των Servlet</vt:lpstr>
      <vt:lpstr>Servlet vs. CGI 1/2</vt:lpstr>
      <vt:lpstr>Servlet vs. CGI 2/2</vt:lpstr>
      <vt:lpstr> Servlet container 1/2</vt:lpstr>
      <vt:lpstr> Servlet container 2/2</vt:lpstr>
      <vt:lpstr>Διαδικαστικά...</vt:lpstr>
      <vt:lpstr>Servlets</vt:lpstr>
      <vt:lpstr>Μέθοδοι 1/3 </vt:lpstr>
      <vt:lpstr>Μέθοδοι 2/3</vt:lpstr>
      <vt:lpstr>Μέθοδοι 3/3</vt:lpstr>
      <vt:lpstr>HTTP μέθοδοι διαχείρισης αιτήσεων 1/2</vt:lpstr>
      <vt:lpstr>HTTP μέθοδοι διαχείρισης αιτήσεων 2/2</vt:lpstr>
      <vt:lpstr>HTTP Servlet Overview</vt:lpstr>
      <vt:lpstr>Πολύ Απλό Servlet</vt:lpstr>
      <vt:lpstr>Απλό Servlet</vt:lpstr>
      <vt:lpstr>Το Servlet API: HttpServlet</vt:lpstr>
      <vt:lpstr>Διαδικασία κλήσης Servlet 1/2</vt:lpstr>
      <vt:lpstr>Διαδικασία κλήσης Servlet 2/2</vt:lpstr>
      <vt:lpstr>Αλληλεπίδραση με τον πελάτη</vt:lpstr>
      <vt:lpstr>Αιτήσεις HTTP</vt:lpstr>
      <vt:lpstr>Κύκλος ζωής Servlet</vt:lpstr>
      <vt:lpstr>Απεικόνιση κύκλου ζωής Servlet</vt:lpstr>
      <vt:lpstr>Μέθοδοι κύκλου ζωής servlet</vt:lpstr>
      <vt:lpstr>Η μέθοδος init</vt:lpstr>
      <vt:lpstr>Παράδειγμα init</vt:lpstr>
      <vt:lpstr>Η μέθοδος destroy</vt:lpstr>
      <vt:lpstr>Παράδειγμα destroy</vt:lpstr>
      <vt:lpstr>Πιο ενδιαφέρον Servlet 1/2</vt:lpstr>
      <vt:lpstr>Πιο ενδιαφέρον Servlet 2/2</vt:lpstr>
      <vt:lpstr>(Λίγο) πιο ενδιαφέρον Servlet </vt:lpstr>
      <vt:lpstr>Σύνοδος (session) χρήστη</vt:lpstr>
      <vt:lpstr>Παρακολούθηση συνόδου χρήστη</vt:lpstr>
      <vt:lpstr>Μέθοδοι του αντικειμένου Cookie (javax.servlet.http.Cookie)</vt:lpstr>
      <vt:lpstr>Παράδειγμα Cookie</vt:lpstr>
      <vt:lpstr>Ανάκτηση συνόδου χρήστη</vt:lpstr>
      <vt:lpstr>Μέθοδοι του αντικειμένου HttpSession 1/4</vt:lpstr>
      <vt:lpstr>Μέθοδοι του αντικειμένου HttpSession 2/4</vt:lpstr>
      <vt:lpstr>Μέθοδοι του αντικειμένου HttpSession 3/4</vt:lpstr>
      <vt:lpstr>Μέθοδοι του αντικειμένου HttpSession 4/4</vt:lpstr>
      <vt:lpstr>Παράδειγμα Session</vt:lpstr>
      <vt:lpstr>Servlets &amp; Database Connectivity</vt:lpstr>
      <vt:lpstr>Για Ελληνικά...</vt:lpstr>
      <vt:lpstr>Παράδειγμα εφαρμογής 1/3</vt:lpstr>
      <vt:lpstr>Παράδειγμα εφαρμογής 2/3</vt:lpstr>
      <vt:lpstr>Παράδειγμα εφαρμογής 3/3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Σύγχρονες Αρχιτεκτονικές</dc:title>
  <dc:creator>opencourses@teiath.gr</dc:creator>
  <cp:lastModifiedBy>alex</cp:lastModifiedBy>
  <cp:revision>112</cp:revision>
  <dcterms:created xsi:type="dcterms:W3CDTF">2014-10-06T11:46:26Z</dcterms:created>
  <dcterms:modified xsi:type="dcterms:W3CDTF">2015-05-07T11:24:56Z</dcterms:modified>
</cp:coreProperties>
</file>