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07" r:id="rId1"/>
    <p:sldMasterId id="2147483684" r:id="rId2"/>
    <p:sldMasterId id="2147483696" r:id="rId3"/>
  </p:sldMasterIdLst>
  <p:notesMasterIdLst>
    <p:notesMasterId r:id="rId46"/>
  </p:notesMasterIdLst>
  <p:handoutMasterIdLst>
    <p:handoutMasterId r:id="rId47"/>
  </p:handoutMasterIdLst>
  <p:sldIdLst>
    <p:sldId id="256" r:id="rId4"/>
    <p:sldId id="272" r:id="rId5"/>
    <p:sldId id="273" r:id="rId6"/>
    <p:sldId id="274" r:id="rId7"/>
    <p:sldId id="275" r:id="rId8"/>
    <p:sldId id="276" r:id="rId9"/>
    <p:sldId id="277" r:id="rId10"/>
    <p:sldId id="278" r:id="rId11"/>
    <p:sldId id="279" r:id="rId12"/>
    <p:sldId id="280" r:id="rId13"/>
    <p:sldId id="281"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6" r:id="rId29"/>
    <p:sldId id="297" r:id="rId30"/>
    <p:sldId id="303" r:id="rId31"/>
    <p:sldId id="311" r:id="rId32"/>
    <p:sldId id="304" r:id="rId33"/>
    <p:sldId id="305" r:id="rId34"/>
    <p:sldId id="306" r:id="rId35"/>
    <p:sldId id="307" r:id="rId36"/>
    <p:sldId id="308" r:id="rId37"/>
    <p:sldId id="309" r:id="rId38"/>
    <p:sldId id="257" r:id="rId39"/>
    <p:sldId id="262" r:id="rId40"/>
    <p:sldId id="264" r:id="rId41"/>
    <p:sldId id="269" r:id="rId42"/>
    <p:sldId id="270" r:id="rId43"/>
    <p:sldId id="266" r:id="rId44"/>
    <p:sldId id="261" r:id="rId45"/>
  </p:sldIdLst>
  <p:sldSz cx="9144000" cy="6858000" type="screen4x3"/>
  <p:notesSz cx="7104063" cy="10234613"/>
  <p:custDataLst>
    <p:tags r:id="rId48"/>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35" autoAdjust="0"/>
    <p:restoredTop sz="94660"/>
  </p:normalViewPr>
  <p:slideViewPr>
    <p:cSldViewPr>
      <p:cViewPr varScale="1">
        <p:scale>
          <a:sx n="107" d="100"/>
          <a:sy n="107" d="100"/>
        </p:scale>
        <p:origin x="-1824"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tags" Target="tags/tag1.xml"/><Relationship Id="rId8" Type="http://schemas.openxmlformats.org/officeDocument/2006/relationships/slide" Target="slides/slide5.xml"/><Relationship Id="rId51"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notesMaster" Target="notesMasters/notesMaster1.xml"/><Relationship Id="rId20" Type="http://schemas.openxmlformats.org/officeDocument/2006/relationships/slide" Target="slides/slide17.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27/8/2015</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27/8/2015</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35</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36</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37</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38</a:t>
            </a:fld>
            <a:endParaRPr lang="el-GR">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40</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41</a:t>
            </a:fld>
            <a:endParaRPr lang="el-GR"/>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Στυλ κύριου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FFFEB7DE-B96C-4168-92DA-D34E537A0DBB}" type="datetime1">
              <a:rPr lang="el-GR" smtClean="0"/>
              <a:t>27/8/2015</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solidFill>
                <a:srgbClr val="EBDDC3"/>
              </a:solidFill>
            </a:endParaRP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2DF384C6-F399-438E-BA89-7BE1FC33607B}" type="slidenum">
              <a:rPr lang="el-GR" smtClean="0">
                <a:solidFill>
                  <a:srgbClr val="EBDDC3"/>
                </a:solidFill>
              </a:rPr>
              <a:pPr/>
              <a:t>‹#›</a:t>
            </a:fld>
            <a:endParaRPr lang="el-GR">
              <a:solidFill>
                <a:srgbClr val="EBDDC3"/>
              </a:solidFill>
            </a:endParaRPr>
          </a:p>
        </p:txBody>
      </p:sp>
    </p:spTree>
    <p:extLst>
      <p:ext uri="{BB962C8B-B14F-4D97-AF65-F5344CB8AC3E}">
        <p14:creationId xmlns:p14="http://schemas.microsoft.com/office/powerpoint/2010/main" val="363610380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498C61E-29F2-4946-9F29-41166E3CFA10}"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2279360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035F9DAF-1D36-46EF-AA3D-2D187C414022}"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solidFill>
                <a:srgbClr val="775F55"/>
              </a:solidFill>
            </a:endParaRP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331388915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fld id="{535DC55A-FAE3-43E1-8DF6-0127A364E293}"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dirty="0" smtClean="0"/>
              <a:t>Στυλ κύριου τίτλου</a:t>
            </a:r>
            <a:endParaRPr lang="el-GR"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6454C8E1-468A-4CE9-8064-879CCB5A5429}"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fld id="{96F99E0E-2336-48F0-BD82-0FB3D3FAEBA2}"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fld id="{97D99363-916A-4963-9818-B0FAA9F6A9DC}" type="datetime1">
              <a:rPr lang="el-GR" smtClean="0"/>
              <a:t>27/8/2015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fld id="{9EC9A2E5-4B01-4CF4-97B2-07622623687B}" type="datetime1">
              <a:rPr lang="el-GR" smtClean="0"/>
              <a:t>27/8/2015</a:t>
            </a:fld>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fld id="{809F6970-61DB-4872-8341-9B262F8413EC}" type="datetime1">
              <a:rPr lang="el-GR" smtClean="0"/>
              <a:t>27/8/2015</a:t>
            </a:fld>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4B655090-009D-4CCC-BBB8-2D44A29D3ECB}" type="datetime1">
              <a:rPr lang="el-GR" smtClean="0"/>
              <a:t>27/8/2015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A0610E91-68FC-40AC-9525-D54C2A60FEF7}" type="datetime1">
              <a:rPr lang="el-GR" smtClean="0"/>
              <a:t>27/8/2015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normAutofit/>
          </a:bodyPr>
          <a:lstStyle>
            <a:lvl1pPr>
              <a:defRPr sz="3200" b="1">
                <a:solidFill>
                  <a:schemeClr val="tx2">
                    <a:lumMod val="75000"/>
                  </a:schemeClr>
                </a:solidFill>
              </a:defRPr>
            </a:lvl1pPr>
          </a:lstStyle>
          <a:p>
            <a:r>
              <a:rPr kumimoji="0" lang="el-GR" dirty="0" smtClean="0"/>
              <a:t>Στυλ κύριου τίτλου</a:t>
            </a:r>
            <a:endParaRPr kumimoji="0" lang="en-US" dirty="0"/>
          </a:p>
        </p:txBody>
      </p:sp>
      <p:sp>
        <p:nvSpPr>
          <p:cNvPr id="4" name="3 - Θέση ημερομηνίας"/>
          <p:cNvSpPr>
            <a:spLocks noGrp="1"/>
          </p:cNvSpPr>
          <p:nvPr>
            <p:ph type="dt" sz="half" idx="10"/>
          </p:nvPr>
        </p:nvSpPr>
        <p:spPr/>
        <p:txBody>
          <a:bodyPr/>
          <a:lstStyle/>
          <a:p>
            <a:fld id="{8D0771E2-563A-4CD0-B14B-89C7E3BBF9AC}"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normAutofit/>
          </a:bodyPr>
          <a:lstStyle>
            <a:lvl1pPr>
              <a:lnSpc>
                <a:spcPct val="110000"/>
              </a:lnSpc>
              <a:spcBef>
                <a:spcPts val="1200"/>
              </a:spcBef>
              <a:defRPr sz="2400"/>
            </a:lvl1pPr>
            <a:lvl2pPr>
              <a:lnSpc>
                <a:spcPct val="110000"/>
              </a:lnSpc>
              <a:spcBef>
                <a:spcPts val="1200"/>
              </a:spcBef>
              <a:defRPr sz="2400"/>
            </a:lvl2pPr>
            <a:lvl3pPr>
              <a:lnSpc>
                <a:spcPct val="110000"/>
              </a:lnSpc>
              <a:spcBef>
                <a:spcPts val="1200"/>
              </a:spcBef>
              <a:defRPr sz="2400"/>
            </a:lvl3pPr>
            <a:lvl4pPr>
              <a:lnSpc>
                <a:spcPct val="110000"/>
              </a:lnSpc>
              <a:spcBef>
                <a:spcPts val="1200"/>
              </a:spcBef>
              <a:defRPr sz="2400"/>
            </a:lvl4pPr>
            <a:lvl5pPr>
              <a:lnSpc>
                <a:spcPct val="110000"/>
              </a:lnSpc>
              <a:spcBef>
                <a:spcPts val="1200"/>
              </a:spcBef>
              <a:defRPr sz="24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dirty="0"/>
          </a:p>
        </p:txBody>
      </p:sp>
    </p:spTree>
    <p:extLst>
      <p:ext uri="{BB962C8B-B14F-4D97-AF65-F5344CB8AC3E}">
        <p14:creationId xmlns:p14="http://schemas.microsoft.com/office/powerpoint/2010/main" val="9519995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9937D228-D29F-4846-BF8B-589137FEFF25}"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18B2156F-C8C9-4F2E-85CC-6349789AF142}"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fld id="{8FB9E7DF-99A5-4498-B97E-831672FDE215}"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240587754"/>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839855E2-B23B-4A6C-9AA7-D4A4B70DBA57}"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70875194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73F80689-235E-4744-8FBC-D25F0809A3A3}"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54193979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fld id="{78EFAECE-0131-4108-9363-BD03A882A539}" type="datetime1">
              <a:rPr lang="el-GR" smtClean="0">
                <a:solidFill>
                  <a:prstClr val="black">
                    <a:tint val="75000"/>
                  </a:prstClr>
                </a:solidFill>
              </a:rPr>
              <a:t>27/8/2015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04392425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fld id="{AF2C03C7-B87E-4B3E-95C5-A9FA33176A5D}" type="datetime1">
              <a:rPr lang="el-GR" smtClean="0">
                <a:solidFill>
                  <a:prstClr val="black">
                    <a:tint val="75000"/>
                  </a:prstClr>
                </a:solidFill>
              </a:rPr>
              <a:t>27/8/2015</a:t>
            </a:fld>
            <a:endParaRPr lang="el-GR">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337897127"/>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fld id="{E632CBB4-8D37-4B6F-8473-951E7746440B}" type="datetime1">
              <a:rPr lang="el-GR" smtClean="0">
                <a:solidFill>
                  <a:prstClr val="black">
                    <a:tint val="75000"/>
                  </a:prstClr>
                </a:solidFill>
              </a:rPr>
              <a:t>27/8/2015</a:t>
            </a:fld>
            <a:endParaRPr lang="el-GR">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60218576"/>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E3630F31-63FD-4D4B-A9C9-A070E285A614}" type="datetime1">
              <a:rPr lang="el-GR" smtClean="0">
                <a:solidFill>
                  <a:prstClr val="black">
                    <a:tint val="75000"/>
                  </a:prstClr>
                </a:solidFill>
              </a:rPr>
              <a:t>27/8/2015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23635562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66E54763-1A46-4139-B17E-3A5800C97D28}" type="datetime1">
              <a:rPr lang="el-GR" smtClean="0">
                <a:solidFill>
                  <a:prstClr val="black">
                    <a:tint val="75000"/>
                  </a:prstClr>
                </a:solidFill>
              </a:rPr>
              <a:t>27/8/2015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7371660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Στυλ κύριου τίτλου</a:t>
            </a:r>
            <a:endParaRPr kumimoji="0" lang="en-US"/>
          </a:p>
        </p:txBody>
      </p:sp>
      <p:sp>
        <p:nvSpPr>
          <p:cNvPr id="12" name="11 - Θέση ημερομηνίας"/>
          <p:cNvSpPr>
            <a:spLocks noGrp="1"/>
          </p:cNvSpPr>
          <p:nvPr>
            <p:ph type="dt" sz="half" idx="10"/>
          </p:nvPr>
        </p:nvSpPr>
        <p:spPr/>
        <p:txBody>
          <a:bodyPr/>
          <a:lstStyle/>
          <a:p>
            <a:fld id="{30877902-7A72-44CD-BEBC-88F078B22DC3}" type="datetime1">
              <a:rPr lang="el-GR" smtClean="0">
                <a:solidFill>
                  <a:srgbClr val="775F55"/>
                </a:solidFill>
              </a:rPr>
              <a:t>27/8/2015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solidFill>
                <a:srgbClr val="775F55"/>
              </a:solidFill>
            </a:endParaRPr>
          </a:p>
        </p:txBody>
      </p:sp>
    </p:spTree>
    <p:extLst>
      <p:ext uri="{BB962C8B-B14F-4D97-AF65-F5344CB8AC3E}">
        <p14:creationId xmlns:p14="http://schemas.microsoft.com/office/powerpoint/2010/main" val="3633318531"/>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D8CD30FA-D402-414E-B25F-25B2BC63F551}"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41574417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F4BB70C3-2C2B-4EF1-9022-53168C28D825}"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0209546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A3929B1B-6A15-4E7A-ACB2-5B4E764E11A0}" type="datetime1">
              <a:rPr lang="el-GR" smtClean="0">
                <a:solidFill>
                  <a:srgbClr val="775F55"/>
                </a:solidFill>
              </a:rPr>
              <a:t>27/8/2015</a:t>
            </a:fld>
            <a:endParaRPr lang="el-GR">
              <a:solidFill>
                <a:srgbClr val="775F55"/>
              </a:solidFill>
            </a:endParaRPr>
          </a:p>
        </p:txBody>
      </p:sp>
      <p:sp>
        <p:nvSpPr>
          <p:cNvPr id="10" name="9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solidFill>
                <a:srgbClr val="775F55"/>
              </a:solidFill>
            </a:endParaRPr>
          </a:p>
        </p:txBody>
      </p:sp>
    </p:spTree>
    <p:extLst>
      <p:ext uri="{BB962C8B-B14F-4D97-AF65-F5344CB8AC3E}">
        <p14:creationId xmlns:p14="http://schemas.microsoft.com/office/powerpoint/2010/main" val="2254911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Στυλ κύριου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B7F5E8FA-AA11-4FCC-866E-AE5993797757}" type="datetime1">
              <a:rPr lang="el-GR" smtClean="0">
                <a:solidFill>
                  <a:srgbClr val="775F55"/>
                </a:solidFill>
              </a:rPr>
              <a:t>27/8/2015</a:t>
            </a:fld>
            <a:endParaRPr lang="el-GR">
              <a:solidFill>
                <a:srgbClr val="775F55"/>
              </a:solidFill>
            </a:endParaRPr>
          </a:p>
        </p:txBody>
      </p:sp>
      <p:sp>
        <p:nvSpPr>
          <p:cNvPr id="12" name="11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solidFill>
                <a:srgbClr val="775F55"/>
              </a:solidFill>
            </a:endParaRP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Tree>
    <p:extLst>
      <p:ext uri="{BB962C8B-B14F-4D97-AF65-F5344CB8AC3E}">
        <p14:creationId xmlns:p14="http://schemas.microsoft.com/office/powerpoint/2010/main" val="311800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ημερομηνίας"/>
          <p:cNvSpPr>
            <a:spLocks noGrp="1"/>
          </p:cNvSpPr>
          <p:nvPr>
            <p:ph type="dt" sz="half" idx="10"/>
          </p:nvPr>
        </p:nvSpPr>
        <p:spPr/>
        <p:txBody>
          <a:bodyPr/>
          <a:lstStyle/>
          <a:p>
            <a:fld id="{292F42B3-BB35-4593-A327-38CDFBB481C7}" type="datetime1">
              <a:rPr lang="el-GR" smtClean="0">
                <a:solidFill>
                  <a:srgbClr val="775F55"/>
                </a:solidFill>
              </a:rPr>
              <a:t>27/8/2015</a:t>
            </a:fld>
            <a:endParaRPr lang="el-GR">
              <a:solidFill>
                <a:srgbClr val="775F55"/>
              </a:solidFill>
            </a:endParaRPr>
          </a:p>
        </p:txBody>
      </p:sp>
      <p:sp>
        <p:nvSpPr>
          <p:cNvPr id="4" name="3 - Θέση υποσέλιδου"/>
          <p:cNvSpPr>
            <a:spLocks noGrp="1"/>
          </p:cNvSpPr>
          <p:nvPr>
            <p:ph type="ftr" sz="quarter" idx="11"/>
          </p:nvPr>
        </p:nvSpPr>
        <p:spPr/>
        <p:txBody>
          <a:bodyPr/>
          <a:lstStyle/>
          <a:p>
            <a:endParaRPr lang="el-GR">
              <a:solidFill>
                <a:srgbClr val="775F55"/>
              </a:solidFill>
            </a:endParaRP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Tree>
    <p:extLst>
      <p:ext uri="{BB962C8B-B14F-4D97-AF65-F5344CB8AC3E}">
        <p14:creationId xmlns:p14="http://schemas.microsoft.com/office/powerpoint/2010/main" val="2763377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1A8B130-B3CC-4CB6-A1B5-28607FCABAF4}" type="datetime1">
              <a:rPr lang="el-GR" smtClean="0">
                <a:solidFill>
                  <a:srgbClr val="775F55"/>
                </a:solidFill>
              </a:rPr>
              <a:t>27/8/2015</a:t>
            </a:fld>
            <a:endParaRPr lang="el-GR">
              <a:solidFill>
                <a:srgbClr val="775F55"/>
              </a:solidFill>
            </a:endParaRPr>
          </a:p>
        </p:txBody>
      </p:sp>
      <p:sp>
        <p:nvSpPr>
          <p:cNvPr id="3" name="2 - Θέση υποσέλιδου"/>
          <p:cNvSpPr>
            <a:spLocks noGrp="1"/>
          </p:cNvSpPr>
          <p:nvPr>
            <p:ph type="ftr" sz="quarter" idx="11"/>
          </p:nvPr>
        </p:nvSpPr>
        <p:spPr/>
        <p:txBody>
          <a:bodyPr/>
          <a:lstStyle/>
          <a:p>
            <a:endParaRPr lang="el-GR">
              <a:solidFill>
                <a:srgbClr val="775F55"/>
              </a:solidFill>
            </a:endParaRP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2DF384C6-F399-438E-BA89-7BE1FC33607B}" type="slidenum">
              <a:rPr lang="el-GR" smtClean="0">
                <a:solidFill>
                  <a:srgbClr val="775F55"/>
                </a:solidFill>
              </a:rPr>
              <a:pPr/>
              <a:t>‹#›</a:t>
            </a:fld>
            <a:endParaRPr lang="el-GR">
              <a:solidFill>
                <a:srgbClr val="775F55"/>
              </a:solidFill>
            </a:endParaRPr>
          </a:p>
        </p:txBody>
      </p:sp>
    </p:spTree>
    <p:extLst>
      <p:ext uri="{BB962C8B-B14F-4D97-AF65-F5344CB8AC3E}">
        <p14:creationId xmlns:p14="http://schemas.microsoft.com/office/powerpoint/2010/main" val="1996213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Στυλ κύριου τίτλου</a:t>
            </a:r>
            <a:endParaRPr kumimoji="0" lang="en-US"/>
          </a:p>
        </p:txBody>
      </p:sp>
      <p:sp>
        <p:nvSpPr>
          <p:cNvPr id="5" name="4 - Θέση ημερομηνίας"/>
          <p:cNvSpPr>
            <a:spLocks noGrp="1"/>
          </p:cNvSpPr>
          <p:nvPr>
            <p:ph type="dt" sz="half" idx="10"/>
          </p:nvPr>
        </p:nvSpPr>
        <p:spPr/>
        <p:txBody>
          <a:bodyPr/>
          <a:lstStyle/>
          <a:p>
            <a:fld id="{63DA2D85-48A9-463F-8598-798C5E6F1344}" type="datetime1">
              <a:rPr lang="el-GR" smtClean="0">
                <a:solidFill>
                  <a:srgbClr val="775F55"/>
                </a:solidFill>
              </a:rPr>
              <a:t>27/8/2015</a:t>
            </a:fld>
            <a:endParaRPr lang="el-GR">
              <a:solidFill>
                <a:srgbClr val="775F55"/>
              </a:solidFill>
            </a:endParaRPr>
          </a:p>
        </p:txBody>
      </p:sp>
      <p:sp>
        <p:nvSpPr>
          <p:cNvPr id="6" name="5 - Θέση υποσέλιδου"/>
          <p:cNvSpPr>
            <a:spLocks noGrp="1"/>
          </p:cNvSpPr>
          <p:nvPr>
            <p:ph type="ftr" sz="quarter" idx="11"/>
          </p:nvPr>
        </p:nvSpPr>
        <p:spPr/>
        <p:txBody>
          <a:bodyPr/>
          <a:lstStyle/>
          <a:p>
            <a:endParaRPr lang="el-GR">
              <a:solidFill>
                <a:srgbClr val="775F55"/>
              </a:solidFill>
            </a:endParaRP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3389966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Στυλ υποδείγματος κειμένου</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Στυλ κύριου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2" name="11 - Θέση ημερομηνίας"/>
          <p:cNvSpPr>
            <a:spLocks noGrp="1"/>
          </p:cNvSpPr>
          <p:nvPr>
            <p:ph type="dt" sz="half" idx="10"/>
          </p:nvPr>
        </p:nvSpPr>
        <p:spPr>
          <a:xfrm>
            <a:off x="6248400" y="6248400"/>
            <a:ext cx="2667000" cy="365125"/>
          </a:xfrm>
        </p:spPr>
        <p:txBody>
          <a:bodyPr rtlCol="0"/>
          <a:lstStyle/>
          <a:p>
            <a:fld id="{5BAAFD42-0D90-451B-B5F3-8AD102A3BA6E}" type="datetime1">
              <a:rPr lang="el-GR" smtClean="0">
                <a:solidFill>
                  <a:srgbClr val="775F55"/>
                </a:solidFill>
              </a:rPr>
              <a:t>27/8/2015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solidFill>
                <a:srgbClr val="775F55"/>
              </a:solidFill>
            </a:endParaRP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extLst>
      <p:ext uri="{BB962C8B-B14F-4D97-AF65-F5344CB8AC3E}">
        <p14:creationId xmlns:p14="http://schemas.microsoft.com/office/powerpoint/2010/main" val="179373903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fontAlgn="auto">
              <a:spcBef>
                <a:spcPts val="0"/>
              </a:spcBef>
              <a:spcAft>
                <a:spcPts val="0"/>
              </a:spcAft>
            </a:pPr>
            <a:fld id="{E78797AF-2D89-4811-9019-F0AE8EFF7B4A}" type="datetime1">
              <a:rPr lang="el-GR" smtClean="0">
                <a:solidFill>
                  <a:srgbClr val="775F55"/>
                </a:solidFill>
                <a:latin typeface="Calibri"/>
              </a:rPr>
              <a:t>27/8/2015</a:t>
            </a:fld>
            <a:endParaRPr lang="el-GR">
              <a:solidFill>
                <a:srgbClr val="775F55"/>
              </a:solidFill>
              <a:latin typeface="Calibri"/>
            </a:endParaRP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fontAlgn="auto">
              <a:spcBef>
                <a:spcPts val="0"/>
              </a:spcBef>
              <a:spcAft>
                <a:spcPts val="0"/>
              </a:spcAft>
            </a:pPr>
            <a:endParaRPr lang="el-GR">
              <a:solidFill>
                <a:srgbClr val="775F55"/>
              </a:solidFill>
              <a:latin typeface="Calibri"/>
            </a:endParaRP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fontAlgn="auto">
              <a:spcBef>
                <a:spcPts val="0"/>
              </a:spcBef>
              <a:spcAft>
                <a:spcPts val="0"/>
              </a:spcAft>
            </a:pPr>
            <a:fld id="{2DF384C6-F399-438E-BA89-7BE1FC33607B}" type="slidenum">
              <a:rPr lang="el-GR" smtClean="0">
                <a:latin typeface="Calibri"/>
              </a:rPr>
              <a:pPr fontAlgn="auto">
                <a:spcBef>
                  <a:spcPts val="0"/>
                </a:spcBef>
                <a:spcAft>
                  <a:spcPts val="0"/>
                </a:spcAft>
              </a:pPr>
              <a:t>‹#›</a:t>
            </a:fld>
            <a:endParaRPr lang="el-GR">
              <a:latin typeface="Calibri"/>
            </a:endParaRPr>
          </a:p>
        </p:txBody>
      </p:sp>
    </p:spTree>
    <p:extLst>
      <p:ext uri="{BB962C8B-B14F-4D97-AF65-F5344CB8AC3E}">
        <p14:creationId xmlns:p14="http://schemas.microsoft.com/office/powerpoint/2010/main" val="32934349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iming>
    <p:tnLst>
      <p:par>
        <p:cTn id="1" dur="indefinite" restart="never" nodeType="tmRoot"/>
      </p:par>
    </p:tnLst>
  </p:timing>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1195440B-CB34-4D2F-8903-CF5198856412}" type="datetime1">
              <a:rPr lang="el-GR" smtClean="0"/>
              <a:t>27/8/2015</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4B20EFC6-88FD-4563-9CBF-E4951E368A72}"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58217196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144000" cy="1470025"/>
          </a:xfrm>
        </p:spPr>
        <p:txBody>
          <a:bodyPr>
            <a:normAutofit/>
          </a:bodyPr>
          <a:lstStyle/>
          <a:p>
            <a:pPr lvl="1" algn="ctr"/>
            <a:r>
              <a:rPr lang="el-GR" sz="3600" b="1" dirty="0" smtClean="0">
                <a:solidFill>
                  <a:schemeClr val="tx1"/>
                </a:solidFill>
                <a:latin typeface="+mn-lt"/>
              </a:rPr>
              <a:t>Κοινωνική Εργασία στην υγεία και </a:t>
            </a:r>
            <a:br>
              <a:rPr lang="el-GR" sz="3600" b="1" dirty="0" smtClean="0">
                <a:solidFill>
                  <a:schemeClr val="tx1"/>
                </a:solidFill>
                <a:latin typeface="+mn-lt"/>
              </a:rPr>
            </a:br>
            <a:r>
              <a:rPr lang="el-GR" sz="3600" b="1" dirty="0" smtClean="0">
                <a:solidFill>
                  <a:schemeClr val="tx1"/>
                </a:solidFill>
                <a:latin typeface="+mn-lt"/>
              </a:rPr>
              <a:t>ψυχική υγεία</a:t>
            </a:r>
            <a:endParaRPr lang="el-GR" sz="3600" b="1" dirty="0">
              <a:solidFill>
                <a:schemeClr val="tx1"/>
              </a:solidFill>
              <a:latin typeface="+mn-lt"/>
            </a:endParaRPr>
          </a:p>
        </p:txBody>
      </p:sp>
      <p:sp>
        <p:nvSpPr>
          <p:cNvPr id="3" name="Υπότιτλος 2"/>
          <p:cNvSpPr>
            <a:spLocks noGrp="1"/>
          </p:cNvSpPr>
          <p:nvPr>
            <p:ph type="subTitle" idx="1"/>
          </p:nvPr>
        </p:nvSpPr>
        <p:spPr>
          <a:xfrm>
            <a:off x="0" y="2996952"/>
            <a:ext cx="9144000" cy="1852191"/>
          </a:xfrm>
        </p:spPr>
        <p:txBody>
          <a:bodyPr>
            <a:normAutofit/>
          </a:bodyPr>
          <a:lstStyle/>
          <a:p>
            <a:pPr>
              <a:spcBef>
                <a:spcPts val="0"/>
              </a:spcBef>
              <a:spcAft>
                <a:spcPts val="1200"/>
              </a:spcAft>
            </a:pPr>
            <a:r>
              <a:rPr lang="el-GR" sz="2600" b="1" dirty="0" smtClean="0"/>
              <a:t>Ενότητα 12</a:t>
            </a:r>
            <a:r>
              <a:rPr lang="el-GR" sz="2600" dirty="0" smtClean="0"/>
              <a:t>:</a:t>
            </a:r>
            <a:r>
              <a:rPr lang="en-US" sz="2600" dirty="0" smtClean="0"/>
              <a:t> </a:t>
            </a:r>
            <a:r>
              <a:rPr lang="el-GR" sz="2600" dirty="0"/>
              <a:t>Εθελοντισμός στον τομέα της </a:t>
            </a:r>
            <a:r>
              <a:rPr lang="el-GR" sz="2600" dirty="0" smtClean="0"/>
              <a:t>ψυχικής υγείας</a:t>
            </a:r>
            <a:endParaRPr lang="en-US" sz="2600" dirty="0" smtClean="0"/>
          </a:p>
          <a:p>
            <a:pPr>
              <a:spcBef>
                <a:spcPts val="0"/>
              </a:spcBef>
            </a:pPr>
            <a:r>
              <a:rPr lang="el-GR" sz="2200" dirty="0" smtClean="0"/>
              <a:t>Χάρης </a:t>
            </a:r>
            <a:r>
              <a:rPr lang="el-GR" sz="2200" dirty="0" err="1" smtClean="0"/>
              <a:t>Ασημόπουλος</a:t>
            </a:r>
            <a:r>
              <a:rPr lang="el-GR" sz="2200" dirty="0"/>
              <a:t>, </a:t>
            </a:r>
            <a:r>
              <a:rPr lang="el-GR" sz="2200" dirty="0" err="1" smtClean="0"/>
              <a:t>Ph.D</a:t>
            </a:r>
            <a:r>
              <a:rPr lang="el-GR" sz="2200" dirty="0" smtClean="0"/>
              <a:t>., Επίκουρος Καθηγητής</a:t>
            </a:r>
          </a:p>
          <a:p>
            <a:pPr>
              <a:spcBef>
                <a:spcPts val="0"/>
              </a:spcBef>
            </a:pPr>
            <a:r>
              <a:rPr lang="el-GR" sz="2200" dirty="0" smtClean="0"/>
              <a:t>Τμήμα Κοινωνικής Εργασίας</a:t>
            </a:r>
            <a:endParaRPr lang="el-GR" sz="2200" dirty="0"/>
          </a:p>
        </p:txBody>
      </p:sp>
      <p:pic>
        <p:nvPicPr>
          <p:cNvPr id="6" name="Picture 5" descr="Λογότυπο έργου Ανοικτών Ακαδημαϊκών Μαθημάτων" title="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688144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1" name="Picture 2" descr="C:\Users\alex\Desktop\logo.png"/>
          <p:cNvPicPr>
            <a:picLocks noChangeAspect="1" noChangeArrowheads="1"/>
          </p:cNvPicPr>
          <p:nvPr/>
        </p:nvPicPr>
        <p:blipFill rotWithShape="1">
          <a:blip r:embed="rId6">
            <a:extLst>
              <a:ext uri="{28A0092B-C50C-407E-A947-70E740481C1C}">
                <a14:useLocalDpi xmlns:a14="http://schemas.microsoft.com/office/drawing/2010/main" val="0"/>
              </a:ext>
            </a:extLst>
          </a:blip>
          <a:srcRect t="8214"/>
          <a:stretch/>
        </p:blipFill>
        <p:spPr bwMode="auto">
          <a:xfrm>
            <a:off x="4045866" y="5368483"/>
            <a:ext cx="3348000" cy="70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53400" cy="4925144"/>
          </a:xfrm>
        </p:spPr>
        <p:txBody>
          <a:bodyPr>
            <a:noAutofit/>
          </a:bodyPr>
          <a:lstStyle/>
          <a:p>
            <a:r>
              <a:rPr lang="el-GR" dirty="0" smtClean="0"/>
              <a:t>Η δεύτερη περίοδος, η παραδοσιακή (1914-1983), χαρακτηρίζεται από την τάση της οικογένειας να επιδιώκει την ανάληψη της φροντίδας των μελών της με προβλήματα ψυχικής υγείας από τα ψυχιατρικά ιδρύματα και νοσοκομεία, τα οποία υποστηρίζονταν από την εθελοντική δραστηριότητα διαφόρων φιλανθρωπικών και εκκλησιαστικών συλλόγων και ατόμων. </a:t>
            </a:r>
          </a:p>
          <a:p>
            <a:r>
              <a:rPr lang="el-GR" dirty="0" smtClean="0"/>
              <a:t>Στο δεύτερο μισό αυτής της περιόδου, μετά το 1960, εμφανίζεται μία άλλη μορφή εθελοντικής δράσης, από οργανώσεις συνηγορίας και νέων κινημάτων που συνδέονται με το αίτημα ψυχιατρικής μεταρρύθμισης στην χώρα.</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9</a:t>
            </a:fld>
            <a:endParaRPr lang="el-GR"/>
          </a:p>
        </p:txBody>
      </p:sp>
      <p:sp>
        <p:nvSpPr>
          <p:cNvPr id="6" name="1 - Τίτλος"/>
          <p:cNvSpPr>
            <a:spLocks noGrp="1"/>
          </p:cNvSpPr>
          <p:nvPr>
            <p:ph type="title"/>
          </p:nvPr>
        </p:nvSpPr>
        <p:spPr>
          <a:xfrm>
            <a:off x="612648" y="228600"/>
            <a:ext cx="8153400" cy="990600"/>
          </a:xfrm>
        </p:spPr>
        <p:txBody>
          <a:bodyPr>
            <a:noAutofit/>
          </a:bodyPr>
          <a:lstStyle/>
          <a:p>
            <a:r>
              <a:rPr lang="el-GR" sz="3200" b="1" dirty="0" smtClean="0"/>
              <a:t>Περίοδοι εξέλιξης του εθελοντισμού στην ψυχική υγεία στην </a:t>
            </a:r>
            <a:r>
              <a:rPr lang="el-GR" sz="3200" b="1" dirty="0" smtClean="0"/>
              <a:t>Ελλάδα </a:t>
            </a:r>
            <a:r>
              <a:rPr lang="el-GR" sz="2800" b="0" dirty="0"/>
              <a:t>2</a:t>
            </a:r>
            <a:r>
              <a:rPr lang="el-GR" sz="2800" b="0" dirty="0" smtClean="0"/>
              <a:t>/3</a:t>
            </a:r>
            <a:endParaRPr lang="el-GR" sz="2800" b="0" dirty="0"/>
          </a:p>
        </p:txBody>
      </p:sp>
    </p:spTree>
    <p:extLst>
      <p:ext uri="{BB962C8B-B14F-4D97-AF65-F5344CB8AC3E}">
        <p14:creationId xmlns:p14="http://schemas.microsoft.com/office/powerpoint/2010/main" val="16741428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r>
              <a:rPr lang="el-GR" dirty="0" smtClean="0"/>
              <a:t>Η τρίτη περίοδος, η μεταρρυθμιστική (1983-έως σήμερα), χαρακτηρίζεται από την ανάπτυξη της ψυχιατρικής μεταρρύθμισης που επιδιώκει τον </a:t>
            </a:r>
            <a:r>
              <a:rPr lang="el-GR" dirty="0" err="1" smtClean="0"/>
              <a:t>αποστιγματισμό</a:t>
            </a:r>
            <a:r>
              <a:rPr lang="el-GR" dirty="0" smtClean="0"/>
              <a:t>, τον </a:t>
            </a:r>
            <a:r>
              <a:rPr lang="el-GR" dirty="0" err="1" smtClean="0"/>
              <a:t>απόιδρυματισμό</a:t>
            </a:r>
            <a:r>
              <a:rPr lang="el-GR" dirty="0" smtClean="0"/>
              <a:t>, την ψυχοκοινωνική αποκατάσταση και την κοινωνική επανένταξη των ατόμων με προβλήματα ψυχικής υγείας. </a:t>
            </a:r>
          </a:p>
          <a:p>
            <a:r>
              <a:rPr lang="el-GR" dirty="0" smtClean="0"/>
              <a:t>Σήμερα, το πλαίσιο αυτό υποστηρίζεται από μεγάλο αριθμό ΜΚΟ, που λειτουργούν πλέον ως συντελεστές του επίσημου συστήματος υπηρεσιών ψυχικής υγείας.</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10</a:t>
            </a:fld>
            <a:endParaRPr lang="el-GR"/>
          </a:p>
        </p:txBody>
      </p:sp>
      <p:sp>
        <p:nvSpPr>
          <p:cNvPr id="6" name="1 - Τίτλος"/>
          <p:cNvSpPr>
            <a:spLocks noGrp="1"/>
          </p:cNvSpPr>
          <p:nvPr>
            <p:ph type="title"/>
          </p:nvPr>
        </p:nvSpPr>
        <p:spPr>
          <a:xfrm>
            <a:off x="612648" y="228600"/>
            <a:ext cx="8153400" cy="990600"/>
          </a:xfrm>
        </p:spPr>
        <p:txBody>
          <a:bodyPr>
            <a:noAutofit/>
          </a:bodyPr>
          <a:lstStyle/>
          <a:p>
            <a:r>
              <a:rPr lang="el-GR" sz="3200" b="1" dirty="0" smtClean="0"/>
              <a:t>Περίοδοι εξέλιξης του εθελοντισμού στην ψυχική υγεία στην </a:t>
            </a:r>
            <a:r>
              <a:rPr lang="el-GR" sz="3200" b="1" dirty="0" smtClean="0"/>
              <a:t>Ελλάδα </a:t>
            </a:r>
            <a:r>
              <a:rPr lang="el-GR" sz="2800" b="0" dirty="0"/>
              <a:t>3</a:t>
            </a:r>
            <a:r>
              <a:rPr lang="el-GR" sz="2800" b="0" dirty="0" smtClean="0"/>
              <a:t>/3</a:t>
            </a:r>
            <a:endParaRPr lang="el-GR" sz="2800" b="0" dirty="0"/>
          </a:p>
        </p:txBody>
      </p:sp>
    </p:spTree>
    <p:extLst>
      <p:ext uri="{BB962C8B-B14F-4D97-AF65-F5344CB8AC3E}">
        <p14:creationId xmlns:p14="http://schemas.microsoft.com/office/powerpoint/2010/main" val="520847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dirty="0" smtClean="0"/>
              <a:t>Η ά</a:t>
            </a:r>
            <a:r>
              <a:rPr lang="el-GR" b="1" dirty="0" smtClean="0"/>
              <a:t>τυπη πλευρά της φροντίδας </a:t>
            </a:r>
            <a:r>
              <a:rPr lang="el-GR" b="1" dirty="0" smtClean="0"/>
              <a:t/>
            </a:r>
            <a:br>
              <a:rPr lang="el-GR" b="1" dirty="0" smtClean="0"/>
            </a:br>
            <a:r>
              <a:rPr lang="el-GR" b="1" dirty="0" smtClean="0"/>
              <a:t>στην </a:t>
            </a:r>
            <a:r>
              <a:rPr lang="el-GR" b="1" dirty="0" smtClean="0"/>
              <a:t>κοινότητα</a:t>
            </a:r>
            <a:endParaRPr lang="el-GR" b="1" dirty="0"/>
          </a:p>
        </p:txBody>
      </p:sp>
      <p:sp>
        <p:nvSpPr>
          <p:cNvPr id="3" name="2 - Θέση περιεχομένου"/>
          <p:cNvSpPr>
            <a:spLocks noGrp="1"/>
          </p:cNvSpPr>
          <p:nvPr>
            <p:ph sz="quarter" idx="1"/>
          </p:nvPr>
        </p:nvSpPr>
        <p:spPr/>
        <p:txBody>
          <a:bodyPr>
            <a:noAutofit/>
          </a:bodyPr>
          <a:lstStyle/>
          <a:p>
            <a:r>
              <a:rPr lang="el-GR" sz="2300" dirty="0" smtClean="0"/>
              <a:t>Σε κάθε κοινότητα δραστηριοποιούνται άτομα, άτυπες ομάδες και φορείς που έχουν ιδιαίτερη ευαισθησία εθελοντικής ενεργοποίησης σε τομείς: </a:t>
            </a:r>
          </a:p>
          <a:p>
            <a:pPr>
              <a:buFont typeface="Wingdings" pitchFamily="2" charset="2"/>
              <a:buChar char="ü"/>
            </a:pPr>
            <a:r>
              <a:rPr lang="el-GR" sz="2300" dirty="0" smtClean="0"/>
              <a:t>ανθρωπιστικής αλληλεγγύης, </a:t>
            </a:r>
          </a:p>
          <a:p>
            <a:pPr>
              <a:buFont typeface="Wingdings" pitchFamily="2" charset="2"/>
              <a:buChar char="ü"/>
            </a:pPr>
            <a:r>
              <a:rPr lang="el-GR" sz="2300" dirty="0" smtClean="0"/>
              <a:t>κοινωνικής υποστήριξης και </a:t>
            </a:r>
          </a:p>
          <a:p>
            <a:pPr>
              <a:buFont typeface="Wingdings" pitchFamily="2" charset="2"/>
              <a:buChar char="ü"/>
            </a:pPr>
            <a:r>
              <a:rPr lang="el-GR" sz="2300" dirty="0" smtClean="0"/>
              <a:t>υπεράσπισης των ανθρωπίνων δικαιωμάτων. </a:t>
            </a:r>
          </a:p>
          <a:p>
            <a:r>
              <a:rPr lang="el-GR" sz="2300" dirty="0" smtClean="0"/>
              <a:t>Ο ρόλος τους στην κοινότητα αναδεικνύεται σημαντικός ως προς την επίτευξη της κοινωνικής συνοχής και της κοινωνικής προστασίας. </a:t>
            </a:r>
          </a:p>
          <a:p>
            <a:pPr>
              <a:buFont typeface="Wingdings" pitchFamily="2" charset="2"/>
              <a:buChar char="ü"/>
            </a:pPr>
            <a:r>
              <a:rPr lang="el-GR" sz="2300" dirty="0" smtClean="0"/>
              <a:t>Με την εθελοντική τους δράση συγκροτούν μια από τις διαστάσεις της άτυπης πλευράς της φροντίδας στην κοινότητα. </a:t>
            </a:r>
          </a:p>
          <a:p>
            <a:endParaRPr lang="el-GR" sz="2300"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11</a:t>
            </a:fld>
            <a:endParaRPr lang="el-GR"/>
          </a:p>
        </p:txBody>
      </p:sp>
    </p:spTree>
    <p:extLst>
      <p:ext uri="{BB962C8B-B14F-4D97-AF65-F5344CB8AC3E}">
        <p14:creationId xmlns:p14="http://schemas.microsoft.com/office/powerpoint/2010/main" val="23191078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Οι εθελοντές </a:t>
            </a:r>
            <a:r>
              <a:rPr lang="el-GR" dirty="0" smtClean="0"/>
              <a:t>ως χρήσιμοι </a:t>
            </a:r>
            <a:r>
              <a:rPr lang="el-GR" dirty="0"/>
              <a:t>συνεργάτες</a:t>
            </a:r>
          </a:p>
        </p:txBody>
      </p:sp>
      <p:sp>
        <p:nvSpPr>
          <p:cNvPr id="3" name="2 - Θέση περιεχομένου"/>
          <p:cNvSpPr>
            <a:spLocks noGrp="1"/>
          </p:cNvSpPr>
          <p:nvPr>
            <p:ph sz="quarter" idx="1"/>
          </p:nvPr>
        </p:nvSpPr>
        <p:spPr/>
        <p:txBody>
          <a:bodyPr>
            <a:noAutofit/>
          </a:bodyPr>
          <a:lstStyle/>
          <a:p>
            <a:r>
              <a:rPr lang="el-GR" dirty="0" smtClean="0"/>
              <a:t>Οι εθελοντές είναι χρήσιμοι συνεργάτες στο έργο της Μονάδας ψυχοκοινωνικής αποκατάστασης των στην κοινότητα. </a:t>
            </a:r>
          </a:p>
          <a:p>
            <a:r>
              <a:rPr lang="el-GR" dirty="0" smtClean="0"/>
              <a:t>Ειδικότερα είναι δυνατόν: </a:t>
            </a:r>
          </a:p>
          <a:p>
            <a:pPr>
              <a:buFont typeface="Wingdings" pitchFamily="2" charset="2"/>
              <a:buChar char="ü"/>
            </a:pPr>
            <a:r>
              <a:rPr lang="el-GR" dirty="0" smtClean="0"/>
              <a:t>να αποτελέσουν τον συνδετικό κρίκο ανάμεσα στην Μονάδα και την κοινότητα στις προσπάθειες για την ψυχοκοινωνική αποκατάσταση και την κοινωνική ενσωμάτωση των ασθενών, και </a:t>
            </a:r>
          </a:p>
          <a:p>
            <a:pPr>
              <a:buFont typeface="Wingdings" pitchFamily="2" charset="2"/>
              <a:buChar char="ü"/>
            </a:pPr>
            <a:r>
              <a:rPr lang="el-GR" dirty="0" smtClean="0"/>
              <a:t>να λειτουργήσουν σαν ιδιαίτερο υποστηρικτικό τους σύστημα.</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12</a:t>
            </a:fld>
            <a:endParaRPr lang="el-GR"/>
          </a:p>
        </p:txBody>
      </p:sp>
    </p:spTree>
    <p:extLst>
      <p:ext uri="{BB962C8B-B14F-4D97-AF65-F5344CB8AC3E}">
        <p14:creationId xmlns:p14="http://schemas.microsoft.com/office/powerpoint/2010/main" val="31056127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dirty="0" smtClean="0"/>
              <a:t>Προϋποθέσεις </a:t>
            </a:r>
            <a:r>
              <a:rPr lang="el-GR" dirty="0" smtClean="0"/>
              <a:t>για </a:t>
            </a:r>
            <a:r>
              <a:rPr lang="el-GR" dirty="0" smtClean="0"/>
              <a:t>ένα </a:t>
            </a:r>
            <a:r>
              <a:rPr lang="el-GR" dirty="0" smtClean="0"/>
              <a:t>αποτελεσματικό </a:t>
            </a:r>
            <a:r>
              <a:rPr lang="el-GR" dirty="0"/>
              <a:t>πρόγραμμα εθελοντισμού</a:t>
            </a:r>
          </a:p>
        </p:txBody>
      </p:sp>
      <p:sp>
        <p:nvSpPr>
          <p:cNvPr id="3" name="2 - Θέση περιεχομένου"/>
          <p:cNvSpPr>
            <a:spLocks noGrp="1"/>
          </p:cNvSpPr>
          <p:nvPr>
            <p:ph sz="quarter" idx="1"/>
          </p:nvPr>
        </p:nvSpPr>
        <p:spPr>
          <a:xfrm>
            <a:off x="612648" y="1600200"/>
            <a:ext cx="8351840" cy="4925144"/>
          </a:xfrm>
        </p:spPr>
        <p:txBody>
          <a:bodyPr>
            <a:noAutofit/>
          </a:bodyPr>
          <a:lstStyle/>
          <a:p>
            <a:pPr>
              <a:lnSpc>
                <a:spcPct val="105000"/>
              </a:lnSpc>
              <a:spcBef>
                <a:spcPts val="900"/>
              </a:spcBef>
            </a:pPr>
            <a:r>
              <a:rPr lang="el-GR" sz="2300" dirty="0" smtClean="0"/>
              <a:t>Η εθελοντική δράση είναι σημαντικής σημασίας και ευαίσθητο πεδίο για τους φορείς ψυχικής υγείας</a:t>
            </a:r>
            <a:r>
              <a:rPr lang="en-US" sz="2300" dirty="0" smtClean="0"/>
              <a:t>.</a:t>
            </a:r>
            <a:r>
              <a:rPr lang="el-GR" sz="2300" dirty="0" smtClean="0"/>
              <a:t> </a:t>
            </a:r>
          </a:p>
          <a:p>
            <a:pPr>
              <a:lnSpc>
                <a:spcPct val="105000"/>
              </a:lnSpc>
              <a:spcBef>
                <a:spcPts val="900"/>
              </a:spcBef>
            </a:pPr>
            <a:r>
              <a:rPr lang="el-GR" sz="2300" dirty="0" smtClean="0"/>
              <a:t>Αποδίδεται μέσα από ένα οργανωμένο πλαίσιο λειτουργίας και διαχείρισης ανθρώπινου δυναμικού, προσφοράς και υποστήριξης. </a:t>
            </a:r>
          </a:p>
          <a:p>
            <a:pPr>
              <a:lnSpc>
                <a:spcPct val="105000"/>
              </a:lnSpc>
              <a:spcBef>
                <a:spcPts val="900"/>
              </a:spcBef>
            </a:pPr>
            <a:r>
              <a:rPr lang="el-GR" sz="2300" dirty="0" smtClean="0"/>
              <a:t>Ένα αποτελεσματικό πρόγραμμα εθελοντισμού προϋποθέτει μεθοδολογία με έμφαση: </a:t>
            </a:r>
          </a:p>
          <a:p>
            <a:pPr>
              <a:lnSpc>
                <a:spcPct val="105000"/>
              </a:lnSpc>
              <a:spcBef>
                <a:spcPts val="900"/>
              </a:spcBef>
              <a:buFont typeface="Wingdings" pitchFamily="2" charset="2"/>
              <a:buChar char="ü"/>
            </a:pPr>
            <a:r>
              <a:rPr lang="el-GR" sz="2300" dirty="0" smtClean="0"/>
              <a:t>στο σωστό σχεδιασμό, την εξεύρεση, επιλογή και τοποθέτηση δυναμικού, </a:t>
            </a:r>
          </a:p>
          <a:p>
            <a:pPr>
              <a:lnSpc>
                <a:spcPct val="105000"/>
              </a:lnSpc>
              <a:spcBef>
                <a:spcPts val="900"/>
              </a:spcBef>
              <a:buFont typeface="Wingdings" pitchFamily="2" charset="2"/>
              <a:buChar char="ü"/>
            </a:pPr>
            <a:r>
              <a:rPr lang="el-GR" sz="2300" dirty="0" smtClean="0"/>
              <a:t>στην κατεύθυνση, </a:t>
            </a:r>
          </a:p>
          <a:p>
            <a:pPr>
              <a:lnSpc>
                <a:spcPct val="105000"/>
              </a:lnSpc>
              <a:spcBef>
                <a:spcPts val="900"/>
              </a:spcBef>
              <a:buFont typeface="Wingdings" pitchFamily="2" charset="2"/>
              <a:buChar char="ü"/>
            </a:pPr>
            <a:r>
              <a:rPr lang="el-GR" sz="2300" dirty="0" smtClean="0"/>
              <a:t>στην ευαισθητοποίηση και συνεχή υποστήριξη, </a:t>
            </a:r>
          </a:p>
          <a:p>
            <a:pPr>
              <a:lnSpc>
                <a:spcPct val="105000"/>
              </a:lnSpc>
              <a:spcBef>
                <a:spcPts val="900"/>
              </a:spcBef>
              <a:buFont typeface="Wingdings" pitchFamily="2" charset="2"/>
              <a:buChar char="ü"/>
            </a:pPr>
            <a:r>
              <a:rPr lang="el-GR" sz="2300" dirty="0" smtClean="0"/>
              <a:t>στην παρακολούθηση και αξιολόγηση.</a:t>
            </a:r>
            <a:endParaRPr lang="el-GR" sz="2300"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13</a:t>
            </a:fld>
            <a:endParaRPr lang="el-GR"/>
          </a:p>
        </p:txBody>
      </p:sp>
    </p:spTree>
    <p:extLst>
      <p:ext uri="{BB962C8B-B14F-4D97-AF65-F5344CB8AC3E}">
        <p14:creationId xmlns:p14="http://schemas.microsoft.com/office/powerpoint/2010/main" val="41255823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smtClean="0"/>
              <a:t>Οφέλη</a:t>
            </a:r>
            <a:endParaRPr lang="el-GR" dirty="0"/>
          </a:p>
        </p:txBody>
      </p:sp>
      <p:sp>
        <p:nvSpPr>
          <p:cNvPr id="3" name="2 - Θέση περιεχομένου"/>
          <p:cNvSpPr>
            <a:spLocks noGrp="1"/>
          </p:cNvSpPr>
          <p:nvPr>
            <p:ph sz="quarter" idx="1"/>
          </p:nvPr>
        </p:nvSpPr>
        <p:spPr/>
        <p:txBody>
          <a:bodyPr>
            <a:normAutofit/>
          </a:bodyPr>
          <a:lstStyle/>
          <a:p>
            <a:r>
              <a:rPr lang="el-GR" dirty="0" smtClean="0"/>
              <a:t>Ο πλούτος της προσωπικής εμπειρίας που οι εθελοντές αποκτούν όταν λειτουργούν σε οργανωμένα πλαίσια, είναι συχνά αδιαμφισβήτητης σημασίας. </a:t>
            </a:r>
          </a:p>
          <a:p>
            <a:r>
              <a:rPr lang="el-GR" dirty="0" smtClean="0"/>
              <a:t>Οι εθελοντές συχνά λειτουργούν σαν «τρίτο μάτι», έχοντας μια στάση αντικειμενική</a:t>
            </a:r>
            <a:r>
              <a:rPr lang="en-US" dirty="0" smtClean="0"/>
              <a:t>,</a:t>
            </a:r>
            <a:r>
              <a:rPr lang="el-GR" dirty="0" smtClean="0"/>
              <a:t> καθώς και ανιδιοτελούς προσφοράς</a:t>
            </a:r>
            <a:r>
              <a:rPr lang="en-US" dirty="0" smtClean="0"/>
              <a:t>,</a:t>
            </a:r>
            <a:r>
              <a:rPr lang="el-GR" dirty="0" smtClean="0"/>
              <a:t> στα επαγγελματικά οργανωμένα δίκτυα παροχής υπηρεσιών.</a:t>
            </a:r>
          </a:p>
          <a:p>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14</a:t>
            </a:fld>
            <a:endParaRPr lang="el-GR"/>
          </a:p>
        </p:txBody>
      </p:sp>
    </p:spTree>
    <p:extLst>
      <p:ext uri="{BB962C8B-B14F-4D97-AF65-F5344CB8AC3E}">
        <p14:creationId xmlns:p14="http://schemas.microsoft.com/office/powerpoint/2010/main" val="10266465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smtClean="0"/>
              <a:t>Το Στίγμα της Ψυχικής «Νόσου»</a:t>
            </a:r>
            <a:endParaRPr lang="el-GR" b="1" dirty="0"/>
          </a:p>
        </p:txBody>
      </p:sp>
      <p:sp>
        <p:nvSpPr>
          <p:cNvPr id="3" name="2 - Θέση περιεχομένου"/>
          <p:cNvSpPr>
            <a:spLocks noGrp="1"/>
          </p:cNvSpPr>
          <p:nvPr>
            <p:ph sz="quarter" idx="1"/>
          </p:nvPr>
        </p:nvSpPr>
        <p:spPr/>
        <p:txBody>
          <a:bodyPr>
            <a:noAutofit/>
          </a:bodyPr>
          <a:lstStyle/>
          <a:p>
            <a:r>
              <a:rPr lang="el-GR" dirty="0" smtClean="0"/>
              <a:t>Το στίγμα για την ψυχική «ασθένεια» αποτελεί ισχυρό ανασταλτικό παράγοντα για την απόφαση εθελοντικής δράσης σε πλαίσια ψυχικής υγείας. </a:t>
            </a:r>
          </a:p>
          <a:p>
            <a:r>
              <a:rPr lang="el-GR" dirty="0" smtClean="0"/>
              <a:t>Από την εμπειρία προκύπτει ότι πρέπει να υπάρχει ένας προκαταρκτικός κύκλος ευαισθητοποίησης και ενημέρωσης που θα αποσκοπεί στην εξάλειψη τέτοιων στερεότυπων και προκαταλήψεων. </a:t>
            </a:r>
          </a:p>
          <a:p>
            <a:pPr>
              <a:buFont typeface="Wingdings" pitchFamily="2" charset="2"/>
              <a:buChar char="ü"/>
            </a:pPr>
            <a:r>
              <a:rPr lang="el-GR" dirty="0" smtClean="0"/>
              <a:t>Οι εθελοντές σε φορείς ψυχικής υγείας πρέπει να έχουν κατανόηση και κατάλληλη πληροφόρηση σχετικά με το στίγμα και τις διακρίσεις που χαρακτηρίζει τους χρήστες υπηρεσιών ψυχικής υγείας.</a:t>
            </a:r>
          </a:p>
          <a:p>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15</a:t>
            </a:fld>
            <a:endParaRPr lang="el-GR"/>
          </a:p>
        </p:txBody>
      </p:sp>
    </p:spTree>
    <p:extLst>
      <p:ext uri="{BB962C8B-B14F-4D97-AF65-F5344CB8AC3E}">
        <p14:creationId xmlns:p14="http://schemas.microsoft.com/office/powerpoint/2010/main" val="28560231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smtClean="0"/>
              <a:t>Προετοιμασία για Εθελοντική Προσφορά </a:t>
            </a:r>
            <a:endParaRPr lang="el-GR" b="1" dirty="0"/>
          </a:p>
        </p:txBody>
      </p:sp>
      <p:sp>
        <p:nvSpPr>
          <p:cNvPr id="3" name="2 - Θέση περιεχομένου"/>
          <p:cNvSpPr>
            <a:spLocks noGrp="1"/>
          </p:cNvSpPr>
          <p:nvPr>
            <p:ph sz="quarter" idx="1"/>
          </p:nvPr>
        </p:nvSpPr>
        <p:spPr/>
        <p:txBody>
          <a:bodyPr>
            <a:normAutofit/>
          </a:bodyPr>
          <a:lstStyle/>
          <a:p>
            <a:r>
              <a:rPr lang="el-GR" dirty="0" smtClean="0"/>
              <a:t>Παράγοντας επιτυχίας της εθελοντικής δράσης θεωρείται η ύπαρξη μιας προ-εθελοντικής ανάμειξης των ενδιαφερόμενων εθελοντών με τους φορείς ψυχικής υγείας. </a:t>
            </a:r>
          </a:p>
          <a:p>
            <a:r>
              <a:rPr lang="el-GR" dirty="0" smtClean="0"/>
              <a:t>Σε αυτή την φάση κρίνεται αναγκαία η αξιολόγηση των δεξιοτήτων, γνώσεων, ενδιαφερόντων, εκπαίδευσης, αναγκών και στόχων των εθελοντών. </a:t>
            </a:r>
          </a:p>
          <a:p>
            <a:pPr>
              <a:buFont typeface="Wingdings" pitchFamily="2" charset="2"/>
              <a:buChar char="ü"/>
            </a:pPr>
            <a:r>
              <a:rPr lang="el-GR" dirty="0" smtClean="0"/>
              <a:t>Οι διαδικασίες αυτές αποσκοπούν στο να διασφαλίσουν την αντιστοιχία της εθελοντικής «προσφοράς» με την ανάγκη που προκύπτει και κρίνεται ότι μπορεί να «καλυφθεί» εθελοντικά για να υπάρξει το επιθυμητό αποτέλεσμα. </a:t>
            </a:r>
          </a:p>
          <a:p>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16</a:t>
            </a:fld>
            <a:endParaRPr lang="el-GR"/>
          </a:p>
        </p:txBody>
      </p:sp>
    </p:spTree>
    <p:extLst>
      <p:ext uri="{BB962C8B-B14F-4D97-AF65-F5344CB8AC3E}">
        <p14:creationId xmlns:p14="http://schemas.microsoft.com/office/powerpoint/2010/main" val="32589843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smtClean="0"/>
              <a:t>Ενδυνάμωση</a:t>
            </a:r>
            <a:endParaRPr lang="el-GR" dirty="0"/>
          </a:p>
        </p:txBody>
      </p:sp>
      <p:sp>
        <p:nvSpPr>
          <p:cNvPr id="3" name="2 - Θέση περιεχομένου"/>
          <p:cNvSpPr>
            <a:spLocks noGrp="1"/>
          </p:cNvSpPr>
          <p:nvPr>
            <p:ph sz="quarter" idx="1"/>
          </p:nvPr>
        </p:nvSpPr>
        <p:spPr/>
        <p:txBody>
          <a:bodyPr>
            <a:normAutofit/>
          </a:bodyPr>
          <a:lstStyle/>
          <a:p>
            <a:r>
              <a:rPr lang="el-GR" dirty="0" smtClean="0"/>
              <a:t>Η ενδυνάμωση και υποστήριξη των εθελοντών, είναι παράγοντας για την επιτυχημένη πορεία της εθελοντικής εργασίας. </a:t>
            </a:r>
          </a:p>
          <a:p>
            <a:r>
              <a:rPr lang="el-GR" dirty="0" smtClean="0"/>
              <a:t>Οι εθελοντές πρέπει να ενθαρρύνονται στο να ελέγχουν και να εφαρμόζουν τις γνώσεις και τις δεξιότητες τους στο έργο που επιτελούν. </a:t>
            </a:r>
          </a:p>
          <a:p>
            <a:pPr>
              <a:buFont typeface="Wingdings" pitchFamily="2" charset="2"/>
              <a:buChar char="ü"/>
            </a:pPr>
            <a:r>
              <a:rPr lang="el-GR" dirty="0" smtClean="0"/>
              <a:t>Αρκετοί φορείς προσφέρουν πιστοποιημένη εκπαίδευση και ευκαιρία για προσωπική και επαγγελματική ανάπτυξη.  </a:t>
            </a:r>
          </a:p>
          <a:p>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17</a:t>
            </a:fld>
            <a:endParaRPr lang="el-GR"/>
          </a:p>
        </p:txBody>
      </p:sp>
    </p:spTree>
    <p:extLst>
      <p:ext uri="{BB962C8B-B14F-4D97-AF65-F5344CB8AC3E}">
        <p14:creationId xmlns:p14="http://schemas.microsoft.com/office/powerpoint/2010/main" val="2213103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smtClean="0"/>
              <a:t>Εμπιστευτικότητα</a:t>
            </a:r>
            <a:endParaRPr lang="el-GR" dirty="0"/>
          </a:p>
        </p:txBody>
      </p:sp>
      <p:sp>
        <p:nvSpPr>
          <p:cNvPr id="3" name="2 - Θέση περιεχομένου"/>
          <p:cNvSpPr>
            <a:spLocks noGrp="1"/>
          </p:cNvSpPr>
          <p:nvPr>
            <p:ph sz="quarter" idx="1"/>
          </p:nvPr>
        </p:nvSpPr>
        <p:spPr/>
        <p:txBody>
          <a:bodyPr>
            <a:normAutofit/>
          </a:bodyPr>
          <a:lstStyle/>
          <a:p>
            <a:r>
              <a:rPr lang="el-GR" dirty="0" smtClean="0"/>
              <a:t>Σε κάθε σχεδιασμό δραστηριοτήτων εθελοντικής δράσης στην ψυχική υγεία πρέπει να συμπεριλαμβάνεται η ανάγκη για την διατήρηση της εμπιστευτικότητας και της τήρησης του απορρήτου των προσωπικών πληροφοριών, στις οποίες οι εθελοντές συχνά αποκτούν πρόσβαση. </a:t>
            </a:r>
          </a:p>
          <a:p>
            <a:r>
              <a:rPr lang="el-GR" dirty="0" smtClean="0"/>
              <a:t>Πρέπει να διαφυλάσσονται οι πληροφορίες σχετικές με προσωπικά δεδομένα των χρηστών των υπηρεσιών, την διάγνωση και οποιαδήποτε απόρρητο ζήτημα και να υπάρχει κατάλληλη μέριμνα που να οριοθετεί και να προστατεύει τον εθελοντή, αλλά και κάθε χρήστη υπηρεσιών. </a:t>
            </a:r>
          </a:p>
          <a:p>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18</a:t>
            </a:fld>
            <a:endParaRPr lang="el-GR"/>
          </a:p>
        </p:txBody>
      </p:sp>
    </p:spTree>
    <p:extLst>
      <p:ext uri="{BB962C8B-B14F-4D97-AF65-F5344CB8AC3E}">
        <p14:creationId xmlns:p14="http://schemas.microsoft.com/office/powerpoint/2010/main" val="9825588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Εθελοντισμός: </a:t>
            </a:r>
            <a:r>
              <a:rPr lang="el-GR" sz="3200" b="1" dirty="0" smtClean="0"/>
              <a:t>Ορισμός</a:t>
            </a:r>
            <a:r>
              <a:rPr lang="el-GR" dirty="0"/>
              <a:t> </a:t>
            </a:r>
            <a:r>
              <a:rPr lang="el-GR" sz="2800" b="0" dirty="0" smtClean="0"/>
              <a:t>1/2</a:t>
            </a:r>
            <a:endParaRPr lang="el-GR" sz="2800" b="0" dirty="0"/>
          </a:p>
        </p:txBody>
      </p:sp>
      <p:sp>
        <p:nvSpPr>
          <p:cNvPr id="3" name="2 - Θέση περιεχομένου"/>
          <p:cNvSpPr>
            <a:spLocks noGrp="1"/>
          </p:cNvSpPr>
          <p:nvPr>
            <p:ph sz="quarter" idx="1"/>
          </p:nvPr>
        </p:nvSpPr>
        <p:spPr>
          <a:xfrm>
            <a:off x="612648" y="1600200"/>
            <a:ext cx="8351840" cy="5257800"/>
          </a:xfrm>
        </p:spPr>
        <p:txBody>
          <a:bodyPr>
            <a:normAutofit/>
          </a:bodyPr>
          <a:lstStyle/>
          <a:p>
            <a:r>
              <a:rPr lang="el-GR" sz="2300" dirty="0" smtClean="0"/>
              <a:t>Εθελοντισμός είναι η συνεισφορά ατόμων στο πλαίσιο μίας μη-κερδοσκοπικής, μη-αμειβόμενης δράσης που δεν προβλέπει επαγγελματική εξέλιξη, με σκοπό την ευημερία του συνανθρώπου, της κοινότητας ή γενικότερα της κοινωνίας. </a:t>
            </a:r>
          </a:p>
          <a:p>
            <a:r>
              <a:rPr lang="el-GR" sz="2300" dirty="0" smtClean="0"/>
              <a:t>Δεν αφορά απλά μια μορφή παροχής ανιδιοτελούς παροχής κοινωνικού έργου, αλλά επί πλέον και στάση ζωής με ιδιαίτερες αξίες και ιδεολογία, όπως:</a:t>
            </a:r>
          </a:p>
          <a:p>
            <a:pPr>
              <a:buFont typeface="Wingdings" pitchFamily="2" charset="2"/>
              <a:buChar char="ü"/>
            </a:pPr>
            <a:r>
              <a:rPr lang="el-GR" sz="2300" dirty="0" smtClean="0"/>
              <a:t>της φιλανθρωπίας, </a:t>
            </a:r>
          </a:p>
          <a:p>
            <a:pPr>
              <a:buFont typeface="Wingdings" pitchFamily="2" charset="2"/>
              <a:buChar char="ü"/>
            </a:pPr>
            <a:r>
              <a:rPr lang="el-GR" sz="2300" dirty="0" smtClean="0"/>
              <a:t>της αλληλεγγύης, </a:t>
            </a:r>
          </a:p>
          <a:p>
            <a:pPr>
              <a:buFont typeface="Wingdings" pitchFamily="2" charset="2"/>
              <a:buChar char="ü"/>
            </a:pPr>
            <a:r>
              <a:rPr lang="el-GR" sz="2300" dirty="0" smtClean="0"/>
              <a:t>της κοινωνικής δικαιοσύνης και </a:t>
            </a:r>
          </a:p>
          <a:p>
            <a:pPr>
              <a:buFont typeface="Wingdings" pitchFamily="2" charset="2"/>
              <a:buChar char="ü"/>
            </a:pPr>
            <a:r>
              <a:rPr lang="el-GR" sz="2300" dirty="0" smtClean="0"/>
              <a:t>της κοινωνικής συμμετοχής.</a:t>
            </a:r>
          </a:p>
          <a:p>
            <a:endParaRPr lang="el-GR" sz="2300"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a:t>
            </a:fld>
            <a:endParaRPr lang="el-GR"/>
          </a:p>
        </p:txBody>
      </p:sp>
    </p:spTree>
    <p:extLst>
      <p:ext uri="{BB962C8B-B14F-4D97-AF65-F5344CB8AC3E}">
        <p14:creationId xmlns:p14="http://schemas.microsoft.com/office/powerpoint/2010/main" val="12871182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smtClean="0"/>
              <a:t>Προέλευση Εθελοντών </a:t>
            </a:r>
            <a:endParaRPr lang="el-GR" dirty="0"/>
          </a:p>
        </p:txBody>
      </p:sp>
      <p:sp>
        <p:nvSpPr>
          <p:cNvPr id="3" name="2 - Θέση περιεχομένου"/>
          <p:cNvSpPr>
            <a:spLocks noGrp="1"/>
          </p:cNvSpPr>
          <p:nvPr>
            <p:ph sz="quarter" idx="1"/>
          </p:nvPr>
        </p:nvSpPr>
        <p:spPr/>
        <p:txBody>
          <a:bodyPr>
            <a:normAutofit/>
          </a:bodyPr>
          <a:lstStyle/>
          <a:p>
            <a:r>
              <a:rPr lang="el-GR" dirty="0" smtClean="0"/>
              <a:t>Υποστηρίζεται ότι είναι ευεργετικό για ένα πρόγραμμα, να συνθέτεται από εθελοντές που προέρχονται από διαφορετικούς χώρους. </a:t>
            </a:r>
          </a:p>
          <a:p>
            <a:r>
              <a:rPr lang="el-GR" dirty="0" smtClean="0"/>
              <a:t>Αυτό διασφαλίζει την ποικιλία της υποστήριξης και της γνώσης που διοχετεύεται στο έργο από το ανθρώπινο δυναμικό. </a:t>
            </a:r>
          </a:p>
          <a:p>
            <a:pPr>
              <a:buFont typeface="Wingdings" pitchFamily="2" charset="2"/>
              <a:buChar char="ü"/>
            </a:pPr>
            <a:r>
              <a:rPr lang="el-GR" dirty="0" smtClean="0"/>
              <a:t>Η ομοιογένεια πρέπει διαμορφώνεται από τα γνήσια κίνητρα για εθελοντική εμπλοκή των ατόμων. </a:t>
            </a:r>
          </a:p>
          <a:p>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19</a:t>
            </a:fld>
            <a:endParaRPr lang="el-GR"/>
          </a:p>
        </p:txBody>
      </p:sp>
    </p:spTree>
    <p:extLst>
      <p:ext uri="{BB962C8B-B14F-4D97-AF65-F5344CB8AC3E}">
        <p14:creationId xmlns:p14="http://schemas.microsoft.com/office/powerpoint/2010/main" val="42925417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Ευκαιρία για «Δοκιμή»</a:t>
            </a:r>
            <a:endParaRPr lang="el-GR" sz="3200" b="1" dirty="0"/>
          </a:p>
        </p:txBody>
      </p:sp>
      <p:sp>
        <p:nvSpPr>
          <p:cNvPr id="3" name="2 - Θέση περιεχομένου"/>
          <p:cNvSpPr>
            <a:spLocks noGrp="1"/>
          </p:cNvSpPr>
          <p:nvPr>
            <p:ph sz="quarter" idx="1"/>
          </p:nvPr>
        </p:nvSpPr>
        <p:spPr/>
        <p:txBody>
          <a:bodyPr>
            <a:normAutofit/>
          </a:bodyPr>
          <a:lstStyle/>
          <a:p>
            <a:r>
              <a:rPr lang="el-GR" dirty="0" smtClean="0"/>
              <a:t>Οι οργανισμοί που ενθαρρύνουν ή παρέχουν τις κατάλληλες ευκαιρίες για να δοκιμάσουν οι υποψήφιοι εθελοντές μια τέτοια εμπειρία μέσω συγκεκριμένων δραστηριοτήτων, έχουν βρεθεί ότι έχουν: </a:t>
            </a:r>
          </a:p>
          <a:p>
            <a:pPr>
              <a:buFont typeface="Wingdings" pitchFamily="2" charset="2"/>
              <a:buChar char="ü"/>
            </a:pPr>
            <a:r>
              <a:rPr lang="el-GR" dirty="0" smtClean="0"/>
              <a:t>περισσότερες πιθανότητες εξεύρεσης και αξιοποίησης κατάλληλου εθελοντικού δυναμικού, και </a:t>
            </a:r>
          </a:p>
          <a:p>
            <a:pPr>
              <a:buFont typeface="Wingdings" pitchFamily="2" charset="2"/>
              <a:buChar char="ü"/>
            </a:pPr>
            <a:r>
              <a:rPr lang="el-GR" dirty="0" smtClean="0"/>
              <a:t>λιγότερες πιθανότητες αποτυχημένης τοποθέτησης και ανάθεσης αρμοδιοτήτων. </a:t>
            </a:r>
          </a:p>
          <a:p>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20</a:t>
            </a:fld>
            <a:endParaRPr lang="el-GR"/>
          </a:p>
        </p:txBody>
      </p:sp>
    </p:spTree>
    <p:extLst>
      <p:ext uri="{BB962C8B-B14F-4D97-AF65-F5344CB8AC3E}">
        <p14:creationId xmlns:p14="http://schemas.microsoft.com/office/powerpoint/2010/main" val="16006149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b="1" dirty="0" smtClean="0"/>
              <a:t>Ο Εθελοντισμός σαν «Θεραπευτική» Δραστηριότητα</a:t>
            </a:r>
            <a:endParaRPr lang="el-GR" dirty="0"/>
          </a:p>
        </p:txBody>
      </p:sp>
      <p:sp>
        <p:nvSpPr>
          <p:cNvPr id="3" name="2 - Θέση περιεχομένου"/>
          <p:cNvSpPr>
            <a:spLocks noGrp="1"/>
          </p:cNvSpPr>
          <p:nvPr>
            <p:ph sz="quarter" idx="1"/>
          </p:nvPr>
        </p:nvSpPr>
        <p:spPr/>
        <p:txBody>
          <a:bodyPr>
            <a:normAutofit/>
          </a:bodyPr>
          <a:lstStyle/>
          <a:p>
            <a:r>
              <a:rPr lang="el-GR" dirty="0" smtClean="0"/>
              <a:t>Υποστηρίζεται ότι η εθελοντική εργασία μπορεί να προωθηθεί μέσω της σωστής οργάνωσης και επιβράβευσης σε μια ιδιαίτερα «θεραπευτική» δραστηριότητα και για τον ίδιο τον εμπλεκόμενο εθελοντή. </a:t>
            </a:r>
          </a:p>
          <a:p>
            <a:r>
              <a:rPr lang="el-GR" dirty="0" smtClean="0"/>
              <a:t>Όταν δοθούν τα κατάλληλα ερεθίσματα από το πρόγραμμα για να μεταβούν οι εθελοντές και πέρα από τις «Περιοχές» που νοιώθουν ασφάλεια, προάγοντας και ενθαρρύνοντας νέες εμπειρίες.</a:t>
            </a:r>
          </a:p>
          <a:p>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21</a:t>
            </a:fld>
            <a:endParaRPr lang="el-GR"/>
          </a:p>
        </p:txBody>
      </p:sp>
    </p:spTree>
    <p:extLst>
      <p:ext uri="{BB962C8B-B14F-4D97-AF65-F5344CB8AC3E}">
        <p14:creationId xmlns:p14="http://schemas.microsoft.com/office/powerpoint/2010/main" val="18777025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smtClean="0"/>
              <a:t>Στρες των εθελοντών</a:t>
            </a:r>
            <a:endParaRPr lang="el-GR" dirty="0"/>
          </a:p>
        </p:txBody>
      </p:sp>
      <p:sp>
        <p:nvSpPr>
          <p:cNvPr id="3" name="2 - Θέση περιεχομένου"/>
          <p:cNvSpPr>
            <a:spLocks noGrp="1"/>
          </p:cNvSpPr>
          <p:nvPr>
            <p:ph sz="quarter" idx="1"/>
          </p:nvPr>
        </p:nvSpPr>
        <p:spPr/>
        <p:txBody>
          <a:bodyPr>
            <a:normAutofit/>
          </a:bodyPr>
          <a:lstStyle/>
          <a:p>
            <a:r>
              <a:rPr lang="el-GR" dirty="0" smtClean="0"/>
              <a:t>Ένα ορθά σχεδιασμένο πρόγραμμα εθελοντισμού οφείλει να αναγνωρίζει την πιθανότητα ύπαρξης υψηλών επιπέδων στρες από την πλευρά των εθελοντών στο να ανταποκριθούν στα «καθήκοντα» τους. </a:t>
            </a:r>
          </a:p>
          <a:p>
            <a:r>
              <a:rPr lang="el-GR" dirty="0" smtClean="0"/>
              <a:t>Σαν συνέπεια προκύπτει ότι πρέπει να υπάρχει στον εθελοντή σε ένα έργο ελαστικότητα: </a:t>
            </a:r>
          </a:p>
          <a:p>
            <a:pPr>
              <a:buFont typeface="Wingdings" pitchFamily="2" charset="2"/>
              <a:buChar char="ü"/>
            </a:pPr>
            <a:r>
              <a:rPr lang="el-GR" dirty="0" smtClean="0"/>
              <a:t>στις απαιτήσεις για ανταπόκριση, </a:t>
            </a:r>
          </a:p>
          <a:p>
            <a:pPr>
              <a:buFont typeface="Wingdings" pitchFamily="2" charset="2"/>
              <a:buChar char="ü"/>
            </a:pPr>
            <a:r>
              <a:rPr lang="el-GR" dirty="0" smtClean="0"/>
              <a:t>στην προσαρμογή και </a:t>
            </a:r>
          </a:p>
          <a:p>
            <a:pPr>
              <a:buFont typeface="Wingdings" pitchFamily="2" charset="2"/>
              <a:buChar char="ü"/>
            </a:pPr>
            <a:r>
              <a:rPr lang="el-GR" dirty="0" smtClean="0"/>
              <a:t>στην απόδοσή του.</a:t>
            </a:r>
          </a:p>
          <a:p>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22</a:t>
            </a:fld>
            <a:endParaRPr lang="el-GR"/>
          </a:p>
        </p:txBody>
      </p:sp>
    </p:spTree>
    <p:extLst>
      <p:ext uri="{BB962C8B-B14F-4D97-AF65-F5344CB8AC3E}">
        <p14:creationId xmlns:p14="http://schemas.microsoft.com/office/powerpoint/2010/main" val="23683635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smtClean="0"/>
              <a:t>Κίνητρα εθελοντών</a:t>
            </a:r>
            <a:endParaRPr lang="el-GR" dirty="0"/>
          </a:p>
        </p:txBody>
      </p:sp>
      <p:sp>
        <p:nvSpPr>
          <p:cNvPr id="3" name="2 - Θέση περιεχομένου"/>
          <p:cNvSpPr>
            <a:spLocks noGrp="1"/>
          </p:cNvSpPr>
          <p:nvPr>
            <p:ph sz="quarter" idx="1"/>
          </p:nvPr>
        </p:nvSpPr>
        <p:spPr/>
        <p:txBody>
          <a:bodyPr>
            <a:noAutofit/>
          </a:bodyPr>
          <a:lstStyle/>
          <a:p>
            <a:r>
              <a:rPr lang="el-GR" dirty="0" smtClean="0"/>
              <a:t>Μερικά από τα κίνητρα για εθελοντική προσφορά στον χώρο της ψυχικής υγείας είναι:</a:t>
            </a:r>
          </a:p>
          <a:p>
            <a:pPr lvl="0">
              <a:buFont typeface="Wingdings" pitchFamily="2" charset="2"/>
              <a:buChar char="ü"/>
            </a:pPr>
            <a:r>
              <a:rPr lang="el-GR" dirty="0" smtClean="0"/>
              <a:t>Επιθυμία για βοήθεια/ προσφορά,</a:t>
            </a:r>
          </a:p>
          <a:p>
            <a:pPr lvl="0">
              <a:buFont typeface="Wingdings" pitchFamily="2" charset="2"/>
              <a:buChar char="ü"/>
            </a:pPr>
            <a:r>
              <a:rPr lang="el-GR" dirty="0" smtClean="0"/>
              <a:t>Αυξημένη κοινωνικοποίηση/ εμπλοκή στα κοινά,</a:t>
            </a:r>
          </a:p>
          <a:p>
            <a:pPr lvl="0">
              <a:buFont typeface="Wingdings" pitchFamily="2" charset="2"/>
              <a:buChar char="ü"/>
            </a:pPr>
            <a:r>
              <a:rPr lang="el-GR" dirty="0" smtClean="0"/>
              <a:t>Προσωπική εμπειρία αντιμετώπισης προβλημάτων ψυχικής υγείας,</a:t>
            </a:r>
          </a:p>
          <a:p>
            <a:pPr lvl="0">
              <a:buFont typeface="Wingdings" pitchFamily="2" charset="2"/>
              <a:buChar char="ü"/>
            </a:pPr>
            <a:r>
              <a:rPr lang="el-GR" dirty="0" smtClean="0"/>
              <a:t>Εμπειρία προβλημάτων ψυχικής υγείας σε συγγενικά ή οικεία πρόσωπα,</a:t>
            </a:r>
          </a:p>
          <a:p>
            <a:pPr lvl="0">
              <a:buFont typeface="Wingdings" pitchFamily="2" charset="2"/>
              <a:buChar char="ü"/>
            </a:pPr>
            <a:r>
              <a:rPr lang="el-GR" dirty="0" smtClean="0"/>
              <a:t>Ενδιαφέρον απόκτησης εμπειριών ή προσωπικής ευαισθητοποίησης/ εκπαίδευσης σε συγκεκριμένα πεδία.</a:t>
            </a:r>
          </a:p>
          <a:p>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23</a:t>
            </a:fld>
            <a:endParaRPr lang="el-GR"/>
          </a:p>
        </p:txBody>
      </p:sp>
    </p:spTree>
    <p:extLst>
      <p:ext uri="{BB962C8B-B14F-4D97-AF65-F5344CB8AC3E}">
        <p14:creationId xmlns:p14="http://schemas.microsoft.com/office/powerpoint/2010/main" val="37282676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Οφέλη εθελοντών</a:t>
            </a:r>
            <a:endParaRPr lang="el-GR" sz="3200" dirty="0"/>
          </a:p>
        </p:txBody>
      </p:sp>
      <p:sp>
        <p:nvSpPr>
          <p:cNvPr id="3" name="2 - Θέση περιεχομένου"/>
          <p:cNvSpPr>
            <a:spLocks noGrp="1"/>
          </p:cNvSpPr>
          <p:nvPr>
            <p:ph sz="quarter" idx="1"/>
          </p:nvPr>
        </p:nvSpPr>
        <p:spPr/>
        <p:txBody>
          <a:bodyPr>
            <a:noAutofit/>
          </a:bodyPr>
          <a:lstStyle/>
          <a:p>
            <a:r>
              <a:rPr lang="el-GR" dirty="0" smtClean="0"/>
              <a:t>Θετικές συνέπειες της εθελοντικής δράσης είναι οι:</a:t>
            </a:r>
          </a:p>
          <a:p>
            <a:pPr lvl="0">
              <a:buFont typeface="Wingdings" pitchFamily="2" charset="2"/>
              <a:buChar char="ü"/>
            </a:pPr>
            <a:r>
              <a:rPr lang="el-GR" dirty="0" smtClean="0"/>
              <a:t>Εκπαίδευση/ Ευαισθητοποίηση/ Πληροφόρηση,</a:t>
            </a:r>
          </a:p>
          <a:p>
            <a:pPr lvl="0">
              <a:buFont typeface="Wingdings" pitchFamily="2" charset="2"/>
              <a:buChar char="ü"/>
            </a:pPr>
            <a:r>
              <a:rPr lang="el-GR" dirty="0" smtClean="0"/>
              <a:t>Εμπλοκή και ενεργός ανάμιξη σε οργανωτικό ή διοικητικό επίπεδο σε εθελοντικά πλαίσια δράσης,</a:t>
            </a:r>
          </a:p>
          <a:p>
            <a:pPr lvl="0">
              <a:buFont typeface="Wingdings" pitchFamily="2" charset="2"/>
              <a:buChar char="ü"/>
            </a:pPr>
            <a:r>
              <a:rPr lang="el-GR" dirty="0" smtClean="0"/>
              <a:t>Εκπροσώπηση φορέων στην κοινότητα,</a:t>
            </a:r>
          </a:p>
          <a:p>
            <a:pPr lvl="0">
              <a:buFont typeface="Wingdings" pitchFamily="2" charset="2"/>
              <a:buChar char="ü"/>
            </a:pPr>
            <a:r>
              <a:rPr lang="el-GR" dirty="0" smtClean="0"/>
              <a:t>Ευκαιρία επαγγελματικής απασχόλησης,</a:t>
            </a:r>
          </a:p>
          <a:p>
            <a:pPr lvl="0">
              <a:buFont typeface="Wingdings" pitchFamily="2" charset="2"/>
              <a:buChar char="ü"/>
            </a:pPr>
            <a:r>
              <a:rPr lang="el-GR" dirty="0" smtClean="0"/>
              <a:t>Απόκτηση άμεσων εμπειριών απόκτησης αυτοπεποίθησης, ικανοτήτων, δεξιοτήτων,</a:t>
            </a:r>
          </a:p>
          <a:p>
            <a:pPr lvl="0">
              <a:buFont typeface="Wingdings" pitchFamily="2" charset="2"/>
              <a:buChar char="ü"/>
            </a:pPr>
            <a:r>
              <a:rPr lang="el-GR" dirty="0" smtClean="0"/>
              <a:t>Συμμετοχή στην ανάπτυξη του εθελοντικού ιδεώδους.</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24</a:t>
            </a:fld>
            <a:endParaRPr lang="el-GR"/>
          </a:p>
        </p:txBody>
      </p:sp>
    </p:spTree>
    <p:extLst>
      <p:ext uri="{BB962C8B-B14F-4D97-AF65-F5344CB8AC3E}">
        <p14:creationId xmlns:p14="http://schemas.microsoft.com/office/powerpoint/2010/main" val="24683898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smtClean="0"/>
              <a:t>Υποστήριξη εθελοντών</a:t>
            </a:r>
            <a:endParaRPr lang="el-GR" dirty="0"/>
          </a:p>
        </p:txBody>
      </p:sp>
      <p:sp>
        <p:nvSpPr>
          <p:cNvPr id="3" name="2 - Θέση περιεχομένου"/>
          <p:cNvSpPr>
            <a:spLocks noGrp="1"/>
          </p:cNvSpPr>
          <p:nvPr>
            <p:ph sz="quarter" idx="1"/>
          </p:nvPr>
        </p:nvSpPr>
        <p:spPr/>
        <p:txBody>
          <a:bodyPr>
            <a:normAutofit/>
          </a:bodyPr>
          <a:lstStyle/>
          <a:p>
            <a:r>
              <a:rPr lang="el-GR" dirty="0" smtClean="0"/>
              <a:t>Η ύπαρξη ενός κατάλληλου πλαισίου που λειτουργεί υποστηρικτικά για τον εθελοντή και προωθεί την ανάληψη ευθυνών, την απόκτηση γνώσεων και αναγνώρισης οδηγεί σε ένα επιθυμητό αποτέλεσμα. </a:t>
            </a:r>
          </a:p>
          <a:p>
            <a:pPr>
              <a:buFont typeface="Wingdings" pitchFamily="2" charset="2"/>
              <a:buChar char="ü"/>
            </a:pPr>
            <a:r>
              <a:rPr lang="el-GR" dirty="0" smtClean="0"/>
              <a:t>Η απουσία της υποστήριξης του εθελοντικού έργου συνεπάγεται αποτυχία. </a:t>
            </a:r>
          </a:p>
          <a:p>
            <a:r>
              <a:rPr lang="el-GR" dirty="0" smtClean="0"/>
              <a:t>Η εθελοντική εμπειρία πρέπει να </a:t>
            </a:r>
            <a:r>
              <a:rPr lang="el-GR" dirty="0" err="1" smtClean="0"/>
              <a:t>επικοινωνείται</a:t>
            </a:r>
            <a:r>
              <a:rPr lang="el-GR" dirty="0" smtClean="0"/>
              <a:t> ανοικτά και να εποπτεύεται με διακριτικότητα και επαγγελματισμό από κατάλληλο και καταρτισμένο προσωπικό. </a:t>
            </a:r>
          </a:p>
          <a:p>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25</a:t>
            </a:fld>
            <a:endParaRPr lang="el-GR"/>
          </a:p>
        </p:txBody>
      </p:sp>
    </p:spTree>
    <p:extLst>
      <p:ext uri="{BB962C8B-B14F-4D97-AF65-F5344CB8AC3E}">
        <p14:creationId xmlns:p14="http://schemas.microsoft.com/office/powerpoint/2010/main" val="8259653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smtClean="0"/>
              <a:t>Έλεγχος των εθελοντών</a:t>
            </a:r>
            <a:endParaRPr lang="el-GR" dirty="0"/>
          </a:p>
        </p:txBody>
      </p:sp>
      <p:sp>
        <p:nvSpPr>
          <p:cNvPr id="3" name="2 - Θέση περιεχομένου"/>
          <p:cNvSpPr>
            <a:spLocks noGrp="1"/>
          </p:cNvSpPr>
          <p:nvPr>
            <p:ph sz="quarter" idx="1"/>
          </p:nvPr>
        </p:nvSpPr>
        <p:spPr/>
        <p:txBody>
          <a:bodyPr>
            <a:normAutofit/>
          </a:bodyPr>
          <a:lstStyle/>
          <a:p>
            <a:r>
              <a:rPr lang="el-GR" dirty="0" smtClean="0"/>
              <a:t>Στους εθελοντές που λειτουργούν σε οργανωμένα πλαίσια πρέπει να υπάρχει άμεσος έλεγχος του τρόπου προσφοράς και συμμετοχής τους. </a:t>
            </a:r>
          </a:p>
          <a:p>
            <a:r>
              <a:rPr lang="el-GR" dirty="0" smtClean="0"/>
              <a:t>Οι ενέργειές τους πρέπει να εποπτεύονται και να καθοδηγούνται με συνέπεια σύμφωνα με ξεκάθαρες αρχές και πρωτόκολλα λειτουργίας του οργανισμού. </a:t>
            </a:r>
          </a:p>
          <a:p>
            <a:r>
              <a:rPr lang="el-GR" dirty="0" smtClean="0"/>
              <a:t>Το πρόγραμμα διαχείρισης του εθελοντισμού οφείλει να επιτρέπει και να ενθαρρύνει μέσα σε συγκεκριμένα πλαίσια, επιλογές, ευκαιρίες και αρμοδιότητες. </a:t>
            </a:r>
          </a:p>
          <a:p>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26</a:t>
            </a:fld>
            <a:endParaRPr lang="el-GR"/>
          </a:p>
        </p:txBody>
      </p:sp>
    </p:spTree>
    <p:extLst>
      <p:ext uri="{BB962C8B-B14F-4D97-AF65-F5344CB8AC3E}">
        <p14:creationId xmlns:p14="http://schemas.microsoft.com/office/powerpoint/2010/main" val="19321082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smtClean="0"/>
              <a:t>Δικαιώματα - </a:t>
            </a:r>
            <a:r>
              <a:rPr lang="el-GR" dirty="0"/>
              <a:t>Υ</a:t>
            </a:r>
            <a:r>
              <a:rPr lang="el-GR" b="1" dirty="0" smtClean="0"/>
              <a:t>ποχρεώσεις </a:t>
            </a:r>
            <a:r>
              <a:rPr lang="el-GR" b="1" dirty="0" smtClean="0"/>
              <a:t>εθελοντών</a:t>
            </a:r>
            <a:endParaRPr lang="el-GR" b="0" dirty="0"/>
          </a:p>
        </p:txBody>
      </p:sp>
      <p:sp>
        <p:nvSpPr>
          <p:cNvPr id="3" name="2 - Θέση περιεχομένου"/>
          <p:cNvSpPr>
            <a:spLocks noGrp="1"/>
          </p:cNvSpPr>
          <p:nvPr>
            <p:ph sz="quarter" idx="1"/>
          </p:nvPr>
        </p:nvSpPr>
        <p:spPr/>
        <p:txBody>
          <a:bodyPr>
            <a:noAutofit/>
          </a:bodyPr>
          <a:lstStyle/>
          <a:p>
            <a:r>
              <a:rPr lang="el-GR" b="1" dirty="0" smtClean="0"/>
              <a:t>Οι εθελοντές είναι υποχρεωμένοι να δείχνουν:</a:t>
            </a:r>
          </a:p>
          <a:p>
            <a:pPr lvl="0">
              <a:buFont typeface="Wingdings" pitchFamily="2" charset="2"/>
              <a:buChar char="ü"/>
            </a:pPr>
            <a:r>
              <a:rPr lang="el-GR" dirty="0" smtClean="0"/>
              <a:t>Δέσμευση </a:t>
            </a:r>
          </a:p>
          <a:p>
            <a:pPr lvl="0">
              <a:buFont typeface="Wingdings" pitchFamily="2" charset="2"/>
              <a:buChar char="ü"/>
            </a:pPr>
            <a:r>
              <a:rPr lang="el-GR" dirty="0" smtClean="0"/>
              <a:t>Συνέπεια</a:t>
            </a:r>
          </a:p>
          <a:p>
            <a:pPr lvl="0">
              <a:buFont typeface="Wingdings" pitchFamily="2" charset="2"/>
              <a:buChar char="ü"/>
            </a:pPr>
            <a:r>
              <a:rPr lang="el-GR" dirty="0" smtClean="0"/>
              <a:t>Υπευθυνότητα</a:t>
            </a:r>
          </a:p>
          <a:p>
            <a:pPr lvl="0">
              <a:buFont typeface="Wingdings" pitchFamily="2" charset="2"/>
              <a:buChar char="ü"/>
            </a:pPr>
            <a:r>
              <a:rPr lang="el-GR" dirty="0" smtClean="0"/>
              <a:t>Εχεμύθεια</a:t>
            </a:r>
          </a:p>
          <a:p>
            <a:pPr lvl="0">
              <a:buFont typeface="Wingdings" pitchFamily="2" charset="2"/>
              <a:buChar char="ü"/>
            </a:pPr>
            <a:r>
              <a:rPr lang="el-GR" dirty="0" smtClean="0"/>
              <a:t>Διασφάλιση προσωπικών δεδομένων</a:t>
            </a:r>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27</a:t>
            </a:fld>
            <a:endParaRPr lang="el-GR"/>
          </a:p>
        </p:txBody>
      </p:sp>
    </p:spTree>
    <p:extLst>
      <p:ext uri="{BB962C8B-B14F-4D97-AF65-F5344CB8AC3E}">
        <p14:creationId xmlns:p14="http://schemas.microsoft.com/office/powerpoint/2010/main" val="35984079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b="1" dirty="0" smtClean="0"/>
              <a:t>Δικαιώματα - </a:t>
            </a:r>
            <a:r>
              <a:rPr lang="el-GR" dirty="0"/>
              <a:t>Υ</a:t>
            </a:r>
            <a:r>
              <a:rPr lang="el-GR" b="1" dirty="0" smtClean="0"/>
              <a:t>ποχρεώσεις εθελοντών εμπλεκομένων του </a:t>
            </a:r>
            <a:r>
              <a:rPr lang="el-GR" b="1" dirty="0" smtClean="0"/>
              <a:t>προγράμματος</a:t>
            </a:r>
            <a:endParaRPr lang="el-GR" b="0" dirty="0"/>
          </a:p>
        </p:txBody>
      </p:sp>
      <p:sp>
        <p:nvSpPr>
          <p:cNvPr id="3" name="2 - Θέση περιεχομένου"/>
          <p:cNvSpPr>
            <a:spLocks noGrp="1"/>
          </p:cNvSpPr>
          <p:nvPr>
            <p:ph sz="quarter" idx="1"/>
          </p:nvPr>
        </p:nvSpPr>
        <p:spPr/>
        <p:txBody>
          <a:bodyPr>
            <a:noAutofit/>
          </a:bodyPr>
          <a:lstStyle/>
          <a:p>
            <a:r>
              <a:rPr lang="el-GR" b="1" dirty="0" smtClean="0"/>
              <a:t>Έχουν  δικαιώματα που αφορούν στην:</a:t>
            </a:r>
          </a:p>
          <a:p>
            <a:pPr lvl="0">
              <a:buFont typeface="Wingdings" pitchFamily="2" charset="2"/>
              <a:buChar char="ü"/>
            </a:pPr>
            <a:r>
              <a:rPr lang="el-GR" dirty="0" smtClean="0"/>
              <a:t>Αναγνώριση της εθελοντικής προσφοράς τους.</a:t>
            </a:r>
          </a:p>
          <a:p>
            <a:pPr lvl="0">
              <a:buFont typeface="Wingdings" pitchFamily="2" charset="2"/>
              <a:buChar char="ü"/>
            </a:pPr>
            <a:r>
              <a:rPr lang="el-GR" dirty="0" smtClean="0"/>
              <a:t>Παροχή εκπαίδευσης.</a:t>
            </a:r>
          </a:p>
          <a:p>
            <a:pPr lvl="0">
              <a:buFont typeface="Wingdings" pitchFamily="2" charset="2"/>
              <a:buChar char="ü"/>
            </a:pPr>
            <a:r>
              <a:rPr lang="el-GR" dirty="0" smtClean="0"/>
              <a:t>Συνεχούς υποστήριξης και εποπτείας. </a:t>
            </a:r>
          </a:p>
          <a:p>
            <a:pPr lvl="0">
              <a:buFont typeface="Wingdings" pitchFamily="2" charset="2"/>
              <a:buChar char="ü"/>
            </a:pPr>
            <a:r>
              <a:rPr lang="el-GR" dirty="0" smtClean="0"/>
              <a:t>Επίλυση των προβλημάτων. </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28</a:t>
            </a:fld>
            <a:endParaRPr lang="el-GR"/>
          </a:p>
        </p:txBody>
      </p:sp>
    </p:spTree>
    <p:extLst>
      <p:ext uri="{BB962C8B-B14F-4D97-AF65-F5344CB8AC3E}">
        <p14:creationId xmlns:p14="http://schemas.microsoft.com/office/powerpoint/2010/main" val="16795487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lumMod val="75000"/>
                  </a:srgbClr>
                </a:solidFill>
              </a:rPr>
              <a:t>Εθελοντισμός: Ορισμός </a:t>
            </a:r>
            <a:r>
              <a:rPr lang="el-GR" sz="2800" b="0" dirty="0" smtClean="0">
                <a:solidFill>
                  <a:srgbClr val="775F55">
                    <a:lumMod val="75000"/>
                  </a:srgbClr>
                </a:solidFill>
              </a:rPr>
              <a:t>2/2</a:t>
            </a:r>
            <a:endParaRPr lang="el-GR" dirty="0"/>
          </a:p>
        </p:txBody>
      </p:sp>
      <p:sp>
        <p:nvSpPr>
          <p:cNvPr id="3" name="2 - Θέση περιεχομένου"/>
          <p:cNvSpPr>
            <a:spLocks noGrp="1"/>
          </p:cNvSpPr>
          <p:nvPr>
            <p:ph sz="quarter" idx="1"/>
          </p:nvPr>
        </p:nvSpPr>
        <p:spPr/>
        <p:txBody>
          <a:bodyPr>
            <a:normAutofit/>
          </a:bodyPr>
          <a:lstStyle/>
          <a:p>
            <a:r>
              <a:rPr lang="el-GR" dirty="0" smtClean="0"/>
              <a:t>Είναι μια συνολική στάση ζωής πράξεων αλληλεγγύης που στηρίζεται στην ελεύθερη βούληση και την ανιδιοτέλεια και ένας ρόλος που ταυτίζεται με αυτόν του ενεργού πολίτη σε μία κοινωνία αλληλεγγύης, ισονομίας και μη διακρίσεων. </a:t>
            </a:r>
          </a:p>
          <a:p>
            <a:r>
              <a:rPr lang="el-GR" dirty="0" smtClean="0"/>
              <a:t>Οι άνθρωποι καθοδηγούνται στην εθελοντική προσφορά από το σύστημα των πεποιθήσεων και αξιών τους, όπως ο αλτρουισμός, η κοινωνική δικαιοσύνη, η αλληλεγγύη, η αμοιβαιότητα, η ισότητα και οι θρησκευτικές αξίες.</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2</a:t>
            </a:fld>
            <a:endParaRPr lang="el-GR"/>
          </a:p>
        </p:txBody>
      </p:sp>
    </p:spTree>
    <p:extLst>
      <p:ext uri="{BB962C8B-B14F-4D97-AF65-F5344CB8AC3E}">
        <p14:creationId xmlns:p14="http://schemas.microsoft.com/office/powerpoint/2010/main" val="35107846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Η ανάπτυξη της συνεργασίας με τους εθελοντές</a:t>
            </a:r>
            <a:endParaRPr lang="el-GR" sz="3200" b="1" dirty="0"/>
          </a:p>
        </p:txBody>
      </p:sp>
      <p:sp>
        <p:nvSpPr>
          <p:cNvPr id="3" name="2 - Θέση περιεχομένου"/>
          <p:cNvSpPr>
            <a:spLocks noGrp="1"/>
          </p:cNvSpPr>
          <p:nvPr>
            <p:ph sz="quarter" idx="1"/>
          </p:nvPr>
        </p:nvSpPr>
        <p:spPr/>
        <p:txBody>
          <a:bodyPr>
            <a:normAutofit/>
          </a:bodyPr>
          <a:lstStyle/>
          <a:p>
            <a:r>
              <a:rPr lang="el-GR" dirty="0" smtClean="0"/>
              <a:t>Η ανάπτυξη της συνεργασίας με τους εθελοντές είναι μια διαδικασία που ακολουθεί τα εξής στάδια: </a:t>
            </a:r>
          </a:p>
          <a:p>
            <a:pPr marL="514350" indent="-514350">
              <a:buSzPct val="100000"/>
              <a:buFont typeface="+mj-lt"/>
              <a:buAutoNum type="arabicPeriod"/>
            </a:pPr>
            <a:r>
              <a:rPr lang="el-GR" dirty="0" smtClean="0"/>
              <a:t>Αναζήτηση Εθελοντών </a:t>
            </a:r>
          </a:p>
          <a:p>
            <a:pPr marL="514350" indent="-514350">
              <a:buSzPct val="100000"/>
              <a:buFont typeface="+mj-lt"/>
              <a:buAutoNum type="arabicPeriod"/>
            </a:pPr>
            <a:r>
              <a:rPr lang="el-GR" dirty="0" smtClean="0"/>
              <a:t>Αξιολόγηση </a:t>
            </a:r>
          </a:p>
          <a:p>
            <a:pPr marL="514350" indent="-514350">
              <a:buSzPct val="100000"/>
              <a:buFont typeface="+mj-lt"/>
              <a:buAutoNum type="arabicPeriod"/>
            </a:pPr>
            <a:r>
              <a:rPr lang="el-GR" dirty="0" smtClean="0"/>
              <a:t>Εκπαίδευση </a:t>
            </a:r>
          </a:p>
          <a:p>
            <a:pPr marL="514350" indent="-514350">
              <a:buSzPct val="100000"/>
              <a:buFont typeface="+mj-lt"/>
              <a:buAutoNum type="arabicPeriod"/>
            </a:pPr>
            <a:r>
              <a:rPr lang="el-GR" dirty="0" smtClean="0"/>
              <a:t>Οργάνωση Συνεργασίας </a:t>
            </a:r>
          </a:p>
          <a:p>
            <a:pPr marL="514350" indent="-514350">
              <a:buSzPct val="100000"/>
              <a:buFont typeface="+mj-lt"/>
              <a:buAutoNum type="arabicPeriod"/>
            </a:pPr>
            <a:r>
              <a:rPr lang="el-GR" dirty="0" smtClean="0"/>
              <a:t>Εποπτεία</a:t>
            </a:r>
          </a:p>
          <a:p>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29</a:t>
            </a:fld>
            <a:endParaRPr lang="el-GR"/>
          </a:p>
        </p:txBody>
      </p:sp>
    </p:spTree>
    <p:extLst>
      <p:ext uri="{BB962C8B-B14F-4D97-AF65-F5344CB8AC3E}">
        <p14:creationId xmlns:p14="http://schemas.microsoft.com/office/powerpoint/2010/main" val="6469872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1. Αναζήτηση Εθελοντών: Με τρόπους ανεπίσημους και επίσημους</a:t>
            </a:r>
            <a:endParaRPr lang="el-GR" sz="3200" b="1" dirty="0"/>
          </a:p>
        </p:txBody>
      </p:sp>
      <p:sp>
        <p:nvSpPr>
          <p:cNvPr id="3" name="2 - Θέση περιεχομένου"/>
          <p:cNvSpPr>
            <a:spLocks noGrp="1"/>
          </p:cNvSpPr>
          <p:nvPr>
            <p:ph sz="quarter" idx="1"/>
          </p:nvPr>
        </p:nvSpPr>
        <p:spPr/>
        <p:txBody>
          <a:bodyPr>
            <a:noAutofit/>
          </a:bodyPr>
          <a:lstStyle/>
          <a:p>
            <a:r>
              <a:rPr lang="el-GR" dirty="0" smtClean="0"/>
              <a:t>Τα μέλη του προσωπικού σε κάθε επαφή με κατοίκους ή φορείς της κοινότητας, τους προσκαλούν να γνωρίσουν τις δραστηριότητες της υπηρεσίας και τους ενθαρρύνουν στην παροχή υποστήριξης.</a:t>
            </a:r>
          </a:p>
          <a:p>
            <a:r>
              <a:rPr lang="el-GR" dirty="0" smtClean="0"/>
              <a:t>Η υπηρεσία με επίσημο τρόπο (μέσω ανακοινώσεων στο τοπικό ηλεκτρονικό και γραπτό τύπο και αποστολής επιστολών και φυλλαδίων) δηλώνει το ενδιαφέρον για εθελοντές, προβάλλοντας τις αξίες της κοινωνικής αλληλεγγύης και τα οφέλη συμμετοχής σε κοινωνική δράση.</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30</a:t>
            </a:fld>
            <a:endParaRPr lang="el-GR"/>
          </a:p>
        </p:txBody>
      </p:sp>
    </p:spTree>
    <p:extLst>
      <p:ext uri="{BB962C8B-B14F-4D97-AF65-F5344CB8AC3E}">
        <p14:creationId xmlns:p14="http://schemas.microsoft.com/office/powerpoint/2010/main" val="25496233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2. Αξιολόγηση των εθελοντών</a:t>
            </a:r>
            <a:endParaRPr lang="el-GR" sz="3200" b="1" dirty="0"/>
          </a:p>
        </p:txBody>
      </p:sp>
      <p:sp>
        <p:nvSpPr>
          <p:cNvPr id="3" name="2 - Θέση περιεχομένου"/>
          <p:cNvSpPr>
            <a:spLocks noGrp="1"/>
          </p:cNvSpPr>
          <p:nvPr>
            <p:ph sz="quarter" idx="1"/>
          </p:nvPr>
        </p:nvSpPr>
        <p:spPr/>
        <p:txBody>
          <a:bodyPr>
            <a:normAutofit/>
          </a:bodyPr>
          <a:lstStyle/>
          <a:p>
            <a:r>
              <a:rPr lang="el-GR" dirty="0" smtClean="0"/>
              <a:t>Οι εθελοντές θεωρούνται συνεργάτες της υπηρεσίας και δεν προσεγγίζονται μόνον σαν φιλάνθρωποι, αναλαμβάνοντας ειδικούς ρόλους. </a:t>
            </a:r>
          </a:p>
          <a:p>
            <a:r>
              <a:rPr lang="el-GR" dirty="0" smtClean="0"/>
              <a:t>Απ’ αυτήν την άποψη χρειάζεται να αξιολογούνται οι δυνατότητές τους σχετικά με τις απαιτήσεις του ρόλου τους. </a:t>
            </a:r>
          </a:p>
          <a:p>
            <a:r>
              <a:rPr lang="el-GR" dirty="0" smtClean="0"/>
              <a:t>Κριτήρια αξιολόγησης εθελοντών είναι: το κίνητρο, η διαθεσιμότητα, στοιχεία της προσωπικότητας, ο τρόπος επικοινωνίας και η αλληλεπίδραση με τους άλλους, οι στάσεις προς την ψυχική ασθένεια, ο σεβασμός των δικαιωμάτων των άλλων και η τήρηση εχεμύθειας.</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31</a:t>
            </a:fld>
            <a:endParaRPr lang="el-GR"/>
          </a:p>
        </p:txBody>
      </p:sp>
    </p:spTree>
    <p:extLst>
      <p:ext uri="{BB962C8B-B14F-4D97-AF65-F5344CB8AC3E}">
        <p14:creationId xmlns:p14="http://schemas.microsoft.com/office/powerpoint/2010/main" val="328832693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3. Εκπαίδευση των εθελοντών</a:t>
            </a:r>
            <a:endParaRPr lang="el-GR" sz="3200" b="1" dirty="0"/>
          </a:p>
        </p:txBody>
      </p:sp>
      <p:sp>
        <p:nvSpPr>
          <p:cNvPr id="3" name="2 - Θέση περιεχομένου"/>
          <p:cNvSpPr>
            <a:spLocks noGrp="1"/>
          </p:cNvSpPr>
          <p:nvPr>
            <p:ph sz="quarter" idx="1"/>
          </p:nvPr>
        </p:nvSpPr>
        <p:spPr/>
        <p:txBody>
          <a:bodyPr>
            <a:noAutofit/>
          </a:bodyPr>
          <a:lstStyle/>
          <a:p>
            <a:pPr>
              <a:lnSpc>
                <a:spcPct val="105000"/>
              </a:lnSpc>
              <a:spcBef>
                <a:spcPts val="800"/>
              </a:spcBef>
            </a:pPr>
            <a:r>
              <a:rPr lang="el-GR" sz="2300" dirty="0" smtClean="0"/>
              <a:t>Οι εθελοντές (για να ανταποκρίνονται στο ρόλο και το έργο που αναλαμβάνουν αποτελεσματικά) χρειάζονται ευαισθητοποίηση και εκπαίδευση.</a:t>
            </a:r>
          </a:p>
          <a:p>
            <a:pPr>
              <a:lnSpc>
                <a:spcPct val="105000"/>
              </a:lnSpc>
              <a:spcBef>
                <a:spcPts val="800"/>
              </a:spcBef>
            </a:pPr>
            <a:r>
              <a:rPr lang="el-GR" sz="2300" dirty="0" smtClean="0"/>
              <a:t>Το πρόγραμμα ευαισθητοποίησης θα πρέπει να είναι ευέλικτο, σύμφωνα με τις δυνατότητες των εθελοντών, βιωματικό και να συνδυάζει ατομικές και ομαδικές εκπαιδευτικές δραστηριότητες με θεματικές:</a:t>
            </a:r>
          </a:p>
          <a:p>
            <a:pPr>
              <a:lnSpc>
                <a:spcPct val="105000"/>
              </a:lnSpc>
              <a:spcBef>
                <a:spcPts val="800"/>
              </a:spcBef>
              <a:buFont typeface="Wingdings" pitchFamily="2" charset="2"/>
              <a:buChar char="ü"/>
            </a:pPr>
            <a:r>
              <a:rPr lang="el-GR" sz="2300" dirty="0" smtClean="0"/>
              <a:t>ψυχοκοινωνικά προβλήματα των ατόμων στη Μονάδα, </a:t>
            </a:r>
          </a:p>
          <a:p>
            <a:pPr>
              <a:lnSpc>
                <a:spcPct val="105000"/>
              </a:lnSpc>
              <a:spcBef>
                <a:spcPts val="800"/>
              </a:spcBef>
              <a:buFont typeface="Wingdings" pitchFamily="2" charset="2"/>
              <a:buChar char="ü"/>
            </a:pPr>
            <a:r>
              <a:rPr lang="el-GR" sz="2300" dirty="0" smtClean="0"/>
              <a:t>ψυχιατρική περίθαλψη και </a:t>
            </a:r>
            <a:r>
              <a:rPr lang="el-GR" sz="2300" dirty="0" err="1" smtClean="0"/>
              <a:t>αποϊδρυματισμός</a:t>
            </a:r>
            <a:r>
              <a:rPr lang="el-GR" sz="2300" dirty="0" smtClean="0"/>
              <a:t>, </a:t>
            </a:r>
          </a:p>
          <a:p>
            <a:pPr>
              <a:lnSpc>
                <a:spcPct val="105000"/>
              </a:lnSpc>
              <a:spcBef>
                <a:spcPts val="800"/>
              </a:spcBef>
              <a:buFont typeface="Wingdings" pitchFamily="2" charset="2"/>
              <a:buChar char="ü"/>
            </a:pPr>
            <a:r>
              <a:rPr lang="el-GR" sz="2300" dirty="0" smtClean="0"/>
              <a:t>ψυχοκοινωνική αποκατάσταση, </a:t>
            </a:r>
          </a:p>
          <a:p>
            <a:pPr>
              <a:lnSpc>
                <a:spcPct val="105000"/>
              </a:lnSpc>
              <a:spcBef>
                <a:spcPts val="800"/>
              </a:spcBef>
              <a:buFont typeface="Wingdings" pitchFamily="2" charset="2"/>
              <a:buChar char="ü"/>
            </a:pPr>
            <a:r>
              <a:rPr lang="el-GR" sz="2300" dirty="0" smtClean="0"/>
              <a:t>κοινοτικού τύπου φροντίδα και είδη υπηρεσιών,</a:t>
            </a:r>
          </a:p>
          <a:p>
            <a:pPr>
              <a:lnSpc>
                <a:spcPct val="105000"/>
              </a:lnSpc>
              <a:spcBef>
                <a:spcPts val="800"/>
              </a:spcBef>
              <a:buFont typeface="Wingdings" pitchFamily="2" charset="2"/>
              <a:buChar char="ü"/>
            </a:pPr>
            <a:r>
              <a:rPr lang="el-GR" sz="2300" dirty="0" smtClean="0"/>
              <a:t>κοινωνικές στάσεις και δικαιώματα ψυχικά ασθενών.</a:t>
            </a:r>
            <a:endParaRPr lang="el-GR" sz="2300"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32</a:t>
            </a:fld>
            <a:endParaRPr lang="el-GR"/>
          </a:p>
        </p:txBody>
      </p:sp>
    </p:spTree>
    <p:extLst>
      <p:ext uri="{BB962C8B-B14F-4D97-AF65-F5344CB8AC3E}">
        <p14:creationId xmlns:p14="http://schemas.microsoft.com/office/powerpoint/2010/main" val="12360717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4. Οργάνωση συνεργασίας και εποπτείας </a:t>
            </a:r>
            <a:r>
              <a:rPr lang="el-GR" sz="3200" b="1" dirty="0" smtClean="0"/>
              <a:t/>
            </a:r>
            <a:br>
              <a:rPr lang="el-GR" sz="3200" b="1" dirty="0" smtClean="0"/>
            </a:br>
            <a:r>
              <a:rPr lang="el-GR" sz="3200" b="1" dirty="0" smtClean="0"/>
              <a:t>των εθελοντών </a:t>
            </a:r>
            <a:r>
              <a:rPr lang="el-GR" sz="2800" b="0" dirty="0" smtClean="0"/>
              <a:t>1/2</a:t>
            </a:r>
            <a:endParaRPr lang="el-GR" sz="2800" b="0" dirty="0"/>
          </a:p>
        </p:txBody>
      </p:sp>
      <p:sp>
        <p:nvSpPr>
          <p:cNvPr id="3" name="2 - Θέση περιεχομένου"/>
          <p:cNvSpPr>
            <a:spLocks noGrp="1"/>
          </p:cNvSpPr>
          <p:nvPr>
            <p:ph sz="quarter" idx="1"/>
          </p:nvPr>
        </p:nvSpPr>
        <p:spPr/>
        <p:txBody>
          <a:bodyPr>
            <a:normAutofit/>
          </a:bodyPr>
          <a:lstStyle/>
          <a:p>
            <a:r>
              <a:rPr lang="el-GR" dirty="0" smtClean="0"/>
              <a:t>Η εξέλιξη της συνεργασίας με τους εθελοντές χρειάζεται να είναι συστηματική και οργανωμένη, ενταγμένη στα πλαίσια της λειτουργίας της Μονάδας. </a:t>
            </a:r>
          </a:p>
          <a:p>
            <a:r>
              <a:rPr lang="el-GR" dirty="0" smtClean="0"/>
              <a:t>Ο υπεύθυνος και τα μέλη του προσωπικού της θα πρέπει να δημιουργήσουν ένα σύστημα όπου θα καλύπτει τις ανάγκες συμβουλευτικής και υποστήριξης των εθελοντών στο έργο τους.</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33</a:t>
            </a:fld>
            <a:endParaRPr lang="el-GR"/>
          </a:p>
        </p:txBody>
      </p:sp>
    </p:spTree>
    <p:extLst>
      <p:ext uri="{BB962C8B-B14F-4D97-AF65-F5344CB8AC3E}">
        <p14:creationId xmlns:p14="http://schemas.microsoft.com/office/powerpoint/2010/main" val="24248553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Autofit/>
          </a:bodyPr>
          <a:lstStyle/>
          <a:p>
            <a:r>
              <a:rPr lang="el-GR" dirty="0" smtClean="0"/>
              <a:t>Το σύστημα υποστήριξης και συνεργασίας με τους εθελοντές είναι δυνατόν να σχεδιασθεί ως εξής: </a:t>
            </a:r>
          </a:p>
          <a:p>
            <a:pPr>
              <a:buFont typeface="Wingdings" pitchFamily="2" charset="2"/>
              <a:buChar char="ü"/>
            </a:pPr>
            <a:r>
              <a:rPr lang="el-GR" dirty="0" smtClean="0"/>
              <a:t>Τα μέλη του προσωπικού αναλαμβάνουν την ατομική συνεργασία με εθελοντές. </a:t>
            </a:r>
          </a:p>
          <a:p>
            <a:pPr>
              <a:buFont typeface="Wingdings" pitchFamily="2" charset="2"/>
              <a:buChar char="ü"/>
            </a:pPr>
            <a:r>
              <a:rPr lang="el-GR" dirty="0" smtClean="0"/>
              <a:t>Σε τακτά διαστήματα οι εθελοντές έχουν τη δυνατότητα συνεργασίας με τον υπεύθυνο.</a:t>
            </a:r>
          </a:p>
          <a:p>
            <a:pPr>
              <a:buFont typeface="Wingdings" pitchFamily="2" charset="2"/>
              <a:buChar char="ü"/>
            </a:pPr>
            <a:r>
              <a:rPr lang="el-GR" dirty="0" smtClean="0"/>
              <a:t>Περιοδικά οι εθελοντές καλούνται να συμμετάσχουν σε συναντήσεις της ομάδας προσωπικού. </a:t>
            </a:r>
          </a:p>
          <a:p>
            <a:pPr>
              <a:buFont typeface="Wingdings" pitchFamily="2" charset="2"/>
              <a:buChar char="ü"/>
            </a:pPr>
            <a:r>
              <a:rPr lang="el-GR" dirty="0" smtClean="0"/>
              <a:t>Ενθαρρύνονται να δημιουργήσουν ομάδα εθελοντών με την υποστήριξη του προσωπικού και να δραστηριοποιηθούν στους στόχους της.</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34</a:t>
            </a:fld>
            <a:endParaRPr lang="el-GR"/>
          </a:p>
        </p:txBody>
      </p:sp>
      <p:sp>
        <p:nvSpPr>
          <p:cNvPr id="6" name="1 - Τίτλος"/>
          <p:cNvSpPr>
            <a:spLocks noGrp="1"/>
          </p:cNvSpPr>
          <p:nvPr>
            <p:ph type="title"/>
          </p:nvPr>
        </p:nvSpPr>
        <p:spPr>
          <a:xfrm>
            <a:off x="612648" y="228600"/>
            <a:ext cx="8153400" cy="990600"/>
          </a:xfrm>
        </p:spPr>
        <p:txBody>
          <a:bodyPr>
            <a:noAutofit/>
          </a:bodyPr>
          <a:lstStyle/>
          <a:p>
            <a:r>
              <a:rPr lang="el-GR" sz="3200" b="1" dirty="0" smtClean="0"/>
              <a:t>4. Οργάνωση συνεργασίας και εποπτείας </a:t>
            </a:r>
            <a:r>
              <a:rPr lang="el-GR" sz="3200" b="1" dirty="0" smtClean="0"/>
              <a:t/>
            </a:r>
            <a:br>
              <a:rPr lang="el-GR" sz="3200" b="1" dirty="0" smtClean="0"/>
            </a:br>
            <a:r>
              <a:rPr lang="el-GR" sz="3200" b="1" dirty="0" smtClean="0"/>
              <a:t>των εθελοντών </a:t>
            </a:r>
            <a:r>
              <a:rPr lang="el-GR" sz="2800" b="0" dirty="0"/>
              <a:t>2</a:t>
            </a:r>
            <a:r>
              <a:rPr lang="el-GR" sz="2800" b="0" dirty="0" smtClean="0"/>
              <a:t>/2</a:t>
            </a:r>
            <a:endParaRPr lang="el-GR" sz="2800" b="0" dirty="0"/>
          </a:p>
        </p:txBody>
      </p:sp>
    </p:spTree>
    <p:extLst>
      <p:ext uri="{BB962C8B-B14F-4D97-AF65-F5344CB8AC3E}">
        <p14:creationId xmlns:p14="http://schemas.microsoft.com/office/powerpoint/2010/main" val="11698150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grpSp>
        <p:nvGrpSpPr>
          <p:cNvPr id="3" name="Ομάδα 2"/>
          <p:cNvGrpSpPr/>
          <p:nvPr/>
        </p:nvGrpSpPr>
        <p:grpSpPr>
          <a:xfrm>
            <a:off x="1767633" y="5931169"/>
            <a:ext cx="5828703" cy="768532"/>
            <a:chOff x="1767633" y="5931169"/>
            <a:chExt cx="5828703" cy="768532"/>
          </a:xfrm>
        </p:grpSpPr>
        <p:pic>
          <p:nvPicPr>
            <p:cNvPr id="9"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pic>
          <p:nvPicPr>
            <p:cNvPr id="10" name="Picture 2" descr="C:\Users\alex\Desktop\logo.png"/>
            <p:cNvPicPr>
              <a:picLocks noChangeAspect="1" noChangeArrowheads="1"/>
            </p:cNvPicPr>
            <p:nvPr/>
          </p:nvPicPr>
          <p:blipFill rotWithShape="1">
            <a:blip r:embed="rId4">
              <a:extLst>
                <a:ext uri="{28A0092B-C50C-407E-A947-70E740481C1C}">
                  <a14:useLocalDpi xmlns:a14="http://schemas.microsoft.com/office/drawing/2010/main" val="0"/>
                </a:ext>
              </a:extLst>
            </a:blip>
            <a:srcRect t="8214"/>
            <a:stretch/>
          </p:blipFill>
          <p:spPr bwMode="auto">
            <a:xfrm>
              <a:off x="3923928" y="5931169"/>
              <a:ext cx="3672408" cy="76853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err="1" smtClean="0"/>
              <a:t>Copyright</a:t>
            </a:r>
            <a:r>
              <a:rPr lang="el-GR" sz="2000" dirty="0" smtClean="0"/>
              <a:t> Τεχνολογικό Εκπαιδευτικό Ίδρυμα Αθήνας</a:t>
            </a:r>
            <a:r>
              <a:rPr lang="en-US" sz="2000" dirty="0" smtClean="0"/>
              <a:t>, </a:t>
            </a:r>
            <a:r>
              <a:rPr lang="el-GR" sz="2000" dirty="0" smtClean="0"/>
              <a:t>Χάρης </a:t>
            </a:r>
            <a:r>
              <a:rPr lang="el-GR" sz="2000" dirty="0" err="1" smtClean="0"/>
              <a:t>Ασημόπουλος</a:t>
            </a:r>
            <a:r>
              <a:rPr lang="el-GR" sz="2000" dirty="0" smtClean="0"/>
              <a:t> 2014. </a:t>
            </a:r>
            <a:r>
              <a:rPr lang="el-GR" sz="2000" dirty="0"/>
              <a:t>Χάρης </a:t>
            </a:r>
            <a:r>
              <a:rPr lang="el-GR" sz="2000" dirty="0" err="1"/>
              <a:t>Ασημόπουλος</a:t>
            </a:r>
            <a:r>
              <a:rPr lang="el-GR" sz="2000" dirty="0"/>
              <a:t>. «Κοινωνική Εργασία στην υγεία και </a:t>
            </a:r>
            <a:br>
              <a:rPr lang="el-GR" sz="2000" dirty="0"/>
            </a:br>
            <a:r>
              <a:rPr lang="el-GR" sz="2000" dirty="0"/>
              <a:t>ψυχική υγεία. </a:t>
            </a:r>
            <a:r>
              <a:rPr lang="el-GR" sz="2000" dirty="0" smtClean="0"/>
              <a:t>Ενότητα 12</a:t>
            </a:r>
            <a:r>
              <a:rPr lang="en-US" sz="2000" dirty="0" smtClean="0"/>
              <a:t>:</a:t>
            </a:r>
            <a:r>
              <a:rPr lang="el-GR" sz="2000" dirty="0"/>
              <a:t> Εθελοντισμός στον τομέα της ψυχικής υγείας». </a:t>
            </a:r>
            <a:r>
              <a:rPr lang="el-GR" sz="2000" dirty="0" smtClean="0"/>
              <a:t>Έκδοση: 1.0. Αθήνα 2014. Διαθέσιμο από τη δικτυακή διεύθυνση: </a:t>
            </a:r>
            <a:r>
              <a:rPr lang="en-US" sz="2000" dirty="0" smtClean="0">
                <a:hlinkClick r:id="rId3"/>
              </a:rPr>
              <a:t>ocp.teiath.gr</a:t>
            </a:r>
            <a:r>
              <a:rPr lang="el-GR" sz="2000" dirty="0" smtClean="0"/>
              <a:t>.</a:t>
            </a:r>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a:t>
            </a:r>
            <a:r>
              <a:rPr lang="el-GR" sz="1800" dirty="0" smtClean="0"/>
              <a:t>.  </a:t>
            </a:r>
            <a:r>
              <a:rPr lang="el-GR" sz="1800" dirty="0"/>
              <a:t>Εξαιρούνται τα αυτοτελή έργα τρίτων π.χ. φωτογραφίες, διαγράμματα </a:t>
            </a:r>
            <a:r>
              <a:rPr lang="el-GR" sz="1800" dirty="0" err="1"/>
              <a:t>κ.λ.π</a:t>
            </a:r>
            <a:r>
              <a:rPr lang="el-GR" sz="1800" dirty="0"/>
              <a:t>.,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a:t>
            </a:r>
            <a:r>
              <a:rPr lang="el-GR" sz="1800" dirty="0" smtClean="0"/>
              <a:t>διαφάνεια «</a:t>
            </a:r>
            <a:r>
              <a:rPr lang="el-GR" sz="1800" dirty="0"/>
              <a:t>Επεξήγηση όρων χρήσης έργων </a:t>
            </a:r>
            <a:r>
              <a:rPr lang="el-GR" sz="1800" dirty="0" smtClean="0"/>
              <a:t>τρίτων». </a:t>
            </a:r>
          </a:p>
          <a:p>
            <a:pPr marL="0" indent="0">
              <a:buNone/>
            </a:pPr>
            <a:r>
              <a:rPr lang="el-GR" sz="1800" dirty="0" smtClean="0"/>
              <a:t>Τα έργα για τα οποία έχει ζητηθεί και δοθεί άδεια αναφέρονται στο «Σημείωμα Χρήσης </a:t>
            </a:r>
            <a:r>
              <a:rPr lang="el-GR" sz="1800" dirty="0"/>
              <a:t>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solidFill>
                  <a:prstClr val="black"/>
                </a:solidFill>
                <a:latin typeface="Calibri"/>
              </a:rPr>
              <a:t>[1] http://creativecommons.org/licenses/by-nc-sa/4.0/ </a:t>
            </a:r>
            <a:endParaRPr lang="en-US" dirty="0" smtClean="0">
              <a:solidFill>
                <a:prstClr val="black"/>
              </a:solidFill>
              <a:latin typeface="Calibri"/>
            </a:endParaRPr>
          </a:p>
          <a:p>
            <a:pPr>
              <a:spcBef>
                <a:spcPts val="600"/>
              </a:spcBef>
            </a:pPr>
            <a:r>
              <a:rPr lang="el-GR" dirty="0" smtClean="0">
                <a:solidFill>
                  <a:prstClr val="black"/>
                </a:solidFill>
                <a:latin typeface="Calibri"/>
              </a:rPr>
              <a:t>Ως </a:t>
            </a:r>
            <a:r>
              <a:rPr lang="el-GR" b="1" dirty="0">
                <a:solidFill>
                  <a:prstClr val="black"/>
                </a:solidFill>
                <a:latin typeface="Calibri"/>
              </a:rPr>
              <a:t>Μη Εμπορική</a:t>
            </a:r>
            <a:r>
              <a:rPr lang="el-GR" dirty="0">
                <a:solidFill>
                  <a:prstClr val="black"/>
                </a:solidFill>
                <a:latin typeface="Calibri"/>
              </a:rPr>
              <a:t> ορίζεται η χρήση:</a:t>
            </a:r>
          </a:p>
          <a:p>
            <a:pPr marL="342900" indent="-342900">
              <a:spcBef>
                <a:spcPts val="600"/>
              </a:spcBef>
              <a:buFont typeface="Arial" panose="020B0604020202020204" pitchFamily="34" charset="0"/>
              <a:buChar char="•"/>
            </a:pPr>
            <a:r>
              <a:rPr lang="el-GR" dirty="0">
                <a:solidFill>
                  <a:prstClr val="black"/>
                </a:solidFill>
                <a:latin typeface="Calibri"/>
              </a:rPr>
              <a:t>που δεν περιλαμβάνει άμεσο ή έμμεσο οικονομικό όφελος από την χρήση του έργου, για το διανομέα του έργου και </a:t>
            </a:r>
            <a:r>
              <a:rPr lang="el-GR" dirty="0" err="1">
                <a:solidFill>
                  <a:prstClr val="black"/>
                </a:solidFill>
                <a:latin typeface="Calibri"/>
              </a:rPr>
              <a:t>αδειοδόχο</a:t>
            </a:r>
            <a:endParaRPr lang="el-GR" dirty="0">
              <a:solidFill>
                <a:prstClr val="black"/>
              </a:solidFill>
              <a:latin typeface="Calibri"/>
            </a:endParaRP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περιλαμβάνει οικονομική συναλλαγή ως προϋπόθεση για τη χρήση ή πρόσβαση στο έργο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προσπορίζει στο διανομέα του έργου και</a:t>
            </a:r>
            <a:r>
              <a:rPr lang="en-GB" dirty="0">
                <a:solidFill>
                  <a:prstClr val="black"/>
                </a:solidFill>
                <a:latin typeface="Calibri"/>
              </a:rPr>
              <a:t> </a:t>
            </a:r>
            <a:r>
              <a:rPr lang="el-GR" dirty="0" err="1">
                <a:solidFill>
                  <a:prstClr val="black"/>
                </a:solidFill>
                <a:latin typeface="Calibri"/>
              </a:rPr>
              <a:t>αδειοδόχο</a:t>
            </a:r>
            <a:r>
              <a:rPr lang="en-GB" dirty="0">
                <a:solidFill>
                  <a:prstClr val="black"/>
                </a:solidFill>
                <a:latin typeface="Calibri"/>
              </a:rPr>
              <a:t> </a:t>
            </a:r>
            <a:r>
              <a:rPr lang="el-GR" dirty="0">
                <a:solidFill>
                  <a:prstClr val="black"/>
                </a:solidFill>
                <a:latin typeface="Calibri"/>
              </a:rPr>
              <a:t>έμμεσο οικονομικό όφελος (π.χ. διαφημίσεις) από την προβολή του έργου σε διαδικτυακό </a:t>
            </a:r>
            <a:r>
              <a:rPr lang="el-GR" dirty="0" smtClean="0">
                <a:solidFill>
                  <a:prstClr val="black"/>
                </a:solidFill>
                <a:latin typeface="Calibri"/>
              </a:rPr>
              <a:t>τόπο</a:t>
            </a:r>
            <a:endParaRPr lang="en-US" dirty="0" smtClean="0">
              <a:solidFill>
                <a:prstClr val="black"/>
              </a:solidFill>
              <a:latin typeface="Calibri"/>
            </a:endParaRPr>
          </a:p>
          <a:p>
            <a:pPr>
              <a:spcBef>
                <a:spcPts val="600"/>
              </a:spcBef>
            </a:pPr>
            <a:r>
              <a:rPr lang="el-GR" dirty="0" smtClean="0">
                <a:solidFill>
                  <a:prstClr val="black"/>
                </a:solidFill>
                <a:latin typeface="Calibri"/>
              </a:rPr>
              <a:t>Ο </a:t>
            </a:r>
            <a:r>
              <a:rPr lang="el-GR" dirty="0">
                <a:solidFill>
                  <a:prstClr val="black"/>
                </a:solidFill>
                <a:latin typeface="Calibri"/>
              </a:rPr>
              <a:t>δικαιούχος μπορεί να παρέχει στον </a:t>
            </a:r>
            <a:r>
              <a:rPr lang="el-GR" dirty="0" err="1">
                <a:solidFill>
                  <a:prstClr val="black"/>
                </a:solidFill>
                <a:latin typeface="Calibri"/>
              </a:rPr>
              <a:t>αδειοδόχο</a:t>
            </a:r>
            <a:r>
              <a:rPr lang="el-GR" dirty="0">
                <a:solidFill>
                  <a:prstClr val="black"/>
                </a:solidFill>
                <a:latin typeface="Calibri"/>
              </a:rPr>
              <a:t> ξεχωριστή άδεια να χρησιμοποιεί το έργο για εμπορική χρήση, εφόσον αυτό του ζητηθεί</a:t>
            </a:r>
            <a:r>
              <a:rPr lang="el-GR" dirty="0" smtClean="0">
                <a:solidFill>
                  <a:prstClr val="black"/>
                </a:solidFill>
                <a:latin typeface="Calibri"/>
              </a:rPr>
              <a:t>.</a:t>
            </a:r>
            <a:endParaRPr lang="el-GR" dirty="0">
              <a:solidFill>
                <a:prstClr val="black"/>
              </a:solidFill>
              <a:latin typeface="Calibri"/>
            </a:endParaRPr>
          </a:p>
        </p:txBody>
      </p:sp>
    </p:spTree>
    <p:extLst>
      <p:ext uri="{BB962C8B-B14F-4D97-AF65-F5344CB8AC3E}">
        <p14:creationId xmlns:p14="http://schemas.microsoft.com/office/powerpoint/2010/main" val="11809098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Οφέλη του </a:t>
            </a:r>
            <a:r>
              <a:rPr lang="el-GR" dirty="0" smtClean="0"/>
              <a:t>εθελοντισμού </a:t>
            </a:r>
            <a:r>
              <a:rPr lang="el-GR" sz="2800" b="0" dirty="0" smtClean="0"/>
              <a:t>1/2</a:t>
            </a:r>
            <a:endParaRPr lang="el-GR" sz="2800" b="0" dirty="0"/>
          </a:p>
        </p:txBody>
      </p:sp>
      <p:sp>
        <p:nvSpPr>
          <p:cNvPr id="3" name="2 - Θέση περιεχομένου"/>
          <p:cNvSpPr>
            <a:spLocks noGrp="1"/>
          </p:cNvSpPr>
          <p:nvPr>
            <p:ph sz="quarter" idx="1"/>
          </p:nvPr>
        </p:nvSpPr>
        <p:spPr/>
        <p:txBody>
          <a:bodyPr>
            <a:noAutofit/>
          </a:bodyPr>
          <a:lstStyle/>
          <a:p>
            <a:r>
              <a:rPr lang="el-GR" dirty="0" smtClean="0"/>
              <a:t>Η εθελοντική προσφορά αναπτύσσει:</a:t>
            </a:r>
          </a:p>
          <a:p>
            <a:pPr>
              <a:buFont typeface="Wingdings" pitchFamily="2" charset="2"/>
              <a:buChar char="ü"/>
            </a:pPr>
            <a:r>
              <a:rPr lang="el-GR" dirty="0" smtClean="0"/>
              <a:t>τις κοινωνικές, επαγγελματικές και επικοινωνιακές δεξιότητες του εθελοντή, </a:t>
            </a:r>
          </a:p>
          <a:p>
            <a:pPr>
              <a:buFont typeface="Wingdings" pitchFamily="2" charset="2"/>
              <a:buChar char="ü"/>
            </a:pPr>
            <a:r>
              <a:rPr lang="el-GR" dirty="0" smtClean="0"/>
              <a:t>ενδυναμώνοντας γενικότερα την ψυχοκοινωνική του κατάσταση, </a:t>
            </a:r>
          </a:p>
          <a:p>
            <a:pPr>
              <a:buFont typeface="Wingdings" pitchFamily="2" charset="2"/>
              <a:buChar char="ü"/>
            </a:pPr>
            <a:r>
              <a:rPr lang="el-GR" dirty="0" smtClean="0"/>
              <a:t>καθώς δεν είναι μόνο πομπός αλλά και δέκτης ωφελειών που απορρέουν από την εθελοντική δράση. </a:t>
            </a:r>
          </a:p>
          <a:p>
            <a:r>
              <a:rPr lang="el-GR" dirty="0" smtClean="0"/>
              <a:t>Σε αυτά συμπεριλαμβάνονται και οφέλη ως προς την ψυχοκοινωνική κατάσταση και την ψυχική υγεία του εθελοντή.</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3</a:t>
            </a:fld>
            <a:endParaRPr lang="el-GR"/>
          </a:p>
        </p:txBody>
      </p:sp>
    </p:spTree>
    <p:extLst>
      <p:ext uri="{BB962C8B-B14F-4D97-AF65-F5344CB8AC3E}">
        <p14:creationId xmlns:p14="http://schemas.microsoft.com/office/powerpoint/2010/main" val="241077718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Δεν επιτρέπεται η επαναχρησιμοποίηση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παρά μόνο εάν ζητηθεί εκ νέου άδεια από το δημιουργό.</a:t>
            </a:r>
            <a:endParaRPr lang="el-GR" sz="3200" dirty="0">
              <a:solidFill>
                <a:prstClr val="black"/>
              </a:solidFill>
              <a:latin typeface="Calibri"/>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prstClr val="black">
                    <a:lumMod val="75000"/>
                    <a:lumOff val="25000"/>
                  </a:prstClr>
                </a:solidFill>
                <a:latin typeface="Calibri"/>
              </a:rPr>
              <a:t>©</a:t>
            </a:r>
            <a:endParaRPr lang="el-GR" sz="2000" dirty="0">
              <a:solidFill>
                <a:prstClr val="black">
                  <a:lumMod val="75000"/>
                  <a:lumOff val="25000"/>
                </a:prstClr>
              </a:solidFill>
              <a:latin typeface="Calibri"/>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endParaRPr lang="el-GR" dirty="0">
              <a:solidFill>
                <a:prstClr val="black">
                  <a:lumMod val="75000"/>
                  <a:lumOff val="25000"/>
                </a:prstClr>
              </a:solidFill>
              <a:latin typeface="Calibri"/>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CC-BY-SA</a:t>
            </a:r>
            <a:endParaRPr lang="el-GR" dirty="0">
              <a:solidFill>
                <a:prstClr val="black">
                  <a:lumMod val="75000"/>
                  <a:lumOff val="25000"/>
                </a:prstClr>
              </a:solidFill>
              <a:latin typeface="Calibri"/>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NC-SA</a:t>
            </a:r>
            <a:endParaRPr lang="el-GR" dirty="0">
              <a:solidFill>
                <a:prstClr val="black">
                  <a:lumMod val="75000"/>
                  <a:lumOff val="25000"/>
                </a:prstClr>
              </a:solidFill>
              <a:latin typeface="Calibri"/>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a:t>
            </a:r>
            <a:endParaRPr lang="el-GR" dirty="0">
              <a:solidFill>
                <a:prstClr val="black">
                  <a:lumMod val="75000"/>
                  <a:lumOff val="25000"/>
                </a:prstClr>
              </a:solidFill>
              <a:latin typeface="Calibri"/>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r>
              <a:rPr lang="el-GR" sz="1400" dirty="0" smtClean="0">
                <a:solidFill>
                  <a:prstClr val="black">
                    <a:lumMod val="75000"/>
                    <a:lumOff val="25000"/>
                  </a:prstClr>
                </a:solidFill>
                <a:latin typeface="Calibri"/>
              </a:rPr>
              <a:t> </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a:solidFill>
                  <a:prstClr val="black">
                    <a:lumMod val="75000"/>
                    <a:lumOff val="25000"/>
                  </a:prstClr>
                </a:solidFill>
                <a:latin typeface="Calibri"/>
              </a:rPr>
              <a:t>και διάθεση του έργου ή του παράγωγου αυτού με την ίδια άδεια</a:t>
            </a: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CC-BY-ND</a:t>
            </a:r>
            <a:endParaRPr lang="el-GR" dirty="0">
              <a:solidFill>
                <a:prstClr val="black">
                  <a:lumMod val="75000"/>
                  <a:lumOff val="25000"/>
                </a:prstClr>
              </a:solidFill>
              <a:latin typeface="Calibri"/>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prstClr val="black">
                    <a:lumMod val="75000"/>
                    <a:lumOff val="25000"/>
                  </a:prstClr>
                </a:solidFill>
                <a:latin typeface="Calibri"/>
              </a:rPr>
              <a:t>Επιτρέπεται η επαναχρησιμοποίηση του έργου με αναφορά του </a:t>
            </a:r>
            <a:r>
              <a:rPr lang="el-GR" sz="1400" dirty="0" smtClean="0">
                <a:solidFill>
                  <a:prstClr val="black">
                    <a:lumMod val="75000"/>
                    <a:lumOff val="25000"/>
                  </a:prstClr>
                </a:solidFill>
                <a:latin typeface="Calibri"/>
              </a:rPr>
              <a:t>δημιουργού. </a:t>
            </a:r>
          </a:p>
          <a:p>
            <a:r>
              <a:rPr lang="el-GR" sz="1400" dirty="0" smtClean="0">
                <a:solidFill>
                  <a:prstClr val="black">
                    <a:lumMod val="75000"/>
                    <a:lumOff val="25000"/>
                  </a:prstClr>
                </a:solidFill>
                <a:latin typeface="Calibri"/>
              </a:rPr>
              <a:t>Δεν </a:t>
            </a:r>
            <a:r>
              <a:rPr lang="el-GR" sz="1400" dirty="0">
                <a:solidFill>
                  <a:prstClr val="black">
                    <a:lumMod val="75000"/>
                    <a:lumOff val="25000"/>
                  </a:prstClr>
                </a:solidFill>
                <a:latin typeface="Calibri"/>
              </a:rPr>
              <a:t>επιτρέπεται η </a:t>
            </a:r>
            <a:r>
              <a:rPr lang="el-GR" sz="1400" dirty="0" smtClean="0">
                <a:solidFill>
                  <a:prstClr val="black">
                    <a:lumMod val="75000"/>
                    <a:lumOff val="25000"/>
                  </a:prstClr>
                </a:solidFill>
                <a:latin typeface="Calibri"/>
              </a:rPr>
              <a:t>δημιουργία παραγώγων του έργου.</a:t>
            </a:r>
            <a:endParaRPr lang="el-GR" sz="1400" dirty="0">
              <a:solidFill>
                <a:prstClr val="black">
                  <a:lumMod val="75000"/>
                  <a:lumOff val="25000"/>
                </a:prstClr>
              </a:solidFill>
              <a:latin typeface="Calibri"/>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NC-ND</a:t>
            </a:r>
            <a:endParaRPr lang="el-GR" dirty="0">
              <a:solidFill>
                <a:prstClr val="black">
                  <a:lumMod val="75000"/>
                  <a:lumOff val="25000"/>
                </a:prstClr>
              </a:solidFill>
              <a:latin typeface="Calibri"/>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smtClean="0">
                <a:solidFill>
                  <a:prstClr val="black">
                    <a:lumMod val="75000"/>
                    <a:lumOff val="25000"/>
                  </a:prstClr>
                </a:solidFill>
                <a:latin typeface="Calibri"/>
              </a:rPr>
              <a:t>Δεν επιτρέπεται η εμπορική χρήση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και η δημιουργία παραγώγων του.</a:t>
            </a:r>
            <a:endParaRPr lang="el-GR" sz="3200" dirty="0">
              <a:solidFill>
                <a:prstClr val="black"/>
              </a:solidFill>
              <a:latin typeface="Calibri"/>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με </a:t>
            </a:r>
            <a:r>
              <a:rPr lang="el-GR" sz="1400" dirty="0" smtClean="0">
                <a:solidFill>
                  <a:prstClr val="black">
                    <a:lumMod val="75000"/>
                    <a:lumOff val="25000"/>
                  </a:prstClr>
                </a:solidFill>
                <a:latin typeface="Calibri"/>
              </a:rPr>
              <a:t>άδεια </a:t>
            </a:r>
          </a:p>
          <a:p>
            <a:pPr algn="r"/>
            <a:r>
              <a:rPr lang="en-US" dirty="0" smtClean="0">
                <a:solidFill>
                  <a:prstClr val="black">
                    <a:lumMod val="75000"/>
                    <a:lumOff val="25000"/>
                  </a:prstClr>
                </a:solidFill>
                <a:latin typeface="Calibri"/>
              </a:rPr>
              <a:t>CC0 </a:t>
            </a:r>
            <a:r>
              <a:rPr lang="en-US" dirty="0">
                <a:solidFill>
                  <a:prstClr val="black">
                    <a:lumMod val="75000"/>
                    <a:lumOff val="25000"/>
                  </a:prstClr>
                </a:solidFill>
                <a:latin typeface="Calibri"/>
              </a:rPr>
              <a:t>Public Domain</a:t>
            </a:r>
            <a:endParaRPr lang="el-GR" dirty="0">
              <a:solidFill>
                <a:prstClr val="black">
                  <a:lumMod val="75000"/>
                  <a:lumOff val="25000"/>
                </a:prstClr>
              </a:solidFill>
              <a:latin typeface="Calibri"/>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a:t>
            </a:r>
            <a:r>
              <a:rPr lang="el-GR" sz="1400" dirty="0" smtClean="0">
                <a:solidFill>
                  <a:prstClr val="black">
                    <a:lumMod val="75000"/>
                    <a:lumOff val="25000"/>
                  </a:prstClr>
                </a:solidFill>
                <a:latin typeface="Calibri"/>
              </a:rPr>
              <a:t>ως κοινό κτήμα</a:t>
            </a:r>
            <a:endParaRPr lang="el-GR" dirty="0">
              <a:solidFill>
                <a:prstClr val="black">
                  <a:lumMod val="75000"/>
                  <a:lumOff val="25000"/>
                </a:prstClr>
              </a:solidFill>
              <a:latin typeface="Calibri"/>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prstClr val="black">
                    <a:lumMod val="75000"/>
                    <a:lumOff val="25000"/>
                  </a:prstClr>
                </a:solidFill>
                <a:latin typeface="Calibri"/>
              </a:rPr>
              <a:t>χωρίς σήμανση</a:t>
            </a:r>
            <a:endParaRPr lang="el-GR" dirty="0">
              <a:solidFill>
                <a:prstClr val="black">
                  <a:lumMod val="75000"/>
                  <a:lumOff val="25000"/>
                </a:prstClr>
              </a:solidFill>
              <a:latin typeface="Calibri"/>
            </a:endParaRPr>
          </a:p>
        </p:txBody>
      </p:sp>
      <p:sp>
        <p:nvSpPr>
          <p:cNvPr id="29" name="Rectangle 28"/>
          <p:cNvSpPr/>
          <p:nvPr/>
        </p:nvSpPr>
        <p:spPr>
          <a:xfrm>
            <a:off x="2088231" y="6334512"/>
            <a:ext cx="7062962" cy="307777"/>
          </a:xfrm>
          <a:prstGeom prst="rect">
            <a:avLst/>
          </a:prstGeom>
        </p:spPr>
        <p:txBody>
          <a:bodyPr wrap="square">
            <a:spAutoFit/>
          </a:bodyPr>
          <a:lstStyle/>
          <a:p>
            <a:r>
              <a:rPr lang="el-GR" sz="1400" dirty="0" smtClean="0">
                <a:solidFill>
                  <a:prstClr val="black">
                    <a:lumMod val="75000"/>
                    <a:lumOff val="25000"/>
                  </a:prstClr>
                </a:solidFill>
                <a:latin typeface="Calibri"/>
              </a:rPr>
              <a:t>Συνήθως δεν επιτρέπεται η επαναχρησιμοποίηση του έργου.</a:t>
            </a:r>
            <a:endParaRPr lang="en-US" sz="1400" dirty="0" smtClean="0">
              <a:solidFill>
                <a:prstClr val="black">
                  <a:lumMod val="75000"/>
                  <a:lumOff val="25000"/>
                </a:prstClr>
              </a:solidFill>
              <a:latin typeface="Calibri"/>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262490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a:t>
            </a:r>
            <a:r>
              <a:rPr lang="el-GR" sz="2000" b="1" smtClean="0"/>
              <a:t>ΤΕΙ Αθηνών</a:t>
            </a:r>
            <a:r>
              <a:rPr lang="el-GR" sz="2000" smtClean="0"/>
              <a:t>» </a:t>
            </a:r>
            <a:r>
              <a:rPr lang="el-GR" sz="2000" dirty="0" smtClean="0"/>
              <a:t>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1395656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lumMod val="75000"/>
                  </a:srgbClr>
                </a:solidFill>
              </a:rPr>
              <a:t>Οφέλη του εθελοντισμού </a:t>
            </a:r>
            <a:r>
              <a:rPr lang="el-GR" sz="2800" b="0" dirty="0" smtClean="0">
                <a:solidFill>
                  <a:srgbClr val="775F55">
                    <a:lumMod val="75000"/>
                  </a:srgbClr>
                </a:solidFill>
              </a:rPr>
              <a:t>2/2</a:t>
            </a:r>
            <a:endParaRPr lang="el-GR" dirty="0"/>
          </a:p>
        </p:txBody>
      </p:sp>
      <p:sp>
        <p:nvSpPr>
          <p:cNvPr id="3" name="2 - Θέση περιεχομένου"/>
          <p:cNvSpPr>
            <a:spLocks noGrp="1"/>
          </p:cNvSpPr>
          <p:nvPr>
            <p:ph sz="quarter" idx="1"/>
          </p:nvPr>
        </p:nvSpPr>
        <p:spPr>
          <a:xfrm>
            <a:off x="612648" y="1600200"/>
            <a:ext cx="8153400" cy="4997152"/>
          </a:xfrm>
        </p:spPr>
        <p:txBody>
          <a:bodyPr>
            <a:noAutofit/>
          </a:bodyPr>
          <a:lstStyle/>
          <a:p>
            <a:r>
              <a:rPr lang="el-GR" sz="2300" dirty="0" smtClean="0"/>
              <a:t>Η προσωπική ευεξία του ατόμου έχει άμεση σχέση με το βαθμό της κοινωνικής του ενσωμάτωσης. Η μέτρησή της βασίζεται στον αριθμό των κοινωνικών ρόλων και των κοινωνικών δεσμών και σχέσεων που αναπτύσσουν τα άτομα.</a:t>
            </a:r>
          </a:p>
          <a:p>
            <a:r>
              <a:rPr lang="el-GR" sz="2300" dirty="0" smtClean="0"/>
              <a:t>Επειδή η εθελοντική δραστηριοποίηση προσθέτει με επιπλέον κοινωνικούς ρόλους και κοινωνικές σχέσεις το άτομο, καταλήγει να επηρεάζει θετικά την ψυχική υγεία. </a:t>
            </a:r>
          </a:p>
          <a:p>
            <a:r>
              <a:rPr lang="el-GR" sz="2300" dirty="0" smtClean="0"/>
              <a:t>Μελέτες δείχνουν υψηλά επίπεδα ικανοποίησης ζωής ως αποτέλεσμα της εθελοντικής δράσης και άμεση σχέση των συναισθημάτων ευεξίας των εθελοντών με τη μείωση άγχους και κατάθλιψης.</a:t>
            </a:r>
          </a:p>
          <a:p>
            <a:endParaRPr lang="el-GR" sz="2300"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4</a:t>
            </a:fld>
            <a:endParaRPr lang="el-GR"/>
          </a:p>
        </p:txBody>
      </p:sp>
    </p:spTree>
    <p:extLst>
      <p:ext uri="{BB962C8B-B14F-4D97-AF65-F5344CB8AC3E}">
        <p14:creationId xmlns:p14="http://schemas.microsoft.com/office/powerpoint/2010/main" val="515035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Ο εθελοντισμός στο τομέα της ψυχικής υγείας στην Ευρωπαϊκή </a:t>
            </a:r>
            <a:r>
              <a:rPr lang="el-GR" sz="3200" b="1" dirty="0" smtClean="0"/>
              <a:t>Ένωση </a:t>
            </a:r>
            <a:r>
              <a:rPr lang="el-GR" sz="2800" b="0" dirty="0" smtClean="0"/>
              <a:t>1/2</a:t>
            </a:r>
            <a:endParaRPr lang="el-GR" sz="2800" b="0" dirty="0"/>
          </a:p>
        </p:txBody>
      </p:sp>
      <p:sp>
        <p:nvSpPr>
          <p:cNvPr id="3" name="2 - Θέση περιεχομένου"/>
          <p:cNvSpPr>
            <a:spLocks noGrp="1"/>
          </p:cNvSpPr>
          <p:nvPr>
            <p:ph sz="quarter" idx="1"/>
          </p:nvPr>
        </p:nvSpPr>
        <p:spPr/>
        <p:txBody>
          <a:bodyPr>
            <a:normAutofit/>
          </a:bodyPr>
          <a:lstStyle/>
          <a:p>
            <a:r>
              <a:rPr lang="el-GR" dirty="0" smtClean="0"/>
              <a:t>Η Ευρωπαϊκή Ένωση ανακήρυξε το 2011 ως Ευρωπαϊκό Έτος Εθελοντισμού, το οποίο συμπίπτει με τη δέκατη επέτειο του Διεθνούς Έτους Εθελοντών των Ηνωμένων Εθνών (2001). </a:t>
            </a:r>
          </a:p>
          <a:p>
            <a:r>
              <a:rPr lang="el-GR" dirty="0" smtClean="0"/>
              <a:t>Στόχος αυτής της πρωτοβουλίας είναι η προώθηση του εθελοντισμού στην Ευρώπη διότι συνδέεται άμεσα με τις ευρωπαϊκές αξίες της αλληλεγγύης και των μη διακρίσεων, αξίες που συμβάλλουν στην αρμονική ανάπτυξη των τοπικών ευρωπαϊκών κοινωνιών.</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5</a:t>
            </a:fld>
            <a:endParaRPr lang="el-GR"/>
          </a:p>
        </p:txBody>
      </p:sp>
    </p:spTree>
    <p:extLst>
      <p:ext uri="{BB962C8B-B14F-4D97-AF65-F5344CB8AC3E}">
        <p14:creationId xmlns:p14="http://schemas.microsoft.com/office/powerpoint/2010/main" val="7129023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Autofit/>
          </a:bodyPr>
          <a:lstStyle/>
          <a:p>
            <a:r>
              <a:rPr lang="el-GR" dirty="0" smtClean="0"/>
              <a:t>Στην απόφαση του Συμβουλίου της Ευρώπης για το Ευρωπαϊκό Έτος Εθελοντισμού 2011, ο εθελοντισμός αναγνωρίζεται: </a:t>
            </a:r>
          </a:p>
          <a:p>
            <a:pPr>
              <a:buFont typeface="Wingdings" pitchFamily="2" charset="2"/>
              <a:buChar char="ü"/>
            </a:pPr>
            <a:r>
              <a:rPr lang="el-GR" i="1" dirty="0" smtClean="0"/>
              <a:t>ως μία πολύτιμη εμπειρία που επιτρέπει την απόκτηση κοινωνικών δεξιοτήτων και ικανοτήτων και που συμβάλει σημαντικά στην δημιουργία κοινωνικού κεφαλαίου και  επισημαίνεται ότι οι δυνατότητες των εθελοντικών δραστηριοτήτων δεν έχουν αξιοποιηθεί πλήρως. </a:t>
            </a:r>
          </a:p>
          <a:p>
            <a:r>
              <a:rPr lang="el-GR" dirty="0" smtClean="0"/>
              <a:t>Σύμφωνα με έρευνα του </a:t>
            </a:r>
            <a:r>
              <a:rPr lang="el-GR" dirty="0" err="1" smtClean="0"/>
              <a:t>Ευρωβαρόμετρου</a:t>
            </a:r>
            <a:r>
              <a:rPr lang="el-GR" dirty="0" smtClean="0"/>
              <a:t> (2007), τρείς στους δέκα Ευρωπαίους δηλώνουν ότι συμμετέχουν σε εθελοντικές δραστηριότητες.</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6</a:t>
            </a:fld>
            <a:endParaRPr lang="el-GR"/>
          </a:p>
        </p:txBody>
      </p:sp>
      <p:sp>
        <p:nvSpPr>
          <p:cNvPr id="6" name="1 - Τίτλος"/>
          <p:cNvSpPr>
            <a:spLocks noGrp="1"/>
          </p:cNvSpPr>
          <p:nvPr>
            <p:ph type="title"/>
          </p:nvPr>
        </p:nvSpPr>
        <p:spPr>
          <a:xfrm>
            <a:off x="612648" y="228600"/>
            <a:ext cx="8153400" cy="990600"/>
          </a:xfrm>
        </p:spPr>
        <p:txBody>
          <a:bodyPr>
            <a:noAutofit/>
          </a:bodyPr>
          <a:lstStyle/>
          <a:p>
            <a:r>
              <a:rPr lang="el-GR" sz="3200" b="1" dirty="0" smtClean="0"/>
              <a:t>Ο εθελοντισμός στο τομέα της ψυχικής υγείας στην Ευρωπαϊκή </a:t>
            </a:r>
            <a:r>
              <a:rPr lang="el-GR" sz="3200" b="1" dirty="0" smtClean="0"/>
              <a:t>Ένωση </a:t>
            </a:r>
            <a:r>
              <a:rPr lang="el-GR" sz="2800" b="0" dirty="0"/>
              <a:t>2</a:t>
            </a:r>
            <a:r>
              <a:rPr lang="el-GR" sz="2800" b="0" dirty="0" smtClean="0"/>
              <a:t>/2</a:t>
            </a:r>
            <a:endParaRPr lang="el-GR" sz="2800" b="0" dirty="0"/>
          </a:p>
        </p:txBody>
      </p:sp>
    </p:spTree>
    <p:extLst>
      <p:ext uri="{BB962C8B-B14F-4D97-AF65-F5344CB8AC3E}">
        <p14:creationId xmlns:p14="http://schemas.microsoft.com/office/powerpoint/2010/main" val="20344281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Εθελοντισμός στην Ελλάδα</a:t>
            </a:r>
            <a:endParaRPr lang="el-GR" sz="3200" b="1" dirty="0"/>
          </a:p>
        </p:txBody>
      </p:sp>
      <p:sp>
        <p:nvSpPr>
          <p:cNvPr id="3" name="2 - Θέση περιεχομένου"/>
          <p:cNvSpPr>
            <a:spLocks noGrp="1"/>
          </p:cNvSpPr>
          <p:nvPr>
            <p:ph sz="quarter" idx="1"/>
          </p:nvPr>
        </p:nvSpPr>
        <p:spPr/>
        <p:txBody>
          <a:bodyPr>
            <a:normAutofit fontScale="85000" lnSpcReduction="10000"/>
          </a:bodyPr>
          <a:lstStyle/>
          <a:p>
            <a:r>
              <a:rPr lang="el-GR" sz="2800" dirty="0" smtClean="0"/>
              <a:t>Τα τελευταία χρόνια παρατηρείται αύξηση του ενδιαφέροντος της ελληνικής κοινωνίας ως προς την ανάπτυξη του εθελοντισμού. </a:t>
            </a:r>
          </a:p>
          <a:p>
            <a:r>
              <a:rPr lang="el-GR" sz="2800" dirty="0" smtClean="0"/>
              <a:t>Η εθελοντική προσφορά εργασίας είναι ζωτικής σημασίας για πολλές ΜΚΟ και φορείς. Σχετίζεται όχι μόνο με την επιβίωση αλλά και με την επιτυχία των δράσεων και την αποτελεσματικότητά τους. </a:t>
            </a:r>
          </a:p>
          <a:p>
            <a:r>
              <a:rPr lang="el-GR" sz="2800" dirty="0" smtClean="0"/>
              <a:t>Για λόγους ιστορικούς, πολιτικούς, κοινωνικούς, οικονομικούς και πολιτισμικούς, ο εθελοντισμός έχει διαχρονικά σημαντική παρουσία στην ελληνική κοινωνία από την ίδρυση του ελληνικού κράτους έως και τις ημέρες μας.</a:t>
            </a:r>
            <a:endParaRPr lang="el-GR" sz="2800"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7</a:t>
            </a:fld>
            <a:endParaRPr lang="el-GR"/>
          </a:p>
        </p:txBody>
      </p:sp>
    </p:spTree>
    <p:extLst>
      <p:ext uri="{BB962C8B-B14F-4D97-AF65-F5344CB8AC3E}">
        <p14:creationId xmlns:p14="http://schemas.microsoft.com/office/powerpoint/2010/main" val="31181522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Περίοδοι εξέλιξης του εθελοντισμού στην ψυχική υγεία στην </a:t>
            </a:r>
            <a:r>
              <a:rPr lang="el-GR" sz="3200" b="1" dirty="0" smtClean="0"/>
              <a:t>Ελλάδα </a:t>
            </a:r>
            <a:r>
              <a:rPr lang="el-GR" sz="2800" b="0" dirty="0" smtClean="0"/>
              <a:t>1/3</a:t>
            </a:r>
            <a:endParaRPr lang="el-GR" sz="2800" b="0" dirty="0"/>
          </a:p>
        </p:txBody>
      </p:sp>
      <p:sp>
        <p:nvSpPr>
          <p:cNvPr id="3" name="2 - Θέση περιεχομένου"/>
          <p:cNvSpPr>
            <a:spLocks noGrp="1"/>
          </p:cNvSpPr>
          <p:nvPr>
            <p:ph sz="quarter" idx="1"/>
          </p:nvPr>
        </p:nvSpPr>
        <p:spPr/>
        <p:txBody>
          <a:bodyPr>
            <a:normAutofit/>
          </a:bodyPr>
          <a:lstStyle/>
          <a:p>
            <a:r>
              <a:rPr lang="el-GR" dirty="0" smtClean="0"/>
              <a:t>Η πρώτη περίοδος, η ιστορική (1830-1914), χαρακτηρίζεται από την φροντίδα των ατόμων με προβλήματα ψυχικής υγείας από την οικογένεια, τα μοναστήρια και τις κοινότητες, σε συνδυασμό με την ενίσχυση που πρόσφεραν πλούσιοι φιλάνθρωποι ευεργέτες στην ίδρυση και την λειτουργία ιδρυμάτων.</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8</a:t>
            </a:fld>
            <a:endParaRPr lang="el-GR"/>
          </a:p>
        </p:txBody>
      </p:sp>
    </p:spTree>
    <p:extLst>
      <p:ext uri="{BB962C8B-B14F-4D97-AF65-F5344CB8AC3E}">
        <p14:creationId xmlns:p14="http://schemas.microsoft.com/office/powerpoint/2010/main" val="105007359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mplate">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exo-opistho_simeiomata">
  <a:themeElements>
    <a:clrScheme name="Προσαρμοσμένο 2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46</TotalTime>
  <Words>2830</Words>
  <Application>Microsoft Office PowerPoint</Application>
  <PresentationFormat>Προβολή στην οθόνη (4:3)</PresentationFormat>
  <Paragraphs>260</Paragraphs>
  <Slides>42</Slides>
  <Notes>7</Notes>
  <HiddenSlides>0</HiddenSlides>
  <MMClips>0</MMClips>
  <ScaleCrop>false</ScaleCrop>
  <HeadingPairs>
    <vt:vector size="4" baseType="variant">
      <vt:variant>
        <vt:lpstr>Θέμα</vt:lpstr>
      </vt:variant>
      <vt:variant>
        <vt:i4>3</vt:i4>
      </vt:variant>
      <vt:variant>
        <vt:lpstr>Τίτλοι διαφανειών</vt:lpstr>
      </vt:variant>
      <vt:variant>
        <vt:i4>42</vt:i4>
      </vt:variant>
    </vt:vector>
  </HeadingPairs>
  <TitlesOfParts>
    <vt:vector size="45" baseType="lpstr">
      <vt:lpstr>template</vt:lpstr>
      <vt:lpstr>exo-opistho_simeiomata</vt:lpstr>
      <vt:lpstr>OC_template_updated</vt:lpstr>
      <vt:lpstr>Κοινωνική Εργασία στην υγεία και  ψυχική υγεία</vt:lpstr>
      <vt:lpstr>Εθελοντισμός: Ορισμός 1/2</vt:lpstr>
      <vt:lpstr>Εθελοντισμός: Ορισμός 2/2</vt:lpstr>
      <vt:lpstr>Οφέλη του εθελοντισμού 1/2</vt:lpstr>
      <vt:lpstr>Οφέλη του εθελοντισμού 2/2</vt:lpstr>
      <vt:lpstr>Ο εθελοντισμός στο τομέα της ψυχικής υγείας στην Ευρωπαϊκή Ένωση 1/2</vt:lpstr>
      <vt:lpstr>Ο εθελοντισμός στο τομέα της ψυχικής υγείας στην Ευρωπαϊκή Ένωση 2/2</vt:lpstr>
      <vt:lpstr>Εθελοντισμός στην Ελλάδα</vt:lpstr>
      <vt:lpstr>Περίοδοι εξέλιξης του εθελοντισμού στην ψυχική υγεία στην Ελλάδα 1/3</vt:lpstr>
      <vt:lpstr>Περίοδοι εξέλιξης του εθελοντισμού στην ψυχική υγεία στην Ελλάδα 2/3</vt:lpstr>
      <vt:lpstr>Περίοδοι εξέλιξης του εθελοντισμού στην ψυχική υγεία στην Ελλάδα 3/3</vt:lpstr>
      <vt:lpstr>Η άτυπη πλευρά της φροντίδας  στην κοινότητα</vt:lpstr>
      <vt:lpstr>Οι εθελοντές ως χρήσιμοι συνεργάτες</vt:lpstr>
      <vt:lpstr>Προϋποθέσεις για ένα αποτελεσματικό πρόγραμμα εθελοντισμού</vt:lpstr>
      <vt:lpstr>Οφέλη</vt:lpstr>
      <vt:lpstr>Το Στίγμα της Ψυχικής «Νόσου»</vt:lpstr>
      <vt:lpstr>Προετοιμασία για Εθελοντική Προσφορά </vt:lpstr>
      <vt:lpstr>Ενδυνάμωση</vt:lpstr>
      <vt:lpstr>Εμπιστευτικότητα</vt:lpstr>
      <vt:lpstr>Προέλευση Εθελοντών </vt:lpstr>
      <vt:lpstr>Ευκαιρία για «Δοκιμή»</vt:lpstr>
      <vt:lpstr>Ο Εθελοντισμός σαν «Θεραπευτική» Δραστηριότητα</vt:lpstr>
      <vt:lpstr>Στρες των εθελοντών</vt:lpstr>
      <vt:lpstr>Κίνητρα εθελοντών</vt:lpstr>
      <vt:lpstr>Οφέλη εθελοντών</vt:lpstr>
      <vt:lpstr>Υποστήριξη εθελοντών</vt:lpstr>
      <vt:lpstr>Έλεγχος των εθελοντών</vt:lpstr>
      <vt:lpstr>Δικαιώματα - Υποχρεώσεις εθελοντών</vt:lpstr>
      <vt:lpstr>Δικαιώματα - Υποχρεώσεις εθελοντών εμπλεκομένων του προγράμματος</vt:lpstr>
      <vt:lpstr>Η ανάπτυξη της συνεργασίας με τους εθελοντές</vt:lpstr>
      <vt:lpstr>1. Αναζήτηση Εθελοντών: Με τρόπους ανεπίσημους και επίσημους</vt:lpstr>
      <vt:lpstr>2. Αξιολόγηση των εθελοντών</vt:lpstr>
      <vt:lpstr>3. Εκπαίδευση των εθελοντών</vt:lpstr>
      <vt:lpstr>4. Οργάνωση συνεργασίας και εποπτείας  των εθελοντών 1/2</vt:lpstr>
      <vt:lpstr>4. Οργάνωση συνεργασίας και εποπτείας  των εθελοντών 2/2</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Χρηματοδότηση</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Κοινωνική Εργασία στην υγεία και  ψυχική υγεία</dc:title>
  <dc:creator>opencourses@teiath.gr</dc:creator>
  <cp:lastModifiedBy>fkaram2</cp:lastModifiedBy>
  <cp:revision>6</cp:revision>
  <dcterms:created xsi:type="dcterms:W3CDTF">2015-08-07T09:19:58Z</dcterms:created>
  <dcterms:modified xsi:type="dcterms:W3CDTF">2015-08-27T12:32:06Z</dcterms:modified>
</cp:coreProperties>
</file>