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46"/>
  </p:notesMasterIdLst>
  <p:handoutMasterIdLst>
    <p:handoutMasterId r:id="rId47"/>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303" r:id="rId31"/>
    <p:sldId id="311" r:id="rId32"/>
    <p:sldId id="304" r:id="rId33"/>
    <p:sldId id="305" r:id="rId34"/>
    <p:sldId id="306" r:id="rId35"/>
    <p:sldId id="307" r:id="rId36"/>
    <p:sldId id="308" r:id="rId37"/>
    <p:sldId id="309" r:id="rId38"/>
    <p:sldId id="257" r:id="rId39"/>
    <p:sldId id="262" r:id="rId40"/>
    <p:sldId id="264" r:id="rId41"/>
    <p:sldId id="269" r:id="rId42"/>
    <p:sldId id="270" r:id="rId43"/>
    <p:sldId id="266" r:id="rId44"/>
    <p:sldId id="261" r:id="rId45"/>
  </p:sldIdLst>
  <p:sldSz cx="9144000" cy="6858000" type="screen4x3"/>
  <p:notesSz cx="7104063" cy="10234613"/>
  <p:custDataLst>
    <p:tags r:id="rId4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gs" Target="tags/tag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38</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FFEB7DE-B96C-4168-92DA-D34E537A0DBB}"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498C61E-29F2-4946-9F29-41166E3CFA10}"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035F9DAF-1D36-46EF-AA3D-2D187C414022}"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535DC55A-FAE3-43E1-8DF6-0127A364E293}"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6454C8E1-468A-4CE9-8064-879CCB5A5429}"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96F99E0E-2336-48F0-BD82-0FB3D3FAEBA2}"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97D99363-916A-4963-9818-B0FAA9F6A9DC}"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9EC9A2E5-4B01-4CF4-97B2-07622623687B}"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809F6970-61DB-4872-8341-9B262F8413EC}"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4B655090-009D-4CCC-BBB8-2D44A29D3ECB}"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A0610E91-68FC-40AC-9525-D54C2A60FEF7}"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solidFill>
                  <a:schemeClr val="tx2">
                    <a:lumMod val="75000"/>
                  </a:schemeClr>
                </a:solidFill>
              </a:defRPr>
            </a:lvl1pPr>
          </a:lstStyle>
          <a:p>
            <a:r>
              <a:rPr kumimoji="0" lang="el-GR" dirty="0"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8D0771E2-563A-4CD0-B14B-89C7E3BBF9AC}"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9937D228-D29F-4846-BF8B-589137FEFF25}"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18B2156F-C8C9-4F2E-85CC-6349789AF142}"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8FB9E7DF-99A5-4498-B97E-831672FDE215}"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839855E2-B23B-4A6C-9AA7-D4A4B70DBA57}"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3F80689-235E-4744-8FBC-D25F0809A3A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78EFAECE-0131-4108-9363-BD03A882A539}"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AF2C03C7-B87E-4B3E-95C5-A9FA33176A5D}"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E632CBB4-8D37-4B6F-8473-951E7746440B}"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3630F31-63FD-4D4B-A9C9-A070E285A614}"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6E54763-1A46-4139-B17E-3A5800C97D28}"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30877902-7A72-44CD-BEBC-88F078B22DC3}"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D8CD30FA-D402-414E-B25F-25B2BC63F551}"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F4BB70C3-2C2B-4EF1-9022-53168C28D825}"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A3929B1B-6A15-4E7A-ACB2-5B4E764E11A0}"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B7F5E8FA-AA11-4FCC-866E-AE5993797757}"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292F42B3-BB35-4593-A327-38CDFBB481C7}"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A8B130-B3CC-4CB6-A1B5-28607FCABAF4}"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63DA2D85-48A9-463F-8598-798C5E6F1344}"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5BAAFD42-0D90-451B-B5F3-8AD102A3BA6E}"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E78797AF-2D89-4811-9019-F0AE8EFF7B4A}"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195440B-CB34-4D2F-8903-CF5198856412}"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B20EFC6-88FD-4563-9CBF-E4951E368A72}"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12</a:t>
            </a:r>
            <a:r>
              <a:rPr lang="el-GR" sz="2600" dirty="0" smtClean="0"/>
              <a:t>:</a:t>
            </a:r>
            <a:r>
              <a:rPr lang="en-US" sz="2600" dirty="0" smtClean="0"/>
              <a:t> </a:t>
            </a:r>
            <a:r>
              <a:rPr lang="el-GR" sz="2600" dirty="0"/>
              <a:t>Εθελοντισμός στον τομέα της </a:t>
            </a:r>
            <a:r>
              <a:rPr lang="el-GR" sz="2600" dirty="0" smtClean="0"/>
              <a:t>ψυχικής υγείας</a:t>
            </a:r>
            <a:endParaRPr lang="en-US" sz="2600" dirty="0" smtClean="0"/>
          </a:p>
          <a:p>
            <a:pPr>
              <a:spcBef>
                <a:spcPts val="0"/>
              </a:spcBef>
            </a:pPr>
            <a:r>
              <a:rPr lang="el-GR" sz="2200" dirty="0" smtClean="0"/>
              <a:t>Χάρης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25144"/>
          </a:xfrm>
        </p:spPr>
        <p:txBody>
          <a:bodyPr>
            <a:noAutofit/>
          </a:bodyPr>
          <a:lstStyle/>
          <a:p>
            <a:r>
              <a:rPr lang="el-GR" dirty="0" smtClean="0"/>
              <a:t>Η δεύτερη περίοδος, η παραδοσιακή (1914-1983), χαρακτηρίζεται από την τάση της οικογένειας να επιδιώκει την ανάληψη της φροντίδας των μελών της με προβλήματα ψυχικής υγείας από τα ψυχιατρικά ιδρύματα και νοσοκομεία, τα οποία υποστηρίζονταν από την εθελοντική δραστηριότητα διαφόρων φιλανθρωπικών και εκκλησιαστικών συλλόγων και ατόμων. </a:t>
            </a:r>
          </a:p>
          <a:p>
            <a:r>
              <a:rPr lang="el-GR" dirty="0" smtClean="0"/>
              <a:t>Στο δεύτερο μισό αυτής της περιόδου, μετά το 1960, εμφανίζεται μία άλλη μορφή εθελοντικής δράσης, από οργανώσεις συνηγορίας και νέων κινημάτων που συνδέονται με το αίτημα ψυχιατρικής μεταρρύθμισης στην χώρα.</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Περίοδοι εξέλιξης του εθελοντισμού στην ψυχική υγεία στην </a:t>
            </a:r>
            <a:r>
              <a:rPr lang="el-GR" sz="3200" b="1" dirty="0" smtClean="0"/>
              <a:t>Ελλάδα </a:t>
            </a:r>
            <a:r>
              <a:rPr lang="el-GR" sz="2800" b="0" dirty="0"/>
              <a:t>2</a:t>
            </a:r>
            <a:r>
              <a:rPr lang="el-GR" sz="2800" b="0" dirty="0" smtClean="0"/>
              <a:t>/3</a:t>
            </a:r>
            <a:endParaRPr lang="el-GR" sz="2800" b="0" dirty="0"/>
          </a:p>
        </p:txBody>
      </p:sp>
    </p:spTree>
    <p:extLst>
      <p:ext uri="{BB962C8B-B14F-4D97-AF65-F5344CB8AC3E}">
        <p14:creationId xmlns:p14="http://schemas.microsoft.com/office/powerpoint/2010/main" val="1674142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Η τρίτη περίοδος, η μεταρρυθμιστική (1983-έως σήμερα), χαρακτηρίζεται από την ανάπτυξη της ψυχιατρικής μεταρρύθμισης που επιδιώκει τον </a:t>
            </a:r>
            <a:r>
              <a:rPr lang="el-GR" dirty="0" err="1" smtClean="0"/>
              <a:t>αποστιγματισμό</a:t>
            </a:r>
            <a:r>
              <a:rPr lang="el-GR" dirty="0" smtClean="0"/>
              <a:t>, τον </a:t>
            </a:r>
            <a:r>
              <a:rPr lang="el-GR" dirty="0" err="1" smtClean="0"/>
              <a:t>απόιδρυματισμό</a:t>
            </a:r>
            <a:r>
              <a:rPr lang="el-GR" dirty="0" smtClean="0"/>
              <a:t>, την ψυχοκοινωνική αποκατάσταση και την κοινωνική επανένταξη των ατόμων με προβλήματα ψυχικής υγείας. </a:t>
            </a:r>
          </a:p>
          <a:p>
            <a:r>
              <a:rPr lang="el-GR" dirty="0" smtClean="0"/>
              <a:t>Σήμερα, το πλαίσιο αυτό υποστηρίζεται από μεγάλο αριθμό ΜΚΟ, που λειτουργούν πλέον ως συντελεστές του επίσημου συστήματος υπηρεσιών ψυχικής υγείας.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Περίοδοι εξέλιξης του εθελοντισμού στην ψυχική υγεία στην </a:t>
            </a:r>
            <a:r>
              <a:rPr lang="el-GR" sz="3200" b="1" dirty="0" smtClean="0"/>
              <a:t>Ελλάδα </a:t>
            </a:r>
            <a:r>
              <a:rPr lang="el-GR" sz="2800" b="0" dirty="0"/>
              <a:t>3</a:t>
            </a:r>
            <a:r>
              <a:rPr lang="el-GR" sz="2800" b="0" dirty="0" smtClean="0"/>
              <a:t>/3</a:t>
            </a:r>
            <a:endParaRPr lang="el-GR" sz="2800" b="0" dirty="0"/>
          </a:p>
        </p:txBody>
      </p:sp>
    </p:spTree>
    <p:extLst>
      <p:ext uri="{BB962C8B-B14F-4D97-AF65-F5344CB8AC3E}">
        <p14:creationId xmlns:p14="http://schemas.microsoft.com/office/powerpoint/2010/main" val="52084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dirty="0" smtClean="0"/>
              <a:t>Η ά</a:t>
            </a:r>
            <a:r>
              <a:rPr lang="el-GR" b="1" dirty="0" smtClean="0"/>
              <a:t>τυπη πλευρά της φροντίδας </a:t>
            </a:r>
            <a:r>
              <a:rPr lang="el-GR" b="1" dirty="0" smtClean="0"/>
              <a:t/>
            </a:r>
            <a:br>
              <a:rPr lang="el-GR" b="1" dirty="0" smtClean="0"/>
            </a:br>
            <a:r>
              <a:rPr lang="el-GR" b="1" dirty="0" smtClean="0"/>
              <a:t>στην </a:t>
            </a:r>
            <a:r>
              <a:rPr lang="el-GR" b="1" dirty="0" smtClean="0"/>
              <a:t>κοινότητα</a:t>
            </a:r>
            <a:endParaRPr lang="el-GR" b="1" dirty="0"/>
          </a:p>
        </p:txBody>
      </p:sp>
      <p:sp>
        <p:nvSpPr>
          <p:cNvPr id="3" name="2 - Θέση περιεχομένου"/>
          <p:cNvSpPr>
            <a:spLocks noGrp="1"/>
          </p:cNvSpPr>
          <p:nvPr>
            <p:ph sz="quarter" idx="1"/>
          </p:nvPr>
        </p:nvSpPr>
        <p:spPr/>
        <p:txBody>
          <a:bodyPr>
            <a:noAutofit/>
          </a:bodyPr>
          <a:lstStyle/>
          <a:p>
            <a:r>
              <a:rPr lang="el-GR" sz="2300" dirty="0" smtClean="0"/>
              <a:t>Σε κάθε κοινότητα δραστηριοποιούνται άτομα, άτυπες ομάδες και φορείς που έχουν ιδιαίτερη ευαισθησία εθελοντικής ενεργοποίησης σε τομείς: </a:t>
            </a:r>
          </a:p>
          <a:p>
            <a:pPr>
              <a:buFont typeface="Wingdings" pitchFamily="2" charset="2"/>
              <a:buChar char="ü"/>
            </a:pPr>
            <a:r>
              <a:rPr lang="el-GR" sz="2300" dirty="0" smtClean="0"/>
              <a:t>ανθρωπιστικής αλληλεγγύης, </a:t>
            </a:r>
          </a:p>
          <a:p>
            <a:pPr>
              <a:buFont typeface="Wingdings" pitchFamily="2" charset="2"/>
              <a:buChar char="ü"/>
            </a:pPr>
            <a:r>
              <a:rPr lang="el-GR" sz="2300" dirty="0" smtClean="0"/>
              <a:t>κοινωνικής υποστήριξης και </a:t>
            </a:r>
          </a:p>
          <a:p>
            <a:pPr>
              <a:buFont typeface="Wingdings" pitchFamily="2" charset="2"/>
              <a:buChar char="ü"/>
            </a:pPr>
            <a:r>
              <a:rPr lang="el-GR" sz="2300" dirty="0" smtClean="0"/>
              <a:t>υπεράσπισης των ανθρωπίνων δικαιωμάτων. </a:t>
            </a:r>
          </a:p>
          <a:p>
            <a:r>
              <a:rPr lang="el-GR" sz="2300" dirty="0" smtClean="0"/>
              <a:t>Ο ρόλος τους στην κοινότητα αναδεικνύεται σημαντικός ως προς την επίτευξη της κοινωνικής συνοχής και της κοινωνικής προστασίας. </a:t>
            </a:r>
          </a:p>
          <a:p>
            <a:pPr>
              <a:buFont typeface="Wingdings" pitchFamily="2" charset="2"/>
              <a:buChar char="ü"/>
            </a:pPr>
            <a:r>
              <a:rPr lang="el-GR" sz="2300" dirty="0" smtClean="0"/>
              <a:t>Με την εθελοντική τους δράση συγκροτούν μια από τις διαστάσεις της άτυπης πλευράς της φροντίδας στην κοινότητα. </a:t>
            </a:r>
          </a:p>
          <a:p>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2319107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Οι εθελοντές </a:t>
            </a:r>
            <a:r>
              <a:rPr lang="el-GR" dirty="0" smtClean="0"/>
              <a:t>ως χρήσιμοι </a:t>
            </a:r>
            <a:r>
              <a:rPr lang="el-GR" dirty="0"/>
              <a:t>συνεργάτες</a:t>
            </a:r>
          </a:p>
        </p:txBody>
      </p:sp>
      <p:sp>
        <p:nvSpPr>
          <p:cNvPr id="3" name="2 - Θέση περιεχομένου"/>
          <p:cNvSpPr>
            <a:spLocks noGrp="1"/>
          </p:cNvSpPr>
          <p:nvPr>
            <p:ph sz="quarter" idx="1"/>
          </p:nvPr>
        </p:nvSpPr>
        <p:spPr/>
        <p:txBody>
          <a:bodyPr>
            <a:noAutofit/>
          </a:bodyPr>
          <a:lstStyle/>
          <a:p>
            <a:r>
              <a:rPr lang="el-GR" dirty="0" smtClean="0"/>
              <a:t>Οι εθελοντές είναι χρήσιμοι συνεργάτες στο έργο της Μονάδας ψυχοκοινωνικής αποκατάστασης των στην κοινότητα. </a:t>
            </a:r>
          </a:p>
          <a:p>
            <a:r>
              <a:rPr lang="el-GR" dirty="0" smtClean="0"/>
              <a:t>Ειδικότερα είναι δυνατόν: </a:t>
            </a:r>
          </a:p>
          <a:p>
            <a:pPr>
              <a:buFont typeface="Wingdings" pitchFamily="2" charset="2"/>
              <a:buChar char="ü"/>
            </a:pPr>
            <a:r>
              <a:rPr lang="el-GR" dirty="0" smtClean="0"/>
              <a:t>να αποτελέσουν τον συνδετικό κρίκο ανάμεσα στην Μονάδα και την κοινότητα στις προσπάθειες για την ψυχοκοινωνική αποκατάσταση και την κοινωνική ενσωμάτωση των ασθενών, και </a:t>
            </a:r>
          </a:p>
          <a:p>
            <a:pPr>
              <a:buFont typeface="Wingdings" pitchFamily="2" charset="2"/>
              <a:buChar char="ü"/>
            </a:pPr>
            <a:r>
              <a:rPr lang="el-GR" dirty="0" smtClean="0"/>
              <a:t>να λειτουργήσουν σαν ιδιαίτερο υποστηρικτικό τους σύστημα.</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3105612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Προϋποθέσεις </a:t>
            </a:r>
            <a:r>
              <a:rPr lang="el-GR" dirty="0" smtClean="0"/>
              <a:t>για </a:t>
            </a:r>
            <a:r>
              <a:rPr lang="el-GR" dirty="0" smtClean="0"/>
              <a:t>ένα </a:t>
            </a:r>
            <a:r>
              <a:rPr lang="el-GR" dirty="0" smtClean="0"/>
              <a:t>αποτελεσματικό </a:t>
            </a:r>
            <a:r>
              <a:rPr lang="el-GR" dirty="0"/>
              <a:t>πρόγραμμα εθελοντισμού</a:t>
            </a:r>
          </a:p>
        </p:txBody>
      </p:sp>
      <p:sp>
        <p:nvSpPr>
          <p:cNvPr id="3" name="2 - Θέση περιεχομένου"/>
          <p:cNvSpPr>
            <a:spLocks noGrp="1"/>
          </p:cNvSpPr>
          <p:nvPr>
            <p:ph sz="quarter" idx="1"/>
          </p:nvPr>
        </p:nvSpPr>
        <p:spPr>
          <a:xfrm>
            <a:off x="612648" y="1600200"/>
            <a:ext cx="8351840" cy="4925144"/>
          </a:xfrm>
        </p:spPr>
        <p:txBody>
          <a:bodyPr>
            <a:noAutofit/>
          </a:bodyPr>
          <a:lstStyle/>
          <a:p>
            <a:pPr>
              <a:lnSpc>
                <a:spcPct val="105000"/>
              </a:lnSpc>
              <a:spcBef>
                <a:spcPts val="900"/>
              </a:spcBef>
            </a:pPr>
            <a:r>
              <a:rPr lang="el-GR" sz="2300" dirty="0" smtClean="0"/>
              <a:t>Η εθελοντική δράση είναι σημαντικής σημασίας και ευαίσθητο πεδίο για τους φορείς ψυχικής υγείας</a:t>
            </a:r>
            <a:r>
              <a:rPr lang="en-US" sz="2300" dirty="0" smtClean="0"/>
              <a:t>.</a:t>
            </a:r>
            <a:r>
              <a:rPr lang="el-GR" sz="2300" dirty="0" smtClean="0"/>
              <a:t> </a:t>
            </a:r>
          </a:p>
          <a:p>
            <a:pPr>
              <a:lnSpc>
                <a:spcPct val="105000"/>
              </a:lnSpc>
              <a:spcBef>
                <a:spcPts val="900"/>
              </a:spcBef>
            </a:pPr>
            <a:r>
              <a:rPr lang="el-GR" sz="2300" dirty="0" smtClean="0"/>
              <a:t>Αποδίδεται μέσα από ένα οργανωμένο πλαίσιο λειτουργίας και διαχείρισης ανθρώπινου δυναμικού, προσφοράς και υποστήριξης. </a:t>
            </a:r>
          </a:p>
          <a:p>
            <a:pPr>
              <a:lnSpc>
                <a:spcPct val="105000"/>
              </a:lnSpc>
              <a:spcBef>
                <a:spcPts val="900"/>
              </a:spcBef>
            </a:pPr>
            <a:r>
              <a:rPr lang="el-GR" sz="2300" dirty="0" smtClean="0"/>
              <a:t>Ένα αποτελεσματικό πρόγραμμα εθελοντισμού προϋποθέτει μεθοδολογία με έμφαση: </a:t>
            </a:r>
          </a:p>
          <a:p>
            <a:pPr>
              <a:lnSpc>
                <a:spcPct val="105000"/>
              </a:lnSpc>
              <a:spcBef>
                <a:spcPts val="900"/>
              </a:spcBef>
              <a:buFont typeface="Wingdings" pitchFamily="2" charset="2"/>
              <a:buChar char="ü"/>
            </a:pPr>
            <a:r>
              <a:rPr lang="el-GR" sz="2300" dirty="0" smtClean="0"/>
              <a:t>στο σωστό σχεδιασμό, την εξεύρεση, επιλογή και τοποθέτηση δυναμικού, </a:t>
            </a:r>
          </a:p>
          <a:p>
            <a:pPr>
              <a:lnSpc>
                <a:spcPct val="105000"/>
              </a:lnSpc>
              <a:spcBef>
                <a:spcPts val="900"/>
              </a:spcBef>
              <a:buFont typeface="Wingdings" pitchFamily="2" charset="2"/>
              <a:buChar char="ü"/>
            </a:pPr>
            <a:r>
              <a:rPr lang="el-GR" sz="2300" dirty="0" smtClean="0"/>
              <a:t>στην κατεύθυνση, </a:t>
            </a:r>
          </a:p>
          <a:p>
            <a:pPr>
              <a:lnSpc>
                <a:spcPct val="105000"/>
              </a:lnSpc>
              <a:spcBef>
                <a:spcPts val="900"/>
              </a:spcBef>
              <a:buFont typeface="Wingdings" pitchFamily="2" charset="2"/>
              <a:buChar char="ü"/>
            </a:pPr>
            <a:r>
              <a:rPr lang="el-GR" sz="2300" dirty="0" smtClean="0"/>
              <a:t>στην ευαισθητοποίηση και συνεχή υποστήριξη, </a:t>
            </a:r>
          </a:p>
          <a:p>
            <a:pPr>
              <a:lnSpc>
                <a:spcPct val="105000"/>
              </a:lnSpc>
              <a:spcBef>
                <a:spcPts val="900"/>
              </a:spcBef>
              <a:buFont typeface="Wingdings" pitchFamily="2" charset="2"/>
              <a:buChar char="ü"/>
            </a:pPr>
            <a:r>
              <a:rPr lang="el-GR" sz="2300" dirty="0" smtClean="0"/>
              <a:t>στην παρακολούθηση και αξιολόγηση.</a:t>
            </a:r>
            <a:endParaRPr lang="el-GR" sz="23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4125582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Οφέλη</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 πλούτος της προσωπικής εμπειρίας που οι εθελοντές αποκτούν όταν λειτουργούν σε οργανωμένα πλαίσια, είναι συχνά αδιαμφισβήτητης σημασίας. </a:t>
            </a:r>
          </a:p>
          <a:p>
            <a:r>
              <a:rPr lang="el-GR" dirty="0" smtClean="0"/>
              <a:t>Οι εθελοντές συχνά λειτουργούν σαν «τρίτο μάτι», έχοντας μια στάση αντικειμενική</a:t>
            </a:r>
            <a:r>
              <a:rPr lang="en-US" dirty="0" smtClean="0"/>
              <a:t>,</a:t>
            </a:r>
            <a:r>
              <a:rPr lang="el-GR" dirty="0" smtClean="0"/>
              <a:t> καθώς και ανιδιοτελούς προσφοράς</a:t>
            </a:r>
            <a:r>
              <a:rPr lang="en-US" dirty="0" smtClean="0"/>
              <a:t>,</a:t>
            </a:r>
            <a:r>
              <a:rPr lang="el-GR" dirty="0" smtClean="0"/>
              <a:t> στα επαγγελματικά οργανωμένα δίκτυα παροχής υπηρεσιών.</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1026646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Το Στίγμα της Ψυχικής «Νόσου»</a:t>
            </a:r>
            <a:endParaRPr lang="el-GR" b="1" dirty="0"/>
          </a:p>
        </p:txBody>
      </p:sp>
      <p:sp>
        <p:nvSpPr>
          <p:cNvPr id="3" name="2 - Θέση περιεχομένου"/>
          <p:cNvSpPr>
            <a:spLocks noGrp="1"/>
          </p:cNvSpPr>
          <p:nvPr>
            <p:ph sz="quarter" idx="1"/>
          </p:nvPr>
        </p:nvSpPr>
        <p:spPr/>
        <p:txBody>
          <a:bodyPr>
            <a:noAutofit/>
          </a:bodyPr>
          <a:lstStyle/>
          <a:p>
            <a:r>
              <a:rPr lang="el-GR" dirty="0" smtClean="0"/>
              <a:t>Το στίγμα για την ψυχική «ασθένεια» αποτελεί ισχυρό ανασταλτικό παράγοντα για την απόφαση εθελοντικής δράσης σε πλαίσια ψυχικής υγείας. </a:t>
            </a:r>
          </a:p>
          <a:p>
            <a:r>
              <a:rPr lang="el-GR" dirty="0" smtClean="0"/>
              <a:t>Από την εμπειρία προκύπτει ότι πρέπει να υπάρχει ένας προκαταρκτικός κύκλος ευαισθητοποίησης και ενημέρωσης που θα αποσκοπεί στην εξάλειψη τέτοιων στερεότυπων και προκαταλήψεων. </a:t>
            </a:r>
          </a:p>
          <a:p>
            <a:pPr>
              <a:buFont typeface="Wingdings" pitchFamily="2" charset="2"/>
              <a:buChar char="ü"/>
            </a:pPr>
            <a:r>
              <a:rPr lang="el-GR" dirty="0" smtClean="0"/>
              <a:t>Οι εθελοντές σε φορείς ψυχικής υγείας πρέπει να έχουν κατανόηση και κατάλληλη πληροφόρηση σχετικά με το στίγμα και τις διακρίσεις που χαρακτηρίζει τους χρήστες υπηρεσιών ψυχικής υγείας.</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2856023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Προετοιμασία για Εθελοντική Προσφορά </a:t>
            </a:r>
            <a:endParaRPr lang="el-GR" b="1" dirty="0"/>
          </a:p>
        </p:txBody>
      </p:sp>
      <p:sp>
        <p:nvSpPr>
          <p:cNvPr id="3" name="2 - Θέση περιεχομένου"/>
          <p:cNvSpPr>
            <a:spLocks noGrp="1"/>
          </p:cNvSpPr>
          <p:nvPr>
            <p:ph sz="quarter" idx="1"/>
          </p:nvPr>
        </p:nvSpPr>
        <p:spPr/>
        <p:txBody>
          <a:bodyPr>
            <a:normAutofit/>
          </a:bodyPr>
          <a:lstStyle/>
          <a:p>
            <a:r>
              <a:rPr lang="el-GR" dirty="0" smtClean="0"/>
              <a:t>Παράγοντας επιτυχίας της εθελοντικής δράσης θεωρείται η ύπαρξη μιας προ-εθελοντικής ανάμειξης των ενδιαφερόμενων εθελοντών με τους φορείς ψυχικής υγείας. </a:t>
            </a:r>
          </a:p>
          <a:p>
            <a:r>
              <a:rPr lang="el-GR" dirty="0" smtClean="0"/>
              <a:t>Σε αυτή την φάση κρίνεται αναγκαία η αξιολόγηση των δεξιοτήτων, γνώσεων, ενδιαφερόντων, εκπαίδευσης, αναγκών και στόχων των εθελοντών. </a:t>
            </a:r>
          </a:p>
          <a:p>
            <a:pPr>
              <a:buFont typeface="Wingdings" pitchFamily="2" charset="2"/>
              <a:buChar char="ü"/>
            </a:pPr>
            <a:r>
              <a:rPr lang="el-GR" dirty="0" smtClean="0"/>
              <a:t>Οι διαδικασίες αυτές αποσκοπούν στο να διασφαλίσουν την αντιστοιχία της εθελοντικής «προσφοράς» με την ανάγκη που προκύπτει και κρίνεται ότι μπορεί να «καλυφθεί» εθελοντικά για να υπάρξει το επιθυμητό αποτέλεσμα.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3258984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Ενδυνάμωση</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ενδυνάμωση και υποστήριξη των εθελοντών, είναι παράγοντας για την επιτυχημένη πορεία της εθελοντικής εργασίας. </a:t>
            </a:r>
          </a:p>
          <a:p>
            <a:r>
              <a:rPr lang="el-GR" dirty="0" smtClean="0"/>
              <a:t>Οι εθελοντές πρέπει να ενθαρρύνονται στο να ελέγχουν και να εφαρμόζουν τις γνώσεις και τις δεξιότητες τους στο έργο που επιτελούν. </a:t>
            </a:r>
          </a:p>
          <a:p>
            <a:pPr>
              <a:buFont typeface="Wingdings" pitchFamily="2" charset="2"/>
              <a:buChar char="ü"/>
            </a:pPr>
            <a:r>
              <a:rPr lang="el-GR" dirty="0" smtClean="0"/>
              <a:t>Αρκετοί φορείς προσφέρουν πιστοποιημένη εκπαίδευση και ευκαιρία για προσωπική και επαγγελματική ανάπτυξη.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221310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Εμπιστευτικότητα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Σε κάθε σχεδιασμό δραστηριοτήτων εθελοντικής δράσης στην ψυχική υγεία πρέπει να συμπεριλαμβάνεται η ανάγκη για την διατήρηση της εμπιστευτικότητας και της τήρησης του απορρήτου των προσωπικών πληροφοριών, στις οποίες οι εθελοντές συχνά αποκτούν πρόσβαση. </a:t>
            </a:r>
          </a:p>
          <a:p>
            <a:r>
              <a:rPr lang="el-GR" dirty="0" smtClean="0"/>
              <a:t>Πρέπει να διαφυλάσσονται οι πληροφορίες σχετικές με προσωπικά δεδομένα των χρηστών των υπηρεσιών, την διάγνωση και οποιαδήποτε απόρρητο ζήτημα και να υπάρχει κατάλληλη μέριμνα που να οριοθετεί και να προστατεύει τον εθελοντή, αλλά και κάθε χρήστη υπηρεσιών.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982558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Εθελοντισμός: </a:t>
            </a:r>
            <a:r>
              <a:rPr lang="el-GR" sz="3200" b="1" dirty="0" smtClean="0"/>
              <a:t>Ορισμός</a:t>
            </a:r>
            <a:r>
              <a:rPr lang="el-GR" dirty="0"/>
              <a:t>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351840" cy="5257800"/>
          </a:xfrm>
        </p:spPr>
        <p:txBody>
          <a:bodyPr>
            <a:normAutofit/>
          </a:bodyPr>
          <a:lstStyle/>
          <a:p>
            <a:r>
              <a:rPr lang="el-GR" sz="2300" dirty="0" smtClean="0"/>
              <a:t>Εθελοντισμός είναι η συνεισφορά ατόμων στο πλαίσιο μίας μη-κερδοσκοπικής, μη-αμειβόμενης δράσης που δεν προβλέπει επαγγελματική εξέλιξη, με σκοπό την ευημερία του συνανθρώπου, της κοινότητας ή γενικότερα της κοινωνίας. </a:t>
            </a:r>
          </a:p>
          <a:p>
            <a:r>
              <a:rPr lang="el-GR" sz="2300" dirty="0" smtClean="0"/>
              <a:t>Δεν αφορά απλά μια μορφή παροχής ανιδιοτελούς παροχής κοινωνικού έργου, αλλά επί πλέον και στάση ζωής με ιδιαίτερες αξίες και ιδεολογία, όπως:</a:t>
            </a:r>
          </a:p>
          <a:p>
            <a:pPr>
              <a:buFont typeface="Wingdings" pitchFamily="2" charset="2"/>
              <a:buChar char="ü"/>
            </a:pPr>
            <a:r>
              <a:rPr lang="el-GR" sz="2300" dirty="0" smtClean="0"/>
              <a:t>της φιλανθρωπίας, </a:t>
            </a:r>
          </a:p>
          <a:p>
            <a:pPr>
              <a:buFont typeface="Wingdings" pitchFamily="2" charset="2"/>
              <a:buChar char="ü"/>
            </a:pPr>
            <a:r>
              <a:rPr lang="el-GR" sz="2300" dirty="0" smtClean="0"/>
              <a:t>της αλληλεγγύης, </a:t>
            </a:r>
          </a:p>
          <a:p>
            <a:pPr>
              <a:buFont typeface="Wingdings" pitchFamily="2" charset="2"/>
              <a:buChar char="ü"/>
            </a:pPr>
            <a:r>
              <a:rPr lang="el-GR" sz="2300" dirty="0" smtClean="0"/>
              <a:t>της κοινωνικής δικαιοσύνης και </a:t>
            </a:r>
          </a:p>
          <a:p>
            <a:pPr>
              <a:buFont typeface="Wingdings" pitchFamily="2" charset="2"/>
              <a:buChar char="ü"/>
            </a:pPr>
            <a:r>
              <a:rPr lang="el-GR" sz="2300" dirty="0" smtClean="0"/>
              <a:t>της κοινωνικής συμμετοχής.</a:t>
            </a:r>
          </a:p>
          <a:p>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1287118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Προέλευση Εθελοντών </a:t>
            </a:r>
            <a:endParaRPr lang="el-GR" dirty="0"/>
          </a:p>
        </p:txBody>
      </p:sp>
      <p:sp>
        <p:nvSpPr>
          <p:cNvPr id="3" name="2 - Θέση περιεχομένου"/>
          <p:cNvSpPr>
            <a:spLocks noGrp="1"/>
          </p:cNvSpPr>
          <p:nvPr>
            <p:ph sz="quarter" idx="1"/>
          </p:nvPr>
        </p:nvSpPr>
        <p:spPr/>
        <p:txBody>
          <a:bodyPr>
            <a:normAutofit/>
          </a:bodyPr>
          <a:lstStyle/>
          <a:p>
            <a:r>
              <a:rPr lang="el-GR" dirty="0" smtClean="0"/>
              <a:t>Υποστηρίζεται ότι είναι ευεργετικό για ένα πρόγραμμα, να συνθέτεται από εθελοντές που προέρχονται από διαφορετικούς χώρους. </a:t>
            </a:r>
          </a:p>
          <a:p>
            <a:r>
              <a:rPr lang="el-GR" dirty="0" smtClean="0"/>
              <a:t>Αυτό διασφαλίζει την ποικιλία της υποστήριξης και της γνώσης που διοχετεύεται στο έργο από το ανθρώπινο δυναμικό. </a:t>
            </a:r>
          </a:p>
          <a:p>
            <a:pPr>
              <a:buFont typeface="Wingdings" pitchFamily="2" charset="2"/>
              <a:buChar char="ü"/>
            </a:pPr>
            <a:r>
              <a:rPr lang="el-GR" dirty="0" smtClean="0"/>
              <a:t>Η ομοιογένεια πρέπει διαμορφώνεται από τα γνήσια κίνητρα για εθελοντική εμπλοκή των ατόμων.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4292541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Ευκαιρία για «Δοκιμή»</a:t>
            </a:r>
            <a:endParaRPr lang="el-GR" sz="3200" b="1" dirty="0"/>
          </a:p>
        </p:txBody>
      </p:sp>
      <p:sp>
        <p:nvSpPr>
          <p:cNvPr id="3" name="2 - Θέση περιεχομένου"/>
          <p:cNvSpPr>
            <a:spLocks noGrp="1"/>
          </p:cNvSpPr>
          <p:nvPr>
            <p:ph sz="quarter" idx="1"/>
          </p:nvPr>
        </p:nvSpPr>
        <p:spPr/>
        <p:txBody>
          <a:bodyPr>
            <a:normAutofit/>
          </a:bodyPr>
          <a:lstStyle/>
          <a:p>
            <a:r>
              <a:rPr lang="el-GR" dirty="0" smtClean="0"/>
              <a:t>Οι οργανισμοί που ενθαρρύνουν ή παρέχουν τις κατάλληλες ευκαιρίες για να δοκιμάσουν οι υποψήφιοι εθελοντές μια τέτοια εμπειρία μέσω συγκεκριμένων δραστηριοτήτων, έχουν βρεθεί ότι έχουν: </a:t>
            </a:r>
          </a:p>
          <a:p>
            <a:pPr>
              <a:buFont typeface="Wingdings" pitchFamily="2" charset="2"/>
              <a:buChar char="ü"/>
            </a:pPr>
            <a:r>
              <a:rPr lang="el-GR" dirty="0" smtClean="0"/>
              <a:t>περισσότερες πιθανότητες εξεύρεσης και αξιοποίησης κατάλληλου εθελοντικού δυναμικού, και </a:t>
            </a:r>
          </a:p>
          <a:p>
            <a:pPr>
              <a:buFont typeface="Wingdings" pitchFamily="2" charset="2"/>
              <a:buChar char="ü"/>
            </a:pPr>
            <a:r>
              <a:rPr lang="el-GR" dirty="0" smtClean="0"/>
              <a:t>λιγότερες πιθανότητες αποτυχημένης τοποθέτησης και ανάθεσης αρμοδιοτήτων.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1600614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b="1" dirty="0" smtClean="0"/>
              <a:t>Ο Εθελοντισμός σαν «Θεραπευτική» Δραστηριότητα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Υποστηρίζεται ότι η εθελοντική εργασία μπορεί να προωθηθεί μέσω της σωστής οργάνωσης και επιβράβευσης σε μια ιδιαίτερα «θεραπευτική» δραστηριότητα και για τον ίδιο τον εμπλεκόμενο εθελοντή. </a:t>
            </a:r>
          </a:p>
          <a:p>
            <a:r>
              <a:rPr lang="el-GR" dirty="0" smtClean="0"/>
              <a:t>Όταν δοθούν τα κατάλληλα ερεθίσματα από το πρόγραμμα για να μεταβούν οι εθελοντές και πέρα από τις «Περιοχές» που νοιώθουν ασφάλεια, προάγοντας και ενθαρρύνοντας νέες εμπειρίες.</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1877702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Στρες των εθελοντών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Ένα ορθά σχεδιασμένο πρόγραμμα εθελοντισμού οφείλει να αναγνωρίζει την πιθανότητα ύπαρξης υψηλών επιπέδων στρες από την πλευρά των εθελοντών στο να ανταποκριθούν στα «καθήκοντα» τους. </a:t>
            </a:r>
          </a:p>
          <a:p>
            <a:r>
              <a:rPr lang="el-GR" dirty="0" smtClean="0"/>
              <a:t>Σαν συνέπεια προκύπτει ότι πρέπει να υπάρχει στον εθελοντή σε ένα έργο ελαστικότητα: </a:t>
            </a:r>
          </a:p>
          <a:p>
            <a:pPr>
              <a:buFont typeface="Wingdings" pitchFamily="2" charset="2"/>
              <a:buChar char="ü"/>
            </a:pPr>
            <a:r>
              <a:rPr lang="el-GR" dirty="0" smtClean="0"/>
              <a:t>στις απαιτήσεις για ανταπόκριση, </a:t>
            </a:r>
          </a:p>
          <a:p>
            <a:pPr>
              <a:buFont typeface="Wingdings" pitchFamily="2" charset="2"/>
              <a:buChar char="ü"/>
            </a:pPr>
            <a:r>
              <a:rPr lang="el-GR" dirty="0" smtClean="0"/>
              <a:t>στην προσαρμογή και </a:t>
            </a:r>
          </a:p>
          <a:p>
            <a:pPr>
              <a:buFont typeface="Wingdings" pitchFamily="2" charset="2"/>
              <a:buChar char="ü"/>
            </a:pPr>
            <a:r>
              <a:rPr lang="el-GR" dirty="0" smtClean="0"/>
              <a:t>στην απόδοσή του.</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2368363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Κίνητρα εθελοντών</a:t>
            </a:r>
            <a:endParaRPr lang="el-GR" dirty="0"/>
          </a:p>
        </p:txBody>
      </p:sp>
      <p:sp>
        <p:nvSpPr>
          <p:cNvPr id="3" name="2 - Θέση περιεχομένου"/>
          <p:cNvSpPr>
            <a:spLocks noGrp="1"/>
          </p:cNvSpPr>
          <p:nvPr>
            <p:ph sz="quarter" idx="1"/>
          </p:nvPr>
        </p:nvSpPr>
        <p:spPr/>
        <p:txBody>
          <a:bodyPr>
            <a:noAutofit/>
          </a:bodyPr>
          <a:lstStyle/>
          <a:p>
            <a:r>
              <a:rPr lang="el-GR" dirty="0" smtClean="0"/>
              <a:t>Μερικά από τα κίνητρα για εθελοντική προσφορά στον χώρο της ψυχικής υγείας είναι:</a:t>
            </a:r>
          </a:p>
          <a:p>
            <a:pPr lvl="0">
              <a:buFont typeface="Wingdings" pitchFamily="2" charset="2"/>
              <a:buChar char="ü"/>
            </a:pPr>
            <a:r>
              <a:rPr lang="el-GR" dirty="0" smtClean="0"/>
              <a:t>Επιθυμία για βοήθεια/ προσφορά,</a:t>
            </a:r>
          </a:p>
          <a:p>
            <a:pPr lvl="0">
              <a:buFont typeface="Wingdings" pitchFamily="2" charset="2"/>
              <a:buChar char="ü"/>
            </a:pPr>
            <a:r>
              <a:rPr lang="el-GR" dirty="0" smtClean="0"/>
              <a:t>Αυξημένη κοινωνικοποίηση/ εμπλοκή στα κοινά,</a:t>
            </a:r>
          </a:p>
          <a:p>
            <a:pPr lvl="0">
              <a:buFont typeface="Wingdings" pitchFamily="2" charset="2"/>
              <a:buChar char="ü"/>
            </a:pPr>
            <a:r>
              <a:rPr lang="el-GR" dirty="0" smtClean="0"/>
              <a:t>Προσωπική εμπειρία αντιμετώπισης προβλημάτων ψυχικής υγείας,</a:t>
            </a:r>
          </a:p>
          <a:p>
            <a:pPr lvl="0">
              <a:buFont typeface="Wingdings" pitchFamily="2" charset="2"/>
              <a:buChar char="ü"/>
            </a:pPr>
            <a:r>
              <a:rPr lang="el-GR" dirty="0" smtClean="0"/>
              <a:t>Εμπειρία προβλημάτων ψυχικής υγείας σε συγγενικά ή οικεία πρόσωπα,</a:t>
            </a:r>
          </a:p>
          <a:p>
            <a:pPr lvl="0">
              <a:buFont typeface="Wingdings" pitchFamily="2" charset="2"/>
              <a:buChar char="ü"/>
            </a:pPr>
            <a:r>
              <a:rPr lang="el-GR" dirty="0" smtClean="0"/>
              <a:t>Ενδιαφέρον απόκτησης εμπειριών ή προσωπικής ευαισθητοποίησης/ εκπαίδευσης σε συγκεκριμένα πεδία.</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3728267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Οφέλη εθελοντών</a:t>
            </a:r>
            <a:endParaRPr lang="el-GR" sz="3200" dirty="0"/>
          </a:p>
        </p:txBody>
      </p:sp>
      <p:sp>
        <p:nvSpPr>
          <p:cNvPr id="3" name="2 - Θέση περιεχομένου"/>
          <p:cNvSpPr>
            <a:spLocks noGrp="1"/>
          </p:cNvSpPr>
          <p:nvPr>
            <p:ph sz="quarter" idx="1"/>
          </p:nvPr>
        </p:nvSpPr>
        <p:spPr/>
        <p:txBody>
          <a:bodyPr>
            <a:noAutofit/>
          </a:bodyPr>
          <a:lstStyle/>
          <a:p>
            <a:r>
              <a:rPr lang="el-GR" dirty="0" smtClean="0"/>
              <a:t>Θετικές συνέπειες της εθελοντικής δράσης είναι οι:</a:t>
            </a:r>
          </a:p>
          <a:p>
            <a:pPr lvl="0">
              <a:buFont typeface="Wingdings" pitchFamily="2" charset="2"/>
              <a:buChar char="ü"/>
            </a:pPr>
            <a:r>
              <a:rPr lang="el-GR" dirty="0" smtClean="0"/>
              <a:t>Εκπαίδευση/ Ευαισθητοποίηση/ Πληροφόρηση,</a:t>
            </a:r>
          </a:p>
          <a:p>
            <a:pPr lvl="0">
              <a:buFont typeface="Wingdings" pitchFamily="2" charset="2"/>
              <a:buChar char="ü"/>
            </a:pPr>
            <a:r>
              <a:rPr lang="el-GR" dirty="0" smtClean="0"/>
              <a:t>Εμπλοκή και ενεργός ανάμιξη σε οργανωτικό ή διοικητικό επίπεδο σε εθελοντικά πλαίσια δράσης,</a:t>
            </a:r>
          </a:p>
          <a:p>
            <a:pPr lvl="0">
              <a:buFont typeface="Wingdings" pitchFamily="2" charset="2"/>
              <a:buChar char="ü"/>
            </a:pPr>
            <a:r>
              <a:rPr lang="el-GR" dirty="0" smtClean="0"/>
              <a:t>Εκπροσώπηση φορέων στην κοινότητα,</a:t>
            </a:r>
          </a:p>
          <a:p>
            <a:pPr lvl="0">
              <a:buFont typeface="Wingdings" pitchFamily="2" charset="2"/>
              <a:buChar char="ü"/>
            </a:pPr>
            <a:r>
              <a:rPr lang="el-GR" dirty="0" smtClean="0"/>
              <a:t>Ευκαιρία επαγγελματικής απασχόλησης,</a:t>
            </a:r>
          </a:p>
          <a:p>
            <a:pPr lvl="0">
              <a:buFont typeface="Wingdings" pitchFamily="2" charset="2"/>
              <a:buChar char="ü"/>
            </a:pPr>
            <a:r>
              <a:rPr lang="el-GR" dirty="0" smtClean="0"/>
              <a:t>Απόκτηση άμεσων εμπειριών απόκτησης αυτοπεποίθησης, ικανοτήτων, δεξιοτήτων,</a:t>
            </a:r>
          </a:p>
          <a:p>
            <a:pPr lvl="0">
              <a:buFont typeface="Wingdings" pitchFamily="2" charset="2"/>
              <a:buChar char="ü"/>
            </a:pPr>
            <a:r>
              <a:rPr lang="el-GR" dirty="0" smtClean="0"/>
              <a:t>Συμμετοχή στην ανάπτυξη του εθελοντικού ιδεώδους.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2468389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Υποστήριξη εθελοντών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ύπαρξη ενός κατάλληλου πλαισίου που λειτουργεί υποστηρικτικά για τον εθελοντή και προωθεί την ανάληψη ευθυνών, την απόκτηση γνώσεων και αναγνώρισης οδηγεί σε ένα επιθυμητό αποτέλεσμα. </a:t>
            </a:r>
          </a:p>
          <a:p>
            <a:pPr>
              <a:buFont typeface="Wingdings" pitchFamily="2" charset="2"/>
              <a:buChar char="ü"/>
            </a:pPr>
            <a:r>
              <a:rPr lang="el-GR" dirty="0" smtClean="0"/>
              <a:t>Η απουσία της υποστήριξης του εθελοντικού έργου συνεπάγεται αποτυχία. </a:t>
            </a:r>
          </a:p>
          <a:p>
            <a:r>
              <a:rPr lang="el-GR" dirty="0" smtClean="0"/>
              <a:t>Η εθελοντική εμπειρία πρέπει να </a:t>
            </a:r>
            <a:r>
              <a:rPr lang="el-GR" dirty="0" err="1" smtClean="0"/>
              <a:t>επικοινωνείται</a:t>
            </a:r>
            <a:r>
              <a:rPr lang="el-GR" dirty="0" smtClean="0"/>
              <a:t> ανοικτά και να εποπτεύεται με διακριτικότητα και επαγγελματισμό από κατάλληλο και καταρτισμένο προσωπικό.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825965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Έλεγχος των εθελοντών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Στους εθελοντές που λειτουργούν σε οργανωμένα πλαίσια πρέπει να υπάρχει άμεσος έλεγχος του τρόπου προσφοράς και συμμετοχής τους. </a:t>
            </a:r>
          </a:p>
          <a:p>
            <a:r>
              <a:rPr lang="el-GR" dirty="0" smtClean="0"/>
              <a:t>Οι ενέργειές τους πρέπει να εποπτεύονται και να καθοδηγούνται με συνέπεια σύμφωνα με ξεκάθαρες αρχές και πρωτόκολλα λειτουργίας του οργανισμού. </a:t>
            </a:r>
          </a:p>
          <a:p>
            <a:r>
              <a:rPr lang="el-GR" dirty="0" smtClean="0"/>
              <a:t>Το πρόγραμμα διαχείρισης του εθελοντισμού οφείλει να επιτρέπει και να ενθαρρύνει μέσα σε συγκεκριμένα πλαίσια, επιλογές, ευκαιρίες και αρμοδιότητες. </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1932108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Δικαιώματα - </a:t>
            </a:r>
            <a:r>
              <a:rPr lang="el-GR" dirty="0"/>
              <a:t>Υ</a:t>
            </a:r>
            <a:r>
              <a:rPr lang="el-GR" b="1" dirty="0" smtClean="0"/>
              <a:t>ποχρεώσεις </a:t>
            </a:r>
            <a:r>
              <a:rPr lang="el-GR" b="1" dirty="0" smtClean="0"/>
              <a:t>εθελοντών</a:t>
            </a:r>
            <a:endParaRPr lang="el-GR" b="0" dirty="0"/>
          </a:p>
        </p:txBody>
      </p:sp>
      <p:sp>
        <p:nvSpPr>
          <p:cNvPr id="3" name="2 - Θέση περιεχομένου"/>
          <p:cNvSpPr>
            <a:spLocks noGrp="1"/>
          </p:cNvSpPr>
          <p:nvPr>
            <p:ph sz="quarter" idx="1"/>
          </p:nvPr>
        </p:nvSpPr>
        <p:spPr/>
        <p:txBody>
          <a:bodyPr>
            <a:noAutofit/>
          </a:bodyPr>
          <a:lstStyle/>
          <a:p>
            <a:r>
              <a:rPr lang="el-GR" b="1" dirty="0" smtClean="0"/>
              <a:t>Οι εθελοντές είναι υποχρεωμένοι να δείχνουν:</a:t>
            </a:r>
          </a:p>
          <a:p>
            <a:pPr lvl="0">
              <a:buFont typeface="Wingdings" pitchFamily="2" charset="2"/>
              <a:buChar char="ü"/>
            </a:pPr>
            <a:r>
              <a:rPr lang="el-GR" dirty="0" smtClean="0"/>
              <a:t>Δέσμευση </a:t>
            </a:r>
          </a:p>
          <a:p>
            <a:pPr lvl="0">
              <a:buFont typeface="Wingdings" pitchFamily="2" charset="2"/>
              <a:buChar char="ü"/>
            </a:pPr>
            <a:r>
              <a:rPr lang="el-GR" dirty="0" smtClean="0"/>
              <a:t>Συνέπεια</a:t>
            </a:r>
          </a:p>
          <a:p>
            <a:pPr lvl="0">
              <a:buFont typeface="Wingdings" pitchFamily="2" charset="2"/>
              <a:buChar char="ü"/>
            </a:pPr>
            <a:r>
              <a:rPr lang="el-GR" dirty="0" smtClean="0"/>
              <a:t>Υπευθυνότητα</a:t>
            </a:r>
          </a:p>
          <a:p>
            <a:pPr lvl="0">
              <a:buFont typeface="Wingdings" pitchFamily="2" charset="2"/>
              <a:buChar char="ü"/>
            </a:pPr>
            <a:r>
              <a:rPr lang="el-GR" dirty="0" smtClean="0"/>
              <a:t>Εχεμύθεια</a:t>
            </a:r>
          </a:p>
          <a:p>
            <a:pPr lvl="0">
              <a:buFont typeface="Wingdings" pitchFamily="2" charset="2"/>
              <a:buChar char="ü"/>
            </a:pPr>
            <a:r>
              <a:rPr lang="el-GR" dirty="0" smtClean="0"/>
              <a:t>Διασφάλιση προσωπικών δεδομένων</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3598407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b="1" dirty="0" smtClean="0"/>
              <a:t>Δικαιώματα - </a:t>
            </a:r>
            <a:r>
              <a:rPr lang="el-GR" dirty="0"/>
              <a:t>Υ</a:t>
            </a:r>
            <a:r>
              <a:rPr lang="el-GR" b="1" dirty="0" smtClean="0"/>
              <a:t>ποχρεώσεις εθελοντών εμπλεκομένων του </a:t>
            </a:r>
            <a:r>
              <a:rPr lang="el-GR" b="1" dirty="0" smtClean="0"/>
              <a:t>προγράμματος</a:t>
            </a:r>
            <a:endParaRPr lang="el-GR" b="0" dirty="0"/>
          </a:p>
        </p:txBody>
      </p:sp>
      <p:sp>
        <p:nvSpPr>
          <p:cNvPr id="3" name="2 - Θέση περιεχομένου"/>
          <p:cNvSpPr>
            <a:spLocks noGrp="1"/>
          </p:cNvSpPr>
          <p:nvPr>
            <p:ph sz="quarter" idx="1"/>
          </p:nvPr>
        </p:nvSpPr>
        <p:spPr/>
        <p:txBody>
          <a:bodyPr>
            <a:noAutofit/>
          </a:bodyPr>
          <a:lstStyle/>
          <a:p>
            <a:r>
              <a:rPr lang="el-GR" b="1" dirty="0" smtClean="0"/>
              <a:t>Έχουν  δικαιώματα που αφορούν στην:</a:t>
            </a:r>
          </a:p>
          <a:p>
            <a:pPr lvl="0">
              <a:buFont typeface="Wingdings" pitchFamily="2" charset="2"/>
              <a:buChar char="ü"/>
            </a:pPr>
            <a:r>
              <a:rPr lang="el-GR" dirty="0" smtClean="0"/>
              <a:t>Αναγνώριση της εθελοντικής προσφοράς τους.</a:t>
            </a:r>
          </a:p>
          <a:p>
            <a:pPr lvl="0">
              <a:buFont typeface="Wingdings" pitchFamily="2" charset="2"/>
              <a:buChar char="ü"/>
            </a:pPr>
            <a:r>
              <a:rPr lang="el-GR" dirty="0" smtClean="0"/>
              <a:t>Παροχή εκπαίδευσης.</a:t>
            </a:r>
          </a:p>
          <a:p>
            <a:pPr lvl="0">
              <a:buFont typeface="Wingdings" pitchFamily="2" charset="2"/>
              <a:buChar char="ü"/>
            </a:pPr>
            <a:r>
              <a:rPr lang="el-GR" dirty="0" smtClean="0"/>
              <a:t>Συνεχούς υποστήριξης και εποπτείας. </a:t>
            </a:r>
          </a:p>
          <a:p>
            <a:pPr lvl="0">
              <a:buFont typeface="Wingdings" pitchFamily="2" charset="2"/>
              <a:buChar char="ü"/>
            </a:pPr>
            <a:r>
              <a:rPr lang="el-GR" dirty="0" smtClean="0"/>
              <a:t>Επίλυση των προβλημάτων.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1679548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Εθελοντισμός: Ορισμός </a:t>
            </a:r>
            <a:r>
              <a:rPr lang="el-GR" sz="28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Είναι μια συνολική στάση ζωής πράξεων αλληλεγγύης που στηρίζεται στην ελεύθερη βούληση και την ανιδιοτέλεια και ένας ρόλος που ταυτίζεται με αυτόν του ενεργού πολίτη σε μία κοινωνία αλληλεγγύης, ισονομίας και μη διακρίσεων. </a:t>
            </a:r>
          </a:p>
          <a:p>
            <a:r>
              <a:rPr lang="el-GR" dirty="0" smtClean="0"/>
              <a:t>Οι άνθρωποι καθοδηγούνται στην εθελοντική προσφορά από το σύστημα των πεποιθήσεων και αξιών τους, όπως ο αλτρουισμός, η κοινωνική δικαιοσύνη, η αλληλεγγύη, η αμοιβαιότητα, η ισότητα και οι θρησκευτικές αξίες.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35107846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ανάπτυξη της συνεργασίας με τους εθελοντές</a:t>
            </a:r>
            <a:endParaRPr lang="el-GR" sz="3200" b="1" dirty="0"/>
          </a:p>
        </p:txBody>
      </p:sp>
      <p:sp>
        <p:nvSpPr>
          <p:cNvPr id="3" name="2 - Θέση περιεχομένου"/>
          <p:cNvSpPr>
            <a:spLocks noGrp="1"/>
          </p:cNvSpPr>
          <p:nvPr>
            <p:ph sz="quarter" idx="1"/>
          </p:nvPr>
        </p:nvSpPr>
        <p:spPr/>
        <p:txBody>
          <a:bodyPr>
            <a:normAutofit/>
          </a:bodyPr>
          <a:lstStyle/>
          <a:p>
            <a:r>
              <a:rPr lang="el-GR" dirty="0" smtClean="0"/>
              <a:t>Η ανάπτυξη της συνεργασίας με τους εθελοντές είναι μια διαδικασία που ακολουθεί τα εξής στάδια: </a:t>
            </a:r>
          </a:p>
          <a:p>
            <a:pPr marL="514350" indent="-514350">
              <a:buSzPct val="100000"/>
              <a:buFont typeface="+mj-lt"/>
              <a:buAutoNum type="arabicPeriod"/>
            </a:pPr>
            <a:r>
              <a:rPr lang="el-GR" dirty="0" smtClean="0"/>
              <a:t>Αναζήτηση Εθελοντών </a:t>
            </a:r>
          </a:p>
          <a:p>
            <a:pPr marL="514350" indent="-514350">
              <a:buSzPct val="100000"/>
              <a:buFont typeface="+mj-lt"/>
              <a:buAutoNum type="arabicPeriod"/>
            </a:pPr>
            <a:r>
              <a:rPr lang="el-GR" dirty="0" smtClean="0"/>
              <a:t>Αξιολόγηση </a:t>
            </a:r>
          </a:p>
          <a:p>
            <a:pPr marL="514350" indent="-514350">
              <a:buSzPct val="100000"/>
              <a:buFont typeface="+mj-lt"/>
              <a:buAutoNum type="arabicPeriod"/>
            </a:pPr>
            <a:r>
              <a:rPr lang="el-GR" dirty="0" smtClean="0"/>
              <a:t>Εκπαίδευση </a:t>
            </a:r>
          </a:p>
          <a:p>
            <a:pPr marL="514350" indent="-514350">
              <a:buSzPct val="100000"/>
              <a:buFont typeface="+mj-lt"/>
              <a:buAutoNum type="arabicPeriod"/>
            </a:pPr>
            <a:r>
              <a:rPr lang="el-GR" dirty="0" smtClean="0"/>
              <a:t>Οργάνωση Συνεργασίας </a:t>
            </a:r>
          </a:p>
          <a:p>
            <a:pPr marL="514350" indent="-514350">
              <a:buSzPct val="100000"/>
              <a:buFont typeface="+mj-lt"/>
              <a:buAutoNum type="arabicPeriod"/>
            </a:pPr>
            <a:r>
              <a:rPr lang="el-GR" dirty="0" smtClean="0"/>
              <a:t>Εποπτεία</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6469872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1. Αναζήτηση Εθελοντών: Με τρόπους ανεπίσημους και επίσημους</a:t>
            </a:r>
            <a:endParaRPr lang="el-GR" sz="3200" b="1" dirty="0"/>
          </a:p>
        </p:txBody>
      </p:sp>
      <p:sp>
        <p:nvSpPr>
          <p:cNvPr id="3" name="2 - Θέση περιεχομένου"/>
          <p:cNvSpPr>
            <a:spLocks noGrp="1"/>
          </p:cNvSpPr>
          <p:nvPr>
            <p:ph sz="quarter" idx="1"/>
          </p:nvPr>
        </p:nvSpPr>
        <p:spPr/>
        <p:txBody>
          <a:bodyPr>
            <a:noAutofit/>
          </a:bodyPr>
          <a:lstStyle/>
          <a:p>
            <a:r>
              <a:rPr lang="el-GR" dirty="0" smtClean="0"/>
              <a:t>Τα μέλη του προσωπικού σε κάθε επαφή με κατοίκους ή φορείς της κοινότητας, τους προσκαλούν να γνωρίσουν τις δραστηριότητες της υπηρεσίας και τους ενθαρρύνουν στην παροχή υποστήριξης.</a:t>
            </a:r>
          </a:p>
          <a:p>
            <a:r>
              <a:rPr lang="el-GR" dirty="0" smtClean="0"/>
              <a:t>Η υπηρεσία με επίσημο τρόπο (μέσω ανακοινώσεων στο τοπικό ηλεκτρονικό και γραπτό τύπο και αποστολής επιστολών και φυλλαδίων) δηλώνει το ενδιαφέρον για εθελοντές, προβάλλοντας τις αξίες της κοινωνικής αλληλεγγύης και τα οφέλη συμμετοχής σε κοινωνική δράση.</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Tree>
    <p:extLst>
      <p:ext uri="{BB962C8B-B14F-4D97-AF65-F5344CB8AC3E}">
        <p14:creationId xmlns:p14="http://schemas.microsoft.com/office/powerpoint/2010/main" val="2549623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2. Αξιολόγηση των εθελοντών</a:t>
            </a:r>
            <a:endParaRPr lang="el-GR" sz="3200" b="1" dirty="0"/>
          </a:p>
        </p:txBody>
      </p:sp>
      <p:sp>
        <p:nvSpPr>
          <p:cNvPr id="3" name="2 - Θέση περιεχομένου"/>
          <p:cNvSpPr>
            <a:spLocks noGrp="1"/>
          </p:cNvSpPr>
          <p:nvPr>
            <p:ph sz="quarter" idx="1"/>
          </p:nvPr>
        </p:nvSpPr>
        <p:spPr/>
        <p:txBody>
          <a:bodyPr>
            <a:normAutofit/>
          </a:bodyPr>
          <a:lstStyle/>
          <a:p>
            <a:r>
              <a:rPr lang="el-GR" dirty="0" smtClean="0"/>
              <a:t>Οι εθελοντές θεωρούνται συνεργάτες της υπηρεσίας και δεν προσεγγίζονται μόνον σαν φιλάνθρωποι, αναλαμβάνοντας ειδικούς ρόλους. </a:t>
            </a:r>
          </a:p>
          <a:p>
            <a:r>
              <a:rPr lang="el-GR" dirty="0" smtClean="0"/>
              <a:t>Απ’ αυτήν την άποψη χρειάζεται να αξιολογούνται οι δυνατότητές τους σχετικά με τις απαιτήσεις του ρόλου τους. </a:t>
            </a:r>
          </a:p>
          <a:p>
            <a:r>
              <a:rPr lang="el-GR" dirty="0" smtClean="0"/>
              <a:t>Κριτήρια αξιολόγησης εθελοντών είναι: το κίνητρο, η διαθεσιμότητα, στοιχεία της προσωπικότητας, ο τρόπος επικοινωνίας και η αλληλεπίδραση με τους άλλους, οι στάσεις προς την ψυχική ασθένεια, ο σεβασμός των δικαιωμάτων των άλλων και η τήρηση εχεμύθειας.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3288326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3. Εκπαίδευση των εθελοντών</a:t>
            </a:r>
            <a:endParaRPr lang="el-GR" sz="3200" b="1" dirty="0"/>
          </a:p>
        </p:txBody>
      </p:sp>
      <p:sp>
        <p:nvSpPr>
          <p:cNvPr id="3" name="2 - Θέση περιεχομένου"/>
          <p:cNvSpPr>
            <a:spLocks noGrp="1"/>
          </p:cNvSpPr>
          <p:nvPr>
            <p:ph sz="quarter" idx="1"/>
          </p:nvPr>
        </p:nvSpPr>
        <p:spPr/>
        <p:txBody>
          <a:bodyPr>
            <a:noAutofit/>
          </a:bodyPr>
          <a:lstStyle/>
          <a:p>
            <a:pPr>
              <a:lnSpc>
                <a:spcPct val="105000"/>
              </a:lnSpc>
              <a:spcBef>
                <a:spcPts val="800"/>
              </a:spcBef>
            </a:pPr>
            <a:r>
              <a:rPr lang="el-GR" sz="2300" dirty="0" smtClean="0"/>
              <a:t>Οι εθελοντές (για να ανταποκρίνονται στο ρόλο και το έργο που αναλαμβάνουν αποτελεσματικά) χρειάζονται ευαισθητοποίηση και εκπαίδευση.</a:t>
            </a:r>
          </a:p>
          <a:p>
            <a:pPr>
              <a:lnSpc>
                <a:spcPct val="105000"/>
              </a:lnSpc>
              <a:spcBef>
                <a:spcPts val="800"/>
              </a:spcBef>
            </a:pPr>
            <a:r>
              <a:rPr lang="el-GR" sz="2300" dirty="0" smtClean="0"/>
              <a:t>Το πρόγραμμα ευαισθητοποίησης θα πρέπει να είναι ευέλικτο, σύμφωνα με τις δυνατότητες των εθελοντών, βιωματικό και να συνδυάζει ατομικές και ομαδικές εκπαιδευτικές δραστηριότητες με θεματικές:</a:t>
            </a:r>
          </a:p>
          <a:p>
            <a:pPr>
              <a:lnSpc>
                <a:spcPct val="105000"/>
              </a:lnSpc>
              <a:spcBef>
                <a:spcPts val="800"/>
              </a:spcBef>
              <a:buFont typeface="Wingdings" pitchFamily="2" charset="2"/>
              <a:buChar char="ü"/>
            </a:pPr>
            <a:r>
              <a:rPr lang="el-GR" sz="2300" dirty="0" smtClean="0"/>
              <a:t>ψυχοκοινωνικά προβλήματα των ατόμων στη Μονάδα, </a:t>
            </a:r>
          </a:p>
          <a:p>
            <a:pPr>
              <a:lnSpc>
                <a:spcPct val="105000"/>
              </a:lnSpc>
              <a:spcBef>
                <a:spcPts val="800"/>
              </a:spcBef>
              <a:buFont typeface="Wingdings" pitchFamily="2" charset="2"/>
              <a:buChar char="ü"/>
            </a:pPr>
            <a:r>
              <a:rPr lang="el-GR" sz="2300" dirty="0" smtClean="0"/>
              <a:t>ψυχιατρική περίθαλψη και </a:t>
            </a:r>
            <a:r>
              <a:rPr lang="el-GR" sz="2300" dirty="0" err="1" smtClean="0"/>
              <a:t>αποϊδρυματισμός</a:t>
            </a:r>
            <a:r>
              <a:rPr lang="el-GR" sz="2300" dirty="0" smtClean="0"/>
              <a:t>, </a:t>
            </a:r>
          </a:p>
          <a:p>
            <a:pPr>
              <a:lnSpc>
                <a:spcPct val="105000"/>
              </a:lnSpc>
              <a:spcBef>
                <a:spcPts val="800"/>
              </a:spcBef>
              <a:buFont typeface="Wingdings" pitchFamily="2" charset="2"/>
              <a:buChar char="ü"/>
            </a:pPr>
            <a:r>
              <a:rPr lang="el-GR" sz="2300" dirty="0" smtClean="0"/>
              <a:t>ψυχοκοινωνική αποκατάσταση, </a:t>
            </a:r>
          </a:p>
          <a:p>
            <a:pPr>
              <a:lnSpc>
                <a:spcPct val="105000"/>
              </a:lnSpc>
              <a:spcBef>
                <a:spcPts val="800"/>
              </a:spcBef>
              <a:buFont typeface="Wingdings" pitchFamily="2" charset="2"/>
              <a:buChar char="ü"/>
            </a:pPr>
            <a:r>
              <a:rPr lang="el-GR" sz="2300" dirty="0" smtClean="0"/>
              <a:t>κοινοτικού τύπου φροντίδα και είδη υπηρεσιών,</a:t>
            </a:r>
          </a:p>
          <a:p>
            <a:pPr>
              <a:lnSpc>
                <a:spcPct val="105000"/>
              </a:lnSpc>
              <a:spcBef>
                <a:spcPts val="800"/>
              </a:spcBef>
              <a:buFont typeface="Wingdings" pitchFamily="2" charset="2"/>
              <a:buChar char="ü"/>
            </a:pPr>
            <a:r>
              <a:rPr lang="el-GR" sz="2300" dirty="0" smtClean="0"/>
              <a:t>κοινωνικές στάσεις και δικαιώματα ψυχικά ασθενών.</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1236071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4. Οργάνωση συνεργασίας και εποπτείας </a:t>
            </a:r>
            <a:r>
              <a:rPr lang="el-GR" sz="3200" b="1" dirty="0" smtClean="0"/>
              <a:t/>
            </a:r>
            <a:br>
              <a:rPr lang="el-GR" sz="3200" b="1" dirty="0" smtClean="0"/>
            </a:br>
            <a:r>
              <a:rPr lang="el-GR" sz="3200" b="1" dirty="0" smtClean="0"/>
              <a:t>των εθελοντών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Η εξέλιξη της συνεργασίας με τους εθελοντές χρειάζεται να είναι συστηματική και οργανωμένη, ενταγμένη στα πλαίσια της λειτουργίας της Μονάδας. </a:t>
            </a:r>
          </a:p>
          <a:p>
            <a:r>
              <a:rPr lang="el-GR" dirty="0" smtClean="0"/>
              <a:t>Ο υπεύθυνος και τα μέλη του προσωπικού της θα πρέπει να δημιουργήσουν ένα σύστημα όπου θα καλύπτει τις ανάγκες συμβουλευτικής και υποστήριξης των εθελοντών στο έργο τους.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24248553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r>
              <a:rPr lang="el-GR" dirty="0" smtClean="0"/>
              <a:t>Το σύστημα υποστήριξης και συνεργασίας με τους εθελοντές είναι δυνατόν να σχεδιασθεί ως εξής: </a:t>
            </a:r>
          </a:p>
          <a:p>
            <a:pPr>
              <a:buFont typeface="Wingdings" pitchFamily="2" charset="2"/>
              <a:buChar char="ü"/>
            </a:pPr>
            <a:r>
              <a:rPr lang="el-GR" dirty="0" smtClean="0"/>
              <a:t>Τα μέλη του προσωπικού αναλαμβάνουν την ατομική συνεργασία με εθελοντές. </a:t>
            </a:r>
          </a:p>
          <a:p>
            <a:pPr>
              <a:buFont typeface="Wingdings" pitchFamily="2" charset="2"/>
              <a:buChar char="ü"/>
            </a:pPr>
            <a:r>
              <a:rPr lang="el-GR" dirty="0" smtClean="0"/>
              <a:t>Σε τακτά διαστήματα οι εθελοντές έχουν τη δυνατότητα συνεργασίας με τον υπεύθυνο.</a:t>
            </a:r>
          </a:p>
          <a:p>
            <a:pPr>
              <a:buFont typeface="Wingdings" pitchFamily="2" charset="2"/>
              <a:buChar char="ü"/>
            </a:pPr>
            <a:r>
              <a:rPr lang="el-GR" dirty="0" smtClean="0"/>
              <a:t>Περιοδικά οι εθελοντές καλούνται να συμμετάσχουν σε συναντήσεις της ομάδας προσωπικού. </a:t>
            </a:r>
          </a:p>
          <a:p>
            <a:pPr>
              <a:buFont typeface="Wingdings" pitchFamily="2" charset="2"/>
              <a:buChar char="ü"/>
            </a:pPr>
            <a:r>
              <a:rPr lang="el-GR" dirty="0" smtClean="0"/>
              <a:t>Ενθαρρύνονται να δημιουργήσουν ομάδα εθελοντών με την υποστήριξη του προσωπικού και να δραστηριοποιηθούν στους στόχους της.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4. Οργάνωση συνεργασίας και εποπτείας </a:t>
            </a:r>
            <a:r>
              <a:rPr lang="el-GR" sz="3200" b="1" dirty="0" smtClean="0"/>
              <a:t/>
            </a:r>
            <a:br>
              <a:rPr lang="el-GR" sz="3200" b="1" dirty="0" smtClean="0"/>
            </a:br>
            <a:r>
              <a:rPr lang="el-GR" sz="3200" b="1" dirty="0" smtClean="0"/>
              <a:t>των εθελοντών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1169815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12</a:t>
            </a:r>
            <a:r>
              <a:rPr lang="en-US" sz="2000" dirty="0" smtClean="0"/>
              <a:t>:</a:t>
            </a:r>
            <a:r>
              <a:rPr lang="el-GR" sz="2000" dirty="0"/>
              <a:t> Εθελοντισμός στον τομέα της ψυχικής υγείας».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a:t>
            </a:r>
            <a:r>
              <a:rPr lang="el-GR" sz="1800" dirty="0" smtClean="0"/>
              <a:t>.  </a:t>
            </a:r>
            <a:r>
              <a:rPr lang="el-GR" sz="1800" dirty="0"/>
              <a:t>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a:t>
            </a:r>
            <a:r>
              <a:rPr lang="el-GR" sz="1800" dirty="0" smtClean="0"/>
              <a:t>διαφάνεια «</a:t>
            </a:r>
            <a:r>
              <a:rPr lang="el-GR" sz="1800" dirty="0"/>
              <a:t>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Χρήσης </a:t>
            </a:r>
            <a:r>
              <a:rPr lang="el-GR" sz="1800" dirty="0"/>
              <a:t>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Οφέλη του </a:t>
            </a:r>
            <a:r>
              <a:rPr lang="el-GR" dirty="0" smtClean="0"/>
              <a:t>εθελοντισμού </a:t>
            </a:r>
            <a:r>
              <a:rPr lang="el-GR" sz="2800" b="0" dirty="0" smtClean="0"/>
              <a:t>1/2</a:t>
            </a:r>
            <a:endParaRPr lang="el-GR" sz="2800" b="0" dirty="0"/>
          </a:p>
        </p:txBody>
      </p:sp>
      <p:sp>
        <p:nvSpPr>
          <p:cNvPr id="3" name="2 - Θέση περιεχομένου"/>
          <p:cNvSpPr>
            <a:spLocks noGrp="1"/>
          </p:cNvSpPr>
          <p:nvPr>
            <p:ph sz="quarter" idx="1"/>
          </p:nvPr>
        </p:nvSpPr>
        <p:spPr/>
        <p:txBody>
          <a:bodyPr>
            <a:noAutofit/>
          </a:bodyPr>
          <a:lstStyle/>
          <a:p>
            <a:r>
              <a:rPr lang="el-GR" dirty="0" smtClean="0"/>
              <a:t>Η εθελοντική προσφορά αναπτύσσει:</a:t>
            </a:r>
          </a:p>
          <a:p>
            <a:pPr>
              <a:buFont typeface="Wingdings" pitchFamily="2" charset="2"/>
              <a:buChar char="ü"/>
            </a:pPr>
            <a:r>
              <a:rPr lang="el-GR" dirty="0" smtClean="0"/>
              <a:t>τις κοινωνικές, επαγγελματικές και επικοινωνιακές δεξιότητες του εθελοντή, </a:t>
            </a:r>
          </a:p>
          <a:p>
            <a:pPr>
              <a:buFont typeface="Wingdings" pitchFamily="2" charset="2"/>
              <a:buChar char="ü"/>
            </a:pPr>
            <a:r>
              <a:rPr lang="el-GR" dirty="0" smtClean="0"/>
              <a:t>ενδυναμώνοντας γενικότερα την ψυχοκοινωνική του κατάσταση, </a:t>
            </a:r>
          </a:p>
          <a:p>
            <a:pPr>
              <a:buFont typeface="Wingdings" pitchFamily="2" charset="2"/>
              <a:buChar char="ü"/>
            </a:pPr>
            <a:r>
              <a:rPr lang="el-GR" dirty="0" smtClean="0"/>
              <a:t>καθώς δεν είναι μόνο πομπός αλλά και δέκτης ωφελειών που απορρέουν από την εθελοντική δράση. </a:t>
            </a:r>
          </a:p>
          <a:p>
            <a:r>
              <a:rPr lang="el-GR" dirty="0" smtClean="0"/>
              <a:t>Σε αυτά συμπεριλαμβάνονται και οφέλη ως προς την ψυχοκοινωνική κατάσταση και την ψυχική υγεία του εθελοντή.</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24107771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Οφέλη του εθελοντισμού </a:t>
            </a:r>
            <a:r>
              <a:rPr lang="el-GR" sz="28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a:xfrm>
            <a:off x="612648" y="1600200"/>
            <a:ext cx="8153400" cy="4997152"/>
          </a:xfrm>
        </p:spPr>
        <p:txBody>
          <a:bodyPr>
            <a:noAutofit/>
          </a:bodyPr>
          <a:lstStyle/>
          <a:p>
            <a:r>
              <a:rPr lang="el-GR" sz="2300" dirty="0" smtClean="0"/>
              <a:t>Η προσωπική ευεξία του ατόμου έχει άμεση σχέση με το βαθμό της κοινωνικής του ενσωμάτωσης. Η μέτρησή της βασίζεται στον αριθμό των κοινωνικών ρόλων και των κοινωνικών δεσμών και σχέσεων που αναπτύσσουν τα άτομα.</a:t>
            </a:r>
          </a:p>
          <a:p>
            <a:r>
              <a:rPr lang="el-GR" sz="2300" dirty="0" smtClean="0"/>
              <a:t>Επειδή η εθελοντική δραστηριοποίηση προσθέτει με επιπλέον κοινωνικούς ρόλους και κοινωνικές σχέσεις το άτομο, καταλήγει να επηρεάζει θετικά την ψυχική υγεία. </a:t>
            </a:r>
          </a:p>
          <a:p>
            <a:r>
              <a:rPr lang="el-GR" sz="2300" dirty="0" smtClean="0"/>
              <a:t>Μελέτες δείχνουν υψηλά επίπεδα ικανοποίησης ζωής ως αποτέλεσμα της εθελοντικής δράσης και άμεση σχέση των συναισθημάτων ευεξίας των εθελοντών με τη μείωση άγχους και κατάθλιψης.</a:t>
            </a:r>
          </a:p>
          <a:p>
            <a:endParaRPr lang="el-GR" sz="23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51503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Ο εθελοντισμός στο τομέα της ψυχικής υγείας στην Ευρωπαϊκή </a:t>
            </a:r>
            <a:r>
              <a:rPr lang="el-GR" sz="3200" b="1" dirty="0" smtClean="0"/>
              <a:t>Ένωση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Η Ευρωπαϊκή Ένωση ανακήρυξε το 2011 ως Ευρωπαϊκό Έτος Εθελοντισμού, το οποίο συμπίπτει με τη δέκατη επέτειο του Διεθνούς Έτους Εθελοντών των Ηνωμένων Εθνών (2001). </a:t>
            </a:r>
          </a:p>
          <a:p>
            <a:r>
              <a:rPr lang="el-GR" dirty="0" smtClean="0"/>
              <a:t>Στόχος αυτής της πρωτοβουλίας είναι η προώθηση του εθελοντισμού στην Ευρώπη διότι συνδέεται άμεσα με τις ευρωπαϊκές αξίες της αλληλεγγύης και των μη διακρίσεων, αξίες που συμβάλλουν στην αρμονική ανάπτυξη των τοπικών ευρωπαϊκών κοινωνιών.</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71290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r>
              <a:rPr lang="el-GR" dirty="0" smtClean="0"/>
              <a:t>Στην απόφαση του Συμβουλίου της Ευρώπης για το Ευρωπαϊκό Έτος Εθελοντισμού 2011, ο εθελοντισμός αναγνωρίζεται: </a:t>
            </a:r>
          </a:p>
          <a:p>
            <a:pPr>
              <a:buFont typeface="Wingdings" pitchFamily="2" charset="2"/>
              <a:buChar char="ü"/>
            </a:pPr>
            <a:r>
              <a:rPr lang="el-GR" i="1" dirty="0" smtClean="0"/>
              <a:t>ως μία πολύτιμη εμπειρία που επιτρέπει την απόκτηση κοινωνικών δεξιοτήτων και ικανοτήτων και που συμβάλει σημαντικά στην δημιουργία κοινωνικού κεφαλαίου και  επισημαίνεται ότι οι δυνατότητες των εθελοντικών δραστηριοτήτων δεν έχουν αξιοποιηθεί πλήρως. </a:t>
            </a:r>
          </a:p>
          <a:p>
            <a:r>
              <a:rPr lang="el-GR" dirty="0" smtClean="0"/>
              <a:t>Σύμφωνα με έρευνα του </a:t>
            </a:r>
            <a:r>
              <a:rPr lang="el-GR" dirty="0" err="1" smtClean="0"/>
              <a:t>Ευρωβαρόμετρου</a:t>
            </a:r>
            <a:r>
              <a:rPr lang="el-GR" dirty="0" smtClean="0"/>
              <a:t> (2007), τρείς στους δέκα Ευρωπαίους δηλώνουν ότι συμμετέχουν σε εθελοντικές δραστηριότητες.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Ο εθελοντισμός στο τομέα της ψυχικής υγείας στην Ευρωπαϊκή </a:t>
            </a:r>
            <a:r>
              <a:rPr lang="el-GR" sz="3200" b="1" dirty="0" smtClean="0"/>
              <a:t>Ένωση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2034428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Εθελοντισμός στην Ελλάδα</a:t>
            </a:r>
            <a:endParaRPr lang="el-GR" sz="3200" b="1" dirty="0"/>
          </a:p>
        </p:txBody>
      </p:sp>
      <p:sp>
        <p:nvSpPr>
          <p:cNvPr id="3" name="2 - Θέση περιεχομένου"/>
          <p:cNvSpPr>
            <a:spLocks noGrp="1"/>
          </p:cNvSpPr>
          <p:nvPr>
            <p:ph sz="quarter" idx="1"/>
          </p:nvPr>
        </p:nvSpPr>
        <p:spPr/>
        <p:txBody>
          <a:bodyPr>
            <a:normAutofit fontScale="85000" lnSpcReduction="10000"/>
          </a:bodyPr>
          <a:lstStyle/>
          <a:p>
            <a:r>
              <a:rPr lang="el-GR" sz="2800" dirty="0" smtClean="0"/>
              <a:t>Τα τελευταία χρόνια παρατηρείται αύξηση του ενδιαφέροντος της ελληνικής κοινωνίας ως προς την ανάπτυξη του εθελοντισμού. </a:t>
            </a:r>
          </a:p>
          <a:p>
            <a:r>
              <a:rPr lang="el-GR" sz="2800" dirty="0" smtClean="0"/>
              <a:t>Η εθελοντική προσφορά εργασίας είναι ζωτικής σημασίας για πολλές ΜΚΟ και φορείς. Σχετίζεται όχι μόνο με την επιβίωση αλλά και με την επιτυχία των δράσεων και την αποτελεσματικότητά τους. </a:t>
            </a:r>
          </a:p>
          <a:p>
            <a:r>
              <a:rPr lang="el-GR" sz="2800" dirty="0" smtClean="0"/>
              <a:t>Για λόγους ιστορικούς, πολιτικούς, κοινωνικούς, οικονομικούς και πολιτισμικούς, ο εθελοντισμός έχει διαχρονικά σημαντική παρουσία στην ελληνική κοινωνία από την ίδρυση του ελληνικού κράτους έως και τις ημέρες μας.</a:t>
            </a:r>
            <a:endParaRPr lang="el-GR" sz="28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3118152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Περίοδοι εξέλιξης του εθελοντισμού στην ψυχική υγεία στην </a:t>
            </a:r>
            <a:r>
              <a:rPr lang="el-GR" sz="3200" b="1" dirty="0" smtClean="0"/>
              <a:t>Ελλάδα </a:t>
            </a:r>
            <a:r>
              <a:rPr lang="el-GR" sz="2800" b="0" dirty="0" smtClean="0"/>
              <a:t>1/3</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Η πρώτη περίοδος, η ιστορική (1830-1914), χαρακτηρίζεται από την φροντίδα των ατόμων με προβλήματα ψυχικής υγείας από την οικογένεια, τα μοναστήρια και τις κοινότητες, σε συνδυασμό με την ενίσχυση που πρόσφεραν πλούσιοι φιλάνθρωποι ευεργέτες στην ίδρυση και την λειτουργία ιδρυμάτων.</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10500735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46</TotalTime>
  <Words>2830</Words>
  <Application>Microsoft Office PowerPoint</Application>
  <PresentationFormat>Προβολή στην οθόνη (4:3)</PresentationFormat>
  <Paragraphs>260</Paragraphs>
  <Slides>42</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42</vt:i4>
      </vt:variant>
    </vt:vector>
  </HeadingPairs>
  <TitlesOfParts>
    <vt:vector size="45" baseType="lpstr">
      <vt:lpstr>template</vt:lpstr>
      <vt:lpstr>exo-opistho_simeiomata</vt:lpstr>
      <vt:lpstr>OC_template_updated</vt:lpstr>
      <vt:lpstr>Κοινωνική Εργασία στην υγεία και  ψυχική υγεία</vt:lpstr>
      <vt:lpstr>Εθελοντισμός: Ορισμός 1/2</vt:lpstr>
      <vt:lpstr>Εθελοντισμός: Ορισμός 2/2</vt:lpstr>
      <vt:lpstr>Οφέλη του εθελοντισμού 1/2</vt:lpstr>
      <vt:lpstr>Οφέλη του εθελοντισμού 2/2</vt:lpstr>
      <vt:lpstr>Ο εθελοντισμός στο τομέα της ψυχικής υγείας στην Ευρωπαϊκή Ένωση 1/2</vt:lpstr>
      <vt:lpstr>Ο εθελοντισμός στο τομέα της ψυχικής υγείας στην Ευρωπαϊκή Ένωση 2/2</vt:lpstr>
      <vt:lpstr>Εθελοντισμός στην Ελλάδα</vt:lpstr>
      <vt:lpstr>Περίοδοι εξέλιξης του εθελοντισμού στην ψυχική υγεία στην Ελλάδα 1/3</vt:lpstr>
      <vt:lpstr>Περίοδοι εξέλιξης του εθελοντισμού στην ψυχική υγεία στην Ελλάδα 2/3</vt:lpstr>
      <vt:lpstr>Περίοδοι εξέλιξης του εθελοντισμού στην ψυχική υγεία στην Ελλάδα 3/3</vt:lpstr>
      <vt:lpstr>Η άτυπη πλευρά της φροντίδας  στην κοινότητα</vt:lpstr>
      <vt:lpstr>Οι εθελοντές ως χρήσιμοι συνεργάτες</vt:lpstr>
      <vt:lpstr>Προϋποθέσεις για ένα αποτελεσματικό πρόγραμμα εθελοντισμού</vt:lpstr>
      <vt:lpstr>Οφέλη</vt:lpstr>
      <vt:lpstr>Το Στίγμα της Ψυχικής «Νόσου»</vt:lpstr>
      <vt:lpstr>Προετοιμασία για Εθελοντική Προσφορά </vt:lpstr>
      <vt:lpstr>Ενδυνάμωση</vt:lpstr>
      <vt:lpstr>Εμπιστευτικότητα</vt:lpstr>
      <vt:lpstr>Προέλευση Εθελοντών </vt:lpstr>
      <vt:lpstr>Ευκαιρία για «Δοκιμή»</vt:lpstr>
      <vt:lpstr>Ο Εθελοντισμός σαν «Θεραπευτική» Δραστηριότητα</vt:lpstr>
      <vt:lpstr>Στρες των εθελοντών</vt:lpstr>
      <vt:lpstr>Κίνητρα εθελοντών</vt:lpstr>
      <vt:lpstr>Οφέλη εθελοντών</vt:lpstr>
      <vt:lpstr>Υποστήριξη εθελοντών</vt:lpstr>
      <vt:lpstr>Έλεγχος των εθελοντών</vt:lpstr>
      <vt:lpstr>Δικαιώματα - Υποχρεώσεις εθελοντών</vt:lpstr>
      <vt:lpstr>Δικαιώματα - Υποχρεώσεις εθελοντών εμπλεκομένων του προγράμματος</vt:lpstr>
      <vt:lpstr>Η ανάπτυξη της συνεργασίας με τους εθελοντές</vt:lpstr>
      <vt:lpstr>1. Αναζήτηση Εθελοντών: Με τρόπους ανεπίσημους και επίσημους</vt:lpstr>
      <vt:lpstr>2. Αξιολόγηση των εθελοντών</vt:lpstr>
      <vt:lpstr>3. Εκπαίδευση των εθελοντών</vt:lpstr>
      <vt:lpstr>4. Οργάνωση συνεργασίας και εποπτείας  των εθελοντών 1/2</vt:lpstr>
      <vt:lpstr>4. Οργάνωση συνεργασίας και εποπτείας  των εθελοντών 2/2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6</cp:revision>
  <dcterms:created xsi:type="dcterms:W3CDTF">2015-08-07T09:19:58Z</dcterms:created>
  <dcterms:modified xsi:type="dcterms:W3CDTF">2015-08-27T12:32:06Z</dcterms:modified>
</cp:coreProperties>
</file>