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7"/>
  </p:notesMasterIdLst>
  <p:handoutMasterIdLst>
    <p:handoutMasterId r:id="rId48"/>
  </p:handoutMasterIdLst>
  <p:sldIdLst>
    <p:sldId id="256" r:id="rId3"/>
    <p:sldId id="269" r:id="rId4"/>
    <p:sldId id="270" r:id="rId5"/>
    <p:sldId id="271" r:id="rId6"/>
    <p:sldId id="272" r:id="rId7"/>
    <p:sldId id="30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302" r:id="rId23"/>
    <p:sldId id="287" r:id="rId24"/>
    <p:sldId id="303"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5" r:id="rId39"/>
    <p:sldId id="257" r:id="rId40"/>
    <p:sldId id="262" r:id="rId41"/>
    <p:sldId id="264" r:id="rId42"/>
    <p:sldId id="306" r:id="rId43"/>
    <p:sldId id="307"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00" d="100"/>
          <a:sy n="100" d="100"/>
        </p:scale>
        <p:origin x="-2118"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98C7E-BDD9-446F-8264-F512934E1C1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l-GR"/>
        </a:p>
      </dgm:t>
    </dgm:pt>
    <dgm:pt modelId="{5127EEE9-1E3E-493B-9B71-0EC79A3732DD}">
      <dgm:prSet phldrT="[Κείμενο]" custT="1"/>
      <dgm:spPr/>
      <dgm:t>
        <a:bodyPr/>
        <a:lstStyle/>
        <a:p>
          <a:r>
            <a:rPr lang="el-GR" sz="1800" b="1" dirty="0" smtClean="0"/>
            <a:t>Συμπτώματα</a:t>
          </a:r>
          <a:endParaRPr lang="el-GR" sz="1800" b="1" dirty="0"/>
        </a:p>
      </dgm:t>
    </dgm:pt>
    <dgm:pt modelId="{93E738A0-15BE-4E04-974F-06AA55C288DD}" type="parTrans" cxnId="{8D2958B7-CD22-4F88-B421-9878DA1C406C}">
      <dgm:prSet/>
      <dgm:spPr/>
      <dgm:t>
        <a:bodyPr/>
        <a:lstStyle/>
        <a:p>
          <a:endParaRPr lang="el-GR" sz="1800" b="1"/>
        </a:p>
      </dgm:t>
    </dgm:pt>
    <dgm:pt modelId="{46DDBE1C-4C37-468A-8EAE-F0EA9F01E4FF}" type="sibTrans" cxnId="{8D2958B7-CD22-4F88-B421-9878DA1C406C}">
      <dgm:prSet/>
      <dgm:spPr/>
      <dgm:t>
        <a:bodyPr/>
        <a:lstStyle/>
        <a:p>
          <a:endParaRPr lang="el-GR" sz="1800" b="1"/>
        </a:p>
      </dgm:t>
    </dgm:pt>
    <dgm:pt modelId="{9C3BC57A-86AD-442B-A611-B78D690650A1}">
      <dgm:prSet phldrT="[Κείμενο]" custT="1"/>
      <dgm:spPr/>
      <dgm:t>
        <a:bodyPr/>
        <a:lstStyle/>
        <a:p>
          <a:r>
            <a:rPr lang="el-GR" sz="1800" b="1" dirty="0" smtClean="0"/>
            <a:t>Διάγνωση </a:t>
          </a:r>
          <a:endParaRPr lang="el-GR" sz="1800" b="1" dirty="0"/>
        </a:p>
      </dgm:t>
    </dgm:pt>
    <dgm:pt modelId="{CE2A5B8E-2CAD-4781-9FD4-F3D5C781E977}" type="parTrans" cxnId="{4C77A27C-D08C-46A3-81EE-DA402E932F06}">
      <dgm:prSet/>
      <dgm:spPr/>
      <dgm:t>
        <a:bodyPr/>
        <a:lstStyle/>
        <a:p>
          <a:endParaRPr lang="el-GR" sz="1800" b="1"/>
        </a:p>
      </dgm:t>
    </dgm:pt>
    <dgm:pt modelId="{4A0844DE-14B9-46A7-8195-48B390573E33}" type="sibTrans" cxnId="{4C77A27C-D08C-46A3-81EE-DA402E932F06}">
      <dgm:prSet/>
      <dgm:spPr/>
      <dgm:t>
        <a:bodyPr/>
        <a:lstStyle/>
        <a:p>
          <a:endParaRPr lang="el-GR" sz="1800" b="1"/>
        </a:p>
      </dgm:t>
    </dgm:pt>
    <dgm:pt modelId="{2B4B7104-7190-4ECF-849D-F6E37FEE3872}">
      <dgm:prSet phldrT="[Κείμενο]" custT="1"/>
      <dgm:spPr/>
      <dgm:t>
        <a:bodyPr/>
        <a:lstStyle/>
        <a:p>
          <a:r>
            <a:rPr lang="el-GR" sz="1800" b="1" dirty="0" smtClean="0"/>
            <a:t>Θεραπεία </a:t>
          </a:r>
          <a:endParaRPr lang="el-GR" sz="1800" b="1" dirty="0"/>
        </a:p>
      </dgm:t>
    </dgm:pt>
    <dgm:pt modelId="{A5815C95-05DD-41A4-B902-E682A174ADB8}" type="parTrans" cxnId="{89CEE618-4A25-4638-B8D8-BDD041BC6C38}">
      <dgm:prSet/>
      <dgm:spPr/>
      <dgm:t>
        <a:bodyPr/>
        <a:lstStyle/>
        <a:p>
          <a:endParaRPr lang="el-GR" sz="1800" b="1"/>
        </a:p>
      </dgm:t>
    </dgm:pt>
    <dgm:pt modelId="{7ACCBD0B-8AD2-4629-835B-6B47153B521E}" type="sibTrans" cxnId="{89CEE618-4A25-4638-B8D8-BDD041BC6C38}">
      <dgm:prSet/>
      <dgm:spPr/>
      <dgm:t>
        <a:bodyPr/>
        <a:lstStyle/>
        <a:p>
          <a:endParaRPr lang="el-GR" sz="1800" b="1"/>
        </a:p>
      </dgm:t>
    </dgm:pt>
    <dgm:pt modelId="{48C0FC8B-84DE-45E9-8FC0-B341EC847E2E}">
      <dgm:prSet phldrT="[Κείμενο]" custT="1"/>
      <dgm:spPr>
        <a:ln>
          <a:solidFill>
            <a:srgbClr val="C00000"/>
          </a:solidFill>
        </a:ln>
      </dgm:spPr>
      <dgm:t>
        <a:bodyPr/>
        <a:lstStyle/>
        <a:p>
          <a:r>
            <a:rPr lang="el-GR" sz="1800" b="1" dirty="0" smtClean="0"/>
            <a:t>Υποτροπή </a:t>
          </a:r>
          <a:endParaRPr lang="el-GR" sz="1800" b="1" dirty="0"/>
        </a:p>
      </dgm:t>
    </dgm:pt>
    <dgm:pt modelId="{48524379-F7AE-4FC0-80DD-3B7C725A21EC}" type="parTrans" cxnId="{344939E5-5E09-4125-B392-A73243DE8399}">
      <dgm:prSet/>
      <dgm:spPr/>
      <dgm:t>
        <a:bodyPr/>
        <a:lstStyle/>
        <a:p>
          <a:endParaRPr lang="el-GR" sz="1800" b="1"/>
        </a:p>
      </dgm:t>
    </dgm:pt>
    <dgm:pt modelId="{299CD1E4-6726-471A-9C6A-55FA55D4BAE5}" type="sibTrans" cxnId="{344939E5-5E09-4125-B392-A73243DE8399}">
      <dgm:prSet/>
      <dgm:spPr/>
      <dgm:t>
        <a:bodyPr/>
        <a:lstStyle/>
        <a:p>
          <a:endParaRPr lang="el-GR" sz="1800" b="1"/>
        </a:p>
      </dgm:t>
    </dgm:pt>
    <dgm:pt modelId="{D7293010-5BEA-4C87-AF1E-6E08A6F60D1C}">
      <dgm:prSet phldrT="[Κείμενο]" custT="1"/>
      <dgm:spPr>
        <a:ln>
          <a:solidFill>
            <a:srgbClr val="C00000"/>
          </a:solidFill>
        </a:ln>
      </dgm:spPr>
      <dgm:t>
        <a:bodyPr/>
        <a:lstStyle/>
        <a:p>
          <a:r>
            <a:rPr lang="el-GR" sz="1800" b="1" dirty="0" smtClean="0"/>
            <a:t>Προχωρημένη νόσος</a:t>
          </a:r>
          <a:endParaRPr lang="el-GR" sz="1800" b="1" dirty="0"/>
        </a:p>
      </dgm:t>
    </dgm:pt>
    <dgm:pt modelId="{D3BCA88D-E794-400F-96AD-9AFEBC6FCD10}" type="parTrans" cxnId="{6609C621-A20A-4DBD-9604-7EFF857C47C8}">
      <dgm:prSet/>
      <dgm:spPr/>
      <dgm:t>
        <a:bodyPr/>
        <a:lstStyle/>
        <a:p>
          <a:endParaRPr lang="el-GR" sz="1800" b="1"/>
        </a:p>
      </dgm:t>
    </dgm:pt>
    <dgm:pt modelId="{1C982D45-0BE7-48A0-BDD9-6DD8923B4E0D}" type="sibTrans" cxnId="{6609C621-A20A-4DBD-9604-7EFF857C47C8}">
      <dgm:prSet/>
      <dgm:spPr/>
      <dgm:t>
        <a:bodyPr/>
        <a:lstStyle/>
        <a:p>
          <a:endParaRPr lang="el-GR" sz="1800" b="1"/>
        </a:p>
      </dgm:t>
    </dgm:pt>
    <dgm:pt modelId="{EE127B1E-53BD-411C-A221-BD587AEF6253}">
      <dgm:prSet phldrT="[Κείμενο]" custT="1"/>
      <dgm:spPr>
        <a:ln>
          <a:solidFill>
            <a:srgbClr val="C00000"/>
          </a:solidFill>
        </a:ln>
      </dgm:spPr>
      <dgm:t>
        <a:bodyPr/>
        <a:lstStyle/>
        <a:p>
          <a:r>
            <a:rPr lang="el-GR" sz="1800" b="1" dirty="0" smtClean="0"/>
            <a:t>θάνατος</a:t>
          </a:r>
          <a:endParaRPr lang="el-GR" sz="1800" b="1" dirty="0"/>
        </a:p>
      </dgm:t>
    </dgm:pt>
    <dgm:pt modelId="{82B4CA92-5671-4856-9A9F-E8E5D4F9303A}" type="parTrans" cxnId="{36D43703-FEAA-442B-B975-A679B0595EB8}">
      <dgm:prSet/>
      <dgm:spPr/>
      <dgm:t>
        <a:bodyPr/>
        <a:lstStyle/>
        <a:p>
          <a:endParaRPr lang="el-GR" sz="1800" b="1"/>
        </a:p>
      </dgm:t>
    </dgm:pt>
    <dgm:pt modelId="{88B3805F-3C53-4A50-8345-9D8140C80640}" type="sibTrans" cxnId="{36D43703-FEAA-442B-B975-A679B0595EB8}">
      <dgm:prSet/>
      <dgm:spPr/>
      <dgm:t>
        <a:bodyPr/>
        <a:lstStyle/>
        <a:p>
          <a:endParaRPr lang="el-GR" sz="1800" b="1"/>
        </a:p>
      </dgm:t>
    </dgm:pt>
    <dgm:pt modelId="{08DE54CC-86E0-4911-9D15-4E4CE68A5DBE}" type="pres">
      <dgm:prSet presAssocID="{AF998C7E-BDD9-446F-8264-F512934E1C1E}" presName="diagram" presStyleCnt="0">
        <dgm:presLayoutVars>
          <dgm:dir/>
          <dgm:resizeHandles val="exact"/>
        </dgm:presLayoutVars>
      </dgm:prSet>
      <dgm:spPr/>
      <dgm:t>
        <a:bodyPr/>
        <a:lstStyle/>
        <a:p>
          <a:endParaRPr lang="el-GR"/>
        </a:p>
      </dgm:t>
    </dgm:pt>
    <dgm:pt modelId="{70C28795-D4C1-4258-96DF-2A763033B936}" type="pres">
      <dgm:prSet presAssocID="{5127EEE9-1E3E-493B-9B71-0EC79A3732DD}" presName="node" presStyleLbl="node1" presStyleIdx="0" presStyleCnt="6" custScaleX="138644">
        <dgm:presLayoutVars>
          <dgm:bulletEnabled val="1"/>
        </dgm:presLayoutVars>
      </dgm:prSet>
      <dgm:spPr/>
      <dgm:t>
        <a:bodyPr/>
        <a:lstStyle/>
        <a:p>
          <a:endParaRPr lang="el-GR"/>
        </a:p>
      </dgm:t>
    </dgm:pt>
    <dgm:pt modelId="{8755DA7E-3050-4E59-86B5-BAB1A435082D}" type="pres">
      <dgm:prSet presAssocID="{46DDBE1C-4C37-468A-8EAE-F0EA9F01E4FF}" presName="sibTrans" presStyleCnt="0"/>
      <dgm:spPr/>
    </dgm:pt>
    <dgm:pt modelId="{792E61E9-85A5-40AD-A59A-AD4BBB65584C}" type="pres">
      <dgm:prSet presAssocID="{9C3BC57A-86AD-442B-A611-B78D690650A1}" presName="node" presStyleLbl="node1" presStyleIdx="1" presStyleCnt="6" custScaleX="138644">
        <dgm:presLayoutVars>
          <dgm:bulletEnabled val="1"/>
        </dgm:presLayoutVars>
      </dgm:prSet>
      <dgm:spPr/>
      <dgm:t>
        <a:bodyPr/>
        <a:lstStyle/>
        <a:p>
          <a:endParaRPr lang="el-GR"/>
        </a:p>
      </dgm:t>
    </dgm:pt>
    <dgm:pt modelId="{3887FC6B-1CA3-4CC1-A7FF-1D5698EBDC41}" type="pres">
      <dgm:prSet presAssocID="{4A0844DE-14B9-46A7-8195-48B390573E33}" presName="sibTrans" presStyleCnt="0"/>
      <dgm:spPr/>
    </dgm:pt>
    <dgm:pt modelId="{C48E28B2-0689-44FF-AABE-021A3C9224BC}" type="pres">
      <dgm:prSet presAssocID="{2B4B7104-7190-4ECF-849D-F6E37FEE3872}" presName="node" presStyleLbl="node1" presStyleIdx="2" presStyleCnt="6" custScaleX="138644">
        <dgm:presLayoutVars>
          <dgm:bulletEnabled val="1"/>
        </dgm:presLayoutVars>
      </dgm:prSet>
      <dgm:spPr/>
      <dgm:t>
        <a:bodyPr/>
        <a:lstStyle/>
        <a:p>
          <a:endParaRPr lang="el-GR"/>
        </a:p>
      </dgm:t>
    </dgm:pt>
    <dgm:pt modelId="{AFFB0DF1-CB23-4EAE-A3CE-6B5DC5C1F3FD}" type="pres">
      <dgm:prSet presAssocID="{7ACCBD0B-8AD2-4629-835B-6B47153B521E}" presName="sibTrans" presStyleCnt="0"/>
      <dgm:spPr/>
    </dgm:pt>
    <dgm:pt modelId="{259AAD71-921F-4A02-9863-145039FBC736}" type="pres">
      <dgm:prSet presAssocID="{48C0FC8B-84DE-45E9-8FC0-B341EC847E2E}" presName="node" presStyleLbl="node1" presStyleIdx="3" presStyleCnt="6" custScaleX="138644">
        <dgm:presLayoutVars>
          <dgm:bulletEnabled val="1"/>
        </dgm:presLayoutVars>
      </dgm:prSet>
      <dgm:spPr/>
      <dgm:t>
        <a:bodyPr/>
        <a:lstStyle/>
        <a:p>
          <a:endParaRPr lang="el-GR"/>
        </a:p>
      </dgm:t>
    </dgm:pt>
    <dgm:pt modelId="{C987436A-061F-464C-A2AF-EADC3BEC20CB}" type="pres">
      <dgm:prSet presAssocID="{299CD1E4-6726-471A-9C6A-55FA55D4BAE5}" presName="sibTrans" presStyleCnt="0"/>
      <dgm:spPr/>
    </dgm:pt>
    <dgm:pt modelId="{D3AA856F-8E35-4965-AB12-DB0528720D36}" type="pres">
      <dgm:prSet presAssocID="{D7293010-5BEA-4C87-AF1E-6E08A6F60D1C}" presName="node" presStyleLbl="node1" presStyleIdx="4" presStyleCnt="6" custScaleX="138644">
        <dgm:presLayoutVars>
          <dgm:bulletEnabled val="1"/>
        </dgm:presLayoutVars>
      </dgm:prSet>
      <dgm:spPr/>
      <dgm:t>
        <a:bodyPr/>
        <a:lstStyle/>
        <a:p>
          <a:endParaRPr lang="el-GR"/>
        </a:p>
      </dgm:t>
    </dgm:pt>
    <dgm:pt modelId="{D18EE714-D0C3-46B9-A235-1EB2D29569B3}" type="pres">
      <dgm:prSet presAssocID="{1C982D45-0BE7-48A0-BDD9-6DD8923B4E0D}" presName="sibTrans" presStyleCnt="0"/>
      <dgm:spPr/>
    </dgm:pt>
    <dgm:pt modelId="{E5C3E7BB-31B0-408C-B492-266BFC8497E5}" type="pres">
      <dgm:prSet presAssocID="{EE127B1E-53BD-411C-A221-BD587AEF6253}" presName="node" presStyleLbl="node1" presStyleIdx="5" presStyleCnt="6" custScaleX="138644">
        <dgm:presLayoutVars>
          <dgm:bulletEnabled val="1"/>
        </dgm:presLayoutVars>
      </dgm:prSet>
      <dgm:spPr/>
      <dgm:t>
        <a:bodyPr/>
        <a:lstStyle/>
        <a:p>
          <a:endParaRPr lang="el-GR"/>
        </a:p>
      </dgm:t>
    </dgm:pt>
  </dgm:ptLst>
  <dgm:cxnLst>
    <dgm:cxn modelId="{36D43703-FEAA-442B-B975-A679B0595EB8}" srcId="{AF998C7E-BDD9-446F-8264-F512934E1C1E}" destId="{EE127B1E-53BD-411C-A221-BD587AEF6253}" srcOrd="5" destOrd="0" parTransId="{82B4CA92-5671-4856-9A9F-E8E5D4F9303A}" sibTransId="{88B3805F-3C53-4A50-8345-9D8140C80640}"/>
    <dgm:cxn modelId="{157521FB-4EC9-431B-B14A-93361BF96A10}" type="presOf" srcId="{48C0FC8B-84DE-45E9-8FC0-B341EC847E2E}" destId="{259AAD71-921F-4A02-9863-145039FBC736}" srcOrd="0" destOrd="0" presId="urn:microsoft.com/office/officeart/2005/8/layout/default#2"/>
    <dgm:cxn modelId="{4C77A27C-D08C-46A3-81EE-DA402E932F06}" srcId="{AF998C7E-BDD9-446F-8264-F512934E1C1E}" destId="{9C3BC57A-86AD-442B-A611-B78D690650A1}" srcOrd="1" destOrd="0" parTransId="{CE2A5B8E-2CAD-4781-9FD4-F3D5C781E977}" sibTransId="{4A0844DE-14B9-46A7-8195-48B390573E33}"/>
    <dgm:cxn modelId="{5824BC89-F5CC-43E8-BAC1-821DAD5CF7C5}" type="presOf" srcId="{5127EEE9-1E3E-493B-9B71-0EC79A3732DD}" destId="{70C28795-D4C1-4258-96DF-2A763033B936}" srcOrd="0" destOrd="0" presId="urn:microsoft.com/office/officeart/2005/8/layout/default#2"/>
    <dgm:cxn modelId="{6609C621-A20A-4DBD-9604-7EFF857C47C8}" srcId="{AF998C7E-BDD9-446F-8264-F512934E1C1E}" destId="{D7293010-5BEA-4C87-AF1E-6E08A6F60D1C}" srcOrd="4" destOrd="0" parTransId="{D3BCA88D-E794-400F-96AD-9AFEBC6FCD10}" sibTransId="{1C982D45-0BE7-48A0-BDD9-6DD8923B4E0D}"/>
    <dgm:cxn modelId="{89CEE618-4A25-4638-B8D8-BDD041BC6C38}" srcId="{AF998C7E-BDD9-446F-8264-F512934E1C1E}" destId="{2B4B7104-7190-4ECF-849D-F6E37FEE3872}" srcOrd="2" destOrd="0" parTransId="{A5815C95-05DD-41A4-B902-E682A174ADB8}" sibTransId="{7ACCBD0B-8AD2-4629-835B-6B47153B521E}"/>
    <dgm:cxn modelId="{073859A5-8F81-4A6B-8ED8-A35781F13074}" type="presOf" srcId="{D7293010-5BEA-4C87-AF1E-6E08A6F60D1C}" destId="{D3AA856F-8E35-4965-AB12-DB0528720D36}" srcOrd="0" destOrd="0" presId="urn:microsoft.com/office/officeart/2005/8/layout/default#2"/>
    <dgm:cxn modelId="{8D2958B7-CD22-4F88-B421-9878DA1C406C}" srcId="{AF998C7E-BDD9-446F-8264-F512934E1C1E}" destId="{5127EEE9-1E3E-493B-9B71-0EC79A3732DD}" srcOrd="0" destOrd="0" parTransId="{93E738A0-15BE-4E04-974F-06AA55C288DD}" sibTransId="{46DDBE1C-4C37-468A-8EAE-F0EA9F01E4FF}"/>
    <dgm:cxn modelId="{344939E5-5E09-4125-B392-A73243DE8399}" srcId="{AF998C7E-BDD9-446F-8264-F512934E1C1E}" destId="{48C0FC8B-84DE-45E9-8FC0-B341EC847E2E}" srcOrd="3" destOrd="0" parTransId="{48524379-F7AE-4FC0-80DD-3B7C725A21EC}" sibTransId="{299CD1E4-6726-471A-9C6A-55FA55D4BAE5}"/>
    <dgm:cxn modelId="{755449B5-DB3E-4E59-8019-D814F19AFF8F}" type="presOf" srcId="{9C3BC57A-86AD-442B-A611-B78D690650A1}" destId="{792E61E9-85A5-40AD-A59A-AD4BBB65584C}" srcOrd="0" destOrd="0" presId="urn:microsoft.com/office/officeart/2005/8/layout/default#2"/>
    <dgm:cxn modelId="{E440494C-CA06-482B-902E-9529164B5903}" type="presOf" srcId="{2B4B7104-7190-4ECF-849D-F6E37FEE3872}" destId="{C48E28B2-0689-44FF-AABE-021A3C9224BC}" srcOrd="0" destOrd="0" presId="urn:microsoft.com/office/officeart/2005/8/layout/default#2"/>
    <dgm:cxn modelId="{1C85E3BA-7C89-4E9B-ACDE-2C68AB707345}" type="presOf" srcId="{EE127B1E-53BD-411C-A221-BD587AEF6253}" destId="{E5C3E7BB-31B0-408C-B492-266BFC8497E5}" srcOrd="0" destOrd="0" presId="urn:microsoft.com/office/officeart/2005/8/layout/default#2"/>
    <dgm:cxn modelId="{5B82A3E8-C474-4376-B47C-2A5F042B9C76}" type="presOf" srcId="{AF998C7E-BDD9-446F-8264-F512934E1C1E}" destId="{08DE54CC-86E0-4911-9D15-4E4CE68A5DBE}" srcOrd="0" destOrd="0" presId="urn:microsoft.com/office/officeart/2005/8/layout/default#2"/>
    <dgm:cxn modelId="{10A649BF-DD1D-4DF9-8311-522E3CDE144F}" type="presParOf" srcId="{08DE54CC-86E0-4911-9D15-4E4CE68A5DBE}" destId="{70C28795-D4C1-4258-96DF-2A763033B936}" srcOrd="0" destOrd="0" presId="urn:microsoft.com/office/officeart/2005/8/layout/default#2"/>
    <dgm:cxn modelId="{73ABFBAE-AC0A-4296-A658-AC6DB44FE0CA}" type="presParOf" srcId="{08DE54CC-86E0-4911-9D15-4E4CE68A5DBE}" destId="{8755DA7E-3050-4E59-86B5-BAB1A435082D}" srcOrd="1" destOrd="0" presId="urn:microsoft.com/office/officeart/2005/8/layout/default#2"/>
    <dgm:cxn modelId="{3269B427-6B54-44A1-8600-8027312BC23F}" type="presParOf" srcId="{08DE54CC-86E0-4911-9D15-4E4CE68A5DBE}" destId="{792E61E9-85A5-40AD-A59A-AD4BBB65584C}" srcOrd="2" destOrd="0" presId="urn:microsoft.com/office/officeart/2005/8/layout/default#2"/>
    <dgm:cxn modelId="{AD7EF733-A759-436C-BFD7-E7B9B6984F32}" type="presParOf" srcId="{08DE54CC-86E0-4911-9D15-4E4CE68A5DBE}" destId="{3887FC6B-1CA3-4CC1-A7FF-1D5698EBDC41}" srcOrd="3" destOrd="0" presId="urn:microsoft.com/office/officeart/2005/8/layout/default#2"/>
    <dgm:cxn modelId="{6A5292E2-8F1D-48BE-A0ED-50D2F0A30E74}" type="presParOf" srcId="{08DE54CC-86E0-4911-9D15-4E4CE68A5DBE}" destId="{C48E28B2-0689-44FF-AABE-021A3C9224BC}" srcOrd="4" destOrd="0" presId="urn:microsoft.com/office/officeart/2005/8/layout/default#2"/>
    <dgm:cxn modelId="{87305D47-616C-4E41-BC93-866891F18D96}" type="presParOf" srcId="{08DE54CC-86E0-4911-9D15-4E4CE68A5DBE}" destId="{AFFB0DF1-CB23-4EAE-A3CE-6B5DC5C1F3FD}" srcOrd="5" destOrd="0" presId="urn:microsoft.com/office/officeart/2005/8/layout/default#2"/>
    <dgm:cxn modelId="{408FDD30-B186-46B5-90A9-A66E59BC81E3}" type="presParOf" srcId="{08DE54CC-86E0-4911-9D15-4E4CE68A5DBE}" destId="{259AAD71-921F-4A02-9863-145039FBC736}" srcOrd="6" destOrd="0" presId="urn:microsoft.com/office/officeart/2005/8/layout/default#2"/>
    <dgm:cxn modelId="{7258BDC2-23F6-46D2-A9BE-9BF12377F02D}" type="presParOf" srcId="{08DE54CC-86E0-4911-9D15-4E4CE68A5DBE}" destId="{C987436A-061F-464C-A2AF-EADC3BEC20CB}" srcOrd="7" destOrd="0" presId="urn:microsoft.com/office/officeart/2005/8/layout/default#2"/>
    <dgm:cxn modelId="{7C220CB1-6264-43A1-812C-BA1D494695DE}" type="presParOf" srcId="{08DE54CC-86E0-4911-9D15-4E4CE68A5DBE}" destId="{D3AA856F-8E35-4965-AB12-DB0528720D36}" srcOrd="8" destOrd="0" presId="urn:microsoft.com/office/officeart/2005/8/layout/default#2"/>
    <dgm:cxn modelId="{3B713B5D-176F-42B7-A13D-A68626035C30}" type="presParOf" srcId="{08DE54CC-86E0-4911-9D15-4E4CE68A5DBE}" destId="{D18EE714-D0C3-46B9-A235-1EB2D29569B3}" srcOrd="9" destOrd="0" presId="urn:microsoft.com/office/officeart/2005/8/layout/default#2"/>
    <dgm:cxn modelId="{142EDBF6-1FF9-4B42-AF50-B3CD35F701D6}" type="presParOf" srcId="{08DE54CC-86E0-4911-9D15-4E4CE68A5DBE}" destId="{E5C3E7BB-31B0-408C-B492-266BFC8497E5}"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28795-D4C1-4258-96DF-2A763033B936}">
      <dsp:nvSpPr>
        <dsp:cNvPr id="0" name=""/>
        <dsp:cNvSpPr/>
      </dsp:nvSpPr>
      <dsp:spPr>
        <a:xfrm>
          <a:off x="288035" y="1038"/>
          <a:ext cx="1588293" cy="68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Συμπτώματα</a:t>
          </a:r>
          <a:endParaRPr lang="el-GR" sz="1800" b="1" kern="1200" dirty="0"/>
        </a:p>
      </dsp:txBody>
      <dsp:txXfrm>
        <a:off x="288035" y="1038"/>
        <a:ext cx="1588293" cy="687354"/>
      </dsp:txXfrm>
    </dsp:sp>
    <dsp:sp modelId="{792E61E9-85A5-40AD-A59A-AD4BBB65584C}">
      <dsp:nvSpPr>
        <dsp:cNvPr id="0" name=""/>
        <dsp:cNvSpPr/>
      </dsp:nvSpPr>
      <dsp:spPr>
        <a:xfrm>
          <a:off x="288035" y="802952"/>
          <a:ext cx="1588293" cy="68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Διάγνωση </a:t>
          </a:r>
          <a:endParaRPr lang="el-GR" sz="1800" b="1" kern="1200" dirty="0"/>
        </a:p>
      </dsp:txBody>
      <dsp:txXfrm>
        <a:off x="288035" y="802952"/>
        <a:ext cx="1588293" cy="687354"/>
      </dsp:txXfrm>
    </dsp:sp>
    <dsp:sp modelId="{C48E28B2-0689-44FF-AABE-021A3C9224BC}">
      <dsp:nvSpPr>
        <dsp:cNvPr id="0" name=""/>
        <dsp:cNvSpPr/>
      </dsp:nvSpPr>
      <dsp:spPr>
        <a:xfrm>
          <a:off x="288035" y="1604865"/>
          <a:ext cx="1588293" cy="68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Θεραπεία </a:t>
          </a:r>
          <a:endParaRPr lang="el-GR" sz="1800" b="1" kern="1200" dirty="0"/>
        </a:p>
      </dsp:txBody>
      <dsp:txXfrm>
        <a:off x="288035" y="1604865"/>
        <a:ext cx="1588293" cy="687354"/>
      </dsp:txXfrm>
    </dsp:sp>
    <dsp:sp modelId="{259AAD71-921F-4A02-9863-145039FBC736}">
      <dsp:nvSpPr>
        <dsp:cNvPr id="0" name=""/>
        <dsp:cNvSpPr/>
      </dsp:nvSpPr>
      <dsp:spPr>
        <a:xfrm>
          <a:off x="288035" y="2406779"/>
          <a:ext cx="1588293" cy="687354"/>
        </a:xfrm>
        <a:prstGeom prst="rec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Υποτροπή </a:t>
          </a:r>
          <a:endParaRPr lang="el-GR" sz="1800" b="1" kern="1200" dirty="0"/>
        </a:p>
      </dsp:txBody>
      <dsp:txXfrm>
        <a:off x="288035" y="2406779"/>
        <a:ext cx="1588293" cy="687354"/>
      </dsp:txXfrm>
    </dsp:sp>
    <dsp:sp modelId="{D3AA856F-8E35-4965-AB12-DB0528720D36}">
      <dsp:nvSpPr>
        <dsp:cNvPr id="0" name=""/>
        <dsp:cNvSpPr/>
      </dsp:nvSpPr>
      <dsp:spPr>
        <a:xfrm>
          <a:off x="288035" y="3208693"/>
          <a:ext cx="1588293" cy="687354"/>
        </a:xfrm>
        <a:prstGeom prst="rec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Προχωρημένη νόσος</a:t>
          </a:r>
          <a:endParaRPr lang="el-GR" sz="1800" b="1" kern="1200" dirty="0"/>
        </a:p>
      </dsp:txBody>
      <dsp:txXfrm>
        <a:off x="288035" y="3208693"/>
        <a:ext cx="1588293" cy="687354"/>
      </dsp:txXfrm>
    </dsp:sp>
    <dsp:sp modelId="{E5C3E7BB-31B0-408C-B492-266BFC8497E5}">
      <dsp:nvSpPr>
        <dsp:cNvPr id="0" name=""/>
        <dsp:cNvSpPr/>
      </dsp:nvSpPr>
      <dsp:spPr>
        <a:xfrm>
          <a:off x="288035" y="4010607"/>
          <a:ext cx="1588293" cy="687354"/>
        </a:xfrm>
        <a:prstGeom prst="rec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θάνατος</a:t>
          </a:r>
          <a:endParaRPr lang="el-GR" sz="1800" b="1" kern="1200" dirty="0"/>
        </a:p>
      </dsp:txBody>
      <dsp:txXfrm>
        <a:off x="288035" y="4010607"/>
        <a:ext cx="1588293" cy="6873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69532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4632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0687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99001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00404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34841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151003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79779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8291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3622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4560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2</a:t>
            </a:r>
            <a:r>
              <a:rPr lang="el-GR" sz="2800" dirty="0" smtClean="0"/>
              <a:t>:</a:t>
            </a:r>
            <a:r>
              <a:rPr lang="en-US" sz="2800" dirty="0" smtClean="0"/>
              <a:t> </a:t>
            </a:r>
            <a:r>
              <a:rPr lang="el-GR" sz="2800" dirty="0" smtClean="0"/>
              <a:t>Οι επιπτώσεις του καρκίνου</a:t>
            </a:r>
            <a:endParaRPr lang="en-US" sz="2800" dirty="0" smtClean="0"/>
          </a:p>
          <a:p>
            <a:r>
              <a:rPr lang="el-GR" sz="2400" dirty="0" smtClean="0"/>
              <a:t>Ευάγγελος Δούσης,Καθηγητής Εφαρμογών</a:t>
            </a:r>
          </a:p>
          <a:p>
            <a:pPr>
              <a:spcBef>
                <a:spcPts val="0"/>
              </a:spcBef>
            </a:pPr>
            <a:r>
              <a:rPr lang="el-GR" sz="2400" dirty="0" smtClean="0"/>
              <a:t>Τμήμα Νοσηλευτικής</a:t>
            </a:r>
          </a:p>
          <a:p>
            <a:pPr>
              <a:spcBef>
                <a:spcPts val="0"/>
              </a:spcBef>
            </a:pPr>
            <a:r>
              <a:rPr lang="el-GR" sz="2400" dirty="0" smtClean="0"/>
              <a:t>Ουρανία </a:t>
            </a:r>
            <a:r>
              <a:rPr lang="el-GR" sz="2400" dirty="0"/>
              <a:t>Γκοβίνα, Επίκουρος Καθηγήτρια</a:t>
            </a:r>
          </a:p>
          <a:p>
            <a:pPr>
              <a:spcBef>
                <a:spcPts val="0"/>
              </a:spcBef>
            </a:pPr>
            <a:r>
              <a:rPr lang="el-GR" sz="2400" dirty="0"/>
              <a:t>Τμήμα Νοσηλευτικής</a:t>
            </a:r>
          </a:p>
          <a:p>
            <a:pPr>
              <a:spcBef>
                <a:spcPts val="0"/>
              </a:spcBef>
            </a:pPr>
            <a:endParaRPr lang="el-GR" sz="2400" dirty="0" smtClean="0"/>
          </a:p>
          <a:p>
            <a:pPr>
              <a:spcBef>
                <a:spcPts val="0"/>
              </a:spcBef>
            </a:pP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Καθυστέρηση στη διάγνωση</a:t>
            </a:r>
            <a:endParaRPr lang="el-GR" sz="3600" dirty="0"/>
          </a:p>
        </p:txBody>
      </p:sp>
      <p:sp>
        <p:nvSpPr>
          <p:cNvPr id="3" name="Content Placeholder 2"/>
          <p:cNvSpPr>
            <a:spLocks noGrp="1"/>
          </p:cNvSpPr>
          <p:nvPr>
            <p:ph idx="1"/>
          </p:nvPr>
        </p:nvSpPr>
        <p:spPr/>
        <p:txBody>
          <a:bodyPr>
            <a:normAutofit/>
          </a:bodyPr>
          <a:lstStyle/>
          <a:p>
            <a:r>
              <a:rPr lang="el-GR" sz="2800" dirty="0" smtClean="0"/>
              <a:t>Διαγνωστική αποτυχία</a:t>
            </a:r>
          </a:p>
          <a:p>
            <a:r>
              <a:rPr lang="el-GR" sz="2800" dirty="0" smtClean="0"/>
              <a:t>Φόβος ασθενή (στιγματισμού κ.α.)</a:t>
            </a:r>
          </a:p>
          <a:p>
            <a:r>
              <a:rPr lang="el-GR" sz="2800" dirty="0" smtClean="0"/>
              <a:t>Ενοχές</a:t>
            </a:r>
          </a:p>
          <a:p>
            <a:r>
              <a:rPr lang="el-GR" sz="2800" dirty="0" smtClean="0"/>
              <a:t>Άρνηση θεραπείας</a:t>
            </a:r>
          </a:p>
          <a:p>
            <a:r>
              <a:rPr lang="el-GR" sz="2800" dirty="0" smtClean="0"/>
              <a:t>Κρατούν «κρυφή» τη νόσο</a:t>
            </a:r>
          </a:p>
          <a:p>
            <a:r>
              <a:rPr lang="el-GR" sz="2800" dirty="0" smtClean="0"/>
              <a:t>Αίσθημα απομόνωσης</a:t>
            </a:r>
          </a:p>
          <a:p>
            <a:endParaRPr lang="el-GR" sz="2800" dirty="0" smtClean="0"/>
          </a:p>
          <a:p>
            <a:endParaRPr lang="el-GR" sz="2800" dirty="0" smtClean="0"/>
          </a:p>
          <a:p>
            <a:endParaRPr lang="el-GR" sz="2800" dirty="0"/>
          </a:p>
        </p:txBody>
      </p:sp>
    </p:spTree>
    <p:extLst>
      <p:ext uri="{BB962C8B-B14F-4D97-AF65-F5344CB8AC3E}">
        <p14:creationId xmlns:p14="http://schemas.microsoft.com/office/powerpoint/2010/main" val="58515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Θεωρίες Προσαρμογής &amp; </a:t>
            </a:r>
            <a:r>
              <a:rPr lang="el-GR" sz="3600" dirty="0" smtClean="0"/>
              <a:t>Αποδοχής</a:t>
            </a:r>
            <a:r>
              <a:rPr lang="en-US" sz="3600" dirty="0" smtClean="0"/>
              <a:t> </a:t>
            </a:r>
            <a:r>
              <a:rPr lang="el-GR" sz="2800" b="0" dirty="0">
                <a:solidFill>
                  <a:prstClr val="black"/>
                </a:solidFill>
              </a:rPr>
              <a:t>(</a:t>
            </a:r>
            <a:r>
              <a:rPr lang="en-US" sz="2800" b="0" dirty="0">
                <a:solidFill>
                  <a:prstClr val="black"/>
                </a:solidFill>
              </a:rPr>
              <a:t>1</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l-GR" sz="3200" dirty="0" smtClean="0">
                <a:solidFill>
                  <a:prstClr val="black"/>
                </a:solidFill>
              </a:rPr>
              <a:t> </a:t>
            </a:r>
            <a:r>
              <a:rPr lang="en-US" sz="3600" dirty="0" smtClean="0"/>
              <a:t> </a:t>
            </a:r>
            <a:endParaRPr lang="el-GR" sz="36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l-GR" sz="2800" dirty="0" smtClean="0"/>
              <a:t>Σοκ, μούδιασμα, δυσπιστία (μέρες, μήνες)</a:t>
            </a:r>
          </a:p>
          <a:p>
            <a:pPr marL="457200" indent="-457200">
              <a:buFont typeface="+mj-lt"/>
              <a:buAutoNum type="arabicPeriod"/>
            </a:pPr>
            <a:r>
              <a:rPr lang="el-GR" sz="2800" dirty="0" smtClean="0"/>
              <a:t>Έντονη καταπόνηση που εκδηλώνεται ως θυμός ή άγχος (εβδομάδες, μήνες)</a:t>
            </a:r>
          </a:p>
          <a:p>
            <a:pPr marL="457200" indent="-457200">
              <a:buFont typeface="+mj-lt"/>
              <a:buAutoNum type="arabicPeriod"/>
            </a:pPr>
            <a:r>
              <a:rPr lang="el-GR" sz="2800" dirty="0" smtClean="0"/>
              <a:t>Κατάθλιψη ή απελπισία και σταδιακή αποδοχή (μήνες, έτη)</a:t>
            </a:r>
          </a:p>
          <a:p>
            <a:endParaRPr lang="el-GR" sz="2800" dirty="0"/>
          </a:p>
        </p:txBody>
      </p:sp>
    </p:spTree>
    <p:extLst>
      <p:ext uri="{BB962C8B-B14F-4D97-AF65-F5344CB8AC3E}">
        <p14:creationId xmlns:p14="http://schemas.microsoft.com/office/powerpoint/2010/main" val="94656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Θεωρίες Προσαρμογής &amp; </a:t>
            </a:r>
            <a:r>
              <a:rPr lang="el-GR" sz="3600" dirty="0" smtClean="0"/>
              <a:t>Αποδοχής</a:t>
            </a:r>
            <a:r>
              <a:rPr lang="en-US" sz="3600" dirty="0" smtClean="0"/>
              <a:t> </a:t>
            </a:r>
            <a:r>
              <a:rPr lang="en-US" sz="3600" dirty="0">
                <a:solidFill>
                  <a:prstClr val="black"/>
                </a:solidFill>
              </a:rPr>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a:solidFill>
                  <a:prstClr val="black"/>
                </a:solidFill>
              </a:rPr>
              <a:t>3</a:t>
            </a:r>
            <a:r>
              <a:rPr lang="el-GR" sz="2800" b="0" dirty="0">
                <a:solidFill>
                  <a:prstClr val="black"/>
                </a:solidFill>
              </a:rPr>
              <a:t>)</a:t>
            </a:r>
            <a:r>
              <a:rPr lang="el-GR" sz="3200" dirty="0">
                <a:solidFill>
                  <a:prstClr val="black"/>
                </a:solidFill>
              </a:rPr>
              <a:t> </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Τρόποι προσαρμογής γυναικών που σχετίζονται με την επιβίωση μετά τη διάγνωση με καρκίνο του μαστού (</a:t>
            </a:r>
            <a:r>
              <a:rPr lang="en-US" sz="2400" dirty="0" smtClean="0"/>
              <a:t>Green):</a:t>
            </a:r>
          </a:p>
          <a:p>
            <a:r>
              <a:rPr lang="el-GR" sz="2400" dirty="0" smtClean="0"/>
              <a:t>Μαχητικό πνεύμα</a:t>
            </a:r>
          </a:p>
          <a:p>
            <a:r>
              <a:rPr lang="el-GR" sz="2400" dirty="0" smtClean="0"/>
              <a:t>Αποφυγή και άρνηση</a:t>
            </a:r>
          </a:p>
          <a:p>
            <a:r>
              <a:rPr lang="el-GR" sz="2400" dirty="0" smtClean="0"/>
              <a:t>Μοιρολατρία</a:t>
            </a:r>
          </a:p>
          <a:p>
            <a:r>
              <a:rPr lang="el-GR" sz="2400" dirty="0" smtClean="0"/>
              <a:t>Ανικανότητα και απελπισία</a:t>
            </a:r>
          </a:p>
          <a:p>
            <a:r>
              <a:rPr lang="el-GR" sz="2400" dirty="0" smtClean="0"/>
              <a:t>Υπερβολικό άγχος</a:t>
            </a:r>
            <a:endParaRPr lang="el-GR" sz="2400" dirty="0"/>
          </a:p>
        </p:txBody>
      </p:sp>
    </p:spTree>
    <p:extLst>
      <p:ext uri="{BB962C8B-B14F-4D97-AF65-F5344CB8AC3E}">
        <p14:creationId xmlns:p14="http://schemas.microsoft.com/office/powerpoint/2010/main" val="61535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Θεωρίες Προσαρμογής &amp; </a:t>
            </a:r>
            <a:r>
              <a:rPr lang="el-GR" sz="3600" dirty="0" smtClean="0"/>
              <a:t>Αποδοχής</a:t>
            </a:r>
            <a:r>
              <a:rPr lang="en-US" sz="3600" dirty="0" smtClean="0"/>
              <a:t> </a:t>
            </a:r>
            <a:r>
              <a:rPr lang="en-US" sz="3600" dirty="0">
                <a:solidFill>
                  <a:prstClr val="black"/>
                </a:solidFill>
              </a:rPr>
              <a:t> </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n-US" sz="2800" b="0" dirty="0">
                <a:solidFill>
                  <a:prstClr val="black"/>
                </a:solidFill>
              </a:rPr>
              <a:t>3</a:t>
            </a:r>
            <a:r>
              <a:rPr lang="el-GR" sz="2800" b="0" dirty="0">
                <a:solidFill>
                  <a:prstClr val="black"/>
                </a:solidFill>
              </a:rPr>
              <a:t>)</a:t>
            </a:r>
            <a:r>
              <a:rPr lang="el-GR" sz="3200" dirty="0">
                <a:solidFill>
                  <a:prstClr val="black"/>
                </a:solidFill>
              </a:rPr>
              <a:t> </a:t>
            </a:r>
            <a:endParaRPr lang="el-GR" sz="3600" dirty="0"/>
          </a:p>
        </p:txBody>
      </p:sp>
      <p:sp>
        <p:nvSpPr>
          <p:cNvPr id="3" name="Content Placeholder 2"/>
          <p:cNvSpPr>
            <a:spLocks noGrp="1"/>
          </p:cNvSpPr>
          <p:nvPr>
            <p:ph idx="1"/>
          </p:nvPr>
        </p:nvSpPr>
        <p:spPr/>
        <p:txBody>
          <a:bodyPr>
            <a:normAutofit/>
          </a:bodyPr>
          <a:lstStyle/>
          <a:p>
            <a:pPr>
              <a:spcBef>
                <a:spcPts val="1200"/>
              </a:spcBef>
              <a:spcAft>
                <a:spcPts val="600"/>
              </a:spcAft>
              <a:buNone/>
            </a:pPr>
            <a:r>
              <a:rPr lang="el-GR" sz="2400" dirty="0" smtClean="0"/>
              <a:t>Την κατάσταση επιβαρύνουν:</a:t>
            </a:r>
          </a:p>
          <a:p>
            <a:pPr>
              <a:spcBef>
                <a:spcPts val="1200"/>
              </a:spcBef>
              <a:spcAft>
                <a:spcPts val="600"/>
              </a:spcAft>
            </a:pPr>
            <a:r>
              <a:rPr lang="el-GR" sz="2400" dirty="0" smtClean="0"/>
              <a:t>Προϋπάρχον άγχος και κατάθλιψη</a:t>
            </a:r>
          </a:p>
          <a:p>
            <a:pPr>
              <a:spcBef>
                <a:spcPts val="1200"/>
              </a:spcBef>
              <a:spcAft>
                <a:spcPts val="600"/>
              </a:spcAft>
            </a:pPr>
            <a:r>
              <a:rPr lang="el-GR" sz="2400" dirty="0" smtClean="0"/>
              <a:t>Αβέβαιες πεσιμιστικές προσδοκίες για την πρόγνωση</a:t>
            </a:r>
          </a:p>
          <a:p>
            <a:pPr>
              <a:spcBef>
                <a:spcPts val="1200"/>
              </a:spcBef>
              <a:spcAft>
                <a:spcPts val="600"/>
              </a:spcAft>
            </a:pPr>
            <a:r>
              <a:rPr lang="el-GR" sz="2400" dirty="0" smtClean="0"/>
              <a:t>Αυτομομφή που ακολουθεί τη διάγνωση</a:t>
            </a:r>
          </a:p>
        </p:txBody>
      </p:sp>
    </p:spTree>
    <p:extLst>
      <p:ext uri="{BB962C8B-B14F-4D97-AF65-F5344CB8AC3E}">
        <p14:creationId xmlns:p14="http://schemas.microsoft.com/office/powerpoint/2010/main" val="148746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Ψυχοδυναμική θεωρία</a:t>
            </a:r>
            <a:endParaRPr lang="el-GR" sz="3600" dirty="0"/>
          </a:p>
        </p:txBody>
      </p:sp>
      <p:sp>
        <p:nvSpPr>
          <p:cNvPr id="3" name="Content Placeholder 2"/>
          <p:cNvSpPr>
            <a:spLocks noGrp="1"/>
          </p:cNvSpPr>
          <p:nvPr>
            <p:ph idx="1"/>
          </p:nvPr>
        </p:nvSpPr>
        <p:spPr/>
        <p:txBody>
          <a:bodyPr>
            <a:normAutofit/>
          </a:bodyPr>
          <a:lstStyle/>
          <a:p>
            <a:r>
              <a:rPr lang="el-GR" sz="2400" dirty="0" smtClean="0"/>
              <a:t>Η άποψη της προσαρμογής βασίζεται στην πεποίθηση ότι οι αρχικές διεργασίες ανάπτυξης επηρεάζουν τη δομή της προσωπικότητας και κατά συνέπεια τους αμυντικούς μηχανισμούς που χρησιμοποιούνται στην αντιμετώπιση του καρκίνου.</a:t>
            </a:r>
          </a:p>
          <a:p>
            <a:r>
              <a:rPr lang="el-GR" sz="2400" dirty="0" smtClean="0"/>
              <a:t>Κατά την αντιμετώπιση της απώλειας ελέγχου και της απειλής εξάρτησης που επιβάλλεται από τον καρκίνο, ασυνείδητα γίνονται προσπάθειες διατήρησης του ελέγχου με την κινητοποίηση αμυντικών μηχανισμών που αποκτήθηκαν στην παιδική ηλικία. </a:t>
            </a:r>
            <a:endParaRPr lang="el-GR" sz="2400" dirty="0"/>
          </a:p>
        </p:txBody>
      </p:sp>
    </p:spTree>
    <p:extLst>
      <p:ext uri="{BB962C8B-B14F-4D97-AF65-F5344CB8AC3E}">
        <p14:creationId xmlns:p14="http://schemas.microsoft.com/office/powerpoint/2010/main" val="68037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Κοινοί αμυντικοί μηχανισμοί</a:t>
            </a:r>
            <a:endParaRPr lang="el-GR" sz="3600" dirty="0"/>
          </a:p>
        </p:txBody>
      </p:sp>
      <p:sp>
        <p:nvSpPr>
          <p:cNvPr id="3" name="Content Placeholder 2"/>
          <p:cNvSpPr>
            <a:spLocks noGrp="1"/>
          </p:cNvSpPr>
          <p:nvPr>
            <p:ph idx="1"/>
          </p:nvPr>
        </p:nvSpPr>
        <p:spPr/>
        <p:txBody>
          <a:bodyPr>
            <a:normAutofit/>
          </a:bodyPr>
          <a:lstStyle/>
          <a:p>
            <a:r>
              <a:rPr lang="el-GR" sz="2400" b="1" dirty="0" smtClean="0">
                <a:solidFill>
                  <a:srgbClr val="820000"/>
                </a:solidFill>
              </a:rPr>
              <a:t>Άρνηση</a:t>
            </a:r>
          </a:p>
          <a:p>
            <a:r>
              <a:rPr lang="el-GR" sz="2400" b="1" dirty="0" smtClean="0">
                <a:solidFill>
                  <a:srgbClr val="820000"/>
                </a:solidFill>
              </a:rPr>
              <a:t>Προβολή</a:t>
            </a:r>
            <a:r>
              <a:rPr lang="el-GR" sz="2400" dirty="0" smtClean="0"/>
              <a:t>: απόδοση των μη αναγνωρίσιμων δικών μας συναισθημάτων σε κάποιο άλλο</a:t>
            </a:r>
          </a:p>
          <a:p>
            <a:r>
              <a:rPr lang="el-GR" sz="2400" b="1" dirty="0" smtClean="0">
                <a:solidFill>
                  <a:srgbClr val="820000"/>
                </a:solidFill>
              </a:rPr>
              <a:t>Μετάθεση</a:t>
            </a:r>
            <a:r>
              <a:rPr lang="el-GR" sz="2400" dirty="0" smtClean="0"/>
              <a:t>: ανακατεύθυνση της ενέργειας σε κάτι άλλο παρά στο αίτιο της έντασης</a:t>
            </a:r>
          </a:p>
          <a:p>
            <a:r>
              <a:rPr lang="el-GR" sz="2400" b="1" dirty="0" smtClean="0">
                <a:solidFill>
                  <a:srgbClr val="820000"/>
                </a:solidFill>
              </a:rPr>
              <a:t>Μετουσίωση</a:t>
            </a:r>
            <a:r>
              <a:rPr lang="el-GR" sz="2400" dirty="0" smtClean="0"/>
              <a:t>: καθοδήγηση των αρχέγονων συναισθημάτων σε κάτι δημιουργικό, όπως για παράδειγμα το θυμό ή την τέχνη</a:t>
            </a:r>
          </a:p>
          <a:p>
            <a:r>
              <a:rPr lang="el-GR" sz="2400" b="1" dirty="0" smtClean="0">
                <a:solidFill>
                  <a:srgbClr val="820000"/>
                </a:solidFill>
              </a:rPr>
              <a:t>Παλινδρόμηση</a:t>
            </a:r>
            <a:r>
              <a:rPr lang="el-GR" sz="2400" dirty="0" smtClean="0"/>
              <a:t>: επιστροφή σε παιδικές συμπεριφορές</a:t>
            </a:r>
          </a:p>
          <a:p>
            <a:r>
              <a:rPr lang="el-GR" sz="2400" b="1" dirty="0" smtClean="0">
                <a:solidFill>
                  <a:srgbClr val="820000"/>
                </a:solidFill>
              </a:rPr>
              <a:t>Διανητικοποίηση</a:t>
            </a:r>
            <a:r>
              <a:rPr lang="el-GR" sz="2400" dirty="0" smtClean="0"/>
              <a:t>: σε βάρος της συναισθηματικής έκφρασης</a:t>
            </a:r>
          </a:p>
          <a:p>
            <a:r>
              <a:rPr lang="el-GR" sz="2400" b="1" dirty="0" smtClean="0">
                <a:solidFill>
                  <a:srgbClr val="820000"/>
                </a:solidFill>
              </a:rPr>
              <a:t>Μετατροπή</a:t>
            </a:r>
            <a:r>
              <a:rPr lang="el-GR" sz="2400" dirty="0" smtClean="0"/>
              <a:t>: έκφραση της ψυχικής έντασης διαμέσου ενός οργανικού συμπτώματος</a:t>
            </a:r>
          </a:p>
        </p:txBody>
      </p:sp>
    </p:spTree>
    <p:extLst>
      <p:ext uri="{BB962C8B-B14F-4D97-AF65-F5344CB8AC3E}">
        <p14:creationId xmlns:p14="http://schemas.microsoft.com/office/powerpoint/2010/main" val="40202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Ψυχοδυναμικό μοντέλο (μεταμοσχευθέντες) – 3 επίπεδα προσαρμογής</a:t>
            </a:r>
            <a:endParaRPr lang="el-GR"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l-GR" sz="2400" b="1" dirty="0" smtClean="0"/>
              <a:t>Επίπεδο 1</a:t>
            </a:r>
            <a:r>
              <a:rPr lang="el-GR" sz="2400" dirty="0" smtClean="0"/>
              <a:t>: εκείνοι που δηλώνουν ως κατάλληλη αντίδραση το θυμό, τη λύπη, το φόβο. Συνήθως διαθέτουν ισχυρό υποστηρικτικό πλαίσιο.</a:t>
            </a:r>
          </a:p>
          <a:p>
            <a:pPr marL="457200" indent="-457200">
              <a:buFont typeface="+mj-lt"/>
              <a:buAutoNum type="arabicPeriod"/>
            </a:pPr>
            <a:r>
              <a:rPr lang="el-GR" sz="2400" b="1" dirty="0" smtClean="0"/>
              <a:t>Επίπεδο 2:</a:t>
            </a:r>
            <a:r>
              <a:rPr lang="el-GR" sz="2400" dirty="0" smtClean="0"/>
              <a:t> εκείνοι που έχουν περιορισμένες δυνατότητες αντιμετώπισης του άγχους ή της ανησυχίας. Συχνά έχουν βιώσει άλυτες απώλειες στο παρελθόν και εκδηλώνουν υψηλά επίπεδα συγκίνησης και άγχους.</a:t>
            </a:r>
          </a:p>
          <a:p>
            <a:pPr marL="457200" indent="-457200">
              <a:buFont typeface="+mj-lt"/>
              <a:buAutoNum type="arabicPeriod"/>
            </a:pPr>
            <a:r>
              <a:rPr lang="el-GR" sz="2400" b="1" dirty="0" smtClean="0"/>
              <a:t>Επίπεδο 3:</a:t>
            </a:r>
            <a:r>
              <a:rPr lang="el-GR" sz="2400" dirty="0" smtClean="0"/>
              <a:t> εκείνοι οι οποίοι χαρακτηρίζονται ήδη από ένα ψυχιατρικό ιστορικό που συχνά ξεκίνησε από μια δυσλειτουργική οικογένεια και εκφράζουν υπερβολική συγκίνηση &amp; συχνά ιδέες αυτοκτονίας</a:t>
            </a:r>
          </a:p>
        </p:txBody>
      </p:sp>
    </p:spTree>
    <p:extLst>
      <p:ext uri="{BB962C8B-B14F-4D97-AF65-F5344CB8AC3E}">
        <p14:creationId xmlns:p14="http://schemas.microsoft.com/office/powerpoint/2010/main" val="1268251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Οι επιπτώσεις του καρκίνου</a:t>
            </a:r>
            <a:endParaRPr lang="el-GR" sz="3600" dirty="0"/>
          </a:p>
        </p:txBody>
      </p:sp>
      <p:sp>
        <p:nvSpPr>
          <p:cNvPr id="3" name="Content Placeholder 2"/>
          <p:cNvSpPr>
            <a:spLocks noGrp="1"/>
          </p:cNvSpPr>
          <p:nvPr>
            <p:ph idx="1"/>
          </p:nvPr>
        </p:nvSpPr>
        <p:spPr/>
        <p:txBody>
          <a:bodyPr>
            <a:normAutofit/>
          </a:bodyPr>
          <a:lstStyle/>
          <a:p>
            <a:r>
              <a:rPr lang="el-GR" sz="2400" dirty="0" smtClean="0"/>
              <a:t>Οι επιπτώσεις του καρκίνου βιώνονται περισσότερο μέσα από τις απώλειες…</a:t>
            </a:r>
          </a:p>
          <a:p>
            <a:endParaRPr lang="el-GR" sz="2400" dirty="0" smtClean="0"/>
          </a:p>
          <a:p>
            <a:r>
              <a:rPr lang="el-GR" sz="2400" dirty="0" smtClean="0"/>
              <a:t>Οι απώλειες βιώνονται σε κάθε διάσταση της καθημερινής ζωής &amp; συχνά επιδεινώνονται με τις οργανικές αλλαγές</a:t>
            </a:r>
            <a:endParaRPr lang="el-GR" sz="2400" dirty="0"/>
          </a:p>
        </p:txBody>
      </p:sp>
    </p:spTree>
    <p:extLst>
      <p:ext uri="{BB962C8B-B14F-4D97-AF65-F5344CB8AC3E}">
        <p14:creationId xmlns:p14="http://schemas.microsoft.com/office/powerpoint/2010/main" val="3582574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Το νόημα του καρκίνου</a:t>
            </a:r>
            <a:r>
              <a:rPr lang="en-US" sz="3600" dirty="0" smtClean="0"/>
              <a:t> </a:t>
            </a:r>
            <a:r>
              <a:rPr lang="en-US" sz="2800" b="0" dirty="0" smtClean="0"/>
              <a:t>(1/2)</a:t>
            </a:r>
            <a:endParaRPr lang="el-GR" sz="2800" b="0" dirty="0"/>
          </a:p>
        </p:txBody>
      </p:sp>
      <p:sp>
        <p:nvSpPr>
          <p:cNvPr id="3" name="Content Placeholder 2"/>
          <p:cNvSpPr>
            <a:spLocks noGrp="1"/>
          </p:cNvSpPr>
          <p:nvPr>
            <p:ph idx="1"/>
          </p:nvPr>
        </p:nvSpPr>
        <p:spPr/>
        <p:txBody>
          <a:bodyPr>
            <a:normAutofit/>
          </a:bodyPr>
          <a:lstStyle/>
          <a:p>
            <a:r>
              <a:rPr lang="el-GR" sz="2400" dirty="0" smtClean="0"/>
              <a:t>Η προσαρμογή στον καρκίνο εξαρτάται από το  προσωπικό νόημα του καρκίνου και την αντιλαμβανόμενη απειλή του θανάτου.</a:t>
            </a:r>
          </a:p>
          <a:p>
            <a:r>
              <a:rPr lang="el-GR" sz="2400" dirty="0" smtClean="0"/>
              <a:t>Υπάρχει μια λαβυρινθώδης σχέση μεταξύ της ικανότητας αντιμετώπισης και του νοήματος της εμπειρίας της νόσου.</a:t>
            </a:r>
          </a:p>
          <a:p>
            <a:r>
              <a:rPr lang="el-GR" sz="2400" dirty="0" smtClean="0"/>
              <a:t>η ατομική δομή του νοήματος της νόσου οφείλεται σε μεγάλη έκταση στις προσωπικές πεποιθήσεις, τα χαρακτηριστικά καθώς και τα παρελθόντα και παρόντα γεγονότα ζωής του ατόμου.</a:t>
            </a:r>
            <a:endParaRPr lang="el-GR" sz="2400" dirty="0"/>
          </a:p>
        </p:txBody>
      </p:sp>
    </p:spTree>
    <p:extLst>
      <p:ext uri="{BB962C8B-B14F-4D97-AF65-F5344CB8AC3E}">
        <p14:creationId xmlns:p14="http://schemas.microsoft.com/office/powerpoint/2010/main" val="2829646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Το νόημα του καρκίνου</a:t>
            </a:r>
            <a:r>
              <a:rPr lang="en-US" sz="3600" dirty="0" smtClean="0"/>
              <a:t> </a:t>
            </a:r>
            <a:r>
              <a:rPr lang="en-US" sz="2800" b="0" dirty="0" smtClean="0"/>
              <a:t>(2/2</a:t>
            </a:r>
            <a:r>
              <a:rPr lang="en-US" sz="2800" b="0" dirty="0"/>
              <a:t>)</a:t>
            </a:r>
            <a:endParaRPr lang="el-GR" sz="2800" dirty="0"/>
          </a:p>
        </p:txBody>
      </p:sp>
      <p:sp>
        <p:nvSpPr>
          <p:cNvPr id="3" name="Content Placeholder 2"/>
          <p:cNvSpPr>
            <a:spLocks noGrp="1"/>
          </p:cNvSpPr>
          <p:nvPr>
            <p:ph idx="1"/>
          </p:nvPr>
        </p:nvSpPr>
        <p:spPr/>
        <p:txBody>
          <a:bodyPr>
            <a:normAutofit fontScale="92500" lnSpcReduction="10000"/>
          </a:bodyPr>
          <a:lstStyle/>
          <a:p>
            <a:pPr marL="0" indent="0">
              <a:buNone/>
            </a:pPr>
            <a:r>
              <a:rPr lang="el-GR" sz="2400" dirty="0" smtClean="0"/>
              <a:t>Ο </a:t>
            </a:r>
            <a:r>
              <a:rPr lang="en-US" sz="2400" dirty="0" smtClean="0"/>
              <a:t>Taylor</a:t>
            </a:r>
            <a:r>
              <a:rPr lang="el-GR" sz="2400" dirty="0" smtClean="0"/>
              <a:t> έχει επινοήσει ένα ιδεολογικό πλαίσιο για τη διερεύνηση του νοήματος:</a:t>
            </a:r>
          </a:p>
          <a:p>
            <a:pPr marL="457200" indent="-457200">
              <a:buFont typeface="+mj-lt"/>
              <a:buAutoNum type="arabicPeriod"/>
            </a:pPr>
            <a:r>
              <a:rPr lang="el-GR" sz="2400" b="1" dirty="0" smtClean="0">
                <a:solidFill>
                  <a:schemeClr val="tx2"/>
                </a:solidFill>
              </a:rPr>
              <a:t>Αναζήτηση εξηγήσεων αιτιολογίας</a:t>
            </a:r>
            <a:r>
              <a:rPr lang="el-GR" sz="2400" dirty="0" smtClean="0"/>
              <a:t>: αυτές μπορεί να αλλάξουν με τον χρόνο και να διαφέρουν ανάλογα με το πολιτιστικό υπόβαθρο.</a:t>
            </a:r>
          </a:p>
          <a:p>
            <a:pPr marL="457200" indent="-457200">
              <a:buFont typeface="+mj-lt"/>
              <a:buAutoNum type="arabicPeriod"/>
            </a:pPr>
            <a:r>
              <a:rPr lang="el-GR" sz="2400" b="1" dirty="0" smtClean="0">
                <a:solidFill>
                  <a:schemeClr val="tx2"/>
                </a:solidFill>
              </a:rPr>
              <a:t>Επιλεκτική επίπτωση</a:t>
            </a:r>
            <a:r>
              <a:rPr lang="el-GR" sz="2400" dirty="0" smtClean="0"/>
              <a:t>: γιατί συνέβη αυτό σε μένα και όχι σε κάποιον άλλο;</a:t>
            </a:r>
          </a:p>
          <a:p>
            <a:pPr marL="457200" indent="-457200">
              <a:buFont typeface="+mj-lt"/>
              <a:buAutoNum type="arabicPeriod"/>
            </a:pPr>
            <a:r>
              <a:rPr lang="el-GR" sz="2400" b="1" dirty="0" smtClean="0">
                <a:solidFill>
                  <a:schemeClr val="tx2"/>
                </a:solidFill>
              </a:rPr>
              <a:t>Υπευθυνότητα</a:t>
            </a:r>
            <a:r>
              <a:rPr lang="el-GR" sz="2400" dirty="0" smtClean="0"/>
              <a:t>: ποιος και τι να κατηγορηθεί; Η ανίχνευση αιτίου συμπεριφοράς μπορεί να συμβάλλει στη δημιουργία συναισθημάτων μειωμένης υποψίας για υποτροπή. Η αντίληψη ότι το αίτιο μπορεί να οφείλεται σε παράγοντες προσωπικότητας μπορεί να μην το επιτρέψει αυτό.</a:t>
            </a:r>
          </a:p>
          <a:p>
            <a:pPr marL="457200" indent="-457200">
              <a:buFont typeface="+mj-lt"/>
              <a:buAutoNum type="arabicPeriod"/>
            </a:pPr>
            <a:r>
              <a:rPr lang="el-GR" sz="2400" b="1" dirty="0" smtClean="0">
                <a:solidFill>
                  <a:schemeClr val="tx2"/>
                </a:solidFill>
              </a:rPr>
              <a:t>Σημαντικότητα της εμπειρίας</a:t>
            </a:r>
            <a:r>
              <a:rPr lang="el-GR" sz="2400" dirty="0" smtClean="0"/>
              <a:t>: ορισμένα άτομα αποκτούν οφέλη από τον καρκίνο τους. </a:t>
            </a:r>
            <a:endParaRPr lang="el-GR" sz="2400" dirty="0"/>
          </a:p>
        </p:txBody>
      </p:sp>
    </p:spTree>
    <p:extLst>
      <p:ext uri="{BB962C8B-B14F-4D97-AF65-F5344CB8AC3E}">
        <p14:creationId xmlns:p14="http://schemas.microsoft.com/office/powerpoint/2010/main" val="16043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επιπτώσεις του καρκίνου</a:t>
            </a:r>
            <a:endParaRPr lang="el-GR" dirty="0"/>
          </a:p>
        </p:txBody>
      </p:sp>
      <p:sp>
        <p:nvSpPr>
          <p:cNvPr id="3" name="Θέση περιεχομένου 2"/>
          <p:cNvSpPr>
            <a:spLocks noGrp="1"/>
          </p:cNvSpPr>
          <p:nvPr>
            <p:ph idx="1"/>
          </p:nvPr>
        </p:nvSpPr>
        <p:spPr/>
        <p:txBody>
          <a:bodyPr/>
          <a:lstStyle/>
          <a:p>
            <a:r>
              <a:rPr lang="el-GR" dirty="0" smtClean="0"/>
              <a:t>Διαφορετική κλινική εικόνα </a:t>
            </a:r>
          </a:p>
          <a:p>
            <a:r>
              <a:rPr lang="el-GR" dirty="0" smtClean="0"/>
              <a:t>Διαφορετική πρόγνωση</a:t>
            </a:r>
          </a:p>
          <a:p>
            <a:r>
              <a:rPr lang="el-GR" dirty="0" smtClean="0"/>
              <a:t>Συναισθηματικές επιπτώσεις</a:t>
            </a:r>
          </a:p>
          <a:p>
            <a:r>
              <a:rPr lang="el-GR" dirty="0" smtClean="0"/>
              <a:t>Στιγματισμός</a:t>
            </a:r>
          </a:p>
          <a:p>
            <a:r>
              <a:rPr lang="el-GR" dirty="0" smtClean="0"/>
              <a:t>Αμφιβολία</a:t>
            </a:r>
          </a:p>
          <a:p>
            <a:r>
              <a:rPr lang="el-GR" dirty="0" smtClean="0"/>
              <a:t>Διάσπαση</a:t>
            </a:r>
          </a:p>
          <a:p>
            <a:r>
              <a:rPr lang="el-GR" dirty="0" smtClean="0"/>
              <a:t>Αβεβαιότητα</a:t>
            </a:r>
          </a:p>
          <a:p>
            <a:endParaRPr lang="el-GR" dirty="0"/>
          </a:p>
        </p:txBody>
      </p:sp>
    </p:spTree>
    <p:extLst>
      <p:ext uri="{BB962C8B-B14F-4D97-AF65-F5344CB8AC3E}">
        <p14:creationId xmlns:p14="http://schemas.microsoft.com/office/powerpoint/2010/main" val="3591140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Στρατηγική φροντίδας</a:t>
            </a:r>
            <a:r>
              <a:rPr lang="en-US" dirty="0" smtClean="0"/>
              <a:t>:</a:t>
            </a:r>
            <a:r>
              <a:rPr lang="el-GR" dirty="0" smtClean="0"/>
              <a:t> Κινητοποίηση των αφηγήσεων</a:t>
            </a:r>
            <a:r>
              <a:rPr lang="en-US" dirty="0" smtClean="0"/>
              <a:t> </a:t>
            </a:r>
            <a:r>
              <a:rPr lang="en-US" sz="3100" b="0" dirty="0"/>
              <a:t>(1/2)</a:t>
            </a:r>
            <a:endParaRPr lang="el-GR" sz="3100" dirty="0"/>
          </a:p>
        </p:txBody>
      </p:sp>
      <p:sp>
        <p:nvSpPr>
          <p:cNvPr id="4" name="Content Placeholder 3"/>
          <p:cNvSpPr>
            <a:spLocks noGrp="1"/>
          </p:cNvSpPr>
          <p:nvPr>
            <p:ph idx="1"/>
          </p:nvPr>
        </p:nvSpPr>
        <p:spPr/>
        <p:txBody>
          <a:bodyPr>
            <a:normAutofit/>
          </a:bodyPr>
          <a:lstStyle/>
          <a:p>
            <a:r>
              <a:rPr lang="el-GR" sz="2400" dirty="0" smtClean="0"/>
              <a:t>Βοηθώντας κάποιο άτομο να «διηγηθεί την ιστορία του» αναγνωρίζει ότι κάθε άτομο έχει ταυτότητα η οποία έχει διασπασθεί ως αποτέλεσμα της ασθένειας. Η δόμηση μιας τέτοιας ιστορίας βοηθά το άτομο να νοηματοδοτήσει αυτό που του συμβαίνει καθώς και να ενσωματώσει την ασθένειά του στο πλαίσιο της ζωής του με την ευρύτερη της ονομασία. </a:t>
            </a:r>
            <a:endParaRPr lang="el-GR" sz="2400" dirty="0"/>
          </a:p>
          <a:p>
            <a:r>
              <a:rPr lang="el-GR" sz="2400" dirty="0" smtClean="0"/>
              <a:t>Εξαιρετικά σημαντικά στοιχεία είναι ο χρόνος, ο χώρος και η ιδιωτικότητα. Πολλοί ασθενείς θα πουν «πως ξεκίνησαν όλα» χωρίς να χρειασθούν ιδιαίτερη ενθάρρυνση. Ωστόσο οι ερωτήσεις που αφορούν στις ακόλουθες πλευρές της εμπειρίας βοηθούν στην έκφραση μιας αφήγησης ή ιστορίας </a:t>
            </a:r>
            <a:endParaRPr lang="el-GR" sz="2400" dirty="0"/>
          </a:p>
        </p:txBody>
      </p:sp>
    </p:spTree>
    <p:extLst>
      <p:ext uri="{BB962C8B-B14F-4D97-AF65-F5344CB8AC3E}">
        <p14:creationId xmlns:p14="http://schemas.microsoft.com/office/powerpoint/2010/main" val="2730746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Στρατηγική φροντίδας</a:t>
            </a:r>
            <a:r>
              <a:rPr lang="en-US" dirty="0" smtClean="0"/>
              <a:t>:</a:t>
            </a:r>
            <a:r>
              <a:rPr lang="el-GR" dirty="0" smtClean="0"/>
              <a:t> Κινητοποίηση των αφηγήσεων</a:t>
            </a:r>
            <a:r>
              <a:rPr lang="en-US" dirty="0" smtClean="0"/>
              <a:t> </a:t>
            </a:r>
            <a:r>
              <a:rPr lang="en-US" sz="3100" b="0" dirty="0" smtClean="0"/>
              <a:t>(2/2)</a:t>
            </a:r>
            <a:endParaRPr lang="el-GR" sz="3100" b="0" dirty="0"/>
          </a:p>
        </p:txBody>
      </p:sp>
      <p:sp>
        <p:nvSpPr>
          <p:cNvPr id="4" name="Content Placeholder 3"/>
          <p:cNvSpPr>
            <a:spLocks noGrp="1"/>
          </p:cNvSpPr>
          <p:nvPr>
            <p:ph idx="1"/>
          </p:nvPr>
        </p:nvSpPr>
        <p:spPr>
          <a:xfrm>
            <a:off x="457200" y="1196752"/>
            <a:ext cx="8229600" cy="5544616"/>
          </a:xfrm>
        </p:spPr>
        <p:txBody>
          <a:bodyPr>
            <a:normAutofit fontScale="92500" lnSpcReduction="10000"/>
          </a:bodyPr>
          <a:lstStyle/>
          <a:p>
            <a:r>
              <a:rPr lang="el-GR" sz="2400" dirty="0" smtClean="0"/>
              <a:t>Πώς περιέγραφαν τη ζωή τους πριν τη διάγνωση</a:t>
            </a:r>
            <a:r>
              <a:rPr lang="en-US" sz="2400" dirty="0" smtClean="0"/>
              <a:t>;</a:t>
            </a:r>
            <a:endParaRPr lang="el-GR" sz="2400" dirty="0" smtClean="0"/>
          </a:p>
          <a:p>
            <a:r>
              <a:rPr lang="el-GR" sz="2400" dirty="0" smtClean="0"/>
              <a:t>Πώς περιγράφουν τις σκέψεις και τα αισθήματά τους τη χρονική στιγμή της διάγνωσης</a:t>
            </a:r>
            <a:r>
              <a:rPr lang="en-US" sz="2400" dirty="0" smtClean="0"/>
              <a:t>;</a:t>
            </a:r>
            <a:endParaRPr lang="el-GR" sz="2400" dirty="0" smtClean="0"/>
          </a:p>
          <a:p>
            <a:r>
              <a:rPr lang="el-GR" sz="2400" dirty="0" smtClean="0"/>
              <a:t>Σε τι έχουν αλλάξει τα δεδομένα της ζωής σήμερα συγκρινόμενα με την περίοδο πριν τη διάγνωση</a:t>
            </a:r>
            <a:r>
              <a:rPr lang="en-US" sz="2400" dirty="0" smtClean="0"/>
              <a:t>;</a:t>
            </a:r>
            <a:endParaRPr lang="el-GR" sz="2400" dirty="0" smtClean="0"/>
          </a:p>
          <a:p>
            <a:r>
              <a:rPr lang="el-GR" sz="2400" dirty="0" smtClean="0"/>
              <a:t>Πώς ανταποκρίθηκαν οι φίλοι, οι συνάδελφοι και η οικογένεια μετά τη διάγνωση του καρκίνου</a:t>
            </a:r>
            <a:r>
              <a:rPr lang="en-US" sz="2400" dirty="0" smtClean="0"/>
              <a:t>;</a:t>
            </a:r>
            <a:endParaRPr lang="el-GR" sz="2400" dirty="0" smtClean="0"/>
          </a:p>
          <a:p>
            <a:r>
              <a:rPr lang="el-GR" sz="2400" dirty="0" smtClean="0"/>
              <a:t>Σε τι έχουν αλλάξει οι σχέσεις τους</a:t>
            </a:r>
            <a:r>
              <a:rPr lang="en-US" sz="2400" dirty="0" smtClean="0"/>
              <a:t>;</a:t>
            </a:r>
            <a:endParaRPr lang="el-GR" sz="2400" dirty="0" smtClean="0"/>
          </a:p>
          <a:p>
            <a:r>
              <a:rPr lang="el-GR" sz="2400" dirty="0" smtClean="0"/>
              <a:t>Πώς ήταν η θεραπεία και οι παρενέργειές της</a:t>
            </a:r>
            <a:r>
              <a:rPr lang="en-US" sz="2400" dirty="0" smtClean="0"/>
              <a:t>;</a:t>
            </a:r>
            <a:endParaRPr lang="el-GR" sz="2400" dirty="0" smtClean="0"/>
          </a:p>
          <a:p>
            <a:r>
              <a:rPr lang="el-GR" sz="2400" dirty="0" smtClean="0"/>
              <a:t>Πώς είναι μια «φυσιολογική» ημέρα ή εβδομάδα τώρα</a:t>
            </a:r>
            <a:r>
              <a:rPr lang="en-US" sz="2400" dirty="0" smtClean="0"/>
              <a:t>;</a:t>
            </a:r>
          </a:p>
          <a:p>
            <a:r>
              <a:rPr lang="el-GR" sz="2400" dirty="0" smtClean="0"/>
              <a:t>Σε τι έχουν αλλάξει από τότε που διαγνώσθηκε ο καρκίνος</a:t>
            </a:r>
            <a:r>
              <a:rPr lang="en-US" sz="2400" dirty="0" smtClean="0"/>
              <a:t>;</a:t>
            </a:r>
            <a:endParaRPr lang="el-GR" sz="2400" dirty="0" smtClean="0"/>
          </a:p>
          <a:p>
            <a:r>
              <a:rPr lang="el-GR" sz="2400" dirty="0" smtClean="0"/>
              <a:t>Τι πιστεύουν ότι προκάλεσε ή συνέβαλε στον καρκίνο τους</a:t>
            </a:r>
            <a:r>
              <a:rPr lang="en-US" sz="2400" dirty="0" smtClean="0"/>
              <a:t>;</a:t>
            </a:r>
            <a:endParaRPr lang="el-GR" sz="2400" dirty="0" smtClean="0"/>
          </a:p>
          <a:p>
            <a:r>
              <a:rPr lang="el-GR" sz="2400" dirty="0" smtClean="0"/>
              <a:t>Πώς αντιμετωπίζουν την παρούσα και μελλοντική τους ζωή</a:t>
            </a:r>
            <a:r>
              <a:rPr lang="en-US" sz="2400" dirty="0" smtClean="0"/>
              <a:t>;</a:t>
            </a:r>
          </a:p>
          <a:p>
            <a:r>
              <a:rPr lang="el-GR" sz="2400" dirty="0" smtClean="0"/>
              <a:t>Ποια ήταν η πλέον σημαντική αλλαγή στη ζωή τους ως αποτέλεσμα της διάγνωσης</a:t>
            </a:r>
            <a:r>
              <a:rPr lang="en-US" sz="2400" dirty="0" smtClean="0"/>
              <a:t>;</a:t>
            </a:r>
            <a:endParaRPr lang="el-GR" sz="2400" dirty="0"/>
          </a:p>
        </p:txBody>
      </p:sp>
    </p:spTree>
    <p:extLst>
      <p:ext uri="{BB962C8B-B14F-4D97-AF65-F5344CB8AC3E}">
        <p14:creationId xmlns:p14="http://schemas.microsoft.com/office/powerpoint/2010/main" val="24903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Παράδειγμα </a:t>
            </a:r>
            <a:r>
              <a:rPr lang="el-GR" sz="2800" b="0" dirty="0" smtClean="0"/>
              <a:t>(1/2)</a:t>
            </a:r>
            <a:endParaRPr lang="el-GR" sz="2800" b="0" dirty="0"/>
          </a:p>
        </p:txBody>
      </p:sp>
      <p:sp>
        <p:nvSpPr>
          <p:cNvPr id="4" name="Content Placeholder 3"/>
          <p:cNvSpPr>
            <a:spLocks noGrp="1"/>
          </p:cNvSpPr>
          <p:nvPr>
            <p:ph idx="1"/>
          </p:nvPr>
        </p:nvSpPr>
        <p:spPr>
          <a:xfrm>
            <a:off x="457198" y="1196752"/>
            <a:ext cx="8464313" cy="5040560"/>
          </a:xfrm>
        </p:spPr>
        <p:txBody>
          <a:bodyPr>
            <a:normAutofit/>
          </a:bodyPr>
          <a:lstStyle/>
          <a:p>
            <a:r>
              <a:rPr lang="el-GR" sz="2400" dirty="0" smtClean="0"/>
              <a:t>Φαινομενολογική μελέτη που διεξήχθη παράλληλα με μια τυχαιοποιημένη ελεγχόμενη κλινική μελέτη αξιολόγησης της αποτελεσματικότητας παρέμβασης προαγωγής της υγείας με ασθενείς με χρόνια νοσήματα συμπεριλαμβανομένου του καρκίνου, διαπίστωσε ότι οι στρατηγικές που χρησιμοποιούσαν για την προαγωγή της υγείας ήταν οι ακόλουθες</a:t>
            </a:r>
            <a:r>
              <a:rPr lang="en-US" sz="2400" dirty="0" smtClean="0"/>
              <a:t>:</a:t>
            </a:r>
            <a:endParaRPr lang="el-GR" sz="2400" dirty="0" smtClean="0"/>
          </a:p>
          <a:p>
            <a:r>
              <a:rPr lang="el-GR" sz="2400" dirty="0" smtClean="0"/>
              <a:t>Η δημιουργία της αίσθησης σκοπού</a:t>
            </a:r>
          </a:p>
          <a:p>
            <a:r>
              <a:rPr lang="el-GR" sz="2400" dirty="0" smtClean="0"/>
              <a:t>Η συνειδητή παρακολούθηση των δικών του πεποιθήσεων</a:t>
            </a:r>
          </a:p>
          <a:p>
            <a:r>
              <a:rPr lang="el-GR" sz="2400" dirty="0" smtClean="0"/>
              <a:t>Η χρησιμοποίηση προσωπικών και οικογενειακών «προτύπων»</a:t>
            </a:r>
            <a:endParaRPr lang="el-GR" sz="2400" dirty="0"/>
          </a:p>
        </p:txBody>
      </p:sp>
    </p:spTree>
    <p:extLst>
      <p:ext uri="{BB962C8B-B14F-4D97-AF65-F5344CB8AC3E}">
        <p14:creationId xmlns:p14="http://schemas.microsoft.com/office/powerpoint/2010/main" val="1958375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Παράδειγμα </a:t>
            </a:r>
            <a:r>
              <a:rPr lang="el-GR" sz="2800" b="0" dirty="0" smtClean="0"/>
              <a:t>(2/2</a:t>
            </a:r>
            <a:r>
              <a:rPr lang="el-GR" sz="2800" b="0" dirty="0"/>
              <a:t>)</a:t>
            </a:r>
            <a:endParaRPr lang="el-GR" dirty="0"/>
          </a:p>
        </p:txBody>
      </p:sp>
      <p:sp>
        <p:nvSpPr>
          <p:cNvPr id="4" name="Content Placeholder 3"/>
          <p:cNvSpPr>
            <a:spLocks noGrp="1"/>
          </p:cNvSpPr>
          <p:nvPr>
            <p:ph idx="1"/>
          </p:nvPr>
        </p:nvSpPr>
        <p:spPr>
          <a:xfrm>
            <a:off x="457198" y="1196752"/>
            <a:ext cx="8464313" cy="5040560"/>
          </a:xfrm>
        </p:spPr>
        <p:txBody>
          <a:bodyPr>
            <a:normAutofit/>
          </a:bodyPr>
          <a:lstStyle/>
          <a:p>
            <a:r>
              <a:rPr lang="el-GR" sz="2400" dirty="0" smtClean="0"/>
              <a:t>Η θέσπιση και ο αγώνας για την επίτευξη στόχων</a:t>
            </a:r>
          </a:p>
          <a:p>
            <a:r>
              <a:rPr lang="el-GR" sz="2400" dirty="0" smtClean="0"/>
              <a:t>Η συζήτηση με τον εαυτό και με τους άλλους</a:t>
            </a:r>
          </a:p>
          <a:p>
            <a:r>
              <a:rPr lang="el-GR" sz="2400" dirty="0" smtClean="0"/>
              <a:t>Η παροχή της δυνατότητας σε κάποιον να διδαχθεί για και από τις εμπειρίες</a:t>
            </a:r>
          </a:p>
          <a:p>
            <a:r>
              <a:rPr lang="el-GR" sz="2400" dirty="0" smtClean="0"/>
              <a:t>Η επίτευξη ενός βήματος κάθε φορά</a:t>
            </a:r>
          </a:p>
          <a:p>
            <a:r>
              <a:rPr lang="el-GR" sz="2400" dirty="0" smtClean="0"/>
              <a:t>Η διατήρηση του ελέγχου</a:t>
            </a:r>
          </a:p>
          <a:p>
            <a:r>
              <a:rPr lang="el-GR" sz="2400" dirty="0" smtClean="0"/>
              <a:t>Η αξιοποίηση της βοήθειας των φίλων </a:t>
            </a:r>
          </a:p>
          <a:p>
            <a:r>
              <a:rPr lang="el-GR" sz="2400" dirty="0" smtClean="0"/>
              <a:t>Η ευνοϊκή σύγκριση κάποιου με τους άλλους</a:t>
            </a:r>
          </a:p>
          <a:p>
            <a:r>
              <a:rPr lang="el-GR" sz="2400" dirty="0" smtClean="0"/>
              <a:t>Η αναζήτηση εναλλακτικών τρόπων βελτίωσης της διαβίωσης</a:t>
            </a:r>
          </a:p>
          <a:p>
            <a:r>
              <a:rPr lang="el-GR" sz="2400" dirty="0" smtClean="0"/>
              <a:t>Ο επανασχεδιασμός των προσδοκιών της ζωής και του εαυτού</a:t>
            </a:r>
            <a:endParaRPr lang="el-GR" sz="2400" dirty="0"/>
          </a:p>
        </p:txBody>
      </p:sp>
    </p:spTree>
    <p:extLst>
      <p:ext uri="{BB962C8B-B14F-4D97-AF65-F5344CB8AC3E}">
        <p14:creationId xmlns:p14="http://schemas.microsoft.com/office/powerpoint/2010/main" val="1667240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επιπτώσεις της θεραπείας</a:t>
            </a:r>
            <a:endParaRPr lang="el-GR" dirty="0"/>
          </a:p>
        </p:txBody>
      </p:sp>
      <p:sp>
        <p:nvSpPr>
          <p:cNvPr id="3" name="Content Placeholder 2"/>
          <p:cNvSpPr>
            <a:spLocks noGrp="1"/>
          </p:cNvSpPr>
          <p:nvPr>
            <p:ph idx="1"/>
          </p:nvPr>
        </p:nvSpPr>
        <p:spPr/>
        <p:txBody>
          <a:bodyPr>
            <a:noAutofit/>
          </a:bodyPr>
          <a:lstStyle/>
          <a:p>
            <a:r>
              <a:rPr lang="el-GR" sz="2400" dirty="0" smtClean="0"/>
              <a:t>Δύσκολη </a:t>
            </a:r>
          </a:p>
          <a:p>
            <a:r>
              <a:rPr lang="el-GR" sz="2400" dirty="0" smtClean="0"/>
              <a:t>Προκαλεί συμπτώματα</a:t>
            </a:r>
          </a:p>
          <a:p>
            <a:r>
              <a:rPr lang="el-GR" sz="2400" dirty="0" smtClean="0"/>
              <a:t>Επαναλαμβάνεται αρκετές φορές</a:t>
            </a:r>
          </a:p>
          <a:p>
            <a:r>
              <a:rPr lang="el-GR" sz="2400" dirty="0" smtClean="0"/>
              <a:t>Σπάνια τελειώνει</a:t>
            </a:r>
          </a:p>
          <a:p>
            <a:r>
              <a:rPr lang="el-GR" sz="2400" dirty="0" smtClean="0"/>
              <a:t>Συχνά χειρουργική επέμβαση</a:t>
            </a:r>
          </a:p>
          <a:p>
            <a:r>
              <a:rPr lang="el-GR" sz="2400" dirty="0" smtClean="0"/>
              <a:t>Ακτινοθεραπεία</a:t>
            </a:r>
          </a:p>
          <a:p>
            <a:r>
              <a:rPr lang="el-GR" sz="2400" dirty="0" smtClean="0"/>
              <a:t>Ορμονοθεραπεία</a:t>
            </a:r>
          </a:p>
          <a:p>
            <a:r>
              <a:rPr lang="el-GR" sz="2400" dirty="0" smtClean="0"/>
              <a:t>Συχνές επισκέψεις στο νοσοκομείο</a:t>
            </a:r>
          </a:p>
          <a:p>
            <a:r>
              <a:rPr lang="el-GR" sz="2400" dirty="0" smtClean="0"/>
              <a:t>Σημασία έχει η προηγούμενη «εμπειρία»</a:t>
            </a:r>
          </a:p>
          <a:p>
            <a:r>
              <a:rPr lang="el-GR" sz="2400" dirty="0" smtClean="0"/>
              <a:t>Κοστίζει (στειρότητα λόγω χειρ/ου σε καρκίνο μήτρας)</a:t>
            </a:r>
          </a:p>
          <a:p>
            <a:endParaRPr lang="el-GR" sz="2400" dirty="0" smtClean="0"/>
          </a:p>
          <a:p>
            <a:endParaRPr lang="el-GR" sz="2400" dirty="0"/>
          </a:p>
        </p:txBody>
      </p:sp>
    </p:spTree>
    <p:extLst>
      <p:ext uri="{BB962C8B-B14F-4D97-AF65-F5344CB8AC3E}">
        <p14:creationId xmlns:p14="http://schemas.microsoft.com/office/powerpoint/2010/main" val="76455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Κλινική πορεία &amp; έκβαση του καρκίνου</a:t>
            </a:r>
            <a:endParaRPr lang="el-GR" sz="3600" dirty="0"/>
          </a:p>
        </p:txBody>
      </p:sp>
      <p:sp>
        <p:nvSpPr>
          <p:cNvPr id="4" name="TextBox 3"/>
          <p:cNvSpPr txBox="1"/>
          <p:nvPr/>
        </p:nvSpPr>
        <p:spPr>
          <a:xfrm>
            <a:off x="0" y="1519916"/>
            <a:ext cx="1475656" cy="646331"/>
          </a:xfrm>
          <a:prstGeom prst="rect">
            <a:avLst/>
          </a:prstGeom>
          <a:noFill/>
        </p:spPr>
        <p:txBody>
          <a:bodyPr wrap="square" rtlCol="0">
            <a:spAutoFit/>
          </a:bodyPr>
          <a:lstStyle/>
          <a:p>
            <a:pPr algn="ctr"/>
            <a:r>
              <a:rPr lang="el-GR" dirty="0" smtClean="0">
                <a:latin typeface="+mn-lt"/>
              </a:rPr>
              <a:t>Ύποπτο σύμπτωμα</a:t>
            </a:r>
            <a:endParaRPr lang="el-GR" dirty="0">
              <a:latin typeface="+mn-lt"/>
            </a:endParaRPr>
          </a:p>
        </p:txBody>
      </p:sp>
      <p:sp>
        <p:nvSpPr>
          <p:cNvPr id="6" name="TextBox 5"/>
          <p:cNvSpPr txBox="1"/>
          <p:nvPr/>
        </p:nvSpPr>
        <p:spPr>
          <a:xfrm>
            <a:off x="0" y="2600035"/>
            <a:ext cx="1475656" cy="646331"/>
          </a:xfrm>
          <a:prstGeom prst="rect">
            <a:avLst/>
          </a:prstGeom>
          <a:noFill/>
        </p:spPr>
        <p:txBody>
          <a:bodyPr wrap="square" rtlCol="0">
            <a:spAutoFit/>
          </a:bodyPr>
          <a:lstStyle/>
          <a:p>
            <a:pPr algn="ctr"/>
            <a:r>
              <a:rPr lang="el-GR" dirty="0" smtClean="0">
                <a:latin typeface="+mn-lt"/>
              </a:rPr>
              <a:t>Υποψία καρκίνου</a:t>
            </a:r>
            <a:endParaRPr lang="el-GR" dirty="0">
              <a:latin typeface="+mn-lt"/>
            </a:endParaRPr>
          </a:p>
        </p:txBody>
      </p:sp>
      <p:cxnSp>
        <p:nvCxnSpPr>
          <p:cNvPr id="7" name="Straight Arrow Connector 6"/>
          <p:cNvCxnSpPr>
            <a:stCxn id="4" idx="2"/>
            <a:endCxn id="6" idx="0"/>
          </p:cNvCxnSpPr>
          <p:nvPr/>
        </p:nvCxnSpPr>
        <p:spPr>
          <a:xfrm>
            <a:off x="737828" y="2166247"/>
            <a:ext cx="0" cy="4337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39652" y="2738534"/>
            <a:ext cx="1343416" cy="369332"/>
          </a:xfrm>
          <a:prstGeom prst="rect">
            <a:avLst/>
          </a:prstGeom>
          <a:noFill/>
        </p:spPr>
        <p:txBody>
          <a:bodyPr wrap="square" rtlCol="0">
            <a:spAutoFit/>
          </a:bodyPr>
          <a:lstStyle/>
          <a:p>
            <a:pPr algn="ctr"/>
            <a:r>
              <a:rPr lang="el-GR" dirty="0" smtClean="0">
                <a:latin typeface="+mn-lt"/>
              </a:rPr>
              <a:t>Διάγνωση</a:t>
            </a:r>
            <a:endParaRPr lang="el-GR" dirty="0">
              <a:latin typeface="+mn-lt"/>
            </a:endParaRPr>
          </a:p>
        </p:txBody>
      </p:sp>
      <p:cxnSp>
        <p:nvCxnSpPr>
          <p:cNvPr id="11" name="Straight Arrow Connector 10"/>
          <p:cNvCxnSpPr>
            <a:endCxn id="10" idx="1"/>
          </p:cNvCxnSpPr>
          <p:nvPr/>
        </p:nvCxnSpPr>
        <p:spPr>
          <a:xfrm>
            <a:off x="1187624" y="2923200"/>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4242" y="2184536"/>
            <a:ext cx="1343416" cy="1477328"/>
          </a:xfrm>
          <a:prstGeom prst="rect">
            <a:avLst/>
          </a:prstGeom>
          <a:noFill/>
        </p:spPr>
        <p:txBody>
          <a:bodyPr wrap="square" rtlCol="0">
            <a:spAutoFit/>
          </a:bodyPr>
          <a:lstStyle/>
          <a:p>
            <a:pPr algn="ctr"/>
            <a:r>
              <a:rPr lang="el-GR" dirty="0" smtClean="0">
                <a:latin typeface="+mn-lt"/>
              </a:rPr>
              <a:t>Θεραπεία πρώτης γραμμής &amp; Επικουρική θεραπεία</a:t>
            </a:r>
            <a:endParaRPr lang="el-GR" dirty="0">
              <a:latin typeface="+mn-lt"/>
            </a:endParaRPr>
          </a:p>
        </p:txBody>
      </p:sp>
      <p:cxnSp>
        <p:nvCxnSpPr>
          <p:cNvPr id="21" name="Straight Arrow Connector 20"/>
          <p:cNvCxnSpPr/>
          <p:nvPr/>
        </p:nvCxnSpPr>
        <p:spPr>
          <a:xfrm>
            <a:off x="2657054" y="2923200"/>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57608" y="2926416"/>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Left Bracket 22"/>
          <p:cNvSpPr/>
          <p:nvPr/>
        </p:nvSpPr>
        <p:spPr>
          <a:xfrm>
            <a:off x="4412676" y="2166247"/>
            <a:ext cx="216024" cy="14065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5" name="TextBox 24"/>
          <p:cNvSpPr txBox="1"/>
          <p:nvPr/>
        </p:nvSpPr>
        <p:spPr>
          <a:xfrm>
            <a:off x="4520688" y="1981581"/>
            <a:ext cx="1779504" cy="369332"/>
          </a:xfrm>
          <a:prstGeom prst="rect">
            <a:avLst/>
          </a:prstGeom>
          <a:noFill/>
        </p:spPr>
        <p:txBody>
          <a:bodyPr wrap="square" rtlCol="0">
            <a:spAutoFit/>
          </a:bodyPr>
          <a:lstStyle/>
          <a:p>
            <a:pPr algn="ctr"/>
            <a:r>
              <a:rPr lang="el-GR" dirty="0" smtClean="0">
                <a:latin typeface="+mn-lt"/>
              </a:rPr>
              <a:t>Αποκατάσταση</a:t>
            </a:r>
            <a:endParaRPr lang="el-GR" dirty="0">
              <a:latin typeface="+mn-lt"/>
            </a:endParaRPr>
          </a:p>
        </p:txBody>
      </p:sp>
      <p:sp>
        <p:nvSpPr>
          <p:cNvPr id="27" name="TextBox 26"/>
          <p:cNvSpPr txBox="1"/>
          <p:nvPr/>
        </p:nvSpPr>
        <p:spPr>
          <a:xfrm>
            <a:off x="4611932" y="3363542"/>
            <a:ext cx="1779504" cy="369332"/>
          </a:xfrm>
          <a:prstGeom prst="rect">
            <a:avLst/>
          </a:prstGeom>
          <a:noFill/>
        </p:spPr>
        <p:txBody>
          <a:bodyPr wrap="square" rtlCol="0">
            <a:spAutoFit/>
          </a:bodyPr>
          <a:lstStyle/>
          <a:p>
            <a:r>
              <a:rPr lang="el-GR" dirty="0" smtClean="0">
                <a:latin typeface="+mn-lt"/>
              </a:rPr>
              <a:t>Αποκατάσταση</a:t>
            </a:r>
            <a:endParaRPr lang="el-GR" dirty="0">
              <a:latin typeface="+mn-lt"/>
            </a:endParaRPr>
          </a:p>
        </p:txBody>
      </p:sp>
      <p:cxnSp>
        <p:nvCxnSpPr>
          <p:cNvPr id="28" name="Straight Arrow Connector 27"/>
          <p:cNvCxnSpPr/>
          <p:nvPr/>
        </p:nvCxnSpPr>
        <p:spPr>
          <a:xfrm>
            <a:off x="6139408" y="2184536"/>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7622" y="3548530"/>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39408" y="1824398"/>
            <a:ext cx="1473390" cy="646331"/>
          </a:xfrm>
          <a:prstGeom prst="rect">
            <a:avLst/>
          </a:prstGeom>
          <a:noFill/>
        </p:spPr>
        <p:txBody>
          <a:bodyPr wrap="square" rtlCol="0">
            <a:spAutoFit/>
          </a:bodyPr>
          <a:lstStyle/>
          <a:p>
            <a:pPr algn="ctr"/>
            <a:r>
              <a:rPr lang="el-GR" dirty="0" smtClean="0">
                <a:latin typeface="+mn-lt"/>
              </a:rPr>
              <a:t>Απουσία νόσου</a:t>
            </a:r>
          </a:p>
        </p:txBody>
      </p:sp>
      <p:sp>
        <p:nvSpPr>
          <p:cNvPr id="31" name="TextBox 30"/>
          <p:cNvSpPr txBox="1"/>
          <p:nvPr/>
        </p:nvSpPr>
        <p:spPr>
          <a:xfrm>
            <a:off x="6139408" y="3191722"/>
            <a:ext cx="1473390" cy="646331"/>
          </a:xfrm>
          <a:prstGeom prst="rect">
            <a:avLst/>
          </a:prstGeom>
          <a:noFill/>
        </p:spPr>
        <p:txBody>
          <a:bodyPr wrap="square" rtlCol="0">
            <a:spAutoFit/>
          </a:bodyPr>
          <a:lstStyle/>
          <a:p>
            <a:pPr algn="ctr"/>
            <a:r>
              <a:rPr lang="el-GR" dirty="0" smtClean="0">
                <a:latin typeface="+mn-lt"/>
              </a:rPr>
              <a:t>Απουσία νόσου</a:t>
            </a:r>
          </a:p>
        </p:txBody>
      </p:sp>
      <p:cxnSp>
        <p:nvCxnSpPr>
          <p:cNvPr id="32" name="Straight Arrow Connector 31"/>
          <p:cNvCxnSpPr/>
          <p:nvPr/>
        </p:nvCxnSpPr>
        <p:spPr>
          <a:xfrm>
            <a:off x="7321892" y="2184536"/>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86784" y="1775666"/>
            <a:ext cx="1657216" cy="646331"/>
          </a:xfrm>
          <a:prstGeom prst="rect">
            <a:avLst/>
          </a:prstGeom>
          <a:noFill/>
        </p:spPr>
        <p:txBody>
          <a:bodyPr wrap="square" rtlCol="0">
            <a:spAutoFit/>
          </a:bodyPr>
          <a:lstStyle/>
          <a:p>
            <a:pPr algn="ctr"/>
            <a:r>
              <a:rPr lang="el-GR" dirty="0" smtClean="0">
                <a:latin typeface="+mn-lt"/>
              </a:rPr>
              <a:t>Παρατεινόμενη επιβίωση</a:t>
            </a:r>
            <a:r>
              <a:rPr lang="en-US" dirty="0" smtClean="0">
                <a:latin typeface="+mn-lt"/>
              </a:rPr>
              <a:t>: </a:t>
            </a:r>
            <a:r>
              <a:rPr lang="el-GR" dirty="0" smtClean="0">
                <a:latin typeface="+mn-lt"/>
              </a:rPr>
              <a:t>Ίαση</a:t>
            </a:r>
            <a:endParaRPr lang="el-GR" dirty="0">
              <a:latin typeface="+mn-lt"/>
            </a:endParaRPr>
          </a:p>
        </p:txBody>
      </p:sp>
      <p:cxnSp>
        <p:nvCxnSpPr>
          <p:cNvPr id="34" name="Straight Arrow Connector 33"/>
          <p:cNvCxnSpPr/>
          <p:nvPr/>
        </p:nvCxnSpPr>
        <p:spPr>
          <a:xfrm>
            <a:off x="7335220" y="3548530"/>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461234" y="3225042"/>
            <a:ext cx="1657216" cy="646331"/>
          </a:xfrm>
          <a:prstGeom prst="rect">
            <a:avLst/>
          </a:prstGeom>
          <a:noFill/>
        </p:spPr>
        <p:txBody>
          <a:bodyPr wrap="square" rtlCol="0">
            <a:spAutoFit/>
          </a:bodyPr>
          <a:lstStyle/>
          <a:p>
            <a:pPr algn="ctr"/>
            <a:r>
              <a:rPr lang="el-GR" dirty="0" smtClean="0">
                <a:latin typeface="+mn-lt"/>
              </a:rPr>
              <a:t>Υποτροπή ή μετάσταση</a:t>
            </a:r>
            <a:endParaRPr lang="el-GR" dirty="0">
              <a:latin typeface="+mn-lt"/>
            </a:endParaRPr>
          </a:p>
        </p:txBody>
      </p:sp>
      <p:sp>
        <p:nvSpPr>
          <p:cNvPr id="36" name="TextBox 35"/>
          <p:cNvSpPr txBox="1"/>
          <p:nvPr/>
        </p:nvSpPr>
        <p:spPr>
          <a:xfrm>
            <a:off x="7486784" y="4071044"/>
            <a:ext cx="1657216" cy="646331"/>
          </a:xfrm>
          <a:prstGeom prst="rect">
            <a:avLst/>
          </a:prstGeom>
          <a:noFill/>
        </p:spPr>
        <p:txBody>
          <a:bodyPr wrap="square" rtlCol="0">
            <a:spAutoFit/>
          </a:bodyPr>
          <a:lstStyle/>
          <a:p>
            <a:pPr algn="ctr"/>
            <a:r>
              <a:rPr lang="el-GR" dirty="0" smtClean="0">
                <a:latin typeface="+mn-lt"/>
              </a:rPr>
              <a:t>Επιδείνωση της νόσου</a:t>
            </a:r>
            <a:endParaRPr lang="el-GR" dirty="0">
              <a:latin typeface="+mn-lt"/>
            </a:endParaRPr>
          </a:p>
        </p:txBody>
      </p:sp>
      <p:cxnSp>
        <p:nvCxnSpPr>
          <p:cNvPr id="37" name="Straight Arrow Connector 36"/>
          <p:cNvCxnSpPr/>
          <p:nvPr/>
        </p:nvCxnSpPr>
        <p:spPr>
          <a:xfrm>
            <a:off x="8334441" y="3854150"/>
            <a:ext cx="0" cy="2168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486784" y="4850558"/>
            <a:ext cx="1657216" cy="646331"/>
          </a:xfrm>
          <a:prstGeom prst="rect">
            <a:avLst/>
          </a:prstGeom>
          <a:noFill/>
        </p:spPr>
        <p:txBody>
          <a:bodyPr wrap="square" rtlCol="0">
            <a:spAutoFit/>
          </a:bodyPr>
          <a:lstStyle/>
          <a:p>
            <a:pPr algn="ctr"/>
            <a:r>
              <a:rPr lang="el-GR" dirty="0" smtClean="0">
                <a:latin typeface="+mn-lt"/>
              </a:rPr>
              <a:t>Ανακουφιστική θεραπεία</a:t>
            </a:r>
            <a:endParaRPr lang="el-GR" dirty="0">
              <a:latin typeface="+mn-lt"/>
            </a:endParaRPr>
          </a:p>
        </p:txBody>
      </p:sp>
      <p:sp>
        <p:nvSpPr>
          <p:cNvPr id="40" name="TextBox 39"/>
          <p:cNvSpPr txBox="1"/>
          <p:nvPr/>
        </p:nvSpPr>
        <p:spPr>
          <a:xfrm>
            <a:off x="7486784" y="5704402"/>
            <a:ext cx="1657216" cy="369332"/>
          </a:xfrm>
          <a:prstGeom prst="rect">
            <a:avLst/>
          </a:prstGeom>
          <a:noFill/>
        </p:spPr>
        <p:txBody>
          <a:bodyPr wrap="square" rtlCol="0">
            <a:spAutoFit/>
          </a:bodyPr>
          <a:lstStyle/>
          <a:p>
            <a:pPr algn="ctr"/>
            <a:r>
              <a:rPr lang="el-GR" dirty="0" smtClean="0">
                <a:latin typeface="+mn-lt"/>
              </a:rPr>
              <a:t>Τελική νόσος</a:t>
            </a:r>
            <a:endParaRPr lang="el-GR" dirty="0">
              <a:latin typeface="+mn-lt"/>
            </a:endParaRPr>
          </a:p>
        </p:txBody>
      </p:sp>
      <p:sp>
        <p:nvSpPr>
          <p:cNvPr id="41" name="TextBox 40"/>
          <p:cNvSpPr txBox="1"/>
          <p:nvPr/>
        </p:nvSpPr>
        <p:spPr>
          <a:xfrm>
            <a:off x="7493954" y="6290628"/>
            <a:ext cx="1657216" cy="369332"/>
          </a:xfrm>
          <a:prstGeom prst="rect">
            <a:avLst/>
          </a:prstGeom>
          <a:noFill/>
        </p:spPr>
        <p:txBody>
          <a:bodyPr wrap="square" rtlCol="0">
            <a:spAutoFit/>
          </a:bodyPr>
          <a:lstStyle/>
          <a:p>
            <a:pPr algn="ctr"/>
            <a:r>
              <a:rPr lang="el-GR" dirty="0" smtClean="0">
                <a:latin typeface="+mn-lt"/>
              </a:rPr>
              <a:t>Θάνατος</a:t>
            </a:r>
            <a:endParaRPr lang="el-GR" dirty="0">
              <a:latin typeface="+mn-lt"/>
            </a:endParaRPr>
          </a:p>
        </p:txBody>
      </p:sp>
      <p:cxnSp>
        <p:nvCxnSpPr>
          <p:cNvPr id="42" name="Straight Arrow Connector 41"/>
          <p:cNvCxnSpPr/>
          <p:nvPr/>
        </p:nvCxnSpPr>
        <p:spPr>
          <a:xfrm>
            <a:off x="8334441" y="5496889"/>
            <a:ext cx="0" cy="2168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334441" y="6073734"/>
            <a:ext cx="0" cy="2168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94242" y="3885670"/>
            <a:ext cx="1343416" cy="1200329"/>
          </a:xfrm>
          <a:prstGeom prst="rect">
            <a:avLst/>
          </a:prstGeom>
          <a:noFill/>
        </p:spPr>
        <p:txBody>
          <a:bodyPr wrap="square" rtlCol="0">
            <a:spAutoFit/>
          </a:bodyPr>
          <a:lstStyle/>
          <a:p>
            <a:pPr algn="ctr"/>
            <a:r>
              <a:rPr lang="el-GR" dirty="0" smtClean="0">
                <a:latin typeface="+mn-lt"/>
              </a:rPr>
              <a:t>Αδυναμία θεραπείας πρώτης γραμμής</a:t>
            </a:r>
            <a:endParaRPr lang="el-GR" dirty="0">
              <a:latin typeface="+mn-lt"/>
            </a:endParaRPr>
          </a:p>
        </p:txBody>
      </p:sp>
      <p:cxnSp>
        <p:nvCxnSpPr>
          <p:cNvPr id="45" name="Elbow Connector 44"/>
          <p:cNvCxnSpPr>
            <a:stCxn id="10" idx="2"/>
            <a:endCxn id="44" idx="1"/>
          </p:cNvCxnSpPr>
          <p:nvPr/>
        </p:nvCxnSpPr>
        <p:spPr>
          <a:xfrm rot="16200000" flipH="1">
            <a:off x="1813817" y="3405409"/>
            <a:ext cx="1377969" cy="782882"/>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4" idx="2"/>
            <a:endCxn id="39" idx="1"/>
          </p:cNvCxnSpPr>
          <p:nvPr/>
        </p:nvCxnSpPr>
        <p:spPr>
          <a:xfrm rot="16200000" flipH="1">
            <a:off x="5482505" y="3169444"/>
            <a:ext cx="87725" cy="3920834"/>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3778301" y="3419681"/>
            <a:ext cx="1377972" cy="391442"/>
          </a:xfrm>
          <a:prstGeom prst="bentConnector3">
            <a:avLst>
              <a:gd name="adj1" fmla="val 10043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482547" y="4071043"/>
            <a:ext cx="1855786" cy="646331"/>
          </a:xfrm>
          <a:prstGeom prst="rect">
            <a:avLst/>
          </a:prstGeom>
          <a:noFill/>
        </p:spPr>
        <p:txBody>
          <a:bodyPr wrap="square" rtlCol="0">
            <a:spAutoFit/>
          </a:bodyPr>
          <a:lstStyle/>
          <a:p>
            <a:pPr algn="ctr"/>
            <a:r>
              <a:rPr lang="el-GR" dirty="0" smtClean="0">
                <a:latin typeface="+mn-lt"/>
              </a:rPr>
              <a:t>Αδυναμία αποκατάστασης</a:t>
            </a:r>
            <a:endParaRPr lang="el-GR" dirty="0">
              <a:latin typeface="+mn-lt"/>
            </a:endParaRPr>
          </a:p>
        </p:txBody>
      </p:sp>
      <p:sp>
        <p:nvSpPr>
          <p:cNvPr id="59" name="TextBox 58"/>
          <p:cNvSpPr txBox="1"/>
          <p:nvPr/>
        </p:nvSpPr>
        <p:spPr>
          <a:xfrm>
            <a:off x="6207622" y="3852760"/>
            <a:ext cx="1343416" cy="1077218"/>
          </a:xfrm>
          <a:prstGeom prst="rect">
            <a:avLst/>
          </a:prstGeom>
          <a:noFill/>
        </p:spPr>
        <p:txBody>
          <a:bodyPr wrap="square" rtlCol="0">
            <a:spAutoFit/>
          </a:bodyPr>
          <a:lstStyle/>
          <a:p>
            <a:pPr algn="ctr"/>
            <a:r>
              <a:rPr lang="el-GR" sz="1600" dirty="0" smtClean="0">
                <a:latin typeface="+mn-lt"/>
              </a:rPr>
              <a:t>Απουσία ελεύθερου νόσου χρόνου</a:t>
            </a:r>
            <a:endParaRPr lang="el-GR" sz="1600" dirty="0">
              <a:latin typeface="+mn-lt"/>
            </a:endParaRPr>
          </a:p>
        </p:txBody>
      </p:sp>
      <p:cxnSp>
        <p:nvCxnSpPr>
          <p:cNvPr id="61" name="Straight Arrow Connector 60"/>
          <p:cNvCxnSpPr/>
          <p:nvPr/>
        </p:nvCxnSpPr>
        <p:spPr>
          <a:xfrm>
            <a:off x="6150690" y="4442808"/>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209206" y="4442808"/>
            <a:ext cx="25202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96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Χημειοθεραπεία </a:t>
            </a:r>
            <a:r>
              <a:rPr lang="el-GR" sz="2800" b="0" dirty="0" smtClean="0"/>
              <a:t>(1/2) </a:t>
            </a:r>
            <a:endParaRPr lang="el-GR" sz="2800" b="0" dirty="0"/>
          </a:p>
        </p:txBody>
      </p:sp>
      <p:sp>
        <p:nvSpPr>
          <p:cNvPr id="3" name="Content Placeholder 2"/>
          <p:cNvSpPr>
            <a:spLocks noGrp="1"/>
          </p:cNvSpPr>
          <p:nvPr>
            <p:ph idx="1"/>
          </p:nvPr>
        </p:nvSpPr>
        <p:spPr>
          <a:xfrm>
            <a:off x="457200" y="1196752"/>
            <a:ext cx="5338936" cy="5400600"/>
          </a:xfrm>
        </p:spPr>
        <p:txBody>
          <a:bodyPr>
            <a:normAutofit lnSpcReduction="10000"/>
          </a:bodyPr>
          <a:lstStyle/>
          <a:p>
            <a:r>
              <a:rPr lang="el-GR" sz="2400" dirty="0" smtClean="0"/>
              <a:t>Αναμνήσεις από εμπειρίες φίλων κλπ</a:t>
            </a:r>
          </a:p>
          <a:p>
            <a:r>
              <a:rPr lang="el-GR" sz="2400" dirty="0" smtClean="0"/>
              <a:t>Ναυτία και εμετός</a:t>
            </a:r>
          </a:p>
          <a:p>
            <a:r>
              <a:rPr lang="el-GR" sz="2400" dirty="0" smtClean="0"/>
              <a:t>Τοξικά φάρμακα (συχνά τα εκλαμβάνουν ως δηλητήρια)</a:t>
            </a:r>
          </a:p>
          <a:p>
            <a:r>
              <a:rPr lang="el-GR" sz="2400" dirty="0" smtClean="0"/>
              <a:t>Αλωπεκία (στίγμα…)</a:t>
            </a:r>
          </a:p>
          <a:p>
            <a:r>
              <a:rPr lang="el-GR" sz="2400" dirty="0" smtClean="0"/>
              <a:t>Στειρότητα</a:t>
            </a:r>
          </a:p>
          <a:p>
            <a:r>
              <a:rPr lang="el-GR" sz="2400" dirty="0" smtClean="0"/>
              <a:t>Στοματίτιδα</a:t>
            </a:r>
          </a:p>
          <a:p>
            <a:r>
              <a:rPr lang="el-GR" sz="2400" dirty="0" smtClean="0"/>
              <a:t>Καταστροφή μυελού οστών</a:t>
            </a:r>
          </a:p>
          <a:p>
            <a:r>
              <a:rPr lang="el-GR" sz="2400" dirty="0" smtClean="0"/>
              <a:t>Αλλαγές στα νύχια</a:t>
            </a:r>
          </a:p>
          <a:p>
            <a:r>
              <a:rPr lang="el-GR" sz="2400" dirty="0" smtClean="0"/>
              <a:t>Διάρροια</a:t>
            </a:r>
          </a:p>
          <a:p>
            <a:r>
              <a:rPr lang="el-GR" sz="2400" dirty="0" smtClean="0"/>
              <a:t>Κόπωση </a:t>
            </a:r>
          </a:p>
          <a:p>
            <a:r>
              <a:rPr lang="el-GR" sz="2400" dirty="0" smtClean="0"/>
              <a:t>Καταστροφικές επιδράσεις σε κάθε σύστημα του οργανισμού</a:t>
            </a:r>
          </a:p>
          <a:p>
            <a:endParaRPr lang="el-GR" sz="2400" dirty="0"/>
          </a:p>
        </p:txBody>
      </p:sp>
      <p:sp>
        <p:nvSpPr>
          <p:cNvPr id="4" name="Content Placeholder 2"/>
          <p:cNvSpPr txBox="1">
            <a:spLocks/>
          </p:cNvSpPr>
          <p:nvPr/>
        </p:nvSpPr>
        <p:spPr>
          <a:xfrm>
            <a:off x="5868144" y="2204864"/>
            <a:ext cx="3078480" cy="2736304"/>
          </a:xfrm>
          <a:prstGeom prst="rect">
            <a:avLst/>
          </a:prstGeom>
          <a:solidFill>
            <a:schemeClr val="accent1">
              <a:lumMod val="75000"/>
            </a:schemeClr>
          </a:solidFill>
        </p:spPr>
        <p:txBody>
          <a:bodyPr vert="horz" lIns="182880" tIns="91440">
            <a:normAutofit/>
          </a:bodyPr>
          <a:lstStyle/>
          <a:p>
            <a:pPr marR="0" lvl="0" algn="l" defTabSz="914400" rtl="0" eaLnBrk="1" fontAlgn="auto" latinLnBrk="0" hangingPunct="1">
              <a:lnSpc>
                <a:spcPct val="100000"/>
              </a:lnSpc>
              <a:spcBef>
                <a:spcPts val="250"/>
              </a:spcBef>
              <a:spcAft>
                <a:spcPts val="0"/>
              </a:spcAft>
              <a:buClr>
                <a:schemeClr val="accent1"/>
              </a:buClr>
              <a:buSzPct val="80000"/>
              <a:tabLst>
                <a:tab pos="2425700" algn="l"/>
                <a:tab pos="2511425" algn="l"/>
              </a:tabLst>
              <a:defRPr/>
            </a:pPr>
            <a:r>
              <a:rPr lang="el-GR" sz="2400" b="1" dirty="0" smtClean="0">
                <a:solidFill>
                  <a:schemeClr val="bg1"/>
                </a:solidFill>
                <a:latin typeface="+mn-lt"/>
              </a:rPr>
              <a:t>Δεν είναι συνεχή &amp; σταθερά τα συμπτώματα αλλά υπάρχουν διακυμάνσεις &amp; μεσοδιαστήματα απουσίας τους</a:t>
            </a:r>
            <a:endParaRPr kumimoji="0" lang="el-GR" sz="2400" b="1" i="0" u="none" strike="noStrike" kern="1200" cap="none" spc="0" normalizeH="0" baseline="0" noProof="0" dirty="0">
              <a:ln>
                <a:noFill/>
              </a:ln>
              <a:solidFill>
                <a:schemeClr val="bg1"/>
              </a:solidFill>
              <a:effectLst/>
              <a:uLnTx/>
              <a:uFillTx/>
              <a:latin typeface="+mn-lt"/>
            </a:endParaRPr>
          </a:p>
        </p:txBody>
      </p:sp>
    </p:spTree>
    <p:extLst>
      <p:ext uri="{BB962C8B-B14F-4D97-AF65-F5344CB8AC3E}">
        <p14:creationId xmlns:p14="http://schemas.microsoft.com/office/powerpoint/2010/main" val="2740149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Χημειοθεραπεία </a:t>
            </a:r>
            <a:r>
              <a:rPr lang="el-GR" sz="2800" b="0" dirty="0" smtClean="0"/>
              <a:t>(2/2</a:t>
            </a:r>
            <a:r>
              <a:rPr lang="el-GR" sz="2800" b="0" dirty="0"/>
              <a:t>) </a:t>
            </a:r>
            <a:r>
              <a:rPr lang="el-GR" sz="2800" dirty="0" smtClean="0"/>
              <a:t> </a:t>
            </a:r>
            <a:endParaRPr lang="el-GR" sz="2800" dirty="0"/>
          </a:p>
        </p:txBody>
      </p:sp>
      <p:sp>
        <p:nvSpPr>
          <p:cNvPr id="3" name="Content Placeholder 2"/>
          <p:cNvSpPr>
            <a:spLocks noGrp="1"/>
          </p:cNvSpPr>
          <p:nvPr>
            <p:ph idx="1"/>
          </p:nvPr>
        </p:nvSpPr>
        <p:spPr/>
        <p:txBody>
          <a:bodyPr>
            <a:normAutofit/>
          </a:bodyPr>
          <a:lstStyle/>
          <a:p>
            <a:r>
              <a:rPr lang="el-GR" sz="2400" dirty="0" smtClean="0"/>
              <a:t>Διαταραχές εργασιακής &amp; κοινωνικής ζωής</a:t>
            </a:r>
          </a:p>
          <a:p>
            <a:r>
              <a:rPr lang="el-GR" sz="2400" dirty="0" smtClean="0"/>
              <a:t>Αθροιστική επίδραση των πολλαπλών παρενεργειών</a:t>
            </a:r>
          </a:p>
          <a:p>
            <a:r>
              <a:rPr lang="el-GR" sz="2400" dirty="0" smtClean="0"/>
              <a:t>Πολλοί σκέφτονται να διακόψουν τη θεραπεία</a:t>
            </a:r>
          </a:p>
          <a:p>
            <a:r>
              <a:rPr lang="el-GR" sz="2400" dirty="0" smtClean="0"/>
              <a:t>Αύξηση ψυχολογικής νοσηρότητας</a:t>
            </a:r>
          </a:p>
          <a:p>
            <a:r>
              <a:rPr lang="el-GR" sz="2400" dirty="0" smtClean="0"/>
              <a:t>Έντονος φόβος που προκαλεί ναυτία &amp; εμετό (π.χ. στην  οσμή των φαρμάκων κλπ)</a:t>
            </a:r>
          </a:p>
          <a:p>
            <a:r>
              <a:rPr lang="el-GR" sz="2400" dirty="0" smtClean="0"/>
              <a:t>Συνεχής επικοινωνία κατά τη διάρκεια της χημειοθεραπείας ώστε να εκφράζονται οι ανησυχίες</a:t>
            </a:r>
          </a:p>
          <a:p>
            <a:endParaRPr lang="el-GR" sz="2400" dirty="0"/>
          </a:p>
        </p:txBody>
      </p:sp>
    </p:spTree>
    <p:extLst>
      <p:ext uri="{BB962C8B-B14F-4D97-AF65-F5344CB8AC3E}">
        <p14:creationId xmlns:p14="http://schemas.microsoft.com/office/powerpoint/2010/main" val="52759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Ακτινοθεραπεία </a:t>
            </a:r>
            <a:endParaRPr lang="el-GR" sz="3600" dirty="0"/>
          </a:p>
        </p:txBody>
      </p:sp>
      <p:sp>
        <p:nvSpPr>
          <p:cNvPr id="3" name="Content Placeholder 2"/>
          <p:cNvSpPr>
            <a:spLocks noGrp="1"/>
          </p:cNvSpPr>
          <p:nvPr>
            <p:ph idx="1"/>
          </p:nvPr>
        </p:nvSpPr>
        <p:spPr/>
        <p:txBody>
          <a:bodyPr>
            <a:normAutofit/>
          </a:bodyPr>
          <a:lstStyle/>
          <a:p>
            <a:r>
              <a:rPr lang="el-GR" sz="2400" dirty="0" smtClean="0"/>
              <a:t>Η τεχνητή και αόρατη φύση της ακτινοθεραπείας προκαλεί φόβο και λανθασμένες αντιλήψεις (πχ συνδέεται με Χιροσίμα, Ναγκασάκι κλπ).</a:t>
            </a:r>
          </a:p>
          <a:p>
            <a:r>
              <a:rPr lang="el-GR" sz="2400" dirty="0" smtClean="0"/>
              <a:t>Ελάχιστα έχει ερευνηθεί νοσηλευτικά η εμπειρία των ασθενών υπό ακτινοθεραπεία.</a:t>
            </a:r>
          </a:p>
          <a:p>
            <a:r>
              <a:rPr lang="el-GR" sz="2400" dirty="0" smtClean="0"/>
              <a:t>Η καταπόνηση των ασθενών, η συναισθηματική επίδραση, το άγχος, η αβεβαιότητα, η προσαρμογή του ασθενή, οι ανάγκες πληροφόρησης έχουν μελετηθεί νοσηλευτικά στους ασθενείς υπό ακτινοθεραπεία.</a:t>
            </a:r>
          </a:p>
          <a:p>
            <a:pPr>
              <a:buNone/>
            </a:pPr>
            <a:endParaRPr lang="el-GR" sz="2400" dirty="0"/>
          </a:p>
        </p:txBody>
      </p:sp>
    </p:spTree>
    <p:extLst>
      <p:ext uri="{BB962C8B-B14F-4D97-AF65-F5344CB8AC3E}">
        <p14:creationId xmlns:p14="http://schemas.microsoft.com/office/powerpoint/2010/main" val="4069695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Χειρουργικές επεμβάσεις</a:t>
            </a:r>
            <a:endParaRPr lang="el-GR" sz="3600" dirty="0"/>
          </a:p>
        </p:txBody>
      </p:sp>
      <p:sp>
        <p:nvSpPr>
          <p:cNvPr id="3" name="Content Placeholder 2"/>
          <p:cNvSpPr>
            <a:spLocks noGrp="1"/>
          </p:cNvSpPr>
          <p:nvPr>
            <p:ph idx="1"/>
          </p:nvPr>
        </p:nvSpPr>
        <p:spPr/>
        <p:txBody>
          <a:bodyPr>
            <a:normAutofit/>
          </a:bodyPr>
          <a:lstStyle/>
          <a:p>
            <a:r>
              <a:rPr lang="el-GR" sz="2400" dirty="0" smtClean="0"/>
              <a:t>Χρειάζονται ή όχι</a:t>
            </a:r>
          </a:p>
          <a:p>
            <a:r>
              <a:rPr lang="el-GR" sz="2400" dirty="0" smtClean="0"/>
              <a:t>Εκτομές – ακρωτηριασμοί</a:t>
            </a:r>
          </a:p>
          <a:p>
            <a:r>
              <a:rPr lang="el-GR" sz="2400" dirty="0" smtClean="0"/>
              <a:t>Δυσμορφία - αναπηρία</a:t>
            </a:r>
          </a:p>
          <a:p>
            <a:r>
              <a:rPr lang="el-GR" sz="2400" dirty="0" smtClean="0"/>
              <a:t>Αλλαγή εικόνας σώματος</a:t>
            </a:r>
          </a:p>
          <a:p>
            <a:r>
              <a:rPr lang="el-GR" sz="2400" dirty="0" smtClean="0"/>
              <a:t>Επηρεασμός καθημερινότητας</a:t>
            </a:r>
          </a:p>
          <a:p>
            <a:r>
              <a:rPr lang="el-GR" sz="2400" dirty="0" smtClean="0"/>
              <a:t>Στειρότητα</a:t>
            </a:r>
          </a:p>
          <a:p>
            <a:r>
              <a:rPr lang="el-GR" sz="2400" dirty="0" smtClean="0"/>
              <a:t>Εμπόδιο στην απόλαυση της καθημερινότητας</a:t>
            </a:r>
          </a:p>
          <a:p>
            <a:endParaRPr lang="el-GR" sz="2400" dirty="0" smtClean="0"/>
          </a:p>
          <a:p>
            <a:endParaRPr lang="el-GR" sz="2400" dirty="0"/>
          </a:p>
        </p:txBody>
      </p:sp>
    </p:spTree>
    <p:extLst>
      <p:ext uri="{BB962C8B-B14F-4D97-AF65-F5344CB8AC3E}">
        <p14:creationId xmlns:p14="http://schemas.microsoft.com/office/powerpoint/2010/main" val="3542445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συνέχεια της νόσου</a:t>
            </a:r>
            <a:endParaRPr lang="el-GR" dirty="0"/>
          </a:p>
        </p:txBody>
      </p:sp>
      <p:graphicFrame>
        <p:nvGraphicFramePr>
          <p:cNvPr id="5" name="Διάγραμμα 4"/>
          <p:cNvGraphicFramePr/>
          <p:nvPr>
            <p:extLst>
              <p:ext uri="{D42A27DB-BD31-4B8C-83A1-F6EECF244321}">
                <p14:modId xmlns:p14="http://schemas.microsoft.com/office/powerpoint/2010/main" val="1041230722"/>
              </p:ext>
            </p:extLst>
          </p:nvPr>
        </p:nvGraphicFramePr>
        <p:xfrm>
          <a:off x="3555995" y="1340768"/>
          <a:ext cx="2164364"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Στεφάνη 5"/>
          <p:cNvSpPr/>
          <p:nvPr/>
        </p:nvSpPr>
        <p:spPr>
          <a:xfrm rot="16200000">
            <a:off x="2946396" y="2388168"/>
            <a:ext cx="1219200" cy="2590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p:txBody>
      </p:sp>
      <p:sp>
        <p:nvSpPr>
          <p:cNvPr id="8" name="Λυγισμένο βέλος 7"/>
          <p:cNvSpPr/>
          <p:nvPr/>
        </p:nvSpPr>
        <p:spPr>
          <a:xfrm rot="5400000">
            <a:off x="5637991" y="3084637"/>
            <a:ext cx="890017"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p:txBody>
      </p:sp>
      <p:sp>
        <p:nvSpPr>
          <p:cNvPr id="4" name="TextBox 3"/>
          <p:cNvSpPr txBox="1"/>
          <p:nvPr/>
        </p:nvSpPr>
        <p:spPr>
          <a:xfrm>
            <a:off x="5506936" y="3334311"/>
            <a:ext cx="1152128" cy="369332"/>
          </a:xfrm>
          <a:prstGeom prst="rect">
            <a:avLst/>
          </a:prstGeom>
          <a:noFill/>
        </p:spPr>
        <p:txBody>
          <a:bodyPr wrap="square" rtlCol="0">
            <a:spAutoFit/>
          </a:bodyPr>
          <a:lstStyle/>
          <a:p>
            <a:r>
              <a:rPr lang="el-GR" b="1" dirty="0" smtClean="0">
                <a:latin typeface="+mn-lt"/>
              </a:rPr>
              <a:t>ΙΑΣΗ</a:t>
            </a:r>
            <a:endParaRPr lang="el-GR" b="1" dirty="0">
              <a:latin typeface="+mn-lt"/>
            </a:endParaRPr>
          </a:p>
        </p:txBody>
      </p:sp>
      <p:sp>
        <p:nvSpPr>
          <p:cNvPr id="7" name="Rectangle 6"/>
          <p:cNvSpPr/>
          <p:nvPr/>
        </p:nvSpPr>
        <p:spPr>
          <a:xfrm>
            <a:off x="1763687" y="3479775"/>
            <a:ext cx="1872629" cy="369332"/>
          </a:xfrm>
          <a:prstGeom prst="rect">
            <a:avLst/>
          </a:prstGeom>
        </p:spPr>
        <p:txBody>
          <a:bodyPr wrap="none">
            <a:spAutoFit/>
          </a:bodyPr>
          <a:lstStyle/>
          <a:p>
            <a:pPr algn="ctr"/>
            <a:r>
              <a:rPr lang="el-GR" b="1" dirty="0">
                <a:latin typeface="+mn-lt"/>
              </a:rPr>
              <a:t>Ελεύθερος νόσου</a:t>
            </a:r>
          </a:p>
        </p:txBody>
      </p:sp>
    </p:spTree>
    <p:extLst>
      <p:ext uri="{BB962C8B-B14F-4D97-AF65-F5344CB8AC3E}">
        <p14:creationId xmlns:p14="http://schemas.microsoft.com/office/powerpoint/2010/main" val="2204667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Ανάνηψη από τη </a:t>
            </a:r>
            <a:r>
              <a:rPr lang="el-GR" sz="3600" dirty="0" smtClean="0"/>
              <a:t>θεραπεία</a:t>
            </a:r>
            <a:r>
              <a:rPr lang="en-US" sz="3600" dirty="0" smtClean="0"/>
              <a:t> </a:t>
            </a:r>
            <a:r>
              <a:rPr lang="el-GR" sz="2800" b="0" dirty="0">
                <a:solidFill>
                  <a:prstClr val="black"/>
                </a:solidFill>
              </a:rPr>
              <a:t>(</a:t>
            </a:r>
            <a:r>
              <a:rPr lang="el-GR" sz="2800" b="0" dirty="0" smtClean="0">
                <a:solidFill>
                  <a:prstClr val="black"/>
                </a:solidFill>
              </a:rPr>
              <a:t>1/</a:t>
            </a:r>
            <a:r>
              <a:rPr lang="en-US" sz="2800" b="0" dirty="0" smtClean="0">
                <a:solidFill>
                  <a:prstClr val="black"/>
                </a:solidFill>
              </a:rPr>
              <a:t>3</a:t>
            </a:r>
            <a:r>
              <a:rPr lang="el-GR" sz="2800" b="0" dirty="0" smtClean="0">
                <a:solidFill>
                  <a:prstClr val="black"/>
                </a:solidFill>
              </a:rPr>
              <a:t>)</a:t>
            </a:r>
            <a:r>
              <a:rPr lang="en-US" sz="3600" dirty="0" smtClean="0"/>
              <a:t> </a:t>
            </a:r>
            <a:endParaRPr lang="el-GR" sz="3600" dirty="0"/>
          </a:p>
        </p:txBody>
      </p:sp>
      <p:sp>
        <p:nvSpPr>
          <p:cNvPr id="3" name="Content Placeholder 2"/>
          <p:cNvSpPr>
            <a:spLocks noGrp="1"/>
          </p:cNvSpPr>
          <p:nvPr>
            <p:ph idx="1"/>
          </p:nvPr>
        </p:nvSpPr>
        <p:spPr/>
        <p:txBody>
          <a:bodyPr>
            <a:normAutofit/>
          </a:bodyPr>
          <a:lstStyle/>
          <a:p>
            <a:r>
              <a:rPr lang="el-GR" sz="2400" dirty="0" smtClean="0"/>
              <a:t>Η ολοκλήρωση της θεραπείας είναι μια θετική εμπειρία</a:t>
            </a:r>
          </a:p>
          <a:p>
            <a:r>
              <a:rPr lang="el-GR" sz="2400" dirty="0" smtClean="0"/>
              <a:t>Δεν σημαίνει όμως ότι ο ασθενής έχει απαραίτητα το ίδιο επίπεδο λειτουργικότητας με πριν. Αυτό μπορεί να επηρεάσει:</a:t>
            </a:r>
          </a:p>
          <a:p>
            <a:pPr lvl="1"/>
            <a:r>
              <a:rPr lang="el-GR" sz="2000" dirty="0" smtClean="0"/>
              <a:t>Επαγγελματική ζωή</a:t>
            </a:r>
          </a:p>
          <a:p>
            <a:pPr lvl="1"/>
            <a:r>
              <a:rPr lang="el-GR" sz="2000" dirty="0" smtClean="0"/>
              <a:t>Οικογενειακή ζωή</a:t>
            </a:r>
          </a:p>
          <a:p>
            <a:pPr lvl="1"/>
            <a:r>
              <a:rPr lang="el-GR" sz="2000" dirty="0" smtClean="0"/>
              <a:t>Κοινωνική ζωή </a:t>
            </a:r>
          </a:p>
          <a:p>
            <a:pPr lvl="1"/>
            <a:r>
              <a:rPr lang="el-GR" sz="2000" dirty="0" smtClean="0"/>
              <a:t>Σεξουαλική ζωή</a:t>
            </a:r>
          </a:p>
          <a:p>
            <a:endParaRPr lang="el-GR" dirty="0"/>
          </a:p>
        </p:txBody>
      </p:sp>
    </p:spTree>
    <p:extLst>
      <p:ext uri="{BB962C8B-B14F-4D97-AF65-F5344CB8AC3E}">
        <p14:creationId xmlns:p14="http://schemas.microsoft.com/office/powerpoint/2010/main" val="3868735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Ανάνηψη από τη </a:t>
            </a:r>
            <a:r>
              <a:rPr lang="el-GR" sz="3600" dirty="0" smtClean="0"/>
              <a:t>θεραπεία</a:t>
            </a:r>
            <a:r>
              <a:rPr lang="en-US" sz="3600" dirty="0" smtClean="0"/>
              <a:t> </a:t>
            </a:r>
            <a:r>
              <a:rPr lang="el-GR" sz="2800" b="0" dirty="0" smtClean="0">
                <a:solidFill>
                  <a:prstClr val="black"/>
                </a:solidFill>
              </a:rPr>
              <a:t>(</a:t>
            </a:r>
            <a:r>
              <a:rPr lang="en-US" sz="2800" b="0" dirty="0">
                <a:solidFill>
                  <a:prstClr val="black"/>
                </a:solidFill>
              </a:rPr>
              <a:t>2</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endParaRPr lang="el-GR" sz="3600" dirty="0"/>
          </a:p>
        </p:txBody>
      </p:sp>
      <p:sp>
        <p:nvSpPr>
          <p:cNvPr id="3" name="Content Placeholder 2"/>
          <p:cNvSpPr>
            <a:spLocks noGrp="1"/>
          </p:cNvSpPr>
          <p:nvPr>
            <p:ph idx="1"/>
          </p:nvPr>
        </p:nvSpPr>
        <p:spPr>
          <a:xfrm>
            <a:off x="457200" y="1196752"/>
            <a:ext cx="8229600" cy="5328592"/>
          </a:xfrm>
        </p:spPr>
        <p:txBody>
          <a:bodyPr>
            <a:normAutofit/>
          </a:bodyPr>
          <a:lstStyle/>
          <a:p>
            <a:pPr marL="0" indent="0">
              <a:buNone/>
            </a:pPr>
            <a:r>
              <a:rPr lang="el-GR" sz="2400" dirty="0" smtClean="0"/>
              <a:t>Η </a:t>
            </a:r>
            <a:r>
              <a:rPr lang="en-US" sz="2400" dirty="0" smtClean="0"/>
              <a:t>Alby</a:t>
            </a:r>
            <a:r>
              <a:rPr lang="el-GR" sz="2400" dirty="0" smtClean="0"/>
              <a:t> περιγράφει τον φόβο &amp; την αβεβαιότητα που σχετίζονται με την περίοδο της ανάνηψης από την θεραπεία λόγω του συνδυασμού των παρακάτω:</a:t>
            </a:r>
          </a:p>
          <a:p>
            <a:r>
              <a:rPr lang="el-GR" sz="2400" b="1" dirty="0" smtClean="0">
                <a:solidFill>
                  <a:schemeClr val="tx2"/>
                </a:solidFill>
              </a:rPr>
              <a:t>Φόβος</a:t>
            </a:r>
            <a:r>
              <a:rPr lang="el-GR" sz="2400" dirty="0" smtClean="0"/>
              <a:t> απομάκρυνσης από ένα ασφαλές περιβάλλον με εξειδικευμένο, υποστηρικτικό προσωπικό</a:t>
            </a:r>
          </a:p>
          <a:p>
            <a:r>
              <a:rPr lang="el-GR" sz="2400" b="1" dirty="0" smtClean="0">
                <a:solidFill>
                  <a:schemeClr val="tx2"/>
                </a:solidFill>
              </a:rPr>
              <a:t>Φόβος</a:t>
            </a:r>
            <a:r>
              <a:rPr lang="el-GR" sz="2400" dirty="0" smtClean="0"/>
              <a:t> αντιμετώπισης της ζωής με ένα διαφορετικό σώμα (π.χ. απώλεια βάρους, χειρουργική επέμβαση, αλωπεκία)</a:t>
            </a:r>
          </a:p>
          <a:p>
            <a:r>
              <a:rPr lang="el-GR" sz="2400" b="1" dirty="0" smtClean="0">
                <a:solidFill>
                  <a:schemeClr val="tx2"/>
                </a:solidFill>
              </a:rPr>
              <a:t>Περιορισμούς της θεραπείας και του διαιτολογίου </a:t>
            </a:r>
            <a:r>
              <a:rPr lang="el-GR" sz="2400" dirty="0" smtClean="0"/>
              <a:t>(πχ η ανοσοκατασταλτική αγωγή που ακολουθεί την αλλογενή μεταμόσχευση μυελού των οστών, η θεραπεία με στεροειδή, οι αλλαγές της δίαιτας λόγω της οισοφαγεκτομής ή γαστρεκτομής)</a:t>
            </a:r>
            <a:endParaRPr lang="el-GR" sz="2400" dirty="0"/>
          </a:p>
        </p:txBody>
      </p:sp>
    </p:spTree>
    <p:extLst>
      <p:ext uri="{BB962C8B-B14F-4D97-AF65-F5344CB8AC3E}">
        <p14:creationId xmlns:p14="http://schemas.microsoft.com/office/powerpoint/2010/main" val="129086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Ανάνηψη από τη </a:t>
            </a:r>
            <a:r>
              <a:rPr lang="el-GR" sz="3600" dirty="0" smtClean="0"/>
              <a:t>θεραπεία</a:t>
            </a:r>
            <a:r>
              <a:rPr lang="en-US" sz="3600" dirty="0" smtClean="0"/>
              <a:t> </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n-US" sz="2800" b="0" dirty="0">
                <a:solidFill>
                  <a:prstClr val="black"/>
                </a:solidFill>
              </a:rPr>
              <a:t>3</a:t>
            </a:r>
            <a:r>
              <a:rPr lang="el-GR" sz="2800" b="0" dirty="0">
                <a:solidFill>
                  <a:prstClr val="black"/>
                </a:solidFill>
              </a:rPr>
              <a:t>)</a:t>
            </a:r>
            <a:r>
              <a:rPr lang="en-US" sz="3600" dirty="0" smtClean="0"/>
              <a:t> </a:t>
            </a:r>
            <a:endParaRPr lang="el-GR" sz="3600" dirty="0"/>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lang="el-GR" sz="2400" dirty="0" smtClean="0"/>
              <a:t>Η έξοδος προκαλεί τόσο έντονο φόβο όσο έντονη είναι και η επιθυμία εξόδου</a:t>
            </a:r>
          </a:p>
          <a:p>
            <a:r>
              <a:rPr lang="el-GR" sz="2400" dirty="0" smtClean="0"/>
              <a:t>Οι «επέτειοι» και τα «όρια» σηματοδοτούν τη ζωή μετά τον καρκίνο</a:t>
            </a:r>
          </a:p>
          <a:p>
            <a:r>
              <a:rPr lang="el-GR" sz="2400" dirty="0" smtClean="0"/>
              <a:t>Αίσθηση ότι είναι μετέωρος μεταξύ της ασθένειας και της υγείας</a:t>
            </a:r>
          </a:p>
          <a:p>
            <a:r>
              <a:rPr lang="el-GR" sz="2400" dirty="0" smtClean="0"/>
              <a:t>Δύσκολη προσαρμογή</a:t>
            </a:r>
          </a:p>
          <a:p>
            <a:r>
              <a:rPr lang="el-GR" sz="2400" dirty="0" smtClean="0"/>
              <a:t>Διαφορετική αντιμετώπιση από τους επαγγελματίες υγείας κατά τους συχνούς επανελέγχους (τους δίνουν ίσως λιγότερη «σημασία»)</a:t>
            </a:r>
          </a:p>
          <a:p>
            <a:r>
              <a:rPr lang="el-GR" sz="2400" dirty="0" smtClean="0"/>
              <a:t>Συναισθηματική καταπόνηση (άγχος) μετά το πέρας της θεραπείας</a:t>
            </a:r>
          </a:p>
          <a:p>
            <a:r>
              <a:rPr lang="el-GR" sz="2400" dirty="0" smtClean="0"/>
              <a:t>Τους λείπει το υποστηρικτικό δίκτυο των επαγγελματιών υγείας</a:t>
            </a:r>
          </a:p>
          <a:p>
            <a:r>
              <a:rPr lang="el-GR" sz="2400" dirty="0" smtClean="0"/>
              <a:t>Είναι πιο ευάλωτοι (χρειάζονται σεβασμό, θαλπωρή, κατανόηση)</a:t>
            </a:r>
          </a:p>
          <a:p>
            <a:r>
              <a:rPr lang="el-GR" sz="2400" dirty="0" smtClean="0"/>
              <a:t>Αλλαγή στην καθημερινότητα εξαιτίας της θεραπείας που ακολούθησαν….</a:t>
            </a:r>
            <a:endParaRPr lang="el-GR" sz="2400" dirty="0"/>
          </a:p>
        </p:txBody>
      </p:sp>
    </p:spTree>
    <p:extLst>
      <p:ext uri="{BB962C8B-B14F-4D97-AF65-F5344CB8AC3E}">
        <p14:creationId xmlns:p14="http://schemas.microsoft.com/office/powerpoint/2010/main" val="225118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Υποτροπή </a:t>
            </a:r>
            <a:endParaRPr lang="el-GR" sz="3600" dirty="0"/>
          </a:p>
        </p:txBody>
      </p:sp>
      <p:sp>
        <p:nvSpPr>
          <p:cNvPr id="3" name="Content Placeholder 2"/>
          <p:cNvSpPr>
            <a:spLocks noGrp="1"/>
          </p:cNvSpPr>
          <p:nvPr>
            <p:ph idx="1"/>
          </p:nvPr>
        </p:nvSpPr>
        <p:spPr/>
        <p:txBody>
          <a:bodyPr>
            <a:normAutofit/>
          </a:bodyPr>
          <a:lstStyle/>
          <a:p>
            <a:r>
              <a:rPr lang="el-GR" sz="2400" dirty="0" smtClean="0"/>
              <a:t>Η απειλή της υπάρχει πάντα</a:t>
            </a:r>
          </a:p>
          <a:p>
            <a:r>
              <a:rPr lang="el-GR" sz="2400" dirty="0" smtClean="0"/>
              <a:t>Συνοδεύεται από αγωνία, φόβο, άγχος, αβεβαιότητα, αίσθημα επικείμενου θανάτου, μείωση δραστηριότητας και ζωτικότητας, πόνο, αδυναμία, εξουθένωση.</a:t>
            </a:r>
          </a:p>
          <a:p>
            <a:r>
              <a:rPr lang="el-GR" sz="2400" dirty="0" smtClean="0"/>
              <a:t>Η διαπίστωση της υποτροπής σχετίζεται με αισθήματα θυμού, αδικίας, φόβου, συναισθηματικής απάθειας και ανάγκης ανάκτησης του ελέγχου. </a:t>
            </a:r>
          </a:p>
          <a:p>
            <a:r>
              <a:rPr lang="el-GR" sz="2400" dirty="0" smtClean="0"/>
              <a:t>Ανασύρονται μνήμες….</a:t>
            </a:r>
          </a:p>
          <a:p>
            <a:endParaRPr lang="el-GR" sz="2400" dirty="0" smtClean="0"/>
          </a:p>
        </p:txBody>
      </p:sp>
    </p:spTree>
    <p:extLst>
      <p:ext uri="{BB962C8B-B14F-4D97-AF65-F5344CB8AC3E}">
        <p14:creationId xmlns:p14="http://schemas.microsoft.com/office/powerpoint/2010/main" val="1735693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2800" dirty="0" smtClean="0"/>
              <a:t>Στρατηγική φροντίδας</a:t>
            </a:r>
            <a:r>
              <a:rPr lang="en-US" sz="2800" dirty="0" smtClean="0"/>
              <a:t>: </a:t>
            </a:r>
            <a:r>
              <a:rPr lang="el-GR" sz="2800" dirty="0" smtClean="0"/>
              <a:t>Παραδείγματα ερωτημάτων αξιολόγησης στον χρόνο της υποτροπής ή θεραπείας διάσωσης</a:t>
            </a:r>
            <a:endParaRPr lang="el-GR" sz="2800" dirty="0"/>
          </a:p>
        </p:txBody>
      </p:sp>
      <p:sp>
        <p:nvSpPr>
          <p:cNvPr id="3" name="Content Placeholder 2"/>
          <p:cNvSpPr>
            <a:spLocks noGrp="1"/>
          </p:cNvSpPr>
          <p:nvPr>
            <p:ph idx="1"/>
          </p:nvPr>
        </p:nvSpPr>
        <p:spPr>
          <a:xfrm>
            <a:off x="457200" y="1340768"/>
            <a:ext cx="8229600" cy="5400600"/>
          </a:xfrm>
        </p:spPr>
        <p:txBody>
          <a:bodyPr>
            <a:normAutofit lnSpcReduction="10000"/>
          </a:bodyPr>
          <a:lstStyle/>
          <a:p>
            <a:r>
              <a:rPr lang="el-GR" sz="2400" dirty="0" smtClean="0"/>
              <a:t>Πώς αισθάνεσαι για την επανεμφάνιση του καρκίνου σου</a:t>
            </a:r>
            <a:r>
              <a:rPr lang="en-US" sz="2400" dirty="0" smtClean="0"/>
              <a:t>;</a:t>
            </a:r>
            <a:r>
              <a:rPr lang="el-GR" sz="2400" dirty="0" smtClean="0"/>
              <a:t> Τι σημαίνει αυτό για σένα</a:t>
            </a:r>
            <a:r>
              <a:rPr lang="en-US" sz="2400" dirty="0" smtClean="0"/>
              <a:t>;</a:t>
            </a:r>
          </a:p>
          <a:p>
            <a:r>
              <a:rPr lang="el-GR" sz="2400" dirty="0" smtClean="0"/>
              <a:t>Ποια προβλήματα είχε δημιουργήσει η υποτροπή ή η θεραπεία</a:t>
            </a:r>
            <a:r>
              <a:rPr lang="en-US" sz="2400" dirty="0" smtClean="0"/>
              <a:t>;</a:t>
            </a:r>
            <a:endParaRPr lang="el-GR" sz="2400" dirty="0" smtClean="0"/>
          </a:p>
          <a:p>
            <a:r>
              <a:rPr lang="el-GR" sz="2400" dirty="0" smtClean="0"/>
              <a:t>Πως νομίζεις ότι θα μπορούσες να χειρισθείς αυτά τα προβλήματα</a:t>
            </a:r>
            <a:r>
              <a:rPr lang="en-US" sz="2400" dirty="0" smtClean="0"/>
              <a:t>;</a:t>
            </a:r>
            <a:endParaRPr lang="el-GR" sz="2400" dirty="0" smtClean="0"/>
          </a:p>
          <a:p>
            <a:r>
              <a:rPr lang="el-GR" sz="2400" dirty="0" smtClean="0"/>
              <a:t>Τι θυμάσαι από την τελευταία θεραπεία</a:t>
            </a:r>
            <a:r>
              <a:rPr lang="en-US" sz="2400" dirty="0" smtClean="0"/>
              <a:t>;</a:t>
            </a:r>
          </a:p>
          <a:p>
            <a:r>
              <a:rPr lang="el-GR" sz="2400" dirty="0" smtClean="0"/>
              <a:t>Τι ερωτήματα έχεις για τη θεραπεία και τη φροντίδα σου τώρα</a:t>
            </a:r>
            <a:r>
              <a:rPr lang="en-US" sz="2400" dirty="0" smtClean="0"/>
              <a:t>;</a:t>
            </a:r>
            <a:endParaRPr lang="el-GR" sz="2400" dirty="0" smtClean="0"/>
          </a:p>
          <a:p>
            <a:r>
              <a:rPr lang="el-GR" sz="2400" dirty="0" smtClean="0"/>
              <a:t>Έχεις κάποιον να ζητήσεις βοήθεια</a:t>
            </a:r>
            <a:r>
              <a:rPr lang="en-US" sz="2400" dirty="0" smtClean="0"/>
              <a:t>;</a:t>
            </a:r>
            <a:endParaRPr lang="el-GR" sz="2400" dirty="0" smtClean="0"/>
          </a:p>
          <a:p>
            <a:r>
              <a:rPr lang="el-GR" sz="2400" dirty="0" smtClean="0"/>
              <a:t>Πώς είναι η κατάσταση στο σπίτι και/ή στην εργασία</a:t>
            </a:r>
            <a:r>
              <a:rPr lang="en-US" sz="2400" dirty="0" smtClean="0"/>
              <a:t>;</a:t>
            </a:r>
            <a:endParaRPr lang="el-GR" sz="2400" dirty="0" smtClean="0"/>
          </a:p>
          <a:p>
            <a:r>
              <a:rPr lang="el-GR" sz="2400" dirty="0" smtClean="0"/>
              <a:t>Τι είναι πιο σημαντικό για εσένα τώρα</a:t>
            </a:r>
            <a:r>
              <a:rPr lang="en-US" sz="2400" dirty="0" smtClean="0"/>
              <a:t>;</a:t>
            </a:r>
          </a:p>
          <a:p>
            <a:r>
              <a:rPr lang="el-GR" sz="2400" dirty="0" smtClean="0"/>
              <a:t>Πως μπορούμε να σε βοηθήσουμε να αντιμετωπίσεις αυτή την κατάσταση</a:t>
            </a:r>
            <a:r>
              <a:rPr lang="en-US" sz="2400" dirty="0" smtClean="0"/>
              <a:t>;</a:t>
            </a:r>
            <a:endParaRPr lang="el-GR" sz="2400" dirty="0"/>
          </a:p>
        </p:txBody>
      </p:sp>
    </p:spTree>
    <p:extLst>
      <p:ext uri="{BB962C8B-B14F-4D97-AF65-F5344CB8AC3E}">
        <p14:creationId xmlns:p14="http://schemas.microsoft.com/office/powerpoint/2010/main" val="2479279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Μοντέλο ποιότητας ζωής ασθενών με καρκίνο</a:t>
            </a:r>
            <a:endParaRPr lang="el-GR" sz="3600" dirty="0"/>
          </a:p>
        </p:txBody>
      </p:sp>
      <p:sp>
        <p:nvSpPr>
          <p:cNvPr id="3" name="Rectangle 2"/>
          <p:cNvSpPr/>
          <p:nvPr/>
        </p:nvSpPr>
        <p:spPr>
          <a:xfrm>
            <a:off x="222708" y="1225328"/>
            <a:ext cx="2736304"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Σωματική ευεξία και συμπτώματα</a:t>
            </a:r>
          </a:p>
          <a:p>
            <a:pPr marL="285750" indent="-285750">
              <a:buFont typeface="Arial" panose="020B0604020202020204" pitchFamily="34" charset="0"/>
              <a:buChar char="•"/>
            </a:pPr>
            <a:r>
              <a:rPr lang="el-GR" dirty="0" smtClean="0">
                <a:solidFill>
                  <a:schemeClr val="tx1"/>
                </a:solidFill>
              </a:rPr>
              <a:t>Λειτουργική ικανότητα</a:t>
            </a:r>
          </a:p>
          <a:p>
            <a:pPr marL="285750" indent="-285750">
              <a:buFont typeface="Arial" panose="020B0604020202020204" pitchFamily="34" charset="0"/>
              <a:buChar char="•"/>
            </a:pPr>
            <a:r>
              <a:rPr lang="el-GR" dirty="0" smtClean="0">
                <a:solidFill>
                  <a:schemeClr val="tx1"/>
                </a:solidFill>
              </a:rPr>
              <a:t>Δυναμικότητα/Κόπωση</a:t>
            </a:r>
          </a:p>
          <a:p>
            <a:pPr marL="285750" indent="-285750">
              <a:buFont typeface="Arial" panose="020B0604020202020204" pitchFamily="34" charset="0"/>
              <a:buChar char="•"/>
            </a:pPr>
            <a:r>
              <a:rPr lang="el-GR" dirty="0" smtClean="0">
                <a:solidFill>
                  <a:schemeClr val="tx1"/>
                </a:solidFill>
              </a:rPr>
              <a:t>Ύπνος και ανάπαυση</a:t>
            </a:r>
          </a:p>
          <a:p>
            <a:pPr marL="285750" indent="-285750">
              <a:buFont typeface="Arial" panose="020B0604020202020204" pitchFamily="34" charset="0"/>
              <a:buChar char="•"/>
            </a:pPr>
            <a:r>
              <a:rPr lang="el-GR" dirty="0" smtClean="0">
                <a:solidFill>
                  <a:schemeClr val="tx1"/>
                </a:solidFill>
              </a:rPr>
              <a:t>Ολική Σωματική Υγεία</a:t>
            </a:r>
          </a:p>
          <a:p>
            <a:pPr marL="285750" indent="-285750">
              <a:buFont typeface="Arial" panose="020B0604020202020204" pitchFamily="34" charset="0"/>
              <a:buChar char="•"/>
            </a:pPr>
            <a:r>
              <a:rPr lang="el-GR" dirty="0" smtClean="0">
                <a:solidFill>
                  <a:schemeClr val="tx1"/>
                </a:solidFill>
              </a:rPr>
              <a:t>Γονιμότητα</a:t>
            </a:r>
            <a:endParaRPr lang="el-GR" dirty="0">
              <a:solidFill>
                <a:schemeClr val="tx1"/>
              </a:solidFill>
            </a:endParaRPr>
          </a:p>
        </p:txBody>
      </p:sp>
      <p:sp>
        <p:nvSpPr>
          <p:cNvPr id="5" name="Rectangle 4"/>
          <p:cNvSpPr/>
          <p:nvPr/>
        </p:nvSpPr>
        <p:spPr>
          <a:xfrm>
            <a:off x="5932504" y="1225328"/>
            <a:ext cx="3013384" cy="2880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Ψυχολογική ευεξία</a:t>
            </a:r>
          </a:p>
          <a:p>
            <a:pPr marL="285750" indent="-285750">
              <a:buFont typeface="Arial" panose="020B0604020202020204" pitchFamily="34" charset="0"/>
              <a:buChar char="•"/>
            </a:pPr>
            <a:r>
              <a:rPr lang="el-GR" dirty="0" smtClean="0">
                <a:solidFill>
                  <a:schemeClr val="tx1"/>
                </a:solidFill>
              </a:rPr>
              <a:t>Έλεγχος</a:t>
            </a:r>
          </a:p>
          <a:p>
            <a:pPr marL="285750" indent="-285750">
              <a:buFont typeface="Arial" panose="020B0604020202020204" pitchFamily="34" charset="0"/>
              <a:buChar char="•"/>
            </a:pPr>
            <a:r>
              <a:rPr lang="el-GR" dirty="0" smtClean="0">
                <a:solidFill>
                  <a:schemeClr val="tx1"/>
                </a:solidFill>
              </a:rPr>
              <a:t>Άγχος</a:t>
            </a:r>
          </a:p>
          <a:p>
            <a:pPr marL="285750" indent="-285750">
              <a:buFont typeface="Arial" panose="020B0604020202020204" pitchFamily="34" charset="0"/>
              <a:buChar char="•"/>
            </a:pPr>
            <a:r>
              <a:rPr lang="el-GR" dirty="0" smtClean="0">
                <a:solidFill>
                  <a:schemeClr val="tx1"/>
                </a:solidFill>
              </a:rPr>
              <a:t>Κατάθλιψη</a:t>
            </a:r>
          </a:p>
          <a:p>
            <a:pPr marL="285750" indent="-285750">
              <a:buFont typeface="Arial" panose="020B0604020202020204" pitchFamily="34" charset="0"/>
              <a:buChar char="•"/>
            </a:pPr>
            <a:r>
              <a:rPr lang="el-GR" dirty="0" smtClean="0">
                <a:solidFill>
                  <a:schemeClr val="tx1"/>
                </a:solidFill>
              </a:rPr>
              <a:t>Ψυχαγωγία/Απασχόληση</a:t>
            </a:r>
          </a:p>
          <a:p>
            <a:pPr marL="285750" indent="-285750">
              <a:buFont typeface="Arial" panose="020B0604020202020204" pitchFamily="34" charset="0"/>
              <a:buChar char="•"/>
            </a:pPr>
            <a:r>
              <a:rPr lang="el-GR" dirty="0" smtClean="0">
                <a:solidFill>
                  <a:schemeClr val="tx1"/>
                </a:solidFill>
              </a:rPr>
              <a:t>Φόβος υποτροπής</a:t>
            </a:r>
          </a:p>
          <a:p>
            <a:pPr marL="285750" indent="-285750">
              <a:buFont typeface="Arial" panose="020B0604020202020204" pitchFamily="34" charset="0"/>
              <a:buChar char="•"/>
            </a:pPr>
            <a:r>
              <a:rPr lang="el-GR" dirty="0" smtClean="0">
                <a:solidFill>
                  <a:schemeClr val="tx1"/>
                </a:solidFill>
              </a:rPr>
              <a:t>Ικανότητα προσοχής</a:t>
            </a:r>
          </a:p>
          <a:p>
            <a:pPr marL="285750" indent="-285750">
              <a:buFont typeface="Arial" panose="020B0604020202020204" pitchFamily="34" charset="0"/>
              <a:buChar char="•"/>
            </a:pPr>
            <a:r>
              <a:rPr lang="el-GR" dirty="0" smtClean="0">
                <a:solidFill>
                  <a:schemeClr val="tx1"/>
                </a:solidFill>
              </a:rPr>
              <a:t>Καταπόνηση από τη διάγνωση και έλεγχος θεραπείας</a:t>
            </a:r>
            <a:endParaRPr lang="el-GR" dirty="0">
              <a:solidFill>
                <a:schemeClr val="tx1"/>
              </a:solidFill>
            </a:endParaRPr>
          </a:p>
        </p:txBody>
      </p:sp>
      <p:sp>
        <p:nvSpPr>
          <p:cNvPr id="6" name="Rectangle 5"/>
          <p:cNvSpPr/>
          <p:nvPr/>
        </p:nvSpPr>
        <p:spPr>
          <a:xfrm>
            <a:off x="222708" y="3509392"/>
            <a:ext cx="2736304" cy="3159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Κοινωνική ευεξία</a:t>
            </a:r>
          </a:p>
          <a:p>
            <a:pPr marL="285750" indent="-285750">
              <a:buFont typeface="Arial" panose="020B0604020202020204" pitchFamily="34" charset="0"/>
              <a:buChar char="•"/>
            </a:pPr>
            <a:r>
              <a:rPr lang="el-GR" dirty="0" smtClean="0">
                <a:solidFill>
                  <a:schemeClr val="tx1"/>
                </a:solidFill>
              </a:rPr>
              <a:t>Καταπόνηση της οικογένειας</a:t>
            </a:r>
          </a:p>
          <a:p>
            <a:pPr marL="285750" indent="-285750">
              <a:buFont typeface="Arial" panose="020B0604020202020204" pitchFamily="34" charset="0"/>
              <a:buChar char="•"/>
            </a:pPr>
            <a:r>
              <a:rPr lang="el-GR" dirty="0" smtClean="0">
                <a:solidFill>
                  <a:schemeClr val="tx1"/>
                </a:solidFill>
              </a:rPr>
              <a:t>Ρόλοι και σχέσεις </a:t>
            </a:r>
          </a:p>
          <a:p>
            <a:pPr marL="285750" indent="-285750">
              <a:buFont typeface="Arial" panose="020B0604020202020204" pitchFamily="34" charset="0"/>
              <a:buChar char="•"/>
            </a:pPr>
            <a:r>
              <a:rPr lang="el-GR" dirty="0" smtClean="0">
                <a:solidFill>
                  <a:schemeClr val="tx1"/>
                </a:solidFill>
              </a:rPr>
              <a:t>Αγάπη/Σεξουαλική λειτουργικότητα</a:t>
            </a:r>
          </a:p>
          <a:p>
            <a:pPr marL="285750" indent="-285750">
              <a:buFont typeface="Arial" panose="020B0604020202020204" pitchFamily="34" charset="0"/>
              <a:buChar char="•"/>
            </a:pPr>
            <a:r>
              <a:rPr lang="el-GR" dirty="0" smtClean="0">
                <a:solidFill>
                  <a:schemeClr val="tx1"/>
                </a:solidFill>
              </a:rPr>
              <a:t>Εξωτερική εμφάνιση</a:t>
            </a:r>
          </a:p>
          <a:p>
            <a:pPr marL="285750" indent="-285750">
              <a:buFont typeface="Arial" panose="020B0604020202020204" pitchFamily="34" charset="0"/>
              <a:buChar char="•"/>
            </a:pPr>
            <a:r>
              <a:rPr lang="el-GR" dirty="0" smtClean="0">
                <a:solidFill>
                  <a:schemeClr val="tx1"/>
                </a:solidFill>
              </a:rPr>
              <a:t>Ψυχαγωγία</a:t>
            </a:r>
          </a:p>
          <a:p>
            <a:pPr marL="285750" indent="-285750">
              <a:buFont typeface="Arial" panose="020B0604020202020204" pitchFamily="34" charset="0"/>
              <a:buChar char="•"/>
            </a:pPr>
            <a:r>
              <a:rPr lang="el-GR" dirty="0" smtClean="0">
                <a:solidFill>
                  <a:schemeClr val="tx1"/>
                </a:solidFill>
              </a:rPr>
              <a:t>Απομόνωση</a:t>
            </a:r>
          </a:p>
          <a:p>
            <a:pPr marL="285750" indent="-285750">
              <a:buFont typeface="Arial" panose="020B0604020202020204" pitchFamily="34" charset="0"/>
              <a:buChar char="•"/>
            </a:pPr>
            <a:r>
              <a:rPr lang="el-GR" dirty="0" smtClean="0">
                <a:solidFill>
                  <a:schemeClr val="tx1"/>
                </a:solidFill>
              </a:rPr>
              <a:t>Οικονομική κατάσταση</a:t>
            </a:r>
          </a:p>
          <a:p>
            <a:pPr marL="285750" indent="-285750">
              <a:buFont typeface="Arial" panose="020B0604020202020204" pitchFamily="34" charset="0"/>
              <a:buChar char="•"/>
            </a:pPr>
            <a:r>
              <a:rPr lang="el-GR" dirty="0" smtClean="0">
                <a:solidFill>
                  <a:schemeClr val="tx1"/>
                </a:solidFill>
              </a:rPr>
              <a:t>Εργασία</a:t>
            </a:r>
            <a:endParaRPr lang="el-GR" dirty="0">
              <a:solidFill>
                <a:schemeClr val="tx1"/>
              </a:solidFill>
            </a:endParaRPr>
          </a:p>
        </p:txBody>
      </p:sp>
      <p:sp>
        <p:nvSpPr>
          <p:cNvPr id="7" name="Rectangle 6"/>
          <p:cNvSpPr/>
          <p:nvPr/>
        </p:nvSpPr>
        <p:spPr>
          <a:xfrm>
            <a:off x="5932504" y="4221088"/>
            <a:ext cx="3013384"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Πνευματική ευεξία</a:t>
            </a:r>
          </a:p>
          <a:p>
            <a:pPr marL="285750" indent="-285750">
              <a:buFont typeface="Arial" panose="020B0604020202020204" pitchFamily="34" charset="0"/>
              <a:buChar char="•"/>
            </a:pPr>
            <a:r>
              <a:rPr lang="el-GR" dirty="0" smtClean="0">
                <a:solidFill>
                  <a:schemeClr val="tx1"/>
                </a:solidFill>
              </a:rPr>
              <a:t>Νόημα της νόσου</a:t>
            </a:r>
          </a:p>
          <a:p>
            <a:pPr marL="285750" indent="-285750">
              <a:buFont typeface="Arial" panose="020B0604020202020204" pitchFamily="34" charset="0"/>
              <a:buChar char="•"/>
            </a:pPr>
            <a:r>
              <a:rPr lang="el-GR" dirty="0" smtClean="0">
                <a:solidFill>
                  <a:schemeClr val="tx1"/>
                </a:solidFill>
              </a:rPr>
              <a:t>Θρησκευτικότητα</a:t>
            </a:r>
          </a:p>
          <a:p>
            <a:pPr marL="285750" indent="-285750">
              <a:buFont typeface="Arial" panose="020B0604020202020204" pitchFamily="34" charset="0"/>
              <a:buChar char="•"/>
            </a:pPr>
            <a:r>
              <a:rPr lang="el-GR" dirty="0" smtClean="0">
                <a:solidFill>
                  <a:schemeClr val="tx1"/>
                </a:solidFill>
              </a:rPr>
              <a:t>Υπερβατικότητα</a:t>
            </a:r>
          </a:p>
          <a:p>
            <a:pPr marL="285750" indent="-285750">
              <a:buFont typeface="Arial" panose="020B0604020202020204" pitchFamily="34" charset="0"/>
              <a:buChar char="•"/>
            </a:pPr>
            <a:r>
              <a:rPr lang="el-GR" dirty="0" smtClean="0">
                <a:solidFill>
                  <a:schemeClr val="tx1"/>
                </a:solidFill>
              </a:rPr>
              <a:t>Ελπίδα</a:t>
            </a:r>
          </a:p>
          <a:p>
            <a:pPr marL="285750" indent="-285750">
              <a:buFont typeface="Arial" panose="020B0604020202020204" pitchFamily="34" charset="0"/>
              <a:buChar char="•"/>
            </a:pPr>
            <a:r>
              <a:rPr lang="el-GR" dirty="0" smtClean="0">
                <a:solidFill>
                  <a:schemeClr val="tx1"/>
                </a:solidFill>
              </a:rPr>
              <a:t>Αβεβαιότητα</a:t>
            </a:r>
          </a:p>
          <a:p>
            <a:pPr marL="285750" indent="-285750">
              <a:buFont typeface="Arial" panose="020B0604020202020204" pitchFamily="34" charset="0"/>
              <a:buChar char="•"/>
            </a:pPr>
            <a:r>
              <a:rPr lang="el-GR" dirty="0" smtClean="0">
                <a:solidFill>
                  <a:schemeClr val="tx1"/>
                </a:solidFill>
              </a:rPr>
              <a:t>Εσωτερική δύναμη</a:t>
            </a:r>
            <a:endParaRPr lang="el-GR" dirty="0">
              <a:solidFill>
                <a:schemeClr val="tx1"/>
              </a:solidFill>
            </a:endParaRPr>
          </a:p>
        </p:txBody>
      </p:sp>
      <p:sp>
        <p:nvSpPr>
          <p:cNvPr id="8" name="Rectangle 7"/>
          <p:cNvSpPr/>
          <p:nvPr/>
        </p:nvSpPr>
        <p:spPr>
          <a:xfrm>
            <a:off x="3498790" y="3590568"/>
            <a:ext cx="1808208" cy="604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Ποιότητα Ζωής</a:t>
            </a:r>
          </a:p>
        </p:txBody>
      </p:sp>
      <p:grpSp>
        <p:nvGrpSpPr>
          <p:cNvPr id="19" name="Group 18"/>
          <p:cNvGrpSpPr/>
          <p:nvPr/>
        </p:nvGrpSpPr>
        <p:grpSpPr>
          <a:xfrm>
            <a:off x="3120612" y="2942614"/>
            <a:ext cx="587292" cy="566778"/>
            <a:chOff x="3120612" y="2942614"/>
            <a:chExt cx="587292" cy="566778"/>
          </a:xfrm>
        </p:grpSpPr>
        <p:cxnSp>
          <p:nvCxnSpPr>
            <p:cNvPr id="9" name="Straight Arrow Connector 8"/>
            <p:cNvCxnSpPr/>
            <p:nvPr/>
          </p:nvCxnSpPr>
          <p:spPr>
            <a:xfrm>
              <a:off x="3120612" y="3068482"/>
              <a:ext cx="504056" cy="44091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182422" y="2942614"/>
              <a:ext cx="525482" cy="4429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5400000">
            <a:off x="5172917" y="2932357"/>
            <a:ext cx="587292" cy="566778"/>
            <a:chOff x="3120612" y="2942614"/>
            <a:chExt cx="587292" cy="566778"/>
          </a:xfrm>
        </p:grpSpPr>
        <p:cxnSp>
          <p:nvCxnSpPr>
            <p:cNvPr id="22" name="Straight Arrow Connector 21"/>
            <p:cNvCxnSpPr/>
            <p:nvPr/>
          </p:nvCxnSpPr>
          <p:spPr>
            <a:xfrm>
              <a:off x="3120612" y="3068482"/>
              <a:ext cx="504056" cy="44091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182422" y="2942614"/>
              <a:ext cx="525482" cy="4429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234829" y="4254992"/>
            <a:ext cx="587292" cy="566778"/>
            <a:chOff x="3120612" y="2942614"/>
            <a:chExt cx="587292" cy="566778"/>
          </a:xfrm>
        </p:grpSpPr>
        <p:cxnSp>
          <p:nvCxnSpPr>
            <p:cNvPr id="25" name="Straight Arrow Connector 24"/>
            <p:cNvCxnSpPr/>
            <p:nvPr/>
          </p:nvCxnSpPr>
          <p:spPr>
            <a:xfrm>
              <a:off x="3120612" y="3068482"/>
              <a:ext cx="504056" cy="44091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82422" y="2942614"/>
              <a:ext cx="525482" cy="4429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5400000">
            <a:off x="3078994" y="4317926"/>
            <a:ext cx="587292" cy="566778"/>
            <a:chOff x="3120612" y="2942614"/>
            <a:chExt cx="587292" cy="566778"/>
          </a:xfrm>
        </p:grpSpPr>
        <p:cxnSp>
          <p:nvCxnSpPr>
            <p:cNvPr id="28" name="Straight Arrow Connector 27"/>
            <p:cNvCxnSpPr/>
            <p:nvPr/>
          </p:nvCxnSpPr>
          <p:spPr>
            <a:xfrm>
              <a:off x="3120612" y="3068482"/>
              <a:ext cx="504056" cy="44091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182422" y="2942614"/>
              <a:ext cx="525482" cy="4429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8133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Διεργασία θανάτου</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Οι </a:t>
            </a:r>
            <a:r>
              <a:rPr lang="en-US" sz="2400" dirty="0" smtClean="0"/>
              <a:t>Claser &amp; Strauss </a:t>
            </a:r>
            <a:r>
              <a:rPr lang="el-GR" sz="2400" dirty="0" smtClean="0"/>
              <a:t>περιγράφουν 4 πορείες διεργασίας θανάτου, στις οποίες μπορεί να βιωθεί αυτή η κρίση:</a:t>
            </a:r>
          </a:p>
          <a:p>
            <a:pPr>
              <a:buFont typeface="+mj-lt"/>
              <a:buAutoNum type="arabicPeriod"/>
            </a:pPr>
            <a:r>
              <a:rPr lang="el-GR" sz="2400" dirty="0" smtClean="0"/>
              <a:t>Σίγουρος θάνατος σε γνωστό χρόνο</a:t>
            </a:r>
          </a:p>
          <a:p>
            <a:pPr>
              <a:buFont typeface="+mj-lt"/>
              <a:buAutoNum type="arabicPeriod"/>
            </a:pPr>
            <a:r>
              <a:rPr lang="el-GR" sz="2400" dirty="0" smtClean="0"/>
              <a:t>Σίγουρος θάνατος σε άγνωστο χρόνο</a:t>
            </a:r>
          </a:p>
          <a:p>
            <a:pPr>
              <a:buFont typeface="+mj-lt"/>
              <a:buAutoNum type="arabicPeriod"/>
            </a:pPr>
            <a:r>
              <a:rPr lang="el-GR" sz="2400" dirty="0" smtClean="0"/>
              <a:t>Αβέβαιος θάνατος αλλά γνωστός χρόνος, όπου η ερώτηση μπορεί να απαντηθεί</a:t>
            </a:r>
          </a:p>
          <a:p>
            <a:pPr>
              <a:buFont typeface="+mj-lt"/>
              <a:buAutoNum type="arabicPeriod"/>
            </a:pPr>
            <a:r>
              <a:rPr lang="el-GR" sz="2400" dirty="0"/>
              <a:t>Αβέβαιος θάνατος </a:t>
            </a:r>
            <a:r>
              <a:rPr lang="el-GR" sz="2400" dirty="0" smtClean="0"/>
              <a:t>και αβέβαιος χρόνος</a:t>
            </a:r>
            <a:r>
              <a:rPr lang="el-GR" sz="2400" dirty="0"/>
              <a:t>, όπου η ερώτηση μπορεί να απαντηθεί</a:t>
            </a:r>
          </a:p>
          <a:p>
            <a:pPr>
              <a:buFont typeface="+mj-lt"/>
              <a:buAutoNum type="arabicPeriod"/>
            </a:pPr>
            <a:endParaRPr lang="el-GR" sz="2400" dirty="0" smtClean="0"/>
          </a:p>
          <a:p>
            <a:endParaRPr lang="el-GR" sz="2400" dirty="0"/>
          </a:p>
        </p:txBody>
      </p:sp>
    </p:spTree>
    <p:extLst>
      <p:ext uri="{BB962C8B-B14F-4D97-AF65-F5344CB8AC3E}">
        <p14:creationId xmlns:p14="http://schemas.microsoft.com/office/powerpoint/2010/main" val="1202593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538931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a:t>
            </a:r>
            <a:endParaRPr lang="el-GR" dirty="0"/>
          </a:p>
        </p:txBody>
      </p:sp>
      <p:sp>
        <p:nvSpPr>
          <p:cNvPr id="3" name="Θέση περιεχομένου 2"/>
          <p:cNvSpPr>
            <a:spLocks noGrp="1"/>
          </p:cNvSpPr>
          <p:nvPr>
            <p:ph idx="1"/>
          </p:nvPr>
        </p:nvSpPr>
        <p:spPr/>
        <p:txBody>
          <a:bodyPr/>
          <a:lstStyle/>
          <a:p>
            <a:endParaRPr lang="el-GR" dirty="0" smtClean="0"/>
          </a:p>
          <a:p>
            <a:endParaRPr lang="el-GR" dirty="0" smtClean="0"/>
          </a:p>
          <a:p>
            <a:r>
              <a:rPr lang="el-GR" dirty="0" smtClean="0"/>
              <a:t>Ανακοίνωση της διάγνωσης</a:t>
            </a:r>
          </a:p>
          <a:p>
            <a:endParaRPr lang="el-GR" dirty="0" smtClean="0"/>
          </a:p>
          <a:p>
            <a:r>
              <a:rPr lang="el-GR" dirty="0" smtClean="0"/>
              <a:t>Πλήρης πληροφόρηση ασθενών</a:t>
            </a:r>
            <a:endParaRPr lang="el-GR" dirty="0"/>
          </a:p>
        </p:txBody>
      </p:sp>
    </p:spTree>
    <p:extLst>
      <p:ext uri="{BB962C8B-B14F-4D97-AF65-F5344CB8AC3E}">
        <p14:creationId xmlns:p14="http://schemas.microsoft.com/office/powerpoint/2010/main" val="1738588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 </a:t>
            </a:r>
            <a:r>
              <a:rPr lang="el-GR" sz="2000" dirty="0"/>
              <a:t>Ουρανία </a:t>
            </a:r>
            <a:r>
              <a:rPr lang="el-GR" sz="2000" dirty="0" smtClean="0"/>
              <a:t>Γκοβίνα</a:t>
            </a:r>
            <a:r>
              <a:rPr lang="en-US" sz="2000" dirty="0" smtClean="0"/>
              <a:t>,</a:t>
            </a:r>
            <a:r>
              <a:rPr lang="el-GR" sz="2000" dirty="0" smtClean="0"/>
              <a:t> 2014. Ευάγγελος Δούσης</a:t>
            </a:r>
            <a:r>
              <a:rPr lang="en-US" sz="2000" dirty="0" smtClean="0"/>
              <a:t>, </a:t>
            </a:r>
            <a:r>
              <a:rPr lang="el-GR" sz="2000" dirty="0"/>
              <a:t>Ουρανία Γκοβίνα. </a:t>
            </a:r>
            <a:r>
              <a:rPr lang="el-GR" sz="2000" dirty="0" smtClean="0"/>
              <a:t>«Ογκολογική Νοσηλευτική. Ενότητα </a:t>
            </a:r>
            <a:r>
              <a:rPr lang="el-GR" sz="2000" dirty="0"/>
              <a:t>2: Οι επιπτώσεις του </a:t>
            </a:r>
            <a:r>
              <a:rPr lang="el-GR" sz="2000" dirty="0" smtClean="0"/>
              <a:t>καρκίνου».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37793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35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Στρατηγική </a:t>
            </a:r>
            <a:r>
              <a:rPr lang="el-GR" dirty="0" smtClean="0"/>
              <a:t>Φροντίδας</a:t>
            </a:r>
            <a:r>
              <a:rPr lang="en-US" dirty="0" smtClean="0"/>
              <a:t> </a:t>
            </a:r>
            <a:r>
              <a:rPr lang="el-GR" sz="2800" b="0" dirty="0" smtClean="0">
                <a:solidFill>
                  <a:prstClr val="black"/>
                </a:solidFill>
              </a:rPr>
              <a:t>(</a:t>
            </a:r>
            <a:r>
              <a:rPr lang="en-US" sz="2800" b="0" dirty="0" smtClean="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Η συζήτηση των δύσκολων συναισθηματικών θεμάτων όπως είναι η διάγνωση του καρκίνου</a:t>
            </a:r>
            <a:r>
              <a:rPr lang="en-US" sz="2400" dirty="0" smtClean="0"/>
              <a:t>:</a:t>
            </a:r>
            <a:endParaRPr lang="el-GR" sz="2400" dirty="0" smtClean="0"/>
          </a:p>
          <a:p>
            <a:r>
              <a:rPr lang="el-GR" sz="2400" dirty="0" smtClean="0"/>
              <a:t>Έλεγχος του βαθμού πληροφόρησης που έχει δοθεί από την ιατρική ομάδα για την αποφυγή σύγκρουσης ή μετάδοσης ακατάλληλων πληροφοριών.</a:t>
            </a:r>
          </a:p>
          <a:p>
            <a:r>
              <a:rPr lang="el-GR" sz="2400" dirty="0" smtClean="0"/>
              <a:t>Ακρόαση των λεγόμενων από τον ασθενή.</a:t>
            </a:r>
          </a:p>
          <a:p>
            <a:r>
              <a:rPr lang="el-GR" sz="2400" dirty="0" smtClean="0"/>
              <a:t>Αναγνώριση των επιπτώσεων όσων λέγονται.</a:t>
            </a:r>
          </a:p>
          <a:p>
            <a:r>
              <a:rPr lang="el-GR" sz="2400" dirty="0" smtClean="0"/>
              <a:t>Ανίχνευση των όσων ήδη γνωρίζουν ή υποψιάζονται, των συμπερασμάτων που έχουν διεξαχθεί από αυτά, της διαθέσιμης υποστήριξης από την οικογένεια και τους φίλους καθώς και του βαθμού των λεπτομερειών που επιθυμούν.</a:t>
            </a:r>
            <a:endParaRPr lang="el-GR" sz="2400" dirty="0"/>
          </a:p>
        </p:txBody>
      </p:sp>
    </p:spTree>
    <p:extLst>
      <p:ext uri="{BB962C8B-B14F-4D97-AF65-F5344CB8AC3E}">
        <p14:creationId xmlns:p14="http://schemas.microsoft.com/office/powerpoint/2010/main" val="3249937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Στρατηγική </a:t>
            </a:r>
            <a:r>
              <a:rPr lang="el-GR" dirty="0" smtClean="0"/>
              <a:t>Φροντίδας</a:t>
            </a:r>
            <a:r>
              <a:rPr lang="en-US"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a:solidFill>
                  <a:prstClr val="black"/>
                </a:solidFill>
              </a:rPr>
              <a:t>2</a:t>
            </a:r>
            <a:r>
              <a:rPr lang="el-GR" sz="2800" b="0" dirty="0">
                <a:solidFill>
                  <a:prstClr val="black"/>
                </a:solidFill>
              </a:rPr>
              <a:t>)</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sz="2400" dirty="0" smtClean="0"/>
              <a:t>Η συζήτηση των δύσκολων συναισθηματικών θεμάτων όπως είναι η διάγνωση του καρκίνου (συνέχεια)</a:t>
            </a:r>
            <a:r>
              <a:rPr lang="en-US" sz="2400" dirty="0" smtClean="0"/>
              <a:t>:</a:t>
            </a:r>
            <a:endParaRPr lang="el-GR" sz="2400" dirty="0" smtClean="0"/>
          </a:p>
          <a:p>
            <a:r>
              <a:rPr lang="el-GR" sz="2400" dirty="0" smtClean="0"/>
              <a:t>Έλεγχος της πληροφόρησης όσο είναι δυνατόν από τους ίδιους.</a:t>
            </a:r>
          </a:p>
          <a:p>
            <a:r>
              <a:rPr lang="el-GR" sz="2400" dirty="0" smtClean="0"/>
              <a:t>Πληροφόρηση σε απλή γνώση και μικρές ποσότητες. </a:t>
            </a:r>
          </a:p>
          <a:p>
            <a:r>
              <a:rPr lang="el-GR" sz="2400" dirty="0" smtClean="0"/>
              <a:t>Επιβεβαίωση ότι και οι δύο κουβεντιάζετε για το ίδιο θέμα.</a:t>
            </a:r>
          </a:p>
          <a:p>
            <a:r>
              <a:rPr lang="el-GR" sz="2400" dirty="0" smtClean="0"/>
              <a:t>Καθορισμός και μετάδοση των τεχνικών πληροφοριών, όσο κρίνεται απαραίτητο.</a:t>
            </a:r>
          </a:p>
          <a:p>
            <a:r>
              <a:rPr lang="el-GR" sz="2400" dirty="0" smtClean="0"/>
              <a:t>Ειλικρίνεια, ακρίβεια και ρεαλισμός, αλλά και ευαισθησία και διατήρηση της ελπίδας.</a:t>
            </a:r>
          </a:p>
          <a:p>
            <a:r>
              <a:rPr lang="el-GR" sz="2400" dirty="0" smtClean="0"/>
              <a:t>Αποφυγή ανακοίνωσης ψευδών μη επιβεβαιωμένων στοιχείων.</a:t>
            </a:r>
          </a:p>
          <a:p>
            <a:r>
              <a:rPr lang="el-GR" sz="2400" dirty="0" smtClean="0"/>
              <a:t>Χορήγηση πρακτικών πληροφοριών και συμβουλών.</a:t>
            </a:r>
            <a:endParaRPr lang="el-GR" sz="2400" dirty="0"/>
          </a:p>
        </p:txBody>
      </p:sp>
    </p:spTree>
    <p:extLst>
      <p:ext uri="{BB962C8B-B14F-4D97-AF65-F5344CB8AC3E}">
        <p14:creationId xmlns:p14="http://schemas.microsoft.com/office/powerpoint/2010/main" val="4253529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Αντίδραση των νοσηλευτών</a:t>
            </a:r>
            <a:endParaRPr lang="el-GR" dirty="0"/>
          </a:p>
        </p:txBody>
      </p:sp>
      <p:sp>
        <p:nvSpPr>
          <p:cNvPr id="3" name="Θέση περιεχομένου 2"/>
          <p:cNvSpPr>
            <a:spLocks noGrp="1"/>
          </p:cNvSpPr>
          <p:nvPr>
            <p:ph idx="1"/>
          </p:nvPr>
        </p:nvSpPr>
        <p:spPr/>
        <p:txBody>
          <a:bodyPr/>
          <a:lstStyle/>
          <a:p>
            <a:r>
              <a:rPr lang="el-GR" dirty="0" smtClean="0"/>
              <a:t>Η αντίδραση των νοσηλευτών (λεκτική, συναισθηματική) και η συμπεριφορά τους απέναντι σε δυσάρεστες γι αυτούς καταστάσεις που πιθανά αντιμετωπίζουν στο νοσοκομείο καθορίζει το πόσο επαγγελματίες είναι.</a:t>
            </a:r>
            <a:endParaRPr lang="el-GR" dirty="0"/>
          </a:p>
        </p:txBody>
      </p:sp>
    </p:spTree>
    <p:extLst>
      <p:ext uri="{BB962C8B-B14F-4D97-AF65-F5344CB8AC3E}">
        <p14:creationId xmlns:p14="http://schemas.microsoft.com/office/powerpoint/2010/main" val="155093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908720"/>
          </a:xfrm>
        </p:spPr>
        <p:txBody>
          <a:bodyPr>
            <a:noAutofit/>
          </a:bodyPr>
          <a:lstStyle/>
          <a:p>
            <a:r>
              <a:rPr lang="el-GR" sz="3200" dirty="0" smtClean="0"/>
              <a:t>Η συζήτηση δύσκολων συναισθηματικών θεμάτων όπως είναι η διάγνωση του </a:t>
            </a:r>
            <a:r>
              <a:rPr lang="el-GR" sz="3200" dirty="0" smtClean="0"/>
              <a:t>καρκίνου</a:t>
            </a:r>
            <a:r>
              <a:rPr lang="en-US" sz="3200" dirty="0" smtClean="0"/>
              <a:t> </a:t>
            </a:r>
            <a:r>
              <a:rPr lang="el-GR" sz="2800" b="0" dirty="0">
                <a:solidFill>
                  <a:prstClr val="black"/>
                </a:solidFill>
              </a:rPr>
              <a:t>(</a:t>
            </a:r>
            <a:r>
              <a:rPr lang="en-US" sz="2800" b="0" dirty="0">
                <a:solidFill>
                  <a:prstClr val="black"/>
                </a:solidFill>
              </a:rPr>
              <a:t>1</a:t>
            </a:r>
            <a:r>
              <a:rPr lang="el-GR" sz="2800" b="0" dirty="0">
                <a:solidFill>
                  <a:prstClr val="black"/>
                </a:solidFill>
              </a:rPr>
              <a:t>/</a:t>
            </a:r>
            <a:r>
              <a:rPr lang="en-US" sz="2800" b="0" dirty="0">
                <a:solidFill>
                  <a:prstClr val="black"/>
                </a:solidFill>
              </a:rPr>
              <a:t>2</a:t>
            </a:r>
            <a:r>
              <a:rPr lang="el-GR" sz="2800" b="0" dirty="0">
                <a:solidFill>
                  <a:prstClr val="black"/>
                </a:solidFill>
              </a:rPr>
              <a:t>)</a:t>
            </a:r>
            <a:r>
              <a:rPr lang="el-GR" sz="3200" dirty="0" smtClean="0"/>
              <a:t> </a:t>
            </a:r>
            <a:endParaRPr lang="el-GR" sz="3200" dirty="0"/>
          </a:p>
        </p:txBody>
      </p:sp>
      <p:sp>
        <p:nvSpPr>
          <p:cNvPr id="3" name="Θέση περιεχομένου 2"/>
          <p:cNvSpPr>
            <a:spLocks noGrp="1"/>
          </p:cNvSpPr>
          <p:nvPr>
            <p:ph idx="1"/>
          </p:nvPr>
        </p:nvSpPr>
        <p:spPr/>
        <p:txBody>
          <a:bodyPr>
            <a:normAutofit fontScale="85000" lnSpcReduction="10000"/>
          </a:bodyPr>
          <a:lstStyle/>
          <a:p>
            <a:r>
              <a:rPr lang="el-GR" dirty="0" smtClean="0"/>
              <a:t>Έλεγχος του βαθμού πληροφόρησης που έχει δοθεί από την ιατρική ομάδα για την αποφυγή σύγκρουσης ή μετάδοσης ακατάλληλων πληροφοριών</a:t>
            </a:r>
          </a:p>
          <a:p>
            <a:r>
              <a:rPr lang="el-GR" dirty="0" smtClean="0"/>
              <a:t>Ακρόαση των λεγομένων από τον ασθενή</a:t>
            </a:r>
          </a:p>
          <a:p>
            <a:r>
              <a:rPr lang="el-GR" dirty="0" smtClean="0"/>
              <a:t>Αναγνώριση των επιπτώσεων των όσων λέγονται</a:t>
            </a:r>
          </a:p>
          <a:p>
            <a:r>
              <a:rPr lang="el-GR" dirty="0" smtClean="0"/>
              <a:t>Ανίχνευση των όσων ήδη γνωρίζουν ή υποψιάζονται, των συμπερασμάτων που έχουν διεξαχθεί από αυτά, της διαθέσιμης υποστήριξης από την οικογένεια και τους φίλους καθώς και του βαθμού των λεπτομερειών που επιθυμούν.</a:t>
            </a:r>
          </a:p>
          <a:p>
            <a:r>
              <a:rPr lang="el-GR" dirty="0" smtClean="0"/>
              <a:t>Έλεγχος της πληροφόρησης όσο είναι δυνατόν από τους ίδιους</a:t>
            </a:r>
            <a:endParaRPr lang="el-GR" dirty="0"/>
          </a:p>
        </p:txBody>
      </p:sp>
    </p:spTree>
    <p:extLst>
      <p:ext uri="{BB962C8B-B14F-4D97-AF65-F5344CB8AC3E}">
        <p14:creationId xmlns:p14="http://schemas.microsoft.com/office/powerpoint/2010/main" val="119338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908720"/>
          </a:xfrm>
        </p:spPr>
        <p:txBody>
          <a:bodyPr>
            <a:noAutofit/>
          </a:bodyPr>
          <a:lstStyle/>
          <a:p>
            <a:r>
              <a:rPr lang="el-GR" sz="3200" dirty="0">
                <a:solidFill>
                  <a:prstClr val="black"/>
                </a:solidFill>
              </a:rPr>
              <a:t>Η συζήτηση δύσκολων συναισθηματικών θεμάτων όπως είναι η διάγνωση του καρκίνου</a:t>
            </a:r>
            <a:r>
              <a:rPr lang="en-US" sz="3200" dirty="0">
                <a:solidFill>
                  <a:prstClr val="black"/>
                </a:solidFill>
              </a:rPr>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a:solidFill>
                  <a:prstClr val="black"/>
                </a:solidFill>
              </a:rPr>
              <a:t>2</a:t>
            </a:r>
            <a:r>
              <a:rPr lang="el-GR" sz="2800" b="0" dirty="0">
                <a:solidFill>
                  <a:prstClr val="black"/>
                </a:solidFill>
              </a:rPr>
              <a:t>)</a:t>
            </a:r>
            <a:r>
              <a:rPr lang="el-GR" sz="3200" dirty="0">
                <a:solidFill>
                  <a:prstClr val="black"/>
                </a:solidFill>
              </a:rPr>
              <a:t> </a:t>
            </a:r>
            <a:endParaRPr lang="el-GR" sz="3200" dirty="0"/>
          </a:p>
        </p:txBody>
      </p:sp>
      <p:sp>
        <p:nvSpPr>
          <p:cNvPr id="3" name="Θέση περιεχομένου 2"/>
          <p:cNvSpPr>
            <a:spLocks noGrp="1"/>
          </p:cNvSpPr>
          <p:nvPr>
            <p:ph idx="1"/>
          </p:nvPr>
        </p:nvSpPr>
        <p:spPr/>
        <p:txBody>
          <a:bodyPr>
            <a:normAutofit fontScale="85000" lnSpcReduction="10000"/>
          </a:bodyPr>
          <a:lstStyle/>
          <a:p>
            <a:r>
              <a:rPr lang="el-GR" dirty="0" smtClean="0"/>
              <a:t>Πληροφόρηση σε απλή γνώση και μικρές ποσότητες, ώστε να μπορεί να είναι κατανοητή και αφομοιώσιμη</a:t>
            </a:r>
          </a:p>
          <a:p>
            <a:r>
              <a:rPr lang="el-GR" dirty="0" smtClean="0"/>
              <a:t>Επιβεβαίωση ότι και οι δυο κουβεντιάζετε για το ίδιο θέμα</a:t>
            </a:r>
          </a:p>
          <a:p>
            <a:r>
              <a:rPr lang="el-GR" dirty="0" smtClean="0"/>
              <a:t>Καθορισμός και μετάδοση των τεχνικών πληροφοριών, όσο κρίνεται απαραίτητο</a:t>
            </a:r>
          </a:p>
          <a:p>
            <a:r>
              <a:rPr lang="el-GR" dirty="0" smtClean="0"/>
              <a:t>Ειλικρίνεια, ακρίβεια και ρεαλισμός, αλλά και ευαισθησία και διατήρηση της ελπίδας</a:t>
            </a:r>
          </a:p>
          <a:p>
            <a:r>
              <a:rPr lang="el-GR" dirty="0" smtClean="0"/>
              <a:t>Αποφυγή ανακοίνωσης ψευδών ή μη επιβεβαιωμένων στοιχείων</a:t>
            </a:r>
          </a:p>
          <a:p>
            <a:r>
              <a:rPr lang="el-GR" dirty="0" smtClean="0"/>
              <a:t>Χορήγηση πρακτικών πληροφοριών και συμβουλών</a:t>
            </a:r>
            <a:endParaRPr lang="el-GR" dirty="0"/>
          </a:p>
        </p:txBody>
      </p:sp>
    </p:spTree>
    <p:extLst>
      <p:ext uri="{BB962C8B-B14F-4D97-AF65-F5344CB8AC3E}">
        <p14:creationId xmlns:p14="http://schemas.microsoft.com/office/powerpoint/2010/main" val="717044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a1f7db548b5d31423c5d1a8f5638118a13e88c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2797</Words>
  <Application>Microsoft Office PowerPoint</Application>
  <PresentationFormat>Προβολή στην οθόνη (4:3)</PresentationFormat>
  <Paragraphs>343</Paragraphs>
  <Slides>44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44</vt:i4>
      </vt:variant>
    </vt:vector>
  </HeadingPairs>
  <TitlesOfParts>
    <vt:vector size="46" baseType="lpstr">
      <vt:lpstr>OC_template_updated</vt:lpstr>
      <vt:lpstr>1_OC_template_updated</vt:lpstr>
      <vt:lpstr>Ογκολογική Νοσηλευτική</vt:lpstr>
      <vt:lpstr>Οι επιπτώσεις του καρκίνου</vt:lpstr>
      <vt:lpstr>Η συνέχεια της νόσου</vt:lpstr>
      <vt:lpstr>Διάγνωση </vt:lpstr>
      <vt:lpstr>Στρατηγική Φροντίδας (1/2)</vt:lpstr>
      <vt:lpstr>Στρατηγική Φροντίδας (2/2)</vt:lpstr>
      <vt:lpstr>Αντίδραση των νοσηλευτών</vt:lpstr>
      <vt:lpstr>Η συζήτηση δύσκολων συναισθηματικών θεμάτων όπως είναι η διάγνωση του καρκίνου (1/2) </vt:lpstr>
      <vt:lpstr>Η συζήτηση δύσκολων συναισθηματικών θεμάτων όπως είναι η διάγνωση του καρκίνου (2/2) </vt:lpstr>
      <vt:lpstr>Καθυστέρηση στη διάγνωση</vt:lpstr>
      <vt:lpstr>Θεωρίες Προσαρμογής &amp; Αποδοχής (1/3)  </vt:lpstr>
      <vt:lpstr>Θεωρίες Προσαρμογής &amp; Αποδοχής  (2/3) </vt:lpstr>
      <vt:lpstr>Θεωρίες Προσαρμογής &amp; Αποδοχής  (3/3) </vt:lpstr>
      <vt:lpstr>Ψυχοδυναμική θεωρία</vt:lpstr>
      <vt:lpstr>Κοινοί αμυντικοί μηχανισμοί</vt:lpstr>
      <vt:lpstr>Ψυχοδυναμικό μοντέλο (μεταμοσχευθέντες) – 3 επίπεδα προσαρμογής</vt:lpstr>
      <vt:lpstr>Οι επιπτώσεις του καρκίνου</vt:lpstr>
      <vt:lpstr>Το νόημα του καρκίνου (1/2)</vt:lpstr>
      <vt:lpstr>Το νόημα του καρκίνου (2/2)</vt:lpstr>
      <vt:lpstr>Στρατηγική φροντίδας: Κινητοποίηση των αφηγήσεων (1/2)</vt:lpstr>
      <vt:lpstr>Στρατηγική φροντίδας: Κινητοποίηση των αφηγήσεων (2/2)</vt:lpstr>
      <vt:lpstr>Παράδειγμα (1/2)</vt:lpstr>
      <vt:lpstr>Παράδειγμα (2/2)</vt:lpstr>
      <vt:lpstr>Οι επιπτώσεις της θεραπείας</vt:lpstr>
      <vt:lpstr>Κλινική πορεία &amp; έκβαση του καρκίνου</vt:lpstr>
      <vt:lpstr>Χημειοθεραπεία (1/2) </vt:lpstr>
      <vt:lpstr>Χημειοθεραπεία (2/2)  </vt:lpstr>
      <vt:lpstr>Ακτινοθεραπεία </vt:lpstr>
      <vt:lpstr>Χειρουργικές επεμβάσεις</vt:lpstr>
      <vt:lpstr>Ανάνηψη από τη θεραπεία (1/3) </vt:lpstr>
      <vt:lpstr>Ανάνηψη από τη θεραπεία (2/3)</vt:lpstr>
      <vt:lpstr>Ανάνηψη από τη θεραπεία (3/3) </vt:lpstr>
      <vt:lpstr>Υποτροπή </vt:lpstr>
      <vt:lpstr>Στρατηγική φροντίδας: Παραδείγματα ερωτημάτων αξιολόγησης στον χρόνο της υποτροπής ή θεραπείας διάσωσης</vt:lpstr>
      <vt:lpstr>Μοντέλο ποιότητας ζωής ασθενών με καρκίνο</vt:lpstr>
      <vt:lpstr>Διεργασία θανάτου</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80</cp:revision>
  <dcterms:created xsi:type="dcterms:W3CDTF">2013-03-04T13:35:19Z</dcterms:created>
  <dcterms:modified xsi:type="dcterms:W3CDTF">2015-05-29T09:50:38Z</dcterms:modified>
</cp:coreProperties>
</file>