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54"/>
  </p:notesMasterIdLst>
  <p:handoutMasterIdLst>
    <p:handoutMasterId r:id="rId55"/>
  </p:handout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0" r:id="rId13"/>
    <p:sldId id="281" r:id="rId14"/>
    <p:sldId id="279" r:id="rId15"/>
    <p:sldId id="282" r:id="rId16"/>
    <p:sldId id="283" r:id="rId17"/>
    <p:sldId id="284" r:id="rId18"/>
    <p:sldId id="285" r:id="rId19"/>
    <p:sldId id="311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312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257" r:id="rId47"/>
    <p:sldId id="262" r:id="rId48"/>
    <p:sldId id="264" r:id="rId49"/>
    <p:sldId id="313" r:id="rId50"/>
    <p:sldId id="314" r:id="rId51"/>
    <p:sldId id="266" r:id="rId52"/>
    <p:sldId id="261" r:id="rId53"/>
  </p:sldIdLst>
  <p:sldSz cx="9144000" cy="6858000" type="screen4x3"/>
  <p:notesSz cx="7104063" cy="10234613"/>
  <p:custDataLst>
    <p:tags r:id="rId5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047EA-40C9-41B5-A194-CBC1C534BFA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787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047EA-40C9-41B5-A194-CBC1C534BFA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7607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047EA-40C9-41B5-A194-CBC1C534BFA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38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047EA-40C9-41B5-A194-CBC1C534BFA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2821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047EA-40C9-41B5-A194-CBC1C534BFA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127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99BC-06D3-4BAC-BC5D-C7C80B6A8EA5}" type="datetime1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863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mscientific.com/spectrophotometer_cuvettes.php" TargetMode="Externa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d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d.com/" TargetMode="Externa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rstedt.com/php/main.php" TargetMode="External"/><Relationship Id="rId5" Type="http://schemas.openxmlformats.org/officeDocument/2006/relationships/hyperlink" Target="http://www.bd.com/" TargetMode="Externa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d.com/" TargetMode="Externa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pectre_visible_light_e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2.5/deed.en" TargetMode="External"/><Relationship Id="rId4" Type="http://schemas.openxmlformats.org/officeDocument/2006/relationships/hyperlink" Target="http://commons.wikimedia.org/wiki/User:84user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0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Κλινική Χημεία 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560762"/>
          </a:xfrm>
        </p:spPr>
        <p:txBody>
          <a:bodyPr>
            <a:normAutofit fontScale="77500" lnSpcReduction="20000"/>
          </a:bodyPr>
          <a:lstStyle/>
          <a:p>
            <a:r>
              <a:rPr lang="el-GR" sz="3600" b="1" dirty="0" smtClean="0"/>
              <a:t>Ενότητα </a:t>
            </a:r>
            <a:r>
              <a:rPr lang="en-US" sz="3600" b="1" dirty="0" smtClean="0"/>
              <a:t>2</a:t>
            </a:r>
            <a:r>
              <a:rPr lang="el-GR" sz="3600" dirty="0" smtClean="0"/>
              <a:t>:</a:t>
            </a:r>
            <a:r>
              <a:rPr lang="en-US" sz="3600" dirty="0" smtClean="0"/>
              <a:t> </a:t>
            </a:r>
            <a:r>
              <a:rPr lang="el-GR" sz="3600" dirty="0"/>
              <a:t>Χρωματομετρικές </a:t>
            </a:r>
            <a:r>
              <a:rPr lang="el-GR" sz="3600" dirty="0" smtClean="0"/>
              <a:t>αναλύσεις</a:t>
            </a:r>
            <a:r>
              <a:rPr lang="en-US" sz="3600" dirty="0" smtClean="0"/>
              <a:t> </a:t>
            </a:r>
          </a:p>
          <a:p>
            <a:r>
              <a:rPr lang="el-GR" sz="3600" dirty="0" smtClean="0"/>
              <a:t>σε </a:t>
            </a:r>
            <a:r>
              <a:rPr lang="el-GR" sz="3600" dirty="0"/>
              <a:t>φωτόμετρα και βιοχημικούς αναλυτές</a:t>
            </a:r>
          </a:p>
          <a:p>
            <a:r>
              <a:rPr lang="el-GR" sz="3600" dirty="0"/>
              <a:t>Βασικές αρχές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3100" dirty="0" smtClean="0"/>
              <a:t>Δρ. Πέτρος Καρκαλούσος</a:t>
            </a:r>
          </a:p>
          <a:p>
            <a:pPr>
              <a:spcBef>
                <a:spcPts val="0"/>
              </a:spcBef>
            </a:pPr>
            <a:r>
              <a:rPr lang="el-GR" sz="3100" dirty="0" smtClean="0"/>
              <a:t>Τμήμα Ιατρικών Εργαστηρίων</a:t>
            </a:r>
            <a:endParaRPr lang="el-GR" sz="31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257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</a:t>
            </a: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Η φωτομετρική διάταξη </a:t>
            </a:r>
            <a:r>
              <a:rPr lang="el-GR" sz="3200" b="0" dirty="0">
                <a:solidFill>
                  <a:srgbClr val="820000"/>
                </a:solidFill>
              </a:rPr>
              <a:t>(2 από 2</a:t>
            </a:r>
            <a:r>
              <a:rPr lang="el-GR" sz="3200" b="0" dirty="0" smtClean="0">
                <a:solidFill>
                  <a:srgbClr val="820000"/>
                </a:solidFill>
              </a:rPr>
              <a:t>)</a:t>
            </a:r>
            <a:endParaRPr lang="el-GR" sz="3200" b="0" dirty="0">
              <a:solidFill>
                <a:srgbClr val="82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Παλαιότερα η απομόνωση του επιθυμητού χρώματος γίνονταν με πρίσματα (</a:t>
            </a:r>
            <a:r>
              <a:rPr lang="en-US" sz="2400" dirty="0"/>
              <a:t>spectrum = </a:t>
            </a:r>
            <a:r>
              <a:rPr lang="el-GR" sz="2400" dirty="0"/>
              <a:t>σπεκτροφωτόμετρο)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Σήμερα </a:t>
            </a:r>
            <a:r>
              <a:rPr lang="el-GR" sz="2400" dirty="0"/>
              <a:t>χρησιμοποιούν ειδική διάταξη με φίλτρα που απορροφούν στα </a:t>
            </a:r>
            <a:r>
              <a:rPr lang="el-GR" sz="2400" dirty="0" smtClean="0"/>
              <a:t>3</a:t>
            </a:r>
            <a:r>
              <a:rPr lang="en-US" sz="2400" dirty="0" smtClean="0"/>
              <a:t>4</a:t>
            </a:r>
            <a:r>
              <a:rPr lang="el-GR" sz="2400" dirty="0" smtClean="0"/>
              <a:t>0 </a:t>
            </a:r>
            <a:r>
              <a:rPr lang="el-GR" sz="2400" dirty="0"/>
              <a:t>– 800 </a:t>
            </a:r>
            <a:r>
              <a:rPr lang="en-US" sz="2400" dirty="0"/>
              <a:t>nm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Χρησιμοποιούν </a:t>
            </a:r>
            <a:r>
              <a:rPr lang="el-GR" sz="2400" dirty="0"/>
              <a:t>για αυτό 6 έως 12 διαφορετικά φίλτρα. Έχουν την δυνατότητα φωτομέτρησης και με δύο λ ταυτόχρονα.</a:t>
            </a:r>
          </a:p>
          <a:p>
            <a:endParaRPr lang="el-GR" sz="2400" dirty="0"/>
          </a:p>
        </p:txBody>
      </p:sp>
      <p:sp>
        <p:nvSpPr>
          <p:cNvPr id="33" name="3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88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885662"/>
              </p:ext>
            </p:extLst>
          </p:nvPr>
        </p:nvGraphicFramePr>
        <p:xfrm>
          <a:off x="755576" y="476672"/>
          <a:ext cx="7488835" cy="62654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47154"/>
                <a:gridCol w="817264"/>
                <a:gridCol w="816437"/>
                <a:gridCol w="816437"/>
                <a:gridCol w="816437"/>
                <a:gridCol w="816437"/>
                <a:gridCol w="721116"/>
                <a:gridCol w="721116"/>
                <a:gridCol w="816437"/>
              </a:tblGrid>
              <a:tr h="216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000" dirty="0">
                        <a:solidFill>
                          <a:srgbClr val="C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20000"/>
                          </a:solidFill>
                        </a:rPr>
                        <a:t>340</a:t>
                      </a:r>
                      <a:endParaRPr lang="el-GR" sz="1800" b="1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20000"/>
                          </a:solidFill>
                        </a:rPr>
                        <a:t>380</a:t>
                      </a:r>
                      <a:endParaRPr lang="el-GR" sz="1800" b="1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20000"/>
                          </a:solidFill>
                        </a:rPr>
                        <a:t>405</a:t>
                      </a:r>
                      <a:endParaRPr lang="el-GR" sz="1800" b="1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20000"/>
                          </a:solidFill>
                        </a:rPr>
                        <a:t>492</a:t>
                      </a:r>
                      <a:endParaRPr lang="el-GR" sz="1800" b="1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20000"/>
                          </a:solidFill>
                        </a:rPr>
                        <a:t>510</a:t>
                      </a:r>
                      <a:endParaRPr lang="el-GR" sz="1800" b="1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20000"/>
                          </a:solidFill>
                        </a:rPr>
                        <a:t>546</a:t>
                      </a:r>
                      <a:endParaRPr lang="el-GR" sz="1800" b="1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20000"/>
                          </a:solidFill>
                        </a:rPr>
                        <a:t>578</a:t>
                      </a:r>
                      <a:endParaRPr lang="el-GR" sz="1800" b="1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20000"/>
                          </a:solidFill>
                        </a:rPr>
                        <a:t>630</a:t>
                      </a:r>
                      <a:endParaRPr lang="el-GR" sz="1800" b="1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  <a:tr h="23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GLUC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  <a:tr h="23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UREA UV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  <a:tr h="23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UREA BUN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  <a:tr h="23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CREAT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  <a:tr h="23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UA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  <a:tr h="23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CHOL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  <a:tr h="23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TRIG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  <a:tr h="23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HDL-CHOL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  <a:tr h="23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TP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  <a:tr h="23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ALB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  <a:tr h="23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TBILI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  <a:tr h="23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DBILI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  <a:tr h="23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IRON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CA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  <a:tr h="23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GOT UV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  <a:tr h="23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GPT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  <a:tr h="23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b="1" i="0" dirty="0">
                          <a:solidFill>
                            <a:srgbClr val="820000"/>
                          </a:solidFill>
                        </a:rPr>
                        <a:t>γ</a:t>
                      </a: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GT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  <a:tr h="23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ALP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  <a:tr h="23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LDH-P UV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  <a:tr h="259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CK-NAC UV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CK-MB UV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  <a:tr h="23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820000"/>
                          </a:solidFill>
                        </a:rPr>
                        <a:t>CHE</a:t>
                      </a:r>
                      <a:endParaRPr lang="el-GR" sz="1200" b="1" i="0" dirty="0">
                        <a:solidFill>
                          <a:srgbClr val="82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63344" marR="63344" marT="0" marB="0" anchor="ctr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4360"/>
          </a:xfrm>
        </p:spPr>
        <p:txBody>
          <a:bodyPr>
            <a:noAutofit/>
          </a:bodyPr>
          <a:lstStyle/>
          <a:p>
            <a:r>
              <a:rPr lang="el-GR" sz="2000" dirty="0">
                <a:solidFill>
                  <a:srgbClr val="820000"/>
                </a:solidFill>
              </a:rPr>
              <a:t>Τα μήκη κύματος που </a:t>
            </a:r>
            <a:r>
              <a:rPr lang="el-GR" sz="2000" dirty="0" smtClean="0">
                <a:solidFill>
                  <a:srgbClr val="820000"/>
                </a:solidFill>
              </a:rPr>
              <a:t>χρησιμοποιούνται στις </a:t>
            </a:r>
            <a:r>
              <a:rPr lang="el-GR" sz="2000" dirty="0">
                <a:solidFill>
                  <a:srgbClr val="820000"/>
                </a:solidFill>
              </a:rPr>
              <a:t>κλασικές βιοχημικές </a:t>
            </a:r>
            <a:r>
              <a:rPr lang="el-GR" sz="2000" dirty="0" smtClean="0">
                <a:solidFill>
                  <a:srgbClr val="820000"/>
                </a:solidFill>
              </a:rPr>
              <a:t>εξετάσεις</a:t>
            </a:r>
            <a:endParaRPr lang="el-GR" sz="2000" dirty="0">
              <a:solidFill>
                <a:srgbClr val="82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10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Z:\Photos\TEI\Μηχανήματα Εργαστηρίου Κλινικής Χημείας\Παλιά μηχανήματα που χρησιμοποιούνται\Φωτόμετρο Novaspe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160240" cy="1944216"/>
          </a:xfrm>
          <a:prstGeom prst="rect">
            <a:avLst/>
          </a:prstGeom>
          <a:noFill/>
        </p:spPr>
      </p:pic>
      <p:pic>
        <p:nvPicPr>
          <p:cNvPr id="21507" name="Picture 3" descr="Z:\Photos\TEI\Μηχανήματα Εργαστηρίου Κλινικής Χημείας\Νέα μηχανήματα που χρησιμοποιούνται\Ψηφιακό φωτόμετρο T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649229" cy="1944216"/>
          </a:xfrm>
          <a:prstGeom prst="rect">
            <a:avLst/>
          </a:prstGeom>
          <a:noFill/>
        </p:spPr>
      </p:pic>
      <p:pic>
        <p:nvPicPr>
          <p:cNvPr id="21508" name="Picture 4" descr="Z:\Photos\TEI\Μηχανήματα Εργαστηρίου Κλινικής Χημείας\Νέα μηχανήματα που χρησιμοποιούνται\Αυτόματο φηφιακό θερμαινόμενο φωτόμετρο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054736" y="-4563888"/>
            <a:ext cx="17857984" cy="17907000"/>
          </a:xfrm>
          <a:prstGeom prst="rect">
            <a:avLst/>
          </a:prstGeom>
          <a:noFill/>
        </p:spPr>
      </p:pic>
      <p:pic>
        <p:nvPicPr>
          <p:cNvPr id="21511" name="Picture 7" descr="Z:\Photos\TEI\Μηχανήματα Εργαστηρίου Κλινικής Χημείας\Νέα μηχανήματα που χρησιμοποιούνται\Αυτόματο φηφιακό θερμαινόμενο φωτόμετρο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39194" y="-5524500"/>
            <a:ext cx="8088512" cy="5400000"/>
          </a:xfrm>
          <a:prstGeom prst="rect">
            <a:avLst/>
          </a:prstGeom>
          <a:noFill/>
        </p:spPr>
      </p:pic>
      <p:pic>
        <p:nvPicPr>
          <p:cNvPr id="21512" name="Picture 8" descr="Z:\Photos\TEI\Μηχανήματα Εργαστηρίου Κλινικής Χημείας\Νέα μηχανήματα που χρησιμοποιούνται\Αυτόματο φηφιακό θερμαινόμενο φωτόμετρο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2523952" cy="1944216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539552" y="335699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                     </a:t>
            </a:r>
            <a:r>
              <a:rPr lang="el-GR" dirty="0" smtClean="0">
                <a:latin typeface="+mn-lt"/>
              </a:rPr>
              <a:t>Τ60    </a:t>
            </a:r>
            <a:r>
              <a:rPr lang="en-US" dirty="0" smtClean="0">
                <a:latin typeface="+mn-lt"/>
              </a:rPr>
              <a:t>                                   </a:t>
            </a: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GE Ultrospec                             Novaspec II</a:t>
            </a:r>
            <a:endParaRPr lang="el-GR" dirty="0">
              <a:latin typeface="+mn-lt"/>
            </a:endParaRPr>
          </a:p>
        </p:txBody>
      </p:sp>
      <p:pic>
        <p:nvPicPr>
          <p:cNvPr id="21513" name="Picture 9" descr="Z:\Photos\TEI\Μηχανήματα Εργαστηρίου Κλινικής Χημείας\Νέα μηχανήματα που χρησιμοποιούνται\Συσκευή θέρμανσης κυβεττών PTC-1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2649229" cy="1768659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354529" y="57185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Συσκευή θέρμανσης</a:t>
            </a:r>
            <a:r>
              <a:rPr lang="en-US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κυβεττών</a:t>
            </a:r>
            <a:endParaRPr lang="el-GR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Τα φωτόμετρα του εργαστηρίου </a:t>
            </a:r>
            <a:r>
              <a:rPr lang="el-GR" dirty="0" smtClean="0">
                <a:solidFill>
                  <a:srgbClr val="820000"/>
                </a:solidFill>
              </a:rPr>
              <a:t>μας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11</a:t>
            </a:fld>
            <a:endParaRPr lang="el-GR" dirty="0"/>
          </a:p>
        </p:txBody>
      </p:sp>
      <p:sp>
        <p:nvSpPr>
          <p:cNvPr id="13" name="TextBox 4"/>
          <p:cNvSpPr txBox="1"/>
          <p:nvPr/>
        </p:nvSpPr>
        <p:spPr>
          <a:xfrm>
            <a:off x="2411760" y="6309320"/>
            <a:ext cx="2970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+mn-lt"/>
              </a:rPr>
              <a:t>Εργαστήριο βιολογικών υγρών – ΤΕΙ Αθηνών</a:t>
            </a:r>
            <a:endParaRPr lang="el-GR" sz="1200" dirty="0">
              <a:latin typeface="+mn-lt"/>
            </a:endParaRPr>
          </a:p>
        </p:txBody>
      </p:sp>
      <p:pic>
        <p:nvPicPr>
          <p:cNvPr id="26625" name="Picture 1" descr="Z:\Photos\TEI\Μηχανήματα Εργαστηρίου Κλινικής Χημείας\Νέα μηχανήματα που χρησιμοποιούνται\Φωτόμετρο για μετρήσεις BO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3861048"/>
            <a:ext cx="2520280" cy="1872208"/>
          </a:xfrm>
          <a:prstGeom prst="rect">
            <a:avLst/>
          </a:prstGeom>
          <a:noFill/>
        </p:spPr>
      </p:pic>
      <p:sp>
        <p:nvSpPr>
          <p:cNvPr id="14" name="13 - TextBox"/>
          <p:cNvSpPr txBox="1"/>
          <p:nvPr/>
        </p:nvSpPr>
        <p:spPr>
          <a:xfrm>
            <a:off x="3563888" y="57332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Lange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36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Z:\Photos\TEI\Μηχανήματα Εργαστηρίου Κλινικής Χημείας\Παλιά μη χρησιμοποιούμενα μηχανήματα\Φωτόμετρο Ceci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39199" y="-5524500"/>
            <a:ext cx="8088511" cy="5400000"/>
          </a:xfrm>
          <a:prstGeom prst="rect">
            <a:avLst/>
          </a:prstGeom>
          <a:noFill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324814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Z:\Photos\TEI\Μηχανήματα Εργαστηρίου Κλινικής Χημείας\Παλιά μη χρησιμοποιούμενα μηχανήματα\Φωτόμετρο με θέρμανση κυβεττών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670" y="1340768"/>
            <a:ext cx="3285698" cy="2016224"/>
          </a:xfrm>
          <a:prstGeom prst="rect">
            <a:avLst/>
          </a:prstGeom>
          <a:noFill/>
        </p:spPr>
      </p:pic>
      <p:pic>
        <p:nvPicPr>
          <p:cNvPr id="27654" name="Picture 6" descr="Z:\Photos\TEI\Μηχανήματα Εργαστηρίου Κλινικής Χημείας\Παλιά μη χρησιμοποιούμενα μηχανήματα\Φωτόμετρο Coleman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661336"/>
            <a:ext cx="3235770" cy="2215936"/>
          </a:xfrm>
          <a:prstGeom prst="rect">
            <a:avLst/>
          </a:prstGeom>
          <a:noFill/>
        </p:spPr>
      </p:pic>
      <p:pic>
        <p:nvPicPr>
          <p:cNvPr id="27655" name="Picture 7" descr="Z:\Photos\TEI\Μηχανήματα Εργαστηρίου Κλινικής Χημείας\Παλιά μη χρησιμοποιούμενα μηχανήματα\Φωτόμετρο Spectro 22RS 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670" y="3661336"/>
            <a:ext cx="3285698" cy="22159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Παλαιότερα φωτόμετρα του εργαστηρίου </a:t>
            </a:r>
            <a:r>
              <a:rPr lang="el-GR" dirty="0" smtClean="0">
                <a:solidFill>
                  <a:srgbClr val="820000"/>
                </a:solidFill>
              </a:rPr>
              <a:t>μας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9" name="TextBox 4"/>
          <p:cNvSpPr txBox="1"/>
          <p:nvPr/>
        </p:nvSpPr>
        <p:spPr>
          <a:xfrm>
            <a:off x="3086786" y="6021288"/>
            <a:ext cx="2970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Εργαστήριο βιολογικών υγρών – ΤΕΙ Αθηνών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8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44824"/>
            <a:ext cx="8191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uvette set in c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4181475" cy="2238376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3707904" y="1412776"/>
            <a:ext cx="5112568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>
                <a:latin typeface="+mn-lt"/>
              </a:rPr>
              <a:t>Οι καλύτερες κυβέττες είναι από χαλαζία </a:t>
            </a:r>
            <a:r>
              <a:rPr lang="en-US" sz="2400" dirty="0" smtClean="0">
                <a:latin typeface="+mn-lt"/>
              </a:rPr>
              <a:t>(quartz)</a:t>
            </a:r>
            <a:r>
              <a:rPr lang="el-GR" sz="2400" dirty="0" smtClean="0">
                <a:latin typeface="+mn-lt"/>
              </a:rPr>
              <a:t>, συνήθως όμως τώρα είναι πλαστικές μιας χρήσεως.</a:t>
            </a:r>
          </a:p>
          <a:p>
            <a:pPr>
              <a:lnSpc>
                <a:spcPct val="150000"/>
              </a:lnSpc>
            </a:pPr>
            <a:endParaRPr lang="el-GR" sz="24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l-GR" sz="2400" dirty="0" smtClean="0">
                <a:latin typeface="+mn-lt"/>
              </a:rPr>
              <a:t>Οι κυβέττες από χαλαζία παρέχονται σε ειδική θήκη.</a:t>
            </a:r>
            <a:endParaRPr lang="el-GR" sz="2400" dirty="0">
              <a:latin typeface="+mn-lt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499992" y="5013176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820000"/>
                </a:solidFill>
                <a:latin typeface="+mn-lt"/>
              </a:rPr>
              <a:t>Τα παλιά φωτόμετρα χρησιμοποιούν γυάλινα σωληνάρια</a:t>
            </a:r>
            <a:endParaRPr lang="el-GR" sz="20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Τα σύγχρονα φωτόμετρα χρησιμοποιούν κυψελίδες (κυβέττες</a:t>
            </a:r>
            <a:r>
              <a:rPr lang="el-GR" dirty="0" smtClean="0">
                <a:solidFill>
                  <a:srgbClr val="820000"/>
                </a:solidFill>
              </a:rPr>
              <a:t>)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1057139" y="6248956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cmscientific.com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73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820000"/>
                </a:solidFill>
              </a:rPr>
              <a:t>O </a:t>
            </a:r>
            <a:r>
              <a:rPr lang="el-GR" dirty="0">
                <a:solidFill>
                  <a:srgbClr val="820000"/>
                </a:solidFill>
              </a:rPr>
              <a:t>μηδενισμός των φωτομέτρων πριν τη μέτρηση </a:t>
            </a:r>
            <a:r>
              <a:rPr lang="el-GR" sz="3100" b="0" dirty="0" smtClean="0">
                <a:solidFill>
                  <a:srgbClr val="820000"/>
                </a:solidFill>
              </a:rPr>
              <a:t>(</a:t>
            </a:r>
            <a:r>
              <a:rPr lang="el-GR" sz="3100" b="0" dirty="0">
                <a:solidFill>
                  <a:srgbClr val="820000"/>
                </a:solidFill>
              </a:rPr>
              <a:t>1 από 2</a:t>
            </a:r>
            <a:r>
              <a:rPr lang="el-GR" sz="3100" b="0" dirty="0" smtClean="0">
                <a:solidFill>
                  <a:srgbClr val="820000"/>
                </a:solidFill>
              </a:rPr>
              <a:t>)</a:t>
            </a:r>
            <a:endParaRPr lang="el-GR" sz="3100" b="0" dirty="0">
              <a:solidFill>
                <a:srgbClr val="82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H </a:t>
            </a:r>
            <a:r>
              <a:rPr lang="el-GR" sz="2400" dirty="0"/>
              <a:t>απορρόφηση του φωτός μετά το τέλος της επώασης εξαρτάται (1 από 2)</a:t>
            </a:r>
            <a:r>
              <a:rPr lang="en-US" sz="2400" dirty="0"/>
              <a:t>: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820000"/>
                </a:solidFill>
              </a:rPr>
              <a:t>T</a:t>
            </a:r>
            <a:r>
              <a:rPr lang="el-GR" sz="2400" b="1" dirty="0">
                <a:solidFill>
                  <a:srgbClr val="820000"/>
                </a:solidFill>
              </a:rPr>
              <a:t>ην κυβέττα μέτρησης </a:t>
            </a:r>
          </a:p>
          <a:p>
            <a:pPr lvl="1">
              <a:spcBef>
                <a:spcPts val="600"/>
              </a:spcBef>
            </a:pPr>
            <a:r>
              <a:rPr lang="el-GR" sz="2200" dirty="0"/>
              <a:t>Είτε η κυβέττα είναι πλενόμενη, είτε </a:t>
            </a:r>
            <a:r>
              <a:rPr lang="el-GR" sz="2200" dirty="0" smtClean="0"/>
              <a:t>αντικαθιστάμενη </a:t>
            </a:r>
            <a:r>
              <a:rPr lang="el-GR" sz="2200" dirty="0"/>
              <a:t>μπορεί να έχει πάνω της σκόνη κ.α. που θα απορροφήσουν φως κατά τη μέτρηση.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Στους </a:t>
            </a:r>
            <a:r>
              <a:rPr lang="el-GR" sz="2200" dirty="0"/>
              <a:t>αναλυτές γίνεται μέτρηση της απορρόφησης της κυβέττας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820000"/>
                </a:solidFill>
              </a:rPr>
              <a:t>Cell blank</a:t>
            </a:r>
            <a:r>
              <a:rPr lang="en-US" sz="2200" dirty="0" smtClean="0"/>
              <a:t>). </a:t>
            </a:r>
            <a:r>
              <a:rPr lang="el-GR" sz="2200" dirty="0" smtClean="0"/>
              <a:t>Εάν </a:t>
            </a:r>
            <a:r>
              <a:rPr lang="el-GR" sz="2200" dirty="0"/>
              <a:t>η απορρόφηση τους ξεπεράσει κάποιο όριο τότε η μέτρηση δεν προχωρά. Οι κυβέττες θα πρέπει να πλυθούν ή να αντικατασταθούν προκειμένου η απορρόφηση τους να πέσει κάτω από το όριο που έθεσε ο κατασκευαστής.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Στα </a:t>
            </a:r>
            <a:r>
              <a:rPr lang="el-GR" sz="2200" dirty="0"/>
              <a:t>φωτόμετρα γίνεται </a:t>
            </a:r>
            <a:r>
              <a:rPr lang="el-GR" sz="2200" b="1" dirty="0">
                <a:solidFill>
                  <a:srgbClr val="820000"/>
                </a:solidFill>
              </a:rPr>
              <a:t>μηδενισμός του οργάνου </a:t>
            </a:r>
            <a:r>
              <a:rPr lang="el-GR" sz="2200" dirty="0"/>
              <a:t>με την άδεια κυβέττα.</a:t>
            </a:r>
            <a:endParaRPr lang="en-US" sz="2200" dirty="0"/>
          </a:p>
          <a:p>
            <a:pPr>
              <a:spcBef>
                <a:spcPts val="0"/>
              </a:spcBef>
            </a:pPr>
            <a:endParaRPr lang="el-GR" sz="2400" dirty="0"/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9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820000"/>
                </a:solidFill>
              </a:rPr>
              <a:t>O </a:t>
            </a:r>
            <a:r>
              <a:rPr lang="el-GR" dirty="0">
                <a:solidFill>
                  <a:srgbClr val="820000"/>
                </a:solidFill>
              </a:rPr>
              <a:t>μηδενισμός των φωτομέτρων πριν τη μέτρηση </a:t>
            </a:r>
            <a:r>
              <a:rPr lang="el-GR" sz="3100" b="0" dirty="0" smtClean="0">
                <a:solidFill>
                  <a:srgbClr val="820000"/>
                </a:solidFill>
              </a:rPr>
              <a:t>(2 </a:t>
            </a:r>
            <a:r>
              <a:rPr lang="el-GR" sz="3100" b="0" dirty="0">
                <a:solidFill>
                  <a:srgbClr val="820000"/>
                </a:solidFill>
              </a:rPr>
              <a:t>από 2)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H </a:t>
            </a:r>
            <a:r>
              <a:rPr lang="el-GR" sz="2400" dirty="0"/>
              <a:t>απορρόφηση του φωτός μετά το τέλος της επώασης εξαρτάται (2 από 2)</a:t>
            </a:r>
            <a:r>
              <a:rPr lang="en-US" sz="2400" dirty="0"/>
              <a:t>: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Τις </a:t>
            </a:r>
            <a:r>
              <a:rPr lang="el-GR" sz="2400" b="1" dirty="0">
                <a:solidFill>
                  <a:srgbClr val="820000"/>
                </a:solidFill>
              </a:rPr>
              <a:t>υπόλοιπες ουσίες του διαλύματος μέτρησης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200" dirty="0"/>
              <a:t>Κανονικά η συνολική απορρόφηση είναι</a:t>
            </a:r>
            <a:r>
              <a:rPr lang="en-US" sz="2200" dirty="0"/>
              <a:t>:  A</a:t>
            </a:r>
            <a:r>
              <a:rPr lang="el-GR" sz="2200" baseline="-25000" dirty="0"/>
              <a:t>ολ </a:t>
            </a:r>
            <a:r>
              <a:rPr lang="el-GR" sz="2200" dirty="0"/>
              <a:t>= α</a:t>
            </a:r>
            <a:r>
              <a:rPr lang="en-US" sz="2200" dirty="0"/>
              <a:t>bC</a:t>
            </a:r>
            <a:r>
              <a:rPr lang="en-US" sz="2200" baseline="-25000" dirty="0"/>
              <a:t>A</a:t>
            </a:r>
            <a:r>
              <a:rPr lang="en-US" sz="2200" dirty="0"/>
              <a:t>  + </a:t>
            </a:r>
            <a:r>
              <a:rPr lang="el-GR" sz="2200" dirty="0"/>
              <a:t>α</a:t>
            </a:r>
            <a:r>
              <a:rPr lang="en-US" sz="2200" dirty="0"/>
              <a:t>bC</a:t>
            </a:r>
            <a:r>
              <a:rPr lang="en-US" sz="2200" baseline="-25000" dirty="0"/>
              <a:t>2</a:t>
            </a:r>
            <a:r>
              <a:rPr lang="en-US" sz="2200" dirty="0"/>
              <a:t> … + </a:t>
            </a:r>
            <a:r>
              <a:rPr lang="el-GR" sz="2200" dirty="0"/>
              <a:t>α</a:t>
            </a:r>
            <a:r>
              <a:rPr lang="en-US" sz="2200" dirty="0"/>
              <a:t>bC</a:t>
            </a:r>
            <a:r>
              <a:rPr lang="en-US" sz="2200" baseline="-25000" dirty="0"/>
              <a:t>3 </a:t>
            </a:r>
            <a:r>
              <a:rPr lang="en-US" sz="2200" dirty="0"/>
              <a:t>(A: </a:t>
            </a:r>
            <a:r>
              <a:rPr lang="el-GR" sz="2200" dirty="0"/>
              <a:t>η ουσία που μετράται)</a:t>
            </a:r>
            <a:r>
              <a:rPr lang="en-US" sz="2200" dirty="0"/>
              <a:t>.</a:t>
            </a:r>
            <a:endParaRPr lang="el-GR" sz="2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200" dirty="0" smtClean="0"/>
              <a:t>Στους </a:t>
            </a:r>
            <a:r>
              <a:rPr lang="el-GR" sz="2200" dirty="0"/>
              <a:t>αναλυτές γίνεται μέτρηση της απορρόφησης της κυβέττας  του διαλύματος πριν την έναρξη της. </a:t>
            </a:r>
            <a:endParaRPr lang="en-US" sz="2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200" dirty="0"/>
              <a:t>Εάν αυτή η απορρόφηση είναι Α</a:t>
            </a:r>
            <a:r>
              <a:rPr lang="en-US" sz="2200" baseline="-25000" dirty="0"/>
              <a:t>blank</a:t>
            </a:r>
            <a:r>
              <a:rPr lang="en-US" sz="2200" dirty="0"/>
              <a:t> = </a:t>
            </a:r>
            <a:r>
              <a:rPr lang="el-GR" sz="2200" dirty="0"/>
              <a:t>α</a:t>
            </a:r>
            <a:r>
              <a:rPr lang="en-US" sz="2200" dirty="0"/>
              <a:t>bC</a:t>
            </a:r>
            <a:r>
              <a:rPr lang="en-US" sz="2200" baseline="-25000" dirty="0"/>
              <a:t>2</a:t>
            </a:r>
            <a:r>
              <a:rPr lang="en-US" sz="2200" dirty="0"/>
              <a:t> … + </a:t>
            </a:r>
            <a:r>
              <a:rPr lang="el-GR" sz="2200" dirty="0"/>
              <a:t>α</a:t>
            </a:r>
            <a:r>
              <a:rPr lang="en-US" sz="2200" dirty="0"/>
              <a:t>bC</a:t>
            </a:r>
            <a:r>
              <a:rPr lang="en-US" sz="2200" baseline="-25000" dirty="0"/>
              <a:t>3, </a:t>
            </a:r>
            <a:r>
              <a:rPr lang="en-US" sz="2200" dirty="0"/>
              <a:t>, </a:t>
            </a:r>
            <a:r>
              <a:rPr lang="el-GR" sz="2200" dirty="0"/>
              <a:t>η τελική απορρόφηση θα είναι</a:t>
            </a:r>
            <a:r>
              <a:rPr lang="en-US" sz="2200" dirty="0"/>
              <a:t>: </a:t>
            </a:r>
            <a:r>
              <a:rPr lang="el-GR" sz="2200" dirty="0"/>
              <a:t>Α</a:t>
            </a:r>
            <a:r>
              <a:rPr lang="el-GR" sz="2200" baseline="-25000" dirty="0"/>
              <a:t>τελ</a:t>
            </a:r>
            <a:r>
              <a:rPr lang="el-GR" sz="2200" dirty="0"/>
              <a:t> = </a:t>
            </a:r>
            <a:r>
              <a:rPr lang="el-GR" sz="2200" dirty="0"/>
              <a:t>Α</a:t>
            </a:r>
            <a:r>
              <a:rPr lang="el-GR" sz="2200" baseline="-25000" dirty="0"/>
              <a:t>ολ</a:t>
            </a:r>
            <a:r>
              <a:rPr lang="el-GR" sz="2200" dirty="0"/>
              <a:t> – Α</a:t>
            </a:r>
            <a:r>
              <a:rPr lang="en-US" sz="2200" baseline="-25000" dirty="0"/>
              <a:t>blank</a:t>
            </a:r>
            <a:r>
              <a:rPr lang="en-US" sz="2200" dirty="0"/>
              <a:t> = </a:t>
            </a:r>
            <a:r>
              <a:rPr lang="en-US" sz="2200" dirty="0"/>
              <a:t>abC</a:t>
            </a:r>
            <a:r>
              <a:rPr lang="en-US" sz="2200" baseline="-25000" dirty="0"/>
              <a:t>A</a:t>
            </a:r>
            <a:endParaRPr lang="en-US" sz="2200" baseline="-25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200" dirty="0" smtClean="0"/>
              <a:t>Στα </a:t>
            </a:r>
            <a:r>
              <a:rPr lang="el-GR" sz="2200" dirty="0"/>
              <a:t>φωτόμετρα γίνεται </a:t>
            </a:r>
            <a:r>
              <a:rPr lang="el-GR" sz="2200" b="1" dirty="0">
                <a:solidFill>
                  <a:srgbClr val="820000"/>
                </a:solidFill>
              </a:rPr>
              <a:t>μηδενισμός του οργάνου </a:t>
            </a:r>
            <a:r>
              <a:rPr lang="el-GR" sz="2200" dirty="0"/>
              <a:t>με διάλυμα που περιέχει όλα τα αντιδραστήρια εκτός από την μετρούμενη ουσία (</a:t>
            </a:r>
            <a:r>
              <a:rPr lang="el-GR" sz="2200" b="1" dirty="0">
                <a:solidFill>
                  <a:srgbClr val="820000"/>
                </a:solidFill>
              </a:rPr>
              <a:t>διαδικασία τυφλού ή λευκού</a:t>
            </a:r>
            <a:r>
              <a:rPr lang="el-GR" sz="2200" dirty="0"/>
              <a:t>)</a:t>
            </a:r>
            <a:endParaRPr lang="en-US" sz="2200" dirty="0"/>
          </a:p>
          <a:p>
            <a:pPr>
              <a:spcBef>
                <a:spcPts val="0"/>
              </a:spcBef>
            </a:pPr>
            <a:endParaRPr lang="el-GR" sz="2400" dirty="0"/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26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21328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Τι γίνεται αν η μετρούμενη ουσία δεν παράγει έγχρωμο διάλυμα</a:t>
            </a:r>
            <a:r>
              <a:rPr lang="en-US" dirty="0">
                <a:solidFill>
                  <a:srgbClr val="820000"/>
                </a:solidFill>
              </a:rPr>
              <a:t>; </a:t>
            </a:r>
            <a:r>
              <a:rPr lang="en-US" sz="3100" b="0" dirty="0">
                <a:solidFill>
                  <a:srgbClr val="820000"/>
                </a:solidFill>
              </a:rPr>
              <a:t>(1 </a:t>
            </a:r>
            <a:r>
              <a:rPr lang="el-GR" sz="3100" b="0" dirty="0">
                <a:solidFill>
                  <a:srgbClr val="820000"/>
                </a:solidFill>
              </a:rPr>
              <a:t>από </a:t>
            </a:r>
            <a:r>
              <a:rPr lang="en-US" sz="3100" b="0" dirty="0" smtClean="0">
                <a:solidFill>
                  <a:srgbClr val="820000"/>
                </a:solidFill>
              </a:rPr>
              <a:t>2</a:t>
            </a:r>
            <a:r>
              <a:rPr lang="el-GR" sz="3100" b="0" dirty="0" smtClean="0">
                <a:solidFill>
                  <a:srgbClr val="820000"/>
                </a:solidFill>
              </a:rPr>
              <a:t>)</a:t>
            </a:r>
            <a:endParaRPr lang="el-GR" sz="3100" b="0" dirty="0">
              <a:solidFill>
                <a:srgbClr val="8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400" dirty="0"/>
              <a:t>Προκαλεί απορρόφηση στο </a:t>
            </a:r>
            <a:r>
              <a:rPr lang="el-GR" sz="2400" b="1" dirty="0">
                <a:solidFill>
                  <a:srgbClr val="820000"/>
                </a:solidFill>
              </a:rPr>
              <a:t>υπεριώδες</a:t>
            </a:r>
            <a:r>
              <a:rPr lang="el-GR" sz="2400" dirty="0"/>
              <a:t> που δεν φαίνεται με το ανθρώπινο μάτι. Συνηθισμένη πρακτική στα </a:t>
            </a:r>
            <a:r>
              <a:rPr lang="el-GR" sz="2400" b="1" dirty="0">
                <a:solidFill>
                  <a:srgbClr val="820000"/>
                </a:solidFill>
              </a:rPr>
              <a:t>ένζυμα</a:t>
            </a:r>
            <a:r>
              <a:rPr lang="el-GR" sz="2400" dirty="0"/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400" dirty="0" smtClean="0"/>
              <a:t>Χρειάζεται </a:t>
            </a:r>
            <a:r>
              <a:rPr lang="el-GR" sz="2400" dirty="0"/>
              <a:t>να γίνει και </a:t>
            </a:r>
            <a:r>
              <a:rPr lang="el-GR" sz="2400" b="1" dirty="0">
                <a:solidFill>
                  <a:srgbClr val="820000"/>
                </a:solidFill>
              </a:rPr>
              <a:t>δεύτερη αντίδραση </a:t>
            </a:r>
            <a:r>
              <a:rPr lang="el-GR" sz="2400" dirty="0"/>
              <a:t>η οποία θα παράγει </a:t>
            </a:r>
            <a:r>
              <a:rPr lang="el-GR" sz="2400" dirty="0" smtClean="0"/>
              <a:t>χρώμα</a:t>
            </a:r>
            <a:r>
              <a:rPr lang="el-GR" sz="2400" dirty="0"/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l-GR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l-G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400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39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115616" y="1722976"/>
            <a:ext cx="6912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820000"/>
                </a:solidFill>
                <a:latin typeface="+mn-lt"/>
              </a:rPr>
              <a:t>Η πρώτη αντίδραση γίνεται στον οργανισμό</a:t>
            </a:r>
            <a:endParaRPr lang="el-GR" sz="22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043608" y="3174291"/>
            <a:ext cx="7056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rgbClr val="820000"/>
                </a:solidFill>
                <a:latin typeface="+mn-lt"/>
              </a:rPr>
              <a:t>Η δεύτερη αντίδραση γίνεται για διαγνωστικούς σκοπούς</a:t>
            </a:r>
            <a:endParaRPr lang="el-GR" sz="22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Τι γίνεται αν η μετρούμενη ουσία δεν παράγει έγχρωμο διάλυμα</a:t>
            </a:r>
            <a:r>
              <a:rPr lang="en-US" dirty="0">
                <a:solidFill>
                  <a:srgbClr val="820000"/>
                </a:solidFill>
              </a:rPr>
              <a:t>; </a:t>
            </a:r>
            <a:r>
              <a:rPr lang="en-US" sz="3100" b="0" dirty="0" smtClean="0">
                <a:solidFill>
                  <a:srgbClr val="820000"/>
                </a:solidFill>
              </a:rPr>
              <a:t>(</a:t>
            </a:r>
            <a:r>
              <a:rPr lang="el-GR" sz="3100" b="0" dirty="0" smtClean="0">
                <a:solidFill>
                  <a:srgbClr val="820000"/>
                </a:solidFill>
              </a:rPr>
              <a:t>2</a:t>
            </a:r>
            <a:r>
              <a:rPr lang="en-US" sz="3100" b="0" dirty="0" smtClean="0">
                <a:solidFill>
                  <a:srgbClr val="820000"/>
                </a:solidFill>
              </a:rPr>
              <a:t> </a:t>
            </a:r>
            <a:r>
              <a:rPr lang="el-GR" sz="3100" b="0" dirty="0">
                <a:solidFill>
                  <a:srgbClr val="820000"/>
                </a:solidFill>
              </a:rPr>
              <a:t>από </a:t>
            </a:r>
            <a:r>
              <a:rPr lang="en-US" sz="3100" b="0" dirty="0" smtClean="0">
                <a:solidFill>
                  <a:srgbClr val="820000"/>
                </a:solidFill>
              </a:rPr>
              <a:t>2</a:t>
            </a:r>
            <a:r>
              <a:rPr lang="el-GR" sz="3100" b="0" dirty="0" smtClean="0">
                <a:solidFill>
                  <a:srgbClr val="820000"/>
                </a:solidFill>
              </a:rPr>
              <a:t>)</a:t>
            </a:r>
            <a:endParaRPr lang="el-GR" dirty="0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17</a:t>
            </a:fld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179512" y="1261790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To 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παράδειγμα του προσδιορισμού της γλυκόζης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2726795" y="4941167"/>
            <a:ext cx="576064" cy="1368152"/>
          </a:xfrm>
          <a:prstGeom prst="rect">
            <a:avLst/>
          </a:prstGeom>
          <a:solidFill>
            <a:srgbClr val="FED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17 - Ορθογώνιο"/>
          <p:cNvSpPr/>
          <p:nvPr/>
        </p:nvSpPr>
        <p:spPr>
          <a:xfrm>
            <a:off x="3374867" y="4941167"/>
            <a:ext cx="576064" cy="1368152"/>
          </a:xfrm>
          <a:prstGeom prst="rect">
            <a:avLst/>
          </a:prstGeom>
          <a:solidFill>
            <a:srgbClr val="FD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18 - Ορθογώνιο"/>
          <p:cNvSpPr/>
          <p:nvPr/>
        </p:nvSpPr>
        <p:spPr>
          <a:xfrm>
            <a:off x="4022939" y="4941167"/>
            <a:ext cx="576064" cy="1368152"/>
          </a:xfrm>
          <a:prstGeom prst="rect">
            <a:avLst/>
          </a:prstGeom>
          <a:solidFill>
            <a:srgbClr val="FAA4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0" name="19 - Ορθογώνιο"/>
          <p:cNvSpPr/>
          <p:nvPr/>
        </p:nvSpPr>
        <p:spPr>
          <a:xfrm>
            <a:off x="4671011" y="4941167"/>
            <a:ext cx="576064" cy="1368152"/>
          </a:xfrm>
          <a:prstGeom prst="rect">
            <a:avLst/>
          </a:prstGeom>
          <a:solidFill>
            <a:srgbClr val="EB7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" name="20 - Ορθογώνιο"/>
          <p:cNvSpPr/>
          <p:nvPr/>
        </p:nvSpPr>
        <p:spPr>
          <a:xfrm>
            <a:off x="5319083" y="4941167"/>
            <a:ext cx="576064" cy="1368152"/>
          </a:xfrm>
          <a:prstGeom prst="rect">
            <a:avLst/>
          </a:prstGeom>
          <a:solidFill>
            <a:srgbClr val="DD75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flipV="1">
            <a:off x="2411760" y="4725144"/>
            <a:ext cx="3744416" cy="1612354"/>
          </a:xfrm>
          <a:prstGeom prst="straightConnector1">
            <a:avLst/>
          </a:prstGeom>
          <a:ln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TextBox"/>
          <p:cNvSpPr txBox="1"/>
          <p:nvPr/>
        </p:nvSpPr>
        <p:spPr>
          <a:xfrm>
            <a:off x="6084168" y="479715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OD </a:t>
            </a:r>
            <a:r>
              <a:rPr lang="el-GR" sz="2400" dirty="0" smtClean="0">
                <a:latin typeface="+mn-lt"/>
              </a:rPr>
              <a:t>ή </a:t>
            </a:r>
            <a:r>
              <a:rPr lang="en-US" sz="2400" dirty="0" smtClean="0">
                <a:latin typeface="+mn-lt"/>
              </a:rPr>
              <a:t>A</a:t>
            </a:r>
            <a:endParaRPr lang="el-GR" sz="2400" dirty="0">
              <a:latin typeface="+mn-lt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2843808" y="6453336"/>
            <a:ext cx="2970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+mn-lt"/>
              </a:rPr>
              <a:t>Εργαστήριο βιολογικών υγρών – ΤΕΙ Αθηνών</a:t>
            </a:r>
            <a:endParaRPr lang="el-GR" sz="1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0897" y="2665423"/>
            <a:ext cx="7502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hangingPunct="0"/>
            <a:r>
              <a:rPr lang="el-GR" sz="2400" dirty="0">
                <a:latin typeface="+mn-lt"/>
                <a:ea typeface="Times New Roman" pitchFamily="18" charset="0"/>
                <a:cs typeface="Arial" pitchFamily="34" charset="0"/>
              </a:rPr>
              <a:t>β-</a:t>
            </a:r>
            <a:r>
              <a:rPr lang="en-US" sz="2400" dirty="0">
                <a:latin typeface="+mn-lt"/>
                <a:ea typeface="Times New Roman" pitchFamily="18" charset="0"/>
                <a:cs typeface="Arial" pitchFamily="34" charset="0"/>
              </a:rPr>
              <a:t>D</a:t>
            </a:r>
            <a:r>
              <a:rPr lang="el-GR" sz="2400" dirty="0">
                <a:latin typeface="+mn-lt"/>
                <a:ea typeface="Times New Roman" pitchFamily="18" charset="0"/>
                <a:cs typeface="Arial" pitchFamily="34" charset="0"/>
              </a:rPr>
              <a:t>-γλυκόζη + Ο</a:t>
            </a:r>
            <a:r>
              <a:rPr lang="el-GR" sz="2400" baseline="-30000" dirty="0">
                <a:latin typeface="+mn-lt"/>
                <a:ea typeface="Times New Roman" pitchFamily="18" charset="0"/>
                <a:cs typeface="Arial" pitchFamily="34" charset="0"/>
              </a:rPr>
              <a:t>2</a:t>
            </a:r>
            <a:r>
              <a:rPr lang="el-GR" sz="2400" dirty="0">
                <a:latin typeface="+mn-lt"/>
                <a:ea typeface="Times New Roman" pitchFamily="18" charset="0"/>
                <a:cs typeface="Arial" pitchFamily="34" charset="0"/>
              </a:rPr>
              <a:t> + Η</a:t>
            </a:r>
            <a:r>
              <a:rPr lang="el-GR" sz="2400" baseline="-30000" dirty="0">
                <a:latin typeface="+mn-lt"/>
                <a:ea typeface="Times New Roman" pitchFamily="18" charset="0"/>
                <a:cs typeface="Arial" pitchFamily="34" charset="0"/>
              </a:rPr>
              <a:t>2</a:t>
            </a:r>
            <a:r>
              <a:rPr lang="el-GR" sz="2400" dirty="0">
                <a:latin typeface="+mn-lt"/>
                <a:ea typeface="Times New Roman" pitchFamily="18" charset="0"/>
                <a:cs typeface="Arial" pitchFamily="34" charset="0"/>
              </a:rPr>
              <a:t>Ο --------- &gt; </a:t>
            </a:r>
            <a:r>
              <a:rPr lang="el-GR" sz="2400" dirty="0">
                <a:latin typeface="+mn-lt"/>
                <a:ea typeface="Times New Roman" pitchFamily="18" charset="0"/>
                <a:cs typeface="Arial" pitchFamily="34" charset="0"/>
              </a:rPr>
              <a:t>γλυκονικό</a:t>
            </a:r>
            <a:r>
              <a:rPr lang="el-GR" sz="2400" dirty="0">
                <a:latin typeface="+mn-lt"/>
                <a:ea typeface="Times New Roman" pitchFamily="18" charset="0"/>
                <a:cs typeface="Arial" pitchFamily="34" charset="0"/>
              </a:rPr>
              <a:t> οξύ + </a:t>
            </a:r>
            <a:r>
              <a:rPr lang="en-US" sz="2400" dirty="0">
                <a:latin typeface="+mn-lt"/>
                <a:ea typeface="Times New Roman" pitchFamily="18" charset="0"/>
                <a:cs typeface="Arial" pitchFamily="34" charset="0"/>
              </a:rPr>
              <a:t>H</a:t>
            </a:r>
            <a:r>
              <a:rPr lang="el-GR" sz="2400" baseline="-30000" dirty="0">
                <a:latin typeface="+mn-lt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 dirty="0">
                <a:latin typeface="+mn-lt"/>
                <a:ea typeface="Times New Roman" pitchFamily="18" charset="0"/>
                <a:cs typeface="Arial" pitchFamily="34" charset="0"/>
              </a:rPr>
              <a:t>O</a:t>
            </a:r>
            <a:r>
              <a:rPr lang="el-GR" sz="2400" baseline="-30000" dirty="0">
                <a:latin typeface="+mn-lt"/>
                <a:ea typeface="Times New Roman" pitchFamily="18" charset="0"/>
                <a:cs typeface="Arial" pitchFamily="34" charset="0"/>
              </a:rPr>
              <a:t>2</a:t>
            </a:r>
            <a:r>
              <a:rPr lang="el-GR" sz="2400" dirty="0">
                <a:latin typeface="+mn-lt"/>
                <a:ea typeface="Times New Roman" pitchFamily="18" charset="0"/>
                <a:cs typeface="Arial" pitchFamily="34" charset="0"/>
              </a:rPr>
              <a:t>                  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80707" y="2219986"/>
            <a:ext cx="782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+mn-lt"/>
                <a:ea typeface="Times New Roman" pitchFamily="18" charset="0"/>
                <a:cs typeface="Arial" pitchFamily="34" charset="0"/>
              </a:rPr>
              <a:t>GOD</a:t>
            </a:r>
            <a:endParaRPr lang="el-GR" sz="24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421" y="3611698"/>
            <a:ext cx="8271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eaLnBrk="0" hangingPunct="0"/>
            <a:r>
              <a:rPr lang="en-US" sz="2400" dirty="0" smtClean="0">
                <a:latin typeface="+mn-lt"/>
                <a:ea typeface="Times New Roman" pitchFamily="18" charset="0"/>
                <a:cs typeface="Arial" pitchFamily="34" charset="0"/>
              </a:rPr>
              <a:t>POD</a:t>
            </a:r>
            <a:endParaRPr lang="el-GR" sz="24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lvl="0" indent="457200" algn="ctr" eaLnBrk="0" hangingPunct="0"/>
            <a:r>
              <a:rPr lang="en-US" sz="2400" dirty="0">
                <a:latin typeface="+mn-lt"/>
                <a:ea typeface="Times New Roman" pitchFamily="18" charset="0"/>
                <a:cs typeface="Arial" pitchFamily="34" charset="0"/>
              </a:rPr>
              <a:t>H</a:t>
            </a:r>
            <a:r>
              <a:rPr lang="el-GR" sz="2400" baseline="-30000" dirty="0">
                <a:latin typeface="+mn-lt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 dirty="0">
                <a:latin typeface="+mn-lt"/>
                <a:ea typeface="Times New Roman" pitchFamily="18" charset="0"/>
                <a:cs typeface="Arial" pitchFamily="34" charset="0"/>
              </a:rPr>
              <a:t>O</a:t>
            </a:r>
            <a:r>
              <a:rPr lang="el-GR" sz="2400" baseline="-30000" dirty="0">
                <a:latin typeface="+mn-lt"/>
                <a:ea typeface="Times New Roman" pitchFamily="18" charset="0"/>
                <a:cs typeface="Arial" pitchFamily="34" charset="0"/>
              </a:rPr>
              <a:t>2</a:t>
            </a:r>
            <a:r>
              <a:rPr lang="el-GR" sz="2400" dirty="0">
                <a:latin typeface="+mn-lt"/>
                <a:ea typeface="Times New Roman" pitchFamily="18" charset="0"/>
                <a:cs typeface="Arial" pitchFamily="34" charset="0"/>
              </a:rPr>
              <a:t> + φαινόλη + </a:t>
            </a:r>
            <a:r>
              <a:rPr lang="el-GR" sz="2400" dirty="0">
                <a:latin typeface="+mn-lt"/>
                <a:ea typeface="Times New Roman" pitchFamily="18" charset="0"/>
                <a:cs typeface="Arial" pitchFamily="34" charset="0"/>
              </a:rPr>
              <a:t>αμινοφαινοζόνη</a:t>
            </a:r>
            <a:r>
              <a:rPr lang="el-GR" sz="2400" dirty="0">
                <a:latin typeface="+mn-lt"/>
                <a:ea typeface="Times New Roman" pitchFamily="18" charset="0"/>
                <a:cs typeface="Arial" pitchFamily="34" charset="0"/>
              </a:rPr>
              <a:t> -------------- &gt; </a:t>
            </a:r>
            <a:r>
              <a:rPr lang="el-GR" sz="2400" dirty="0">
                <a:latin typeface="+mn-lt"/>
                <a:ea typeface="Times New Roman" pitchFamily="18" charset="0"/>
                <a:cs typeface="Arial" pitchFamily="34" charset="0"/>
              </a:rPr>
              <a:t>κινόνη</a:t>
            </a:r>
            <a:r>
              <a:rPr lang="el-GR" sz="2400" dirty="0">
                <a:latin typeface="+mn-lt"/>
                <a:ea typeface="Times New Roman" pitchFamily="18" charset="0"/>
                <a:cs typeface="Arial" pitchFamily="34" charset="0"/>
              </a:rPr>
              <a:t> + </a:t>
            </a:r>
            <a:r>
              <a:rPr lang="en-US" sz="2400" dirty="0">
                <a:latin typeface="+mn-lt"/>
                <a:ea typeface="Times New Roman" pitchFamily="18" charset="0"/>
                <a:cs typeface="Arial" pitchFamily="34" charset="0"/>
              </a:rPr>
              <a:t>H</a:t>
            </a:r>
            <a:r>
              <a:rPr lang="el-GR" sz="2400" baseline="-30000" dirty="0">
                <a:latin typeface="+mn-lt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 dirty="0">
                <a:latin typeface="+mn-lt"/>
                <a:ea typeface="Times New Roman" pitchFamily="18" charset="0"/>
                <a:cs typeface="Arial" pitchFamily="34" charset="0"/>
              </a:rPr>
              <a:t>O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176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l-GR" dirty="0" smtClean="0">
                <a:solidFill>
                  <a:srgbClr val="820000"/>
                </a:solidFill>
              </a:rPr>
              <a:t>Τα δείγματα των βιοχημικών εξετάσεων</a:t>
            </a:r>
            <a:endParaRPr lang="el-GR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Το φως είναι φωτόνια και ηλεκτρομαγνητική </a:t>
            </a:r>
            <a:r>
              <a:rPr lang="el-GR" dirty="0" smtClean="0">
                <a:solidFill>
                  <a:srgbClr val="820000"/>
                </a:solidFill>
              </a:rPr>
              <a:t>ακτινοβολία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1</a:t>
            </a:fld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576798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Διαφορετικό μήκος κύματος και διαφορετικό χρώμα λ</a:t>
            </a:r>
            <a:r>
              <a:rPr lang="el-GR" sz="2000" baseline="-25000" dirty="0" smtClean="0">
                <a:latin typeface="+mn-lt"/>
              </a:rPr>
              <a:t>1</a:t>
            </a:r>
            <a:r>
              <a:rPr lang="el-GR" sz="2000" dirty="0" smtClean="0">
                <a:latin typeface="+mn-lt"/>
              </a:rPr>
              <a:t> &gt; λ</a:t>
            </a:r>
            <a:r>
              <a:rPr lang="el-GR" sz="2000" baseline="-25000" dirty="0" smtClean="0">
                <a:latin typeface="+mn-lt"/>
              </a:rPr>
              <a:t>2</a:t>
            </a:r>
            <a:r>
              <a:rPr lang="el-GR" sz="2000" dirty="0" smtClean="0">
                <a:latin typeface="+mn-lt"/>
              </a:rPr>
              <a:t> (</a:t>
            </a:r>
            <a:r>
              <a:rPr lang="en-US" sz="2000" dirty="0" smtClean="0">
                <a:latin typeface="+mn-lt"/>
              </a:rPr>
              <a:t>nm)</a:t>
            </a:r>
            <a:endParaRPr lang="el-GR" sz="20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696443" cy="366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43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880320" cy="287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042776" y="1340768"/>
            <a:ext cx="4788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>
                <a:latin typeface="+mn-lt"/>
              </a:rPr>
              <a:t>Τρία είδη σωληναρίων μπορούν να χρησιμοποιηθούν</a:t>
            </a:r>
            <a:r>
              <a:rPr lang="en-US" sz="2400" dirty="0" smtClean="0">
                <a:latin typeface="+mn-lt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Σωληνάρια 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χωρίς διεγερτικό πήξης</a:t>
            </a:r>
            <a:r>
              <a:rPr lang="en-US" sz="2400" dirty="0" smtClean="0">
                <a:latin typeface="+mn-lt"/>
              </a:rPr>
              <a:t>.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Απαιτούμενος χρόνος πήξης 30 </a:t>
            </a:r>
            <a:r>
              <a:rPr lang="en-US" sz="2400" dirty="0" smtClean="0">
                <a:latin typeface="+mn-lt"/>
              </a:rPr>
              <a:t>min.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Σωληνάρια 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με διεγερτικό πήξης </a:t>
            </a:r>
            <a:r>
              <a:rPr lang="el-GR" sz="2400" dirty="0" smtClean="0">
                <a:latin typeface="+mn-lt"/>
              </a:rPr>
              <a:t>(</a:t>
            </a:r>
            <a:r>
              <a:rPr lang="en-US" sz="2400" dirty="0" smtClean="0">
                <a:latin typeface="+mn-lt"/>
              </a:rPr>
              <a:t>gel </a:t>
            </a:r>
            <a:r>
              <a:rPr lang="el-GR" sz="2400" dirty="0" smtClean="0">
                <a:latin typeface="+mn-lt"/>
              </a:rPr>
              <a:t>ή μπίλιες)</a:t>
            </a:r>
            <a:r>
              <a:rPr lang="en-US" sz="2400" dirty="0" smtClean="0">
                <a:latin typeface="+mn-lt"/>
              </a:rPr>
              <a:t>. </a:t>
            </a:r>
            <a:r>
              <a:rPr lang="el-GR" sz="2400" dirty="0" smtClean="0">
                <a:latin typeface="+mn-lt"/>
              </a:rPr>
              <a:t>Απαιτούμενος χρόνος πήξης 5 </a:t>
            </a:r>
            <a:r>
              <a:rPr lang="en-US" sz="2400" dirty="0" smtClean="0">
                <a:latin typeface="+mn-lt"/>
              </a:rPr>
              <a:t>min.</a:t>
            </a:r>
            <a:endParaRPr lang="el-GR" sz="2400" dirty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55576" y="521875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Bekton</a:t>
            </a:r>
            <a:r>
              <a:rPr lang="en-US" dirty="0" smtClean="0"/>
              <a:t> Dickinson</a:t>
            </a:r>
            <a:r>
              <a:rPr lang="el-GR" dirty="0" smtClean="0"/>
              <a:t> (</a:t>
            </a:r>
            <a:r>
              <a:rPr lang="en-US" dirty="0" smtClean="0"/>
              <a:t>BD) </a:t>
            </a:r>
          </a:p>
          <a:p>
            <a:pPr algn="ctr"/>
            <a:r>
              <a:rPr lang="en-US" dirty="0" smtClean="0"/>
              <a:t>(</a:t>
            </a:r>
            <a:r>
              <a:rPr lang="el-GR" dirty="0" smtClean="0"/>
              <a:t>για ορό)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Τα δείγματα για βιοχημικές αναλύσεις </a:t>
            </a:r>
            <a:r>
              <a:rPr lang="el-GR" sz="3100" b="0" dirty="0">
                <a:solidFill>
                  <a:srgbClr val="820000"/>
                </a:solidFill>
              </a:rPr>
              <a:t>(1 από </a:t>
            </a:r>
            <a:r>
              <a:rPr lang="el-GR" sz="3100" b="0" dirty="0" smtClean="0">
                <a:solidFill>
                  <a:srgbClr val="820000"/>
                </a:solidFill>
              </a:rPr>
              <a:t>5) </a:t>
            </a:r>
            <a:r>
              <a:rPr lang="el-GR" dirty="0" smtClean="0">
                <a:solidFill>
                  <a:srgbClr val="820000"/>
                </a:solidFill>
              </a:rPr>
              <a:t>Ορός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19</a:t>
            </a:fld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1833200" y="4864653"/>
            <a:ext cx="653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bd.com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06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258086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2606428" cy="253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Τα δείγματα για βιοχημικές αναλύσεις </a:t>
            </a:r>
            <a:r>
              <a:rPr lang="el-GR" sz="3100" b="0" dirty="0" smtClean="0">
                <a:solidFill>
                  <a:srgbClr val="820000"/>
                </a:solidFill>
              </a:rPr>
              <a:t>(2 </a:t>
            </a:r>
            <a:r>
              <a:rPr lang="el-GR" sz="3100" b="0" dirty="0">
                <a:solidFill>
                  <a:srgbClr val="820000"/>
                </a:solidFill>
              </a:rPr>
              <a:t>από 5) </a:t>
            </a:r>
            <a:r>
              <a:rPr lang="el-GR" dirty="0" smtClean="0">
                <a:solidFill>
                  <a:srgbClr val="820000"/>
                </a:solidFill>
              </a:rPr>
              <a:t>Πλάσμα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20</a:t>
            </a:fld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1115616" y="479715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Κατασκευαστής «</a:t>
            </a:r>
            <a:r>
              <a:rPr lang="en-US" dirty="0" smtClean="0">
                <a:latin typeface="+mn-lt"/>
              </a:rPr>
              <a:t>BD</a:t>
            </a:r>
            <a:r>
              <a:rPr lang="el-GR" dirty="0" smtClean="0">
                <a:latin typeface="+mn-lt"/>
              </a:rPr>
              <a:t>» Σωληνάριο με ηπαρίνη</a:t>
            </a:r>
            <a:endParaRPr lang="el-GR" dirty="0">
              <a:latin typeface="+mn-lt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018188" y="479715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Κατασκευαστής «</a:t>
            </a:r>
            <a:r>
              <a:rPr lang="en-US" dirty="0" smtClean="0">
                <a:latin typeface="+mn-lt"/>
              </a:rPr>
              <a:t>BD</a:t>
            </a:r>
            <a:r>
              <a:rPr lang="el-GR" dirty="0" smtClean="0">
                <a:latin typeface="+mn-lt"/>
              </a:rPr>
              <a:t>» Σωληνάριο με </a:t>
            </a:r>
            <a:r>
              <a:rPr lang="en-US" dirty="0" smtClean="0">
                <a:latin typeface="+mn-lt"/>
              </a:rPr>
              <a:t>EDTA</a:t>
            </a:r>
            <a:endParaRPr lang="el-GR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1523" y="4453808"/>
            <a:ext cx="653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5"/>
              </a:rPr>
              <a:t>bd.com</a:t>
            </a:r>
            <a:endParaRPr lang="el-GR" sz="12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6754" y="4453809"/>
            <a:ext cx="653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5"/>
              </a:rPr>
              <a:t>bd.com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28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4493880" y="544522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Κατασκευαστής «</a:t>
            </a:r>
            <a:r>
              <a:rPr lang="en-US" dirty="0" smtClean="0">
                <a:latin typeface="+mn-lt"/>
              </a:rPr>
              <a:t>Sarsted</a:t>
            </a:r>
            <a:r>
              <a:rPr lang="el-GR" dirty="0" smtClean="0">
                <a:latin typeface="+mn-lt"/>
              </a:rPr>
              <a:t>»</a:t>
            </a:r>
          </a:p>
          <a:p>
            <a:pPr algn="ctr"/>
            <a:r>
              <a:rPr lang="el-GR" dirty="0" smtClean="0">
                <a:latin typeface="+mn-lt"/>
              </a:rPr>
              <a:t> Σωληνάριο για βαρέα μέταλλα</a:t>
            </a:r>
            <a:endParaRPr lang="el-GR" dirty="0">
              <a:latin typeface="+mn-lt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4246" y="1586825"/>
            <a:ext cx="6477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391342" y="2941254"/>
            <a:ext cx="29769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1331640" y="544522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Κατασκευαστής «</a:t>
            </a:r>
            <a:r>
              <a:rPr lang="en-US" dirty="0" smtClean="0">
                <a:latin typeface="+mn-lt"/>
              </a:rPr>
              <a:t>BD</a:t>
            </a:r>
            <a:r>
              <a:rPr lang="el-GR" dirty="0" smtClean="0">
                <a:latin typeface="+mn-lt"/>
              </a:rPr>
              <a:t>» Σωληνάριο για μόλυβδο</a:t>
            </a:r>
            <a:endParaRPr lang="el-GR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Τα δείγματα για βιοχημικές αναλύσεις </a:t>
            </a:r>
            <a:r>
              <a:rPr lang="el-GR" sz="3100" b="0" dirty="0" smtClean="0">
                <a:solidFill>
                  <a:srgbClr val="820000"/>
                </a:solidFill>
              </a:rPr>
              <a:t>(3 </a:t>
            </a:r>
            <a:r>
              <a:rPr lang="el-GR" sz="3100" b="0" dirty="0">
                <a:solidFill>
                  <a:srgbClr val="820000"/>
                </a:solidFill>
              </a:rPr>
              <a:t>από 5</a:t>
            </a:r>
            <a:r>
              <a:rPr lang="el-GR" sz="3100" b="0" dirty="0" smtClean="0">
                <a:solidFill>
                  <a:srgbClr val="820000"/>
                </a:solidFill>
              </a:rPr>
              <a:t>)</a:t>
            </a:r>
            <a:br>
              <a:rPr lang="el-GR" sz="3100" b="0" dirty="0" smtClean="0">
                <a:solidFill>
                  <a:srgbClr val="820000"/>
                </a:solidFill>
              </a:rPr>
            </a:br>
            <a:r>
              <a:rPr lang="el-GR" dirty="0" smtClean="0">
                <a:solidFill>
                  <a:srgbClr val="820000"/>
                </a:solidFill>
              </a:rPr>
              <a:t>Σίδηρος, Βαρέα μέταλλα κ.α.</a:t>
            </a:r>
            <a:endParaRPr lang="el-GR" sz="4900" dirty="0">
              <a:solidFill>
                <a:srgbClr val="82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21</a:t>
            </a:fld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2409264" y="5168225"/>
            <a:ext cx="653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5"/>
              </a:rPr>
              <a:t>bd.com</a:t>
            </a:r>
            <a:endParaRPr lang="el-GR" sz="12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0652" y="5168225"/>
            <a:ext cx="994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6"/>
              </a:rPr>
              <a:t>sarstedt.com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417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175464" y="47251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BD tubes (Urine)</a:t>
            </a:r>
            <a:r>
              <a:rPr lang="el-GR" dirty="0" smtClean="0">
                <a:latin typeface="+mn-lt"/>
              </a:rPr>
              <a:t>, Αμυλάση</a:t>
            </a:r>
            <a:endParaRPr lang="el-GR" dirty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427984" y="472514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Urine,</a:t>
            </a:r>
            <a:r>
              <a:rPr lang="el-GR" dirty="0" smtClean="0">
                <a:latin typeface="+mn-lt"/>
              </a:rPr>
              <a:t> Ποσοτικοί προσδιορισμοί π.χ. </a:t>
            </a:r>
            <a:r>
              <a:rPr lang="en-US" dirty="0" smtClean="0">
                <a:latin typeface="+mn-lt"/>
              </a:rPr>
              <a:t>Creat, Na, Ca, TP </a:t>
            </a:r>
            <a:endParaRPr lang="el-GR" dirty="0">
              <a:latin typeface="+mn-lt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464" y="1673563"/>
            <a:ext cx="2664296" cy="286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467544" y="5445224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+mn-lt"/>
              </a:rPr>
              <a:t>Για τα άλλα βιολογικά υγρά χρησιμοποιούνται τα δοχεία συλλογής τους </a:t>
            </a:r>
            <a:endParaRPr lang="el-GR" sz="2000" b="1" dirty="0">
              <a:latin typeface="+mn-lt"/>
            </a:endParaRPr>
          </a:p>
        </p:txBody>
      </p:sp>
      <p:pic>
        <p:nvPicPr>
          <p:cNvPr id="25602" name="Picture 2" descr="http://www.southend.nhs.uk/media/36979/urinecontainers24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38340"/>
            <a:ext cx="3810000" cy="24765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Τα δείγματα για βιοχημικές αναλύσεις </a:t>
            </a:r>
            <a:r>
              <a:rPr lang="el-GR" sz="3100" b="0" dirty="0" smtClean="0">
                <a:solidFill>
                  <a:srgbClr val="820000"/>
                </a:solidFill>
              </a:rPr>
              <a:t>(4 </a:t>
            </a:r>
            <a:r>
              <a:rPr lang="el-GR" sz="3100" b="0" dirty="0">
                <a:solidFill>
                  <a:srgbClr val="820000"/>
                </a:solidFill>
              </a:rPr>
              <a:t>από 5)</a:t>
            </a:r>
            <a:br>
              <a:rPr lang="el-GR" sz="3100" b="0" dirty="0">
                <a:solidFill>
                  <a:srgbClr val="820000"/>
                </a:solidFill>
              </a:rPr>
            </a:br>
            <a:r>
              <a:rPr lang="el-GR" dirty="0" smtClean="0">
                <a:solidFill>
                  <a:srgbClr val="820000"/>
                </a:solidFill>
              </a:rPr>
              <a:t>Ούρα</a:t>
            </a:r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22</a:t>
            </a:fld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2253088" y="4398849"/>
            <a:ext cx="653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5"/>
              </a:rPr>
              <a:t>bd.com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08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820000"/>
                </a:solidFill>
              </a:rPr>
              <a:t>Τα δείγματα για βιοχημικές αναλύσεις </a:t>
            </a:r>
            <a:r>
              <a:rPr lang="el-GR" sz="3100" b="0" dirty="0" smtClean="0">
                <a:solidFill>
                  <a:srgbClr val="820000"/>
                </a:solidFill>
              </a:rPr>
              <a:t>(</a:t>
            </a:r>
            <a:r>
              <a:rPr lang="en-US" sz="3100" b="0" dirty="0" smtClean="0">
                <a:solidFill>
                  <a:srgbClr val="820000"/>
                </a:solidFill>
              </a:rPr>
              <a:t>5</a:t>
            </a:r>
            <a:r>
              <a:rPr lang="el-GR" sz="3100" b="0" dirty="0" smtClean="0">
                <a:solidFill>
                  <a:srgbClr val="820000"/>
                </a:solidFill>
              </a:rPr>
              <a:t> </a:t>
            </a:r>
            <a:r>
              <a:rPr lang="el-GR" sz="3100" b="0" dirty="0" smtClean="0">
                <a:solidFill>
                  <a:srgbClr val="820000"/>
                </a:solidFill>
              </a:rPr>
              <a:t>από 5)</a:t>
            </a:r>
            <a:br>
              <a:rPr lang="el-GR" sz="3100" b="0" dirty="0" smtClean="0">
                <a:solidFill>
                  <a:srgbClr val="820000"/>
                </a:solidFill>
              </a:rPr>
            </a:br>
            <a:r>
              <a:rPr lang="el-GR" dirty="0">
                <a:solidFill>
                  <a:srgbClr val="820000"/>
                </a:solidFill>
              </a:rPr>
              <a:t>ΕΝΥ, Πλευριτικό υγρό κ.α.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l-GR" sz="2800" dirty="0"/>
              <a:t>Για τα άλλα βιολογικά υγρά</a:t>
            </a:r>
            <a:r>
              <a:rPr lang="en-US" sz="2800" dirty="0"/>
              <a:t>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l-GR" sz="2800" dirty="0" smtClean="0"/>
              <a:t>Πλευριτικό </a:t>
            </a:r>
            <a:r>
              <a:rPr lang="el-GR" sz="2800" dirty="0"/>
              <a:t>υγρό, Περικαρδιακό υγρό, Περιτοναϊκό υγρό, Εγκεφαλονωτιαίο υγρό,  Γαστρικό υγρό, Εγκεφαλονωτιαίο υγρό, Σπέρμα, Αρθρικό υγρό </a:t>
            </a: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800" dirty="0" smtClean="0"/>
              <a:t>χρησιμοποιούνται </a:t>
            </a:r>
            <a:r>
              <a:rPr lang="el-GR" sz="2800" dirty="0"/>
              <a:t>τα δοχεία συλλογής τους ή σωληνάρια με αντιπηκτικό εάν έχουν μέσα </a:t>
            </a:r>
            <a:r>
              <a:rPr lang="el-GR" sz="2800" b="1" dirty="0"/>
              <a:t>πήγμα</a:t>
            </a:r>
            <a:r>
              <a:rPr lang="el-GR" sz="2800" dirty="0"/>
              <a:t>. </a:t>
            </a:r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6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Οδηγίες για σωστό χειρισμό των δειγμάτων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rgbClr val="820000"/>
                </a:solidFill>
              </a:rPr>
              <a:t>Προσοχή στην αιμόλυση</a:t>
            </a:r>
          </a:p>
          <a:p>
            <a:pPr marL="354013" indent="0">
              <a:buNone/>
            </a:pPr>
            <a:r>
              <a:rPr lang="el-GR" sz="2400" dirty="0"/>
              <a:t>Τα δείγματα </a:t>
            </a:r>
            <a:r>
              <a:rPr lang="el-GR" sz="2400" dirty="0" smtClean="0"/>
              <a:t>χωρίς </a:t>
            </a:r>
            <a:r>
              <a:rPr lang="el-GR" sz="2400" dirty="0"/>
              <a:t>αντιπηκτικό και χωρίς</a:t>
            </a:r>
            <a:r>
              <a:rPr lang="en-US" sz="2400" dirty="0"/>
              <a:t> </a:t>
            </a:r>
            <a:r>
              <a:rPr lang="el-GR" sz="2400" dirty="0"/>
              <a:t>ενεργοποιητή πήξης δεν πρέπει να κουνηθούν.</a:t>
            </a:r>
          </a:p>
          <a:p>
            <a:endParaRPr lang="el-GR" sz="2400" dirty="0"/>
          </a:p>
          <a:p>
            <a:r>
              <a:rPr lang="el-GR" sz="2400" b="1" dirty="0">
                <a:solidFill>
                  <a:srgbClr val="820000"/>
                </a:solidFill>
              </a:rPr>
              <a:t>Προσοχή στη πήξη</a:t>
            </a:r>
          </a:p>
          <a:p>
            <a:pPr marL="354013" indent="0">
              <a:buNone/>
            </a:pPr>
            <a:r>
              <a:rPr lang="el-GR" sz="2400" dirty="0"/>
              <a:t>Τα δείγματα χωρίς ενεργοποιητή πήξης θα πρέπει να αφήνονται σε ηρεμία (κατά προτίμηση σε ζεστό περιβάλλον) για να πήξουν πριν </a:t>
            </a:r>
            <a:r>
              <a:rPr lang="el-GR" sz="2400" dirty="0"/>
              <a:t>φυγοκεντρηθούν</a:t>
            </a:r>
            <a:r>
              <a:rPr lang="el-GR" sz="2400" dirty="0"/>
              <a:t>.</a:t>
            </a:r>
          </a:p>
          <a:p>
            <a:endParaRPr lang="el-GR" sz="2400" dirty="0"/>
          </a:p>
          <a:p>
            <a:r>
              <a:rPr lang="el-GR" sz="2400" b="1" dirty="0">
                <a:solidFill>
                  <a:srgbClr val="820000"/>
                </a:solidFill>
              </a:rPr>
              <a:t>Πότε τα σωληνάρια αναδεύονται</a:t>
            </a:r>
          </a:p>
          <a:p>
            <a:pPr marL="354013" indent="0">
              <a:buNone/>
            </a:pPr>
            <a:r>
              <a:rPr lang="el-GR" sz="2400" dirty="0"/>
              <a:t>Τα σωληνάρια με ενεργοποιητή πήξης θα πρέπει να αναδευτούν ήπια δύο φορές για να δράσει ο ενεργοποιητής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38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Η φυγοκέντρηση των δειγμάτων για βιοχημικές </a:t>
            </a:r>
            <a:r>
              <a:rPr lang="el-GR" dirty="0" smtClean="0">
                <a:solidFill>
                  <a:srgbClr val="820000"/>
                </a:solidFill>
              </a:rPr>
              <a:t>αναλύσεις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Η φυγοκέντρηση θα πρέπει να γίνεται σε τόσες στροφές (ή </a:t>
            </a:r>
            <a:r>
              <a:rPr lang="en-US" sz="2400" dirty="0"/>
              <a:t>g) </a:t>
            </a:r>
            <a:r>
              <a:rPr lang="el-GR" sz="2400" dirty="0"/>
              <a:t>όσες προτείνει ο κατασκευαστής των σωληναρίων συλλογής.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 smtClean="0"/>
              <a:t>Το </a:t>
            </a:r>
            <a:r>
              <a:rPr lang="el-GR" sz="2400" dirty="0"/>
              <a:t>όριο θραύσης είναι διαφορετικό για γυάλινα και πλαστικά σωληνάρια.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 smtClean="0"/>
              <a:t>Συνήθως </a:t>
            </a:r>
            <a:r>
              <a:rPr lang="el-GR" sz="2400" dirty="0"/>
              <a:t>οι συνθήκες φυγοκέντρησης είναι </a:t>
            </a:r>
            <a:r>
              <a:rPr lang="el-GR" sz="2400" b="1" dirty="0">
                <a:solidFill>
                  <a:srgbClr val="820000"/>
                </a:solidFill>
              </a:rPr>
              <a:t>1200 </a:t>
            </a:r>
            <a:r>
              <a:rPr lang="en-US" sz="2400" b="1" dirty="0">
                <a:solidFill>
                  <a:srgbClr val="820000"/>
                </a:solidFill>
              </a:rPr>
              <a:t>g </a:t>
            </a:r>
            <a:r>
              <a:rPr lang="el-GR" sz="2400" b="1" dirty="0">
                <a:solidFill>
                  <a:srgbClr val="820000"/>
                </a:solidFill>
              </a:rPr>
              <a:t>ή 3000 – 4000 στροφές για 10 λεπτά</a:t>
            </a:r>
            <a:r>
              <a:rPr lang="el-GR" sz="2400" b="1" dirty="0"/>
              <a:t>.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7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760"/>
            <a:ext cx="9144000" cy="1190992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820000"/>
                </a:solidFill>
              </a:rPr>
              <a:t>Αλληλεπιδράσεις στις βιοχημικές αναλύσεις </a:t>
            </a:r>
            <a:r>
              <a:rPr lang="el-GR" sz="2400" b="0" dirty="0">
                <a:solidFill>
                  <a:srgbClr val="820000"/>
                </a:solidFill>
              </a:rPr>
              <a:t>(1 από 4)</a:t>
            </a:r>
            <a:br>
              <a:rPr lang="el-GR" sz="2400" b="0" dirty="0">
                <a:solidFill>
                  <a:srgbClr val="820000"/>
                </a:solidFill>
              </a:rPr>
            </a:br>
            <a:r>
              <a:rPr lang="el-GR" sz="3200" dirty="0">
                <a:solidFill>
                  <a:srgbClr val="820000"/>
                </a:solidFill>
              </a:rPr>
              <a:t>Αιμόλυση (αιμοσφαιρίνη) (Α</a:t>
            </a:r>
            <a:r>
              <a:rPr lang="el-GR" sz="3200" dirty="0" smtClean="0">
                <a:solidFill>
                  <a:srgbClr val="820000"/>
                </a:solidFill>
              </a:rPr>
              <a:t>)</a:t>
            </a:r>
            <a:endParaRPr lang="el-GR" sz="3200" dirty="0">
              <a:solidFill>
                <a:srgbClr val="820000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26</a:t>
            </a:fld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95535" y="1279560"/>
            <a:ext cx="8227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Ως </a:t>
            </a:r>
            <a:r>
              <a:rPr lang="el-GR" sz="2400" dirty="0" smtClean="0">
                <a:latin typeface="+mn-lt"/>
              </a:rPr>
              <a:t>αιμολυμένο</a:t>
            </a:r>
            <a:r>
              <a:rPr lang="el-GR" sz="2400" dirty="0" smtClean="0">
                <a:latin typeface="+mn-lt"/>
              </a:rPr>
              <a:t> δείγμα χαρακτηρίζεται ο ορός/πλάσμα που περιέχει μεγάλη ποσότητα αιμοσφαιρίνης και βάφεται ερυθρό. Στις περισσότερες περιπτώσεις θα χρειαστεί επανάληψη της αιμοληψίας.</a:t>
            </a:r>
            <a:endParaRPr lang="el-GR" sz="24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8110" y="2996952"/>
            <a:ext cx="2318447" cy="224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395536" y="285293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Η αιμόλυση μπορεί να οφείλεται</a:t>
            </a:r>
            <a:r>
              <a:rPr lang="en-US" sz="2400" dirty="0" smtClean="0">
                <a:latin typeface="+mn-lt"/>
              </a:rPr>
              <a:t>:</a:t>
            </a:r>
            <a:endParaRPr lang="el-GR" sz="2400" dirty="0">
              <a:latin typeface="+mn-lt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67544" y="3367792"/>
            <a:ext cx="5184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Αιμοληψία από μικρή/ακατάλληλη φλέβα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Καθυστερημένη δίοδο του αίματος μέσω της σύριγγας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Ακατάλληλη ανάμιξη του δείγματος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Φυγοκέντρηση πριν τη πήξη του δείγματος</a:t>
            </a:r>
            <a:endParaRPr lang="el-GR" sz="2400" dirty="0">
              <a:latin typeface="+mn-lt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5652120" y="5373216"/>
            <a:ext cx="2970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+mn-lt"/>
              </a:rPr>
              <a:t>Εργαστήριο βιολογικών υγρών – ΤΕΙ Αθηνών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02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Αλληλεπιδράσεις στις βιοχημικές </a:t>
            </a:r>
            <a:r>
              <a:rPr lang="el-GR" sz="3600" dirty="0" smtClean="0">
                <a:solidFill>
                  <a:srgbClr val="820000"/>
                </a:solidFill>
              </a:rPr>
              <a:t>αναλύσεις</a:t>
            </a:r>
            <a:r>
              <a:rPr lang="el-GR" dirty="0" smtClean="0">
                <a:solidFill>
                  <a:srgbClr val="820000"/>
                </a:solidFill>
              </a:rPr>
              <a:t> </a:t>
            </a:r>
            <a:r>
              <a:rPr lang="el-GR" sz="2700" b="0" dirty="0" smtClean="0">
                <a:solidFill>
                  <a:srgbClr val="820000"/>
                </a:solidFill>
              </a:rPr>
              <a:t>(</a:t>
            </a:r>
            <a:r>
              <a:rPr lang="el-GR" sz="2700" b="0" dirty="0">
                <a:solidFill>
                  <a:srgbClr val="820000"/>
                </a:solidFill>
              </a:rPr>
              <a:t>2 από 4</a:t>
            </a:r>
            <a:r>
              <a:rPr lang="el-GR" sz="2700" b="0" dirty="0" smtClean="0">
                <a:solidFill>
                  <a:srgbClr val="820000"/>
                </a:solidFill>
              </a:rPr>
              <a:t>)</a:t>
            </a:r>
            <a:br>
              <a:rPr lang="el-GR" sz="2700" b="0" dirty="0" smtClean="0">
                <a:solidFill>
                  <a:srgbClr val="820000"/>
                </a:solidFill>
              </a:rPr>
            </a:br>
            <a:endParaRPr lang="el-GR" sz="3600" b="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27</a:t>
            </a:fld>
            <a:endParaRPr lang="el-GR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943394"/>
              </p:ext>
            </p:extLst>
          </p:nvPr>
        </p:nvGraphicFramePr>
        <p:xfrm>
          <a:off x="89756" y="692696"/>
          <a:ext cx="8964489" cy="658368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745880"/>
                <a:gridCol w="2586446"/>
                <a:gridCol w="3632163"/>
              </a:tblGrid>
              <a:tr h="328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 smtClean="0"/>
                        <a:t>E</a:t>
                      </a:r>
                      <a:r>
                        <a:rPr lang="el-GR" sz="1800" dirty="0" smtClean="0"/>
                        <a:t>ξέταση</a:t>
                      </a:r>
                      <a:endParaRPr lang="el-GR" sz="1800" b="1" dirty="0">
                        <a:solidFill>
                          <a:srgbClr val="82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/>
                        <a:t>Αποτέλεσμα </a:t>
                      </a:r>
                      <a:r>
                        <a:rPr lang="el-GR" sz="1800" dirty="0" smtClean="0"/>
                        <a:t>α</a:t>
                      </a:r>
                      <a:r>
                        <a:rPr lang="en-US" sz="1800" dirty="0" smtClean="0"/>
                        <a:t>ιμόλυσης</a:t>
                      </a:r>
                      <a:endParaRPr lang="el-GR" sz="1800" b="1" dirty="0">
                        <a:solidFill>
                          <a:srgbClr val="82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l-GR" sz="1800" dirty="0" smtClean="0"/>
                        <a:t>Αίτιο</a:t>
                      </a:r>
                      <a:r>
                        <a:rPr lang="el-GR" sz="1800" baseline="0" dirty="0" smtClean="0"/>
                        <a:t> αιμόλυσης</a:t>
                      </a:r>
                      <a:endParaRPr lang="el-GR" sz="1800" b="1" dirty="0">
                        <a:solidFill>
                          <a:srgbClr val="82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/>
                        <a:t>Χολερυθρίνη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/>
                        <a:t>Ελάττωση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l-GR" sz="1800" dirty="0" smtClean="0"/>
                        <a:t>Αναλυτική αλληλεπίδραση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/>
                        <a:t>Κάλιο</a:t>
                      </a:r>
                      <a:endParaRPr lang="el-GR" sz="1800" b="1" dirty="0">
                        <a:solidFill>
                          <a:srgbClr val="82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/>
                        <a:t>Αύξηση</a:t>
                      </a:r>
                      <a:endParaRPr lang="el-GR" sz="1800" b="1" dirty="0">
                        <a:solidFill>
                          <a:srgbClr val="82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l-GR" sz="1800" dirty="0" smtClean="0"/>
                        <a:t>Κυτταρική απελευθέρωση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/>
                        <a:t>Φώσφορος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/>
                        <a:t>Αύξηση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5626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457200" algn="l"/>
                        </a:tabLst>
                        <a:defRPr/>
                      </a:pPr>
                      <a:r>
                        <a:rPr lang="el-GR" sz="1800" kern="1200" dirty="0" smtClean="0"/>
                        <a:t>Αναλυτική αλληλεπίδραση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/>
                        <a:t>Μαγνήσιο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/>
                        <a:t>Αύξηση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5626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457200" algn="l"/>
                        </a:tabLst>
                        <a:defRPr/>
                      </a:pPr>
                      <a:r>
                        <a:rPr lang="el-GR" sz="1800" dirty="0" smtClean="0"/>
                        <a:t>Κυτταρική απελευθέρωση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/>
                        <a:t>Σίδηρος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/>
                        <a:t>Αύξηση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l-GR" sz="1800" dirty="0" smtClean="0"/>
                        <a:t>Αναλυτική</a:t>
                      </a:r>
                      <a:r>
                        <a:rPr lang="el-GR" sz="1800" baseline="0" dirty="0" smtClean="0"/>
                        <a:t> αλληλεπίδραση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/>
                        <a:t>Όξινη φωσφατάση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/>
                        <a:t>Αύξηση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5626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457200" algn="l"/>
                        </a:tabLst>
                        <a:defRPr/>
                      </a:pPr>
                      <a:r>
                        <a:rPr lang="el-GR" sz="1800" kern="1200" dirty="0" smtClean="0"/>
                        <a:t>Κυτταρική απελευθέρωση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/>
                        <a:t>Κρεατινοκινάση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/>
                        <a:t>Αύξηση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5626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457200" algn="l"/>
                        </a:tabLst>
                        <a:defRPr/>
                      </a:pPr>
                      <a:r>
                        <a:rPr lang="el-GR" sz="1800" dirty="0" smtClean="0"/>
                        <a:t>Αναλυτική</a:t>
                      </a:r>
                      <a:r>
                        <a:rPr lang="el-GR" sz="1800" baseline="0" dirty="0" smtClean="0"/>
                        <a:t> αλληλεπίδραση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/>
                        <a:t>Γαλακτική δευδρογονάση</a:t>
                      </a:r>
                      <a:endParaRPr lang="el-GR" sz="1800" b="1" dirty="0">
                        <a:solidFill>
                          <a:srgbClr val="82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 smtClean="0"/>
                        <a:t>Αύξηση</a:t>
                      </a:r>
                      <a:endParaRPr lang="el-GR" sz="1800" b="1" dirty="0">
                        <a:solidFill>
                          <a:srgbClr val="82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l-GR" sz="1800" dirty="0" smtClean="0"/>
                        <a:t>Κυτταρική απελευθέρωση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/>
                        <a:t>Γλυκόζη</a:t>
                      </a:r>
                      <a:endParaRPr lang="el-GR" sz="1800" b="1" dirty="0">
                        <a:solidFill>
                          <a:srgbClr val="82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l-GR" sz="1800" dirty="0" smtClean="0"/>
                        <a:t>Μείωση</a:t>
                      </a:r>
                      <a:endParaRPr lang="el-GR" sz="1800" b="1" dirty="0">
                        <a:solidFill>
                          <a:srgbClr val="82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l-GR" sz="1800" dirty="0" smtClean="0"/>
                        <a:t>Αραίωση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l-GR" sz="1800" dirty="0" smtClean="0"/>
                        <a:t>Ουρία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l-GR" sz="1800" dirty="0" smtClean="0"/>
                        <a:t>Αύξηση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l-GR" sz="1800" dirty="0" smtClean="0"/>
                        <a:t>Κυτταρική απελευθέρωση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l-GR" sz="1800" dirty="0" smtClean="0"/>
                        <a:t>Κρεατινίνη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l-GR" sz="1800" dirty="0" smtClean="0"/>
                        <a:t>Αύξηση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l-GR" sz="1800" dirty="0" smtClean="0"/>
                        <a:t>Αναλυτική αλληλεπίδραση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/>
                        <a:t>Τρανσαμινάσες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/>
                        <a:t>Αύξηση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5626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457200" algn="l"/>
                        </a:tabLst>
                        <a:defRPr/>
                      </a:pPr>
                      <a:r>
                        <a:rPr lang="el-GR" sz="1800" dirty="0" smtClean="0"/>
                        <a:t>Κυτταρική</a:t>
                      </a:r>
                      <a:r>
                        <a:rPr lang="el-GR" sz="1800" baseline="0" dirty="0" smtClean="0"/>
                        <a:t> απελευθέρωση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l-GR" sz="1800" dirty="0" smtClean="0"/>
                        <a:t>Αλκαλική</a:t>
                      </a:r>
                      <a:r>
                        <a:rPr lang="el-GR" sz="1800" baseline="0" dirty="0" smtClean="0"/>
                        <a:t> φωσφατάση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l-GR" sz="1800" dirty="0" smtClean="0"/>
                        <a:t>Αύξηση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l-GR" sz="1800" dirty="0" smtClean="0"/>
                        <a:t>Κυτταρική</a:t>
                      </a:r>
                      <a:r>
                        <a:rPr lang="el-GR" sz="1800" baseline="0" dirty="0" smtClean="0"/>
                        <a:t> απελευθέρωση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/>
                        <a:t>Ολικό λεύκωμα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800" dirty="0"/>
                        <a:t>Αύξηση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5626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457200" algn="l"/>
                        </a:tabLst>
                        <a:defRPr/>
                      </a:pPr>
                      <a:r>
                        <a:rPr lang="el-GR" sz="1800" dirty="0" smtClean="0"/>
                        <a:t>Κυτταρική</a:t>
                      </a:r>
                      <a:r>
                        <a:rPr lang="el-GR" sz="1800" baseline="0" dirty="0" smtClean="0"/>
                        <a:t> απελευθέρωση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l-GR" sz="1800" dirty="0" smtClean="0"/>
                        <a:t>Αλβουμίνη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l-GR" sz="1800" dirty="0" smtClean="0"/>
                        <a:t>Αρνητικό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5626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l-GR" sz="1800" dirty="0" smtClean="0"/>
                        <a:t>Αναλυτική αλληλεπίδραση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9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820000"/>
                </a:solidFill>
              </a:rPr>
              <a:t>Αλληλεπιδράσεις στις βιοχημικές αναλύσεις </a:t>
            </a:r>
            <a:r>
              <a:rPr lang="el-GR" sz="2400" b="0" dirty="0" smtClean="0">
                <a:solidFill>
                  <a:srgbClr val="820000"/>
                </a:solidFill>
              </a:rPr>
              <a:t>(3 </a:t>
            </a:r>
            <a:r>
              <a:rPr lang="el-GR" sz="2400" b="0" dirty="0">
                <a:solidFill>
                  <a:srgbClr val="820000"/>
                </a:solidFill>
              </a:rPr>
              <a:t>από 4</a:t>
            </a:r>
            <a:r>
              <a:rPr lang="el-GR" sz="2400" b="0" dirty="0" smtClean="0">
                <a:solidFill>
                  <a:srgbClr val="820000"/>
                </a:solidFill>
              </a:rPr>
              <a:t>)</a:t>
            </a:r>
            <a:br>
              <a:rPr lang="el-GR" sz="2400" b="0" dirty="0" smtClean="0">
                <a:solidFill>
                  <a:srgbClr val="820000"/>
                </a:solidFill>
              </a:rPr>
            </a:br>
            <a:endParaRPr lang="el-GR" sz="3200" b="0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H </a:t>
            </a:r>
            <a:r>
              <a:rPr lang="el-GR" sz="2400" dirty="0"/>
              <a:t>λιπιδαιμία αλλάζει το χρώμα του ορού/πλάσματος το οποίο φαίνεται σαν «</a:t>
            </a:r>
            <a:r>
              <a:rPr lang="el-GR" sz="2400" b="1" dirty="0">
                <a:solidFill>
                  <a:srgbClr val="820000"/>
                </a:solidFill>
              </a:rPr>
              <a:t>γάλα</a:t>
            </a:r>
            <a:r>
              <a:rPr lang="el-GR" sz="2400" dirty="0"/>
              <a:t>» εξαιτίας του μεγάλου αριθμού των </a:t>
            </a:r>
            <a:r>
              <a:rPr lang="el-GR" sz="2400" b="1" dirty="0">
                <a:solidFill>
                  <a:srgbClr val="820000"/>
                </a:solidFill>
              </a:rPr>
              <a:t>χυλομικρών</a:t>
            </a:r>
            <a:r>
              <a:rPr lang="el-GR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l-GR" sz="2400" b="1" dirty="0" smtClean="0"/>
              <a:t>Οφείλεται</a:t>
            </a:r>
            <a:r>
              <a:rPr lang="en-US" sz="2400" b="1" dirty="0"/>
              <a:t>:</a:t>
            </a:r>
          </a:p>
          <a:p>
            <a:pPr lvl="1" indent="266700">
              <a:lnSpc>
                <a:spcPct val="150000"/>
              </a:lnSpc>
            </a:pPr>
            <a:r>
              <a:rPr lang="el-GR" sz="2400" dirty="0"/>
              <a:t>Σε πρόσφατο γεύμα του εξεταζόμενου</a:t>
            </a:r>
          </a:p>
          <a:p>
            <a:pPr lvl="1" indent="266700">
              <a:lnSpc>
                <a:spcPct val="150000"/>
              </a:lnSpc>
            </a:pPr>
            <a:r>
              <a:rPr lang="el-GR" sz="2400" dirty="0"/>
              <a:t>Σε ενδογενή τεράστια παραγωγή λιπιδίων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Τα </a:t>
            </a:r>
            <a:r>
              <a:rPr lang="el-GR" sz="2400" dirty="0"/>
              <a:t>λιπιδαιμικά δείγματα είναι ακατάλληλα για ανάλυση. Ζητείται επανάληψη της αιμοληψίας.</a:t>
            </a:r>
          </a:p>
          <a:p>
            <a:pPr indent="266700"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l-GR" sz="2400" dirty="0"/>
          </a:p>
          <a:p>
            <a:endParaRPr lang="el-GR" sz="24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08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Το μήκος κύματος καθορίζει και το </a:t>
            </a:r>
            <a:r>
              <a:rPr lang="el-GR" dirty="0" smtClean="0">
                <a:solidFill>
                  <a:srgbClr val="820000"/>
                </a:solidFill>
              </a:rPr>
              <a:t>χρώμα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2</a:t>
            </a:fld>
            <a:endParaRPr lang="el-GR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857115"/>
              </p:ext>
            </p:extLst>
          </p:nvPr>
        </p:nvGraphicFramePr>
        <p:xfrm>
          <a:off x="1127956" y="3130632"/>
          <a:ext cx="6888087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029"/>
                <a:gridCol w="2296029"/>
                <a:gridCol w="2296029"/>
              </a:tblGrid>
              <a:tr h="360040">
                <a:tc>
                  <a:txBody>
                    <a:bodyPr/>
                    <a:lstStyle/>
                    <a:p>
                      <a:r>
                        <a:rPr lang="el-GR" dirty="0" smtClean="0"/>
                        <a:t>Μήκος κύματος (</a:t>
                      </a:r>
                      <a:r>
                        <a:rPr lang="en-US" dirty="0" smtClean="0"/>
                        <a:t>nm)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Περιοχή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Χρώμα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&lt; 220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Υπεριώδης</a:t>
                      </a:r>
                      <a:r>
                        <a:rPr lang="en-US" dirty="0" smtClean="0"/>
                        <a:t> (UV)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Αόρατο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220 – 380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Εγγύς υπεριώδης</a:t>
                      </a:r>
                      <a:r>
                        <a:rPr lang="en-US" dirty="0" smtClean="0"/>
                        <a:t> (UV)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Αόρατο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380 – 500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Ορατή</a:t>
                      </a:r>
                      <a:r>
                        <a:rPr lang="en-US" dirty="0" smtClean="0"/>
                        <a:t> (VIS)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Ιώδες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500 – 580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Ορατή</a:t>
                      </a:r>
                      <a:r>
                        <a:rPr lang="en-US" dirty="0" smtClean="0"/>
                        <a:t> (VIS)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Πράσινο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580 - 600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Ορατή</a:t>
                      </a:r>
                      <a:r>
                        <a:rPr lang="en-US" dirty="0" smtClean="0"/>
                        <a:t> (VIS)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Κίτρινο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600 – 620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Ορατή</a:t>
                      </a:r>
                      <a:r>
                        <a:rPr lang="en-US" dirty="0" smtClean="0"/>
                        <a:t> (VIS)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Πορτοκαλί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620 – 750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Ορατή</a:t>
                      </a:r>
                      <a:r>
                        <a:rPr lang="en-US" dirty="0" smtClean="0"/>
                        <a:t> (VIS)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Κόκκινο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750 – 2000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Υπέρυθρη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(IR)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Αόρατο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9174" y="836711"/>
            <a:ext cx="7085653" cy="19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79712" y="2773696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3"/>
              </a:rPr>
              <a:t>Spectre visible light el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84user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CC BY-SA 2.5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35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80120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820000"/>
                </a:solidFill>
              </a:rPr>
              <a:t>Αλληλεπιδράσεις στις βιοχημικές αναλύσεις </a:t>
            </a:r>
            <a:r>
              <a:rPr lang="el-GR" sz="2400" b="0" dirty="0">
                <a:solidFill>
                  <a:srgbClr val="820000"/>
                </a:solidFill>
              </a:rPr>
              <a:t>(4 από 4</a:t>
            </a:r>
            <a:r>
              <a:rPr lang="el-GR" sz="2400" b="0" dirty="0" smtClean="0">
                <a:solidFill>
                  <a:srgbClr val="820000"/>
                </a:solidFill>
              </a:rPr>
              <a:t>)</a:t>
            </a:r>
            <a:br>
              <a:rPr lang="el-GR" sz="2400" b="0" dirty="0" smtClean="0">
                <a:solidFill>
                  <a:srgbClr val="820000"/>
                </a:solidFill>
              </a:rPr>
            </a:br>
            <a:endParaRPr lang="el-GR" sz="3200" b="0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H </a:t>
            </a:r>
            <a:r>
              <a:rPr lang="el-GR" sz="2400" dirty="0"/>
              <a:t>χολερυθριναιμία αλλάζει το χρώμα του ορού/πλάσματος το οποίο φαίνεται </a:t>
            </a:r>
            <a:r>
              <a:rPr lang="el-GR" sz="2400" b="1" dirty="0">
                <a:solidFill>
                  <a:srgbClr val="820000"/>
                </a:solidFill>
              </a:rPr>
              <a:t>έντονα κίτρινο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l-GR" sz="2400" dirty="0"/>
              <a:t>(ικτερικό δείγμα).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Οφείλεται </a:t>
            </a:r>
            <a:r>
              <a:rPr lang="el-GR" sz="2400" dirty="0"/>
              <a:t>στον ίκτερο.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l-GR" sz="2400" dirty="0" smtClean="0"/>
              <a:t>Τα </a:t>
            </a:r>
            <a:r>
              <a:rPr lang="el-GR" sz="2400" dirty="0"/>
              <a:t>ικτερικά δείγματα λόγω του έντονου κίτρινου χρώματος εμποδίζουν πολλούς προσδιορισμούς. 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Λύση </a:t>
            </a:r>
            <a:r>
              <a:rPr lang="el-GR" sz="2400" dirty="0"/>
              <a:t>είναι η </a:t>
            </a:r>
            <a:r>
              <a:rPr lang="el-GR" sz="2400" b="1" dirty="0">
                <a:solidFill>
                  <a:srgbClr val="820000"/>
                </a:solidFill>
              </a:rPr>
              <a:t>διχρωμική ανάλυση</a:t>
            </a:r>
            <a:r>
              <a:rPr lang="el-GR" sz="2400" dirty="0"/>
              <a:t>.</a:t>
            </a:r>
          </a:p>
          <a:p>
            <a:pPr indent="266700"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l-GR" sz="24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57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l-GR" dirty="0" smtClean="0">
                <a:solidFill>
                  <a:srgbClr val="820000"/>
                </a:solidFill>
              </a:rPr>
              <a:t>Είδη χρωματομετρικών αναλύσεων</a:t>
            </a:r>
            <a:endParaRPr lang="el-GR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rgbClr val="820000"/>
                </a:solidFill>
              </a:rPr>
              <a:t>Τελικού σημείου</a:t>
            </a:r>
          </a:p>
          <a:p>
            <a:pPr marL="354013" indent="0">
              <a:buNone/>
            </a:pPr>
            <a:r>
              <a:rPr lang="el-GR" sz="2400" dirty="0" smtClean="0"/>
              <a:t>Χρησιμοποιούνται </a:t>
            </a:r>
            <a:r>
              <a:rPr lang="el-GR" sz="2400" dirty="0"/>
              <a:t>για τον προσδιορισμό της </a:t>
            </a:r>
            <a:r>
              <a:rPr lang="el-GR" sz="2400" b="1" dirty="0">
                <a:solidFill>
                  <a:srgbClr val="820000"/>
                </a:solidFill>
              </a:rPr>
              <a:t>συγκέντρωσης υποστρωμάτων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l-GR" sz="2400" dirty="0"/>
              <a:t>(π.χ γλυκόζη, χοληστερόλη, ουρικό οξύ)</a:t>
            </a:r>
          </a:p>
          <a:p>
            <a:r>
              <a:rPr lang="el-GR" sz="2400" b="1" dirty="0" smtClean="0">
                <a:solidFill>
                  <a:srgbClr val="820000"/>
                </a:solidFill>
              </a:rPr>
              <a:t>Κινητικές</a:t>
            </a:r>
            <a:endParaRPr lang="el-GR" sz="2400" b="1" dirty="0">
              <a:solidFill>
                <a:srgbClr val="820000"/>
              </a:solidFill>
            </a:endParaRPr>
          </a:p>
          <a:p>
            <a:pPr marL="354013" indent="0">
              <a:buNone/>
            </a:pPr>
            <a:r>
              <a:rPr lang="el-GR" sz="2400" dirty="0" smtClean="0"/>
              <a:t>Χρησιμοποιούνται </a:t>
            </a:r>
            <a:r>
              <a:rPr lang="el-GR" sz="2400" dirty="0"/>
              <a:t>για το προσδιορισμό της </a:t>
            </a:r>
            <a:r>
              <a:rPr lang="el-GR" sz="2400" b="1" dirty="0">
                <a:solidFill>
                  <a:srgbClr val="820000"/>
                </a:solidFill>
              </a:rPr>
              <a:t>ενεργότητας ενζύμων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l-GR" sz="2400" dirty="0"/>
              <a:t>(</a:t>
            </a:r>
            <a:r>
              <a:rPr lang="en-US" sz="2400" dirty="0"/>
              <a:t>LDH, CK </a:t>
            </a:r>
            <a:r>
              <a:rPr lang="el-GR" sz="2400" dirty="0"/>
              <a:t>κ.α.)</a:t>
            </a:r>
          </a:p>
          <a:p>
            <a:r>
              <a:rPr lang="el-GR" sz="2400" b="1" dirty="0" smtClean="0">
                <a:solidFill>
                  <a:srgbClr val="820000"/>
                </a:solidFill>
              </a:rPr>
              <a:t>Σταθερού </a:t>
            </a:r>
            <a:r>
              <a:rPr lang="el-GR" sz="2400" b="1" dirty="0">
                <a:solidFill>
                  <a:srgbClr val="820000"/>
                </a:solidFill>
              </a:rPr>
              <a:t>χρόνου</a:t>
            </a:r>
          </a:p>
          <a:p>
            <a:pPr marL="354013" indent="0">
              <a:buNone/>
            </a:pPr>
            <a:r>
              <a:rPr lang="el-GR" sz="2400" dirty="0" smtClean="0"/>
              <a:t>Χρησιμοποιείται </a:t>
            </a:r>
            <a:r>
              <a:rPr lang="el-GR" sz="2400" dirty="0"/>
              <a:t>μόνο για το προσδιορισμό της </a:t>
            </a:r>
            <a:r>
              <a:rPr lang="el-GR" sz="2400" b="1" dirty="0">
                <a:solidFill>
                  <a:srgbClr val="820000"/>
                </a:solidFill>
              </a:rPr>
              <a:t>κρεατινίνης</a:t>
            </a:r>
            <a:r>
              <a:rPr lang="el-GR" sz="2400" dirty="0"/>
              <a:t> με συγκεκριμένη μέθοδο.</a:t>
            </a:r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31</a:t>
            </a:fld>
            <a:endParaRPr lang="el-GR" dirty="0"/>
          </a:p>
        </p:txBody>
      </p:sp>
      <p:sp>
        <p:nvSpPr>
          <p:cNvPr id="7" name="2 - TextBox"/>
          <p:cNvSpPr txBox="1"/>
          <p:nvPr/>
        </p:nvSpPr>
        <p:spPr>
          <a:xfrm>
            <a:off x="305780" y="260648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820000"/>
                </a:solidFill>
                <a:latin typeface="+mn-lt"/>
              </a:rPr>
              <a:t>Οι βασικές κατηγορίες χρωματομετρικών αναλύσεων</a:t>
            </a:r>
            <a:r>
              <a:rPr lang="el-GR" sz="2800" b="1" dirty="0" smtClean="0">
                <a:solidFill>
                  <a:srgbClr val="820000"/>
                </a:solidFill>
                <a:latin typeface="+mn-lt"/>
              </a:rPr>
              <a:t> </a:t>
            </a:r>
            <a:endParaRPr lang="el-GR" sz="2800" b="1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7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32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67744" y="1575956"/>
            <a:ext cx="4608512" cy="504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- TextBox"/>
          <p:cNvSpPr txBox="1"/>
          <p:nvPr/>
        </p:nvSpPr>
        <p:spPr>
          <a:xfrm>
            <a:off x="305780" y="260648"/>
            <a:ext cx="8532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820000"/>
                </a:solidFill>
                <a:latin typeface="+mn-lt"/>
              </a:rPr>
              <a:t>Αναλύσεις τελικού σημείου (</a:t>
            </a:r>
            <a:r>
              <a:rPr lang="en-US" sz="3600" b="1" dirty="0" smtClean="0">
                <a:solidFill>
                  <a:srgbClr val="820000"/>
                </a:solidFill>
                <a:latin typeface="+mn-lt"/>
              </a:rPr>
              <a:t>end point)</a:t>
            </a:r>
            <a:endParaRPr lang="el-GR" sz="3600" b="1" dirty="0" smtClean="0">
              <a:solidFill>
                <a:srgbClr val="820000"/>
              </a:solidFill>
              <a:latin typeface="+mn-lt"/>
            </a:endParaRPr>
          </a:p>
          <a:p>
            <a:pPr algn="ctr"/>
            <a:r>
              <a:rPr lang="el-GR" sz="2800" dirty="0" smtClean="0">
                <a:solidFill>
                  <a:srgbClr val="820000"/>
                </a:solidFill>
                <a:latin typeface="+mn-lt"/>
              </a:rPr>
              <a:t>(1 από 5)  </a:t>
            </a:r>
            <a:endParaRPr lang="el-GR" sz="2800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25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33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7" y="1916832"/>
            <a:ext cx="3024336" cy="273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16 - Ευθεία γραμμή σύνδεσης"/>
          <p:cNvCxnSpPr/>
          <p:nvPr/>
        </p:nvCxnSpPr>
        <p:spPr>
          <a:xfrm>
            <a:off x="3419872" y="242088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3419872" y="35730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820000"/>
                </a:solidFill>
                <a:latin typeface="+mn-lt"/>
              </a:rPr>
              <a:t>10 </a:t>
            </a:r>
            <a:r>
              <a:rPr lang="en-US" b="1" dirty="0" smtClean="0">
                <a:solidFill>
                  <a:srgbClr val="820000"/>
                </a:solidFill>
                <a:latin typeface="+mn-lt"/>
              </a:rPr>
              <a:t>min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20" name="19 - Ευθεία γραμμή σύνδεσης"/>
          <p:cNvCxnSpPr/>
          <p:nvPr/>
        </p:nvCxnSpPr>
        <p:spPr>
          <a:xfrm flipH="1">
            <a:off x="1547664" y="2420888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755576" y="23488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20000"/>
                </a:solidFill>
                <a:latin typeface="+mn-lt"/>
              </a:rPr>
              <a:t>OD</a:t>
            </a:r>
            <a:r>
              <a:rPr lang="en-US" b="1" baseline="-25000" dirty="0" smtClean="0">
                <a:solidFill>
                  <a:srgbClr val="820000"/>
                </a:solidFill>
                <a:latin typeface="+mn-lt"/>
              </a:rPr>
              <a:t>std</a:t>
            </a:r>
            <a:endParaRPr lang="el-GR" b="1" baseline="-25000" dirty="0">
              <a:solidFill>
                <a:srgbClr val="820000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3456434" cy="288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24 - Ευθεία γραμμή σύνδεσης"/>
          <p:cNvCxnSpPr/>
          <p:nvPr/>
        </p:nvCxnSpPr>
        <p:spPr>
          <a:xfrm>
            <a:off x="7020272" y="270892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TextBox"/>
          <p:cNvSpPr txBox="1"/>
          <p:nvPr/>
        </p:nvSpPr>
        <p:spPr>
          <a:xfrm>
            <a:off x="7020272" y="35730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820000"/>
                </a:solidFill>
                <a:latin typeface="+mn-lt"/>
              </a:rPr>
              <a:t>10 </a:t>
            </a:r>
            <a:r>
              <a:rPr lang="en-US" b="1" dirty="0" smtClean="0">
                <a:solidFill>
                  <a:srgbClr val="820000"/>
                </a:solidFill>
                <a:latin typeface="+mn-lt"/>
              </a:rPr>
              <a:t>min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29" name="28 - Ευθεία γραμμή σύνδεσης"/>
          <p:cNvCxnSpPr/>
          <p:nvPr/>
        </p:nvCxnSpPr>
        <p:spPr>
          <a:xfrm flipH="1">
            <a:off x="5076056" y="2708920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TextBox"/>
          <p:cNvSpPr txBox="1"/>
          <p:nvPr/>
        </p:nvSpPr>
        <p:spPr>
          <a:xfrm>
            <a:off x="4427984" y="25649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20000"/>
                </a:solidFill>
                <a:latin typeface="+mn-lt"/>
              </a:rPr>
              <a:t>OD</a:t>
            </a:r>
            <a:r>
              <a:rPr lang="en-US" b="1" baseline="-25000" dirty="0" smtClean="0">
                <a:solidFill>
                  <a:srgbClr val="820000"/>
                </a:solidFill>
                <a:latin typeface="+mn-lt"/>
              </a:rPr>
              <a:t>spl</a:t>
            </a:r>
            <a:endParaRPr lang="el-GR" b="1" baseline="-25000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431540" y="4734330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Πρώτα γίνεται η βαθμονόμηση και μετά μετριέται η </a:t>
            </a:r>
            <a:r>
              <a:rPr lang="en-US" sz="2400" dirty="0" smtClean="0">
                <a:latin typeface="+mn-lt"/>
              </a:rPr>
              <a:t>OD </a:t>
            </a:r>
            <a:r>
              <a:rPr lang="el-GR" sz="2400" dirty="0" smtClean="0">
                <a:latin typeface="+mn-lt"/>
              </a:rPr>
              <a:t>των δειγμάτων.</a:t>
            </a:r>
          </a:p>
          <a:p>
            <a:r>
              <a:rPr lang="el-GR" sz="2400" dirty="0" smtClean="0">
                <a:latin typeface="+mn-lt"/>
              </a:rPr>
              <a:t>Στους βιοχημικούς αναλυτές και σε πολλά φωτόμετρα η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καμπύλη βαθμονόμησης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αποθηκεύεται και δεν χρειάζεται να ξαναμετράται πριν από κάθε νέα σειρά δειγμάτων.</a:t>
            </a:r>
            <a:endParaRPr lang="el-GR" sz="2400" dirty="0">
              <a:latin typeface="+mn-lt"/>
            </a:endParaRPr>
          </a:p>
        </p:txBody>
      </p:sp>
      <p:sp>
        <p:nvSpPr>
          <p:cNvPr id="19" name="2 - TextBox"/>
          <p:cNvSpPr txBox="1"/>
          <p:nvPr/>
        </p:nvSpPr>
        <p:spPr>
          <a:xfrm>
            <a:off x="305780" y="260648"/>
            <a:ext cx="8532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820000"/>
                </a:solidFill>
                <a:latin typeface="+mn-lt"/>
              </a:rPr>
              <a:t>Αναλύσεις τελικού σημείου (</a:t>
            </a:r>
            <a:r>
              <a:rPr lang="en-US" sz="3600" b="1" dirty="0" smtClean="0">
                <a:solidFill>
                  <a:srgbClr val="820000"/>
                </a:solidFill>
                <a:latin typeface="+mn-lt"/>
              </a:rPr>
              <a:t>end point)</a:t>
            </a:r>
            <a:endParaRPr lang="el-GR" sz="3600" b="1" dirty="0" smtClean="0">
              <a:solidFill>
                <a:srgbClr val="820000"/>
              </a:solidFill>
              <a:latin typeface="+mn-lt"/>
            </a:endParaRPr>
          </a:p>
          <a:p>
            <a:pPr algn="ctr"/>
            <a:r>
              <a:rPr lang="el-GR" sz="2800" dirty="0" smtClean="0">
                <a:solidFill>
                  <a:srgbClr val="820000"/>
                </a:solidFill>
                <a:latin typeface="+mn-lt"/>
              </a:rPr>
              <a:t>(2 από 5)  </a:t>
            </a:r>
            <a:endParaRPr lang="el-GR" sz="2800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318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6" grpId="0"/>
      <p:bldP spid="30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34</a:t>
            </a:fld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095" y="2636912"/>
            <a:ext cx="4477811" cy="289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386662" y="2003648"/>
            <a:ext cx="8370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Υπολογισμός άγνωστης συγκέντρωσης με τη καμπύλη αναφοράς</a:t>
            </a:r>
            <a:endParaRPr lang="el-GR" sz="2400" dirty="0">
              <a:latin typeface="+mn-lt"/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4860032" y="3861048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flipH="1">
            <a:off x="3275856" y="3861048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2333095" y="3717032"/>
            <a:ext cx="1014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+mn-lt"/>
              </a:rPr>
              <a:t>ODsample</a:t>
            </a:r>
            <a:endParaRPr lang="el-GR" sz="1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499992" y="5085184"/>
            <a:ext cx="6703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Csample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3086786" y="5661248"/>
            <a:ext cx="2970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+mn-lt"/>
              </a:rPr>
              <a:t>Εργαστήριο βιολογικών υγρών – ΤΕΙ Αθηνών</a:t>
            </a:r>
            <a:endParaRPr lang="el-GR" sz="1200" dirty="0">
              <a:latin typeface="+mn-lt"/>
            </a:endParaRPr>
          </a:p>
        </p:txBody>
      </p:sp>
      <p:sp>
        <p:nvSpPr>
          <p:cNvPr id="16" name="2 - TextBox"/>
          <p:cNvSpPr txBox="1"/>
          <p:nvPr/>
        </p:nvSpPr>
        <p:spPr>
          <a:xfrm>
            <a:off x="305780" y="260648"/>
            <a:ext cx="8532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820000"/>
                </a:solidFill>
                <a:latin typeface="+mn-lt"/>
              </a:rPr>
              <a:t>Αναλύσεις τελικού σημείου (</a:t>
            </a:r>
            <a:r>
              <a:rPr lang="en-US" sz="3600" b="1" dirty="0" smtClean="0">
                <a:solidFill>
                  <a:srgbClr val="820000"/>
                </a:solidFill>
                <a:latin typeface="+mn-lt"/>
              </a:rPr>
              <a:t>end point)</a:t>
            </a:r>
            <a:endParaRPr lang="el-GR" sz="3600" b="1" dirty="0" smtClean="0">
              <a:solidFill>
                <a:srgbClr val="820000"/>
              </a:solidFill>
              <a:latin typeface="+mn-lt"/>
            </a:endParaRPr>
          </a:p>
          <a:p>
            <a:pPr algn="ctr"/>
            <a:r>
              <a:rPr lang="el-GR" sz="2800" dirty="0" smtClean="0">
                <a:solidFill>
                  <a:srgbClr val="820000"/>
                </a:solidFill>
                <a:latin typeface="+mn-lt"/>
              </a:rPr>
              <a:t>(3 από 5)  </a:t>
            </a:r>
            <a:endParaRPr lang="el-GR" sz="2800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37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35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123728" y="2348880"/>
            <a:ext cx="3182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+mn-lt"/>
              </a:rPr>
              <a:t>  </a:t>
            </a:r>
            <a:r>
              <a:rPr lang="en-US" sz="2400" dirty="0" smtClean="0">
                <a:latin typeface="+mn-lt"/>
              </a:rPr>
              <a:t>A</a:t>
            </a:r>
            <a:r>
              <a:rPr lang="en-US" sz="2400" baseline="-25000" dirty="0" smtClean="0">
                <a:latin typeface="+mn-lt"/>
              </a:rPr>
              <a:t>std </a:t>
            </a:r>
            <a:r>
              <a:rPr lang="el-GR" sz="2400" dirty="0" smtClean="0">
                <a:latin typeface="+mn-lt"/>
              </a:rPr>
              <a:t>– </a:t>
            </a:r>
            <a:r>
              <a:rPr lang="en-US" sz="2400" dirty="0" smtClean="0">
                <a:latin typeface="+mn-lt"/>
              </a:rPr>
              <a:t>A</a:t>
            </a:r>
            <a:r>
              <a:rPr lang="en-US" sz="2400" baseline="-25000" dirty="0" smtClean="0">
                <a:latin typeface="+mn-lt"/>
              </a:rPr>
              <a:t>blank       </a:t>
            </a:r>
            <a:r>
              <a:rPr lang="el-GR" sz="2400" dirty="0" smtClean="0">
                <a:latin typeface="+mn-lt"/>
              </a:rPr>
              <a:t>= α </a:t>
            </a:r>
            <a:r>
              <a:rPr lang="en-US" sz="2400" dirty="0" smtClean="0">
                <a:latin typeface="+mn-lt"/>
              </a:rPr>
              <a:t>b C</a:t>
            </a:r>
            <a:r>
              <a:rPr lang="en-US" sz="2400" baseline="-25000" dirty="0" smtClean="0">
                <a:latin typeface="+mn-lt"/>
              </a:rPr>
              <a:t>std</a:t>
            </a:r>
            <a:r>
              <a:rPr lang="el-GR" sz="2400" baseline="-25000" dirty="0" smtClean="0">
                <a:latin typeface="+mn-lt"/>
              </a:rPr>
              <a:t> </a:t>
            </a:r>
            <a:endParaRPr lang="el-GR" sz="2400" dirty="0">
              <a:latin typeface="+mn-lt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195736" y="2780928"/>
            <a:ext cx="3480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n-lt"/>
              </a:rPr>
              <a:t>A</a:t>
            </a:r>
            <a:r>
              <a:rPr lang="en-US" sz="2400" baseline="-25000" dirty="0" smtClean="0">
                <a:latin typeface="+mn-lt"/>
              </a:rPr>
              <a:t>sample </a:t>
            </a:r>
            <a:r>
              <a:rPr lang="el-GR" sz="2400" dirty="0" smtClean="0">
                <a:latin typeface="+mn-lt"/>
              </a:rPr>
              <a:t>– </a:t>
            </a:r>
            <a:r>
              <a:rPr lang="en-US" sz="2400" dirty="0" smtClean="0">
                <a:latin typeface="+mn-lt"/>
              </a:rPr>
              <a:t>A</a:t>
            </a:r>
            <a:r>
              <a:rPr lang="en-US" sz="2400" baseline="-25000" dirty="0" smtClean="0">
                <a:latin typeface="+mn-lt"/>
              </a:rPr>
              <a:t>blank </a:t>
            </a:r>
            <a:r>
              <a:rPr lang="el-GR" sz="2400" dirty="0" smtClean="0">
                <a:latin typeface="+mn-lt"/>
              </a:rPr>
              <a:t>= 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α </a:t>
            </a:r>
            <a:r>
              <a:rPr lang="en-US" sz="2400" dirty="0" smtClean="0">
                <a:latin typeface="+mn-lt"/>
              </a:rPr>
              <a:t>b C</a:t>
            </a:r>
            <a:r>
              <a:rPr lang="en-US" sz="2400" baseline="-25000" dirty="0" smtClean="0">
                <a:latin typeface="+mn-lt"/>
              </a:rPr>
              <a:t>sample</a:t>
            </a:r>
            <a:r>
              <a:rPr lang="el-GR" sz="2400" baseline="-25000" dirty="0" smtClean="0">
                <a:latin typeface="+mn-lt"/>
              </a:rPr>
              <a:t> </a:t>
            </a:r>
            <a:endParaRPr lang="el-GR" sz="2400" dirty="0">
              <a:latin typeface="+mn-lt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2267744" y="2852936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152890" y="1633838"/>
            <a:ext cx="883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Y</a:t>
            </a:r>
            <a:r>
              <a:rPr lang="el-GR" sz="2400" dirty="0" smtClean="0">
                <a:latin typeface="+mn-lt"/>
              </a:rPr>
              <a:t>πολογισμός άγνωστης συγκέντρωσης με τη καμπύλη αναφοράς</a:t>
            </a:r>
            <a:endParaRPr lang="el-GR" sz="2400" dirty="0">
              <a:latin typeface="+mn-lt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7020272" y="472514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ή</a:t>
            </a:r>
            <a:endParaRPr lang="el-GR" sz="2400" dirty="0">
              <a:latin typeface="+mn-lt"/>
            </a:endParaRPr>
          </a:p>
        </p:txBody>
      </p:sp>
      <p:cxnSp>
        <p:nvCxnSpPr>
          <p:cNvPr id="17" name="16 - Ευθεία γραμμή σύνδεσης"/>
          <p:cNvCxnSpPr/>
          <p:nvPr/>
        </p:nvCxnSpPr>
        <p:spPr>
          <a:xfrm>
            <a:off x="4139952" y="2852936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419872" y="3501008"/>
          <a:ext cx="2678871" cy="673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3" imgW="1765300" imgH="457200" progId="Equation.3">
                  <p:embed/>
                </p:oleObj>
              </mc:Choice>
              <mc:Fallback>
                <p:oleObj name="Equation" r:id="rId3" imgW="1765300" imgH="4572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501008"/>
                        <a:ext cx="2678871" cy="673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20 - TextBox"/>
          <p:cNvSpPr txBox="1"/>
          <p:nvPr/>
        </p:nvSpPr>
        <p:spPr>
          <a:xfrm>
            <a:off x="2987824" y="36450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ή</a:t>
            </a:r>
            <a:endParaRPr lang="el-GR" dirty="0"/>
          </a:p>
        </p:txBody>
      </p:sp>
      <p:sp>
        <p:nvSpPr>
          <p:cNvPr id="22" name="21 - TextBox"/>
          <p:cNvSpPr txBox="1"/>
          <p:nvPr/>
        </p:nvSpPr>
        <p:spPr>
          <a:xfrm>
            <a:off x="1835696" y="49411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Εάν Α</a:t>
            </a:r>
            <a:r>
              <a:rPr lang="en-US" baseline="-25000" dirty="0" smtClean="0"/>
              <a:t>blank</a:t>
            </a:r>
            <a:r>
              <a:rPr lang="en-US" dirty="0" smtClean="0"/>
              <a:t>  = 0</a:t>
            </a:r>
            <a:endParaRPr lang="el-GR" dirty="0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3851920" y="4797152"/>
          <a:ext cx="183038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5" imgW="1206500" imgH="457200" progId="Equation.3">
                  <p:embed/>
                </p:oleObj>
              </mc:Choice>
              <mc:Fallback>
                <p:oleObj name="Equation" r:id="rId5" imgW="1206500" imgH="4572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797152"/>
                        <a:ext cx="1830387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25 - Ορθογώνιο"/>
          <p:cNvSpPr/>
          <p:nvPr/>
        </p:nvSpPr>
        <p:spPr>
          <a:xfrm>
            <a:off x="3563888" y="4581128"/>
            <a:ext cx="2520280" cy="1152128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2 - TextBox"/>
          <p:cNvSpPr txBox="1"/>
          <p:nvPr/>
        </p:nvSpPr>
        <p:spPr>
          <a:xfrm>
            <a:off x="305780" y="260648"/>
            <a:ext cx="8532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820000"/>
                </a:solidFill>
                <a:latin typeface="+mn-lt"/>
              </a:rPr>
              <a:t>Αναλύσεις τελικού σημείου (</a:t>
            </a:r>
            <a:r>
              <a:rPr lang="en-US" sz="3600" b="1" dirty="0" smtClean="0">
                <a:solidFill>
                  <a:srgbClr val="820000"/>
                </a:solidFill>
                <a:latin typeface="+mn-lt"/>
              </a:rPr>
              <a:t>end point)</a:t>
            </a:r>
            <a:endParaRPr lang="el-GR" sz="3600" b="1" dirty="0" smtClean="0">
              <a:solidFill>
                <a:srgbClr val="820000"/>
              </a:solidFill>
              <a:latin typeface="+mn-lt"/>
            </a:endParaRPr>
          </a:p>
          <a:p>
            <a:pPr algn="ctr"/>
            <a:r>
              <a:rPr lang="el-GR" sz="2800" dirty="0" smtClean="0">
                <a:solidFill>
                  <a:srgbClr val="820000"/>
                </a:solidFill>
                <a:latin typeface="+mn-lt"/>
              </a:rPr>
              <a:t>(4 από 5)  </a:t>
            </a:r>
            <a:endParaRPr lang="el-GR" sz="2800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60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36</a:t>
            </a:fld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826710" cy="259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943708" y="169151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T</a:t>
            </a:r>
            <a:r>
              <a:rPr lang="el-GR" sz="2400" dirty="0" smtClean="0">
                <a:latin typeface="+mn-lt"/>
              </a:rPr>
              <a:t>α μαθηματικά της καμπύλης αναφοράς</a:t>
            </a:r>
            <a:endParaRPr lang="el-GR" sz="2400" dirty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39552" y="4869160"/>
            <a:ext cx="8147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>
                <a:latin typeface="+mn-lt"/>
              </a:rPr>
              <a:t>Στους βιοχημικούς αναλυτές τα </a:t>
            </a:r>
            <a:r>
              <a:rPr lang="en-US" sz="2400" dirty="0" smtClean="0">
                <a:latin typeface="+mn-lt"/>
              </a:rPr>
              <a:t>Intercept (b) </a:t>
            </a:r>
            <a:r>
              <a:rPr lang="el-GR" sz="2400" dirty="0" smtClean="0">
                <a:latin typeface="+mn-lt"/>
              </a:rPr>
              <a:t>και </a:t>
            </a:r>
            <a:r>
              <a:rPr lang="en-US" sz="2400" dirty="0" smtClean="0">
                <a:latin typeface="+mn-lt"/>
              </a:rPr>
              <a:t>slope = </a:t>
            </a:r>
            <a:r>
              <a:rPr lang="el-GR" sz="2400" dirty="0" smtClean="0">
                <a:latin typeface="+mn-lt"/>
              </a:rPr>
              <a:t>εφ(α) δηλώνονται στα «πρωτόκολλα» των εξετάσεων.   </a:t>
            </a:r>
          </a:p>
          <a:p>
            <a:pPr>
              <a:lnSpc>
                <a:spcPct val="150000"/>
              </a:lnSpc>
            </a:pPr>
            <a:r>
              <a:rPr lang="el-GR" sz="2400" dirty="0" smtClean="0">
                <a:latin typeface="+mn-lt"/>
              </a:rPr>
              <a:t>Συνήθως 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b = 0  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και α = 1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10" name="2 - TextBox"/>
          <p:cNvSpPr txBox="1"/>
          <p:nvPr/>
        </p:nvSpPr>
        <p:spPr>
          <a:xfrm>
            <a:off x="305780" y="260648"/>
            <a:ext cx="8532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820000"/>
                </a:solidFill>
                <a:latin typeface="+mn-lt"/>
              </a:rPr>
              <a:t>Αναλύσεις τελικού σημείου (</a:t>
            </a:r>
            <a:r>
              <a:rPr lang="en-US" sz="3600" b="1" dirty="0" smtClean="0">
                <a:solidFill>
                  <a:srgbClr val="820000"/>
                </a:solidFill>
                <a:latin typeface="+mn-lt"/>
              </a:rPr>
              <a:t>end point)</a:t>
            </a:r>
            <a:endParaRPr lang="el-GR" sz="3600" b="1" dirty="0" smtClean="0">
              <a:solidFill>
                <a:srgbClr val="820000"/>
              </a:solidFill>
              <a:latin typeface="+mn-lt"/>
            </a:endParaRPr>
          </a:p>
          <a:p>
            <a:pPr algn="ctr"/>
            <a:r>
              <a:rPr lang="el-GR" sz="2800" dirty="0" smtClean="0">
                <a:solidFill>
                  <a:srgbClr val="820000"/>
                </a:solidFill>
                <a:latin typeface="+mn-lt"/>
              </a:rPr>
              <a:t>(</a:t>
            </a:r>
            <a:r>
              <a:rPr lang="en-US" sz="2800" dirty="0" smtClean="0">
                <a:solidFill>
                  <a:srgbClr val="820000"/>
                </a:solidFill>
                <a:latin typeface="+mn-lt"/>
              </a:rPr>
              <a:t>5</a:t>
            </a:r>
            <a:r>
              <a:rPr lang="el-GR" sz="2800" dirty="0" smtClean="0">
                <a:solidFill>
                  <a:srgbClr val="820000"/>
                </a:solidFill>
                <a:latin typeface="+mn-lt"/>
              </a:rPr>
              <a:t> από 5)  </a:t>
            </a:r>
            <a:endParaRPr lang="el-GR" sz="2800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37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820000"/>
                </a:solidFill>
              </a:rPr>
              <a:t>Κινητικές μετρήσεις </a:t>
            </a:r>
            <a:r>
              <a:rPr lang="en-US" dirty="0" smtClean="0">
                <a:solidFill>
                  <a:srgbClr val="820000"/>
                </a:solidFill>
              </a:rPr>
              <a:t>(Kinetic) </a:t>
            </a:r>
            <a:br>
              <a:rPr lang="en-US" dirty="0" smtClean="0">
                <a:solidFill>
                  <a:srgbClr val="820000"/>
                </a:solidFill>
              </a:rPr>
            </a:br>
            <a:r>
              <a:rPr lang="el-GR" sz="3600" b="0" dirty="0" smtClean="0">
                <a:solidFill>
                  <a:srgbClr val="820000"/>
                </a:solidFill>
              </a:rPr>
              <a:t>(1 </a:t>
            </a:r>
            <a:r>
              <a:rPr lang="el-GR" sz="3600" b="0" dirty="0">
                <a:solidFill>
                  <a:srgbClr val="820000"/>
                </a:solidFill>
              </a:rPr>
              <a:t>από </a:t>
            </a:r>
            <a:r>
              <a:rPr lang="en-US" sz="3600" b="0" dirty="0" smtClean="0">
                <a:solidFill>
                  <a:srgbClr val="820000"/>
                </a:solidFill>
              </a:rPr>
              <a:t>4</a:t>
            </a:r>
            <a:r>
              <a:rPr lang="el-GR" sz="3600" b="0" dirty="0" smtClean="0">
                <a:solidFill>
                  <a:srgbClr val="820000"/>
                </a:solidFill>
              </a:rPr>
              <a:t>)</a:t>
            </a:r>
            <a:endParaRPr lang="el-GR" sz="3600" b="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37</a:t>
            </a:fld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32385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74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820000"/>
                </a:solidFill>
              </a:rPr>
              <a:t>Κινητικές μετρήσεις (</a:t>
            </a:r>
            <a:r>
              <a:rPr lang="en-US" dirty="0" smtClean="0">
                <a:solidFill>
                  <a:srgbClr val="820000"/>
                </a:solidFill>
              </a:rPr>
              <a:t>Kinetic)</a:t>
            </a:r>
            <a:r>
              <a:rPr lang="el-GR" dirty="0" smtClean="0">
                <a:solidFill>
                  <a:srgbClr val="820000"/>
                </a:solidFill>
              </a:rPr>
              <a:t> </a:t>
            </a:r>
            <a:br>
              <a:rPr lang="el-GR" dirty="0" smtClean="0">
                <a:solidFill>
                  <a:srgbClr val="820000"/>
                </a:solidFill>
              </a:rPr>
            </a:br>
            <a:r>
              <a:rPr lang="el-GR" sz="3600" b="0" dirty="0" smtClean="0">
                <a:solidFill>
                  <a:srgbClr val="820000"/>
                </a:solidFill>
              </a:rPr>
              <a:t>(</a:t>
            </a:r>
            <a:r>
              <a:rPr lang="en-US" sz="3600" b="0" dirty="0" smtClean="0">
                <a:solidFill>
                  <a:srgbClr val="820000"/>
                </a:solidFill>
              </a:rPr>
              <a:t>2</a:t>
            </a:r>
            <a:r>
              <a:rPr lang="el-GR" sz="3600" b="0" dirty="0" smtClean="0">
                <a:solidFill>
                  <a:srgbClr val="820000"/>
                </a:solidFill>
              </a:rPr>
              <a:t> </a:t>
            </a:r>
            <a:r>
              <a:rPr lang="el-GR" sz="3600" b="0" dirty="0">
                <a:solidFill>
                  <a:srgbClr val="820000"/>
                </a:solidFill>
              </a:rPr>
              <a:t>από </a:t>
            </a:r>
            <a:r>
              <a:rPr lang="en-US" sz="3600" b="0" dirty="0" smtClean="0">
                <a:solidFill>
                  <a:srgbClr val="820000"/>
                </a:solidFill>
              </a:rPr>
              <a:t>4</a:t>
            </a:r>
            <a:r>
              <a:rPr lang="el-GR" sz="3600" b="0" dirty="0" smtClean="0">
                <a:solidFill>
                  <a:srgbClr val="820000"/>
                </a:solidFill>
              </a:rPr>
              <a:t>)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38</a:t>
            </a:fld>
            <a:endParaRPr lang="el-GR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4113634" cy="352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- Ευθεία γραμμή σύνδεσης"/>
          <p:cNvCxnSpPr/>
          <p:nvPr/>
        </p:nvCxnSpPr>
        <p:spPr>
          <a:xfrm flipH="1">
            <a:off x="3275856" y="450912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 flipH="1">
            <a:off x="3275856" y="3717032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H="1">
            <a:off x="3275856" y="2492896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2771800" y="42930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A1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2771800" y="35730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A2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2771800" y="23488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A3</a:t>
            </a:r>
            <a:endParaRPr lang="el-GR" dirty="0"/>
          </a:p>
        </p:txBody>
      </p:sp>
      <p:sp>
        <p:nvSpPr>
          <p:cNvPr id="14" name="TextBox 4"/>
          <p:cNvSpPr txBox="1"/>
          <p:nvPr/>
        </p:nvSpPr>
        <p:spPr>
          <a:xfrm>
            <a:off x="3275856" y="5373216"/>
            <a:ext cx="2970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+mn-lt"/>
              </a:rPr>
              <a:t>Εργαστήριο βιολογικών υγρών – ΤΕΙ Αθηνών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98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820000"/>
                </a:solidFill>
              </a:rPr>
              <a:t>Lambert: H </a:t>
            </a:r>
            <a:r>
              <a:rPr lang="el-GR" sz="2800" dirty="0">
                <a:solidFill>
                  <a:srgbClr val="820000"/>
                </a:solidFill>
              </a:rPr>
              <a:t>απορρόφηση </a:t>
            </a:r>
            <a:r>
              <a:rPr lang="en-US" sz="2800" dirty="0">
                <a:solidFill>
                  <a:srgbClr val="820000"/>
                </a:solidFill>
              </a:rPr>
              <a:t>(A) </a:t>
            </a:r>
            <a:r>
              <a:rPr lang="el-GR" sz="2800" dirty="0">
                <a:solidFill>
                  <a:srgbClr val="820000"/>
                </a:solidFill>
              </a:rPr>
              <a:t>του φωτός σε ένα διάλυμα εξαρτάται από την απόσταση που διανύει μέσα στο </a:t>
            </a:r>
            <a:r>
              <a:rPr lang="el-GR" sz="2800" dirty="0" smtClean="0">
                <a:solidFill>
                  <a:srgbClr val="820000"/>
                </a:solidFill>
              </a:rPr>
              <a:t>διάλυμα</a:t>
            </a:r>
            <a:endParaRPr lang="el-GR" sz="28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4076502" cy="422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932040" y="1556792"/>
            <a:ext cx="35283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H </a:t>
            </a:r>
            <a:r>
              <a:rPr lang="el-GR" dirty="0" smtClean="0"/>
              <a:t>απόσταση που διανύει το φώς μέσα στο διάλυμα συμβολίζεται «</a:t>
            </a:r>
            <a:r>
              <a:rPr lang="en-US" dirty="0" smtClean="0"/>
              <a:t>b</a:t>
            </a:r>
            <a:r>
              <a:rPr lang="el-GR" dirty="0" smtClean="0"/>
              <a:t>».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 = f(b)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Όταν η απόσταση που διανύεται μέσα στο διάλυμα είναι 1 </a:t>
            </a:r>
            <a:r>
              <a:rPr lang="en-US" dirty="0" smtClean="0"/>
              <a:t>cm </a:t>
            </a:r>
            <a:r>
              <a:rPr lang="el-GR" dirty="0" smtClean="0"/>
              <a:t>τότε</a:t>
            </a:r>
            <a:r>
              <a:rPr lang="en-US" dirty="0" smtClean="0"/>
              <a:t>: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Α = </a:t>
            </a:r>
            <a:r>
              <a:rPr lang="en-US" dirty="0" smtClean="0"/>
              <a:t>OD (</a:t>
            </a:r>
            <a:r>
              <a:rPr lang="el-GR" dirty="0" smtClean="0"/>
              <a:t>Ο</a:t>
            </a:r>
            <a:r>
              <a:rPr lang="en-US" dirty="0" smtClean="0"/>
              <a:t>ptical density – </a:t>
            </a:r>
            <a:r>
              <a:rPr lang="el-GR" dirty="0" smtClean="0"/>
              <a:t>οπτική πυκνότητα)</a:t>
            </a:r>
            <a:endParaRPr lang="el-GR" dirty="0"/>
          </a:p>
        </p:txBody>
      </p:sp>
      <p:sp>
        <p:nvSpPr>
          <p:cNvPr id="6" name="TextBox 4"/>
          <p:cNvSpPr txBox="1"/>
          <p:nvPr/>
        </p:nvSpPr>
        <p:spPr>
          <a:xfrm>
            <a:off x="1547664" y="6165304"/>
            <a:ext cx="2970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+mn-lt"/>
              </a:rPr>
              <a:t>Εργαστήριο βιολογικών υγρών – ΤΕΙ Αθηνών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5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820000"/>
                </a:solidFill>
              </a:rPr>
              <a:t>Κινητικές μετρήσεις (</a:t>
            </a:r>
            <a:r>
              <a:rPr lang="en-US" dirty="0" smtClean="0">
                <a:solidFill>
                  <a:srgbClr val="820000"/>
                </a:solidFill>
              </a:rPr>
              <a:t>Kinetic)</a:t>
            </a:r>
            <a:br>
              <a:rPr lang="en-US" dirty="0" smtClean="0">
                <a:solidFill>
                  <a:srgbClr val="820000"/>
                </a:solidFill>
              </a:rPr>
            </a:br>
            <a:r>
              <a:rPr lang="el-GR" sz="3600" b="0" dirty="0" smtClean="0">
                <a:solidFill>
                  <a:srgbClr val="820000"/>
                </a:solidFill>
              </a:rPr>
              <a:t>(3 </a:t>
            </a:r>
            <a:r>
              <a:rPr lang="el-GR" sz="3600" b="0" dirty="0">
                <a:solidFill>
                  <a:srgbClr val="820000"/>
                </a:solidFill>
              </a:rPr>
              <a:t>από </a:t>
            </a:r>
            <a:r>
              <a:rPr lang="en-US" sz="3600" b="0" dirty="0" smtClean="0">
                <a:solidFill>
                  <a:srgbClr val="820000"/>
                </a:solidFill>
              </a:rPr>
              <a:t>4</a:t>
            </a:r>
            <a:r>
              <a:rPr lang="el-GR" sz="3600" b="0" dirty="0" smtClean="0">
                <a:solidFill>
                  <a:srgbClr val="820000"/>
                </a:solidFill>
              </a:rPr>
              <a:t>)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39</a:t>
            </a:fld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3491880" y="1772816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ΔΑ’ = Α2 – Α1</a:t>
            </a:r>
          </a:p>
          <a:p>
            <a:endParaRPr lang="el-GR" sz="2000" dirty="0" smtClean="0">
              <a:latin typeface="+mn-lt"/>
            </a:endParaRPr>
          </a:p>
          <a:p>
            <a:r>
              <a:rPr lang="el-GR" sz="2000" dirty="0" smtClean="0">
                <a:latin typeface="+mn-lt"/>
              </a:rPr>
              <a:t>ΔΑ’’ = Α3 – Α2</a:t>
            </a:r>
            <a:endParaRPr lang="el-GR" sz="2000" dirty="0">
              <a:latin typeface="+mn-lt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2195736" y="2980983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ΔΑ = (ΔΑ’ + ΔΑ’’)/2</a:t>
            </a:r>
            <a:endParaRPr lang="el-GR" sz="2000" dirty="0">
              <a:latin typeface="+mn-lt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2303748" y="3757682"/>
            <a:ext cx="4212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Activity</a:t>
            </a:r>
            <a:r>
              <a:rPr lang="en-US" sz="2000" baseline="-25000" dirty="0" smtClean="0">
                <a:latin typeface="+mn-lt"/>
              </a:rPr>
              <a:t>sample</a:t>
            </a:r>
            <a:r>
              <a:rPr lang="en-US" sz="2000" dirty="0" smtClean="0">
                <a:latin typeface="+mn-lt"/>
              </a:rPr>
              <a:t> = </a:t>
            </a:r>
            <a:r>
              <a:rPr lang="el-GR" sz="2000" dirty="0" smtClean="0">
                <a:latin typeface="+mn-lt"/>
              </a:rPr>
              <a:t>ΔΑ </a:t>
            </a:r>
            <a:r>
              <a:rPr lang="en-US" sz="2000" dirty="0" smtClean="0">
                <a:latin typeface="+mn-lt"/>
              </a:rPr>
              <a:t>Factor</a:t>
            </a:r>
            <a:endParaRPr lang="el-GR" sz="2000" dirty="0">
              <a:latin typeface="+mn-lt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3005826" y="3597697"/>
            <a:ext cx="2808312" cy="720080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899592" y="450912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O factor </a:t>
            </a:r>
            <a:r>
              <a:rPr lang="el-GR" sz="2400" dirty="0" smtClean="0">
                <a:latin typeface="+mn-lt"/>
              </a:rPr>
              <a:t>υπολογίζεται από την παρασκευάστρια εταιρεία με μαθηματικό τρόπο. </a:t>
            </a:r>
          </a:p>
          <a:p>
            <a:r>
              <a:rPr lang="el-GR" sz="2400" dirty="0" smtClean="0">
                <a:latin typeface="+mn-lt"/>
              </a:rPr>
              <a:t>Είναι σταθερός για κάθε κινητική ανάλυση.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83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820000"/>
                </a:solidFill>
              </a:rPr>
              <a:t>Κινητικές μετρήσεις (</a:t>
            </a:r>
            <a:r>
              <a:rPr lang="en-US" dirty="0" smtClean="0">
                <a:solidFill>
                  <a:srgbClr val="820000"/>
                </a:solidFill>
              </a:rPr>
              <a:t>Kinetic)</a:t>
            </a:r>
            <a:br>
              <a:rPr lang="en-US" dirty="0" smtClean="0">
                <a:solidFill>
                  <a:srgbClr val="820000"/>
                </a:solidFill>
              </a:rPr>
            </a:br>
            <a:r>
              <a:rPr lang="el-GR" sz="3600" b="0" dirty="0" smtClean="0">
                <a:solidFill>
                  <a:srgbClr val="820000"/>
                </a:solidFill>
              </a:rPr>
              <a:t>(4 </a:t>
            </a:r>
            <a:r>
              <a:rPr lang="el-GR" sz="3600" b="0" dirty="0">
                <a:solidFill>
                  <a:srgbClr val="820000"/>
                </a:solidFill>
              </a:rPr>
              <a:t>από </a:t>
            </a:r>
            <a:r>
              <a:rPr lang="en-US" sz="3600" b="0" dirty="0" smtClean="0">
                <a:solidFill>
                  <a:srgbClr val="820000"/>
                </a:solidFill>
              </a:rPr>
              <a:t>4</a:t>
            </a:r>
            <a:r>
              <a:rPr lang="el-GR" sz="3600" b="0" dirty="0" smtClean="0">
                <a:solidFill>
                  <a:srgbClr val="820000"/>
                </a:solidFill>
              </a:rPr>
              <a:t>)</a:t>
            </a:r>
            <a:endParaRPr lang="el-GR" sz="4400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Η εξίσωση υπολογισμού του συντελεστή των κινητικών </a:t>
            </a:r>
            <a:r>
              <a:rPr lang="el-GR" sz="2400" dirty="0" smtClean="0"/>
              <a:t>αντιδράσεων</a:t>
            </a:r>
          </a:p>
          <a:p>
            <a:endParaRPr lang="el-GR" sz="2400" dirty="0"/>
          </a:p>
          <a:p>
            <a:endParaRPr lang="el-GR" sz="2400" dirty="0"/>
          </a:p>
          <a:p>
            <a:r>
              <a:rPr lang="en-US" sz="2400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V</a:t>
            </a:r>
            <a:r>
              <a:rPr lang="en-US" sz="2400" b="1" baseline="-30000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r</a:t>
            </a:r>
            <a:r>
              <a:rPr lang="en-US" sz="2400" baseline="-30000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l-GR" sz="2400" dirty="0" smtClean="0"/>
              <a:t>: </a:t>
            </a:r>
            <a:r>
              <a:rPr lang="el-GR" sz="2400" dirty="0"/>
              <a:t>Όγκος αντιδραστηρίου</a:t>
            </a:r>
          </a:p>
          <a:p>
            <a:r>
              <a:rPr lang="el-GR" sz="2400" b="1" dirty="0">
                <a:solidFill>
                  <a:srgbClr val="820000"/>
                </a:solidFill>
              </a:rPr>
              <a:t>Vs</a:t>
            </a:r>
            <a:r>
              <a:rPr lang="el-GR" sz="2400" dirty="0"/>
              <a:t>: Όγκος δείγματος</a:t>
            </a:r>
          </a:p>
          <a:p>
            <a:r>
              <a:rPr lang="el-GR" sz="2400" b="1" dirty="0">
                <a:solidFill>
                  <a:srgbClr val="820000"/>
                </a:solidFill>
              </a:rPr>
              <a:t>b</a:t>
            </a:r>
            <a:r>
              <a:rPr lang="el-GR" sz="2400" dirty="0"/>
              <a:t>: Διαδρομή του φωτός διαμέσου της κυβέττας</a:t>
            </a:r>
          </a:p>
          <a:p>
            <a:r>
              <a:rPr lang="el-GR" sz="2400" b="1" dirty="0">
                <a:solidFill>
                  <a:srgbClr val="820000"/>
                </a:solidFill>
              </a:rPr>
              <a:t>α</a:t>
            </a:r>
            <a:r>
              <a:rPr lang="el-GR" sz="2400" dirty="0"/>
              <a:t>: Απορροφητικότητα (εξαρτάται από την εξέταση και το μήκος κύματος)</a:t>
            </a:r>
          </a:p>
          <a:p>
            <a:r>
              <a:rPr lang="el-GR" sz="2400" b="1" dirty="0">
                <a:solidFill>
                  <a:srgbClr val="820000"/>
                </a:solidFill>
              </a:rPr>
              <a:t>t</a:t>
            </a:r>
            <a:r>
              <a:rPr lang="el-GR" sz="2400" dirty="0"/>
              <a:t>: Διάρκεια της ανάλυσης</a:t>
            </a:r>
          </a:p>
          <a:p>
            <a:r>
              <a:rPr lang="el-GR" sz="2400" b="1" dirty="0">
                <a:solidFill>
                  <a:srgbClr val="820000"/>
                </a:solidFill>
              </a:rPr>
              <a:t>T</a:t>
            </a:r>
            <a:r>
              <a:rPr lang="el-GR" sz="2400" dirty="0"/>
              <a:t>: Συντελεστής διόρθωσης της θερμοκρασίας</a:t>
            </a: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40</a:t>
            </a:fld>
            <a:endParaRPr lang="el-GR" dirty="0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441069"/>
              </p:ext>
            </p:extLst>
          </p:nvPr>
        </p:nvGraphicFramePr>
        <p:xfrm>
          <a:off x="2996296" y="2420888"/>
          <a:ext cx="315140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3" imgW="1536700" imgH="431800" progId="Equation.3">
                  <p:embed/>
                </p:oleObj>
              </mc:Choice>
              <mc:Fallback>
                <p:oleObj name="Equation" r:id="rId3" imgW="1536700" imgH="4318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6296" y="2420888"/>
                        <a:ext cx="3151408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5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820000"/>
                </a:solidFill>
              </a:rPr>
              <a:t>Κινητικές μετρήσεις δύο σημείων </a:t>
            </a:r>
            <a:br>
              <a:rPr lang="el-GR" dirty="0" smtClean="0">
                <a:solidFill>
                  <a:srgbClr val="820000"/>
                </a:solidFill>
              </a:rPr>
            </a:br>
            <a:r>
              <a:rPr lang="el-GR" dirty="0" smtClean="0">
                <a:solidFill>
                  <a:srgbClr val="820000"/>
                </a:solidFill>
              </a:rPr>
              <a:t>(</a:t>
            </a:r>
            <a:r>
              <a:rPr lang="en-US" dirty="0" smtClean="0">
                <a:solidFill>
                  <a:srgbClr val="820000"/>
                </a:solidFill>
              </a:rPr>
              <a:t>Fixed time) </a:t>
            </a:r>
            <a:r>
              <a:rPr lang="en-US" sz="3600" b="0" dirty="0" smtClean="0">
                <a:solidFill>
                  <a:srgbClr val="820000"/>
                </a:solidFill>
              </a:rPr>
              <a:t>(1</a:t>
            </a:r>
            <a:r>
              <a:rPr lang="el-GR" sz="3600" b="0" dirty="0">
                <a:solidFill>
                  <a:srgbClr val="820000"/>
                </a:solidFill>
              </a:rPr>
              <a:t> </a:t>
            </a:r>
            <a:r>
              <a:rPr lang="el-GR" sz="3600" b="0" dirty="0" smtClean="0">
                <a:solidFill>
                  <a:srgbClr val="820000"/>
                </a:solidFill>
              </a:rPr>
              <a:t>από 2)</a:t>
            </a:r>
            <a:endParaRPr lang="el-GR" sz="3100" b="0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3682884" cy="4464496"/>
          </a:xfrm>
        </p:spPr>
        <p:txBody>
          <a:bodyPr>
            <a:normAutofit/>
          </a:bodyPr>
          <a:lstStyle/>
          <a:p>
            <a:r>
              <a:rPr lang="el-GR" sz="2400" dirty="0"/>
              <a:t>Είναι παραλλαγή της κινητικής μεθόδου και χρησιμοποιείται για το προσδιορισμό της </a:t>
            </a:r>
            <a:r>
              <a:rPr lang="el-GR" sz="2400" b="1" dirty="0">
                <a:solidFill>
                  <a:srgbClr val="820000"/>
                </a:solidFill>
              </a:rPr>
              <a:t>κρεατινίνης</a:t>
            </a:r>
            <a:r>
              <a:rPr lang="el-GR" sz="2400" dirty="0"/>
              <a:t> με τη μέθοδο </a:t>
            </a:r>
            <a:r>
              <a:rPr lang="en-US" sz="2400" b="1" dirty="0">
                <a:solidFill>
                  <a:srgbClr val="820000"/>
                </a:solidFill>
              </a:rPr>
              <a:t>Jaffe</a:t>
            </a:r>
            <a:r>
              <a:rPr lang="en-US" sz="2400" dirty="0"/>
              <a:t> </a:t>
            </a:r>
            <a:r>
              <a:rPr lang="el-GR" sz="2400" dirty="0"/>
              <a:t>επειδή το αρχικό διάλυμα πριν την επώαση έχει πολύ έντονο χρώμα και παρεμποδίζει τη μέτρηση. </a:t>
            </a: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41</a:t>
            </a:fld>
            <a:endParaRPr lang="el-GR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84" y="1844824"/>
            <a:ext cx="495321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2172" y="4130320"/>
            <a:ext cx="487941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35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42</a:t>
            </a:fld>
            <a:endParaRPr lang="el-GR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79"/>
          <a:stretch/>
        </p:blipFill>
        <p:spPr bwMode="auto">
          <a:xfrm>
            <a:off x="2616705" y="1715620"/>
            <a:ext cx="3910591" cy="345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2051720" y="530120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sample</a:t>
            </a:r>
            <a:r>
              <a:rPr lang="en-US" dirty="0" smtClean="0"/>
              <a:t> = </a:t>
            </a:r>
            <a:r>
              <a:rPr lang="el-GR" dirty="0" smtClean="0"/>
              <a:t>(Α2 – Α1) </a:t>
            </a:r>
            <a:r>
              <a:rPr lang="en-US" dirty="0" smtClean="0"/>
              <a:t>Factor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3167844" y="5157192"/>
            <a:ext cx="2808312" cy="720080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820000"/>
                </a:solidFill>
              </a:rPr>
              <a:t>Κινητικές μετρήσεις δύο σημείων </a:t>
            </a:r>
            <a:br>
              <a:rPr lang="el-GR" dirty="0" smtClean="0">
                <a:solidFill>
                  <a:srgbClr val="820000"/>
                </a:solidFill>
              </a:rPr>
            </a:br>
            <a:r>
              <a:rPr lang="el-GR" dirty="0" smtClean="0">
                <a:solidFill>
                  <a:srgbClr val="820000"/>
                </a:solidFill>
              </a:rPr>
              <a:t>(</a:t>
            </a:r>
            <a:r>
              <a:rPr lang="en-US" dirty="0" smtClean="0">
                <a:solidFill>
                  <a:srgbClr val="820000"/>
                </a:solidFill>
              </a:rPr>
              <a:t>Fixed time) </a:t>
            </a:r>
            <a:r>
              <a:rPr lang="en-US" sz="3600" b="0" dirty="0" smtClean="0">
                <a:solidFill>
                  <a:srgbClr val="820000"/>
                </a:solidFill>
              </a:rPr>
              <a:t>(</a:t>
            </a:r>
            <a:r>
              <a:rPr lang="el-GR" sz="3600" b="0" dirty="0" smtClean="0">
                <a:solidFill>
                  <a:srgbClr val="820000"/>
                </a:solidFill>
              </a:rPr>
              <a:t>2 από 2)</a:t>
            </a:r>
            <a:endParaRPr lang="el-GR" sz="3100" b="0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68152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820000"/>
                </a:solidFill>
              </a:rPr>
              <a:t>Διαφορές </a:t>
            </a:r>
            <a:r>
              <a:rPr lang="el-GR" sz="3600" dirty="0">
                <a:solidFill>
                  <a:srgbClr val="820000"/>
                </a:solidFill>
              </a:rPr>
              <a:t>μετρήσεων </a:t>
            </a:r>
            <a:r>
              <a:rPr lang="en-US" sz="3600" dirty="0">
                <a:solidFill>
                  <a:srgbClr val="820000"/>
                </a:solidFill>
              </a:rPr>
              <a:t>End point - </a:t>
            </a:r>
            <a:r>
              <a:rPr lang="en-US" sz="3600" dirty="0" smtClean="0">
                <a:solidFill>
                  <a:srgbClr val="820000"/>
                </a:solidFill>
              </a:rPr>
              <a:t>Kinetic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43</a:t>
            </a:fld>
            <a:endParaRPr lang="el-GR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323334"/>
              </p:ext>
            </p:extLst>
          </p:nvPr>
        </p:nvGraphicFramePr>
        <p:xfrm>
          <a:off x="467544" y="1844824"/>
          <a:ext cx="817290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525"/>
                <a:gridCol w="40333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End point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Kinetic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Προσδιορίζονται υποστρώματα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Προσδιορίζονται ένζυμα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Προσδιορίζεται</a:t>
                      </a:r>
                      <a:r>
                        <a:rPr lang="el-GR" sz="2000" baseline="0" dirty="0" smtClean="0"/>
                        <a:t> συγκέντρωση </a:t>
                      </a:r>
                      <a:r>
                        <a:rPr lang="en-US" sz="2000" baseline="0" dirty="0" smtClean="0"/>
                        <a:t>(mg/dL)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Προσδιορίζεται</a:t>
                      </a:r>
                      <a:r>
                        <a:rPr lang="el-GR" sz="2000" baseline="0" dirty="0" smtClean="0"/>
                        <a:t> ενεργότητα </a:t>
                      </a:r>
                      <a:r>
                        <a:rPr lang="en-US" sz="2000" baseline="0" dirty="0" smtClean="0"/>
                        <a:t>(U/min)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Χρειάζεται </a:t>
                      </a:r>
                      <a:r>
                        <a:rPr lang="en-US" sz="2000" dirty="0" smtClean="0"/>
                        <a:t>Reagent</a:t>
                      </a:r>
                      <a:r>
                        <a:rPr lang="en-US" sz="2000" baseline="0" dirty="0" smtClean="0"/>
                        <a:t> blank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Απαιτείται </a:t>
                      </a:r>
                      <a:r>
                        <a:rPr lang="en-US" sz="2000" dirty="0" smtClean="0"/>
                        <a:t>Calibration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Παλαιότερα όχι, τώρα ναι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Επώαση αρκετών</a:t>
                      </a:r>
                      <a:r>
                        <a:rPr lang="el-GR" sz="2000" baseline="0" dirty="0" smtClean="0"/>
                        <a:t> λεπτών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Επώαση 3 </a:t>
                      </a:r>
                      <a:r>
                        <a:rPr lang="en-US" sz="2000" dirty="0" smtClean="0"/>
                        <a:t>min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587176" y="501013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Και στις δύο μεθοδολογίες γίνεται </a:t>
            </a:r>
            <a:r>
              <a:rPr lang="en-US" sz="2400" dirty="0" smtClean="0">
                <a:latin typeface="+mn-lt"/>
              </a:rPr>
              <a:t>Cell blank.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31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Διχρωματική ανάλυση: η τακτική για την εξουδετέρωση των </a:t>
            </a:r>
            <a:r>
              <a:rPr lang="el-GR" dirty="0" smtClean="0">
                <a:solidFill>
                  <a:srgbClr val="820000"/>
                </a:solidFill>
              </a:rPr>
              <a:t>αλληλεπιδράσεων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Για να αποφευχθούν τα προβλήματα με τα ικτερικά/αιμολυμένα/λιπαιμικά δείγματα οι βιοχημικοί αναλυτές (μπορεί να γίνει και στα φωτόμετρα) μετρούν το ίδιο δείγμα με δύο διαφορετικά μήκη κύματος.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/>
              <a:t>Στη </a:t>
            </a:r>
            <a:r>
              <a:rPr lang="el-GR" sz="2400" dirty="0"/>
              <a:t>συνέχεια λαμβάνεται υπόψη η </a:t>
            </a:r>
            <a:r>
              <a:rPr lang="el-GR" sz="2400" b="1" dirty="0">
                <a:solidFill>
                  <a:srgbClr val="820000"/>
                </a:solidFill>
              </a:rPr>
              <a:t>διαφορά των δύο απορροφήσεων</a:t>
            </a:r>
            <a:r>
              <a:rPr lang="el-GR" sz="2400" dirty="0"/>
              <a:t>. Με τον τρόπο αυτό απομακρύνεται η απορρόφηση από μήκη κύματος που απορροφούν στο κίτρινο/ερυθρό χρώμα</a:t>
            </a:r>
            <a:r>
              <a:rPr lang="el-GR" sz="2400" dirty="0" smtClean="0"/>
              <a:t>.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ea typeface="Times New Roman" pitchFamily="18" charset="0"/>
                <a:cs typeface="Arial" pitchFamily="34" charset="0"/>
              </a:rPr>
              <a:t>Αυτή η διαφορά των απορροφήσεων (</a:t>
            </a:r>
            <a:r>
              <a:rPr lang="el-GR" sz="2400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Α</a:t>
            </a:r>
            <a:r>
              <a:rPr lang="el-GR" sz="2400" b="1" baseline="-30000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l-GR" sz="2400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 – Α</a:t>
            </a:r>
            <a:r>
              <a:rPr lang="el-GR" sz="2400" b="1" baseline="-30000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1</a:t>
            </a:r>
            <a:r>
              <a:rPr lang="el-GR" sz="2400" dirty="0">
                <a:ea typeface="Times New Roman" pitchFamily="18" charset="0"/>
                <a:cs typeface="Arial" pitchFamily="34" charset="0"/>
              </a:rPr>
              <a:t>) χρησιμοποιείται στη συνέχεια σε όλες τις εξισώσεις</a:t>
            </a:r>
            <a:r>
              <a:rPr lang="el-GR" sz="2400" dirty="0" smtClean="0">
                <a:ea typeface="Times New Roman" pitchFamily="18" charset="0"/>
                <a:cs typeface="Arial" pitchFamily="34" charset="0"/>
              </a:rPr>
              <a:t>.</a:t>
            </a:r>
            <a:endParaRPr lang="el-GR" sz="2400" dirty="0" smtClean="0"/>
          </a:p>
          <a:p>
            <a:pPr>
              <a:lnSpc>
                <a:spcPct val="150000"/>
              </a:lnSpc>
            </a:pPr>
            <a:endParaRPr lang="el-GR" sz="2400" dirty="0"/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44</a:t>
            </a:fld>
            <a:endParaRPr lang="el-GR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49396"/>
            <a:ext cx="3347864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</a:t>
            </a:r>
            <a:r>
              <a:rPr lang="el-GR" sz="2000" dirty="0" smtClean="0"/>
              <a:t>«Κλινική Χημεία Ι (Θ). </a:t>
            </a:r>
            <a:r>
              <a:rPr lang="el-GR" sz="2000" dirty="0"/>
              <a:t>Ενότητα 2: Χρωματομετρικές αναλύσεις </a:t>
            </a:r>
            <a:r>
              <a:rPr lang="el-GR" sz="2000" dirty="0" smtClean="0"/>
              <a:t>σε </a:t>
            </a:r>
            <a:r>
              <a:rPr lang="el-GR" sz="2000" dirty="0"/>
              <a:t>φωτόμετρα και βιοχημικούς </a:t>
            </a:r>
            <a:r>
              <a:rPr lang="el-GR" sz="2000" dirty="0" smtClean="0"/>
              <a:t>αναλυτές,</a:t>
            </a:r>
            <a:r>
              <a:rPr lang="en-US" sz="2000" dirty="0" smtClean="0"/>
              <a:t> </a:t>
            </a:r>
            <a:r>
              <a:rPr lang="el-GR" sz="2000" dirty="0" smtClean="0"/>
              <a:t>Βασικές αρχές».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34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5080"/>
            <a:ext cx="9144000" cy="1296144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820000"/>
                </a:solidFill>
              </a:rPr>
              <a:t>Β</a:t>
            </a:r>
            <a:r>
              <a:rPr lang="en-US" sz="2800" dirty="0">
                <a:solidFill>
                  <a:srgbClr val="820000"/>
                </a:solidFill>
              </a:rPr>
              <a:t>eer</a:t>
            </a:r>
            <a:r>
              <a:rPr lang="en-US" sz="2800" dirty="0">
                <a:solidFill>
                  <a:srgbClr val="820000"/>
                </a:solidFill>
              </a:rPr>
              <a:t>: H </a:t>
            </a:r>
            <a:r>
              <a:rPr lang="el-GR" sz="2800" dirty="0">
                <a:solidFill>
                  <a:srgbClr val="820000"/>
                </a:solidFill>
              </a:rPr>
              <a:t>απορρόφηση του φωτός σε ένα διάλυμα εξαρτάται από τη συγκέντρωση της ουσίας που προκαλεί τον χρωματισμό </a:t>
            </a:r>
            <a:r>
              <a:rPr lang="el-GR" sz="2800" dirty="0" smtClean="0">
                <a:solidFill>
                  <a:srgbClr val="820000"/>
                </a:solidFill>
              </a:rPr>
              <a:t>του</a:t>
            </a:r>
            <a:endParaRPr lang="el-GR" sz="28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4</a:t>
            </a:fld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526334" cy="409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932040" y="2276872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 = </a:t>
            </a:r>
            <a:r>
              <a:rPr lang="en-US" dirty="0" smtClean="0"/>
              <a:t>f(C)</a:t>
            </a:r>
          </a:p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Το χρώμα του διαλύματος οφείλεται σε μία χρωμογόνο ουσία της οποίας η συγκέντρωση (</a:t>
            </a:r>
            <a:r>
              <a:rPr lang="en-US" dirty="0" smtClean="0"/>
              <a:t>C) </a:t>
            </a:r>
            <a:r>
              <a:rPr lang="el-GR" dirty="0" smtClean="0"/>
              <a:t>είναι ανάλογη με την απορρόφηση του φωτός</a:t>
            </a:r>
            <a:r>
              <a:rPr lang="en-US" dirty="0" smtClean="0"/>
              <a:t> (A)</a:t>
            </a:r>
            <a:r>
              <a:rPr lang="el-GR" dirty="0" smtClean="0"/>
              <a:t>.</a:t>
            </a:r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l-GR" dirty="0"/>
          </a:p>
        </p:txBody>
      </p:sp>
      <p:sp>
        <p:nvSpPr>
          <p:cNvPr id="6" name="TextBox 4"/>
          <p:cNvSpPr txBox="1"/>
          <p:nvPr/>
        </p:nvSpPr>
        <p:spPr>
          <a:xfrm>
            <a:off x="1331640" y="6237312"/>
            <a:ext cx="2970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+mn-lt"/>
              </a:rPr>
              <a:t>Εργαστήριο βιολογικών υγρών – ΤΕΙ Αθηνών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01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5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Νόμος </a:t>
            </a:r>
            <a:r>
              <a:rPr lang="en-US" dirty="0" smtClean="0">
                <a:solidFill>
                  <a:srgbClr val="820000"/>
                </a:solidFill>
              </a:rPr>
              <a:t>Lambert-Beer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99355"/>
          </a:xfrm>
        </p:spPr>
        <p:txBody>
          <a:bodyPr>
            <a:normAutofit/>
          </a:bodyPr>
          <a:lstStyle/>
          <a:p>
            <a:r>
              <a:rPr lang="el-GR" sz="2400" dirty="0"/>
              <a:t>Η απορρόφηση του φωτός ενός διαλύματος είναι ανάλογη με τη συγκέντρωση της έγχρωμης ουσίας και την απόσταση που διανύει το φως μέσα στο διάλυμα.</a:t>
            </a: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797913" y="3140968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Α</a:t>
            </a:r>
            <a:r>
              <a:rPr lang="el-GR" sz="2400" dirty="0" smtClean="0">
                <a:latin typeface="+mn-lt"/>
              </a:rPr>
              <a:t> (</a:t>
            </a:r>
            <a:r>
              <a:rPr lang="en-US" sz="2400" dirty="0" smtClean="0">
                <a:latin typeface="+mn-lt"/>
              </a:rPr>
              <a:t>Absorbance): </a:t>
            </a:r>
            <a:r>
              <a:rPr lang="el-GR" sz="2400" dirty="0" smtClean="0">
                <a:latin typeface="+mn-lt"/>
              </a:rPr>
              <a:t>Απορρόφηση</a:t>
            </a:r>
          </a:p>
          <a:p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P</a:t>
            </a:r>
            <a:r>
              <a:rPr lang="en-US" sz="2400" b="1" baseline="-25000" dirty="0" smtClean="0">
                <a:solidFill>
                  <a:srgbClr val="820000"/>
                </a:solidFill>
                <a:latin typeface="+mn-lt"/>
              </a:rPr>
              <a:t>o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Ενέργεια ακτινοβολίας προσπίπτοντος φωτός </a:t>
            </a:r>
          </a:p>
          <a:p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P</a:t>
            </a:r>
            <a:r>
              <a:rPr lang="el-GR" sz="2400" b="1" baseline="-25000" dirty="0" smtClean="0">
                <a:solidFill>
                  <a:srgbClr val="820000"/>
                </a:solidFill>
                <a:latin typeface="+mn-lt"/>
              </a:rPr>
              <a:t>1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Ενέργεια ακτινοβολίας που πέρασε μέσα από το διάλυμα</a:t>
            </a:r>
          </a:p>
          <a:p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b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Απόσταση που διανύει το φώς δηλ. το μήκος της κυβέττας, συνήθως είναι 1 </a:t>
            </a:r>
            <a:r>
              <a:rPr lang="en-US" sz="2400" dirty="0" smtClean="0">
                <a:latin typeface="+mn-lt"/>
              </a:rPr>
              <a:t>cm</a:t>
            </a:r>
          </a:p>
          <a:p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C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Συγκέντρωση</a:t>
            </a:r>
          </a:p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α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Απορροφητικότητα</a:t>
            </a:r>
          </a:p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ε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Μοριακή απορροφητικότητα</a:t>
            </a:r>
            <a:endParaRPr lang="el-GR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7713" y="2273808"/>
                <a:ext cx="5184624" cy="855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Α</m:t>
                      </m:r>
                      <m:r>
                        <a:rPr lang="el-GR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log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r>
                        <a:rPr lang="en-US" sz="2400" b="0" i="1" smtClean="0">
                          <a:latin typeface="Cambria Math"/>
                        </a:rPr>
                        <m:t>𝑙𝑜𝑔𝑇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𝑎𝑏𝑐</m:t>
                          </m:r>
                        </m:e>
                        <m:sub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𝑒𝑏𝑐</m:t>
                          </m:r>
                        </m:e>
                        <m:sub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13" y="2273808"/>
                <a:ext cx="5184624" cy="85536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Η απορρόφηση είναι αντιστρόφως ανάλογη της διαπερατότητας (</a:t>
            </a:r>
            <a:r>
              <a:rPr lang="en-US" dirty="0">
                <a:solidFill>
                  <a:srgbClr val="820000"/>
                </a:solidFill>
              </a:rPr>
              <a:t>transmittance</a:t>
            </a:r>
            <a:r>
              <a:rPr lang="en-US" dirty="0" smtClean="0">
                <a:solidFill>
                  <a:srgbClr val="820000"/>
                </a:solidFill>
              </a:rPr>
              <a:t>)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2519772" y="3414191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Απορρόφηση (</a:t>
            </a:r>
            <a:r>
              <a:rPr lang="en-US" sz="2400" dirty="0" smtClean="0">
                <a:latin typeface="+mn-lt"/>
              </a:rPr>
              <a:t>A</a:t>
            </a:r>
            <a:r>
              <a:rPr lang="el-GR" sz="2400" dirty="0" smtClean="0"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: 0 – 1 </a:t>
            </a:r>
            <a:endParaRPr lang="el-GR" sz="2400" dirty="0" smtClean="0">
              <a:latin typeface="+mn-lt"/>
            </a:endParaRPr>
          </a:p>
          <a:p>
            <a:pPr algn="ctr"/>
            <a:r>
              <a:rPr lang="el-GR" sz="2400" dirty="0" smtClean="0">
                <a:latin typeface="+mn-lt"/>
              </a:rPr>
              <a:t>Διαπερατότητα (</a:t>
            </a:r>
            <a:r>
              <a:rPr lang="en-US" sz="2400" dirty="0" smtClean="0">
                <a:latin typeface="+mn-lt"/>
              </a:rPr>
              <a:t>T</a:t>
            </a:r>
            <a:r>
              <a:rPr lang="el-GR" sz="2400" dirty="0" smtClean="0">
                <a:latin typeface="+mn-lt"/>
              </a:rPr>
              <a:t>%)</a:t>
            </a:r>
            <a:r>
              <a:rPr lang="en-US" sz="2400" dirty="0" smtClean="0">
                <a:latin typeface="+mn-lt"/>
              </a:rPr>
              <a:t>: 0 - 100</a:t>
            </a:r>
            <a:endParaRPr lang="el-GR" sz="2400" dirty="0">
              <a:latin typeface="+mn-lt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971600" y="465313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Τα φωτόμετρα μετρούν είτε Α είτε Τ είτε και τα δύο μαζί</a:t>
            </a:r>
            <a:endParaRPr lang="el-GR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62974" y="1881681"/>
                <a:ext cx="3418052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b="0" i="0" smtClean="0">
                          <a:latin typeface="Cambria Math" panose="02040503050406030204" pitchFamily="18" charset="0"/>
                        </a:rPr>
                        <m:t>Πρακτικά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3200" b="0" i="1" smtClean="0">
                          <a:latin typeface="Cambria Math"/>
                        </a:rPr>
                        <m:t>𝐴</m:t>
                      </m:r>
                      <m:r>
                        <a:rPr lang="en-US" sz="32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974" y="1881681"/>
                <a:ext cx="3418052" cy="10143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6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820000"/>
                </a:solidFill>
              </a:rPr>
              <a:t>Κάθε έγχρωμο διάλυμα εμφανίζει τη μέγιστη απορρόφηση του φωτός σε ένα συγκεκριμένο μήκος </a:t>
            </a:r>
            <a:r>
              <a:rPr lang="el-GR" sz="3200" dirty="0" smtClean="0">
                <a:solidFill>
                  <a:srgbClr val="820000"/>
                </a:solidFill>
              </a:rPr>
              <a:t>κύματος</a:t>
            </a:r>
            <a:endParaRPr lang="el-GR" sz="32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7</a:t>
            </a:fld>
            <a:endParaRPr lang="el-GR" dirty="0"/>
          </a:p>
        </p:txBody>
      </p:sp>
      <p:pic>
        <p:nvPicPr>
          <p:cNvPr id="4098" name="Picture 2" descr="http://biosis.com.gr/uploads/images/structure_t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4391025" cy="16002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187624" y="162880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Π.χ. η αντίδραση της διουρίας για το προσδιορισμό των πρωτεϊνών</a:t>
            </a:r>
            <a:endParaRPr lang="el-GR" sz="2000" dirty="0">
              <a:latin typeface="+mn-lt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2952328" cy="262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611560" y="4509120"/>
            <a:ext cx="4248472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Αντιδραστήρια και δείγμα αναμιγνύονται, επωάζονται και μετά φωτομετρούνται</a:t>
            </a:r>
            <a:r>
              <a:rPr lang="en-US" sz="2000" dirty="0" smtClean="0">
                <a:latin typeface="+mn-lt"/>
              </a:rPr>
              <a:t>: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73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257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</a:t>
            </a: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Η φωτομετρική διάταξη </a:t>
            </a:r>
            <a:r>
              <a:rPr lang="el-GR" sz="3200" b="0" dirty="0">
                <a:solidFill>
                  <a:srgbClr val="820000"/>
                </a:solidFill>
              </a:rPr>
              <a:t>(1 από 2</a:t>
            </a:r>
            <a:r>
              <a:rPr lang="el-GR" sz="3200" b="0" dirty="0" smtClean="0">
                <a:solidFill>
                  <a:srgbClr val="820000"/>
                </a:solidFill>
              </a:rPr>
              <a:t>)</a:t>
            </a:r>
            <a:endParaRPr lang="el-GR" sz="3200" b="0" dirty="0">
              <a:solidFill>
                <a:srgbClr val="820000"/>
              </a:solidFill>
            </a:endParaRPr>
          </a:p>
        </p:txBody>
      </p:sp>
      <p:sp>
        <p:nvSpPr>
          <p:cNvPr id="33" name="3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2117-1901-45FE-8DD7-2D21F5396251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34" name="33 - TextBox"/>
          <p:cNvSpPr txBox="1"/>
          <p:nvPr/>
        </p:nvSpPr>
        <p:spPr>
          <a:xfrm>
            <a:off x="553396" y="3179278"/>
            <a:ext cx="8143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Τα σύγχρονα φωτόμετρα μετρούν στο </a:t>
            </a:r>
            <a:r>
              <a:rPr lang="en-US" sz="2400" dirty="0" smtClean="0">
                <a:latin typeface="+mn-lt"/>
              </a:rPr>
              <a:t>UV </a:t>
            </a:r>
            <a:r>
              <a:rPr lang="el-GR" sz="2400" dirty="0" smtClean="0">
                <a:latin typeface="+mn-lt"/>
              </a:rPr>
              <a:t>και </a:t>
            </a:r>
            <a:r>
              <a:rPr lang="en-US" sz="2400" dirty="0" smtClean="0">
                <a:latin typeface="+mn-lt"/>
              </a:rPr>
              <a:t>VIS. </a:t>
            </a:r>
          </a:p>
          <a:p>
            <a:r>
              <a:rPr lang="el-GR" sz="2400" dirty="0" smtClean="0">
                <a:latin typeface="+mn-lt"/>
              </a:rPr>
              <a:t>Στο </a:t>
            </a:r>
            <a:r>
              <a:rPr lang="en-US" sz="2400" dirty="0" smtClean="0">
                <a:latin typeface="+mn-lt"/>
              </a:rPr>
              <a:t>IR </a:t>
            </a:r>
            <a:r>
              <a:rPr lang="el-GR" sz="2400" dirty="0" smtClean="0">
                <a:latin typeface="+mn-lt"/>
              </a:rPr>
              <a:t>μετρούν ειδικά μηχανήματα που μετρούν συγκεντρώσεις με τη μέθοδο της Υπέρυθρης Φαρματοσκοπίας</a:t>
            </a:r>
            <a:endParaRPr lang="el-GR" sz="2400" dirty="0">
              <a:latin typeface="+mn-lt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27502"/>
            <a:ext cx="6772275" cy="140017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805069"/>
            <a:ext cx="67627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a1fdbd5f03c32a5b2d1ad99a153468efea51ef"/>
</p:tagLst>
</file>

<file path=ppt/theme/theme1.xml><?xml version="1.0" encoding="utf-8"?>
<a:theme xmlns:a="http://schemas.openxmlformats.org/drawingml/2006/main" name="OC_template_updated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2763</Words>
  <Application>Microsoft Office PowerPoint</Application>
  <PresentationFormat>Προβολή στην οθόνη (4:3)</PresentationFormat>
  <Paragraphs>457</Paragraphs>
  <Slides>52</Slides>
  <Notes>12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52</vt:i4>
      </vt:variant>
    </vt:vector>
  </HeadingPairs>
  <TitlesOfParts>
    <vt:vector size="54" baseType="lpstr">
      <vt:lpstr>OC_template_updated</vt:lpstr>
      <vt:lpstr>Equation</vt:lpstr>
      <vt:lpstr>Κλινική Χημεία Ι (Θ)</vt:lpstr>
      <vt:lpstr>Το φως είναι φωτόνια και ηλεκτρομαγνητική ακτινοβολία</vt:lpstr>
      <vt:lpstr>Το μήκος κύματος καθορίζει και το χρώμα</vt:lpstr>
      <vt:lpstr>Lambert: H απορρόφηση (A) του φωτός σε ένα διάλυμα εξαρτάται από την απόσταση που διανύει μέσα στο διάλυμα</vt:lpstr>
      <vt:lpstr>Βeer: H απορρόφηση του φωτός σε ένα διάλυμα εξαρτάται από τη συγκέντρωση της ουσίας που προκαλεί τον χρωματισμό του</vt:lpstr>
      <vt:lpstr>Νόμος Lambert-Beer</vt:lpstr>
      <vt:lpstr>Η απορρόφηση είναι αντιστρόφως ανάλογη της διαπερατότητας (transmittance)</vt:lpstr>
      <vt:lpstr>Κάθε έγχρωμο διάλυμα εμφανίζει τη μέγιστη απορρόφηση του φωτός σε ένα συγκεκριμένο μήκος κύματος</vt:lpstr>
      <vt:lpstr>Η φωτομετρική διάταξη (1 από 2)</vt:lpstr>
      <vt:lpstr>Η φωτομετρική διάταξη (2 από 2)</vt:lpstr>
      <vt:lpstr>Τα μήκη κύματος που χρησιμοποιούνται στις κλασικές βιοχημικές εξετάσεις</vt:lpstr>
      <vt:lpstr>Τα φωτόμετρα του εργαστηρίου μας</vt:lpstr>
      <vt:lpstr>Παλαιότερα φωτόμετρα του εργαστηρίου μας</vt:lpstr>
      <vt:lpstr>Τα σύγχρονα φωτόμετρα χρησιμοποιούν κυψελίδες (κυβέττες)</vt:lpstr>
      <vt:lpstr>O μηδενισμός των φωτομέτρων πριν τη μέτρηση (1 από 2)</vt:lpstr>
      <vt:lpstr>O μηδενισμός των φωτομέτρων πριν τη μέτρηση (2 από 2)</vt:lpstr>
      <vt:lpstr>Τι γίνεται αν η μετρούμενη ουσία δεν παράγει έγχρωμο διάλυμα; (1 από 2)</vt:lpstr>
      <vt:lpstr>Τι γίνεται αν η μετρούμενη ουσία δεν παράγει έγχρωμο διάλυμα; (2 από 2)</vt:lpstr>
      <vt:lpstr>Τα δείγματα των βιοχημικών εξετάσεων</vt:lpstr>
      <vt:lpstr>Τα δείγματα για βιοχημικές αναλύσεις (1 από 5) Ορός</vt:lpstr>
      <vt:lpstr>Τα δείγματα για βιοχημικές αναλύσεις (2 από 5) Πλάσμα</vt:lpstr>
      <vt:lpstr>Τα δείγματα για βιοχημικές αναλύσεις (3 από 5) Σίδηρος, Βαρέα μέταλλα κ.α.</vt:lpstr>
      <vt:lpstr>Τα δείγματα για βιοχημικές αναλύσεις (4 από 5) Ούρα</vt:lpstr>
      <vt:lpstr>Τα δείγματα για βιοχημικές αναλύσεις (5 από 5) ΕΝΥ, Πλευριτικό υγρό κ.α.</vt:lpstr>
      <vt:lpstr>Οδηγίες για σωστό χειρισμό των δειγμάτων </vt:lpstr>
      <vt:lpstr>Η φυγοκέντρηση των δειγμάτων για βιοχημικές αναλύσεις</vt:lpstr>
      <vt:lpstr>Αλληλεπιδράσεις στις βιοχημικές αναλύσεις (1 από 4) Αιμόλυση (αιμοσφαιρίνη) (Α)</vt:lpstr>
      <vt:lpstr>Αλληλεπιδράσεις στις βιοχημικές αναλύσεις (2 από 4) </vt:lpstr>
      <vt:lpstr>Αλληλεπιδράσεις στις βιοχημικές αναλύσεις (3 από 4) </vt:lpstr>
      <vt:lpstr>Αλληλεπιδράσεις στις βιοχημικές αναλύσεις (4 από 4) </vt:lpstr>
      <vt:lpstr>Είδη χρωματομετρικών αναλύσεων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Κινητικές μετρήσεις (Kinetic)  (1 από 4)</vt:lpstr>
      <vt:lpstr>Κινητικές μετρήσεις (Kinetic)  (2 από 4)</vt:lpstr>
      <vt:lpstr>Κινητικές μετρήσεις (Kinetic) (3 από 4)</vt:lpstr>
      <vt:lpstr>Κινητικές μετρήσεις (Kinetic) (4 από 4)</vt:lpstr>
      <vt:lpstr>Κινητικές μετρήσεις δύο σημείων  (Fixed time) (1 από 2)</vt:lpstr>
      <vt:lpstr>Κινητικές μετρήσεις δύο σημείων  (Fixed time) (2 από 2)</vt:lpstr>
      <vt:lpstr>Διαφορές μετρήσεων End point - Kinetic</vt:lpstr>
      <vt:lpstr>Διχρωματική ανάλυση: η τακτική για την εξουδετέρωση των αλληλεπιδράσεων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65</cp:revision>
  <dcterms:created xsi:type="dcterms:W3CDTF">2013-03-04T13:35:19Z</dcterms:created>
  <dcterms:modified xsi:type="dcterms:W3CDTF">2015-03-26T13:25:52Z</dcterms:modified>
</cp:coreProperties>
</file>