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74"/>
  </p:notesMasterIdLst>
  <p:handoutMasterIdLst>
    <p:handoutMasterId r:id="rId75"/>
  </p:handoutMasterIdLst>
  <p:sldIdLst>
    <p:sldId id="256" r:id="rId4"/>
    <p:sldId id="267" r:id="rId5"/>
    <p:sldId id="268" r:id="rId6"/>
    <p:sldId id="336"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329" r:id="rId28"/>
    <p:sldId id="289" r:id="rId29"/>
    <p:sldId id="290" r:id="rId30"/>
    <p:sldId id="291" r:id="rId31"/>
    <p:sldId id="292" r:id="rId32"/>
    <p:sldId id="294" r:id="rId33"/>
    <p:sldId id="293"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30" r:id="rId48"/>
    <p:sldId id="310" r:id="rId49"/>
    <p:sldId id="311" r:id="rId50"/>
    <p:sldId id="312" r:id="rId51"/>
    <p:sldId id="331" r:id="rId52"/>
    <p:sldId id="314" r:id="rId53"/>
    <p:sldId id="308" r:id="rId54"/>
    <p:sldId id="309" r:id="rId55"/>
    <p:sldId id="317" r:id="rId56"/>
    <p:sldId id="318" r:id="rId57"/>
    <p:sldId id="319" r:id="rId58"/>
    <p:sldId id="320" r:id="rId59"/>
    <p:sldId id="321" r:id="rId60"/>
    <p:sldId id="322" r:id="rId61"/>
    <p:sldId id="333" r:id="rId62"/>
    <p:sldId id="334" r:id="rId63"/>
    <p:sldId id="335" r:id="rId64"/>
    <p:sldId id="323" r:id="rId65"/>
    <p:sldId id="328" r:id="rId66"/>
    <p:sldId id="257" r:id="rId67"/>
    <p:sldId id="262" r:id="rId68"/>
    <p:sldId id="264" r:id="rId69"/>
    <p:sldId id="337" r:id="rId70"/>
    <p:sldId id="338" r:id="rId71"/>
    <p:sldId id="266" r:id="rId72"/>
    <p:sldId id="261" r:id="rId73"/>
  </p:sldIdLst>
  <p:sldSz cx="9144000" cy="6858000" type="screen4x3"/>
  <p:notesSz cx="7104063" cy="10234613"/>
  <p:custDataLst>
    <p:tags r:id="rId7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2914" autoAdjust="0"/>
  </p:normalViewPr>
  <p:slideViewPr>
    <p:cSldViewPr>
      <p:cViewPr varScale="1">
        <p:scale>
          <a:sx n="105" d="100"/>
          <a:sy n="105" d="100"/>
        </p:scale>
        <p:origin x="-19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314"/>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71FFA255-A460-424D-9BDA-F5DD9616245D}"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9F8FFE94-7D4B-44A6-93B4-5EEB763EB808}" type="slidenum">
              <a:rPr lang="el-GR"/>
              <a:pPr>
                <a:defRPr/>
              </a:pPr>
              <a:t>‹#›</a:t>
            </a:fld>
            <a:endParaRPr lang="el-GR"/>
          </a:p>
        </p:txBody>
      </p:sp>
    </p:spTree>
    <p:extLst>
      <p:ext uri="{BB962C8B-B14F-4D97-AF65-F5344CB8AC3E}">
        <p14:creationId xmlns:p14="http://schemas.microsoft.com/office/powerpoint/2010/main" val="1103750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CD2691B0-236A-4D28-819C-9820F779C344}"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A5E18CDC-D9D7-405B-B530-05BF1DE1B133}" type="slidenum">
              <a:rPr lang="el-GR"/>
              <a:pPr>
                <a:defRPr/>
              </a:pPr>
              <a:t>‹#›</a:t>
            </a:fld>
            <a:endParaRPr lang="el-GR"/>
          </a:p>
        </p:txBody>
      </p:sp>
    </p:spTree>
    <p:extLst>
      <p:ext uri="{BB962C8B-B14F-4D97-AF65-F5344CB8AC3E}">
        <p14:creationId xmlns:p14="http://schemas.microsoft.com/office/powerpoint/2010/main" val="334122469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94F0954-4ADD-498B-B3D3-3A5D3CAD3406}"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837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5ABD492-1D5D-44A0-8F00-840842388D91}" type="slidenum">
              <a:rPr lang="el-GR" altLang="el-GR" smtClean="0">
                <a:solidFill>
                  <a:srgbClr val="000000"/>
                </a:solidFill>
              </a:rPr>
              <a:pPr/>
              <a:t>22</a:t>
            </a:fld>
            <a:endParaRPr lang="el-GR" altLang="el-GR"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smtClean="0"/>
          </a:p>
        </p:txBody>
      </p:sp>
      <p:sp>
        <p:nvSpPr>
          <p:cNvPr id="6041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B0CEF024-2E14-4099-BD88-944FC70293A8}" type="slidenum">
              <a:rPr lang="el-GR" altLang="el-GR" smtClean="0">
                <a:solidFill>
                  <a:srgbClr val="000000"/>
                </a:solidFill>
              </a:rPr>
              <a:pPr/>
              <a:t>23</a:t>
            </a:fld>
            <a:endParaRPr lang="el-GR" altLang="el-GR"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smtClean="0"/>
          </a:p>
        </p:txBody>
      </p:sp>
      <p:sp>
        <p:nvSpPr>
          <p:cNvPr id="132100"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AA534D5B-CEC8-4C79-BDDA-5D0B62FE6DB3}" type="slidenum">
              <a:rPr lang="el-GR" altLang="el-GR" sz="1300">
                <a:solidFill>
                  <a:srgbClr val="000000"/>
                </a:solidFill>
              </a:rPr>
              <a:pPr algn="r"/>
              <a:t>24</a:t>
            </a:fld>
            <a:endParaRPr lang="el-GR" altLang="el-GR" sz="13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246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43834A4-A1DA-45F7-A6E2-465AFCED4DF1}" type="slidenum">
              <a:rPr lang="el-GR" altLang="el-GR" smtClean="0">
                <a:solidFill>
                  <a:srgbClr val="000000"/>
                </a:solidFill>
              </a:rPr>
              <a:pPr/>
              <a:t>25</a:t>
            </a:fld>
            <a:endParaRPr lang="el-GR" altLang="el-GR"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mtClean="0"/>
              <a:t>Transition metals </a:t>
            </a:r>
            <a:r>
              <a:rPr lang="el-GR" altLang="el-GR" smtClean="0"/>
              <a:t>(στοιχεία μεταπτώσεως)</a:t>
            </a:r>
          </a:p>
          <a:p>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963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27F3864-8D09-405B-A6E1-F0F8CC014200}" type="slidenum">
              <a:rPr lang="el-GR" altLang="el-GR" smtClean="0">
                <a:solidFill>
                  <a:srgbClr val="000000"/>
                </a:solidFill>
              </a:rPr>
              <a:pPr/>
              <a:t>31</a:t>
            </a:fld>
            <a:endParaRPr lang="el-GR" altLang="el-GR"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168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4F70491-92D9-41C3-BB90-328CC6C55F0E}" type="slidenum">
              <a:rPr lang="el-GR" altLang="el-GR" smtClean="0">
                <a:solidFill>
                  <a:srgbClr val="000000"/>
                </a:solidFill>
              </a:rPr>
              <a:pPr/>
              <a:t>32</a:t>
            </a:fld>
            <a:endParaRPr lang="el-GR" altLang="el-GR"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680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BE83083-A92A-464F-AEF7-B20B3962223A}" type="slidenum">
              <a:rPr lang="el-GR" altLang="el-GR" smtClean="0">
                <a:solidFill>
                  <a:srgbClr val="000000"/>
                </a:solidFill>
              </a:rPr>
              <a:pPr/>
              <a:t>36</a:t>
            </a:fld>
            <a:endParaRPr lang="el-GR" altLang="el-GR"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089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8E25C78-5653-40DF-8875-7E35D044314C}" type="slidenum">
              <a:rPr lang="el-GR" altLang="el-GR" smtClean="0">
                <a:solidFill>
                  <a:srgbClr val="000000"/>
                </a:solidFill>
              </a:rPr>
              <a:pPr/>
              <a:t>39</a:t>
            </a:fld>
            <a:endParaRPr lang="el-GR" altLang="el-G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AED9DE6-C07A-4879-9932-AA47A0CBD677}"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294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A899606-F1DE-4558-BE64-6EA9B595D0B1}" type="slidenum">
              <a:rPr lang="el-GR" altLang="el-GR" smtClean="0">
                <a:solidFill>
                  <a:srgbClr val="000000"/>
                </a:solidFill>
              </a:rPr>
              <a:pPr/>
              <a:t>40</a:t>
            </a:fld>
            <a:endParaRPr lang="el-GR" altLang="el-GR"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499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A51A4FC-A115-4B6B-8204-D49C2271C594}" type="slidenum">
              <a:rPr lang="el-GR" altLang="el-GR" smtClean="0">
                <a:solidFill>
                  <a:srgbClr val="000000"/>
                </a:solidFill>
              </a:rPr>
              <a:pPr/>
              <a:t>41</a:t>
            </a:fld>
            <a:endParaRPr lang="el-GR" altLang="el-GR"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704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E9FD48A-74FA-452A-9699-15C762D0709D}" type="slidenum">
              <a:rPr lang="el-GR" altLang="el-GR" smtClean="0">
                <a:solidFill>
                  <a:srgbClr val="000000"/>
                </a:solidFill>
              </a:rPr>
              <a:pPr/>
              <a:t>42</a:t>
            </a:fld>
            <a:endParaRPr lang="el-GR" altLang="el-GR"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37220"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1EBADDB8-8686-4B94-AF8A-A90F663EA052}" type="slidenum">
              <a:rPr lang="el-GR" altLang="el-GR" sz="1300">
                <a:solidFill>
                  <a:srgbClr val="000000"/>
                </a:solidFill>
              </a:rPr>
              <a:pPr algn="r"/>
              <a:t>48</a:t>
            </a:fld>
            <a:endParaRPr lang="el-GR" altLang="el-GR" sz="13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728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2902E0D-BEBA-4EB6-89F9-33F56ACF8518}" type="slidenum">
              <a:rPr lang="el-GR" altLang="el-GR" smtClean="0">
                <a:solidFill>
                  <a:srgbClr val="000000"/>
                </a:solidFill>
              </a:rPr>
              <a:pPr/>
              <a:t>49</a:t>
            </a:fld>
            <a:endParaRPr lang="el-GR" altLang="el-GR"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137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B48DB2C-CC4A-4150-89FC-ACC7E86A68F0}" type="slidenum">
              <a:rPr lang="el-GR" altLang="el-GR" smtClean="0">
                <a:solidFill>
                  <a:srgbClr val="000000"/>
                </a:solidFill>
              </a:rPr>
              <a:pPr/>
              <a:t>52</a:t>
            </a:fld>
            <a:endParaRPr lang="el-GR" altLang="el-GR"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649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4A1191B-8B57-4CF9-A5C1-496C943E5262}" type="slidenum">
              <a:rPr lang="el-GR" altLang="el-GR" smtClean="0">
                <a:solidFill>
                  <a:srgbClr val="000000"/>
                </a:solidFill>
              </a:rPr>
              <a:pPr/>
              <a:t>56</a:t>
            </a:fld>
            <a:endParaRPr lang="el-GR" altLang="el-GR"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854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2A50039-193E-4D92-B10C-4EA609416158}" type="slidenum">
              <a:rPr lang="el-GR" altLang="el-GR" smtClean="0">
                <a:solidFill>
                  <a:srgbClr val="000000"/>
                </a:solidFill>
              </a:rPr>
              <a:pPr/>
              <a:t>57</a:t>
            </a:fld>
            <a:endParaRPr lang="el-GR" altLang="el-GR"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804863" indent="-309563" defTabSz="990600">
              <a:defRPr>
                <a:solidFill>
                  <a:schemeClr val="tx1"/>
                </a:solidFill>
                <a:latin typeface="Arial" charset="0"/>
              </a:defRPr>
            </a:lvl2pPr>
            <a:lvl3pPr marL="1238250" indent="-247650" defTabSz="990600">
              <a:defRPr>
                <a:solidFill>
                  <a:schemeClr val="tx1"/>
                </a:solidFill>
                <a:latin typeface="Arial" charset="0"/>
              </a:defRPr>
            </a:lvl3pPr>
            <a:lvl4pPr marL="1733550" indent="-247650" defTabSz="990600">
              <a:defRPr>
                <a:solidFill>
                  <a:schemeClr val="tx1"/>
                </a:solidFill>
                <a:latin typeface="Arial" charset="0"/>
              </a:defRPr>
            </a:lvl4pPr>
            <a:lvl5pPr marL="2228850" indent="-247650" defTabSz="990600">
              <a:defRPr>
                <a:solidFill>
                  <a:schemeClr val="tx1"/>
                </a:solidFill>
                <a:latin typeface="Arial" charset="0"/>
              </a:defRPr>
            </a:lvl5pPr>
            <a:lvl6pPr marL="2686050" indent="-247650" defTabSz="990600" fontAlgn="base">
              <a:spcBef>
                <a:spcPct val="0"/>
              </a:spcBef>
              <a:spcAft>
                <a:spcPct val="0"/>
              </a:spcAft>
              <a:defRPr>
                <a:solidFill>
                  <a:schemeClr val="tx1"/>
                </a:solidFill>
                <a:latin typeface="Arial" charset="0"/>
              </a:defRPr>
            </a:lvl6pPr>
            <a:lvl7pPr marL="3143250" indent="-247650" defTabSz="990600" fontAlgn="base">
              <a:spcBef>
                <a:spcPct val="0"/>
              </a:spcBef>
              <a:spcAft>
                <a:spcPct val="0"/>
              </a:spcAft>
              <a:defRPr>
                <a:solidFill>
                  <a:schemeClr val="tx1"/>
                </a:solidFill>
                <a:latin typeface="Arial" charset="0"/>
              </a:defRPr>
            </a:lvl7pPr>
            <a:lvl8pPr marL="3600450" indent="-247650" defTabSz="990600" fontAlgn="base">
              <a:spcBef>
                <a:spcPct val="0"/>
              </a:spcBef>
              <a:spcAft>
                <a:spcPct val="0"/>
              </a:spcAft>
              <a:defRPr>
                <a:solidFill>
                  <a:schemeClr val="tx1"/>
                </a:solidFill>
                <a:latin typeface="Arial" charset="0"/>
              </a:defRPr>
            </a:lvl8pPr>
            <a:lvl9pPr marL="4057650" indent="-247650" defTabSz="990600" fontAlgn="base">
              <a:spcBef>
                <a:spcPct val="0"/>
              </a:spcBef>
              <a:spcAft>
                <a:spcPct val="0"/>
              </a:spcAft>
              <a:defRPr>
                <a:solidFill>
                  <a:schemeClr val="tx1"/>
                </a:solidFill>
                <a:latin typeface="Arial" charset="0"/>
              </a:defRPr>
            </a:lvl9pPr>
          </a:lstStyle>
          <a:p>
            <a:pPr algn="r"/>
            <a:fld id="{F010DD20-6731-4315-84B6-CA7140765823}" type="slidenum">
              <a:rPr lang="en-US" altLang="el-GR" sz="1300"/>
              <a:pPr algn="r"/>
              <a:t>58</a:t>
            </a:fld>
            <a:endParaRPr lang="en-US" altLang="el-GR" sz="1300"/>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804863" indent="-309563" defTabSz="990600">
              <a:defRPr>
                <a:solidFill>
                  <a:schemeClr val="tx1"/>
                </a:solidFill>
                <a:latin typeface="Arial" charset="0"/>
              </a:defRPr>
            </a:lvl2pPr>
            <a:lvl3pPr marL="1238250" indent="-247650" defTabSz="990600">
              <a:defRPr>
                <a:solidFill>
                  <a:schemeClr val="tx1"/>
                </a:solidFill>
                <a:latin typeface="Arial" charset="0"/>
              </a:defRPr>
            </a:lvl3pPr>
            <a:lvl4pPr marL="1733550" indent="-247650" defTabSz="990600">
              <a:defRPr>
                <a:solidFill>
                  <a:schemeClr val="tx1"/>
                </a:solidFill>
                <a:latin typeface="Arial" charset="0"/>
              </a:defRPr>
            </a:lvl4pPr>
            <a:lvl5pPr marL="2228850" indent="-247650" defTabSz="990600">
              <a:defRPr>
                <a:solidFill>
                  <a:schemeClr val="tx1"/>
                </a:solidFill>
                <a:latin typeface="Arial" charset="0"/>
              </a:defRPr>
            </a:lvl5pPr>
            <a:lvl6pPr marL="2686050" indent="-247650" defTabSz="990600" fontAlgn="base">
              <a:spcBef>
                <a:spcPct val="0"/>
              </a:spcBef>
              <a:spcAft>
                <a:spcPct val="0"/>
              </a:spcAft>
              <a:defRPr>
                <a:solidFill>
                  <a:schemeClr val="tx1"/>
                </a:solidFill>
                <a:latin typeface="Arial" charset="0"/>
              </a:defRPr>
            </a:lvl6pPr>
            <a:lvl7pPr marL="3143250" indent="-247650" defTabSz="990600" fontAlgn="base">
              <a:spcBef>
                <a:spcPct val="0"/>
              </a:spcBef>
              <a:spcAft>
                <a:spcPct val="0"/>
              </a:spcAft>
              <a:defRPr>
                <a:solidFill>
                  <a:schemeClr val="tx1"/>
                </a:solidFill>
                <a:latin typeface="Arial" charset="0"/>
              </a:defRPr>
            </a:lvl7pPr>
            <a:lvl8pPr marL="3600450" indent="-247650" defTabSz="990600" fontAlgn="base">
              <a:spcBef>
                <a:spcPct val="0"/>
              </a:spcBef>
              <a:spcAft>
                <a:spcPct val="0"/>
              </a:spcAft>
              <a:defRPr>
                <a:solidFill>
                  <a:schemeClr val="tx1"/>
                </a:solidFill>
                <a:latin typeface="Arial" charset="0"/>
              </a:defRPr>
            </a:lvl8pPr>
            <a:lvl9pPr marL="4057650" indent="-247650" defTabSz="990600" fontAlgn="base">
              <a:spcBef>
                <a:spcPct val="0"/>
              </a:spcBef>
              <a:spcAft>
                <a:spcPct val="0"/>
              </a:spcAft>
              <a:defRPr>
                <a:solidFill>
                  <a:schemeClr val="tx1"/>
                </a:solidFill>
                <a:latin typeface="Arial" charset="0"/>
              </a:defRPr>
            </a:lvl9pPr>
          </a:lstStyle>
          <a:p>
            <a:pPr algn="r"/>
            <a:fld id="{08C42293-ECAA-400E-93A4-6379897BE709}" type="slidenum">
              <a:rPr lang="en-US" altLang="el-GR" sz="1300"/>
              <a:pPr algn="r"/>
              <a:t>59</a:t>
            </a:fld>
            <a:endParaRPr lang="en-US" altLang="el-GR" sz="1300"/>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174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0DF7149-F5F9-47FA-9C08-957B37600099}" type="slidenum">
              <a:rPr lang="el-GR" altLang="el-GR" smtClean="0">
                <a:solidFill>
                  <a:srgbClr val="000000"/>
                </a:solidFill>
              </a:rPr>
              <a:pPr/>
              <a:t>4</a:t>
            </a:fld>
            <a:endParaRPr lang="el-GR" altLang="el-GR"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804863" indent="-309563" defTabSz="990600">
              <a:defRPr>
                <a:solidFill>
                  <a:schemeClr val="tx1"/>
                </a:solidFill>
                <a:latin typeface="Arial" charset="0"/>
              </a:defRPr>
            </a:lvl2pPr>
            <a:lvl3pPr marL="1238250" indent="-247650" defTabSz="990600">
              <a:defRPr>
                <a:solidFill>
                  <a:schemeClr val="tx1"/>
                </a:solidFill>
                <a:latin typeface="Arial" charset="0"/>
              </a:defRPr>
            </a:lvl3pPr>
            <a:lvl4pPr marL="1733550" indent="-247650" defTabSz="990600">
              <a:defRPr>
                <a:solidFill>
                  <a:schemeClr val="tx1"/>
                </a:solidFill>
                <a:latin typeface="Arial" charset="0"/>
              </a:defRPr>
            </a:lvl4pPr>
            <a:lvl5pPr marL="2228850" indent="-247650" defTabSz="990600">
              <a:defRPr>
                <a:solidFill>
                  <a:schemeClr val="tx1"/>
                </a:solidFill>
                <a:latin typeface="Arial" charset="0"/>
              </a:defRPr>
            </a:lvl5pPr>
            <a:lvl6pPr marL="2686050" indent="-247650" defTabSz="990600" fontAlgn="base">
              <a:spcBef>
                <a:spcPct val="0"/>
              </a:spcBef>
              <a:spcAft>
                <a:spcPct val="0"/>
              </a:spcAft>
              <a:defRPr>
                <a:solidFill>
                  <a:schemeClr val="tx1"/>
                </a:solidFill>
                <a:latin typeface="Arial" charset="0"/>
              </a:defRPr>
            </a:lvl6pPr>
            <a:lvl7pPr marL="3143250" indent="-247650" defTabSz="990600" fontAlgn="base">
              <a:spcBef>
                <a:spcPct val="0"/>
              </a:spcBef>
              <a:spcAft>
                <a:spcPct val="0"/>
              </a:spcAft>
              <a:defRPr>
                <a:solidFill>
                  <a:schemeClr val="tx1"/>
                </a:solidFill>
                <a:latin typeface="Arial" charset="0"/>
              </a:defRPr>
            </a:lvl7pPr>
            <a:lvl8pPr marL="3600450" indent="-247650" defTabSz="990600" fontAlgn="base">
              <a:spcBef>
                <a:spcPct val="0"/>
              </a:spcBef>
              <a:spcAft>
                <a:spcPct val="0"/>
              </a:spcAft>
              <a:defRPr>
                <a:solidFill>
                  <a:schemeClr val="tx1"/>
                </a:solidFill>
                <a:latin typeface="Arial" charset="0"/>
              </a:defRPr>
            </a:lvl8pPr>
            <a:lvl9pPr marL="4057650" indent="-247650" defTabSz="990600" fontAlgn="base">
              <a:spcBef>
                <a:spcPct val="0"/>
              </a:spcBef>
              <a:spcAft>
                <a:spcPct val="0"/>
              </a:spcAft>
              <a:defRPr>
                <a:solidFill>
                  <a:schemeClr val="tx1"/>
                </a:solidFill>
                <a:latin typeface="Arial" charset="0"/>
              </a:defRPr>
            </a:lvl9pPr>
          </a:lstStyle>
          <a:p>
            <a:pPr algn="r"/>
            <a:fld id="{EE0FAFED-FA3E-45B4-9C4B-E058855BA4A4}" type="slidenum">
              <a:rPr lang="en-US" altLang="el-GR" sz="1300"/>
              <a:pPr algn="r"/>
              <a:t>60</a:t>
            </a:fld>
            <a:endParaRPr lang="en-US" altLang="el-GR" sz="1300"/>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059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6BA6AC2-F219-4133-A744-D03D79332DD5}" type="slidenum">
              <a:rPr lang="el-GR" altLang="el-GR" smtClean="0">
                <a:solidFill>
                  <a:srgbClr val="000000"/>
                </a:solidFill>
              </a:rPr>
              <a:pPr/>
              <a:t>61</a:t>
            </a:fld>
            <a:endParaRPr lang="el-GR" altLang="el-GR"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981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C5577BA-5778-407E-9A27-F83023F4BFCD}" type="slidenum">
              <a:rPr lang="el-GR" altLang="el-GR" smtClean="0"/>
              <a:pPr/>
              <a:t>63</a:t>
            </a:fld>
            <a:endParaRPr lang="el-GR" alt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463AFEC-0DB5-465E-9605-7A9F975A014D}" type="slidenum">
              <a:rPr lang="el-GR" altLang="el-GR" smtClean="0"/>
              <a:pPr/>
              <a:t>64</a:t>
            </a:fld>
            <a:endParaRPr lang="el-GR" alt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86D457C-3769-4671-8623-5D02F9008528}" type="slidenum">
              <a:rPr lang="el-GR" altLang="el-GR" smtClean="0"/>
              <a:pPr/>
              <a:t>65</a:t>
            </a:fld>
            <a:endParaRPr lang="el-GR" alt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80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14A1966-8B68-4EBD-AC5B-BA866DC7A1A2}" type="slidenum">
              <a:rPr lang="el-GR" altLang="el-GR" smtClean="0"/>
              <a:pPr/>
              <a:t>68</a:t>
            </a:fld>
            <a:endParaRPr lang="el-GR" alt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13005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29217EC-B0F1-4CA8-98A8-C949F2329B5E}" type="slidenum">
              <a:rPr lang="el-GR" altLang="el-GR" smtClean="0"/>
              <a:pPr/>
              <a:t>69</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481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52FCB77-AF3C-42A4-83BF-EA12FE531E3A}" type="slidenum">
              <a:rPr lang="el-GR" altLang="el-GR" smtClean="0">
                <a:solidFill>
                  <a:srgbClr val="000000"/>
                </a:solidFill>
              </a:rPr>
              <a:pPr/>
              <a:t>6</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096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0CCA3C9-C9C6-4ABF-ABF5-884AFE60FB9F}" type="slidenum">
              <a:rPr lang="el-GR" altLang="el-GR" smtClean="0">
                <a:solidFill>
                  <a:srgbClr val="000000"/>
                </a:solidFill>
              </a:rPr>
              <a:pPr/>
              <a:t>11</a:t>
            </a:fld>
            <a:endParaRPr lang="el-GR" altLang="el-G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94D9164-4F55-4382-9242-4D954F21990B}" type="slidenum">
              <a:rPr lang="el-GR" altLang="el-GR" smtClean="0">
                <a:solidFill>
                  <a:srgbClr val="000000"/>
                </a:solidFill>
              </a:rPr>
              <a:pPr/>
              <a:t>13</a:t>
            </a:fld>
            <a:endParaRPr lang="el-GR" altLang="el-G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915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CA8142A-87CB-4BBE-A483-0293A0885BAE}" type="slidenum">
              <a:rPr lang="el-GR" altLang="el-GR" smtClean="0">
                <a:solidFill>
                  <a:srgbClr val="000000"/>
                </a:solidFill>
              </a:rPr>
              <a:pPr/>
              <a:t>16</a:t>
            </a:fld>
            <a:endParaRPr lang="el-GR" altLang="el-G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81E81CE-0FB0-4F9A-BB8C-F29AF2384C57}" type="slidenum">
              <a:rPr lang="el-GR" altLang="el-GR" smtClean="0">
                <a:solidFill>
                  <a:srgbClr val="000000"/>
                </a:solidFill>
              </a:rPr>
              <a:pPr/>
              <a:t>19</a:t>
            </a:fld>
            <a:endParaRPr lang="el-GR" altLang="el-G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632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5E49B84-4431-4B74-9EB0-4F655634DA73}" type="slidenum">
              <a:rPr lang="el-GR" altLang="el-GR" smtClean="0">
                <a:solidFill>
                  <a:srgbClr val="000000"/>
                </a:solidFill>
              </a:rPr>
              <a:pPr/>
              <a:t>21</a:t>
            </a:fld>
            <a:endParaRPr lang="el-GR" altLang="el-G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AD1D78C-7E41-40AD-92A0-B14A4FBD97B7}" type="slidenum">
              <a:rPr lang="el-GR"/>
              <a:pPr>
                <a:defRPr/>
              </a:pPr>
              <a:t>‹#›</a:t>
            </a:fld>
            <a:endParaRPr lang="el-GR"/>
          </a:p>
        </p:txBody>
      </p:sp>
    </p:spTree>
    <p:extLst>
      <p:ext uri="{BB962C8B-B14F-4D97-AF65-F5344CB8AC3E}">
        <p14:creationId xmlns:p14="http://schemas.microsoft.com/office/powerpoint/2010/main" val="194115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3F08623-0B10-45A7-BAAD-56856A72BB19}" type="slidenum">
              <a:rPr lang="el-GR"/>
              <a:pPr>
                <a:defRPr/>
              </a:pPr>
              <a:t>‹#›</a:t>
            </a:fld>
            <a:endParaRPr lang="el-GR"/>
          </a:p>
        </p:txBody>
      </p:sp>
    </p:spTree>
    <p:extLst>
      <p:ext uri="{BB962C8B-B14F-4D97-AF65-F5344CB8AC3E}">
        <p14:creationId xmlns:p14="http://schemas.microsoft.com/office/powerpoint/2010/main" val="317766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CB3A243-3BCC-49EE-A5D4-426CEB4FFEC1}" type="slidenum">
              <a:rPr lang="el-GR"/>
              <a:pPr>
                <a:defRPr/>
              </a:pPr>
              <a:t>‹#›</a:t>
            </a:fld>
            <a:endParaRPr lang="el-GR"/>
          </a:p>
        </p:txBody>
      </p:sp>
    </p:spTree>
    <p:extLst>
      <p:ext uri="{BB962C8B-B14F-4D97-AF65-F5344CB8AC3E}">
        <p14:creationId xmlns:p14="http://schemas.microsoft.com/office/powerpoint/2010/main" val="339312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FC4CEBB-A679-40ED-BF93-AC423DDC9EF8}" type="slidenum">
              <a:rPr lang="el-GR"/>
              <a:pPr>
                <a:defRPr/>
              </a:pPr>
              <a:t>‹#›</a:t>
            </a:fld>
            <a:endParaRPr lang="el-GR"/>
          </a:p>
        </p:txBody>
      </p:sp>
    </p:spTree>
    <p:extLst>
      <p:ext uri="{BB962C8B-B14F-4D97-AF65-F5344CB8AC3E}">
        <p14:creationId xmlns:p14="http://schemas.microsoft.com/office/powerpoint/2010/main" val="1261251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9C46195-45C5-4591-81BE-201A7744183D}" type="slidenum">
              <a:rPr lang="el-GR"/>
              <a:pPr>
                <a:defRPr/>
              </a:pPr>
              <a:t>‹#›</a:t>
            </a:fld>
            <a:endParaRPr lang="el-GR"/>
          </a:p>
        </p:txBody>
      </p:sp>
    </p:spTree>
    <p:extLst>
      <p:ext uri="{BB962C8B-B14F-4D97-AF65-F5344CB8AC3E}">
        <p14:creationId xmlns:p14="http://schemas.microsoft.com/office/powerpoint/2010/main" val="2710791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B21C480-DB86-469E-8C56-F7BA3BD0CB41}" type="slidenum">
              <a:rPr lang="el-GR"/>
              <a:pPr>
                <a:defRPr/>
              </a:pPr>
              <a:t>‹#›</a:t>
            </a:fld>
            <a:endParaRPr lang="el-GR"/>
          </a:p>
        </p:txBody>
      </p:sp>
    </p:spTree>
    <p:extLst>
      <p:ext uri="{BB962C8B-B14F-4D97-AF65-F5344CB8AC3E}">
        <p14:creationId xmlns:p14="http://schemas.microsoft.com/office/powerpoint/2010/main" val="4211002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84BC8B3A-FA32-4163-8C76-21A46A660047}" type="slidenum">
              <a:rPr lang="el-GR"/>
              <a:pPr>
                <a:defRPr/>
              </a:pPr>
              <a:t>‹#›</a:t>
            </a:fld>
            <a:endParaRPr lang="el-GR"/>
          </a:p>
        </p:txBody>
      </p:sp>
    </p:spTree>
    <p:extLst>
      <p:ext uri="{BB962C8B-B14F-4D97-AF65-F5344CB8AC3E}">
        <p14:creationId xmlns:p14="http://schemas.microsoft.com/office/powerpoint/2010/main" val="4257744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28253C5C-AD8F-4E8F-88D5-B1CFEF954C10}" type="slidenum">
              <a:rPr lang="el-GR"/>
              <a:pPr>
                <a:defRPr/>
              </a:pPr>
              <a:t>‹#›</a:t>
            </a:fld>
            <a:endParaRPr lang="el-GR"/>
          </a:p>
        </p:txBody>
      </p:sp>
    </p:spTree>
    <p:extLst>
      <p:ext uri="{BB962C8B-B14F-4D97-AF65-F5344CB8AC3E}">
        <p14:creationId xmlns:p14="http://schemas.microsoft.com/office/powerpoint/2010/main" val="2739016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B288CE7-8CC3-40D1-B469-8445569E2B8E}" type="slidenum">
              <a:rPr lang="el-GR"/>
              <a:pPr>
                <a:defRPr/>
              </a:pPr>
              <a:t>‹#›</a:t>
            </a:fld>
            <a:endParaRPr lang="el-GR"/>
          </a:p>
        </p:txBody>
      </p:sp>
    </p:spTree>
    <p:extLst>
      <p:ext uri="{BB962C8B-B14F-4D97-AF65-F5344CB8AC3E}">
        <p14:creationId xmlns:p14="http://schemas.microsoft.com/office/powerpoint/2010/main" val="14103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C04C945-BFF8-43EE-ABC1-3629F8AA33D9}" type="slidenum">
              <a:rPr lang="el-GR"/>
              <a:pPr>
                <a:defRPr/>
              </a:pPr>
              <a:t>‹#›</a:t>
            </a:fld>
            <a:endParaRPr lang="el-GR"/>
          </a:p>
        </p:txBody>
      </p:sp>
    </p:spTree>
    <p:extLst>
      <p:ext uri="{BB962C8B-B14F-4D97-AF65-F5344CB8AC3E}">
        <p14:creationId xmlns:p14="http://schemas.microsoft.com/office/powerpoint/2010/main" val="178173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F4F0DF6-61C0-4300-828F-D0FA0843C696}" type="slidenum">
              <a:rPr lang="el-GR"/>
              <a:pPr>
                <a:defRPr/>
              </a:pPr>
              <a:t>‹#›</a:t>
            </a:fld>
            <a:endParaRPr lang="el-GR"/>
          </a:p>
        </p:txBody>
      </p:sp>
    </p:spTree>
    <p:extLst>
      <p:ext uri="{BB962C8B-B14F-4D97-AF65-F5344CB8AC3E}">
        <p14:creationId xmlns:p14="http://schemas.microsoft.com/office/powerpoint/2010/main" val="195162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BB96AD3-365F-43C4-BAF5-E6950D0FC8FA}" type="slidenum">
              <a:rPr lang="el-GR"/>
              <a:pPr>
                <a:defRPr/>
              </a:pPr>
              <a:t>‹#›</a:t>
            </a:fld>
            <a:endParaRPr lang="el-GR"/>
          </a:p>
        </p:txBody>
      </p:sp>
    </p:spTree>
    <p:extLst>
      <p:ext uri="{BB962C8B-B14F-4D97-AF65-F5344CB8AC3E}">
        <p14:creationId xmlns:p14="http://schemas.microsoft.com/office/powerpoint/2010/main" val="385062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99BDAB8-2785-4445-BEEF-9CC513BB4524}" type="slidenum">
              <a:rPr lang="el-GR"/>
              <a:pPr>
                <a:defRPr/>
              </a:pPr>
              <a:t>‹#›</a:t>
            </a:fld>
            <a:endParaRPr lang="el-GR"/>
          </a:p>
        </p:txBody>
      </p:sp>
    </p:spTree>
    <p:extLst>
      <p:ext uri="{BB962C8B-B14F-4D97-AF65-F5344CB8AC3E}">
        <p14:creationId xmlns:p14="http://schemas.microsoft.com/office/powerpoint/2010/main" val="359003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smtClean="0"/>
            </a:lvl1pPr>
          </a:lstStyle>
          <a:p>
            <a:pPr>
              <a:defRPr/>
            </a:pPr>
            <a:fld id="{82A36CC0-0202-4D68-9DD0-1D3F19D5521B}" type="slidenum">
              <a:rPr lang="el-GR"/>
              <a:pPr>
                <a:defRPr/>
              </a:pPr>
              <a:t>‹#›</a:t>
            </a:fld>
            <a:endParaRPr lang="el-GR"/>
          </a:p>
        </p:txBody>
      </p:sp>
    </p:spTree>
    <p:extLst>
      <p:ext uri="{BB962C8B-B14F-4D97-AF65-F5344CB8AC3E}">
        <p14:creationId xmlns:p14="http://schemas.microsoft.com/office/powerpoint/2010/main" val="1910754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ED85087-5054-4D97-A8A2-5FBAEFEBFE7C}" type="slidenum">
              <a:rPr lang="el-GR"/>
              <a:pPr>
                <a:defRPr/>
              </a:pPr>
              <a:t>‹#›</a:t>
            </a:fld>
            <a:endParaRPr lang="el-GR"/>
          </a:p>
        </p:txBody>
      </p:sp>
    </p:spTree>
    <p:extLst>
      <p:ext uri="{BB962C8B-B14F-4D97-AF65-F5344CB8AC3E}">
        <p14:creationId xmlns:p14="http://schemas.microsoft.com/office/powerpoint/2010/main" val="2310568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3A72037-6FE5-445F-ADC5-CEA4ADE46004}" type="slidenum">
              <a:rPr lang="el-GR"/>
              <a:pPr>
                <a:defRPr/>
              </a:pPr>
              <a:t>‹#›</a:t>
            </a:fld>
            <a:endParaRPr lang="el-GR"/>
          </a:p>
        </p:txBody>
      </p:sp>
    </p:spTree>
    <p:extLst>
      <p:ext uri="{BB962C8B-B14F-4D97-AF65-F5344CB8AC3E}">
        <p14:creationId xmlns:p14="http://schemas.microsoft.com/office/powerpoint/2010/main" val="280695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72054DE3-6E54-430C-B6D6-4578E8C85500}" type="slidenum">
              <a:rPr lang="el-GR"/>
              <a:pPr>
                <a:defRPr/>
              </a:pPr>
              <a:t>‹#›</a:t>
            </a:fld>
            <a:endParaRPr lang="el-GR"/>
          </a:p>
        </p:txBody>
      </p:sp>
    </p:spTree>
    <p:extLst>
      <p:ext uri="{BB962C8B-B14F-4D97-AF65-F5344CB8AC3E}">
        <p14:creationId xmlns:p14="http://schemas.microsoft.com/office/powerpoint/2010/main" val="251421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BDCD5C18-8FD2-49D5-9A7B-4FE49B6A8E64}" type="slidenum">
              <a:rPr lang="el-GR"/>
              <a:pPr>
                <a:defRPr/>
              </a:pPr>
              <a:t>‹#›</a:t>
            </a:fld>
            <a:endParaRPr lang="el-GR"/>
          </a:p>
        </p:txBody>
      </p:sp>
    </p:spTree>
    <p:extLst>
      <p:ext uri="{BB962C8B-B14F-4D97-AF65-F5344CB8AC3E}">
        <p14:creationId xmlns:p14="http://schemas.microsoft.com/office/powerpoint/2010/main" val="246349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E9A6049-5D58-4C48-BC35-55BE8977C62B}" type="slidenum">
              <a:rPr lang="el-GR"/>
              <a:pPr>
                <a:defRPr/>
              </a:pPr>
              <a:t>‹#›</a:t>
            </a:fld>
            <a:endParaRPr lang="el-GR"/>
          </a:p>
        </p:txBody>
      </p:sp>
    </p:spTree>
    <p:extLst>
      <p:ext uri="{BB962C8B-B14F-4D97-AF65-F5344CB8AC3E}">
        <p14:creationId xmlns:p14="http://schemas.microsoft.com/office/powerpoint/2010/main" val="412384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8CB8111-6F4F-4A54-BE01-FECCC2AEB86F}" type="slidenum">
              <a:rPr lang="el-GR"/>
              <a:pPr>
                <a:defRPr/>
              </a:pPr>
              <a:t>‹#›</a:t>
            </a:fld>
            <a:endParaRPr lang="el-GR"/>
          </a:p>
        </p:txBody>
      </p:sp>
    </p:spTree>
    <p:extLst>
      <p:ext uri="{BB962C8B-B14F-4D97-AF65-F5344CB8AC3E}">
        <p14:creationId xmlns:p14="http://schemas.microsoft.com/office/powerpoint/2010/main" val="200634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79ACF21-50B8-4846-8612-DD364C7D4689}" type="slidenum">
              <a:rPr lang="el-GR"/>
              <a:pPr>
                <a:defRPr/>
              </a:pPr>
              <a:t>‹#›</a:t>
            </a:fld>
            <a:endParaRPr lang="el-GR"/>
          </a:p>
        </p:txBody>
      </p:sp>
    </p:spTree>
    <p:extLst>
      <p:ext uri="{BB962C8B-B14F-4D97-AF65-F5344CB8AC3E}">
        <p14:creationId xmlns:p14="http://schemas.microsoft.com/office/powerpoint/2010/main" val="6383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44035"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A19DB34F-6EB6-4F88-8A78-7E71F4802DE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cs typeface="+mn-cs"/>
              </a:defRPr>
            </a:lvl1pPr>
          </a:lstStyle>
          <a:p>
            <a:pPr>
              <a:defRPr/>
            </a:pPr>
            <a:fld id="{C99E774F-5E33-4B76-AFCD-D6BC8BC1231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004A82"/>
          </a:solidFill>
          <a:latin typeface="+mj-lt"/>
          <a:ea typeface="+mj-ea"/>
          <a:cs typeface="+mj-cs"/>
        </a:defRPr>
      </a:lvl1pPr>
      <a:lvl2pPr algn="ctr" rtl="0" fontAlgn="base">
        <a:spcBef>
          <a:spcPct val="0"/>
        </a:spcBef>
        <a:spcAft>
          <a:spcPct val="0"/>
        </a:spcAft>
        <a:defRPr sz="4000" b="1">
          <a:solidFill>
            <a:srgbClr val="004A82"/>
          </a:solidFill>
          <a:latin typeface="Calibri" pitchFamily="34" charset="0"/>
        </a:defRPr>
      </a:lvl2pPr>
      <a:lvl3pPr algn="ctr" rtl="0" fontAlgn="base">
        <a:spcBef>
          <a:spcPct val="0"/>
        </a:spcBef>
        <a:spcAft>
          <a:spcPct val="0"/>
        </a:spcAft>
        <a:defRPr sz="4000" b="1">
          <a:solidFill>
            <a:srgbClr val="004A82"/>
          </a:solidFill>
          <a:latin typeface="Calibri" pitchFamily="34" charset="0"/>
        </a:defRPr>
      </a:lvl3pPr>
      <a:lvl4pPr algn="ctr" rtl="0" fontAlgn="base">
        <a:spcBef>
          <a:spcPct val="0"/>
        </a:spcBef>
        <a:spcAft>
          <a:spcPct val="0"/>
        </a:spcAft>
        <a:defRPr sz="4000" b="1">
          <a:solidFill>
            <a:srgbClr val="004A82"/>
          </a:solidFill>
          <a:latin typeface="Calibri" pitchFamily="34" charset="0"/>
        </a:defRPr>
      </a:lvl4pPr>
      <a:lvl5pPr algn="ctr" rtl="0" fontAlgn="base">
        <a:spcBef>
          <a:spcPct val="0"/>
        </a:spcBef>
        <a:spcAft>
          <a:spcPct val="0"/>
        </a:spcAft>
        <a:defRPr sz="4000" b="1">
          <a:solidFill>
            <a:srgbClr val="004A82"/>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Psychophysical.svg" TargetMode="External"/><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Vanessaezekowitz"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Nile_red_01.jpg"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uebi"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mitopencourseware/4818335835/" TargetMode="External"/><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hyperlink" Target="http://creativecommons.org/licenses/by-nc-sa/2.0/" TargetMode="External"/><Relationship Id="rId4" Type="http://schemas.openxmlformats.org/officeDocument/2006/relationships/hyperlink" Target="http://www.flickr.com/photos/mitopencoursewa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dcluowSR5Go" TargetMode="External"/><Relationship Id="rId7"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creativecommons.org/licenses/by/3.0/legalcode" TargetMode="External"/><Relationship Id="rId4" Type="http://schemas.openxmlformats.org/officeDocument/2006/relationships/hyperlink" Target="http://www.youtube.com/user/davezak?feature=watc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Simple_reflectance.svg"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commons.wikimedia.org/wiki/User:Phidaue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Beta-carotene-conjugation.png" TargetMode="Externa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hyperlink" Target="http://commons.wikimedia.org/w/index.php?title=User:Sirjasonr&amp;action=edit&amp;redlink=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commons.wikimedia.org/w/index.php?title=User:Palosirkka&amp;action=edit&amp;redlink=1" TargetMode="External"/><Relationship Id="rId5" Type="http://schemas.openxmlformats.org/officeDocument/2006/relationships/hyperlink" Target="http://commons.wikimedia.org/wiki/File:RetinalCisandTrans.svg" TargetMode="External"/><Relationship Id="rId4" Type="http://schemas.openxmlformats.org/officeDocument/2006/relationships/hyperlink" Target="http://en.wikipedia.org/wiki/Chromophor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commons.wikimedia.org/wiki/User:Slashme" TargetMode="External"/><Relationship Id="rId4" Type="http://schemas.openxmlformats.org/officeDocument/2006/relationships/hyperlink" Target="http://commons.wikimedia.org/wiki/File:Benz3.sv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Indian_pigments.jpg" TargetMode="Externa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Luigi_Chies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commons.wikimedia.org/wiki/User:Phidauex" TargetMode="External"/><Relationship Id="rId4" Type="http://schemas.openxmlformats.org/officeDocument/2006/relationships/hyperlink" Target="http://commons.wikimedia.org/wiki/File:Simple_reflectance.sv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en.wikipedia.org/wiki/Hue"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commons.wikimedia.org/wiki/User:W!B:" TargetMode="External"/><Relationship Id="rId5" Type="http://schemas.openxmlformats.org/officeDocument/2006/relationships/hyperlink" Target="http://commons.wikimedia.org/wiki/File:HSV-RGB-comparison.svg" TargetMode="External"/><Relationship Id="rId10" Type="http://schemas.openxmlformats.org/officeDocument/2006/relationships/hyperlink" Target="http://commons.wikimedia.org/wiki/User:Fanghong" TargetMode="External"/><Relationship Id="rId4" Type="http://schemas.openxmlformats.org/officeDocument/2006/relationships/image" Target="../media/image21.png"/><Relationship Id="rId9" Type="http://schemas.openxmlformats.org/officeDocument/2006/relationships/hyperlink" Target="http://commons.wikimedia.org/wiki/File:HSV_cone.jpg"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en.wikipedia.org/wiki/Saturation_(color_theory)"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commons.wikimedia.org/wiki/User:SharkD" TargetMode="External"/><Relationship Id="rId5" Type="http://schemas.openxmlformats.org/officeDocument/2006/relationships/hyperlink" Target="http://commons.wikimedia.org/wiki/File:HSL_color_solid_cylinder_alpha_lowgamma.png" TargetMode="External"/><Relationship Id="rId4" Type="http://schemas.openxmlformats.org/officeDocument/2006/relationships/image" Target="../media/image23.png"/><Relationship Id="rId9" Type="http://schemas.openxmlformats.org/officeDocument/2006/relationships/hyperlink" Target="http://commons.wikimedia.org/wiki/File:HSV_color_solid_cylinder_alpha_lowgamma.p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harkD" TargetMode="External"/><Relationship Id="rId4" Type="http://schemas.openxmlformats.org/officeDocument/2006/relationships/hyperlink" Target="http://commons.wikimedia.org/wiki/File:HSL_color_solid_dblcone_chroma_gray.pn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commons.wikimedia.org/wiki/File:Hsl-hsv_models.svg" TargetMode="External"/><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Deuterium&amp;action=edit&amp;redlink=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hyperlink" Target="http://commons.wikimedia.org/wiki/User:PAR" TargetMode="External"/><Relationship Id="rId4" Type="http://schemas.openxmlformats.org/officeDocument/2006/relationships/hyperlink" Target="http://commons.wikimedia.org/wiki/File:PlanckianLocus.pn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commons.wikimedia.org/wiki/User:Hankwang" TargetMode="External"/><Relationship Id="rId3" Type="http://schemas.openxmlformats.org/officeDocument/2006/relationships/image" Target="../media/image6.jpeg"/><Relationship Id="rId7" Type="http://schemas.openxmlformats.org/officeDocument/2006/relationships/hyperlink" Target="http://commons.wikimedia.org/wiki/File:Coherent_899_dye_laser.j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commons.wikimedia.org/wiki/User:Il_Dottore" TargetMode="External"/><Relationship Id="rId4" Type="http://schemas.openxmlformats.org/officeDocument/2006/relationships/hyperlink" Target="http://commons.wikimedia.org/wiki/File:Dyeing_British_Library_Royal_MS_15.E.iii,_f._269_1482.jpg" TargetMode="External"/><Relationship Id="rId9" Type="http://schemas.openxmlformats.org/officeDocument/2006/relationships/hyperlink" Target="http://creativecommons.org/licenses/by-sa/3.0/deed.en"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commons.wikimedia.org/wiki/File:CIE_1931_XYZ_Color_Matching_Functions.svg" TargetMode="External"/><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cdx"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hyperlink" Target="http://www.texample.net/tikz/examples/cielab/" TargetMode="External"/><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Jacobolus" TargetMode="External"/><Relationship Id="rId10" Type="http://schemas.openxmlformats.org/officeDocument/2006/relationships/hyperlink" Target="http://creativecommons.org/licenses/by/2.5/" TargetMode="External"/><Relationship Id="rId4" Type="http://schemas.openxmlformats.org/officeDocument/2006/relationships/hyperlink" Target="http://commons.wikimedia.org/wiki/File:Adobergb-in-cielab.png" TargetMode="External"/><Relationship Id="rId9" Type="http://schemas.openxmlformats.org/officeDocument/2006/relationships/hyperlink" Target="http://www.texample.net/tikz/examples/author/vilson-vieira/"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2.5/deed.en" TargetMode="External"/><Relationship Id="rId5" Type="http://schemas.openxmlformats.org/officeDocument/2006/relationships/hyperlink" Target="http://commons.wikimedia.org/wiki/User:84user" TargetMode="External"/><Relationship Id="rId4" Type="http://schemas.openxmlformats.org/officeDocument/2006/relationships/hyperlink" Target="http://commons.wikimedia.org/wiki/File:Spectre_visible_light_el.pn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Nile_red_01.jpg" TargetMode="External"/><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ueb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600" b="1" smtClean="0">
                <a:solidFill>
                  <a:srgbClr val="000000"/>
                </a:solidFill>
              </a:rPr>
              <a:t>Ενότητα 6</a:t>
            </a:r>
            <a:r>
              <a:rPr lang="el-GR" altLang="el-GR" sz="2600" smtClean="0">
                <a:solidFill>
                  <a:srgbClr val="000000"/>
                </a:solidFill>
              </a:rPr>
              <a:t>:</a:t>
            </a:r>
            <a:r>
              <a:rPr lang="en-US" altLang="el-GR" sz="2600" smtClean="0">
                <a:solidFill>
                  <a:srgbClr val="000000"/>
                </a:solidFill>
              </a:rPr>
              <a:t> </a:t>
            </a:r>
            <a:r>
              <a:rPr lang="el-GR" altLang="el-GR" sz="2600" smtClean="0"/>
              <a:t>Χρώμα και χημική δομή χρωστικών υλών</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p:txBody>
          <a:bodyPr/>
          <a:lstStyle/>
          <a:p>
            <a:r>
              <a:rPr lang="el-GR" altLang="el-GR" smtClean="0"/>
              <a:t>Το αίσθημα του χρώματος</a:t>
            </a:r>
          </a:p>
        </p:txBody>
      </p:sp>
      <p:sp>
        <p:nvSpPr>
          <p:cNvPr id="37890" name="Θέση περιεχομένου 2"/>
          <p:cNvSpPr>
            <a:spLocks noGrp="1"/>
          </p:cNvSpPr>
          <p:nvPr>
            <p:ph idx="1"/>
          </p:nvPr>
        </p:nvSpPr>
        <p:spPr/>
        <p:txBody>
          <a:bodyPr/>
          <a:lstStyle/>
          <a:p>
            <a:pPr marL="0" indent="0">
              <a:lnSpc>
                <a:spcPct val="114000"/>
              </a:lnSpc>
              <a:spcBef>
                <a:spcPts val="1200"/>
              </a:spcBef>
              <a:buFont typeface="Arial" charset="0"/>
              <a:buNone/>
            </a:pPr>
            <a:r>
              <a:rPr lang="el-GR" altLang="el-GR" sz="2400" smtClean="0"/>
              <a:t>Το αίσθημα του χρώματος προκαλείται στον άνθρωπο, όταν στον μάτι του φθάνει ένας ορισμένος </a:t>
            </a:r>
            <a:r>
              <a:rPr lang="el-GR" altLang="el-GR" sz="2400" b="1" smtClean="0">
                <a:solidFill>
                  <a:srgbClr val="004A82"/>
                </a:solidFill>
              </a:rPr>
              <a:t>συνδυασμός φωτεινής ακτινοβολίας </a:t>
            </a:r>
            <a:r>
              <a:rPr lang="el-GR" altLang="el-GR" sz="2400" smtClean="0"/>
              <a:t>με μήκη κύματος, που βρίσκονται στην ορατή περιοχή.</a:t>
            </a:r>
          </a:p>
        </p:txBody>
      </p:sp>
      <p:pic>
        <p:nvPicPr>
          <p:cNvPr id="37891" name="Picture 2" descr="σχηματικά η εμφάνιση χρώματος στο ανθρώπινο μάτ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450" y="3068638"/>
            <a:ext cx="4608513"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8"/>
          <p:cNvSpPr>
            <a:spLocks noChangeArrowheads="1"/>
          </p:cNvSpPr>
          <p:nvPr/>
        </p:nvSpPr>
        <p:spPr bwMode="auto">
          <a:xfrm>
            <a:off x="3089275" y="5805488"/>
            <a:ext cx="3090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cs typeface="Arial" charset="0"/>
                <a:hlinkClick r:id="rId3"/>
              </a:rPr>
              <a:t>Psychophysical</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cs typeface="Arial" charset="0"/>
                <a:hlinkClick r:id="rId4" tooltip="User:Vanessaezekowitz"/>
              </a:rPr>
              <a:t>Vanessaezekowitz</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3789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04783B5-97DB-49BB-8794-56F55A556523}" type="slidenum">
              <a:rPr lang="el-GR" altLang="el-GR" smtClean="0">
                <a:solidFill>
                  <a:srgbClr val="000000"/>
                </a:solidFill>
              </a:rPr>
              <a:pPr/>
              <a:t>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468313" y="115888"/>
            <a:ext cx="8229600" cy="1081087"/>
          </a:xfrm>
        </p:spPr>
        <p:txBody>
          <a:bodyPr/>
          <a:lstStyle/>
          <a:p>
            <a:r>
              <a:rPr lang="el-GR" altLang="el-GR" smtClean="0"/>
              <a:t>Φωτεινή ακτινοβολία και ανθρώπινο μάτι</a:t>
            </a:r>
          </a:p>
        </p:txBody>
      </p:sp>
      <p:sp>
        <p:nvSpPr>
          <p:cNvPr id="3" name="Θέση περιεχομένου 2"/>
          <p:cNvSpPr>
            <a:spLocks noGrp="1"/>
          </p:cNvSpPr>
          <p:nvPr>
            <p:ph idx="1"/>
          </p:nvPr>
        </p:nvSpPr>
        <p:spPr>
          <a:xfrm>
            <a:off x="107950" y="1358900"/>
            <a:ext cx="5543550" cy="5040313"/>
          </a:xfrm>
        </p:spPr>
        <p:txBody>
          <a:bodyPr/>
          <a:lstStyle/>
          <a:p>
            <a:pPr marL="0" indent="0">
              <a:lnSpc>
                <a:spcPct val="114000"/>
              </a:lnSpc>
              <a:spcBef>
                <a:spcPts val="1200"/>
              </a:spcBef>
              <a:buFont typeface="Arial" charset="0"/>
              <a:buNone/>
            </a:pPr>
            <a:r>
              <a:rPr lang="el-GR" altLang="el-GR" sz="2400" smtClean="0"/>
              <a:t>Το αίσθημα του χρώματος εξαρτάται:</a:t>
            </a:r>
          </a:p>
          <a:p>
            <a:pPr marL="0" indent="0">
              <a:lnSpc>
                <a:spcPct val="114000"/>
              </a:lnSpc>
              <a:spcBef>
                <a:spcPts val="1200"/>
              </a:spcBef>
            </a:pPr>
            <a:r>
              <a:rPr lang="el-GR" altLang="el-GR" sz="2400" smtClean="0"/>
              <a:t>Από τη </a:t>
            </a:r>
            <a:r>
              <a:rPr lang="el-GR" altLang="el-GR" sz="2400" b="1" smtClean="0">
                <a:solidFill>
                  <a:srgbClr val="004A82"/>
                </a:solidFill>
              </a:rPr>
              <a:t>μορφή του φάσματος της ακτινοβολίας</a:t>
            </a:r>
            <a:r>
              <a:rPr lang="el-GR" altLang="el-GR" sz="2400" smtClean="0"/>
              <a:t>, που εκπέμπει η φωτεινή πηγή προς το αντικείμενο,</a:t>
            </a:r>
          </a:p>
          <a:p>
            <a:pPr marL="0" indent="0">
              <a:lnSpc>
                <a:spcPct val="114000"/>
              </a:lnSpc>
              <a:spcBef>
                <a:spcPts val="1200"/>
              </a:spcBef>
            </a:pPr>
            <a:r>
              <a:rPr lang="el-GR" altLang="el-GR" sz="2400" smtClean="0"/>
              <a:t>Από την </a:t>
            </a:r>
            <a:r>
              <a:rPr lang="el-GR" altLang="el-GR" sz="2400" b="1" smtClean="0">
                <a:solidFill>
                  <a:srgbClr val="004A82"/>
                </a:solidFill>
              </a:rPr>
              <a:t>μεταβολή της προσπίπτουσας ακτινοβολίας </a:t>
            </a:r>
            <a:r>
              <a:rPr lang="el-GR" altLang="el-GR" sz="2400" smtClean="0"/>
              <a:t>εξαιτίας της εκλεκτικής απορρόφησης από το αντικείμενο διαφόρων μηκών κύματος, κτλ.</a:t>
            </a:r>
          </a:p>
          <a:p>
            <a:pPr marL="0" indent="0">
              <a:lnSpc>
                <a:spcPct val="114000"/>
              </a:lnSpc>
              <a:spcBef>
                <a:spcPts val="1200"/>
              </a:spcBef>
            </a:pPr>
            <a:r>
              <a:rPr lang="el-GR" altLang="el-GR" sz="2400" smtClean="0"/>
              <a:t>Από την </a:t>
            </a:r>
            <a:r>
              <a:rPr lang="el-GR" altLang="el-GR" sz="2400" b="1" smtClean="0">
                <a:solidFill>
                  <a:srgbClr val="004A82"/>
                </a:solidFill>
              </a:rPr>
              <a:t>περιοχή</a:t>
            </a:r>
            <a:r>
              <a:rPr lang="el-GR" altLang="el-GR" sz="2400" smtClean="0"/>
              <a:t>, όπου είναι ευαίσθητο το ανθρώπινο μάτι.</a:t>
            </a:r>
          </a:p>
        </p:txBody>
      </p:sp>
      <p:pic>
        <p:nvPicPr>
          <p:cNvPr id="38915" name="Picture 2" descr="διάγραμμ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1557338"/>
            <a:ext cx="3617912" cy="2735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6" name="Rectangle 8"/>
          <p:cNvSpPr>
            <a:spLocks noChangeArrowheads="1"/>
          </p:cNvSpPr>
          <p:nvPr/>
        </p:nvSpPr>
        <p:spPr bwMode="auto">
          <a:xfrm>
            <a:off x="5964238" y="4359275"/>
            <a:ext cx="2576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Nile red 01</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Kuebi"/>
              </a:rPr>
              <a:t>Kuebi</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38917" name="Θέση αριθμού διαφάνειας 3"/>
          <p:cNvSpPr>
            <a:spLocks noGrp="1"/>
          </p:cNvSpPr>
          <p:nvPr>
            <p:ph type="sldNum" sz="quarter" idx="12"/>
          </p:nvPr>
        </p:nvSpPr>
        <p:spPr bwMode="auto">
          <a:xfrm>
            <a:off x="6588125"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4ECD307-CB81-4F9B-A8F5-438B95CA3B64}" type="slidenum">
              <a:rPr lang="el-GR" altLang="el-GR" smtClean="0">
                <a:solidFill>
                  <a:srgbClr val="000000"/>
                </a:solidFill>
              </a:rPr>
              <a:pPr/>
              <a:t>10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p:txBody>
          <a:bodyPr/>
          <a:lstStyle/>
          <a:p>
            <a:r>
              <a:rPr lang="el-GR" altLang="el-GR" smtClean="0"/>
              <a:t>Εμφάνιση χρώματος </a:t>
            </a:r>
            <a:r>
              <a:rPr lang="el-GR" altLang="el-GR" sz="3200" b="0" smtClean="0"/>
              <a:t>(1 από 2)</a:t>
            </a:r>
            <a:endParaRPr lang="el-GR" altLang="el-GR" smtClean="0"/>
          </a:p>
        </p:txBody>
      </p:sp>
      <p:sp>
        <p:nvSpPr>
          <p:cNvPr id="39938" name="Θέση περιεχομένου 2"/>
          <p:cNvSpPr>
            <a:spLocks noGrp="1"/>
          </p:cNvSpPr>
          <p:nvPr>
            <p:ph idx="1"/>
          </p:nvPr>
        </p:nvSpPr>
        <p:spPr/>
        <p:txBody>
          <a:bodyPr/>
          <a:lstStyle/>
          <a:p>
            <a:pPr>
              <a:lnSpc>
                <a:spcPct val="114000"/>
              </a:lnSpc>
              <a:spcBef>
                <a:spcPts val="1200"/>
              </a:spcBef>
            </a:pPr>
            <a:r>
              <a:rPr lang="el-GR" altLang="el-GR" sz="2400" smtClean="0"/>
              <a:t>Πιο συγκεκριμένα, η </a:t>
            </a:r>
            <a:r>
              <a:rPr lang="el-GR" altLang="el-GR" sz="2400" b="1" smtClean="0">
                <a:solidFill>
                  <a:srgbClr val="004A82"/>
                </a:solidFill>
              </a:rPr>
              <a:t>εμφάνιση χρώματος</a:t>
            </a:r>
            <a:r>
              <a:rPr lang="el-GR" altLang="el-GR" sz="2400" smtClean="0"/>
              <a:t> εξαρτάται από την ικανότητα της χρωστικής να </a:t>
            </a:r>
            <a:r>
              <a:rPr lang="el-GR" altLang="el-GR" sz="2400" b="1" smtClean="0">
                <a:solidFill>
                  <a:srgbClr val="004A82"/>
                </a:solidFill>
              </a:rPr>
              <a:t>απορροφά εκλεκτικά ακτινοβολίες </a:t>
            </a:r>
            <a:r>
              <a:rPr lang="el-GR" altLang="el-GR" sz="2400" smtClean="0"/>
              <a:t>ορισμένων μηκών κύματος του ορατού φάσματος. </a:t>
            </a:r>
          </a:p>
          <a:p>
            <a:pPr>
              <a:lnSpc>
                <a:spcPct val="114000"/>
              </a:lnSpc>
              <a:spcBef>
                <a:spcPts val="1200"/>
              </a:spcBef>
            </a:pPr>
            <a:r>
              <a:rPr lang="el-GR" altLang="el-GR" sz="2400" smtClean="0"/>
              <a:t>Όταν όλες οι προσπίπτουσες ακτίνες ανακλώνται το αντικείμενο εμφανίζεται </a:t>
            </a:r>
            <a:r>
              <a:rPr lang="el-GR" altLang="el-GR" sz="2400" b="1" smtClean="0">
                <a:solidFill>
                  <a:srgbClr val="004A82"/>
                </a:solidFill>
              </a:rPr>
              <a:t>λευκό</a:t>
            </a:r>
            <a:r>
              <a:rPr lang="el-GR" altLang="el-GR" sz="2400" smtClean="0"/>
              <a:t>, ενώ όταν όλες απορροφώνται εμφανίζεται </a:t>
            </a:r>
            <a:r>
              <a:rPr lang="el-GR" altLang="el-GR" sz="2400" b="1" smtClean="0">
                <a:solidFill>
                  <a:srgbClr val="004A82"/>
                </a:solidFill>
              </a:rPr>
              <a:t>μαύρο</a:t>
            </a:r>
            <a:r>
              <a:rPr lang="el-GR" altLang="el-GR" sz="2400" smtClean="0"/>
              <a:t>.</a:t>
            </a:r>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01712EE-85D4-43A1-9E1A-61F3D4575C09}" type="slidenum">
              <a:rPr lang="el-GR" altLang="el-GR" smtClean="0">
                <a:solidFill>
                  <a:srgbClr val="000000"/>
                </a:solidFill>
              </a:rPr>
              <a:pPr/>
              <a:t>11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p:txBody>
          <a:bodyPr/>
          <a:lstStyle/>
          <a:p>
            <a:r>
              <a:rPr lang="el-GR" altLang="el-GR" smtClean="0"/>
              <a:t>Εμφάνιση χρώματος </a:t>
            </a:r>
            <a:r>
              <a:rPr lang="el-GR" altLang="el-GR" sz="3200" b="0" smtClean="0"/>
              <a:t>(2 από 2)</a:t>
            </a:r>
            <a:endParaRPr lang="el-GR" altLang="el-GR" smtClean="0"/>
          </a:p>
        </p:txBody>
      </p:sp>
      <p:sp>
        <p:nvSpPr>
          <p:cNvPr id="41986" name="Θέση περιεχομένου 2"/>
          <p:cNvSpPr>
            <a:spLocks noGrp="1"/>
          </p:cNvSpPr>
          <p:nvPr>
            <p:ph idx="1"/>
          </p:nvPr>
        </p:nvSpPr>
        <p:spPr>
          <a:xfrm>
            <a:off x="457200" y="1196975"/>
            <a:ext cx="5483225" cy="4176713"/>
          </a:xfrm>
        </p:spPr>
        <p:txBody>
          <a:bodyPr/>
          <a:lstStyle/>
          <a:p>
            <a:pPr>
              <a:lnSpc>
                <a:spcPct val="110000"/>
              </a:lnSpc>
              <a:spcBef>
                <a:spcPts val="1200"/>
              </a:spcBef>
            </a:pPr>
            <a:r>
              <a:rPr lang="el-GR" altLang="el-GR" sz="2400" smtClean="0"/>
              <a:t>Όταν ηλιακό φως προσπίπτει σε έγχρωμο υλικό, τότε ακτινοβολίες ορισμένου μήκους κύματος απορροφώνται, ενώ οι υπόλοιπες παθαίνουν διάχυση και ανάκλαση ή διέρχονται μέσα από το αντικείμενο και φθάνοντας στο ανθρώπινο μάτι προκαλούν το αίσθημα του </a:t>
            </a:r>
            <a:r>
              <a:rPr lang="el-GR" altLang="el-GR" sz="2400" b="1" smtClean="0">
                <a:solidFill>
                  <a:srgbClr val="004A82"/>
                </a:solidFill>
              </a:rPr>
              <a:t>συμπληρωματικού χρώματος </a:t>
            </a:r>
            <a:r>
              <a:rPr lang="el-GR" altLang="el-GR" sz="2400" smtClean="0"/>
              <a:t>εκείνων που απορροφήθηκαν.</a:t>
            </a:r>
          </a:p>
        </p:txBody>
      </p:sp>
      <p:sp>
        <p:nvSpPr>
          <p:cNvPr id="41987" name="Ορθογώνιο 6"/>
          <p:cNvSpPr>
            <a:spLocks noChangeArrowheads="1"/>
          </p:cNvSpPr>
          <p:nvPr/>
        </p:nvSpPr>
        <p:spPr bwMode="auto">
          <a:xfrm>
            <a:off x="395288" y="5589588"/>
            <a:ext cx="84486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10000"/>
              </a:lnSpc>
              <a:spcBef>
                <a:spcPts val="1200"/>
              </a:spcBef>
              <a:buFont typeface="Arial" charset="0"/>
              <a:buChar char="•"/>
            </a:pPr>
            <a:r>
              <a:rPr lang="el-GR" altLang="el-GR" sz="2400" b="1">
                <a:solidFill>
                  <a:srgbClr val="004A82"/>
                </a:solidFill>
                <a:latin typeface="Calibri" pitchFamily="34" charset="0"/>
                <a:cs typeface="Arial" charset="0"/>
              </a:rPr>
              <a:t>Συμπληρωματικά</a:t>
            </a:r>
            <a:r>
              <a:rPr lang="el-GR" altLang="el-GR" sz="2400">
                <a:solidFill>
                  <a:srgbClr val="000000"/>
                </a:solidFill>
                <a:latin typeface="Calibri" pitchFamily="34" charset="0"/>
                <a:cs typeface="Arial" charset="0"/>
              </a:rPr>
              <a:t> λέγονται δυο χρώματα, που όταν αναμιχθούν δίνουν το λευκό.</a:t>
            </a:r>
          </a:p>
        </p:txBody>
      </p:sp>
      <p:pic>
        <p:nvPicPr>
          <p:cNvPr id="41988" name="Picture 4" descr="η ανάκλαση/διάχυση δέσμης φωτός πάνω σε αντικέιμενο φτάνοντας στο ανθρώπινο μάτι"/>
          <p:cNvPicPr>
            <a:picLocks noChangeAspect="1" noChangeArrowheads="1"/>
          </p:cNvPicPr>
          <p:nvPr/>
        </p:nvPicPr>
        <p:blipFill>
          <a:blip r:embed="rId2">
            <a:extLst>
              <a:ext uri="{28A0092B-C50C-407E-A947-70E740481C1C}">
                <a14:useLocalDpi xmlns:a14="http://schemas.microsoft.com/office/drawing/2010/main" val="0"/>
              </a:ext>
            </a:extLst>
          </a:blip>
          <a:srcRect l="5475" t="8318" r="5965" b="7204"/>
          <a:stretch>
            <a:fillRect/>
          </a:stretch>
        </p:blipFill>
        <p:spPr bwMode="auto">
          <a:xfrm>
            <a:off x="5867400" y="1668463"/>
            <a:ext cx="32226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8"/>
          <p:cNvSpPr>
            <a:spLocks noChangeArrowheads="1"/>
          </p:cNvSpPr>
          <p:nvPr/>
        </p:nvSpPr>
        <p:spPr bwMode="auto">
          <a:xfrm>
            <a:off x="5859463" y="3790950"/>
            <a:ext cx="3201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Color Perception</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a:rPr>
              <a:t>mitopencourseware</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BY-NC-SA 2.0</a:t>
            </a:r>
            <a:endParaRPr lang="en-US" altLang="el-GR" sz="1200">
              <a:solidFill>
                <a:srgbClr val="000000"/>
              </a:solidFill>
              <a:latin typeface="Calibri" pitchFamily="34" charset="0"/>
              <a:cs typeface="Arial" charset="0"/>
            </a:endParaRPr>
          </a:p>
        </p:txBody>
      </p:sp>
      <p:sp>
        <p:nvSpPr>
          <p:cNvPr id="4199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D96FC8-7281-4E5D-AE8B-95FEB8A77DFD}" type="slidenum">
              <a:rPr lang="el-GR" altLang="el-GR" smtClean="0">
                <a:solidFill>
                  <a:srgbClr val="000000"/>
                </a:solidFill>
              </a:rPr>
              <a:pPr/>
              <a:t>12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Τίτλος 1"/>
          <p:cNvSpPr>
            <a:spLocks noGrp="1"/>
          </p:cNvSpPr>
          <p:nvPr>
            <p:ph type="title"/>
          </p:nvPr>
        </p:nvSpPr>
        <p:spPr/>
        <p:txBody>
          <a:bodyPr/>
          <a:lstStyle/>
          <a:p>
            <a:r>
              <a:rPr lang="el-GR" altLang="el-GR" smtClean="0"/>
              <a:t>Χρωστικές ύλες </a:t>
            </a:r>
            <a:r>
              <a:rPr lang="el-GR" altLang="el-GR" sz="3200" b="0" smtClean="0"/>
              <a:t>(1 από 2)</a:t>
            </a:r>
          </a:p>
        </p:txBody>
      </p:sp>
      <p:sp>
        <p:nvSpPr>
          <p:cNvPr id="1032" name="Θέση περιεχομένου 2"/>
          <p:cNvSpPr>
            <a:spLocks noGrp="1"/>
          </p:cNvSpPr>
          <p:nvPr>
            <p:ph idx="1"/>
          </p:nvPr>
        </p:nvSpPr>
        <p:spPr>
          <a:xfrm>
            <a:off x="457200" y="1557338"/>
            <a:ext cx="4475163" cy="4679950"/>
          </a:xfrm>
        </p:spPr>
        <p:txBody>
          <a:bodyPr/>
          <a:lstStyle/>
          <a:p>
            <a:pPr>
              <a:lnSpc>
                <a:spcPct val="114000"/>
              </a:lnSpc>
              <a:spcBef>
                <a:spcPts val="1200"/>
              </a:spcBef>
            </a:pPr>
            <a:r>
              <a:rPr lang="el-GR" altLang="el-GR" sz="2400" b="1" smtClean="0">
                <a:solidFill>
                  <a:srgbClr val="004A82"/>
                </a:solidFill>
              </a:rPr>
              <a:t>Χρωστικές ύλες </a:t>
            </a:r>
            <a:r>
              <a:rPr lang="el-GR" altLang="el-GR" sz="2400" smtClean="0"/>
              <a:t>θα μπορούσαν να χαρακτηριστούν όλες εκείνες οι ουσίες οι οποίες, όταν μεταφερθούν με κατάλληλο τρόπο σ' ένα υπόστρωμα, το χρωματίζουν. </a:t>
            </a:r>
          </a:p>
          <a:p>
            <a:pPr>
              <a:lnSpc>
                <a:spcPct val="114000"/>
              </a:lnSpc>
              <a:spcBef>
                <a:spcPts val="1200"/>
              </a:spcBef>
            </a:pPr>
            <a:r>
              <a:rPr lang="el-GR" altLang="el-GR" sz="2400" smtClean="0"/>
              <a:t>Άλλοτε είναι </a:t>
            </a:r>
            <a:r>
              <a:rPr lang="el-GR" altLang="el-GR" sz="2400" b="1" smtClean="0">
                <a:solidFill>
                  <a:srgbClr val="004A82"/>
                </a:solidFill>
              </a:rPr>
              <a:t>διαλυτές</a:t>
            </a:r>
            <a:r>
              <a:rPr lang="el-GR" altLang="el-GR" sz="2400" smtClean="0"/>
              <a:t> στο μέσον εφαρμογής τους, κι άλλοτε </a:t>
            </a:r>
            <a:r>
              <a:rPr lang="el-GR" altLang="el-GR" sz="2400" b="1" smtClean="0">
                <a:solidFill>
                  <a:srgbClr val="004A82"/>
                </a:solidFill>
              </a:rPr>
              <a:t>αδιάλυτες</a:t>
            </a:r>
            <a:r>
              <a:rPr lang="el-GR" altLang="el-GR" sz="2400" smtClean="0"/>
              <a:t> (πιγμέντα).</a:t>
            </a:r>
          </a:p>
        </p:txBody>
      </p:sp>
      <p:sp>
        <p:nvSpPr>
          <p:cNvPr id="1033" name="Rectangle 8"/>
          <p:cNvSpPr>
            <a:spLocks noChangeArrowheads="1"/>
          </p:cNvSpPr>
          <p:nvPr/>
        </p:nvSpPr>
        <p:spPr bwMode="auto">
          <a:xfrm>
            <a:off x="5848350" y="4868863"/>
            <a:ext cx="2973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Pigment VS Dye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a:rPr>
              <a:t>Raising Creativity</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rPr>
              <a:t> </a:t>
            </a:r>
            <a:r>
              <a:rPr lang="en-US" altLang="el-GR" sz="1200">
                <a:solidFill>
                  <a:srgbClr val="000000"/>
                </a:solidFill>
                <a:latin typeface="Calibri" pitchFamily="34" charset="0"/>
                <a:cs typeface="Arial" charset="0"/>
                <a:hlinkClick r:id="rId5"/>
              </a:rPr>
              <a:t>CC</a:t>
            </a:r>
            <a:r>
              <a:rPr lang="el-GR" altLang="el-GR" sz="1200">
                <a:solidFill>
                  <a:srgbClr val="000000"/>
                </a:solidFill>
                <a:latin typeface="Calibri" pitchFamily="34" charset="0"/>
                <a:cs typeface="Arial" charset="0"/>
                <a:hlinkClick r:id="rId5"/>
              </a:rPr>
              <a:t>-ΒΥ</a:t>
            </a:r>
            <a:endParaRPr lang="en-US" altLang="el-GR" sz="1200">
              <a:solidFill>
                <a:srgbClr val="000000"/>
              </a:solidFill>
              <a:latin typeface="Calibri" pitchFamily="34" charset="0"/>
              <a:cs typeface="Arial" charset="0"/>
            </a:endParaRPr>
          </a:p>
        </p:txBody>
      </p:sp>
      <p:pic>
        <p:nvPicPr>
          <p:cNvPr id="1034" name="Picture 4" descr="C:\Users\fkaram2\Desktop\Photo-Video-Film2-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6575" y="4954588"/>
            <a:ext cx="29051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768B1FC-6DD9-48CE-8416-EDA6F5B19560}" type="slidenum">
              <a:rPr lang="el-GR" altLang="el-GR" smtClean="0">
                <a:solidFill>
                  <a:srgbClr val="000000"/>
                </a:solidFill>
              </a:rPr>
              <a:pPr/>
              <a:t>13</a:t>
            </a:fld>
            <a:endParaRPr lang="el-GR" altLang="el-GR" smtClean="0">
              <a:solidFill>
                <a:srgbClr val="000000"/>
              </a:solidFill>
            </a:endParaRPr>
          </a:p>
        </p:txBody>
      </p:sp>
      <p:pic>
        <p:nvPicPr>
          <p:cNvPr id="103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1773238"/>
            <a:ext cx="3673475" cy="29527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p:txBody>
          <a:bodyPr/>
          <a:lstStyle/>
          <a:p>
            <a:r>
              <a:rPr lang="el-GR" altLang="el-GR" smtClean="0"/>
              <a:t>Χρωστικές ύλες </a:t>
            </a:r>
            <a:r>
              <a:rPr lang="el-GR" altLang="el-GR" sz="3200" b="0" smtClean="0"/>
              <a:t>(2 από 2)</a:t>
            </a:r>
            <a:endParaRPr lang="el-GR" altLang="el-GR" smtClean="0"/>
          </a:p>
        </p:txBody>
      </p:sp>
      <p:sp>
        <p:nvSpPr>
          <p:cNvPr id="46082" name="Θέση περιεχομένου 2"/>
          <p:cNvSpPr>
            <a:spLocks noGrp="1"/>
          </p:cNvSpPr>
          <p:nvPr>
            <p:ph idx="1"/>
          </p:nvPr>
        </p:nvSpPr>
        <p:spPr>
          <a:xfrm>
            <a:off x="457200" y="1196975"/>
            <a:ext cx="8229600" cy="2736850"/>
          </a:xfrm>
        </p:spPr>
        <p:txBody>
          <a:bodyPr/>
          <a:lstStyle/>
          <a:p>
            <a:pPr marL="0" indent="0">
              <a:lnSpc>
                <a:spcPct val="114000"/>
              </a:lnSpc>
              <a:spcBef>
                <a:spcPts val="1200"/>
              </a:spcBef>
              <a:buFont typeface="Arial" charset="0"/>
              <a:buNone/>
            </a:pPr>
            <a:r>
              <a:rPr lang="el-GR" altLang="el-GR" sz="2400" smtClean="0"/>
              <a:t>Όπως αναφέρθηκε, κάθε χρωστική μπορεί ν' απορροφήσει μόνο σε ορισμένες περιοχές της ορατής ακτινοβολίας. Αυτό εξαρτάται από την ενέργεια που έχει το μόριο στην σταθερή του κατάσταση, κάτι που καθορίζεται από το </a:t>
            </a:r>
            <a:r>
              <a:rPr lang="el-GR" altLang="el-GR" sz="2400" b="1" smtClean="0">
                <a:solidFill>
                  <a:srgbClr val="004A82"/>
                </a:solidFill>
              </a:rPr>
              <a:t>είδος των χημικών δεσμών </a:t>
            </a:r>
            <a:r>
              <a:rPr lang="el-GR" altLang="el-GR" sz="2400" smtClean="0"/>
              <a:t>και των</a:t>
            </a:r>
            <a:r>
              <a:rPr lang="el-GR" altLang="el-GR" sz="2400" b="1" smtClean="0"/>
              <a:t> </a:t>
            </a:r>
            <a:r>
              <a:rPr lang="el-GR" altLang="el-GR" sz="2400" b="1" smtClean="0">
                <a:solidFill>
                  <a:srgbClr val="004A82"/>
                </a:solidFill>
              </a:rPr>
              <a:t>ομάδων</a:t>
            </a:r>
            <a:r>
              <a:rPr lang="el-GR" altLang="el-GR" sz="2400" b="1" smtClean="0"/>
              <a:t> </a:t>
            </a:r>
            <a:r>
              <a:rPr lang="el-GR" altLang="el-GR" sz="2400" smtClean="0"/>
              <a:t>του. </a:t>
            </a:r>
          </a:p>
        </p:txBody>
      </p:sp>
      <p:pic>
        <p:nvPicPr>
          <p:cNvPr id="46083" name="Picture 2" descr="σχηματικά η απορρόφηση περιοχών της ακτινοβολίας ορατού φάσματος από χρωστική ύλ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573463"/>
            <a:ext cx="4286250" cy="2524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4" name="Rectangle 8"/>
          <p:cNvSpPr>
            <a:spLocks noChangeArrowheads="1"/>
          </p:cNvSpPr>
          <p:nvPr/>
        </p:nvSpPr>
        <p:spPr bwMode="auto">
          <a:xfrm>
            <a:off x="3236913" y="6165850"/>
            <a:ext cx="2670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Simple reflectance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Phidauex"/>
              </a:rPr>
              <a:t>Phidauex</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sp>
        <p:nvSpPr>
          <p:cNvPr id="4608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1B95CFF-4718-4BB2-9F58-EAB53DD71516}" type="slidenum">
              <a:rPr lang="el-GR" altLang="el-GR" smtClean="0">
                <a:solidFill>
                  <a:srgbClr val="000000"/>
                </a:solidFill>
              </a:rPr>
              <a:pPr/>
              <a:t>14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p:txBody>
          <a:bodyPr/>
          <a:lstStyle/>
          <a:p>
            <a:r>
              <a:rPr lang="el-GR" altLang="el-GR" smtClean="0"/>
              <a:t>Η εξίσωση του </a:t>
            </a:r>
            <a:r>
              <a:rPr lang="en-US" altLang="el-GR" smtClean="0"/>
              <a:t>Planck</a:t>
            </a:r>
            <a:r>
              <a:rPr lang="el-GR" altLang="el-GR" smtClean="0"/>
              <a:t> </a:t>
            </a:r>
            <a:r>
              <a:rPr lang="el-GR" altLang="el-GR" sz="3200" b="0" smtClean="0"/>
              <a:t>(1 από 2)</a:t>
            </a:r>
          </a:p>
        </p:txBody>
      </p:sp>
      <p:sp>
        <p:nvSpPr>
          <p:cNvPr id="3" name="Θέση περιεχομένου 2"/>
          <p:cNvSpPr>
            <a:spLocks noGrp="1" noRot="1" noChangeAspect="1" noMove="1" noResize="1" noEditPoints="1" noAdjustHandles="1" noChangeArrowheads="1" noChangeShapeType="1" noTextEdit="1"/>
          </p:cNvSpPr>
          <p:nvPr>
            <p:ph idx="1"/>
          </p:nvPr>
        </p:nvSpPr>
        <p:spPr>
          <a:xfrm>
            <a:off x="539552" y="980728"/>
            <a:ext cx="8363272" cy="5661025"/>
          </a:xfrm>
          <a:blipFill rotWithShape="1">
            <a:blip r:embed="rId2"/>
            <a:stretch>
              <a:fillRect l="-1167" t="-538" r="-875" b="-2045"/>
            </a:stretch>
          </a:blipFill>
          <a:extLst/>
        </p:spPr>
        <p:txBody>
          <a:bodyPr/>
          <a:lstStyle/>
          <a:p>
            <a:pPr>
              <a:defRPr/>
            </a:pPr>
            <a:r>
              <a:rPr lang="el-GR">
                <a:noFill/>
              </a:rPr>
              <a:t> </a:t>
            </a:r>
          </a:p>
        </p:txBody>
      </p:sp>
      <p:sp>
        <p:nvSpPr>
          <p:cNvPr id="471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C17C55D-686E-4AC6-B8C5-6F886DAB717D}" type="slidenum">
              <a:rPr lang="el-GR" altLang="el-GR" smtClean="0">
                <a:solidFill>
                  <a:srgbClr val="000000"/>
                </a:solidFill>
              </a:rPr>
              <a:pPr/>
              <a:t>15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p:txBody>
          <a:bodyPr/>
          <a:lstStyle/>
          <a:p>
            <a:r>
              <a:rPr lang="el-GR" altLang="el-GR" smtClean="0"/>
              <a:t>Η εξίσωση του </a:t>
            </a:r>
            <a:r>
              <a:rPr lang="en-US" altLang="el-GR" smtClean="0"/>
              <a:t>Planck</a:t>
            </a:r>
            <a:r>
              <a:rPr lang="el-GR" altLang="el-GR" smtClean="0"/>
              <a:t> </a:t>
            </a:r>
            <a:r>
              <a:rPr lang="el-GR" altLang="el-GR" sz="3200" b="0" smtClean="0"/>
              <a:t>(2 από 2)</a:t>
            </a:r>
          </a:p>
        </p:txBody>
      </p:sp>
      <p:sp>
        <p:nvSpPr>
          <p:cNvPr id="48130" name="Θέση περιεχομένου 2"/>
          <p:cNvSpPr>
            <a:spLocks noGrp="1"/>
          </p:cNvSpPr>
          <p:nvPr>
            <p:ph idx="1"/>
          </p:nvPr>
        </p:nvSpPr>
        <p:spPr/>
        <p:txBody>
          <a:bodyPr/>
          <a:lstStyle/>
          <a:p>
            <a:pPr>
              <a:lnSpc>
                <a:spcPct val="114000"/>
              </a:lnSpc>
              <a:spcBef>
                <a:spcPts val="1200"/>
              </a:spcBef>
            </a:pPr>
            <a:r>
              <a:rPr lang="el-GR" altLang="el-GR" sz="2400" smtClean="0"/>
              <a:t>Η ενέργεια που απορροφάται από ένα μόριο επιδρά στην περιστροφή του μορίου, ενισχύει την ενέργεια ταλάντωσης των ατόμων γύρω από μια μέση θέση ισορροπίας στα πολυπυρηνικά μόρια ή και διεγείρει τα ηλεκτρόνια σε υψηλότερες στάθμες.</a:t>
            </a:r>
          </a:p>
          <a:p>
            <a:pPr>
              <a:lnSpc>
                <a:spcPct val="114000"/>
              </a:lnSpc>
              <a:spcBef>
                <a:spcPts val="1200"/>
              </a:spcBef>
            </a:pPr>
            <a:r>
              <a:rPr lang="el-GR" altLang="el-GR" sz="2400" smtClean="0"/>
              <a:t>Συνήθως μετατρέπεται σε θερμότητα μέσα σε κλάσματα του δευτερολέπτου. </a:t>
            </a:r>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E19266-3CAA-41BF-8268-5AB99AF93DF0}" type="slidenum">
              <a:rPr lang="el-GR" altLang="el-GR" smtClean="0">
                <a:solidFill>
                  <a:srgbClr val="000000"/>
                </a:solidFill>
              </a:rPr>
              <a:pPr/>
              <a:t>16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468313" y="115888"/>
            <a:ext cx="8229600" cy="1081087"/>
          </a:xfrm>
        </p:spPr>
        <p:txBody>
          <a:bodyPr/>
          <a:lstStyle/>
          <a:p>
            <a:r>
              <a:rPr lang="el-GR" altLang="el-GR" smtClean="0"/>
              <a:t>Εμφάνιση χρώματος στις οργανικές ενώσεις </a:t>
            </a:r>
            <a:r>
              <a:rPr lang="el-GR" altLang="el-GR" sz="3200" b="0" smtClean="0"/>
              <a:t>(1 από 2)</a:t>
            </a:r>
          </a:p>
        </p:txBody>
      </p:sp>
      <p:sp>
        <p:nvSpPr>
          <p:cNvPr id="3" name="Θέση περιεχομένου 2"/>
          <p:cNvSpPr>
            <a:spLocks noGrp="1"/>
          </p:cNvSpPr>
          <p:nvPr>
            <p:ph idx="1"/>
          </p:nvPr>
        </p:nvSpPr>
        <p:spPr>
          <a:xfrm>
            <a:off x="457200" y="1557338"/>
            <a:ext cx="8291513" cy="5184775"/>
          </a:xfrm>
        </p:spPr>
        <p:txBody>
          <a:bodyPr/>
          <a:lstStyle/>
          <a:p>
            <a:pPr>
              <a:lnSpc>
                <a:spcPct val="114000"/>
              </a:lnSpc>
              <a:spcBef>
                <a:spcPts val="1200"/>
              </a:spcBef>
            </a:pPr>
            <a:r>
              <a:rPr lang="el-GR" altLang="el-GR" sz="2400" smtClean="0"/>
              <a:t>Στις οργανικές ενώσεις η εμφάνιση του χρώματος οφείλεται στην παρουσία των </a:t>
            </a:r>
            <a:r>
              <a:rPr lang="el-GR" altLang="el-GR" sz="2400" b="1" smtClean="0">
                <a:solidFill>
                  <a:srgbClr val="004A82"/>
                </a:solidFill>
              </a:rPr>
              <a:t>π-ηλεκτρονίων</a:t>
            </a:r>
            <a:r>
              <a:rPr lang="el-GR" altLang="el-GR" sz="2400" smtClean="0"/>
              <a:t> (των ηλεκτρονίων των διπλών δεσμών στις ακόρεστες ενώσεις) που είναι πιο ευκίνητα, οπότε αρκεί ένα μικρότερο ποσό ενέργειας για να διεγερθούν (στο ορατό) σε σχέση με τα σ-ηλεκτρόνια (των ηλεκτρονίων των απλών δεσμών κορεσμένων ενώσεων).</a:t>
            </a:r>
          </a:p>
          <a:p>
            <a:pPr>
              <a:lnSpc>
                <a:spcPct val="114000"/>
              </a:lnSpc>
              <a:spcBef>
                <a:spcPts val="1200"/>
              </a:spcBef>
            </a:pPr>
            <a:r>
              <a:rPr lang="el-GR" altLang="el-GR" sz="2400" smtClean="0"/>
              <a:t>Έτσι, για παράδειγμα, οι κορεσμένοι υδρογονάνθρακες απορροφούν στο </a:t>
            </a:r>
            <a:r>
              <a:rPr lang="el-GR" altLang="el-GR" sz="2400" b="1" smtClean="0">
                <a:solidFill>
                  <a:srgbClr val="004A82"/>
                </a:solidFill>
              </a:rPr>
              <a:t>εγγύς υπεριώδες</a:t>
            </a:r>
            <a:r>
              <a:rPr lang="el-GR" altLang="el-GR" sz="2400" smtClean="0"/>
              <a:t>, ενώσεις με ένα διπλό δεσμό στο </a:t>
            </a:r>
            <a:r>
              <a:rPr lang="el-GR" altLang="el-GR" sz="2400" b="1" smtClean="0">
                <a:solidFill>
                  <a:srgbClr val="004A82"/>
                </a:solidFill>
              </a:rPr>
              <a:t>υπεριώδες</a:t>
            </a:r>
            <a:r>
              <a:rPr lang="el-GR" altLang="el-GR" sz="2400" smtClean="0"/>
              <a:t>, ενώ ενώσεις με συζυγιακούς διπλούς δεσμούς στην </a:t>
            </a:r>
            <a:r>
              <a:rPr lang="el-GR" altLang="el-GR" sz="2400" b="1" smtClean="0">
                <a:solidFill>
                  <a:srgbClr val="004A82"/>
                </a:solidFill>
              </a:rPr>
              <a:t>ορατή περιοχή</a:t>
            </a:r>
            <a:r>
              <a:rPr lang="el-GR" altLang="el-GR" sz="2400" smtClean="0"/>
              <a:t>.</a:t>
            </a:r>
          </a:p>
          <a:p>
            <a:pPr>
              <a:lnSpc>
                <a:spcPct val="114000"/>
              </a:lnSpc>
              <a:spcBef>
                <a:spcPts val="1200"/>
              </a:spcBef>
              <a:buFont typeface="Arial" charset="0"/>
              <a:buNone/>
            </a:pPr>
            <a:endParaRPr lang="el-GR" altLang="el-GR" sz="2400" smtClean="0"/>
          </a:p>
          <a:p>
            <a:pPr>
              <a:lnSpc>
                <a:spcPct val="114000"/>
              </a:lnSpc>
              <a:spcBef>
                <a:spcPts val="1200"/>
              </a:spcBef>
              <a:buFont typeface="Arial" charset="0"/>
              <a:buNone/>
            </a:pPr>
            <a:endParaRPr lang="el-GR" altLang="el-GR" sz="2400" smtClean="0"/>
          </a:p>
          <a:p>
            <a:pPr>
              <a:lnSpc>
                <a:spcPct val="114000"/>
              </a:lnSpc>
              <a:spcBef>
                <a:spcPts val="1200"/>
              </a:spcBef>
              <a:buFont typeface="Arial" charset="0"/>
              <a:buNone/>
            </a:pPr>
            <a:endParaRPr lang="el-GR" altLang="el-GR" sz="2400" smtClean="0"/>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6AB8D4A-1717-4913-A361-880EF5F7B3C3}" type="slidenum">
              <a:rPr lang="el-GR" altLang="el-GR" smtClean="0">
                <a:solidFill>
                  <a:srgbClr val="000000"/>
                </a:solidFill>
              </a:rPr>
              <a:pPr/>
              <a:t>17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468313" y="115888"/>
            <a:ext cx="8229600" cy="1081087"/>
          </a:xfrm>
        </p:spPr>
        <p:txBody>
          <a:bodyPr/>
          <a:lstStyle/>
          <a:p>
            <a:r>
              <a:rPr lang="el-GR" altLang="el-GR" smtClean="0"/>
              <a:t>Εμφάνιση χρώματος στις οργανικές ενώσεις </a:t>
            </a:r>
            <a:r>
              <a:rPr lang="el-GR" altLang="el-GR" sz="3200" b="0" smtClean="0"/>
              <a:t>(2 από 2)</a:t>
            </a:r>
          </a:p>
        </p:txBody>
      </p:sp>
      <p:sp>
        <p:nvSpPr>
          <p:cNvPr id="51202" name="Θέση περιεχομένου 2"/>
          <p:cNvSpPr>
            <a:spLocks noGrp="1"/>
          </p:cNvSpPr>
          <p:nvPr>
            <p:ph idx="1"/>
          </p:nvPr>
        </p:nvSpPr>
        <p:spPr>
          <a:xfrm>
            <a:off x="468313" y="1484313"/>
            <a:ext cx="8229600" cy="4537075"/>
          </a:xfrm>
        </p:spPr>
        <p:txBody>
          <a:bodyPr/>
          <a:lstStyle/>
          <a:p>
            <a:pPr marL="0" indent="0">
              <a:lnSpc>
                <a:spcPct val="114000"/>
              </a:lnSpc>
              <a:spcBef>
                <a:spcPts val="1200"/>
              </a:spcBef>
              <a:buFont typeface="Arial" charset="0"/>
              <a:buNone/>
            </a:pPr>
            <a:r>
              <a:rPr lang="el-GR" altLang="el-GR" sz="2400" smtClean="0"/>
              <a:t>Μάλιστα, όσο περισσότερους </a:t>
            </a:r>
            <a:r>
              <a:rPr lang="el-GR" altLang="el-GR" sz="2400" b="1" smtClean="0">
                <a:solidFill>
                  <a:srgbClr val="004A82"/>
                </a:solidFill>
              </a:rPr>
              <a:t>διπλούς δεσμούς </a:t>
            </a:r>
            <a:r>
              <a:rPr lang="el-GR" altLang="el-GR" sz="2400" smtClean="0"/>
              <a:t>έχει μια οργανική ένωση, τόσο ευκολότερα διεγείρονται τα </a:t>
            </a:r>
            <a:r>
              <a:rPr lang="el-GR" altLang="el-GR" sz="2400" b="1" smtClean="0">
                <a:solidFill>
                  <a:srgbClr val="004A82"/>
                </a:solidFill>
              </a:rPr>
              <a:t>π-ηλεκτρόνια</a:t>
            </a:r>
            <a:r>
              <a:rPr lang="el-GR" altLang="el-GR" sz="2400" smtClean="0"/>
              <a:t> και ιδιαίτερα, όταν οι διπλοί δεσμοί είναι </a:t>
            </a:r>
            <a:r>
              <a:rPr lang="el-GR" altLang="el-GR" sz="2400" b="1" smtClean="0">
                <a:solidFill>
                  <a:srgbClr val="004A82"/>
                </a:solidFill>
              </a:rPr>
              <a:t>συζυγιακοί</a:t>
            </a:r>
            <a:r>
              <a:rPr lang="el-GR" altLang="el-GR" sz="2400" smtClean="0"/>
              <a:t>. </a:t>
            </a:r>
          </a:p>
        </p:txBody>
      </p:sp>
      <p:pic>
        <p:nvPicPr>
          <p:cNvPr id="51203" name="Picture 2" descr="δομή κορεσμένου υγρογονάνθρακ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3429000"/>
            <a:ext cx="7688262"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8"/>
          <p:cNvSpPr>
            <a:spLocks noChangeArrowheads="1"/>
          </p:cNvSpPr>
          <p:nvPr/>
        </p:nvSpPr>
        <p:spPr bwMode="auto">
          <a:xfrm>
            <a:off x="2905125" y="5300663"/>
            <a:ext cx="3206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Beta-carotene-conjugation</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Sirjasonr (page does not exist)"/>
              </a:rPr>
              <a:t>Sirjasonr</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sp>
        <p:nvSpPr>
          <p:cNvPr id="5120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4B53608-B9F1-4ED7-BF45-75E4B39FCC1E}" type="slidenum">
              <a:rPr lang="el-GR" altLang="el-GR" smtClean="0">
                <a:solidFill>
                  <a:srgbClr val="000000"/>
                </a:solidFill>
              </a:rPr>
              <a:pPr/>
              <a:t>18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z="2400" smtClean="0"/>
              <a:t>Στόχος της ενότητας αυτής είναι η κατανόηση της σχέσης ανάμεσα στην εμφάνιση χρώματος και στην χημική δομή των χρωστικών υλών. </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B9A88F0-D76C-4D77-8DAC-3CAAE3EEB808}" type="slidenum">
              <a:rPr lang="el-GR" altLang="el-GR" smtClean="0">
                <a:solidFill>
                  <a:srgbClr val="000000"/>
                </a:solidFill>
              </a:rPr>
              <a:pPr/>
              <a:t>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p:txBody>
          <a:bodyPr/>
          <a:lstStyle/>
          <a:p>
            <a:r>
              <a:rPr lang="el-GR" altLang="el-GR" smtClean="0"/>
              <a:t>Σύγχρονη ερμηνεία </a:t>
            </a:r>
          </a:p>
        </p:txBody>
      </p:sp>
      <p:sp>
        <p:nvSpPr>
          <p:cNvPr id="52226" name="Θέση περιεχομένου 2"/>
          <p:cNvSpPr>
            <a:spLocks noGrp="1"/>
          </p:cNvSpPr>
          <p:nvPr>
            <p:ph idx="1"/>
          </p:nvPr>
        </p:nvSpPr>
        <p:spPr/>
        <p:txBody>
          <a:bodyPr/>
          <a:lstStyle/>
          <a:p>
            <a:pPr marL="0" indent="0">
              <a:lnSpc>
                <a:spcPct val="114000"/>
              </a:lnSpc>
              <a:spcBef>
                <a:spcPts val="1200"/>
              </a:spcBef>
              <a:buFont typeface="Arial" charset="0"/>
              <a:buNone/>
            </a:pPr>
            <a:r>
              <a:rPr lang="el-GR" altLang="el-GR" sz="2400" smtClean="0"/>
              <a:t>Συμπερασματικά, η απορρόφηση του φωτός στην υπεριώδη και ορατή περιοχή οφείλεται στην αλληλεπίδραση της φωτεινής ακτινοβολίας με ορισμένα ηλεκτρόνια του μορίου της χρωστικής.</a:t>
            </a:r>
          </a:p>
          <a:p>
            <a:pPr marL="0" indent="0">
              <a:lnSpc>
                <a:spcPct val="114000"/>
              </a:lnSpc>
              <a:spcBef>
                <a:spcPts val="1200"/>
              </a:spcBef>
              <a:buFont typeface="Arial" charset="0"/>
              <a:buNone/>
            </a:pPr>
            <a:r>
              <a:rPr lang="el-GR" altLang="el-GR" sz="2400" smtClean="0"/>
              <a:t>Σε αυτή τη βάση, η ανάπτυξη της κβαντομηχανικής σε συνδυασμό με την θεωρία των μοριακών τροχιακών, μας οδήγησαν στην </a:t>
            </a:r>
            <a:r>
              <a:rPr lang="el-GR" altLang="el-GR" sz="2400" b="1" smtClean="0">
                <a:solidFill>
                  <a:srgbClr val="004A82"/>
                </a:solidFill>
              </a:rPr>
              <a:t>σύγχρονη ερμηνεία</a:t>
            </a:r>
            <a:r>
              <a:rPr lang="el-GR" altLang="el-GR" sz="2400" smtClean="0"/>
              <a:t> της σχέσης χρώματος και χημικής σύνταξης μιας οργανικής ένωσης.</a:t>
            </a:r>
          </a:p>
        </p:txBody>
      </p:sp>
      <p:sp>
        <p:nvSpPr>
          <p:cNvPr id="522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493D39F-B7E4-40AA-9D09-D14F6B8DDD42}" type="slidenum">
              <a:rPr lang="el-GR" altLang="el-GR" smtClean="0">
                <a:solidFill>
                  <a:srgbClr val="000000"/>
                </a:solidFill>
              </a:rPr>
              <a:pPr/>
              <a:t>19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p:txBody>
          <a:bodyPr/>
          <a:lstStyle/>
          <a:p>
            <a:r>
              <a:rPr lang="el-GR" altLang="el-GR" smtClean="0"/>
              <a:t>Σχέση χρώματος και χημικής δομής</a:t>
            </a:r>
          </a:p>
        </p:txBody>
      </p:sp>
      <p:sp>
        <p:nvSpPr>
          <p:cNvPr id="54274" name="Θέση περιεχομένου 2"/>
          <p:cNvSpPr>
            <a:spLocks noGrp="1"/>
          </p:cNvSpPr>
          <p:nvPr>
            <p:ph idx="1"/>
          </p:nvPr>
        </p:nvSpPr>
        <p:spPr>
          <a:xfrm>
            <a:off x="468313" y="1196975"/>
            <a:ext cx="8229600" cy="5040313"/>
          </a:xfrm>
        </p:spPr>
        <p:txBody>
          <a:bodyPr/>
          <a:lstStyle/>
          <a:p>
            <a:r>
              <a:rPr lang="el-GR" altLang="el-GR" sz="2400" smtClean="0"/>
              <a:t>Οι μελέτες της σχέσης μεταξύ χρώματος και χημικής σύνταξης των οργανικών ενώσεων άρχισαν τον προηγούμενο αιώνα. </a:t>
            </a:r>
          </a:p>
          <a:p>
            <a:pPr>
              <a:lnSpc>
                <a:spcPct val="114000"/>
              </a:lnSpc>
              <a:spcBef>
                <a:spcPts val="1200"/>
              </a:spcBef>
            </a:pPr>
            <a:r>
              <a:rPr lang="el-GR" altLang="el-GR" sz="2400" smtClean="0"/>
              <a:t>Βασικός στόχος της προσπάθειας αυτής ήταν να βρεθεί ένας τρόπος υπολογισμού του χρώματος ενός μορίου από την γνώση της σύνταξης του. Αυτό σήμερα μπορεί να γίνει με την βοήθεια προσεγγιστικών μεθόδων και των ηλεκτρονικών υπολογιστών.</a:t>
            </a:r>
          </a:p>
          <a:p>
            <a:pPr>
              <a:lnSpc>
                <a:spcPct val="114000"/>
              </a:lnSpc>
              <a:spcBef>
                <a:spcPts val="1200"/>
              </a:spcBef>
            </a:pPr>
            <a:r>
              <a:rPr lang="el-GR" altLang="el-GR" sz="2400" smtClean="0"/>
              <a:t>Αρχικά διατυπώθηκαν σχετικές απόψεις από τους </a:t>
            </a:r>
            <a:r>
              <a:rPr lang="en-US" altLang="el-GR" sz="2400" b="1" smtClean="0"/>
              <a:t>Graebe</a:t>
            </a:r>
            <a:r>
              <a:rPr lang="el-GR" altLang="el-GR" sz="2400" smtClean="0"/>
              <a:t> και </a:t>
            </a:r>
            <a:r>
              <a:rPr lang="en-US" altLang="el-GR" sz="2400" b="1" smtClean="0"/>
              <a:t>Lieberman</a:t>
            </a:r>
            <a:r>
              <a:rPr lang="el-GR" altLang="el-GR" sz="2400" smtClean="0"/>
              <a:t> (1868), τον </a:t>
            </a:r>
            <a:r>
              <a:rPr lang="en-US" altLang="el-GR" sz="2400" b="1" smtClean="0"/>
              <a:t>Witt</a:t>
            </a:r>
            <a:r>
              <a:rPr lang="el-GR" altLang="el-GR" sz="2400" smtClean="0"/>
              <a:t> (1876), τον </a:t>
            </a:r>
            <a:r>
              <a:rPr lang="el-GR" altLang="el-GR" sz="2400" b="1" smtClean="0"/>
              <a:t>Νιετζκι</a:t>
            </a:r>
            <a:r>
              <a:rPr lang="el-GR" altLang="el-GR" sz="2400" smtClean="0"/>
              <a:t> (1888), τον </a:t>
            </a:r>
            <a:r>
              <a:rPr lang="en-US" altLang="el-GR" sz="2400" b="1" smtClean="0"/>
              <a:t>Hewitt</a:t>
            </a:r>
            <a:r>
              <a:rPr lang="el-GR" altLang="el-GR" sz="2400" smtClean="0"/>
              <a:t> και αργότερα από τους </a:t>
            </a:r>
            <a:r>
              <a:rPr lang="en-US" altLang="el-GR" sz="2400" b="1" smtClean="0"/>
              <a:t>Dilthey</a:t>
            </a:r>
            <a:r>
              <a:rPr lang="el-GR" altLang="el-GR" sz="2400" smtClean="0"/>
              <a:t>, </a:t>
            </a:r>
            <a:r>
              <a:rPr lang="en-US" altLang="el-GR" sz="2400" b="1" smtClean="0"/>
              <a:t>Wizinger</a:t>
            </a:r>
            <a:r>
              <a:rPr lang="el-GR" altLang="el-GR" sz="2400" smtClean="0"/>
              <a:t> κλπ.</a:t>
            </a:r>
          </a:p>
        </p:txBody>
      </p:sp>
      <p:sp>
        <p:nvSpPr>
          <p:cNvPr id="542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CA3A497-CAEA-468C-8199-A7DABCCBEE60}" type="slidenum">
              <a:rPr lang="el-GR" altLang="el-GR" smtClean="0">
                <a:solidFill>
                  <a:srgbClr val="000000"/>
                </a:solidFill>
              </a:rPr>
              <a:pPr/>
              <a:t>20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1"/>
          <p:cNvSpPr>
            <a:spLocks noGrp="1"/>
          </p:cNvSpPr>
          <p:nvPr>
            <p:ph type="title"/>
          </p:nvPr>
        </p:nvSpPr>
        <p:spPr/>
        <p:txBody>
          <a:bodyPr/>
          <a:lstStyle/>
          <a:p>
            <a:r>
              <a:rPr lang="el-GR" altLang="el-GR" smtClean="0"/>
              <a:t>Χρωμοφόρες ομάδες</a:t>
            </a:r>
          </a:p>
        </p:txBody>
      </p:sp>
      <p:sp>
        <p:nvSpPr>
          <p:cNvPr id="55298" name="Θέση περιεχομένου 2"/>
          <p:cNvSpPr>
            <a:spLocks noGrp="1"/>
          </p:cNvSpPr>
          <p:nvPr>
            <p:ph idx="1"/>
          </p:nvPr>
        </p:nvSpPr>
        <p:spPr>
          <a:xfrm>
            <a:off x="457200" y="1196975"/>
            <a:ext cx="3970338" cy="3587750"/>
          </a:xfrm>
        </p:spPr>
        <p:txBody>
          <a:bodyPr/>
          <a:lstStyle/>
          <a:p>
            <a:pPr marL="0" indent="0">
              <a:lnSpc>
                <a:spcPct val="114000"/>
              </a:lnSpc>
              <a:spcBef>
                <a:spcPts val="1200"/>
              </a:spcBef>
              <a:buFont typeface="Arial" charset="0"/>
              <a:buNone/>
            </a:pPr>
            <a:r>
              <a:rPr lang="el-GR" altLang="el-GR" sz="2400" smtClean="0"/>
              <a:t>Ο </a:t>
            </a:r>
            <a:r>
              <a:rPr lang="en-US" altLang="el-GR" sz="2400" b="1" smtClean="0">
                <a:solidFill>
                  <a:srgbClr val="004A82"/>
                </a:solidFill>
              </a:rPr>
              <a:t>Witt</a:t>
            </a:r>
            <a:r>
              <a:rPr lang="el-GR" altLang="el-GR" sz="2400" smtClean="0"/>
              <a:t> θεωρείται ο πρώτος, που διατύπωσε την πιο   ολοκληρωμένη θεωρία, που σε   πολλά σημεία της ισχύει ακόμα και μετά την εμφάνιση της νεότερης κβαντομηχανικής θεωρίας.</a:t>
            </a:r>
          </a:p>
        </p:txBody>
      </p:sp>
      <p:pic>
        <p:nvPicPr>
          <p:cNvPr id="55299" name="Picture 2" descr="δομή χρωμοφόρων ομαδω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484313"/>
            <a:ext cx="50038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Ορθογώνιο 5"/>
          <p:cNvSpPr>
            <a:spLocks noChangeArrowheads="1"/>
          </p:cNvSpPr>
          <p:nvPr/>
        </p:nvSpPr>
        <p:spPr bwMode="auto">
          <a:xfrm>
            <a:off x="395288" y="4784725"/>
            <a:ext cx="84248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14000"/>
              </a:lnSpc>
              <a:spcBef>
                <a:spcPts val="1200"/>
              </a:spcBef>
            </a:pPr>
            <a:r>
              <a:rPr lang="el-GR" altLang="el-GR" sz="2400">
                <a:solidFill>
                  <a:srgbClr val="000000"/>
                </a:solidFill>
                <a:latin typeface="Calibri" pitchFamily="34" charset="0"/>
                <a:cs typeface="Arial" charset="0"/>
              </a:rPr>
              <a:t>Ο </a:t>
            </a:r>
            <a:r>
              <a:rPr lang="en-US" altLang="el-GR" sz="2400">
                <a:solidFill>
                  <a:srgbClr val="000000"/>
                </a:solidFill>
                <a:latin typeface="Calibri" pitchFamily="34" charset="0"/>
                <a:cs typeface="Arial" charset="0"/>
              </a:rPr>
              <a:t>Witt</a:t>
            </a:r>
            <a:r>
              <a:rPr lang="el-GR" altLang="el-GR" sz="2400">
                <a:solidFill>
                  <a:srgbClr val="000000"/>
                </a:solidFill>
                <a:latin typeface="Calibri" pitchFamily="34" charset="0"/>
                <a:cs typeface="Arial" charset="0"/>
              </a:rPr>
              <a:t> είχε από την αρχή επισημάνει ότι ένα μόριο χρωστικής περιέχει έναν βενζολικό ή ναφθαλινικό πυρήνα με συνδεδεμένες ακόρεστες ομάδες του τύπου  -Ν=Ο, -Ν=Ν-, </a:t>
            </a:r>
          </a:p>
          <a:p>
            <a:pPr>
              <a:lnSpc>
                <a:spcPct val="114000"/>
              </a:lnSpc>
              <a:spcBef>
                <a:spcPts val="1200"/>
              </a:spcBef>
            </a:pPr>
            <a:r>
              <a:rPr lang="el-GR" altLang="el-GR" sz="2400">
                <a:solidFill>
                  <a:srgbClr val="000000"/>
                </a:solidFill>
                <a:latin typeface="Calibri" pitchFamily="34" charset="0"/>
                <a:cs typeface="Arial" charset="0"/>
              </a:rPr>
              <a:t>= </a:t>
            </a:r>
            <a:r>
              <a:rPr lang="en-US" altLang="el-GR" sz="2400">
                <a:solidFill>
                  <a:srgbClr val="000000"/>
                </a:solidFill>
                <a:latin typeface="Calibri" pitchFamily="34" charset="0"/>
                <a:cs typeface="Arial" charset="0"/>
              </a:rPr>
              <a:t>C</a:t>
            </a:r>
            <a:r>
              <a:rPr lang="el-GR" altLang="el-GR" sz="2400">
                <a:solidFill>
                  <a:srgbClr val="000000"/>
                </a:solidFill>
                <a:latin typeface="Calibri" pitchFamily="34" charset="0"/>
                <a:cs typeface="Arial" charset="0"/>
              </a:rPr>
              <a:t> = Ο που ονόμασε </a:t>
            </a:r>
            <a:r>
              <a:rPr lang="el-GR" altLang="el-GR" sz="2400" b="1">
                <a:solidFill>
                  <a:srgbClr val="004A82"/>
                </a:solidFill>
                <a:latin typeface="Calibri" pitchFamily="34" charset="0"/>
                <a:cs typeface="Arial" charset="0"/>
                <a:hlinkClick r:id="rId4"/>
              </a:rPr>
              <a:t>χρωμοφόρες</a:t>
            </a:r>
            <a:r>
              <a:rPr lang="el-GR" altLang="el-GR" sz="2400">
                <a:solidFill>
                  <a:srgbClr val="000000"/>
                </a:solidFill>
                <a:latin typeface="Calibri" pitchFamily="34" charset="0"/>
                <a:cs typeface="Arial" charset="0"/>
              </a:rPr>
              <a:t>.</a:t>
            </a:r>
          </a:p>
        </p:txBody>
      </p:sp>
      <p:sp>
        <p:nvSpPr>
          <p:cNvPr id="55301" name="Rectangle 8"/>
          <p:cNvSpPr>
            <a:spLocks noChangeArrowheads="1"/>
          </p:cNvSpPr>
          <p:nvPr/>
        </p:nvSpPr>
        <p:spPr bwMode="auto">
          <a:xfrm>
            <a:off x="6688138" y="4286250"/>
            <a:ext cx="245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5"/>
              </a:rPr>
              <a:t>RetinalCisandTrans</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6" tooltip="User:Palosirkka (page does not exist)"/>
              </a:rPr>
              <a:t>Palosirkka</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7"/>
              </a:rPr>
              <a:t>CC BY-SA 3.0</a:t>
            </a:r>
            <a:endParaRPr lang="en-US" altLang="el-GR" sz="1200">
              <a:solidFill>
                <a:srgbClr val="000000"/>
              </a:solidFill>
              <a:latin typeface="Calibri" pitchFamily="34" charset="0"/>
              <a:cs typeface="Arial" charset="0"/>
            </a:endParaRPr>
          </a:p>
        </p:txBody>
      </p:sp>
      <p:sp>
        <p:nvSpPr>
          <p:cNvPr id="5530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44B26CC-CEC8-4260-BC5C-83BD52230021}" type="slidenum">
              <a:rPr lang="el-GR" altLang="el-GR" smtClean="0">
                <a:solidFill>
                  <a:srgbClr val="000000"/>
                </a:solidFill>
              </a:rPr>
              <a:pPr/>
              <a:t>21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Τίτλος 1"/>
          <p:cNvSpPr>
            <a:spLocks noGrp="1"/>
          </p:cNvSpPr>
          <p:nvPr>
            <p:ph type="title"/>
          </p:nvPr>
        </p:nvSpPr>
        <p:spPr/>
        <p:txBody>
          <a:bodyPr/>
          <a:lstStyle/>
          <a:p>
            <a:r>
              <a:rPr lang="el-GR" altLang="el-GR" smtClean="0"/>
              <a:t>Χρωμογόνο</a:t>
            </a:r>
          </a:p>
        </p:txBody>
      </p:sp>
      <p:sp>
        <p:nvSpPr>
          <p:cNvPr id="57346" name="Θέση περιεχομένου 2"/>
          <p:cNvSpPr>
            <a:spLocks noGrp="1"/>
          </p:cNvSpPr>
          <p:nvPr>
            <p:ph idx="1"/>
          </p:nvPr>
        </p:nvSpPr>
        <p:spPr/>
        <p:txBody>
          <a:bodyPr/>
          <a:lstStyle/>
          <a:p>
            <a:pPr>
              <a:lnSpc>
                <a:spcPct val="114000"/>
              </a:lnSpc>
              <a:spcBef>
                <a:spcPts val="1200"/>
              </a:spcBef>
            </a:pPr>
            <a:r>
              <a:rPr lang="el-GR" altLang="el-GR" sz="2400" b="1" smtClean="0">
                <a:solidFill>
                  <a:srgbClr val="004A82"/>
                </a:solidFill>
              </a:rPr>
              <a:t>Χρωμογόνο</a:t>
            </a:r>
            <a:r>
              <a:rPr lang="el-GR" altLang="el-GR" sz="2400" smtClean="0">
                <a:solidFill>
                  <a:srgbClr val="004A82"/>
                </a:solidFill>
              </a:rPr>
              <a:t> </a:t>
            </a:r>
            <a:r>
              <a:rPr lang="el-GR" altLang="el-GR" sz="2400" smtClean="0"/>
              <a:t>ονομάστηκε ο πυρήνας που φέρει τις χρωμοφόρες ομάδες. </a:t>
            </a:r>
          </a:p>
          <a:p>
            <a:pPr>
              <a:lnSpc>
                <a:spcPct val="114000"/>
              </a:lnSpc>
              <a:spcBef>
                <a:spcPts val="1200"/>
              </a:spcBef>
            </a:pPr>
            <a:r>
              <a:rPr lang="el-GR" altLang="el-GR" sz="2400" b="1" smtClean="0">
                <a:solidFill>
                  <a:srgbClr val="004A82"/>
                </a:solidFill>
              </a:rPr>
              <a:t>Αυξόχρωμες</a:t>
            </a:r>
            <a:r>
              <a:rPr lang="el-GR" altLang="el-GR" sz="2400" smtClean="0"/>
              <a:t> ονομάστηκαν οι ομάδες (-ΝΗ</a:t>
            </a:r>
            <a:r>
              <a:rPr lang="el-GR" altLang="el-GR" sz="2400" baseline="-25000" smtClean="0"/>
              <a:t>2</a:t>
            </a:r>
            <a:r>
              <a:rPr lang="el-GR" altLang="el-GR" sz="2400" smtClean="0"/>
              <a:t>, -ΟΗ, και τα υποκατεστημένα παράγωγα τους) στα μόρια των χρωστικών</a:t>
            </a:r>
            <a:r>
              <a:rPr lang="el-GR" altLang="el-GR" sz="2400" smtClean="0">
                <a:solidFill>
                  <a:srgbClr val="004A82"/>
                </a:solidFill>
              </a:rPr>
              <a:t>.</a:t>
            </a:r>
            <a:r>
              <a:rPr lang="el-GR" altLang="el-GR" sz="2400" smtClean="0"/>
              <a:t> Αυτές, όπως και οι ομάδες -</a:t>
            </a:r>
            <a:r>
              <a:rPr lang="en-US" altLang="el-GR" sz="2400" smtClean="0"/>
              <a:t>COOH</a:t>
            </a:r>
            <a:r>
              <a:rPr lang="el-GR" altLang="el-GR" sz="2400" smtClean="0"/>
              <a:t> και –</a:t>
            </a:r>
            <a:r>
              <a:rPr lang="en-US" altLang="el-GR" sz="2400" smtClean="0"/>
              <a:t>S</a:t>
            </a:r>
            <a:r>
              <a:rPr lang="el-GR" altLang="el-GR" sz="2400" smtClean="0"/>
              <a:t>Ο</a:t>
            </a:r>
            <a:r>
              <a:rPr lang="el-GR" altLang="el-GR" sz="2400" baseline="-25000" smtClean="0"/>
              <a:t>3</a:t>
            </a:r>
            <a:r>
              <a:rPr lang="en-US" altLang="el-GR" sz="2400" smtClean="0"/>
              <a:t>H</a:t>
            </a:r>
            <a:r>
              <a:rPr lang="el-GR" altLang="el-GR" sz="2400" smtClean="0"/>
              <a:t>, όταν υπάρχουν στο χρωμογόνο, αυξάνουν την ένταση του χρώματος ή και μετατοπίζουν την απορρόφηση σε μικρότερα ή μεγαλύτερα μήκη κύματος (υψοχρωμική – βαθυχρωμική μεταβολή).</a:t>
            </a:r>
          </a:p>
          <a:p>
            <a:pPr>
              <a:lnSpc>
                <a:spcPct val="114000"/>
              </a:lnSpc>
              <a:spcBef>
                <a:spcPts val="1200"/>
              </a:spcBef>
            </a:pPr>
            <a:r>
              <a:rPr lang="el-GR" altLang="el-GR" sz="2400" smtClean="0"/>
              <a:t>Η χρωμοφόρα ομάδα του </a:t>
            </a:r>
            <a:r>
              <a:rPr lang="en-US" altLang="el-GR" sz="2400" smtClean="0"/>
              <a:t>WITT</a:t>
            </a:r>
            <a:r>
              <a:rPr lang="el-GR" altLang="el-GR" sz="2400" smtClean="0"/>
              <a:t> θεωρείται γενικά </a:t>
            </a:r>
            <a:r>
              <a:rPr lang="el-GR" altLang="el-GR" sz="2400" b="1" smtClean="0">
                <a:solidFill>
                  <a:srgbClr val="004A82"/>
                </a:solidFill>
              </a:rPr>
              <a:t>υποκαταστάτης δέκτης </a:t>
            </a:r>
            <a:r>
              <a:rPr lang="en-US" altLang="el-GR" sz="2400" b="1" smtClean="0">
                <a:solidFill>
                  <a:srgbClr val="004A82"/>
                </a:solidFill>
              </a:rPr>
              <a:t>e</a:t>
            </a:r>
            <a:r>
              <a:rPr lang="el-GR" altLang="el-GR" sz="2400" b="1" smtClean="0">
                <a:solidFill>
                  <a:srgbClr val="004A82"/>
                </a:solidFill>
              </a:rPr>
              <a:t> (-</a:t>
            </a:r>
            <a:r>
              <a:rPr lang="en-US" altLang="el-GR" sz="2400" b="1" smtClean="0">
                <a:solidFill>
                  <a:srgbClr val="004A82"/>
                </a:solidFill>
              </a:rPr>
              <a:t>M</a:t>
            </a:r>
            <a:r>
              <a:rPr lang="el-GR" altLang="el-GR" sz="2400" b="1" smtClean="0">
                <a:solidFill>
                  <a:srgbClr val="004A82"/>
                </a:solidFill>
              </a:rPr>
              <a:t>), </a:t>
            </a:r>
            <a:r>
              <a:rPr lang="el-GR" altLang="el-GR" sz="2400" smtClean="0"/>
              <a:t>ενώ η αυξόχρωμη </a:t>
            </a:r>
            <a:r>
              <a:rPr lang="el-GR" altLang="el-GR" sz="2400" b="1" smtClean="0">
                <a:solidFill>
                  <a:srgbClr val="004A82"/>
                </a:solidFill>
              </a:rPr>
              <a:t>υποκαταστάτης δότης </a:t>
            </a:r>
            <a:r>
              <a:rPr lang="en-US" altLang="el-GR" sz="2400" b="1" smtClean="0">
                <a:solidFill>
                  <a:srgbClr val="004A82"/>
                </a:solidFill>
              </a:rPr>
              <a:t>e</a:t>
            </a:r>
            <a:r>
              <a:rPr lang="el-GR" altLang="el-GR" sz="2400" b="1" smtClean="0">
                <a:solidFill>
                  <a:srgbClr val="004A82"/>
                </a:solidFill>
              </a:rPr>
              <a:t> (+</a:t>
            </a:r>
            <a:r>
              <a:rPr lang="en-US" altLang="el-GR" sz="2400" b="1" smtClean="0">
                <a:solidFill>
                  <a:srgbClr val="004A82"/>
                </a:solidFill>
              </a:rPr>
              <a:t>M</a:t>
            </a:r>
            <a:r>
              <a:rPr lang="el-GR" altLang="el-GR" sz="2400" b="1" smtClean="0">
                <a:solidFill>
                  <a:srgbClr val="004A82"/>
                </a:solidFill>
              </a:rPr>
              <a:t>).</a:t>
            </a:r>
          </a:p>
        </p:txBody>
      </p:sp>
      <p:sp>
        <p:nvSpPr>
          <p:cNvPr id="573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C4BBA16-1AF2-479C-B37D-A272AE624028}" type="slidenum">
              <a:rPr lang="el-GR" altLang="el-GR" smtClean="0">
                <a:solidFill>
                  <a:srgbClr val="000000"/>
                </a:solidFill>
              </a:rPr>
              <a:pPr/>
              <a:t>22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Τίτλος 1"/>
          <p:cNvSpPr>
            <a:spLocks noGrp="1"/>
          </p:cNvSpPr>
          <p:nvPr>
            <p:ph type="title"/>
          </p:nvPr>
        </p:nvSpPr>
        <p:spPr/>
        <p:txBody>
          <a:bodyPr/>
          <a:lstStyle/>
          <a:p>
            <a:r>
              <a:rPr lang="el-GR" altLang="el-GR" smtClean="0"/>
              <a:t>Μεσομέρεια </a:t>
            </a:r>
            <a:r>
              <a:rPr lang="el-GR" altLang="el-GR" sz="3200" b="0" smtClean="0"/>
              <a:t>(1 από 3)</a:t>
            </a:r>
          </a:p>
        </p:txBody>
      </p:sp>
      <p:sp>
        <p:nvSpPr>
          <p:cNvPr id="59394" name="Θέση περιεχομένου 2"/>
          <p:cNvSpPr>
            <a:spLocks noGrp="1"/>
          </p:cNvSpPr>
          <p:nvPr>
            <p:ph idx="1"/>
          </p:nvPr>
        </p:nvSpPr>
        <p:spPr>
          <a:xfrm>
            <a:off x="457200" y="1196975"/>
            <a:ext cx="7354888" cy="719138"/>
          </a:xfrm>
        </p:spPr>
        <p:txBody>
          <a:bodyPr/>
          <a:lstStyle/>
          <a:p>
            <a:pPr marL="0" indent="0">
              <a:lnSpc>
                <a:spcPct val="110000"/>
              </a:lnSpc>
              <a:spcBef>
                <a:spcPts val="600"/>
              </a:spcBef>
              <a:buFont typeface="Arial" charset="0"/>
              <a:buNone/>
            </a:pPr>
            <a:r>
              <a:rPr lang="el-GR" altLang="el-GR" sz="2400" b="1" smtClean="0"/>
              <a:t>Μεσομέρεια ή συντονισμός</a:t>
            </a:r>
            <a:r>
              <a:rPr lang="el-GR" altLang="el-GR" sz="2400" smtClean="0"/>
              <a:t> εμφανίζεται σε μόρια που μπορούν να παρασταθούν με δυο ή περισσότερες ηλεκτρονιακές δομές, που είναι ενεργειακά ισοδύναμες.</a:t>
            </a:r>
          </a:p>
        </p:txBody>
      </p:sp>
      <p:pic>
        <p:nvPicPr>
          <p:cNvPr id="59395" name="Picture 2" descr="παράδειγμα μεσομέρει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852738"/>
            <a:ext cx="69723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8"/>
          <p:cNvSpPr>
            <a:spLocks noChangeArrowheads="1"/>
          </p:cNvSpPr>
          <p:nvPr/>
        </p:nvSpPr>
        <p:spPr bwMode="auto">
          <a:xfrm>
            <a:off x="2478088" y="6467475"/>
            <a:ext cx="418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cs typeface="Arial" charset="0"/>
                <a:hlinkClick r:id="rId4"/>
              </a:rPr>
              <a:t>Benz3</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cs typeface="Arial" charset="0"/>
                <a:hlinkClick r:id="rId5" tooltip="User:Slashme"/>
              </a:rPr>
              <a:t>Slashme</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sp>
        <p:nvSpPr>
          <p:cNvPr id="5939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2159AD7-3BBB-4AA6-9234-0A0139B8A33D}" type="slidenum">
              <a:rPr lang="el-GR" altLang="el-GR" smtClean="0">
                <a:solidFill>
                  <a:srgbClr val="000000"/>
                </a:solidFill>
              </a:rPr>
              <a:pPr/>
              <a:t>23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Τίτλος 1"/>
          <p:cNvSpPr>
            <a:spLocks noGrp="1"/>
          </p:cNvSpPr>
          <p:nvPr>
            <p:ph type="title" idx="4294967295"/>
          </p:nvPr>
        </p:nvSpPr>
        <p:spPr/>
        <p:txBody>
          <a:bodyPr/>
          <a:lstStyle/>
          <a:p>
            <a:r>
              <a:rPr lang="el-GR" altLang="el-GR" smtClean="0"/>
              <a:t>Μεσομέρεια </a:t>
            </a:r>
            <a:r>
              <a:rPr lang="el-GR" altLang="el-GR" sz="3200" b="0" smtClean="0"/>
              <a:t>(2 από 3)</a:t>
            </a:r>
          </a:p>
        </p:txBody>
      </p:sp>
      <p:sp>
        <p:nvSpPr>
          <p:cNvPr id="131075" name="Θέση περιεχομένου 2"/>
          <p:cNvSpPr>
            <a:spLocks noGrp="1"/>
          </p:cNvSpPr>
          <p:nvPr>
            <p:ph idx="4294967295"/>
          </p:nvPr>
        </p:nvSpPr>
        <p:spPr>
          <a:xfrm>
            <a:off x="457200" y="1196975"/>
            <a:ext cx="8362950" cy="2376488"/>
          </a:xfrm>
        </p:spPr>
        <p:txBody>
          <a:bodyPr/>
          <a:lstStyle/>
          <a:p>
            <a:pPr marL="0" indent="0">
              <a:lnSpc>
                <a:spcPct val="110000"/>
              </a:lnSpc>
              <a:spcBef>
                <a:spcPts val="600"/>
              </a:spcBef>
            </a:pPr>
            <a:r>
              <a:rPr lang="el-GR" altLang="el-GR" sz="2400" smtClean="0"/>
              <a:t>Για παράδειγμα, η μετατόπιση της απορρόφησης σε μεγαλύτερα μήκη κύματος  (βαθυχρωμική μεταβολή) οφείλεται στην παρουσία ομάδων, που μπορούν να πάρουν μέρος στην </a:t>
            </a:r>
            <a:r>
              <a:rPr lang="el-GR" altLang="el-GR" sz="2400" b="1" smtClean="0"/>
              <a:t>μεσομέρεια</a:t>
            </a:r>
            <a:r>
              <a:rPr lang="el-GR" altLang="el-GR" sz="2400" smtClean="0"/>
              <a:t> κάποιου τμήματος του μορίου με συζυγιακούς διπλούς  δεσμούς.</a:t>
            </a:r>
          </a:p>
          <a:p>
            <a:pPr marL="0" indent="0">
              <a:lnSpc>
                <a:spcPct val="110000"/>
              </a:lnSpc>
              <a:spcBef>
                <a:spcPts val="600"/>
              </a:spcBef>
            </a:pPr>
            <a:r>
              <a:rPr lang="el-GR" altLang="el-GR" sz="2400" smtClean="0"/>
              <a:t>Ο αριθμός των δυνατών </a:t>
            </a:r>
            <a:r>
              <a:rPr lang="el-GR" altLang="el-GR" sz="2400" b="1" smtClean="0">
                <a:solidFill>
                  <a:srgbClr val="004A82"/>
                </a:solidFill>
              </a:rPr>
              <a:t>μεσομερών οριακών τύπων </a:t>
            </a:r>
            <a:r>
              <a:rPr lang="el-GR" altLang="el-GR" sz="2400" smtClean="0"/>
              <a:t>του μορίου αυξάνεται, όσο αυξάνει ο αριθμός των π- ηλεκτρονικών ζευγών και η πολικότητα του μορίου, εξ αιτίας της παρουσίας υποκαταστατών.</a:t>
            </a:r>
          </a:p>
          <a:p>
            <a:pPr marL="0" indent="0">
              <a:lnSpc>
                <a:spcPct val="110000"/>
              </a:lnSpc>
              <a:spcBef>
                <a:spcPts val="600"/>
              </a:spcBef>
              <a:buFont typeface="Arial" charset="0"/>
              <a:buNone/>
            </a:pPr>
            <a:endParaRPr lang="el-GR" altLang="el-GR" sz="2400" smtClean="0"/>
          </a:p>
        </p:txBody>
      </p:sp>
      <p:sp>
        <p:nvSpPr>
          <p:cNvPr id="13107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DE7FDD2-E739-43FF-AB31-FE486947FEDD}" type="slidenum">
              <a:rPr lang="el-GR" altLang="el-GR" sz="1200">
                <a:solidFill>
                  <a:srgbClr val="000000"/>
                </a:solidFill>
              </a:rPr>
              <a:pPr algn="r"/>
              <a:t>24</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p:txBody>
          <a:bodyPr/>
          <a:lstStyle/>
          <a:p>
            <a:r>
              <a:rPr lang="el-GR" altLang="el-GR" smtClean="0"/>
              <a:t>Μεσομέρεια </a:t>
            </a:r>
            <a:r>
              <a:rPr lang="el-GR" altLang="el-GR" sz="3200" b="0" smtClean="0"/>
              <a:t>(3 από 3)</a:t>
            </a:r>
            <a:endParaRPr lang="el-GR" altLang="el-GR" smtClean="0"/>
          </a:p>
        </p:txBody>
      </p:sp>
      <p:sp>
        <p:nvSpPr>
          <p:cNvPr id="61442" name="Θέση περιεχομένου 2"/>
          <p:cNvSpPr>
            <a:spLocks noGrp="1"/>
          </p:cNvSpPr>
          <p:nvPr>
            <p:ph idx="1"/>
          </p:nvPr>
        </p:nvSpPr>
        <p:spPr>
          <a:xfrm>
            <a:off x="457200" y="1196975"/>
            <a:ext cx="8147050" cy="5184775"/>
          </a:xfrm>
        </p:spPr>
        <p:txBody>
          <a:bodyPr/>
          <a:lstStyle/>
          <a:p>
            <a:pPr>
              <a:lnSpc>
                <a:spcPct val="110000"/>
              </a:lnSpc>
              <a:spcBef>
                <a:spcPts val="600"/>
              </a:spcBef>
            </a:pPr>
            <a:r>
              <a:rPr lang="el-GR" altLang="el-GR" sz="2400" smtClean="0"/>
              <a:t>Τελικά, όσο περισσότεροι είναι οι </a:t>
            </a:r>
            <a:r>
              <a:rPr lang="el-GR" altLang="el-GR" sz="2400" b="1" smtClean="0">
                <a:solidFill>
                  <a:srgbClr val="004A82"/>
                </a:solidFill>
              </a:rPr>
              <a:t>οριακοί τύποι</a:t>
            </a:r>
            <a:r>
              <a:rPr lang="el-GR" altLang="el-GR" sz="2400" smtClean="0"/>
              <a:t>, τόσο μικρότερο είναι  το  ποσό  της  ενέργειας που χρειάζεται για την μετάβαση από τον ένα τύπο στον άλλο, άρα τόσο μικρότερη είναι η ενέργεια διέγερσης, γεγονός που προκαλεί  μετατόπιση  της  απορρόφησης σε μεγαλύτερα μήκη κύματος (δηλαδή βαθυχρωμική μεταβολή).</a:t>
            </a:r>
          </a:p>
        </p:txBody>
      </p:sp>
      <p:sp>
        <p:nvSpPr>
          <p:cNvPr id="614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CE51B9F-BADD-40F6-BD54-8502B7518CC2}" type="slidenum">
              <a:rPr lang="el-GR" altLang="el-GR" smtClean="0">
                <a:solidFill>
                  <a:srgbClr val="000000"/>
                </a:solidFill>
              </a:rPr>
              <a:pPr/>
              <a:t>25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a:xfrm>
            <a:off x="468313" y="115888"/>
            <a:ext cx="8229600" cy="1081087"/>
          </a:xfrm>
        </p:spPr>
        <p:txBody>
          <a:bodyPr/>
          <a:lstStyle/>
          <a:p>
            <a:r>
              <a:rPr lang="el-GR" altLang="el-GR" smtClean="0"/>
              <a:t>Εμφάνιση χρώματος στις ανόργανες ενώσεις</a:t>
            </a:r>
          </a:p>
        </p:txBody>
      </p:sp>
      <p:sp>
        <p:nvSpPr>
          <p:cNvPr id="63490" name="Θέση περιεχομένου 2"/>
          <p:cNvSpPr>
            <a:spLocks noGrp="1"/>
          </p:cNvSpPr>
          <p:nvPr>
            <p:ph idx="1"/>
          </p:nvPr>
        </p:nvSpPr>
        <p:spPr>
          <a:xfrm>
            <a:off x="468313" y="1268413"/>
            <a:ext cx="8434387" cy="5329237"/>
          </a:xfrm>
        </p:spPr>
        <p:txBody>
          <a:bodyPr/>
          <a:lstStyle/>
          <a:p>
            <a:pPr>
              <a:lnSpc>
                <a:spcPct val="112000"/>
              </a:lnSpc>
              <a:spcBef>
                <a:spcPts val="600"/>
              </a:spcBef>
            </a:pPr>
            <a:r>
              <a:rPr lang="el-GR" altLang="el-GR" sz="2200" smtClean="0"/>
              <a:t>Η εμφάνιση χρώματος στις </a:t>
            </a:r>
            <a:r>
              <a:rPr lang="el-GR" altLang="el-GR" sz="2200" b="1" smtClean="0"/>
              <a:t>ανόργανες ενώσεις </a:t>
            </a:r>
            <a:r>
              <a:rPr lang="el-GR" altLang="el-GR" sz="2200" smtClean="0"/>
              <a:t>οφείλεται, επίσης, στη μεταβολή της ενεργειακής κατάστασης των ηλεκτρονίων τους. </a:t>
            </a:r>
          </a:p>
          <a:p>
            <a:pPr>
              <a:lnSpc>
                <a:spcPct val="112000"/>
              </a:lnSpc>
              <a:spcBef>
                <a:spcPts val="600"/>
              </a:spcBef>
            </a:pPr>
            <a:r>
              <a:rPr lang="el-GR" altLang="el-GR" sz="2200" smtClean="0"/>
              <a:t>Έτσι, ορισμένα ηλεκτρόνια των </a:t>
            </a:r>
            <a:r>
              <a:rPr lang="el-GR" altLang="el-GR" sz="2200" b="1" smtClean="0"/>
              <a:t>στοιχείων μετάπτωσης</a:t>
            </a:r>
            <a:r>
              <a:rPr lang="el-GR" altLang="el-GR" sz="2200" smtClean="0"/>
              <a:t> με την επίδραση συνδεδεμένων ομάδων, ιόντων ή μορίων είναι δυνατόν να απορροφήσουν φωτεινή ακτινοβολία του ορατού φωτός και να μεταπηδήσουν σε υψηλότερη ενεργειακή κατάσταση. </a:t>
            </a:r>
          </a:p>
          <a:p>
            <a:pPr>
              <a:lnSpc>
                <a:spcPct val="112000"/>
              </a:lnSpc>
              <a:spcBef>
                <a:spcPts val="600"/>
              </a:spcBef>
            </a:pPr>
            <a:r>
              <a:rPr lang="el-GR" altLang="el-GR" sz="2200" smtClean="0"/>
              <a:t>Η περιοχή απορρόφησης για κάθε μέταλλο εξαρτάται από την φύση και τη θέση των συνδεδεμένων ομάδων, ιόντων ή μορίων.</a:t>
            </a:r>
          </a:p>
          <a:p>
            <a:pPr>
              <a:lnSpc>
                <a:spcPct val="112000"/>
              </a:lnSpc>
              <a:spcBef>
                <a:spcPts val="600"/>
              </a:spcBef>
            </a:pPr>
            <a:r>
              <a:rPr lang="el-GR" altLang="el-GR" sz="2200" smtClean="0"/>
              <a:t>Σε ορισμένες περιπτώσεις η απορρόφηση ενέργειας προκαλεί μεταφορά ηλεκτρονίων σθένους από ένα άτομο ή ιόν σε άλλο, όπως στο παράδειγμα: </a:t>
            </a:r>
            <a:r>
              <a:rPr lang="en-US" altLang="el-GR" sz="2200" smtClean="0"/>
              <a:t>PbJ</a:t>
            </a:r>
            <a:r>
              <a:rPr lang="en-US" altLang="el-GR" sz="2200" baseline="-25000" smtClean="0"/>
              <a:t>2</a:t>
            </a:r>
            <a:r>
              <a:rPr lang="en-US" altLang="el-GR" sz="2200" smtClean="0"/>
              <a:t>→PbJ+J</a:t>
            </a:r>
          </a:p>
        </p:txBody>
      </p:sp>
      <p:sp>
        <p:nvSpPr>
          <p:cNvPr id="634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B5401F-00B5-477B-B470-3569988C6EB8}" type="slidenum">
              <a:rPr lang="el-GR" altLang="el-GR" smtClean="0">
                <a:solidFill>
                  <a:srgbClr val="000000"/>
                </a:solidFill>
              </a:rPr>
              <a:pPr/>
              <a:t>26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p:txBody>
          <a:bodyPr/>
          <a:lstStyle/>
          <a:p>
            <a:r>
              <a:rPr lang="el-GR" altLang="el-GR" smtClean="0"/>
              <a:t>Μέτρηση του χρώματος</a:t>
            </a:r>
            <a:endParaRPr lang="el-GR" altLang="el-GR" sz="3200" b="0" smtClean="0"/>
          </a:p>
        </p:txBody>
      </p:sp>
      <p:sp>
        <p:nvSpPr>
          <p:cNvPr id="64514" name="Θέση περιεχομένου 2"/>
          <p:cNvSpPr>
            <a:spLocks noGrp="1"/>
          </p:cNvSpPr>
          <p:nvPr>
            <p:ph idx="1"/>
          </p:nvPr>
        </p:nvSpPr>
        <p:spPr/>
        <p:txBody>
          <a:bodyPr/>
          <a:lstStyle/>
          <a:p>
            <a:pPr marL="0" indent="0">
              <a:lnSpc>
                <a:spcPct val="114000"/>
              </a:lnSpc>
              <a:spcBef>
                <a:spcPts val="1200"/>
              </a:spcBef>
              <a:spcAft>
                <a:spcPts val="4800"/>
              </a:spcAft>
              <a:buFont typeface="Arial" charset="0"/>
              <a:buNone/>
            </a:pPr>
            <a:r>
              <a:rPr lang="el-GR" altLang="el-GR" sz="2400" smtClean="0"/>
              <a:t>Κατά  την  πρόσπτωση  φωτεινής  ακτινοβολίας  μήκους  κύματος λ και έντασης Ι</a:t>
            </a:r>
            <a:r>
              <a:rPr lang="el-GR" altLang="el-GR" sz="2400" baseline="-25000" smtClean="0"/>
              <a:t>0</a:t>
            </a:r>
            <a:r>
              <a:rPr lang="el-GR" altLang="el-GR" sz="2400" smtClean="0"/>
              <a:t> (ή σωστότερα ισχύος Ρ</a:t>
            </a:r>
            <a:r>
              <a:rPr lang="el-GR" altLang="el-GR" sz="2400" baseline="-25000" smtClean="0"/>
              <a:t>0</a:t>
            </a:r>
            <a:r>
              <a:rPr lang="el-GR" altLang="el-GR" sz="2400" smtClean="0"/>
              <a:t>) σε   χρωματισμένο αντικείμενο,  ένα μέρος αυτής μπορεί  να  υποστεί  ανάκλαση   (</a:t>
            </a:r>
            <a:r>
              <a:rPr lang="en-US" altLang="el-GR" sz="2400" smtClean="0"/>
              <a:t>I</a:t>
            </a:r>
            <a:r>
              <a:rPr lang="en-US" altLang="el-GR" sz="2400" baseline="-25000" smtClean="0"/>
              <a:t>R</a:t>
            </a:r>
            <a:r>
              <a:rPr lang="el-GR" altLang="el-GR" sz="2400" smtClean="0"/>
              <a:t>),  διάχυση   (</a:t>
            </a:r>
            <a:r>
              <a:rPr lang="en-US" altLang="el-GR" sz="2400" smtClean="0"/>
              <a:t>I</a:t>
            </a:r>
            <a:r>
              <a:rPr lang="en-US" altLang="el-GR" sz="2400" baseline="-25000" smtClean="0"/>
              <a:t>S</a:t>
            </a:r>
            <a:r>
              <a:rPr lang="el-GR" altLang="el-GR" sz="2400" smtClean="0"/>
              <a:t>),  απορρόφηση (</a:t>
            </a:r>
            <a:r>
              <a:rPr lang="en-US" altLang="el-GR" sz="2400" smtClean="0"/>
              <a:t>I</a:t>
            </a:r>
            <a:r>
              <a:rPr lang="en-US" altLang="el-GR" sz="2400" baseline="-25000" smtClean="0"/>
              <a:t>A</a:t>
            </a:r>
            <a:r>
              <a:rPr lang="el-GR" altLang="el-GR" sz="2400" smtClean="0"/>
              <a:t>)</a:t>
            </a:r>
            <a:r>
              <a:rPr lang="el-GR" altLang="el-GR" sz="2400" baseline="-25000" smtClean="0"/>
              <a:t> </a:t>
            </a:r>
            <a:r>
              <a:rPr lang="el-GR" altLang="el-GR" sz="2400" smtClean="0"/>
              <a:t>ή να διέλθει ανέπαφο (</a:t>
            </a:r>
            <a:r>
              <a:rPr lang="en-US" altLang="el-GR" sz="2400" smtClean="0"/>
              <a:t>I</a:t>
            </a:r>
            <a:r>
              <a:rPr lang="el-GR" altLang="el-GR" sz="2400" baseline="-25000" smtClean="0"/>
              <a:t>Τ</a:t>
            </a:r>
            <a:r>
              <a:rPr lang="el-GR" altLang="el-GR" sz="2400" smtClean="0"/>
              <a:t>) έτσι ώστε να ισχύει η σχέση:</a:t>
            </a:r>
          </a:p>
          <a:p>
            <a:pPr marL="0" indent="0" algn="ctr">
              <a:lnSpc>
                <a:spcPct val="114000"/>
              </a:lnSpc>
              <a:spcBef>
                <a:spcPts val="1200"/>
              </a:spcBef>
              <a:buFont typeface="Arial" charset="0"/>
              <a:buNone/>
            </a:pPr>
            <a:r>
              <a:rPr lang="pt-BR" altLang="el-GR" b="1" smtClean="0"/>
              <a:t>I</a:t>
            </a:r>
            <a:r>
              <a:rPr lang="pt-BR" altLang="el-GR" b="1" baseline="-25000" smtClean="0"/>
              <a:t>0  </a:t>
            </a:r>
            <a:r>
              <a:rPr lang="pt-BR" altLang="el-GR" b="1" smtClean="0"/>
              <a:t>= I</a:t>
            </a:r>
            <a:r>
              <a:rPr lang="pt-BR" altLang="el-GR" b="1" baseline="-25000" smtClean="0"/>
              <a:t>R</a:t>
            </a:r>
            <a:r>
              <a:rPr lang="pt-BR" altLang="el-GR" b="1" smtClean="0"/>
              <a:t> + I</a:t>
            </a:r>
            <a:r>
              <a:rPr lang="pt-BR" altLang="el-GR" b="1" baseline="-25000" smtClean="0"/>
              <a:t>S</a:t>
            </a:r>
            <a:r>
              <a:rPr lang="pt-BR" altLang="el-GR" b="1" smtClean="0"/>
              <a:t> + I</a:t>
            </a:r>
            <a:r>
              <a:rPr lang="pt-BR" altLang="el-GR" b="1" baseline="-25000" smtClean="0"/>
              <a:t>A</a:t>
            </a:r>
            <a:r>
              <a:rPr lang="pt-BR" altLang="el-GR" b="1" smtClean="0"/>
              <a:t> + I</a:t>
            </a:r>
            <a:r>
              <a:rPr lang="el-GR" altLang="el-GR" b="1" baseline="-25000" smtClean="0"/>
              <a:t>Τ</a:t>
            </a:r>
            <a:endParaRPr lang="el-GR" altLang="el-GR" b="1" smtClean="0"/>
          </a:p>
        </p:txBody>
      </p:sp>
      <p:sp>
        <p:nvSpPr>
          <p:cNvPr id="645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22C862-FFE4-4B96-8767-D424DDA67A68}" type="slidenum">
              <a:rPr lang="el-GR" altLang="el-GR" smtClean="0">
                <a:solidFill>
                  <a:srgbClr val="000000"/>
                </a:solidFill>
              </a:rPr>
              <a:pPr/>
              <a:t>27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p:txBody>
          <a:bodyPr/>
          <a:lstStyle/>
          <a:p>
            <a:r>
              <a:rPr lang="el-GR" altLang="el-GR" smtClean="0"/>
              <a:t>Νόμος </a:t>
            </a:r>
            <a:r>
              <a:rPr lang="en-US" altLang="el-GR" smtClean="0"/>
              <a:t>Lambert – Beer</a:t>
            </a:r>
            <a:r>
              <a:rPr lang="el-GR" altLang="el-GR" smtClean="0"/>
              <a:t> </a:t>
            </a:r>
            <a:r>
              <a:rPr lang="el-GR" altLang="el-GR" sz="3200" b="0" smtClean="0"/>
              <a:t>(1 από 3)</a:t>
            </a:r>
            <a:endParaRPr lang="el-GR" altLang="el-GR" smtClean="0"/>
          </a:p>
        </p:txBody>
      </p:sp>
      <p:sp>
        <p:nvSpPr>
          <p:cNvPr id="3" name="Θέση περιεχομένου 2"/>
          <p:cNvSpPr>
            <a:spLocks noGrp="1"/>
          </p:cNvSpPr>
          <p:nvPr>
            <p:ph idx="1"/>
          </p:nvPr>
        </p:nvSpPr>
        <p:spPr/>
        <p:txBody>
          <a:bodyPr/>
          <a:lstStyle/>
          <a:p>
            <a:pPr>
              <a:lnSpc>
                <a:spcPct val="114000"/>
              </a:lnSpc>
              <a:spcBef>
                <a:spcPts val="1200"/>
              </a:spcBef>
            </a:pPr>
            <a:r>
              <a:rPr lang="el-GR" altLang="el-GR" sz="2400" smtClean="0"/>
              <a:t>Οι μεταβολές της ενεργειακής κατανομής της φωτεινής ακτινοβολίας στις περιπτώσεις των έγχρωμων υλικών οφείλονται κυρίως στην απορρόφηση μέρους αυτής από τα μόρια των χρωστικών και διέπονται από το γενικό νόμο των </a:t>
            </a:r>
            <a:r>
              <a:rPr lang="en-US" altLang="el-GR" sz="2400" b="1" smtClean="0">
                <a:solidFill>
                  <a:srgbClr val="004A82"/>
                </a:solidFill>
              </a:rPr>
              <a:t>Lambert</a:t>
            </a:r>
            <a:r>
              <a:rPr lang="el-GR" altLang="el-GR" sz="2400" b="1" smtClean="0">
                <a:solidFill>
                  <a:srgbClr val="004A82"/>
                </a:solidFill>
              </a:rPr>
              <a:t> – </a:t>
            </a:r>
            <a:r>
              <a:rPr lang="en-US" altLang="el-GR" sz="2400" b="1" smtClean="0">
                <a:solidFill>
                  <a:srgbClr val="004A82"/>
                </a:solidFill>
              </a:rPr>
              <a:t>Beer.</a:t>
            </a:r>
            <a:endParaRPr lang="el-GR" altLang="el-GR" sz="2400" smtClean="0">
              <a:solidFill>
                <a:srgbClr val="004A82"/>
              </a:solidFill>
            </a:endParaRPr>
          </a:p>
          <a:p>
            <a:pPr>
              <a:lnSpc>
                <a:spcPct val="114000"/>
              </a:lnSpc>
              <a:spcBef>
                <a:spcPts val="1200"/>
              </a:spcBef>
            </a:pPr>
            <a:r>
              <a:rPr lang="el-GR" altLang="el-GR" sz="2400" smtClean="0"/>
              <a:t>Όταν </a:t>
            </a:r>
            <a:r>
              <a:rPr lang="el-GR" altLang="el-GR" sz="2400" b="1" smtClean="0"/>
              <a:t>μονοχρωματική ακτινοβολία</a:t>
            </a:r>
            <a:r>
              <a:rPr lang="el-GR" altLang="el-GR" sz="2400" smtClean="0"/>
              <a:t> περάσει μέσα από μια έγχρωμη ουσία (δηλαδή ουσία που απορροφά), τότε ένα μέρος της απορροφάται, ενώ ένα άλλο διέρχεται μέσα από το σώμα. </a:t>
            </a:r>
          </a:p>
          <a:p>
            <a:pPr>
              <a:lnSpc>
                <a:spcPct val="114000"/>
              </a:lnSpc>
              <a:spcBef>
                <a:spcPts val="1200"/>
              </a:spcBef>
              <a:buFont typeface="Arial" charset="0"/>
              <a:buNone/>
            </a:pPr>
            <a:endParaRPr lang="el-GR" altLang="el-GR" sz="2400" smtClean="0"/>
          </a:p>
        </p:txBody>
      </p:sp>
      <p:sp>
        <p:nvSpPr>
          <p:cNvPr id="655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63D41D0-A66B-4A4E-8C27-82E9F38C7066}" type="slidenum">
              <a:rPr lang="el-GR" altLang="el-GR" smtClean="0">
                <a:solidFill>
                  <a:srgbClr val="000000"/>
                </a:solidFill>
              </a:rPr>
              <a:pPr/>
              <a:t>28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p:txBody>
          <a:bodyPr/>
          <a:lstStyle/>
          <a:p>
            <a:r>
              <a:rPr lang="el-GR" altLang="el-GR" smtClean="0"/>
              <a:t>Χρωστικές</a:t>
            </a:r>
          </a:p>
        </p:txBody>
      </p:sp>
      <p:sp>
        <p:nvSpPr>
          <p:cNvPr id="29698" name="Θέση περιεχομένου 2"/>
          <p:cNvSpPr>
            <a:spLocks noGrp="1"/>
          </p:cNvSpPr>
          <p:nvPr>
            <p:ph idx="1"/>
          </p:nvPr>
        </p:nvSpPr>
        <p:spPr>
          <a:xfrm>
            <a:off x="214313" y="981075"/>
            <a:ext cx="5437187" cy="5400675"/>
          </a:xfrm>
        </p:spPr>
        <p:txBody>
          <a:bodyPr/>
          <a:lstStyle/>
          <a:p>
            <a:pPr>
              <a:lnSpc>
                <a:spcPct val="110000"/>
              </a:lnSpc>
            </a:pPr>
            <a:r>
              <a:rPr lang="el-GR" altLang="el-GR" sz="2400" smtClean="0"/>
              <a:t>Ο χρωματισμός των υλικών, των τροφίμων και των φαρμάκων επιτυγχάνεται με τη χρήση των έγχρωμων ουσιών (ανόργανων και οργανικών). </a:t>
            </a:r>
          </a:p>
          <a:p>
            <a:pPr>
              <a:lnSpc>
                <a:spcPct val="110000"/>
              </a:lnSpc>
            </a:pPr>
            <a:r>
              <a:rPr lang="el-GR" altLang="el-GR" sz="2400" smtClean="0"/>
              <a:t>Οι χρωστικές, που κυκλοφορούν στο εμπόριο, παρασκευάζονται από μεγάλες πολυεθνικές εταιρίες που παράγουν φάρμακα και άλλες οργανικές ενώσεις και περιλαμβάνονται σε ένα πεντάτομο βιβλίο, με το γενικό τίτλο </a:t>
            </a:r>
            <a:r>
              <a:rPr lang="el-GR" altLang="el-GR" sz="2400" b="1" smtClean="0"/>
              <a:t>Color Index</a:t>
            </a:r>
            <a:r>
              <a:rPr lang="el-GR" altLang="el-GR" sz="2400" smtClean="0"/>
              <a:t>.</a:t>
            </a:r>
          </a:p>
        </p:txBody>
      </p:sp>
      <p:pic>
        <p:nvPicPr>
          <p:cNvPr id="29699" name="Picture 2" descr="διάφορα ινδικά πηγμέντ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1341438"/>
            <a:ext cx="3360738" cy="2519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8"/>
          <p:cNvSpPr>
            <a:spLocks noChangeArrowheads="1"/>
          </p:cNvSpPr>
          <p:nvPr/>
        </p:nvSpPr>
        <p:spPr bwMode="auto">
          <a:xfrm>
            <a:off x="5932488" y="3860800"/>
            <a:ext cx="2671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Indian pigments</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Luigi Chiesa"/>
              </a:rPr>
              <a:t>Luigi Chiesa</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a:t>
            </a:r>
            <a:r>
              <a:rPr lang="el-GR" altLang="el-GR" sz="1200">
                <a:solidFill>
                  <a:srgbClr val="000000"/>
                </a:solidFill>
                <a:latin typeface="Calibri" pitchFamily="34" charset="0"/>
                <a:cs typeface="Arial" charset="0"/>
                <a:hlinkClick r:id="rId5"/>
              </a:rPr>
              <a:t>από</a:t>
            </a:r>
            <a:r>
              <a:rPr lang="en-US" altLang="el-GR" sz="1200">
                <a:solidFill>
                  <a:srgbClr val="000000"/>
                </a:solidFill>
                <a:latin typeface="Calibri" pitchFamily="34" charset="0"/>
                <a:cs typeface="Arial" charset="0"/>
                <a:hlinkClick r:id="rId5"/>
              </a:rPr>
              <a:t> 2.0</a:t>
            </a:r>
            <a:endParaRPr lang="en-US" altLang="el-GR" sz="1200">
              <a:solidFill>
                <a:srgbClr val="000000"/>
              </a:solidFill>
              <a:latin typeface="Calibri" pitchFamily="34" charset="0"/>
              <a:cs typeface="Arial" charset="0"/>
            </a:endParaRPr>
          </a:p>
        </p:txBody>
      </p:sp>
      <p:sp>
        <p:nvSpPr>
          <p:cNvPr id="2970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2DFA057-1093-4A16-9708-F85BC0DAF810}" type="slidenum">
              <a:rPr lang="el-GR" altLang="el-GR" smtClean="0">
                <a:solidFill>
                  <a:srgbClr val="000000"/>
                </a:solidFill>
              </a:rPr>
              <a:pPr/>
              <a:t>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Τίτλος 1"/>
          <p:cNvSpPr>
            <a:spLocks noGrp="1"/>
          </p:cNvSpPr>
          <p:nvPr>
            <p:ph type="title"/>
          </p:nvPr>
        </p:nvSpPr>
        <p:spPr/>
        <p:txBody>
          <a:bodyPr/>
          <a:lstStyle/>
          <a:p>
            <a:r>
              <a:rPr lang="el-GR" altLang="el-GR" smtClean="0"/>
              <a:t>Νόμος </a:t>
            </a:r>
            <a:r>
              <a:rPr lang="en-US" altLang="el-GR" smtClean="0"/>
              <a:t>Lambert – Beer</a:t>
            </a:r>
            <a:r>
              <a:rPr lang="el-GR" altLang="el-GR" smtClean="0"/>
              <a:t> </a:t>
            </a:r>
            <a:r>
              <a:rPr lang="el-GR" altLang="el-GR" sz="3200" b="0" smtClean="0"/>
              <a:t>(2 από 3)</a:t>
            </a:r>
            <a:endParaRPr lang="el-GR" altLang="el-GR" smtClean="0"/>
          </a:p>
        </p:txBody>
      </p:sp>
      <p:grpSp>
        <p:nvGrpSpPr>
          <p:cNvPr id="67586" name="Ομάδα 18" descr="σχηματικά ο νόμος των Lambert – Beer "/>
          <p:cNvGrpSpPr>
            <a:grpSpLocks/>
          </p:cNvGrpSpPr>
          <p:nvPr/>
        </p:nvGrpSpPr>
        <p:grpSpPr bwMode="auto">
          <a:xfrm>
            <a:off x="858838" y="2349500"/>
            <a:ext cx="7600950" cy="2303463"/>
            <a:chOff x="502445" y="2348878"/>
            <a:chExt cx="7601988" cy="2304258"/>
          </a:xfrm>
        </p:grpSpPr>
        <p:sp>
          <p:nvSpPr>
            <p:cNvPr id="11" name="Ορθογώνιο 10"/>
            <p:cNvSpPr/>
            <p:nvPr/>
          </p:nvSpPr>
          <p:spPr>
            <a:xfrm>
              <a:off x="3887457" y="2348878"/>
              <a:ext cx="936753" cy="230425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3" name="Ευθύγραμμο βέλος σύνδεσης 12"/>
            <p:cNvCxnSpPr/>
            <p:nvPr/>
          </p:nvCxnSpPr>
          <p:spPr>
            <a:xfrm>
              <a:off x="1691644" y="3357289"/>
              <a:ext cx="158454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5076657" y="3360465"/>
              <a:ext cx="15829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91" name="TextBox 14"/>
            <p:cNvSpPr txBox="1">
              <a:spLocks noChangeArrowheads="1"/>
            </p:cNvSpPr>
            <p:nvPr/>
          </p:nvSpPr>
          <p:spPr bwMode="auto">
            <a:xfrm>
              <a:off x="502445" y="2348878"/>
              <a:ext cx="3586652" cy="42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cs typeface="Arial" charset="0"/>
                </a:rPr>
                <a:t>Προσπίπτουσα ακτινοβολία</a:t>
              </a:r>
            </a:p>
          </p:txBody>
        </p:sp>
        <p:sp>
          <p:nvSpPr>
            <p:cNvPr id="67592" name="TextBox 15"/>
            <p:cNvSpPr txBox="1">
              <a:spLocks noChangeArrowheads="1"/>
            </p:cNvSpPr>
            <p:nvPr/>
          </p:nvSpPr>
          <p:spPr bwMode="auto">
            <a:xfrm>
              <a:off x="4932175" y="2348878"/>
              <a:ext cx="3172258" cy="42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cs typeface="Arial" charset="0"/>
                </a:rPr>
                <a:t>Εξερχόμενη ακτινοβολία</a:t>
              </a:r>
            </a:p>
          </p:txBody>
        </p:sp>
        <p:sp>
          <p:nvSpPr>
            <p:cNvPr id="67593" name="TextBox 16"/>
            <p:cNvSpPr txBox="1">
              <a:spLocks noChangeArrowheads="1"/>
            </p:cNvSpPr>
            <p:nvPr/>
          </p:nvSpPr>
          <p:spPr bwMode="auto">
            <a:xfrm>
              <a:off x="2300865" y="3452923"/>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400">
                  <a:solidFill>
                    <a:srgbClr val="000000"/>
                  </a:solidFill>
                  <a:latin typeface="Calibri" pitchFamily="34" charset="0"/>
                  <a:cs typeface="Arial" charset="0"/>
                </a:rPr>
                <a:t>I</a:t>
              </a:r>
              <a:r>
                <a:rPr lang="en-US" altLang="el-GR" sz="2400" baseline="-25000">
                  <a:solidFill>
                    <a:srgbClr val="000000"/>
                  </a:solidFill>
                  <a:latin typeface="Calibri" pitchFamily="34" charset="0"/>
                  <a:cs typeface="Arial" charset="0"/>
                </a:rPr>
                <a:t>0</a:t>
              </a:r>
              <a:endParaRPr lang="el-GR" altLang="el-GR" sz="2400" baseline="-25000">
                <a:solidFill>
                  <a:srgbClr val="000000"/>
                </a:solidFill>
                <a:latin typeface="Calibri" pitchFamily="34" charset="0"/>
                <a:cs typeface="Arial" charset="0"/>
              </a:endParaRPr>
            </a:p>
          </p:txBody>
        </p:sp>
        <p:sp>
          <p:nvSpPr>
            <p:cNvPr id="67594" name="TextBox 17"/>
            <p:cNvSpPr txBox="1">
              <a:spLocks noChangeArrowheads="1"/>
            </p:cNvSpPr>
            <p:nvPr/>
          </p:nvSpPr>
          <p:spPr bwMode="auto">
            <a:xfrm>
              <a:off x="5737339" y="3426564"/>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400">
                  <a:solidFill>
                    <a:srgbClr val="000000"/>
                  </a:solidFill>
                  <a:latin typeface="Calibri" pitchFamily="34" charset="0"/>
                  <a:cs typeface="Arial" charset="0"/>
                </a:rPr>
                <a:t>I</a:t>
              </a:r>
              <a:endParaRPr lang="el-GR" altLang="el-GR" sz="2400">
                <a:solidFill>
                  <a:srgbClr val="000000"/>
                </a:solidFill>
                <a:latin typeface="Calibri" pitchFamily="34" charset="0"/>
                <a:cs typeface="Arial" charset="0"/>
              </a:endParaRPr>
            </a:p>
          </p:txBody>
        </p:sp>
      </p:grpSp>
      <p:sp>
        <p:nvSpPr>
          <p:cNvPr id="675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72F2E6-422E-42DF-A79A-B43DABB36A86}" type="slidenum">
              <a:rPr lang="el-GR" altLang="el-GR" smtClean="0">
                <a:solidFill>
                  <a:srgbClr val="000000"/>
                </a:solidFill>
              </a:rPr>
              <a:pPr/>
              <a:t>29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1"/>
          <p:cNvSpPr>
            <a:spLocks noGrp="1"/>
          </p:cNvSpPr>
          <p:nvPr>
            <p:ph type="title"/>
          </p:nvPr>
        </p:nvSpPr>
        <p:spPr/>
        <p:txBody>
          <a:bodyPr/>
          <a:lstStyle/>
          <a:p>
            <a:r>
              <a:rPr lang="el-GR" altLang="el-GR" smtClean="0"/>
              <a:t>Νόμος </a:t>
            </a:r>
            <a:r>
              <a:rPr lang="en-US" altLang="el-GR" smtClean="0"/>
              <a:t>Lambert – Beer</a:t>
            </a:r>
            <a:r>
              <a:rPr lang="el-GR" altLang="el-GR" smtClean="0"/>
              <a:t> </a:t>
            </a:r>
            <a:r>
              <a:rPr lang="el-GR" altLang="el-GR" sz="3200" b="0" smtClean="0"/>
              <a:t>(3 από 3)</a:t>
            </a:r>
          </a:p>
        </p:txBody>
      </p:sp>
      <p:sp>
        <p:nvSpPr>
          <p:cNvPr id="3" name="Θέση περιεχομένου 2"/>
          <p:cNvSpPr>
            <a:spLocks noGrp="1"/>
          </p:cNvSpPr>
          <p:nvPr>
            <p:ph idx="1"/>
          </p:nvPr>
        </p:nvSpPr>
        <p:spPr/>
        <p:txBody>
          <a:bodyPr/>
          <a:lstStyle/>
          <a:p>
            <a:pPr>
              <a:lnSpc>
                <a:spcPct val="114000"/>
              </a:lnSpc>
              <a:spcBef>
                <a:spcPts val="1200"/>
              </a:spcBef>
            </a:pPr>
            <a:r>
              <a:rPr lang="el-GR" altLang="el-GR" sz="2400" smtClean="0"/>
              <a:t>Αν </a:t>
            </a:r>
            <a:r>
              <a:rPr lang="en-US" altLang="el-GR" sz="2400" smtClean="0"/>
              <a:t>I</a:t>
            </a:r>
            <a:r>
              <a:rPr lang="el-GR" altLang="el-GR" sz="2400" baseline="-25000" smtClean="0"/>
              <a:t>0 </a:t>
            </a:r>
            <a:r>
              <a:rPr lang="el-GR" altLang="el-GR" sz="2400" smtClean="0"/>
              <a:t>η ένταση της προσπίπτουσας και Ι η ένταση της εξερχόμενης ακτινοβολίας, ισχύει ότι  η απορρόφηση της ακτινοβολίας (Α) από ένα έγχρωμο σώμα ισούται με:</a:t>
            </a:r>
          </a:p>
          <a:p>
            <a:pPr algn="ctr">
              <a:lnSpc>
                <a:spcPct val="114000"/>
              </a:lnSpc>
              <a:spcBef>
                <a:spcPts val="1200"/>
              </a:spcBef>
              <a:buFont typeface="Arial" charset="0"/>
              <a:buNone/>
            </a:pPr>
            <a:r>
              <a:rPr lang="el-GR" altLang="el-GR" sz="2400" b="1" smtClean="0">
                <a:solidFill>
                  <a:srgbClr val="004A82"/>
                </a:solidFill>
              </a:rPr>
              <a:t>Α=</a:t>
            </a:r>
            <a:r>
              <a:rPr lang="en-US" altLang="el-GR" sz="2400" b="1" smtClean="0">
                <a:solidFill>
                  <a:srgbClr val="004A82"/>
                </a:solidFill>
              </a:rPr>
              <a:t>log</a:t>
            </a:r>
            <a:r>
              <a:rPr lang="el-GR" altLang="el-GR" sz="2400" b="1" smtClean="0">
                <a:solidFill>
                  <a:srgbClr val="004A82"/>
                </a:solidFill>
              </a:rPr>
              <a:t>( </a:t>
            </a:r>
            <a:r>
              <a:rPr lang="en-US" altLang="el-GR" sz="2400" b="1" smtClean="0">
                <a:solidFill>
                  <a:srgbClr val="004A82"/>
                </a:solidFill>
              </a:rPr>
              <a:t>I</a:t>
            </a:r>
            <a:r>
              <a:rPr lang="el-GR" altLang="el-GR" sz="2400" b="1" baseline="-25000" smtClean="0">
                <a:solidFill>
                  <a:srgbClr val="004A82"/>
                </a:solidFill>
              </a:rPr>
              <a:t>0</a:t>
            </a:r>
            <a:r>
              <a:rPr lang="el-GR" altLang="el-GR" sz="2400" b="1" smtClean="0">
                <a:solidFill>
                  <a:srgbClr val="004A82"/>
                </a:solidFill>
              </a:rPr>
              <a:t>/</a:t>
            </a:r>
            <a:r>
              <a:rPr lang="en-US" altLang="el-GR" sz="2400" b="1" smtClean="0">
                <a:solidFill>
                  <a:srgbClr val="004A82"/>
                </a:solidFill>
              </a:rPr>
              <a:t>I</a:t>
            </a:r>
            <a:r>
              <a:rPr lang="el-GR" altLang="el-GR" sz="2400" b="1" smtClean="0">
                <a:solidFill>
                  <a:srgbClr val="004A82"/>
                </a:solidFill>
              </a:rPr>
              <a:t>) </a:t>
            </a:r>
          </a:p>
          <a:p>
            <a:pPr algn="ctr">
              <a:lnSpc>
                <a:spcPct val="114000"/>
              </a:lnSpc>
              <a:spcBef>
                <a:spcPts val="1200"/>
              </a:spcBef>
              <a:buFont typeface="Arial" charset="0"/>
              <a:buNone/>
            </a:pPr>
            <a:r>
              <a:rPr lang="el-GR" altLang="el-GR" sz="2400" smtClean="0"/>
              <a:t>και </a:t>
            </a:r>
          </a:p>
          <a:p>
            <a:pPr algn="ctr">
              <a:lnSpc>
                <a:spcPct val="114000"/>
              </a:lnSpc>
              <a:spcBef>
                <a:spcPts val="1200"/>
              </a:spcBef>
              <a:buFont typeface="Arial" charset="0"/>
              <a:buNone/>
            </a:pPr>
            <a:r>
              <a:rPr lang="en-US" altLang="el-GR" sz="2400" b="1" smtClean="0">
                <a:solidFill>
                  <a:srgbClr val="004A82"/>
                </a:solidFill>
              </a:rPr>
              <a:t>A</a:t>
            </a:r>
            <a:r>
              <a:rPr lang="el-GR" altLang="el-GR" sz="2400" b="1" smtClean="0">
                <a:solidFill>
                  <a:srgbClr val="004A82"/>
                </a:solidFill>
              </a:rPr>
              <a:t>=</a:t>
            </a:r>
            <a:r>
              <a:rPr lang="en-US" altLang="el-GR" sz="2400" b="1" smtClean="0">
                <a:solidFill>
                  <a:srgbClr val="004A82"/>
                </a:solidFill>
              </a:rPr>
              <a:t>log</a:t>
            </a:r>
            <a:r>
              <a:rPr lang="el-GR" altLang="el-GR" sz="2400" b="1" smtClean="0">
                <a:solidFill>
                  <a:srgbClr val="004A82"/>
                </a:solidFill>
              </a:rPr>
              <a:t> 1/</a:t>
            </a:r>
            <a:r>
              <a:rPr lang="en-US" altLang="el-GR" sz="2400" b="1" smtClean="0">
                <a:solidFill>
                  <a:srgbClr val="004A82"/>
                </a:solidFill>
              </a:rPr>
              <a:t>T</a:t>
            </a:r>
            <a:r>
              <a:rPr lang="el-GR" altLang="el-GR" sz="2400" smtClean="0"/>
              <a:t> </a:t>
            </a:r>
          </a:p>
          <a:p>
            <a:pPr>
              <a:lnSpc>
                <a:spcPct val="114000"/>
              </a:lnSpc>
              <a:spcBef>
                <a:spcPts val="1200"/>
              </a:spcBef>
              <a:buFont typeface="Arial" charset="0"/>
              <a:buNone/>
            </a:pPr>
            <a:r>
              <a:rPr lang="el-GR" altLang="el-GR" sz="2400" smtClean="0"/>
              <a:t>     όπου Τ η διαπερατότητα, καθώς ισχύει ότι </a:t>
            </a:r>
            <a:r>
              <a:rPr lang="en-US" altLang="el-GR" sz="2400" b="1" smtClean="0">
                <a:solidFill>
                  <a:srgbClr val="004A82"/>
                </a:solidFill>
              </a:rPr>
              <a:t>T</a:t>
            </a:r>
            <a:r>
              <a:rPr lang="el-GR" altLang="el-GR" sz="2400" b="1" smtClean="0">
                <a:solidFill>
                  <a:srgbClr val="004A82"/>
                </a:solidFill>
              </a:rPr>
              <a:t>= </a:t>
            </a:r>
            <a:r>
              <a:rPr lang="en-US" altLang="el-GR" sz="2400" b="1" smtClean="0">
                <a:solidFill>
                  <a:srgbClr val="004A82"/>
                </a:solidFill>
              </a:rPr>
              <a:t>I</a:t>
            </a:r>
            <a:r>
              <a:rPr lang="el-GR" altLang="el-GR" sz="2400" b="1" smtClean="0">
                <a:solidFill>
                  <a:srgbClr val="004A82"/>
                </a:solidFill>
              </a:rPr>
              <a:t>/</a:t>
            </a:r>
            <a:r>
              <a:rPr lang="en-US" altLang="el-GR" sz="2400" b="1" smtClean="0">
                <a:solidFill>
                  <a:srgbClr val="004A82"/>
                </a:solidFill>
              </a:rPr>
              <a:t>I</a:t>
            </a:r>
            <a:r>
              <a:rPr lang="el-GR" altLang="el-GR" sz="2400" b="1" baseline="-25000" smtClean="0">
                <a:solidFill>
                  <a:srgbClr val="004A82"/>
                </a:solidFill>
              </a:rPr>
              <a:t>0 </a:t>
            </a:r>
            <a:r>
              <a:rPr lang="el-GR" altLang="el-GR" sz="2400" baseline="-25000" smtClean="0"/>
              <a:t>.</a:t>
            </a:r>
          </a:p>
          <a:p>
            <a:pPr>
              <a:lnSpc>
                <a:spcPct val="114000"/>
              </a:lnSpc>
              <a:spcBef>
                <a:spcPts val="1200"/>
              </a:spcBef>
            </a:pPr>
            <a:r>
              <a:rPr lang="el-GR" altLang="el-GR" sz="2400" smtClean="0"/>
              <a:t>Πρακτικά, η απορρόφηση Α αντιστοιχεί στην αδιαφάνεια ή οπτική πυκνότητα του υλικού (</a:t>
            </a:r>
            <a:r>
              <a:rPr lang="en-US" altLang="el-GR" sz="2400" smtClean="0"/>
              <a:t>D</a:t>
            </a:r>
            <a:r>
              <a:rPr lang="el-GR" altLang="el-GR" sz="2400" smtClean="0"/>
              <a:t>).</a:t>
            </a:r>
          </a:p>
          <a:p>
            <a:pPr>
              <a:lnSpc>
                <a:spcPct val="114000"/>
              </a:lnSpc>
              <a:spcBef>
                <a:spcPts val="1200"/>
              </a:spcBef>
              <a:buFont typeface="Arial" charset="0"/>
              <a:buNone/>
            </a:pPr>
            <a:endParaRPr lang="el-GR" altLang="el-GR" sz="2400" smtClean="0"/>
          </a:p>
        </p:txBody>
      </p:sp>
      <p:sp>
        <p:nvSpPr>
          <p:cNvPr id="665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20A1924-7973-4CA8-A700-F7ED9B209CA9}" type="slidenum">
              <a:rPr lang="el-GR" altLang="el-GR" smtClean="0">
                <a:solidFill>
                  <a:srgbClr val="000000"/>
                </a:solidFill>
              </a:rPr>
              <a:pPr/>
              <a:t>30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1"/>
          <p:cNvSpPr>
            <a:spLocks noGrp="1"/>
          </p:cNvSpPr>
          <p:nvPr>
            <p:ph type="title"/>
          </p:nvPr>
        </p:nvSpPr>
        <p:spPr/>
        <p:txBody>
          <a:bodyPr/>
          <a:lstStyle/>
          <a:p>
            <a:r>
              <a:rPr lang="el-GR" altLang="el-GR" smtClean="0"/>
              <a:t>Ο ρόλος του πιγμέντου</a:t>
            </a:r>
          </a:p>
        </p:txBody>
      </p:sp>
      <p:sp>
        <p:nvSpPr>
          <p:cNvPr id="3" name="Θέση περιεχομένου 2"/>
          <p:cNvSpPr>
            <a:spLocks noGrp="1"/>
          </p:cNvSpPr>
          <p:nvPr>
            <p:ph idx="1"/>
          </p:nvPr>
        </p:nvSpPr>
        <p:spPr>
          <a:xfrm>
            <a:off x="457200" y="1196975"/>
            <a:ext cx="8507413" cy="2663825"/>
          </a:xfrm>
        </p:spPr>
        <p:txBody>
          <a:bodyPr/>
          <a:lstStyle/>
          <a:p>
            <a:pPr marL="0" indent="0">
              <a:lnSpc>
                <a:spcPct val="114000"/>
              </a:lnSpc>
              <a:spcBef>
                <a:spcPts val="1200"/>
              </a:spcBef>
              <a:buFont typeface="Arial" charset="0"/>
              <a:buNone/>
            </a:pPr>
            <a:r>
              <a:rPr lang="el-GR" altLang="el-GR" sz="2400" smtClean="0"/>
              <a:t>Οι μεταβολές της ενεργειακής κατανομής της φωτεινής ακτινοβολίας μέσα από ένα έγχρωμο επίστρωμα με καλυπτική ικανότητα οφείλονται στον συνδυασμό της απορρόφησης και της διάχυσης προς</a:t>
            </a:r>
            <a:r>
              <a:rPr lang="el-GR" altLang="el-GR" sz="2400" i="1" smtClean="0"/>
              <a:t> </a:t>
            </a:r>
            <a:r>
              <a:rPr lang="el-GR" altLang="el-GR" sz="2400" smtClean="0"/>
              <a:t>διάφορες κατευθύνσεις της ακτινοβολίας αυτής, από κάθε ξεχωριστό σωματίδιο του πιγμέντου.</a:t>
            </a:r>
          </a:p>
        </p:txBody>
      </p:sp>
      <p:pic>
        <p:nvPicPr>
          <p:cNvPr id="68611" name="Picture 2" descr="σχηματικά η απορρόφηση περιοχών της ακτινοβολίας ορατού φάσματος από χρωστική ύλ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3573463"/>
            <a:ext cx="4286250" cy="2524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2" name="Rectangle 8"/>
          <p:cNvSpPr>
            <a:spLocks noChangeArrowheads="1"/>
          </p:cNvSpPr>
          <p:nvPr/>
        </p:nvSpPr>
        <p:spPr bwMode="auto">
          <a:xfrm>
            <a:off x="3306763" y="6235700"/>
            <a:ext cx="2522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4"/>
              </a:rPr>
              <a:t>Simple reflectance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tooltip="User:Phidauex"/>
              </a:rPr>
              <a:t>Phidauex</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sp>
        <p:nvSpPr>
          <p:cNvPr id="6861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FC18913-5134-4CAA-BFA8-5D4C0A8C4BEF}" type="slidenum">
              <a:rPr lang="el-GR" altLang="el-GR" smtClean="0">
                <a:solidFill>
                  <a:srgbClr val="000000"/>
                </a:solidFill>
              </a:rPr>
              <a:pPr/>
              <a:t>31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Τίτλος 1"/>
          <p:cNvSpPr>
            <a:spLocks noGrp="1"/>
          </p:cNvSpPr>
          <p:nvPr>
            <p:ph type="title"/>
          </p:nvPr>
        </p:nvSpPr>
        <p:spPr/>
        <p:txBody>
          <a:bodyPr/>
          <a:lstStyle/>
          <a:p>
            <a:r>
              <a:rPr lang="el-GR" altLang="el-GR" smtClean="0"/>
              <a:t>Χημική και φυσική δομή</a:t>
            </a:r>
          </a:p>
        </p:txBody>
      </p:sp>
      <p:sp>
        <p:nvSpPr>
          <p:cNvPr id="70658" name="Θέση περιεχομένου 2"/>
          <p:cNvSpPr>
            <a:spLocks noGrp="1"/>
          </p:cNvSpPr>
          <p:nvPr>
            <p:ph idx="1"/>
          </p:nvPr>
        </p:nvSpPr>
        <p:spPr>
          <a:xfrm>
            <a:off x="457200" y="1196975"/>
            <a:ext cx="8507413" cy="3600450"/>
          </a:xfrm>
        </p:spPr>
        <p:txBody>
          <a:bodyPr/>
          <a:lstStyle/>
          <a:p>
            <a:pPr>
              <a:lnSpc>
                <a:spcPct val="114000"/>
              </a:lnSpc>
              <a:spcBef>
                <a:spcPts val="1200"/>
              </a:spcBef>
            </a:pPr>
            <a:r>
              <a:rPr lang="el-GR" altLang="el-GR" sz="2400" smtClean="0"/>
              <a:t>Η ικανότητα του πιγμέντου να απορροφά τη φωτεινή ακτινοβολία εξαρτάται από την </a:t>
            </a:r>
            <a:r>
              <a:rPr lang="el-GR" altLang="el-GR" sz="2400" b="1" smtClean="0">
                <a:solidFill>
                  <a:srgbClr val="004A82"/>
                </a:solidFill>
              </a:rPr>
              <a:t>χημική του φύση</a:t>
            </a:r>
            <a:r>
              <a:rPr lang="el-GR" altLang="el-GR" sz="2400" smtClean="0"/>
              <a:t>, αλλά η ικανότητα του να την διαχέει προς διάφορες κατευθύνσεις εξαρτάται και από πολλούς άλλους παράγοντες που μερικές φορές είναι</a:t>
            </a:r>
            <a:r>
              <a:rPr lang="el-GR" altLang="el-GR" sz="2400" b="1" smtClean="0"/>
              <a:t> </a:t>
            </a:r>
            <a:r>
              <a:rPr lang="el-GR" altLang="el-GR" sz="2400" smtClean="0"/>
              <a:t>ιδιαίτερα πολύπλοκοι. </a:t>
            </a:r>
          </a:p>
          <a:p>
            <a:pPr>
              <a:lnSpc>
                <a:spcPct val="114000"/>
              </a:lnSpc>
              <a:spcBef>
                <a:spcPts val="1200"/>
              </a:spcBef>
            </a:pPr>
            <a:r>
              <a:rPr lang="el-GR" altLang="el-GR" sz="2400" smtClean="0"/>
              <a:t>Έτσι, η </a:t>
            </a:r>
            <a:r>
              <a:rPr lang="el-GR" altLang="el-GR" sz="2400" b="1" smtClean="0">
                <a:solidFill>
                  <a:srgbClr val="004A82"/>
                </a:solidFill>
              </a:rPr>
              <a:t>φυσική κατάσταση </a:t>
            </a:r>
            <a:r>
              <a:rPr lang="el-GR" altLang="el-GR" sz="2400" smtClean="0"/>
              <a:t>του πιγμέντου, δηλαδή η κρυσταλλική μορφή του, το μέγεθος και το σχήμα των σωματιδίων, ο βαθμός διασποράς τους κλπ ασκεί σημαντική επίδραση.</a:t>
            </a:r>
          </a:p>
        </p:txBody>
      </p:sp>
      <p:sp>
        <p:nvSpPr>
          <p:cNvPr id="706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40A12BE-884A-4989-8185-01203707F68D}" type="slidenum">
              <a:rPr lang="el-GR" altLang="el-GR" smtClean="0">
                <a:solidFill>
                  <a:srgbClr val="000000"/>
                </a:solidFill>
              </a:rPr>
              <a:pPr/>
              <a:t>32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Τίτλος 1"/>
          <p:cNvSpPr>
            <a:spLocks noGrp="1"/>
          </p:cNvSpPr>
          <p:nvPr>
            <p:ph type="title"/>
          </p:nvPr>
        </p:nvSpPr>
        <p:spPr/>
        <p:txBody>
          <a:bodyPr/>
          <a:lstStyle/>
          <a:p>
            <a:r>
              <a:rPr lang="en-US" altLang="el-GR" smtClean="0"/>
              <a:t>Kubelka </a:t>
            </a:r>
            <a:r>
              <a:rPr lang="el-GR" altLang="el-GR" smtClean="0"/>
              <a:t>– </a:t>
            </a:r>
            <a:r>
              <a:rPr lang="en-US" altLang="el-GR" smtClean="0"/>
              <a:t>Munk</a:t>
            </a:r>
            <a:r>
              <a:rPr lang="el-GR" altLang="el-GR" smtClean="0"/>
              <a:t> </a:t>
            </a:r>
            <a:r>
              <a:rPr lang="el-GR" altLang="el-GR" sz="3200" b="0" smtClean="0"/>
              <a:t>(1 από 3)</a:t>
            </a:r>
            <a:r>
              <a:rPr lang="en-US" altLang="el-GR" sz="3200" b="0" smtClean="0"/>
              <a:t> </a:t>
            </a:r>
            <a:endParaRPr lang="el-GR" altLang="el-GR" smtClean="0"/>
          </a:p>
        </p:txBody>
      </p:sp>
      <p:sp>
        <p:nvSpPr>
          <p:cNvPr id="72706" name="Θέση περιεχομένου 2"/>
          <p:cNvSpPr>
            <a:spLocks noGrp="1"/>
          </p:cNvSpPr>
          <p:nvPr>
            <p:ph idx="1"/>
          </p:nvPr>
        </p:nvSpPr>
        <p:spPr/>
        <p:txBody>
          <a:bodyPr/>
          <a:lstStyle/>
          <a:p>
            <a:pPr marL="0" indent="0">
              <a:lnSpc>
                <a:spcPct val="114000"/>
              </a:lnSpc>
              <a:spcBef>
                <a:spcPts val="1200"/>
              </a:spcBef>
              <a:buFont typeface="Arial" charset="0"/>
              <a:buNone/>
            </a:pPr>
            <a:r>
              <a:rPr lang="el-GR" altLang="el-GR" sz="2400" smtClean="0"/>
              <a:t>Οι </a:t>
            </a:r>
            <a:r>
              <a:rPr lang="en-US" altLang="el-GR" sz="2400" b="1" smtClean="0"/>
              <a:t>K</a:t>
            </a:r>
            <a:r>
              <a:rPr lang="el-GR" altLang="el-GR" sz="2400" b="1" smtClean="0"/>
              <a:t>ubelka</a:t>
            </a:r>
            <a:r>
              <a:rPr lang="el-GR" altLang="el-GR" sz="2400" smtClean="0"/>
              <a:t> και </a:t>
            </a:r>
            <a:r>
              <a:rPr lang="en-US" altLang="el-GR" sz="2400" b="1" smtClean="0"/>
              <a:t>M</a:t>
            </a:r>
            <a:r>
              <a:rPr lang="el-GR" altLang="el-GR" sz="2400" b="1" smtClean="0"/>
              <a:t>unk</a:t>
            </a:r>
            <a:r>
              <a:rPr lang="el-GR" altLang="el-GR" sz="2400" smtClean="0"/>
              <a:t>, μελέτησαν τις οπτικές ιδιότητες των στερεών σε κατάσταση διασποράς και διατύπωσαν  μια  μαθηματική σχέση μεταξύ της ανάκλασης του φωτός από ένα επίστρωμα που περιέχει πιγμέντα και των συντελεστών απορρόφησης και διάχυσης του πιγμέντου.</a:t>
            </a:r>
          </a:p>
        </p:txBody>
      </p:sp>
      <p:sp>
        <p:nvSpPr>
          <p:cNvPr id="727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54EE990-AD2E-474F-B775-3F17027FAA92}" type="slidenum">
              <a:rPr lang="el-GR" altLang="el-GR" smtClean="0">
                <a:solidFill>
                  <a:srgbClr val="000000"/>
                </a:solidFill>
              </a:rPr>
              <a:pPr/>
              <a:t>33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Τίτλος 1"/>
          <p:cNvSpPr>
            <a:spLocks noGrp="1"/>
          </p:cNvSpPr>
          <p:nvPr>
            <p:ph type="title"/>
          </p:nvPr>
        </p:nvSpPr>
        <p:spPr/>
        <p:txBody>
          <a:bodyPr/>
          <a:lstStyle/>
          <a:p>
            <a:r>
              <a:rPr lang="en-US" altLang="el-GR" smtClean="0"/>
              <a:t>Kubelka </a:t>
            </a:r>
            <a:r>
              <a:rPr lang="el-GR" altLang="el-GR" smtClean="0"/>
              <a:t>– </a:t>
            </a:r>
            <a:r>
              <a:rPr lang="en-US" altLang="el-GR" smtClean="0"/>
              <a:t>Munk</a:t>
            </a:r>
            <a:r>
              <a:rPr lang="el-GR" altLang="el-GR" smtClean="0"/>
              <a:t> </a:t>
            </a:r>
            <a:r>
              <a:rPr lang="el-GR" altLang="el-GR" sz="3200" b="0" smtClean="0"/>
              <a:t>(2 από 3)</a:t>
            </a:r>
            <a:r>
              <a:rPr lang="en-US" altLang="el-GR" sz="3200" b="0" smtClean="0"/>
              <a:t> </a:t>
            </a:r>
            <a:endParaRPr lang="el-GR" altLang="el-GR" sz="3200" b="0" smtClean="0"/>
          </a:p>
        </p:txBody>
      </p:sp>
      <p:sp>
        <p:nvSpPr>
          <p:cNvPr id="73730" name="Θέση περιεχομένου 2"/>
          <p:cNvSpPr>
            <a:spLocks noGrp="1"/>
          </p:cNvSpPr>
          <p:nvPr>
            <p:ph idx="1"/>
          </p:nvPr>
        </p:nvSpPr>
        <p:spPr/>
        <p:txBody>
          <a:bodyPr/>
          <a:lstStyle/>
          <a:p>
            <a:pPr>
              <a:lnSpc>
                <a:spcPct val="114000"/>
              </a:lnSpc>
              <a:spcBef>
                <a:spcPts val="1200"/>
              </a:spcBef>
            </a:pPr>
            <a:r>
              <a:rPr lang="el-GR" altLang="el-GR" sz="2400" smtClean="0"/>
              <a:t>Πραγματοποίησαν μια </a:t>
            </a:r>
            <a:r>
              <a:rPr lang="el-GR" altLang="el-GR" sz="2400" b="1" smtClean="0">
                <a:solidFill>
                  <a:srgbClr val="004A82"/>
                </a:solidFill>
              </a:rPr>
              <a:t>μαθηματική ανάλυση </a:t>
            </a:r>
            <a:r>
              <a:rPr lang="el-GR" altLang="el-GR" sz="2400" smtClean="0"/>
              <a:t>πάνω σε απλό </a:t>
            </a:r>
            <a:r>
              <a:rPr lang="el-GR" altLang="el-GR" sz="2400" b="1" smtClean="0">
                <a:solidFill>
                  <a:srgbClr val="004A82"/>
                </a:solidFill>
              </a:rPr>
              <a:t>μοντέλο</a:t>
            </a:r>
            <a:r>
              <a:rPr lang="el-GR" altLang="el-GR" sz="2400" smtClean="0"/>
              <a:t>: </a:t>
            </a:r>
          </a:p>
          <a:p>
            <a:pPr>
              <a:lnSpc>
                <a:spcPct val="114000"/>
              </a:lnSpc>
              <a:spcBef>
                <a:spcPts val="1200"/>
              </a:spcBef>
            </a:pPr>
            <a:r>
              <a:rPr lang="el-GR" altLang="el-GR" sz="2400" smtClean="0"/>
              <a:t>Θεώρησαν ότι το επίστρωμα περιέχει σε ομογενή διασπορά εξαιρετικά λεπτά σωματίδια του  πιγμέντου και ότι οι μεταβολές, που παθαίνει το φως όταν περάσει μέσα από πολύ λεπτές διαδοχικές στοιβάδες του επιστρώματος, είναι παρόμοιες με αυτές που συμβαίνουν στα διαλύματα των  χρωστικών,  με μόνη διαφορά, ότι το φως παράλληλα με την </a:t>
            </a:r>
            <a:r>
              <a:rPr lang="el-GR" altLang="el-GR" sz="2400" b="1" smtClean="0">
                <a:solidFill>
                  <a:srgbClr val="004A82"/>
                </a:solidFill>
              </a:rPr>
              <a:t>απορρόφηση</a:t>
            </a:r>
            <a:r>
              <a:rPr lang="el-GR" altLang="el-GR" sz="2400" smtClean="0"/>
              <a:t> παθαίνει επίσης </a:t>
            </a:r>
            <a:r>
              <a:rPr lang="el-GR" altLang="el-GR" sz="2400" b="1" smtClean="0">
                <a:solidFill>
                  <a:srgbClr val="004A82"/>
                </a:solidFill>
              </a:rPr>
              <a:t>διάχυση</a:t>
            </a:r>
            <a:r>
              <a:rPr lang="el-GR" altLang="el-GR" sz="2400" smtClean="0"/>
              <a:t> και </a:t>
            </a:r>
            <a:r>
              <a:rPr lang="el-GR" altLang="el-GR" sz="2400" b="1" smtClean="0">
                <a:solidFill>
                  <a:srgbClr val="004A82"/>
                </a:solidFill>
              </a:rPr>
              <a:t>ανάκλαση</a:t>
            </a:r>
            <a:r>
              <a:rPr lang="el-GR" altLang="el-GR" sz="2400" smtClean="0"/>
              <a:t>.</a:t>
            </a:r>
          </a:p>
        </p:txBody>
      </p:sp>
      <p:sp>
        <p:nvSpPr>
          <p:cNvPr id="737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F57540-3BFF-41BA-8408-22AC064078F8}" type="slidenum">
              <a:rPr lang="el-GR" altLang="el-GR" smtClean="0">
                <a:solidFill>
                  <a:srgbClr val="000000"/>
                </a:solidFill>
              </a:rPr>
              <a:pPr/>
              <a:t>34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p:txBody>
          <a:bodyPr/>
          <a:lstStyle/>
          <a:p>
            <a:r>
              <a:rPr lang="en-US" altLang="el-GR" smtClean="0"/>
              <a:t>Kubelka </a:t>
            </a:r>
            <a:r>
              <a:rPr lang="el-GR" altLang="el-GR" smtClean="0"/>
              <a:t>– </a:t>
            </a:r>
            <a:r>
              <a:rPr lang="en-US" altLang="el-GR" smtClean="0"/>
              <a:t>Munk</a:t>
            </a:r>
            <a:r>
              <a:rPr lang="el-GR" altLang="el-GR" smtClean="0"/>
              <a:t> </a:t>
            </a:r>
            <a:r>
              <a:rPr lang="el-GR" altLang="el-GR" sz="3200" b="0" smtClean="0"/>
              <a:t>(3 από 3)</a:t>
            </a:r>
            <a:r>
              <a:rPr lang="en-US" altLang="el-GR" sz="3200" b="0" smtClean="0"/>
              <a:t> </a:t>
            </a:r>
            <a:endParaRPr lang="el-GR" altLang="el-GR" smtClean="0"/>
          </a:p>
        </p:txBody>
      </p:sp>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cstate="print"/>
            <a:stretch>
              <a:fillRect l="-1111" t="-484" b="-1330"/>
            </a:stretch>
          </a:blipFill>
          <a:extLst/>
        </p:spPr>
        <p:txBody>
          <a:bodyPr/>
          <a:lstStyle/>
          <a:p>
            <a:pPr>
              <a:defRPr/>
            </a:pPr>
            <a:r>
              <a:rPr lang="el-GR">
                <a:noFill/>
              </a:rPr>
              <a:t> </a:t>
            </a:r>
          </a:p>
        </p:txBody>
      </p:sp>
      <p:sp>
        <p:nvSpPr>
          <p:cNvPr id="747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6CD606E-1638-46B3-9A35-EF0E5D72A1D6}" type="slidenum">
              <a:rPr lang="el-GR" altLang="el-GR" smtClean="0">
                <a:solidFill>
                  <a:srgbClr val="000000"/>
                </a:solidFill>
              </a:rPr>
              <a:pPr/>
              <a:t>35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Τίτλος 1"/>
          <p:cNvSpPr>
            <a:spLocks noGrp="1"/>
          </p:cNvSpPr>
          <p:nvPr>
            <p:ph type="title"/>
          </p:nvPr>
        </p:nvSpPr>
        <p:spPr/>
        <p:txBody>
          <a:bodyPr/>
          <a:lstStyle/>
          <a:p>
            <a:r>
              <a:rPr lang="el-GR" altLang="el-GR" smtClean="0"/>
              <a:t>Διάγραμμα ανάκλασης</a:t>
            </a:r>
          </a:p>
        </p:txBody>
      </p:sp>
      <p:sp>
        <p:nvSpPr>
          <p:cNvPr id="75778" name="Θέση περιεχομένου 2"/>
          <p:cNvSpPr>
            <a:spLocks noGrp="1"/>
          </p:cNvSpPr>
          <p:nvPr>
            <p:ph idx="1"/>
          </p:nvPr>
        </p:nvSpPr>
        <p:spPr>
          <a:xfrm>
            <a:off x="395288" y="5876925"/>
            <a:ext cx="8229600" cy="647700"/>
          </a:xfrm>
        </p:spPr>
        <p:txBody>
          <a:bodyPr/>
          <a:lstStyle/>
          <a:p>
            <a:pPr marL="0" indent="0" algn="ctr">
              <a:buFont typeface="Arial" charset="0"/>
              <a:buNone/>
            </a:pPr>
            <a:r>
              <a:rPr lang="el-GR" altLang="el-GR" sz="2200" smtClean="0"/>
              <a:t>Διαγράμματα % ανάκλασης δυο μπλε δειγμάτων σε συνάρτηση με το μήκος κύματος του φωτός.</a:t>
            </a:r>
          </a:p>
        </p:txBody>
      </p:sp>
      <p:grpSp>
        <p:nvGrpSpPr>
          <p:cNvPr id="75779" name="Ομάδα 45" descr="διάγραμμα ανάκλασης"/>
          <p:cNvGrpSpPr>
            <a:grpSpLocks/>
          </p:cNvGrpSpPr>
          <p:nvPr/>
        </p:nvGrpSpPr>
        <p:grpSpPr bwMode="auto">
          <a:xfrm>
            <a:off x="1898650" y="1196975"/>
            <a:ext cx="5365750" cy="4491038"/>
            <a:chOff x="1508014" y="1516142"/>
            <a:chExt cx="4875638" cy="4172578"/>
          </a:xfrm>
        </p:grpSpPr>
        <p:cxnSp>
          <p:nvCxnSpPr>
            <p:cNvPr id="8" name="Ευθεία γραμμή σύνδεσης 7"/>
            <p:cNvCxnSpPr/>
            <p:nvPr/>
          </p:nvCxnSpPr>
          <p:spPr>
            <a:xfrm>
              <a:off x="2555266" y="1628237"/>
              <a:ext cx="0" cy="316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2555266" y="4797862"/>
              <a:ext cx="37447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H="1">
              <a:off x="2412460" y="4148893"/>
              <a:ext cx="142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H="1">
              <a:off x="2412460" y="3501398"/>
              <a:ext cx="142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H="1">
              <a:off x="2412460" y="2924701"/>
              <a:ext cx="142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2412460" y="2277206"/>
              <a:ext cx="142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2412460" y="1700509"/>
              <a:ext cx="1428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Ελεύθερη σχεδίαση 23"/>
            <p:cNvSpPr/>
            <p:nvPr/>
          </p:nvSpPr>
          <p:spPr>
            <a:xfrm>
              <a:off x="2761544" y="2476322"/>
              <a:ext cx="3337937" cy="1783190"/>
            </a:xfrm>
            <a:custGeom>
              <a:avLst/>
              <a:gdLst>
                <a:gd name="connsiteX0" fmla="*/ 0 w 3338004"/>
                <a:gd name="connsiteY0" fmla="*/ 914535 h 1782061"/>
                <a:gd name="connsiteX1" fmla="*/ 124288 w 3338004"/>
                <a:gd name="connsiteY1" fmla="*/ 710348 h 1782061"/>
                <a:gd name="connsiteX2" fmla="*/ 275208 w 3338004"/>
                <a:gd name="connsiteY2" fmla="*/ 461774 h 1782061"/>
                <a:gd name="connsiteX3" fmla="*/ 479395 w 3338004"/>
                <a:gd name="connsiteY3" fmla="*/ 213199 h 1782061"/>
                <a:gd name="connsiteX4" fmla="*/ 656948 w 3338004"/>
                <a:gd name="connsiteY4" fmla="*/ 44523 h 1782061"/>
                <a:gd name="connsiteX5" fmla="*/ 816746 w 3338004"/>
                <a:gd name="connsiteY5" fmla="*/ 135 h 1782061"/>
                <a:gd name="connsiteX6" fmla="*/ 1020932 w 3338004"/>
                <a:gd name="connsiteY6" fmla="*/ 53401 h 1782061"/>
                <a:gd name="connsiteX7" fmla="*/ 1198486 w 3338004"/>
                <a:gd name="connsiteY7" fmla="*/ 230954 h 1782061"/>
                <a:gd name="connsiteX8" fmla="*/ 1384917 w 3338004"/>
                <a:gd name="connsiteY8" fmla="*/ 541673 h 1782061"/>
                <a:gd name="connsiteX9" fmla="*/ 1544715 w 3338004"/>
                <a:gd name="connsiteY9" fmla="*/ 852391 h 1782061"/>
                <a:gd name="connsiteX10" fmla="*/ 1748901 w 3338004"/>
                <a:gd name="connsiteY10" fmla="*/ 1198620 h 1782061"/>
                <a:gd name="connsiteX11" fmla="*/ 1855433 w 3338004"/>
                <a:gd name="connsiteY11" fmla="*/ 1385051 h 1782061"/>
                <a:gd name="connsiteX12" fmla="*/ 1979721 w 3338004"/>
                <a:gd name="connsiteY12" fmla="*/ 1518216 h 1782061"/>
                <a:gd name="connsiteX13" fmla="*/ 2175029 w 3338004"/>
                <a:gd name="connsiteY13" fmla="*/ 1678015 h 1782061"/>
                <a:gd name="connsiteX14" fmla="*/ 2263806 w 3338004"/>
                <a:gd name="connsiteY14" fmla="*/ 1740158 h 1782061"/>
                <a:gd name="connsiteX15" fmla="*/ 2450237 w 3338004"/>
                <a:gd name="connsiteY15" fmla="*/ 1775669 h 1782061"/>
                <a:gd name="connsiteX16" fmla="*/ 2574525 w 3338004"/>
                <a:gd name="connsiteY16" fmla="*/ 1740158 h 1782061"/>
                <a:gd name="connsiteX17" fmla="*/ 2752078 w 3338004"/>
                <a:gd name="connsiteY17" fmla="*/ 1749036 h 1782061"/>
                <a:gd name="connsiteX18" fmla="*/ 2982897 w 3338004"/>
                <a:gd name="connsiteY18" fmla="*/ 1775669 h 1782061"/>
                <a:gd name="connsiteX19" fmla="*/ 3098307 w 3338004"/>
                <a:gd name="connsiteY19" fmla="*/ 1775669 h 1782061"/>
                <a:gd name="connsiteX20" fmla="*/ 3178206 w 3338004"/>
                <a:gd name="connsiteY20" fmla="*/ 1704648 h 1782061"/>
                <a:gd name="connsiteX21" fmla="*/ 3338004 w 3338004"/>
                <a:gd name="connsiteY21" fmla="*/ 1527094 h 17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38004" h="1782061">
                  <a:moveTo>
                    <a:pt x="0" y="914535"/>
                  </a:moveTo>
                  <a:lnTo>
                    <a:pt x="124288" y="710348"/>
                  </a:lnTo>
                  <a:cubicBezTo>
                    <a:pt x="170156" y="634888"/>
                    <a:pt x="216024" y="544632"/>
                    <a:pt x="275208" y="461774"/>
                  </a:cubicBezTo>
                  <a:cubicBezTo>
                    <a:pt x="334393" y="378916"/>
                    <a:pt x="415772" y="282741"/>
                    <a:pt x="479395" y="213199"/>
                  </a:cubicBezTo>
                  <a:cubicBezTo>
                    <a:pt x="543018" y="143657"/>
                    <a:pt x="600723" y="80034"/>
                    <a:pt x="656948" y="44523"/>
                  </a:cubicBezTo>
                  <a:cubicBezTo>
                    <a:pt x="713173" y="9012"/>
                    <a:pt x="756082" y="-1345"/>
                    <a:pt x="816746" y="135"/>
                  </a:cubicBezTo>
                  <a:cubicBezTo>
                    <a:pt x="877410" y="1615"/>
                    <a:pt x="957309" y="14931"/>
                    <a:pt x="1020932" y="53401"/>
                  </a:cubicBezTo>
                  <a:cubicBezTo>
                    <a:pt x="1084555" y="91871"/>
                    <a:pt x="1137822" y="149575"/>
                    <a:pt x="1198486" y="230954"/>
                  </a:cubicBezTo>
                  <a:cubicBezTo>
                    <a:pt x="1259150" y="312333"/>
                    <a:pt x="1327212" y="438100"/>
                    <a:pt x="1384917" y="541673"/>
                  </a:cubicBezTo>
                  <a:cubicBezTo>
                    <a:pt x="1442622" y="645246"/>
                    <a:pt x="1484051" y="742900"/>
                    <a:pt x="1544715" y="852391"/>
                  </a:cubicBezTo>
                  <a:cubicBezTo>
                    <a:pt x="1605379" y="961882"/>
                    <a:pt x="1697115" y="1109843"/>
                    <a:pt x="1748901" y="1198620"/>
                  </a:cubicBezTo>
                  <a:cubicBezTo>
                    <a:pt x="1800687" y="1287397"/>
                    <a:pt x="1816963" y="1331785"/>
                    <a:pt x="1855433" y="1385051"/>
                  </a:cubicBezTo>
                  <a:cubicBezTo>
                    <a:pt x="1893903" y="1438317"/>
                    <a:pt x="1926455" y="1469389"/>
                    <a:pt x="1979721" y="1518216"/>
                  </a:cubicBezTo>
                  <a:cubicBezTo>
                    <a:pt x="2032987" y="1567043"/>
                    <a:pt x="2127682" y="1641025"/>
                    <a:pt x="2175029" y="1678015"/>
                  </a:cubicBezTo>
                  <a:cubicBezTo>
                    <a:pt x="2222376" y="1715005"/>
                    <a:pt x="2217938" y="1723882"/>
                    <a:pt x="2263806" y="1740158"/>
                  </a:cubicBezTo>
                  <a:cubicBezTo>
                    <a:pt x="2309674" y="1756434"/>
                    <a:pt x="2398451" y="1775669"/>
                    <a:pt x="2450237" y="1775669"/>
                  </a:cubicBezTo>
                  <a:cubicBezTo>
                    <a:pt x="2502023" y="1775669"/>
                    <a:pt x="2524218" y="1744597"/>
                    <a:pt x="2574525" y="1740158"/>
                  </a:cubicBezTo>
                  <a:cubicBezTo>
                    <a:pt x="2624832" y="1735719"/>
                    <a:pt x="2684016" y="1743118"/>
                    <a:pt x="2752078" y="1749036"/>
                  </a:cubicBezTo>
                  <a:cubicBezTo>
                    <a:pt x="2820140" y="1754955"/>
                    <a:pt x="2925192" y="1771230"/>
                    <a:pt x="2982897" y="1775669"/>
                  </a:cubicBezTo>
                  <a:cubicBezTo>
                    <a:pt x="3040602" y="1780108"/>
                    <a:pt x="3065756" y="1787506"/>
                    <a:pt x="3098307" y="1775669"/>
                  </a:cubicBezTo>
                  <a:cubicBezTo>
                    <a:pt x="3130859" y="1763832"/>
                    <a:pt x="3138257" y="1746077"/>
                    <a:pt x="3178206" y="1704648"/>
                  </a:cubicBezTo>
                  <a:cubicBezTo>
                    <a:pt x="3218155" y="1663219"/>
                    <a:pt x="3278079" y="1595156"/>
                    <a:pt x="3338004" y="15270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5" name="Ελεύθερη σχεδίαση 24"/>
            <p:cNvSpPr/>
            <p:nvPr/>
          </p:nvSpPr>
          <p:spPr>
            <a:xfrm>
              <a:off x="2770199" y="4289011"/>
              <a:ext cx="3319184" cy="293512"/>
            </a:xfrm>
            <a:custGeom>
              <a:avLst/>
              <a:gdLst>
                <a:gd name="connsiteX0" fmla="*/ 0 w 3320249"/>
                <a:gd name="connsiteY0" fmla="*/ 16452 h 292650"/>
                <a:gd name="connsiteX1" fmla="*/ 275208 w 3320249"/>
                <a:gd name="connsiteY1" fmla="*/ 7574 h 292650"/>
                <a:gd name="connsiteX2" fmla="*/ 639192 w 3320249"/>
                <a:gd name="connsiteY2" fmla="*/ 7574 h 292650"/>
                <a:gd name="connsiteX3" fmla="*/ 1047565 w 3320249"/>
                <a:gd name="connsiteY3" fmla="*/ 105229 h 292650"/>
                <a:gd name="connsiteX4" fmla="*/ 1331650 w 3320249"/>
                <a:gd name="connsiteY4" fmla="*/ 185128 h 292650"/>
                <a:gd name="connsiteX5" fmla="*/ 1731146 w 3320249"/>
                <a:gd name="connsiteY5" fmla="*/ 256149 h 292650"/>
                <a:gd name="connsiteX6" fmla="*/ 2192784 w 3320249"/>
                <a:gd name="connsiteY6" fmla="*/ 291660 h 292650"/>
                <a:gd name="connsiteX7" fmla="*/ 2396971 w 3320249"/>
                <a:gd name="connsiteY7" fmla="*/ 282782 h 292650"/>
                <a:gd name="connsiteX8" fmla="*/ 2689934 w 3320249"/>
                <a:gd name="connsiteY8" fmla="*/ 282782 h 292650"/>
                <a:gd name="connsiteX9" fmla="*/ 2991775 w 3320249"/>
                <a:gd name="connsiteY9" fmla="*/ 194005 h 292650"/>
                <a:gd name="connsiteX10" fmla="*/ 3142695 w 3320249"/>
                <a:gd name="connsiteY10" fmla="*/ 114106 h 292650"/>
                <a:gd name="connsiteX11" fmla="*/ 3320249 w 3320249"/>
                <a:gd name="connsiteY11" fmla="*/ 60840 h 292650"/>
                <a:gd name="connsiteX12" fmla="*/ 3320249 w 3320249"/>
                <a:gd name="connsiteY12" fmla="*/ 60840 h 29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0249" h="292650">
                  <a:moveTo>
                    <a:pt x="0" y="16452"/>
                  </a:moveTo>
                  <a:cubicBezTo>
                    <a:pt x="84338" y="12753"/>
                    <a:pt x="168676" y="9054"/>
                    <a:pt x="275208" y="7574"/>
                  </a:cubicBezTo>
                  <a:cubicBezTo>
                    <a:pt x="381740" y="6094"/>
                    <a:pt x="510466" y="-8702"/>
                    <a:pt x="639192" y="7574"/>
                  </a:cubicBezTo>
                  <a:cubicBezTo>
                    <a:pt x="767918" y="23850"/>
                    <a:pt x="932155" y="75637"/>
                    <a:pt x="1047565" y="105229"/>
                  </a:cubicBezTo>
                  <a:cubicBezTo>
                    <a:pt x="1162975" y="134821"/>
                    <a:pt x="1217720" y="159975"/>
                    <a:pt x="1331650" y="185128"/>
                  </a:cubicBezTo>
                  <a:cubicBezTo>
                    <a:pt x="1445580" y="210281"/>
                    <a:pt x="1587624" y="238394"/>
                    <a:pt x="1731146" y="256149"/>
                  </a:cubicBezTo>
                  <a:cubicBezTo>
                    <a:pt x="1874668" y="273904"/>
                    <a:pt x="2081813" y="287221"/>
                    <a:pt x="2192784" y="291660"/>
                  </a:cubicBezTo>
                  <a:cubicBezTo>
                    <a:pt x="2303755" y="296099"/>
                    <a:pt x="2314113" y="284262"/>
                    <a:pt x="2396971" y="282782"/>
                  </a:cubicBezTo>
                  <a:cubicBezTo>
                    <a:pt x="2479829" y="281302"/>
                    <a:pt x="2590800" y="297578"/>
                    <a:pt x="2689934" y="282782"/>
                  </a:cubicBezTo>
                  <a:cubicBezTo>
                    <a:pt x="2789068" y="267986"/>
                    <a:pt x="2916315" y="222118"/>
                    <a:pt x="2991775" y="194005"/>
                  </a:cubicBezTo>
                  <a:cubicBezTo>
                    <a:pt x="3067235" y="165892"/>
                    <a:pt x="3087949" y="136300"/>
                    <a:pt x="3142695" y="114106"/>
                  </a:cubicBezTo>
                  <a:cubicBezTo>
                    <a:pt x="3197441" y="91912"/>
                    <a:pt x="3320249" y="60840"/>
                    <a:pt x="3320249" y="60840"/>
                  </a:cubicBezTo>
                  <a:lnTo>
                    <a:pt x="3320249" y="60840"/>
                  </a:lnTo>
                </a:path>
              </a:pathLst>
            </a:cu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29" name="Ευθεία γραμμή σύνδεσης 28"/>
            <p:cNvCxnSpPr/>
            <p:nvPr/>
          </p:nvCxnSpPr>
          <p:spPr>
            <a:xfrm>
              <a:off x="2761544" y="4797862"/>
              <a:ext cx="0" cy="14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3852071" y="4784587"/>
              <a:ext cx="0" cy="144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5004625" y="4797862"/>
              <a:ext cx="0" cy="143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6099481" y="4805236"/>
              <a:ext cx="0" cy="144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94" name="TextBox 33"/>
            <p:cNvSpPr txBox="1">
              <a:spLocks noChangeArrowheads="1"/>
            </p:cNvSpPr>
            <p:nvPr/>
          </p:nvSpPr>
          <p:spPr bwMode="auto">
            <a:xfrm>
              <a:off x="1848132" y="1516142"/>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100</a:t>
              </a:r>
              <a:endParaRPr lang="el-GR" altLang="el-GR">
                <a:solidFill>
                  <a:srgbClr val="000000"/>
                </a:solidFill>
                <a:cs typeface="Arial" charset="0"/>
              </a:endParaRPr>
            </a:p>
          </p:txBody>
        </p:sp>
        <p:sp>
          <p:nvSpPr>
            <p:cNvPr id="75795" name="TextBox 34"/>
            <p:cNvSpPr txBox="1">
              <a:spLocks noChangeArrowheads="1"/>
            </p:cNvSpPr>
            <p:nvPr/>
          </p:nvSpPr>
          <p:spPr bwMode="auto">
            <a:xfrm>
              <a:off x="1988810" y="209220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80</a:t>
              </a:r>
              <a:endParaRPr lang="el-GR" altLang="el-GR">
                <a:solidFill>
                  <a:srgbClr val="000000"/>
                </a:solidFill>
                <a:cs typeface="Arial" charset="0"/>
              </a:endParaRPr>
            </a:p>
          </p:txBody>
        </p:sp>
        <p:sp>
          <p:nvSpPr>
            <p:cNvPr id="75796" name="TextBox 35"/>
            <p:cNvSpPr txBox="1">
              <a:spLocks noChangeArrowheads="1"/>
            </p:cNvSpPr>
            <p:nvPr/>
          </p:nvSpPr>
          <p:spPr bwMode="auto">
            <a:xfrm>
              <a:off x="1988810" y="274027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60</a:t>
              </a:r>
              <a:endParaRPr lang="el-GR" altLang="el-GR">
                <a:solidFill>
                  <a:srgbClr val="000000"/>
                </a:solidFill>
                <a:cs typeface="Arial" charset="0"/>
              </a:endParaRPr>
            </a:p>
          </p:txBody>
        </p:sp>
        <p:sp>
          <p:nvSpPr>
            <p:cNvPr id="75797" name="TextBox 36"/>
            <p:cNvSpPr txBox="1">
              <a:spLocks noChangeArrowheads="1"/>
            </p:cNvSpPr>
            <p:nvPr/>
          </p:nvSpPr>
          <p:spPr bwMode="auto">
            <a:xfrm>
              <a:off x="1988810" y="331634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40</a:t>
              </a:r>
              <a:endParaRPr lang="el-GR" altLang="el-GR">
                <a:solidFill>
                  <a:srgbClr val="000000"/>
                </a:solidFill>
                <a:cs typeface="Arial" charset="0"/>
              </a:endParaRPr>
            </a:p>
          </p:txBody>
        </p:sp>
        <p:sp>
          <p:nvSpPr>
            <p:cNvPr id="75798" name="TextBox 37"/>
            <p:cNvSpPr txBox="1">
              <a:spLocks noChangeArrowheads="1"/>
            </p:cNvSpPr>
            <p:nvPr/>
          </p:nvSpPr>
          <p:spPr bwMode="auto">
            <a:xfrm>
              <a:off x="1976373" y="396441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20</a:t>
              </a:r>
              <a:endParaRPr lang="el-GR" altLang="el-GR">
                <a:solidFill>
                  <a:srgbClr val="000000"/>
                </a:solidFill>
                <a:cs typeface="Arial" charset="0"/>
              </a:endParaRPr>
            </a:p>
          </p:txBody>
        </p:sp>
        <p:sp>
          <p:nvSpPr>
            <p:cNvPr id="75799" name="TextBox 38"/>
            <p:cNvSpPr txBox="1">
              <a:spLocks noChangeArrowheads="1"/>
            </p:cNvSpPr>
            <p:nvPr/>
          </p:nvSpPr>
          <p:spPr bwMode="auto">
            <a:xfrm>
              <a:off x="2040493" y="469313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0</a:t>
              </a:r>
              <a:endParaRPr lang="el-GR" altLang="el-GR">
                <a:solidFill>
                  <a:srgbClr val="000000"/>
                </a:solidFill>
                <a:cs typeface="Arial" charset="0"/>
              </a:endParaRPr>
            </a:p>
          </p:txBody>
        </p:sp>
        <p:sp>
          <p:nvSpPr>
            <p:cNvPr id="75800" name="TextBox 39"/>
            <p:cNvSpPr txBox="1">
              <a:spLocks noChangeArrowheads="1"/>
            </p:cNvSpPr>
            <p:nvPr/>
          </p:nvSpPr>
          <p:spPr bwMode="auto">
            <a:xfrm>
              <a:off x="2476261" y="4950056"/>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400</a:t>
              </a:r>
              <a:endParaRPr lang="el-GR" altLang="el-GR">
                <a:solidFill>
                  <a:srgbClr val="000000"/>
                </a:solidFill>
                <a:cs typeface="Arial" charset="0"/>
              </a:endParaRPr>
            </a:p>
          </p:txBody>
        </p:sp>
        <p:sp>
          <p:nvSpPr>
            <p:cNvPr id="75801" name="TextBox 40"/>
            <p:cNvSpPr txBox="1">
              <a:spLocks noChangeArrowheads="1"/>
            </p:cNvSpPr>
            <p:nvPr/>
          </p:nvSpPr>
          <p:spPr bwMode="auto">
            <a:xfrm>
              <a:off x="3567226" y="4950056"/>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500</a:t>
              </a:r>
              <a:endParaRPr lang="el-GR" altLang="el-GR">
                <a:solidFill>
                  <a:srgbClr val="000000"/>
                </a:solidFill>
                <a:cs typeface="Arial" charset="0"/>
              </a:endParaRPr>
            </a:p>
          </p:txBody>
        </p:sp>
        <p:sp>
          <p:nvSpPr>
            <p:cNvPr id="75802" name="TextBox 41"/>
            <p:cNvSpPr txBox="1">
              <a:spLocks noChangeArrowheads="1"/>
            </p:cNvSpPr>
            <p:nvPr/>
          </p:nvSpPr>
          <p:spPr bwMode="auto">
            <a:xfrm>
              <a:off x="4719354" y="4928847"/>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600</a:t>
              </a:r>
              <a:endParaRPr lang="el-GR" altLang="el-GR">
                <a:solidFill>
                  <a:srgbClr val="000000"/>
                </a:solidFill>
                <a:cs typeface="Arial" charset="0"/>
              </a:endParaRPr>
            </a:p>
          </p:txBody>
        </p:sp>
        <p:sp>
          <p:nvSpPr>
            <p:cNvPr id="75803" name="TextBox 42"/>
            <p:cNvSpPr txBox="1">
              <a:spLocks noChangeArrowheads="1"/>
            </p:cNvSpPr>
            <p:nvPr/>
          </p:nvSpPr>
          <p:spPr bwMode="auto">
            <a:xfrm>
              <a:off x="5814265" y="4950056"/>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a:solidFill>
                    <a:srgbClr val="000000"/>
                  </a:solidFill>
                  <a:cs typeface="Arial" charset="0"/>
                </a:rPr>
                <a:t>700</a:t>
              </a:r>
              <a:endParaRPr lang="el-GR" altLang="el-GR">
                <a:solidFill>
                  <a:srgbClr val="000000"/>
                </a:solidFill>
                <a:cs typeface="Arial" charset="0"/>
              </a:endParaRPr>
            </a:p>
          </p:txBody>
        </p:sp>
        <p:sp>
          <p:nvSpPr>
            <p:cNvPr id="75804" name="TextBox 43"/>
            <p:cNvSpPr txBox="1">
              <a:spLocks noChangeArrowheads="1"/>
            </p:cNvSpPr>
            <p:nvPr/>
          </p:nvSpPr>
          <p:spPr bwMode="auto">
            <a:xfrm>
              <a:off x="3437554" y="5319388"/>
              <a:ext cx="2158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cs typeface="Arial" charset="0"/>
                </a:rPr>
                <a:t>Μήκος κύματος / </a:t>
              </a:r>
              <a:r>
                <a:rPr lang="en-US" altLang="el-GR">
                  <a:solidFill>
                    <a:srgbClr val="000000"/>
                  </a:solidFill>
                  <a:latin typeface="Calibri" pitchFamily="34" charset="0"/>
                  <a:cs typeface="Arial" charset="0"/>
                </a:rPr>
                <a:t>nm</a:t>
              </a:r>
              <a:endParaRPr lang="el-GR" altLang="el-GR">
                <a:solidFill>
                  <a:srgbClr val="000000"/>
                </a:solidFill>
                <a:latin typeface="Calibri" pitchFamily="34" charset="0"/>
                <a:cs typeface="Arial" charset="0"/>
              </a:endParaRPr>
            </a:p>
          </p:txBody>
        </p:sp>
        <p:sp>
          <p:nvSpPr>
            <p:cNvPr id="75805" name="Ορθογώνιο 44"/>
            <p:cNvSpPr>
              <a:spLocks noChangeArrowheads="1"/>
            </p:cNvSpPr>
            <p:nvPr/>
          </p:nvSpPr>
          <p:spPr bwMode="auto">
            <a:xfrm rot="-5400000">
              <a:off x="1022225" y="3015159"/>
              <a:ext cx="1307126" cy="33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cs typeface="Arial" charset="0"/>
                </a:rPr>
                <a:t>Ανάκλαση </a:t>
              </a:r>
              <a:r>
                <a:rPr lang="en-US" altLang="el-GR">
                  <a:solidFill>
                    <a:srgbClr val="000000"/>
                  </a:solidFill>
                  <a:latin typeface="Calibri" pitchFamily="34" charset="0"/>
                  <a:cs typeface="Arial" charset="0"/>
                </a:rPr>
                <a:t> %</a:t>
              </a:r>
              <a:endParaRPr lang="el-GR" altLang="el-GR">
                <a:solidFill>
                  <a:srgbClr val="000000"/>
                </a:solidFill>
                <a:latin typeface="Calibri" pitchFamily="34" charset="0"/>
                <a:cs typeface="Arial" charset="0"/>
              </a:endParaRPr>
            </a:p>
          </p:txBody>
        </p:sp>
      </p:grpSp>
      <p:sp>
        <p:nvSpPr>
          <p:cNvPr id="7578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6A3E38E-31B1-4A62-A928-F1DFC6A409DA}" type="slidenum">
              <a:rPr lang="el-GR" altLang="el-GR" smtClean="0">
                <a:solidFill>
                  <a:srgbClr val="000000"/>
                </a:solidFill>
              </a:rPr>
              <a:pPr/>
              <a:t>36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Τίτλος 1"/>
          <p:cNvSpPr>
            <a:spLocks noGrp="1"/>
          </p:cNvSpPr>
          <p:nvPr>
            <p:ph type="title"/>
          </p:nvPr>
        </p:nvSpPr>
        <p:spPr/>
        <p:txBody>
          <a:bodyPr/>
          <a:lstStyle/>
          <a:p>
            <a:r>
              <a:rPr lang="el-GR" altLang="el-GR" smtClean="0"/>
              <a:t>Καθορισμός απόχρωσης </a:t>
            </a:r>
            <a:r>
              <a:rPr lang="el-GR" altLang="el-GR" sz="3200" b="0" smtClean="0"/>
              <a:t>(1 από 2)</a:t>
            </a:r>
          </a:p>
        </p:txBody>
      </p:sp>
      <p:sp>
        <p:nvSpPr>
          <p:cNvPr id="3" name="Θέση περιεχομένου 2"/>
          <p:cNvSpPr>
            <a:spLocks noGrp="1"/>
          </p:cNvSpPr>
          <p:nvPr>
            <p:ph idx="1"/>
          </p:nvPr>
        </p:nvSpPr>
        <p:spPr/>
        <p:txBody>
          <a:bodyPr/>
          <a:lstStyle/>
          <a:p>
            <a:pPr>
              <a:lnSpc>
                <a:spcPct val="114000"/>
              </a:lnSpc>
              <a:spcBef>
                <a:spcPts val="1200"/>
              </a:spcBef>
            </a:pPr>
            <a:r>
              <a:rPr lang="el-GR" altLang="el-GR" sz="2400" smtClean="0"/>
              <a:t>Η προηγούμενη μαθηματική σχέση βοηθάει στο να καθοριστεί η </a:t>
            </a:r>
            <a:r>
              <a:rPr lang="el-GR" altLang="el-GR" sz="2400" b="1" smtClean="0">
                <a:solidFill>
                  <a:srgbClr val="004A82"/>
                </a:solidFill>
              </a:rPr>
              <a:t>απόχρωση</a:t>
            </a:r>
            <a:r>
              <a:rPr lang="el-GR" altLang="el-GR" sz="2400" smtClean="0"/>
              <a:t> μιγμάτων πιγμέντων. </a:t>
            </a:r>
          </a:p>
          <a:p>
            <a:pPr>
              <a:lnSpc>
                <a:spcPct val="114000"/>
              </a:lnSpc>
              <a:spcBef>
                <a:spcPts val="1200"/>
              </a:spcBef>
            </a:pPr>
            <a:r>
              <a:rPr lang="el-GR" altLang="el-GR" sz="2400" smtClean="0"/>
              <a:t>Οι απορροφήσεις και διαχύσεις του κάθε πιγμέντου (</a:t>
            </a:r>
            <a:r>
              <a:rPr lang="en-US" altLang="el-GR" sz="2400" smtClean="0"/>
              <a:t>K</a:t>
            </a:r>
            <a:r>
              <a:rPr lang="el-GR" altLang="el-GR" sz="2400" smtClean="0"/>
              <a:t>/</a:t>
            </a:r>
            <a:r>
              <a:rPr lang="en-US" altLang="el-GR" sz="2400" smtClean="0"/>
              <a:t>S</a:t>
            </a:r>
            <a:r>
              <a:rPr lang="el-GR" altLang="el-GR" sz="2400" smtClean="0"/>
              <a:t>) είναι </a:t>
            </a:r>
            <a:r>
              <a:rPr lang="el-GR" altLang="el-GR" sz="2400" b="1" smtClean="0">
                <a:solidFill>
                  <a:srgbClr val="004A82"/>
                </a:solidFill>
              </a:rPr>
              <a:t>προσθετικές</a:t>
            </a:r>
            <a:r>
              <a:rPr lang="el-GR" altLang="el-GR" sz="2400" smtClean="0"/>
              <a:t> και ανάλογες των συγκεντρώσεων τους. Δηλαδή, σ' ένα μίγμα τριών πιγμέντων Α, Β, Γ που περιέχονται με αναλογία α, β, γ αντίστοιχα, θα ισχύει:</a:t>
            </a:r>
          </a:p>
          <a:p>
            <a:pPr algn="ctr">
              <a:lnSpc>
                <a:spcPct val="114000"/>
              </a:lnSpc>
              <a:spcBef>
                <a:spcPts val="1200"/>
              </a:spcBef>
              <a:buFont typeface="Arial" charset="0"/>
              <a:buNone/>
            </a:pPr>
            <a:r>
              <a:rPr lang="el-GR" altLang="el-GR" sz="2400" b="1" smtClean="0"/>
              <a:t>(</a:t>
            </a:r>
            <a:r>
              <a:rPr lang="en-US" altLang="el-GR" sz="2400" b="1" smtClean="0"/>
              <a:t>K</a:t>
            </a:r>
            <a:r>
              <a:rPr lang="el-GR" altLang="el-GR" sz="2400" b="1" smtClean="0"/>
              <a:t>/</a:t>
            </a:r>
            <a:r>
              <a:rPr lang="en-US" altLang="el-GR" sz="2400" b="1" smtClean="0"/>
              <a:t>S</a:t>
            </a:r>
            <a:r>
              <a:rPr lang="el-GR" altLang="el-GR" sz="2400" b="1" smtClean="0"/>
              <a:t>) μίγματος = α(Κ/</a:t>
            </a:r>
            <a:r>
              <a:rPr lang="en-GB" altLang="el-GR" sz="2400" b="1" smtClean="0"/>
              <a:t>S</a:t>
            </a:r>
            <a:r>
              <a:rPr lang="el-GR" altLang="el-GR" sz="2400" b="1" smtClean="0"/>
              <a:t>)</a:t>
            </a:r>
            <a:r>
              <a:rPr lang="el-GR" altLang="el-GR" sz="2400" b="1" baseline="-25000" smtClean="0"/>
              <a:t>Α</a:t>
            </a:r>
            <a:r>
              <a:rPr lang="el-GR" altLang="el-GR" sz="2400" b="1" smtClean="0"/>
              <a:t> + β(Κ/</a:t>
            </a:r>
            <a:r>
              <a:rPr lang="en-US" altLang="el-GR" sz="2400" b="1" smtClean="0"/>
              <a:t>S</a:t>
            </a:r>
            <a:r>
              <a:rPr lang="el-GR" altLang="el-GR" sz="2400" b="1" smtClean="0"/>
              <a:t>)</a:t>
            </a:r>
            <a:r>
              <a:rPr lang="el-GR" altLang="el-GR" sz="2400" b="1" baseline="-25000" smtClean="0"/>
              <a:t>Β</a:t>
            </a:r>
            <a:r>
              <a:rPr lang="el-GR" altLang="el-GR" sz="2400" b="1" smtClean="0"/>
              <a:t> + γ(Κ/</a:t>
            </a:r>
            <a:r>
              <a:rPr lang="en-US" altLang="el-GR" sz="2400" b="1" smtClean="0"/>
              <a:t>S</a:t>
            </a:r>
            <a:r>
              <a:rPr lang="el-GR" altLang="el-GR" sz="2400" b="1" smtClean="0"/>
              <a:t>)</a:t>
            </a:r>
            <a:r>
              <a:rPr lang="el-GR" altLang="el-GR" sz="2400" b="1" baseline="-25000" smtClean="0"/>
              <a:t>Γ</a:t>
            </a:r>
            <a:endParaRPr lang="el-GR" altLang="el-GR" sz="2400" b="1" smtClean="0"/>
          </a:p>
        </p:txBody>
      </p:sp>
      <p:sp>
        <p:nvSpPr>
          <p:cNvPr id="778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1B1659B-B152-49AB-93D3-FB5171DCDD5D}" type="slidenum">
              <a:rPr lang="el-GR" altLang="el-GR" smtClean="0">
                <a:solidFill>
                  <a:srgbClr val="000000"/>
                </a:solidFill>
              </a:rPr>
              <a:pPr/>
              <a:t>37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Τίτλος 1"/>
          <p:cNvSpPr>
            <a:spLocks noGrp="1"/>
          </p:cNvSpPr>
          <p:nvPr>
            <p:ph type="title"/>
          </p:nvPr>
        </p:nvSpPr>
        <p:spPr/>
        <p:txBody>
          <a:bodyPr/>
          <a:lstStyle/>
          <a:p>
            <a:r>
              <a:rPr lang="el-GR" altLang="el-GR" smtClean="0"/>
              <a:t>Καθορισμός απόχρωσης </a:t>
            </a:r>
            <a:r>
              <a:rPr lang="el-GR" altLang="el-GR" sz="3200" b="0" smtClean="0"/>
              <a:t>(2 από 2)</a:t>
            </a:r>
            <a:endParaRPr lang="el-GR" altLang="el-GR" smtClean="0"/>
          </a:p>
        </p:txBody>
      </p:sp>
      <p:sp>
        <p:nvSpPr>
          <p:cNvPr id="78850" name="Θέση περιεχομένου 2"/>
          <p:cNvSpPr>
            <a:spLocks noGrp="1"/>
          </p:cNvSpPr>
          <p:nvPr>
            <p:ph idx="1"/>
          </p:nvPr>
        </p:nvSpPr>
        <p:spPr>
          <a:xfrm>
            <a:off x="457200" y="1196975"/>
            <a:ext cx="8291513" cy="5040313"/>
          </a:xfrm>
        </p:spPr>
        <p:txBody>
          <a:bodyPr/>
          <a:lstStyle/>
          <a:p>
            <a:pPr>
              <a:lnSpc>
                <a:spcPct val="114000"/>
              </a:lnSpc>
              <a:spcBef>
                <a:spcPts val="1200"/>
              </a:spcBef>
            </a:pPr>
            <a:r>
              <a:rPr lang="el-GR" altLang="el-GR" sz="2400" smtClean="0"/>
              <a:t>Έτσι, είναι δυνατό να προσδιοριστεί το </a:t>
            </a:r>
            <a:r>
              <a:rPr lang="el-GR" altLang="el-GR" sz="2400" b="1" smtClean="0"/>
              <a:t>είδος</a:t>
            </a:r>
            <a:r>
              <a:rPr lang="el-GR" altLang="el-GR" sz="2400" smtClean="0"/>
              <a:t> των απαραίτητων πιγμέντων και η </a:t>
            </a:r>
            <a:r>
              <a:rPr lang="el-GR" altLang="el-GR" sz="2400" b="1" smtClean="0"/>
              <a:t>ποσότητα</a:t>
            </a:r>
            <a:r>
              <a:rPr lang="el-GR" altLang="el-GR" sz="2400" smtClean="0"/>
              <a:t> του καθενός από αυτά για να επιτευχθεί ή να διορθωθεί μια συγκεκριμένη απόχρωση. </a:t>
            </a:r>
          </a:p>
          <a:p>
            <a:pPr>
              <a:lnSpc>
                <a:spcPct val="114000"/>
              </a:lnSpc>
              <a:spcBef>
                <a:spcPts val="1200"/>
              </a:spcBef>
            </a:pPr>
            <a:r>
              <a:rPr lang="el-GR" altLang="el-GR" sz="2400" smtClean="0"/>
              <a:t>Οι υπολογισμοί απαιτούν την χρήση κατάλληλων προγραμμάτων ηλεκτρονικών υπολογιστών.</a:t>
            </a:r>
          </a:p>
        </p:txBody>
      </p:sp>
      <p:sp>
        <p:nvSpPr>
          <p:cNvPr id="788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F024A9E-3758-4939-AADD-8935368ADAB9}" type="slidenum">
              <a:rPr lang="el-GR" altLang="el-GR" smtClean="0">
                <a:solidFill>
                  <a:srgbClr val="000000"/>
                </a:solidFill>
              </a:rPr>
              <a:pPr/>
              <a:t>38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Τίτλος 1"/>
          <p:cNvSpPr>
            <a:spLocks noGrp="1"/>
          </p:cNvSpPr>
          <p:nvPr>
            <p:ph type="title" idx="4294967295"/>
          </p:nvPr>
        </p:nvSpPr>
        <p:spPr/>
        <p:txBody>
          <a:bodyPr/>
          <a:lstStyle/>
          <a:p>
            <a:r>
              <a:rPr lang="el-GR" altLang="el-GR" smtClean="0"/>
              <a:t>Εφαρμογές των χρωστικών</a:t>
            </a:r>
          </a:p>
        </p:txBody>
      </p:sp>
      <p:sp>
        <p:nvSpPr>
          <p:cNvPr id="145411" name="Θέση περιεχομένου 2"/>
          <p:cNvSpPr>
            <a:spLocks noGrp="1"/>
          </p:cNvSpPr>
          <p:nvPr>
            <p:ph idx="4294967295"/>
          </p:nvPr>
        </p:nvSpPr>
        <p:spPr/>
        <p:txBody>
          <a:bodyPr/>
          <a:lstStyle/>
          <a:p>
            <a:pPr>
              <a:lnSpc>
                <a:spcPct val="114000"/>
              </a:lnSpc>
            </a:pPr>
            <a:r>
              <a:rPr lang="el-GR" altLang="el-GR" sz="2400" smtClean="0"/>
              <a:t>Από το 1856, οπότε ο </a:t>
            </a:r>
            <a:r>
              <a:rPr lang="en-US" altLang="el-GR" sz="2400" smtClean="0"/>
              <a:t>Perkin</a:t>
            </a:r>
            <a:r>
              <a:rPr lang="el-GR" altLang="el-GR" sz="2400" smtClean="0"/>
              <a:t> ανακάλυψε την Μωβεϊνη, άρχισε να αναπτύσσεται η βιομηχανική παρασκευή συνθετικών οργανικών ενώσεων, που στην αρχή προορίζονταν κυρίως για την βαφή των υφανσίμων ινών. </a:t>
            </a:r>
          </a:p>
          <a:p>
            <a:pPr>
              <a:lnSpc>
                <a:spcPct val="114000"/>
              </a:lnSpc>
            </a:pPr>
            <a:r>
              <a:rPr lang="el-GR" altLang="el-GR" sz="2400" smtClean="0"/>
              <a:t>Ορισμένες απ' αυτές χρησιμοποιήθηκαν για την βαφή κι άλλων υλών, όπως χαρτιού, δέρματος, γούνας, τροφίμων, πλαστικών, βερνικιών, λακκών, τυπογραφικών μελανιών, φαρμάκων κλπ. </a:t>
            </a:r>
          </a:p>
          <a:p>
            <a:pPr>
              <a:lnSpc>
                <a:spcPct val="114000"/>
              </a:lnSpc>
            </a:pPr>
            <a:r>
              <a:rPr lang="el-GR" altLang="el-GR" sz="2400" smtClean="0"/>
              <a:t>Από τις αρχές του προηγούμενου αιώνα άρχισαν να παρασκευάζονται προϊόντα, ειδικά για χρώση βερνικιών, τυπογραφικών μελανιών κλπ.</a:t>
            </a:r>
          </a:p>
        </p:txBody>
      </p:sp>
      <p:sp>
        <p:nvSpPr>
          <p:cNvPr id="14541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C70B3C5-0B7E-4D82-9367-EBA4AB6FAB73}" type="slidenum">
              <a:rPr lang="el-GR" altLang="el-GR" sz="1200">
                <a:solidFill>
                  <a:srgbClr val="000000"/>
                </a:solidFill>
              </a:rPr>
              <a:pPr algn="r"/>
              <a:t>3</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Τίτλος 1"/>
          <p:cNvSpPr>
            <a:spLocks noGrp="1"/>
          </p:cNvSpPr>
          <p:nvPr>
            <p:ph type="title"/>
          </p:nvPr>
        </p:nvSpPr>
        <p:spPr>
          <a:xfrm>
            <a:off x="468313" y="115888"/>
            <a:ext cx="8229600" cy="1009650"/>
          </a:xfrm>
        </p:spPr>
        <p:txBody>
          <a:bodyPr/>
          <a:lstStyle/>
          <a:p>
            <a:r>
              <a:rPr lang="en-US" altLang="el-GR" smtClean="0"/>
              <a:t>CIE </a:t>
            </a:r>
            <a:r>
              <a:rPr lang="el-GR" altLang="el-GR" smtClean="0"/>
              <a:t>- σύστημα αντικειμενικού χαρακτηρισμού των χρωμάτων</a:t>
            </a:r>
          </a:p>
        </p:txBody>
      </p:sp>
      <p:sp>
        <p:nvSpPr>
          <p:cNvPr id="79874" name="Θέση περιεχομένου 2"/>
          <p:cNvSpPr>
            <a:spLocks noGrp="1"/>
          </p:cNvSpPr>
          <p:nvPr>
            <p:ph idx="1"/>
          </p:nvPr>
        </p:nvSpPr>
        <p:spPr>
          <a:xfrm>
            <a:off x="457200" y="1484313"/>
            <a:ext cx="8229600" cy="4752975"/>
          </a:xfrm>
        </p:spPr>
        <p:txBody>
          <a:bodyPr/>
          <a:lstStyle/>
          <a:p>
            <a:pPr>
              <a:lnSpc>
                <a:spcPct val="114000"/>
              </a:lnSpc>
              <a:spcBef>
                <a:spcPts val="1200"/>
              </a:spcBef>
            </a:pPr>
            <a:r>
              <a:rPr lang="en-US" altLang="el-GR" sz="2400" smtClean="0"/>
              <a:t>To</a:t>
            </a:r>
            <a:r>
              <a:rPr lang="el-GR" altLang="el-GR" sz="2400" smtClean="0"/>
              <a:t> 1931 έγινε αποδεκτό από διεθνή επιτροπή (</a:t>
            </a:r>
            <a:r>
              <a:rPr lang="fr-FR" altLang="el-GR" sz="2400" smtClean="0"/>
              <a:t>Commission Internationale de l'Eclairage </a:t>
            </a:r>
            <a:r>
              <a:rPr lang="el-GR" altLang="el-GR" sz="2400" smtClean="0"/>
              <a:t>- </a:t>
            </a:r>
            <a:r>
              <a:rPr lang="en-US" altLang="el-GR" sz="2400" smtClean="0"/>
              <a:t>CIE</a:t>
            </a:r>
            <a:r>
              <a:rPr lang="el-GR" altLang="el-GR" sz="2400" smtClean="0"/>
              <a:t>) ένα ενιαίο σύστημα χαρακτηρισμού ενός χρώματος. </a:t>
            </a:r>
          </a:p>
          <a:p>
            <a:pPr>
              <a:lnSpc>
                <a:spcPct val="114000"/>
              </a:lnSpc>
              <a:spcBef>
                <a:spcPts val="1200"/>
              </a:spcBef>
            </a:pPr>
            <a:r>
              <a:rPr lang="el-GR" altLang="el-GR" sz="2400" smtClean="0"/>
              <a:t>Η βάση του συστήματος ήταν ο αντικειμενικός καθορισμός ενός συγκεκριμένου χρωματισμού, δηλαδή ο καθορισμός του σε συνάρτηση με αριθμητικές τιμές και με τρόπο ανεξάρτητο από τον εκάστοτε παρατηρητή.</a:t>
            </a:r>
          </a:p>
          <a:p>
            <a:pPr>
              <a:lnSpc>
                <a:spcPct val="114000"/>
              </a:lnSpc>
              <a:spcBef>
                <a:spcPts val="1200"/>
              </a:spcBef>
            </a:pPr>
            <a:r>
              <a:rPr lang="en-US" altLang="el-GR" sz="2400" smtClean="0"/>
              <a:t>To </a:t>
            </a:r>
            <a:r>
              <a:rPr lang="en-US" altLang="el-GR" sz="2400" b="1" smtClean="0"/>
              <a:t>CIE</a:t>
            </a:r>
            <a:r>
              <a:rPr lang="el-GR" altLang="el-GR" sz="2400" smtClean="0"/>
              <a:t> δέχεται ότι υποκειμενικά η αίσθηση του χρώματος καθορίζεται από τρεις παράγοντες, την </a:t>
            </a:r>
            <a:r>
              <a:rPr lang="el-GR" altLang="el-GR" sz="2400" b="1" smtClean="0">
                <a:solidFill>
                  <a:srgbClr val="004A82"/>
                </a:solidFill>
              </a:rPr>
              <a:t>απόχρωση</a:t>
            </a:r>
            <a:r>
              <a:rPr lang="el-GR" altLang="el-GR" sz="2400" smtClean="0"/>
              <a:t> (</a:t>
            </a:r>
            <a:r>
              <a:rPr lang="en-US" altLang="el-GR" sz="2400" smtClean="0"/>
              <a:t>hue</a:t>
            </a:r>
            <a:r>
              <a:rPr lang="el-GR" altLang="el-GR" sz="2400" smtClean="0"/>
              <a:t>), τον </a:t>
            </a:r>
            <a:r>
              <a:rPr lang="el-GR" altLang="el-GR" sz="2400" b="1" smtClean="0">
                <a:solidFill>
                  <a:srgbClr val="004A82"/>
                </a:solidFill>
              </a:rPr>
              <a:t>κορεσμό </a:t>
            </a:r>
            <a:r>
              <a:rPr lang="el-GR" altLang="el-GR" sz="2400" smtClean="0"/>
              <a:t>(</a:t>
            </a:r>
            <a:r>
              <a:rPr lang="en-US" altLang="el-GR" sz="2400" smtClean="0"/>
              <a:t>saturation</a:t>
            </a:r>
            <a:r>
              <a:rPr lang="el-GR" altLang="el-GR" sz="2400" smtClean="0"/>
              <a:t>) και την </a:t>
            </a:r>
            <a:r>
              <a:rPr lang="el-GR" altLang="el-GR" sz="2400" b="1" smtClean="0">
                <a:solidFill>
                  <a:srgbClr val="004A82"/>
                </a:solidFill>
              </a:rPr>
              <a:t>φωτεινότητα</a:t>
            </a:r>
            <a:r>
              <a:rPr lang="el-GR" altLang="el-GR" sz="2400" smtClean="0"/>
              <a:t> (</a:t>
            </a:r>
            <a:r>
              <a:rPr lang="en-US" altLang="el-GR" sz="2400" smtClean="0"/>
              <a:t>lightness - luminosity</a:t>
            </a:r>
            <a:r>
              <a:rPr lang="el-GR" altLang="el-GR" sz="2400" smtClean="0"/>
              <a:t>).</a:t>
            </a:r>
          </a:p>
        </p:txBody>
      </p:sp>
      <p:sp>
        <p:nvSpPr>
          <p:cNvPr id="798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9C8CDEB-B347-4F4C-8098-2E0DFEBB1664}" type="slidenum">
              <a:rPr lang="el-GR" altLang="el-GR" smtClean="0">
                <a:solidFill>
                  <a:srgbClr val="000000"/>
                </a:solidFill>
              </a:rPr>
              <a:pPr/>
              <a:t>39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Τίτλος 1"/>
          <p:cNvSpPr>
            <a:spLocks noGrp="1"/>
          </p:cNvSpPr>
          <p:nvPr>
            <p:ph type="title"/>
          </p:nvPr>
        </p:nvSpPr>
        <p:spPr/>
        <p:txBody>
          <a:bodyPr/>
          <a:lstStyle/>
          <a:p>
            <a:r>
              <a:rPr lang="el-GR" altLang="el-GR" smtClean="0"/>
              <a:t>Απόχρωση</a:t>
            </a:r>
          </a:p>
        </p:txBody>
      </p:sp>
      <p:sp>
        <p:nvSpPr>
          <p:cNvPr id="81922" name="Θέση περιεχομένου 2"/>
          <p:cNvSpPr>
            <a:spLocks noGrp="1"/>
          </p:cNvSpPr>
          <p:nvPr>
            <p:ph idx="1"/>
          </p:nvPr>
        </p:nvSpPr>
        <p:spPr>
          <a:xfrm>
            <a:off x="457200" y="1196975"/>
            <a:ext cx="8229600" cy="1908175"/>
          </a:xfrm>
        </p:spPr>
        <p:txBody>
          <a:bodyPr/>
          <a:lstStyle/>
          <a:p>
            <a:pPr marL="0" indent="0">
              <a:lnSpc>
                <a:spcPct val="114000"/>
              </a:lnSpc>
              <a:buFont typeface="Arial" charset="0"/>
              <a:buNone/>
            </a:pPr>
            <a:r>
              <a:rPr lang="el-GR" altLang="el-GR" sz="2400" smtClean="0"/>
              <a:t>Η  </a:t>
            </a:r>
            <a:r>
              <a:rPr lang="el-GR" altLang="el-GR" sz="2400" b="1" smtClean="0"/>
              <a:t>απόχρωση ή χροιά (</a:t>
            </a:r>
            <a:r>
              <a:rPr lang="en-US" altLang="el-GR" sz="2400" b="1" smtClean="0">
                <a:hlinkClick r:id="rId3"/>
              </a:rPr>
              <a:t>HUE</a:t>
            </a:r>
            <a:r>
              <a:rPr lang="el-GR" altLang="el-GR" sz="2400" b="1" smtClean="0"/>
              <a:t>)</a:t>
            </a:r>
            <a:r>
              <a:rPr lang="el-GR" altLang="el-GR" sz="2400" smtClean="0"/>
              <a:t>  καθορίζει εάν το χρώμα εμφανίζεται κόκκινο, κυανό  κλπ, και αντικειμενικά  χαρακτηρίζεται από το επικρατέστερο μήκος κύματος, που μετά από ανάκλαση ή διάχυση, κτλ. φθάνει στον παρατηρητή.</a:t>
            </a:r>
          </a:p>
        </p:txBody>
      </p:sp>
      <p:pic>
        <p:nvPicPr>
          <p:cNvPr id="81923" name="Picture 2" descr="File:HSV-RGB-compariso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286125"/>
            <a:ext cx="3856037" cy="2830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8"/>
          <p:cNvSpPr>
            <a:spLocks noChangeArrowheads="1"/>
          </p:cNvSpPr>
          <p:nvPr/>
        </p:nvSpPr>
        <p:spPr bwMode="auto">
          <a:xfrm>
            <a:off x="1311275" y="6297613"/>
            <a:ext cx="2455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5"/>
              </a:rPr>
              <a:t>HSV-RGB-comparison</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6" tooltip="User:W!B:"/>
              </a:rPr>
              <a:t>W!B:</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7"/>
              </a:rPr>
              <a:t>CC BY-SA 3.0</a:t>
            </a:r>
            <a:endParaRPr lang="en-US" altLang="el-GR" sz="1200">
              <a:solidFill>
                <a:srgbClr val="000000"/>
              </a:solidFill>
              <a:latin typeface="Calibri" pitchFamily="34" charset="0"/>
              <a:cs typeface="Arial" charset="0"/>
            </a:endParaRPr>
          </a:p>
        </p:txBody>
      </p:sp>
      <p:pic>
        <p:nvPicPr>
          <p:cNvPr id="81925" name="Picture 4" descr="σχήμα που δείχνει τις αποχρώσεις χρώματο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1875" y="3286125"/>
            <a:ext cx="3771900" cy="2830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26" name="Rectangle 8"/>
          <p:cNvSpPr>
            <a:spLocks noChangeArrowheads="1"/>
          </p:cNvSpPr>
          <p:nvPr/>
        </p:nvSpPr>
        <p:spPr bwMode="auto">
          <a:xfrm>
            <a:off x="5540375" y="6297613"/>
            <a:ext cx="237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9"/>
              </a:rPr>
              <a:t>HSV cone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10" tooltip="User:Fanghong"/>
              </a:rPr>
              <a:t>Fanghong</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7"/>
              </a:rPr>
              <a:t>CC BY-SA 3.0</a:t>
            </a:r>
            <a:endParaRPr lang="en-US" altLang="el-GR" sz="1200">
              <a:solidFill>
                <a:srgbClr val="000000"/>
              </a:solidFill>
              <a:latin typeface="Calibri" pitchFamily="34" charset="0"/>
              <a:cs typeface="Arial" charset="0"/>
            </a:endParaRPr>
          </a:p>
        </p:txBody>
      </p:sp>
      <p:sp>
        <p:nvSpPr>
          <p:cNvPr id="819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7A7A134-91E1-4083-9570-8187C100A76C}" type="slidenum">
              <a:rPr lang="el-GR" altLang="el-GR" smtClean="0">
                <a:solidFill>
                  <a:srgbClr val="000000"/>
                </a:solidFill>
              </a:rPr>
              <a:pPr/>
              <a:t>40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Τίτλος 1"/>
          <p:cNvSpPr>
            <a:spLocks noGrp="1"/>
          </p:cNvSpPr>
          <p:nvPr>
            <p:ph type="title"/>
          </p:nvPr>
        </p:nvSpPr>
        <p:spPr/>
        <p:txBody>
          <a:bodyPr/>
          <a:lstStyle/>
          <a:p>
            <a:r>
              <a:rPr lang="el-GR" altLang="el-GR" smtClean="0"/>
              <a:t>Κορεσμός</a:t>
            </a:r>
          </a:p>
        </p:txBody>
      </p:sp>
      <p:sp>
        <p:nvSpPr>
          <p:cNvPr id="3" name="Θέση περιεχομένου 2"/>
          <p:cNvSpPr>
            <a:spLocks noGrp="1"/>
          </p:cNvSpPr>
          <p:nvPr>
            <p:ph idx="1"/>
          </p:nvPr>
        </p:nvSpPr>
        <p:spPr>
          <a:xfrm>
            <a:off x="338138" y="908050"/>
            <a:ext cx="8697912" cy="2232025"/>
          </a:xfrm>
        </p:spPr>
        <p:txBody>
          <a:bodyPr/>
          <a:lstStyle/>
          <a:p>
            <a:pPr marL="0" indent="0">
              <a:lnSpc>
                <a:spcPct val="114000"/>
              </a:lnSpc>
              <a:spcBef>
                <a:spcPts val="1200"/>
              </a:spcBef>
              <a:buFont typeface="Arial" charset="0"/>
              <a:buNone/>
            </a:pPr>
            <a:r>
              <a:rPr lang="el-GR" altLang="el-GR" sz="2400" smtClean="0"/>
              <a:t>Ο </a:t>
            </a:r>
            <a:r>
              <a:rPr lang="el-GR" altLang="el-GR" sz="2400" b="1" smtClean="0"/>
              <a:t>κορεσμός</a:t>
            </a:r>
            <a:r>
              <a:rPr lang="el-GR" altLang="el-GR" sz="2400" smtClean="0"/>
              <a:t> </a:t>
            </a:r>
            <a:r>
              <a:rPr lang="el-GR" altLang="el-GR" sz="2400" b="1" smtClean="0"/>
              <a:t>(</a:t>
            </a:r>
            <a:r>
              <a:rPr lang="en-US" altLang="el-GR" sz="2400" b="1" smtClean="0">
                <a:hlinkClick r:id="rId3"/>
              </a:rPr>
              <a:t>SATURATION</a:t>
            </a:r>
            <a:r>
              <a:rPr lang="el-GR" altLang="el-GR" sz="2400" b="1" smtClean="0"/>
              <a:t>)</a:t>
            </a:r>
            <a:r>
              <a:rPr lang="el-GR" altLang="el-GR" sz="2400" smtClean="0"/>
              <a:t> δηλώνει σε ποιο βαθμό το εμφανιζόμενο χρώμα είναι "καθαρό" ή περιέχει λευκό, γκρίζο ή</a:t>
            </a:r>
            <a:r>
              <a:rPr lang="el-GR" altLang="el-GR" sz="2400" i="1" smtClean="0"/>
              <a:t> </a:t>
            </a:r>
            <a:r>
              <a:rPr lang="el-GR" altLang="el-GR" sz="2400" smtClean="0"/>
              <a:t>μαύρο.  Αντικειμενικά, ο κορεσμός αντιστοιχεί στον όρο </a:t>
            </a:r>
            <a:r>
              <a:rPr lang="el-GR" altLang="el-GR" sz="2400" b="1" smtClean="0">
                <a:solidFill>
                  <a:srgbClr val="004A82"/>
                </a:solidFill>
              </a:rPr>
              <a:t>καθαρότητα </a:t>
            </a:r>
            <a:r>
              <a:rPr lang="el-GR" altLang="el-GR" sz="2400" smtClean="0"/>
              <a:t>(</a:t>
            </a:r>
            <a:r>
              <a:rPr lang="en-US" altLang="el-GR" sz="2400" smtClean="0"/>
              <a:t>PURITY</a:t>
            </a:r>
            <a:r>
              <a:rPr lang="el-GR" altLang="el-GR" sz="2400" smtClean="0"/>
              <a:t>), μιας και τα καθαρά χρώματα είναι πλήρως κορεσμένα. Επομένως, ο κορεσμός ενός χρώματος δείχνει την «ποσότητα» του άσπρου με το οποίο αναμιγνύεται.</a:t>
            </a:r>
          </a:p>
        </p:txBody>
      </p:sp>
      <p:pic>
        <p:nvPicPr>
          <p:cNvPr id="83971" name="Picture 2" descr="σχήμα που δείχνει τον κορεσμό χρώματο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 y="3500438"/>
            <a:ext cx="3738563" cy="2803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972" name="Rectangle 8"/>
          <p:cNvSpPr>
            <a:spLocks noChangeArrowheads="1"/>
          </p:cNvSpPr>
          <p:nvPr/>
        </p:nvSpPr>
        <p:spPr bwMode="auto">
          <a:xfrm>
            <a:off x="965200" y="6318250"/>
            <a:ext cx="309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5"/>
              </a:rPr>
              <a:t>HSL color solid cylinder alpha lowgamma</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6" tooltip="User:SharkD"/>
              </a:rPr>
              <a:t>SharkD</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7"/>
              </a:rPr>
              <a:t>CC BY-SA 3.0</a:t>
            </a:r>
            <a:endParaRPr lang="en-US" altLang="el-GR" sz="1200">
              <a:solidFill>
                <a:srgbClr val="000000"/>
              </a:solidFill>
              <a:latin typeface="Calibri" pitchFamily="34" charset="0"/>
              <a:cs typeface="Arial" charset="0"/>
            </a:endParaRPr>
          </a:p>
        </p:txBody>
      </p:sp>
      <p:pic>
        <p:nvPicPr>
          <p:cNvPr id="83973" name="Picture 4" descr="σχήμα που δείχνει τον κορεσμό χρώματο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1550" y="3500438"/>
            <a:ext cx="3738563" cy="2803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8"/>
          <p:cNvSpPr/>
          <p:nvPr/>
        </p:nvSpPr>
        <p:spPr>
          <a:xfrm>
            <a:off x="4941888" y="6308725"/>
            <a:ext cx="3417887" cy="461963"/>
          </a:xfrm>
          <a:prstGeom prst="rect">
            <a:avLst/>
          </a:prstGeom>
        </p:spPr>
        <p:txBody>
          <a:bodyPr>
            <a:spAutoFit/>
          </a:bodyPr>
          <a:lstStyle/>
          <a:p>
            <a:pPr algn="ctr">
              <a:defRPr/>
            </a:pPr>
            <a:r>
              <a:rPr lang="en-US" sz="1200" dirty="0">
                <a:solidFill>
                  <a:prstClr val="black">
                    <a:lumMod val="65000"/>
                    <a:lumOff val="35000"/>
                  </a:prstClr>
                </a:solidFill>
                <a:latin typeface="+mn-lt"/>
                <a:cs typeface="Arial" charset="0"/>
              </a:rPr>
              <a:t>“</a:t>
            </a:r>
            <a:r>
              <a:rPr lang="en-US" sz="1200" dirty="0">
                <a:solidFill>
                  <a:prstClr val="black"/>
                </a:solidFill>
                <a:latin typeface="+mn-lt"/>
                <a:cs typeface="Arial" charset="0"/>
                <a:hlinkClick r:id="rId9"/>
              </a:rPr>
              <a:t>HSV color solid cylinder alpha </a:t>
            </a:r>
            <a:r>
              <a:rPr lang="en-US" sz="1200" dirty="0" err="1">
                <a:solidFill>
                  <a:prstClr val="black"/>
                </a:solidFill>
                <a:latin typeface="+mn-lt"/>
                <a:cs typeface="Arial" charset="0"/>
                <a:hlinkClick r:id="rId9"/>
              </a:rPr>
              <a:t>lowgamma</a:t>
            </a:r>
            <a:r>
              <a:rPr lang="en-US" sz="1200" dirty="0">
                <a:solidFill>
                  <a:prstClr val="black">
                    <a:lumMod val="65000"/>
                    <a:lumOff val="35000"/>
                  </a:prstClr>
                </a:solidFill>
                <a:latin typeface="+mn-lt"/>
                <a:cs typeface="Arial" charset="0"/>
              </a:rPr>
              <a:t>”,</a:t>
            </a:r>
            <a:r>
              <a:rPr lang="el-GR" sz="1200" dirty="0">
                <a:solidFill>
                  <a:prstClr val="black">
                    <a:lumMod val="65000"/>
                    <a:lumOff val="35000"/>
                  </a:prstClr>
                </a:solidFill>
                <a:latin typeface="+mn-lt"/>
                <a:cs typeface="Arial" charset="0"/>
              </a:rPr>
              <a:t> από</a:t>
            </a:r>
            <a:r>
              <a:rPr lang="en-US" sz="1200" dirty="0">
                <a:solidFill>
                  <a:prstClr val="black">
                    <a:lumMod val="65000"/>
                    <a:lumOff val="35000"/>
                  </a:prstClr>
                </a:solidFill>
                <a:latin typeface="+mn-lt"/>
                <a:cs typeface="Arial" charset="0"/>
              </a:rPr>
              <a:t> </a:t>
            </a:r>
            <a:r>
              <a:rPr lang="en-US" sz="1200" dirty="0" err="1">
                <a:solidFill>
                  <a:prstClr val="black"/>
                </a:solidFill>
                <a:latin typeface="+mn-lt"/>
                <a:cs typeface="Arial" charset="0"/>
                <a:hlinkClick r:id="rId6" tooltip="User:SharkD"/>
              </a:rPr>
              <a:t>SharkD</a:t>
            </a:r>
            <a:r>
              <a:rPr lang="el-GR" sz="1200" dirty="0">
                <a:solidFill>
                  <a:prstClr val="black"/>
                </a:solidFill>
                <a:latin typeface="+mn-lt"/>
                <a:cs typeface="Arial" charset="0"/>
              </a:rPr>
              <a:t> </a:t>
            </a:r>
            <a:r>
              <a:rPr lang="el-GR" sz="1200" dirty="0">
                <a:solidFill>
                  <a:prstClr val="black">
                    <a:lumMod val="65000"/>
                    <a:lumOff val="35000"/>
                  </a:prstClr>
                </a:solidFill>
                <a:latin typeface="+mn-lt"/>
                <a:cs typeface="Arial" charset="0"/>
              </a:rPr>
              <a:t>διαθέσιμο με άδεια</a:t>
            </a:r>
            <a:r>
              <a:rPr lang="en-US" sz="1200" dirty="0">
                <a:solidFill>
                  <a:prstClr val="black">
                    <a:lumMod val="65000"/>
                    <a:lumOff val="35000"/>
                  </a:prstClr>
                </a:solidFill>
                <a:latin typeface="+mn-lt"/>
                <a:cs typeface="Arial" charset="0"/>
              </a:rPr>
              <a:t> </a:t>
            </a:r>
            <a:r>
              <a:rPr lang="en-US" sz="1200" dirty="0">
                <a:solidFill>
                  <a:prstClr val="black"/>
                </a:solidFill>
                <a:latin typeface="+mn-lt"/>
                <a:cs typeface="Arial" charset="0"/>
                <a:hlinkClick r:id="rId7"/>
              </a:rPr>
              <a:t>CC BY-SA 3.0</a:t>
            </a:r>
            <a:endParaRPr lang="en-US" sz="1200" dirty="0">
              <a:solidFill>
                <a:prstClr val="black"/>
              </a:solidFill>
              <a:latin typeface="+mn-lt"/>
              <a:cs typeface="Arial" charset="0"/>
            </a:endParaRPr>
          </a:p>
        </p:txBody>
      </p:sp>
      <p:sp>
        <p:nvSpPr>
          <p:cNvPr id="839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923B7EF-7D8A-4FF1-85DC-B8529DBC3E0B}" type="slidenum">
              <a:rPr lang="el-GR" altLang="el-GR" smtClean="0">
                <a:solidFill>
                  <a:srgbClr val="000000"/>
                </a:solidFill>
              </a:rPr>
              <a:pPr/>
              <a:t>41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Τίτλος 1"/>
          <p:cNvSpPr>
            <a:spLocks noGrp="1"/>
          </p:cNvSpPr>
          <p:nvPr>
            <p:ph type="title"/>
          </p:nvPr>
        </p:nvSpPr>
        <p:spPr/>
        <p:txBody>
          <a:bodyPr/>
          <a:lstStyle/>
          <a:p>
            <a:r>
              <a:rPr lang="el-GR" altLang="el-GR" smtClean="0"/>
              <a:t>Φωτεινότητα</a:t>
            </a:r>
          </a:p>
        </p:txBody>
      </p:sp>
      <p:sp>
        <p:nvSpPr>
          <p:cNvPr id="86018" name="Θέση περιεχομένου 2"/>
          <p:cNvSpPr>
            <a:spLocks noGrp="1"/>
          </p:cNvSpPr>
          <p:nvPr>
            <p:ph idx="1"/>
          </p:nvPr>
        </p:nvSpPr>
        <p:spPr>
          <a:xfrm>
            <a:off x="323850" y="1268413"/>
            <a:ext cx="4764088" cy="5283200"/>
          </a:xfrm>
        </p:spPr>
        <p:txBody>
          <a:bodyPr/>
          <a:lstStyle/>
          <a:p>
            <a:pPr marL="0" indent="0">
              <a:lnSpc>
                <a:spcPct val="114000"/>
              </a:lnSpc>
              <a:spcBef>
                <a:spcPts val="1200"/>
              </a:spcBef>
              <a:buFont typeface="Arial" charset="0"/>
              <a:buNone/>
            </a:pPr>
            <a:r>
              <a:rPr lang="el-GR" altLang="el-GR" sz="2400" smtClean="0"/>
              <a:t>Η </a:t>
            </a:r>
            <a:r>
              <a:rPr lang="el-GR" altLang="el-GR" sz="2400" b="1" smtClean="0"/>
              <a:t>φωτεινότητα (LIGHTNESS) </a:t>
            </a:r>
            <a:r>
              <a:rPr lang="el-GR" altLang="el-GR" sz="2400" smtClean="0"/>
              <a:t>καθορίζει το μέγεθος στο οποίο το χρώμα φαίνεται να εκπέμπει φως από "μαύρο" μέχρι "λευκό". Το "</a:t>
            </a:r>
            <a:r>
              <a:rPr lang="el-GR" altLang="el-GR" sz="2400" b="1" smtClean="0">
                <a:solidFill>
                  <a:srgbClr val="004A82"/>
                </a:solidFill>
              </a:rPr>
              <a:t>μαύρο</a:t>
            </a:r>
            <a:r>
              <a:rPr lang="el-GR" altLang="el-GR" sz="2400" smtClean="0"/>
              <a:t>" σημαίνει ότι δεν εκπέμπεται καθόλου φως, ενώ το απόλυτα "</a:t>
            </a:r>
            <a:r>
              <a:rPr lang="el-GR" altLang="el-GR" sz="2400" b="1" smtClean="0">
                <a:solidFill>
                  <a:srgbClr val="004A82"/>
                </a:solidFill>
              </a:rPr>
              <a:t>λευκό</a:t>
            </a:r>
            <a:r>
              <a:rPr lang="el-GR" altLang="el-GR" sz="2400" smtClean="0"/>
              <a:t>" σημαίνει ότι όλο το προσπίπτον φως ανακλάται. Δηλαδή η φωτεινότητα αντικειμενικά χαρακτηρίζεται από την σχετική ανάκλαση μιας έγχρωμης προς μια λευκή επιφάνεια.</a:t>
            </a:r>
          </a:p>
        </p:txBody>
      </p:sp>
      <p:pic>
        <p:nvPicPr>
          <p:cNvPr id="86019" name="Picture 2" descr="σχήμα που δείχνει την φωτεινότητα χρώματος"/>
          <p:cNvPicPr>
            <a:picLocks noChangeAspect="1" noChangeArrowheads="1"/>
          </p:cNvPicPr>
          <p:nvPr/>
        </p:nvPicPr>
        <p:blipFill>
          <a:blip r:embed="rId3">
            <a:extLst>
              <a:ext uri="{28A0092B-C50C-407E-A947-70E740481C1C}">
                <a14:useLocalDpi xmlns:a14="http://schemas.microsoft.com/office/drawing/2010/main" val="0"/>
              </a:ext>
            </a:extLst>
          </a:blip>
          <a:srcRect l="3874"/>
          <a:stretch>
            <a:fillRect/>
          </a:stretch>
        </p:blipFill>
        <p:spPr bwMode="auto">
          <a:xfrm>
            <a:off x="5219700" y="1465263"/>
            <a:ext cx="3817938" cy="2978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6020" name="Rectangle 8"/>
          <p:cNvSpPr>
            <a:spLocks noChangeArrowheads="1"/>
          </p:cNvSpPr>
          <p:nvPr/>
        </p:nvSpPr>
        <p:spPr bwMode="auto">
          <a:xfrm>
            <a:off x="5645150" y="4443413"/>
            <a:ext cx="2967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4"/>
              </a:rPr>
              <a:t>HSL color solid dblcone chroma gray</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tooltip="User:SharkD"/>
              </a:rPr>
              <a:t>SharkD</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6"/>
              </a:rPr>
              <a:t>CC BY-SA 3.0</a:t>
            </a:r>
            <a:endParaRPr lang="en-US" altLang="el-GR" sz="1200">
              <a:solidFill>
                <a:srgbClr val="000000"/>
              </a:solidFill>
              <a:latin typeface="Calibri" pitchFamily="34" charset="0"/>
              <a:cs typeface="Arial" charset="0"/>
            </a:endParaRPr>
          </a:p>
        </p:txBody>
      </p:sp>
      <p:sp>
        <p:nvSpPr>
          <p:cNvPr id="8602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8B38D10-8CCE-4687-8AA9-49B0248847E0}" type="slidenum">
              <a:rPr lang="el-GR" altLang="el-GR" smtClean="0">
                <a:solidFill>
                  <a:srgbClr val="000000"/>
                </a:solidFill>
              </a:rPr>
              <a:pPr/>
              <a:t>42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Τίτλος 1"/>
          <p:cNvSpPr>
            <a:spLocks noGrp="1"/>
          </p:cNvSpPr>
          <p:nvPr>
            <p:ph type="title"/>
          </p:nvPr>
        </p:nvSpPr>
        <p:spPr/>
        <p:txBody>
          <a:bodyPr/>
          <a:lstStyle/>
          <a:p>
            <a:r>
              <a:rPr lang="el-GR" altLang="el-GR" smtClean="0"/>
              <a:t>Απόχρωση – κορεσμός - φωτεινότητα</a:t>
            </a:r>
          </a:p>
        </p:txBody>
      </p:sp>
      <p:pic>
        <p:nvPicPr>
          <p:cNvPr id="88066" name="Picture 2" descr="σχήμα που δείχνει τον κορεσμό, την φωτεινότητα και τιε αποχρώσεις χρώματ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052513"/>
            <a:ext cx="5715000" cy="571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67" name="Rectangle 8"/>
          <p:cNvSpPr>
            <a:spLocks noChangeArrowheads="1"/>
          </p:cNvSpPr>
          <p:nvPr/>
        </p:nvSpPr>
        <p:spPr bwMode="auto">
          <a:xfrm>
            <a:off x="0" y="6121400"/>
            <a:ext cx="171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Hsl-hsv models</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Deuterium (page does not exist)"/>
              </a:rPr>
              <a:t>Deuterium</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880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C2D0B2B-4DBD-4D5F-BD7B-F37912CB84F8}" type="slidenum">
              <a:rPr lang="el-GR" altLang="el-GR" smtClean="0">
                <a:solidFill>
                  <a:srgbClr val="000000"/>
                </a:solidFill>
              </a:rPr>
              <a:pPr/>
              <a:t>43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l-GR" altLang="el-GR" sz="3600" smtClean="0"/>
              <a:t>Βασικά και συμπληρωματικά χρώματα</a:t>
            </a:r>
          </a:p>
        </p:txBody>
      </p:sp>
      <p:pic>
        <p:nvPicPr>
          <p:cNvPr id="135172"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28775"/>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628775"/>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p:cNvSpPr>
            <a:spLocks noChangeArrowheads="1"/>
          </p:cNvSpPr>
          <p:nvPr/>
        </p:nvSpPr>
        <p:spPr bwMode="auto">
          <a:xfrm>
            <a:off x="1116013" y="5013325"/>
            <a:ext cx="33115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fontAlgn="base">
              <a:spcBef>
                <a:spcPct val="20000"/>
              </a:spcBef>
              <a:spcAft>
                <a:spcPct val="0"/>
              </a:spcAft>
              <a:buFont typeface="Arial" charset="0"/>
              <a:buChar char="»"/>
              <a:defRPr>
                <a:solidFill>
                  <a:schemeClr val="tx1"/>
                </a:solidFill>
                <a:latin typeface="Calibri" pitchFamily="34" charset="0"/>
              </a:defRPr>
            </a:lvl6pPr>
            <a:lvl7pPr marL="2971800" indent="-228600" fontAlgn="base">
              <a:spcBef>
                <a:spcPct val="20000"/>
              </a:spcBef>
              <a:spcAft>
                <a:spcPct val="0"/>
              </a:spcAft>
              <a:buFont typeface="Arial" charset="0"/>
              <a:buChar char="»"/>
              <a:defRPr>
                <a:solidFill>
                  <a:schemeClr val="tx1"/>
                </a:solidFill>
                <a:latin typeface="Calibri" pitchFamily="34" charset="0"/>
              </a:defRPr>
            </a:lvl7pPr>
            <a:lvl8pPr marL="3429000" indent="-228600" fontAlgn="base">
              <a:spcBef>
                <a:spcPct val="20000"/>
              </a:spcBef>
              <a:spcAft>
                <a:spcPct val="0"/>
              </a:spcAft>
              <a:buFont typeface="Arial" charset="0"/>
              <a:buChar char="»"/>
              <a:defRPr>
                <a:solidFill>
                  <a:schemeClr val="tx1"/>
                </a:solidFill>
                <a:latin typeface="Calibri" pitchFamily="34" charset="0"/>
              </a:defRPr>
            </a:lvl8pPr>
            <a:lvl9pPr marL="3886200" indent="-228600" fontAlgn="base">
              <a:spcBef>
                <a:spcPct val="20000"/>
              </a:spcBef>
              <a:spcAft>
                <a:spcPct val="0"/>
              </a:spcAft>
              <a:buFont typeface="Arial" charset="0"/>
              <a:buChar char="»"/>
              <a:defRPr>
                <a:solidFill>
                  <a:schemeClr val="tx1"/>
                </a:solidFill>
                <a:latin typeface="Calibri" pitchFamily="34" charset="0"/>
              </a:defRPr>
            </a:lvl9pPr>
          </a:lstStyle>
          <a:p>
            <a:pPr algn="ctr">
              <a:buFont typeface="Arial" charset="0"/>
              <a:buNone/>
            </a:pPr>
            <a:r>
              <a:rPr lang="el-GR" altLang="el-GR">
                <a:effectLst>
                  <a:outerShdw blurRad="38100" dist="38100" dir="2700000" algn="tl">
                    <a:srgbClr val="C0C0C0"/>
                  </a:outerShdw>
                </a:effectLst>
              </a:rPr>
              <a:t>Βασικά χρώματα</a:t>
            </a:r>
          </a:p>
          <a:p>
            <a:pPr algn="ctr">
              <a:buFont typeface="Arial" charset="0"/>
              <a:buNone/>
            </a:pPr>
            <a:r>
              <a:rPr lang="en-US" altLang="el-GR">
                <a:effectLst>
                  <a:outerShdw blurRad="38100" dist="38100" dir="2700000" algn="tl">
                    <a:srgbClr val="C0C0C0"/>
                  </a:outerShdw>
                </a:effectLst>
              </a:rPr>
              <a:t>(Red- Green-Blue)</a:t>
            </a:r>
          </a:p>
        </p:txBody>
      </p:sp>
      <p:sp>
        <p:nvSpPr>
          <p:cNvPr id="3" name="Rectangle 9"/>
          <p:cNvSpPr>
            <a:spLocks noChangeArrowheads="1"/>
          </p:cNvSpPr>
          <p:nvPr/>
        </p:nvSpPr>
        <p:spPr bwMode="auto">
          <a:xfrm>
            <a:off x="4787900" y="5084763"/>
            <a:ext cx="3887788"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fontAlgn="base">
              <a:spcBef>
                <a:spcPct val="20000"/>
              </a:spcBef>
              <a:spcAft>
                <a:spcPct val="0"/>
              </a:spcAft>
              <a:buFont typeface="Arial" charset="0"/>
              <a:buChar char="»"/>
              <a:defRPr>
                <a:solidFill>
                  <a:schemeClr val="tx1"/>
                </a:solidFill>
                <a:latin typeface="Calibri" pitchFamily="34" charset="0"/>
              </a:defRPr>
            </a:lvl6pPr>
            <a:lvl7pPr marL="2971800" indent="-228600" fontAlgn="base">
              <a:spcBef>
                <a:spcPct val="20000"/>
              </a:spcBef>
              <a:spcAft>
                <a:spcPct val="0"/>
              </a:spcAft>
              <a:buFont typeface="Arial" charset="0"/>
              <a:buChar char="»"/>
              <a:defRPr>
                <a:solidFill>
                  <a:schemeClr val="tx1"/>
                </a:solidFill>
                <a:latin typeface="Calibri" pitchFamily="34" charset="0"/>
              </a:defRPr>
            </a:lvl7pPr>
            <a:lvl8pPr marL="3429000" indent="-228600" fontAlgn="base">
              <a:spcBef>
                <a:spcPct val="20000"/>
              </a:spcBef>
              <a:spcAft>
                <a:spcPct val="0"/>
              </a:spcAft>
              <a:buFont typeface="Arial" charset="0"/>
              <a:buChar char="»"/>
              <a:defRPr>
                <a:solidFill>
                  <a:schemeClr val="tx1"/>
                </a:solidFill>
                <a:latin typeface="Calibri" pitchFamily="34" charset="0"/>
              </a:defRPr>
            </a:lvl8pPr>
            <a:lvl9pPr marL="3886200" indent="-228600" fontAlgn="base">
              <a:spcBef>
                <a:spcPct val="20000"/>
              </a:spcBef>
              <a:spcAft>
                <a:spcPct val="0"/>
              </a:spcAft>
              <a:buFont typeface="Arial" charset="0"/>
              <a:buChar char="»"/>
              <a:defRPr>
                <a:solidFill>
                  <a:schemeClr val="tx1"/>
                </a:solidFill>
                <a:latin typeface="Calibri" pitchFamily="34" charset="0"/>
              </a:defRPr>
            </a:lvl9pPr>
          </a:lstStyle>
          <a:p>
            <a:pPr algn="ctr">
              <a:buFont typeface="Arial" charset="0"/>
              <a:buNone/>
            </a:pPr>
            <a:r>
              <a:rPr lang="el-GR" altLang="el-GR">
                <a:effectLst>
                  <a:outerShdw blurRad="38100" dist="38100" dir="2700000" algn="tl">
                    <a:srgbClr val="C0C0C0"/>
                  </a:outerShdw>
                </a:effectLst>
              </a:rPr>
              <a:t>Συμπληρωματικά  χρώματα</a:t>
            </a:r>
            <a:endParaRPr lang="en-US" altLang="el-GR">
              <a:effectLst>
                <a:outerShdw blurRad="38100" dist="38100" dir="2700000" algn="tl">
                  <a:srgbClr val="C0C0C0"/>
                </a:outerShdw>
              </a:effectLst>
            </a:endParaRPr>
          </a:p>
          <a:p>
            <a:pPr algn="ctr">
              <a:buFont typeface="Arial" charset="0"/>
              <a:buNone/>
            </a:pPr>
            <a:r>
              <a:rPr lang="en-US" altLang="el-GR">
                <a:effectLst>
                  <a:outerShdw blurRad="38100" dist="38100" dir="2700000" algn="tl">
                    <a:srgbClr val="C0C0C0"/>
                  </a:outerShdw>
                </a:effectLst>
              </a:rPr>
              <a:t>(Cyan-Magenta-Yellow)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Τίτλος 1"/>
          <p:cNvSpPr>
            <a:spLocks noGrp="1"/>
          </p:cNvSpPr>
          <p:nvPr>
            <p:ph type="title"/>
          </p:nvPr>
        </p:nvSpPr>
        <p:spPr/>
        <p:txBody>
          <a:bodyPr/>
          <a:lstStyle/>
          <a:p>
            <a:r>
              <a:rPr lang="el-GR" altLang="el-GR" smtClean="0"/>
              <a:t>Χρωματικές συντεταγμένες </a:t>
            </a:r>
            <a:r>
              <a:rPr lang="el-GR" altLang="el-GR" sz="3200" b="0" smtClean="0"/>
              <a:t>(1 από 3)</a:t>
            </a:r>
          </a:p>
        </p:txBody>
      </p:sp>
      <p:sp>
        <p:nvSpPr>
          <p:cNvPr id="3" name="Θέση περιεχομένου 2"/>
          <p:cNvSpPr>
            <a:spLocks noGrp="1"/>
          </p:cNvSpPr>
          <p:nvPr>
            <p:ph idx="1"/>
          </p:nvPr>
        </p:nvSpPr>
        <p:spPr/>
        <p:txBody>
          <a:bodyPr/>
          <a:lstStyle/>
          <a:p>
            <a:pPr>
              <a:lnSpc>
                <a:spcPct val="114000"/>
              </a:lnSpc>
            </a:pPr>
            <a:r>
              <a:rPr lang="el-GR" altLang="el-GR" sz="2400" smtClean="0"/>
              <a:t>Το </a:t>
            </a:r>
            <a:r>
              <a:rPr lang="en-US" altLang="el-GR" sz="2400" smtClean="0"/>
              <a:t>CIE</a:t>
            </a:r>
            <a:r>
              <a:rPr lang="el-GR" altLang="el-GR" sz="2400" smtClean="0"/>
              <a:t> σύστημα για να καλύψει ομοιόμορφα το χρωματικό χώρο, εισήγαγε τρία μη πραγματικά κύρια χρώματα, που τα ονόμασε Χ, Υ και Ζ. </a:t>
            </a:r>
          </a:p>
          <a:p>
            <a:pPr>
              <a:lnSpc>
                <a:spcPct val="114000"/>
              </a:lnSpc>
            </a:pPr>
            <a:r>
              <a:rPr lang="el-GR" altLang="el-GR" sz="2400" smtClean="0"/>
              <a:t>Για να τοποθετηθεί ένα οποιοδήποτε χρώμα σε ένα διάγραμμα δύο διαστάσεων χ και </a:t>
            </a:r>
            <a:r>
              <a:rPr lang="en-US" altLang="el-GR" sz="2400" smtClean="0"/>
              <a:t>y,</a:t>
            </a:r>
            <a:r>
              <a:rPr lang="el-GR" altLang="el-GR" sz="2400" smtClean="0"/>
              <a:t> τα κύρια χρώματα Χ, Υ και Ζ πρέπει να μετατραπούν σε χρωματικές συντεταγμένες χ και </a:t>
            </a:r>
            <a:r>
              <a:rPr lang="en-US" altLang="el-GR" sz="2400" smtClean="0"/>
              <a:t>y</a:t>
            </a:r>
            <a:r>
              <a:rPr lang="el-GR" altLang="el-GR" sz="2400" smtClean="0"/>
              <a:t> με βάση τις παρακάτω εξισώσεις:</a:t>
            </a:r>
          </a:p>
          <a:p>
            <a:pPr algn="ctr">
              <a:lnSpc>
                <a:spcPct val="114000"/>
              </a:lnSpc>
              <a:buFont typeface="Arial" charset="0"/>
              <a:buNone/>
            </a:pPr>
            <a:r>
              <a:rPr lang="el-GR" altLang="el-GR" sz="2400" b="1" smtClean="0"/>
              <a:t>χ=Χ /Χ+Υ+Ζ ,          </a:t>
            </a:r>
            <a:r>
              <a:rPr lang="en-US" altLang="el-GR" sz="2400" b="1" smtClean="0"/>
              <a:t>y</a:t>
            </a:r>
            <a:r>
              <a:rPr lang="el-GR" altLang="el-GR" sz="2400" b="1" smtClean="0"/>
              <a:t>=Υ/Χ+Υ+Ζ ,           ζ =Ζ/Χ+Υ+Ζ  </a:t>
            </a:r>
            <a:r>
              <a:rPr lang="el-GR" altLang="el-GR" sz="2400" smtClean="0"/>
              <a:t>    </a:t>
            </a:r>
          </a:p>
          <a:p>
            <a:pPr algn="ctr">
              <a:lnSpc>
                <a:spcPct val="114000"/>
              </a:lnSpc>
              <a:spcBef>
                <a:spcPts val="1800"/>
              </a:spcBef>
              <a:buFont typeface="Arial" charset="0"/>
              <a:buNone/>
            </a:pPr>
            <a:r>
              <a:rPr lang="el-GR" altLang="el-GR" sz="2400" smtClean="0"/>
              <a:t>άρα </a:t>
            </a:r>
            <a:r>
              <a:rPr lang="en-US" altLang="el-GR" sz="2400" b="1" smtClean="0"/>
              <a:t>x</a:t>
            </a:r>
            <a:r>
              <a:rPr lang="el-GR" altLang="el-GR" sz="2400" b="1" smtClean="0"/>
              <a:t>+</a:t>
            </a:r>
            <a:r>
              <a:rPr lang="en-US" altLang="el-GR" sz="2400" b="1" smtClean="0"/>
              <a:t>y</a:t>
            </a:r>
            <a:r>
              <a:rPr lang="el-GR" altLang="el-GR" sz="2400" b="1" smtClean="0"/>
              <a:t>+ζ =  1</a:t>
            </a:r>
          </a:p>
        </p:txBody>
      </p:sp>
      <p:sp>
        <p:nvSpPr>
          <p:cNvPr id="911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FE8FD1B-4EB1-466C-89C4-B16CA1130042}" type="slidenum">
              <a:rPr lang="el-GR" altLang="el-GR" smtClean="0">
                <a:solidFill>
                  <a:srgbClr val="000000"/>
                </a:solidFill>
              </a:rPr>
              <a:pPr/>
              <a:t>45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Τίτλος 1"/>
          <p:cNvSpPr>
            <a:spLocks noGrp="1"/>
          </p:cNvSpPr>
          <p:nvPr>
            <p:ph type="title"/>
          </p:nvPr>
        </p:nvSpPr>
        <p:spPr/>
        <p:txBody>
          <a:bodyPr/>
          <a:lstStyle/>
          <a:p>
            <a:r>
              <a:rPr lang="el-GR" altLang="el-GR" smtClean="0"/>
              <a:t>Χρωματικές συντεταγμένες </a:t>
            </a:r>
            <a:r>
              <a:rPr lang="el-GR" altLang="el-GR" sz="3200" b="0" smtClean="0"/>
              <a:t>(2 από 3)</a:t>
            </a:r>
          </a:p>
        </p:txBody>
      </p:sp>
      <p:sp>
        <p:nvSpPr>
          <p:cNvPr id="92162" name="Θέση περιεχομένου 2"/>
          <p:cNvSpPr>
            <a:spLocks noGrp="1"/>
          </p:cNvSpPr>
          <p:nvPr>
            <p:ph idx="1"/>
          </p:nvPr>
        </p:nvSpPr>
        <p:spPr>
          <a:xfrm>
            <a:off x="457200" y="1196975"/>
            <a:ext cx="8435975" cy="5040313"/>
          </a:xfrm>
        </p:spPr>
        <p:txBody>
          <a:bodyPr/>
          <a:lstStyle/>
          <a:p>
            <a:pPr>
              <a:lnSpc>
                <a:spcPct val="114000"/>
              </a:lnSpc>
              <a:spcBef>
                <a:spcPts val="1200"/>
              </a:spcBef>
            </a:pPr>
            <a:r>
              <a:rPr lang="el-GR" altLang="el-GR" sz="2400" smtClean="0"/>
              <a:t>Το </a:t>
            </a:r>
            <a:r>
              <a:rPr lang="en-US" altLang="el-GR" sz="2400" b="1" smtClean="0"/>
              <a:t>CIE</a:t>
            </a:r>
            <a:r>
              <a:rPr lang="el-GR" altLang="el-GR" sz="2400" b="1" smtClean="0"/>
              <a:t> </a:t>
            </a:r>
            <a:r>
              <a:rPr lang="el-GR" altLang="el-GR" sz="2400" smtClean="0"/>
              <a:t>σύστημα δέχεται και μια τρίτη συντεταγμένη τον συντελεστή φωτεινότητας -</a:t>
            </a:r>
            <a:r>
              <a:rPr lang="en-US" altLang="el-GR" sz="2400" b="1" smtClean="0"/>
              <a:t>LUMINANCE FACTOR</a:t>
            </a:r>
            <a:r>
              <a:rPr lang="el-GR" altLang="el-GR" sz="2400" smtClean="0"/>
              <a:t>- που σημειώνεται με Υ και είναι</a:t>
            </a:r>
            <a:r>
              <a:rPr lang="el-GR" altLang="el-GR" sz="2400" b="1" smtClean="0"/>
              <a:t> </a:t>
            </a:r>
            <a:r>
              <a:rPr lang="el-GR" altLang="el-GR" sz="2400" smtClean="0"/>
              <a:t>κάθετη στο επίπεδο, που σχετίζεται με τα φωτομετρικά δεδομένα της χρωματομετρίας στην ορατή περιοχή.</a:t>
            </a:r>
          </a:p>
          <a:p>
            <a:pPr>
              <a:lnSpc>
                <a:spcPct val="114000"/>
              </a:lnSpc>
              <a:spcBef>
                <a:spcPts val="1200"/>
              </a:spcBef>
            </a:pPr>
            <a:r>
              <a:rPr lang="el-GR" altLang="el-GR" sz="2400" smtClean="0"/>
              <a:t>Τα </a:t>
            </a:r>
            <a:r>
              <a:rPr lang="el-GR" altLang="el-GR" sz="2400" b="1" smtClean="0"/>
              <a:t>Χ</a:t>
            </a:r>
            <a:r>
              <a:rPr lang="el-GR" altLang="el-GR" sz="2400" smtClean="0"/>
              <a:t> και </a:t>
            </a:r>
            <a:r>
              <a:rPr lang="el-GR" altLang="el-GR" sz="2400" b="1" smtClean="0"/>
              <a:t>Ζ</a:t>
            </a:r>
            <a:r>
              <a:rPr lang="el-GR" altLang="el-GR" sz="2400" smtClean="0"/>
              <a:t> ορίστηκαν έτσι ώστε να έχουν μηδέν (</a:t>
            </a:r>
            <a:r>
              <a:rPr lang="en-US" altLang="el-GR" sz="2400" smtClean="0"/>
              <a:t>LUMINANCE</a:t>
            </a:r>
            <a:r>
              <a:rPr lang="el-GR" altLang="el-GR" sz="2400" smtClean="0"/>
              <a:t>) φωτεινότητα. Τα φωτομετρικά δεδομένα της χρωματομετρίας αναφέρονται μόνο στον παράγοντα Υ.</a:t>
            </a:r>
          </a:p>
        </p:txBody>
      </p:sp>
      <p:sp>
        <p:nvSpPr>
          <p:cNvPr id="921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785CD17-D932-4930-A936-BD3EFC8E481F}" type="slidenum">
              <a:rPr lang="el-GR" altLang="el-GR" smtClean="0">
                <a:solidFill>
                  <a:srgbClr val="000000"/>
                </a:solidFill>
              </a:rPr>
              <a:pPr/>
              <a:t>46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Τίτλος 1"/>
          <p:cNvSpPr>
            <a:spLocks noGrp="1"/>
          </p:cNvSpPr>
          <p:nvPr>
            <p:ph type="title"/>
          </p:nvPr>
        </p:nvSpPr>
        <p:spPr/>
        <p:txBody>
          <a:bodyPr/>
          <a:lstStyle/>
          <a:p>
            <a:r>
              <a:rPr lang="el-GR" altLang="el-GR" smtClean="0"/>
              <a:t>Χρωματικές συντεταγμένες </a:t>
            </a:r>
            <a:r>
              <a:rPr lang="el-GR" altLang="el-GR" sz="3200" b="0" smtClean="0"/>
              <a:t>(3 από 3)</a:t>
            </a:r>
          </a:p>
        </p:txBody>
      </p:sp>
      <p:sp>
        <p:nvSpPr>
          <p:cNvPr id="93186" name="Θέση περιεχομένου 2"/>
          <p:cNvSpPr>
            <a:spLocks noGrp="1"/>
          </p:cNvSpPr>
          <p:nvPr>
            <p:ph idx="1"/>
          </p:nvPr>
        </p:nvSpPr>
        <p:spPr/>
        <p:txBody>
          <a:bodyPr/>
          <a:lstStyle/>
          <a:p>
            <a:pPr>
              <a:lnSpc>
                <a:spcPct val="114000"/>
              </a:lnSpc>
              <a:spcBef>
                <a:spcPts val="1200"/>
              </a:spcBef>
            </a:pPr>
            <a:r>
              <a:rPr lang="el-GR" altLang="el-GR" sz="2400" smtClean="0"/>
              <a:t>Δηλαδή, για κάθε μήκος κύματος μετρήθηκαν οι πραγματικές χρωματικές παράμετροι, μετά μετατράπηκαν στις χρωματικές συντεταγμένες </a:t>
            </a:r>
            <a:r>
              <a:rPr lang="el-GR" altLang="el-GR" sz="2400" b="1" smtClean="0"/>
              <a:t>χ</a:t>
            </a:r>
            <a:r>
              <a:rPr lang="el-GR" altLang="el-GR" sz="2400" smtClean="0"/>
              <a:t> και </a:t>
            </a:r>
            <a:r>
              <a:rPr lang="en-US" altLang="el-GR" sz="2400" b="1" smtClean="0"/>
              <a:t>y</a:t>
            </a:r>
            <a:r>
              <a:rPr lang="el-GR" altLang="el-GR" sz="2400" b="1" smtClean="0"/>
              <a:t> </a:t>
            </a:r>
            <a:r>
              <a:rPr lang="el-GR" altLang="el-GR" sz="2400" smtClean="0"/>
              <a:t>του συστήματος</a:t>
            </a:r>
            <a:r>
              <a:rPr lang="el-GR" altLang="el-GR" sz="2400" b="1" smtClean="0"/>
              <a:t> </a:t>
            </a:r>
            <a:r>
              <a:rPr lang="en-US" altLang="el-GR" sz="2400" b="1" smtClean="0"/>
              <a:t>CIE</a:t>
            </a:r>
            <a:r>
              <a:rPr lang="el-GR" altLang="el-GR" sz="2400" smtClean="0"/>
              <a:t>, με αποτέλεσμα, να προκύψει το </a:t>
            </a:r>
            <a:r>
              <a:rPr lang="el-GR" altLang="el-GR" sz="2400" b="1" smtClean="0"/>
              <a:t>χρωματικό διάγραμμα</a:t>
            </a:r>
            <a:r>
              <a:rPr lang="el-GR" altLang="el-GR" sz="2400" smtClean="0"/>
              <a:t>, όπου όλα τα πραγματικά χρώματα περιλαμβάνονται στην επιφάνεια που περιβάλλεται από την καμπύλη, τα χρώματα του φάσματος είναι πάνω στην καμπύλη και τα ερυθροϊώδη, που δεν υπάρχουν στο φάσμα, βρίσκονται στην ευθεία </a:t>
            </a:r>
            <a:r>
              <a:rPr lang="en-US" altLang="el-GR" sz="2400" b="1" smtClean="0"/>
              <a:t>VR</a:t>
            </a:r>
            <a:r>
              <a:rPr lang="el-GR" altLang="el-GR" sz="2400" smtClean="0"/>
              <a:t> και προκύπτουν από ανάμιξη των κόκκινων και κυανών.</a:t>
            </a:r>
          </a:p>
        </p:txBody>
      </p:sp>
      <p:sp>
        <p:nvSpPr>
          <p:cNvPr id="931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82E60B0-2533-48C8-8EF1-8BB8480CAD83}" type="slidenum">
              <a:rPr lang="el-GR" altLang="el-GR" smtClean="0">
                <a:solidFill>
                  <a:srgbClr val="000000"/>
                </a:solidFill>
              </a:rPr>
              <a:pPr/>
              <a:t>47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Τίτλος 1"/>
          <p:cNvSpPr>
            <a:spLocks noGrp="1"/>
          </p:cNvSpPr>
          <p:nvPr>
            <p:ph type="title" idx="4294967295"/>
          </p:nvPr>
        </p:nvSpPr>
        <p:spPr/>
        <p:txBody>
          <a:bodyPr/>
          <a:lstStyle/>
          <a:p>
            <a:r>
              <a:rPr lang="en-US" altLang="el-GR" smtClean="0"/>
              <a:t>CIE </a:t>
            </a:r>
            <a:r>
              <a:rPr lang="el-GR" altLang="el-GR" smtClean="0"/>
              <a:t>χρωματικό διάγραμμα </a:t>
            </a:r>
            <a:r>
              <a:rPr lang="el-GR" altLang="el-GR" sz="3200" b="0" smtClean="0"/>
              <a:t>(1 από 3)</a:t>
            </a:r>
          </a:p>
        </p:txBody>
      </p:sp>
      <p:grpSp>
        <p:nvGrpSpPr>
          <p:cNvPr id="136195" name="Ομάδα 13" descr="CIE χρωαματικό διάγραμμα"/>
          <p:cNvGrpSpPr>
            <a:grpSpLocks/>
          </p:cNvGrpSpPr>
          <p:nvPr/>
        </p:nvGrpSpPr>
        <p:grpSpPr bwMode="auto">
          <a:xfrm>
            <a:off x="1547813" y="1128713"/>
            <a:ext cx="6173787" cy="5227637"/>
            <a:chOff x="1547664" y="1256046"/>
            <a:chExt cx="6174089" cy="5228387"/>
          </a:xfrm>
        </p:grpSpPr>
        <p:pic>
          <p:nvPicPr>
            <p:cNvPr id="136196" name="Picture 2" descr="File:PlanckianLoc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505" y="1268760"/>
              <a:ext cx="4640990" cy="521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Box 2"/>
            <p:cNvSpPr txBox="1">
              <a:spLocks noChangeArrowheads="1"/>
            </p:cNvSpPr>
            <p:nvPr/>
          </p:nvSpPr>
          <p:spPr bwMode="auto">
            <a:xfrm>
              <a:off x="3419872" y="5617074"/>
              <a:ext cx="3369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b="1">
                  <a:solidFill>
                    <a:srgbClr val="000000"/>
                  </a:solidFill>
                  <a:latin typeface="Calibri" pitchFamily="34" charset="0"/>
                  <a:cs typeface="Arial" charset="0"/>
                </a:rPr>
                <a:t>V</a:t>
              </a:r>
              <a:endParaRPr lang="el-GR" altLang="el-GR" sz="2000" b="1">
                <a:solidFill>
                  <a:srgbClr val="000000"/>
                </a:solidFill>
                <a:latin typeface="Calibri" pitchFamily="34" charset="0"/>
                <a:cs typeface="Arial" charset="0"/>
              </a:endParaRPr>
            </a:p>
          </p:txBody>
        </p:sp>
        <p:sp>
          <p:nvSpPr>
            <p:cNvPr id="136198" name="TextBox 4"/>
            <p:cNvSpPr txBox="1">
              <a:spLocks noChangeArrowheads="1"/>
            </p:cNvSpPr>
            <p:nvPr/>
          </p:nvSpPr>
          <p:spPr bwMode="auto">
            <a:xfrm>
              <a:off x="5940152" y="4435338"/>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b="1">
                  <a:solidFill>
                    <a:srgbClr val="000000"/>
                  </a:solidFill>
                  <a:latin typeface="Calibri" pitchFamily="34" charset="0"/>
                  <a:cs typeface="Arial" charset="0"/>
                </a:rPr>
                <a:t>R</a:t>
              </a:r>
              <a:endParaRPr lang="el-GR" altLang="el-GR" sz="2000" b="1">
                <a:solidFill>
                  <a:srgbClr val="000000"/>
                </a:solidFill>
                <a:latin typeface="Calibri" pitchFamily="34" charset="0"/>
                <a:cs typeface="Arial" charset="0"/>
              </a:endParaRPr>
            </a:p>
          </p:txBody>
        </p:sp>
        <p:sp>
          <p:nvSpPr>
            <p:cNvPr id="136199" name="TextBox 8"/>
            <p:cNvSpPr txBox="1">
              <a:spLocks noChangeArrowheads="1"/>
            </p:cNvSpPr>
            <p:nvPr/>
          </p:nvSpPr>
          <p:spPr bwMode="auto">
            <a:xfrm>
              <a:off x="1547664" y="1256046"/>
              <a:ext cx="9479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b="1">
                  <a:solidFill>
                    <a:srgbClr val="000000"/>
                  </a:solidFill>
                  <a:latin typeface="Calibri" pitchFamily="34" charset="0"/>
                  <a:cs typeface="Arial" charset="0"/>
                </a:rPr>
                <a:t>Y</a:t>
              </a:r>
              <a:r>
                <a:rPr lang="el-GR" altLang="el-GR" sz="2000" b="1">
                  <a:solidFill>
                    <a:srgbClr val="000000"/>
                  </a:solidFill>
                  <a:latin typeface="Calibri" pitchFamily="34" charset="0"/>
                  <a:cs typeface="Arial" charset="0"/>
                </a:rPr>
                <a:t> συντ.</a:t>
              </a:r>
            </a:p>
          </p:txBody>
        </p:sp>
        <p:sp>
          <p:nvSpPr>
            <p:cNvPr id="136200" name="TextBox 9"/>
            <p:cNvSpPr txBox="1">
              <a:spLocks noChangeArrowheads="1"/>
            </p:cNvSpPr>
            <p:nvPr/>
          </p:nvSpPr>
          <p:spPr bwMode="auto">
            <a:xfrm>
              <a:off x="6765786" y="5869264"/>
              <a:ext cx="955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b="1">
                  <a:solidFill>
                    <a:srgbClr val="000000"/>
                  </a:solidFill>
                  <a:latin typeface="Calibri" pitchFamily="34" charset="0"/>
                  <a:cs typeface="Arial" charset="0"/>
                </a:rPr>
                <a:t>X </a:t>
              </a:r>
              <a:r>
                <a:rPr lang="el-GR" altLang="el-GR" sz="2000" b="1">
                  <a:solidFill>
                    <a:srgbClr val="000000"/>
                  </a:solidFill>
                  <a:latin typeface="Calibri" pitchFamily="34" charset="0"/>
                  <a:cs typeface="Arial" charset="0"/>
                </a:rPr>
                <a:t>συντ.</a:t>
              </a:r>
            </a:p>
          </p:txBody>
        </p:sp>
      </p:grpSp>
      <p:sp>
        <p:nvSpPr>
          <p:cNvPr id="136201" name="Rectangle 8"/>
          <p:cNvSpPr>
            <a:spLocks noChangeArrowheads="1"/>
          </p:cNvSpPr>
          <p:nvPr/>
        </p:nvSpPr>
        <p:spPr bwMode="auto">
          <a:xfrm>
            <a:off x="3211513" y="6356350"/>
            <a:ext cx="272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4"/>
              </a:rPr>
              <a:t>PlanckianLocus</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tooltip="User:PAR"/>
              </a:rPr>
              <a:t>PAR</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sp>
        <p:nvSpPr>
          <p:cNvPr id="13620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929807B0-3290-4216-8721-429ECF29F0C3}" type="slidenum">
              <a:rPr lang="el-GR" altLang="el-GR" sz="1200">
                <a:solidFill>
                  <a:srgbClr val="000000"/>
                </a:solidFill>
              </a:rPr>
              <a:pPr algn="r"/>
              <a:t>48</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p:txBody>
          <a:bodyPr/>
          <a:lstStyle/>
          <a:p>
            <a:r>
              <a:rPr lang="el-GR" altLang="el-GR" smtClean="0"/>
              <a:t>Χρήσεις χρωστικών</a:t>
            </a:r>
          </a:p>
        </p:txBody>
      </p:sp>
      <p:sp>
        <p:nvSpPr>
          <p:cNvPr id="30722" name="Θέση περιεχομένου 2"/>
          <p:cNvSpPr>
            <a:spLocks noGrp="1"/>
          </p:cNvSpPr>
          <p:nvPr>
            <p:ph idx="1"/>
          </p:nvPr>
        </p:nvSpPr>
        <p:spPr>
          <a:xfrm>
            <a:off x="611188" y="1230313"/>
            <a:ext cx="5184775" cy="5040312"/>
          </a:xfrm>
        </p:spPr>
        <p:txBody>
          <a:bodyPr/>
          <a:lstStyle/>
          <a:p>
            <a:pPr marL="0" indent="0">
              <a:lnSpc>
                <a:spcPct val="114000"/>
              </a:lnSpc>
              <a:buFont typeface="Arial" charset="0"/>
              <a:buNone/>
            </a:pPr>
            <a:r>
              <a:rPr lang="el-GR" altLang="el-GR" sz="2400" smtClean="0"/>
              <a:t>Πιο συγκεκριμένα, οι χρωστικές χρησιμοποιούνται για την βαφή των υφανσίμων ινών, το χρωματισμό των υλικών, εφαρμόζονται στα μελάνια εκτυπώσεων (</a:t>
            </a:r>
            <a:r>
              <a:rPr lang="en-US" altLang="el-GR" sz="2400" smtClean="0"/>
              <a:t>printing inks</a:t>
            </a:r>
            <a:r>
              <a:rPr lang="el-GR" altLang="el-GR" sz="2400" smtClean="0"/>
              <a:t>), σε Τεχνολογίες αιχμής (</a:t>
            </a:r>
            <a:r>
              <a:rPr lang="en-US" altLang="el-GR" sz="2400" smtClean="0"/>
              <a:t>Laser</a:t>
            </a:r>
            <a:r>
              <a:rPr lang="el-GR" altLang="el-GR" sz="2400" smtClean="0"/>
              <a:t>), στην ηλεκτρονική (για οθόνες υγρών κρυστάλλων - </a:t>
            </a:r>
            <a:r>
              <a:rPr lang="en-US" altLang="el-GR" sz="2400" smtClean="0"/>
              <a:t>LCD</a:t>
            </a:r>
            <a:r>
              <a:rPr lang="el-GR" altLang="el-GR" sz="2400" smtClean="0"/>
              <a:t>), σε μονάδες αποθήκευσης δεδομένων (</a:t>
            </a:r>
            <a:r>
              <a:rPr lang="en-US" altLang="el-GR" sz="2400" smtClean="0"/>
              <a:t>CD</a:t>
            </a:r>
            <a:r>
              <a:rPr lang="el-GR" altLang="el-GR" sz="2400" smtClean="0"/>
              <a:t>), σε φωτοαγωγούς και σε μη γραμμικά οπτικά κτλ.</a:t>
            </a:r>
          </a:p>
        </p:txBody>
      </p:sp>
      <p:pic>
        <p:nvPicPr>
          <p:cNvPr id="30723" name="Picture 6" descr="πίνακας ζωγραφικής που δείχνει την βαφή υφασμάτων στην Αγγλία το 14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50" y="1125538"/>
            <a:ext cx="2433638" cy="2649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4" name="Rectangle 8"/>
          <p:cNvSpPr>
            <a:spLocks noChangeArrowheads="1"/>
          </p:cNvSpPr>
          <p:nvPr/>
        </p:nvSpPr>
        <p:spPr bwMode="auto">
          <a:xfrm>
            <a:off x="5935663" y="3773488"/>
            <a:ext cx="2671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4"/>
              </a:rPr>
              <a:t>Dyeing British Library Royal MS 15.E.iii, f. 269 1482</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tooltip="User:Il Dottore"/>
              </a:rPr>
              <a:t>Il Dottore</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ως κοινό κτήμα</a:t>
            </a:r>
            <a:endParaRPr lang="en-US" altLang="el-GR" sz="1200">
              <a:solidFill>
                <a:srgbClr val="000000"/>
              </a:solidFill>
              <a:latin typeface="Calibri" pitchFamily="34" charset="0"/>
              <a:cs typeface="Arial" charset="0"/>
            </a:endParaRPr>
          </a:p>
        </p:txBody>
      </p:sp>
      <p:pic>
        <p:nvPicPr>
          <p:cNvPr id="30725" name="Picture 2" descr="las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50" y="4413250"/>
            <a:ext cx="2443163" cy="187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6" name="Rectangle 8"/>
          <p:cNvSpPr>
            <a:spLocks noChangeArrowheads="1"/>
          </p:cNvSpPr>
          <p:nvPr/>
        </p:nvSpPr>
        <p:spPr bwMode="auto">
          <a:xfrm>
            <a:off x="5827713" y="6307138"/>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7"/>
              </a:rPr>
              <a:t>Coherent 899 dye laser</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8" tooltip="User:Hankwang"/>
              </a:rPr>
              <a:t>Hankwang</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9"/>
              </a:rPr>
              <a:t>CC BY-SA 3.0</a:t>
            </a:r>
            <a:endParaRPr lang="en-US" altLang="el-GR" sz="1200">
              <a:solidFill>
                <a:srgbClr val="000000"/>
              </a:solidFill>
              <a:latin typeface="Calibri" pitchFamily="34" charset="0"/>
              <a:cs typeface="Arial" charset="0"/>
            </a:endParaRPr>
          </a:p>
        </p:txBody>
      </p:sp>
      <p:sp>
        <p:nvSpPr>
          <p:cNvPr id="30727" name="Θέση αριθμού διαφάνειας 3"/>
          <p:cNvSpPr>
            <a:spLocks noGrp="1"/>
          </p:cNvSpPr>
          <p:nvPr>
            <p:ph type="sldNum" sz="quarter" idx="12"/>
          </p:nvPr>
        </p:nvSpPr>
        <p:spPr bwMode="auto">
          <a:xfrm>
            <a:off x="6659563" y="63881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F927F2A-123F-488A-9B30-C6C0DB4C5337}" type="slidenum">
              <a:rPr lang="el-GR" altLang="el-GR" smtClean="0">
                <a:solidFill>
                  <a:srgbClr val="000000"/>
                </a:solidFill>
              </a:rPr>
              <a:pPr/>
              <a:t>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Τίτλος 1"/>
          <p:cNvSpPr>
            <a:spLocks noGrp="1"/>
          </p:cNvSpPr>
          <p:nvPr>
            <p:ph type="title"/>
          </p:nvPr>
        </p:nvSpPr>
        <p:spPr/>
        <p:txBody>
          <a:bodyPr/>
          <a:lstStyle/>
          <a:p>
            <a:r>
              <a:rPr lang="en-US" altLang="el-GR" smtClean="0"/>
              <a:t>CIE </a:t>
            </a:r>
            <a:r>
              <a:rPr lang="el-GR" altLang="el-GR" smtClean="0"/>
              <a:t>χρωματικό διάγραμμα </a:t>
            </a:r>
            <a:r>
              <a:rPr lang="el-GR" altLang="el-GR" sz="3200" b="0" smtClean="0"/>
              <a:t>(2 από 3)</a:t>
            </a:r>
          </a:p>
        </p:txBody>
      </p:sp>
      <p:sp>
        <p:nvSpPr>
          <p:cNvPr id="96258" name="Θέση περιεχομένου 2"/>
          <p:cNvSpPr>
            <a:spLocks noGrp="1"/>
          </p:cNvSpPr>
          <p:nvPr>
            <p:ph idx="1"/>
          </p:nvPr>
        </p:nvSpPr>
        <p:spPr/>
        <p:txBody>
          <a:bodyPr/>
          <a:lstStyle/>
          <a:p>
            <a:pPr marL="0" indent="0">
              <a:lnSpc>
                <a:spcPct val="114000"/>
              </a:lnSpc>
              <a:spcBef>
                <a:spcPts val="1200"/>
              </a:spcBef>
              <a:buFont typeface="Arial" charset="0"/>
              <a:buNone/>
            </a:pPr>
            <a:r>
              <a:rPr lang="el-GR" altLang="el-GR" sz="2400" smtClean="0"/>
              <a:t>Έτσι, είναι δυνατόν ένα χρώμα να τοποθετηθεί μέσα στο διάγραμμα αυτό, εάν μετρηθούν οι τρεις πραγματικές χρωματικές παράμετροι των κύριων μονοχρωματικών ακτινοβολιών και στη συνέχεια με μετατραπούν με μαθηματικές σχέσεις στις μη πραγματικές χρωματικές παραμέτρους Χ, Υ και Ζ του </a:t>
            </a:r>
            <a:r>
              <a:rPr lang="en-US" altLang="el-GR" sz="2400" smtClean="0"/>
              <a:t>CIE</a:t>
            </a:r>
            <a:r>
              <a:rPr lang="el-GR" altLang="el-GR" sz="2400" smtClean="0"/>
              <a:t> συστήματος και μετά στις χρωματικές συντεταγμένες χ και </a:t>
            </a:r>
            <a:r>
              <a:rPr lang="en-US" altLang="el-GR" sz="2400" smtClean="0"/>
              <a:t>y</a:t>
            </a:r>
            <a:r>
              <a:rPr lang="el-GR" altLang="el-GR" sz="2400" smtClean="0"/>
              <a:t>.</a:t>
            </a:r>
          </a:p>
        </p:txBody>
      </p:sp>
      <p:sp>
        <p:nvSpPr>
          <p:cNvPr id="962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FB3195F-6677-48EF-8B0F-75D2E17BE428}" type="slidenum">
              <a:rPr lang="el-GR" altLang="el-GR" smtClean="0">
                <a:solidFill>
                  <a:srgbClr val="000000"/>
                </a:solidFill>
              </a:rPr>
              <a:pPr/>
              <a:t>49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Τίτλος 1"/>
          <p:cNvSpPr>
            <a:spLocks noGrp="1"/>
          </p:cNvSpPr>
          <p:nvPr>
            <p:ph type="title"/>
          </p:nvPr>
        </p:nvSpPr>
        <p:spPr/>
        <p:txBody>
          <a:bodyPr/>
          <a:lstStyle/>
          <a:p>
            <a:r>
              <a:rPr lang="el-GR" altLang="el-GR" smtClean="0"/>
              <a:t>Παράδειγμα χρώματος </a:t>
            </a:r>
            <a:r>
              <a:rPr lang="el-GR" altLang="el-GR" sz="3200" b="0" smtClean="0"/>
              <a:t>(1 από 2) </a:t>
            </a:r>
          </a:p>
        </p:txBody>
      </p:sp>
      <p:sp>
        <p:nvSpPr>
          <p:cNvPr id="89090" name="Θέση περιεχομένου 2"/>
          <p:cNvSpPr>
            <a:spLocks noGrp="1"/>
          </p:cNvSpPr>
          <p:nvPr>
            <p:ph idx="1"/>
          </p:nvPr>
        </p:nvSpPr>
        <p:spPr>
          <a:xfrm>
            <a:off x="457200" y="1196975"/>
            <a:ext cx="4411663" cy="5040313"/>
          </a:xfrm>
        </p:spPr>
        <p:txBody>
          <a:bodyPr/>
          <a:lstStyle/>
          <a:p>
            <a:pPr marL="0" indent="0">
              <a:lnSpc>
                <a:spcPct val="114000"/>
              </a:lnSpc>
              <a:spcBef>
                <a:spcPts val="1200"/>
              </a:spcBef>
              <a:buFont typeface="Arial" charset="0"/>
              <a:buNone/>
            </a:pPr>
            <a:r>
              <a:rPr lang="el-GR" altLang="el-GR" sz="2400" smtClean="0"/>
              <a:t>Για παράδειγμα, ένα χρώμα μπορεί να παραχθεί από την κατάλληλη ανάμιξη των τριών κύριων προσθετικών μονοχρωματικών ακτινοβολιών που τις ονομάζουμε </a:t>
            </a:r>
            <a:r>
              <a:rPr lang="el-GR" altLang="el-GR" sz="2400" b="1" smtClean="0"/>
              <a:t>Χ, Υ </a:t>
            </a:r>
            <a:r>
              <a:rPr lang="el-GR" altLang="el-GR" sz="2400" smtClean="0"/>
              <a:t>και </a:t>
            </a:r>
            <a:r>
              <a:rPr lang="el-GR" altLang="el-GR" sz="2400" b="1" smtClean="0"/>
              <a:t>Ζ</a:t>
            </a:r>
            <a:r>
              <a:rPr lang="el-GR" altLang="el-GR" sz="2400" smtClean="0"/>
              <a:t>. Είναι γνωστό, ότι αν οι τρεις μονοχρωματικές ακτινοβολίες </a:t>
            </a:r>
            <a:r>
              <a:rPr lang="el-GR" altLang="el-GR" sz="2400" b="1" smtClean="0">
                <a:solidFill>
                  <a:srgbClr val="991C0F"/>
                </a:solidFill>
              </a:rPr>
              <a:t>κόκκινη (Χ)</a:t>
            </a:r>
            <a:r>
              <a:rPr lang="el-GR" altLang="el-GR" sz="2400" smtClean="0"/>
              <a:t>, </a:t>
            </a:r>
            <a:r>
              <a:rPr lang="el-GR" altLang="el-GR" sz="2400" b="1" smtClean="0">
                <a:solidFill>
                  <a:srgbClr val="255D30"/>
                </a:solidFill>
              </a:rPr>
              <a:t>πράσινη (Υ)</a:t>
            </a:r>
            <a:r>
              <a:rPr lang="el-GR" altLang="el-GR" sz="2400" smtClean="0"/>
              <a:t> και </a:t>
            </a:r>
            <a:r>
              <a:rPr lang="el-GR" altLang="el-GR" sz="2400" b="1" smtClean="0">
                <a:solidFill>
                  <a:srgbClr val="004A82"/>
                </a:solidFill>
              </a:rPr>
              <a:t>μπλε (Ζ)</a:t>
            </a:r>
            <a:r>
              <a:rPr lang="el-GR" altLang="el-GR" sz="2400" smtClean="0"/>
              <a:t> προστεθούν σε ίσες ποσότητες δίνουν το λευκό, δηλ. </a:t>
            </a:r>
            <a:r>
              <a:rPr lang="el-GR" altLang="el-GR" sz="2400" b="1" smtClean="0"/>
              <a:t>0,33Χ+0,33Υ+0,33Ζ =1, 0 (λευκό).</a:t>
            </a:r>
          </a:p>
        </p:txBody>
      </p:sp>
      <p:pic>
        <p:nvPicPr>
          <p:cNvPr id="89091" name="Picture 2" descr="διάγραμμ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370013"/>
            <a:ext cx="4248150" cy="2581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Rectangle 8"/>
          <p:cNvSpPr>
            <a:spLocks noChangeArrowheads="1"/>
          </p:cNvSpPr>
          <p:nvPr/>
        </p:nvSpPr>
        <p:spPr bwMode="auto">
          <a:xfrm>
            <a:off x="5310188" y="4076700"/>
            <a:ext cx="320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CIE 1931 XYZ Color Matching Functions</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 </a:t>
            </a:r>
            <a:r>
              <a:rPr lang="en-US" altLang="el-GR" sz="1200">
                <a:solidFill>
                  <a:srgbClr val="000000"/>
                </a:solidFill>
                <a:latin typeface="Calibri" pitchFamily="34" charset="0"/>
                <a:cs typeface="Arial" charset="0"/>
                <a:hlinkClick r:id="rId4" tooltip="User:Acdx"/>
              </a:rPr>
              <a:t>Acdx</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8909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95D07EE-A6B8-46CE-BB68-1E412FF9A452}" type="slidenum">
              <a:rPr lang="el-GR" altLang="el-GR" smtClean="0">
                <a:solidFill>
                  <a:srgbClr val="000000"/>
                </a:solidFill>
              </a:rPr>
              <a:pPr/>
              <a:t>50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Τίτλος 1"/>
          <p:cNvSpPr>
            <a:spLocks noGrp="1"/>
          </p:cNvSpPr>
          <p:nvPr>
            <p:ph type="title"/>
          </p:nvPr>
        </p:nvSpPr>
        <p:spPr/>
        <p:txBody>
          <a:bodyPr/>
          <a:lstStyle/>
          <a:p>
            <a:r>
              <a:rPr lang="el-GR" altLang="el-GR" smtClean="0"/>
              <a:t>Παράδειγμα χρώματος </a:t>
            </a:r>
            <a:r>
              <a:rPr lang="el-GR" altLang="el-GR" sz="3200" b="0" smtClean="0"/>
              <a:t>(2 από 2) </a:t>
            </a:r>
          </a:p>
        </p:txBody>
      </p:sp>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cstate="print"/>
            <a:stretch>
              <a:fillRect l="-1111" t="-484" r="-815"/>
            </a:stretch>
          </a:blipFill>
          <a:extLst/>
        </p:spPr>
        <p:txBody>
          <a:bodyPr/>
          <a:lstStyle/>
          <a:p>
            <a:pPr>
              <a:defRPr/>
            </a:pPr>
            <a:r>
              <a:rPr lang="el-GR">
                <a:noFill/>
              </a:rPr>
              <a:t> </a:t>
            </a:r>
          </a:p>
        </p:txBody>
      </p:sp>
      <p:sp>
        <p:nvSpPr>
          <p:cNvPr id="901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9F94BDA-DFA6-41C1-A843-408FB6EE5AE0}" type="slidenum">
              <a:rPr lang="el-GR" altLang="el-GR" smtClean="0">
                <a:solidFill>
                  <a:srgbClr val="000000"/>
                </a:solidFill>
              </a:rPr>
              <a:pPr/>
              <a:t>51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Τίτλος 1"/>
          <p:cNvSpPr>
            <a:spLocks noGrp="1"/>
          </p:cNvSpPr>
          <p:nvPr>
            <p:ph type="title"/>
          </p:nvPr>
        </p:nvSpPr>
        <p:spPr/>
        <p:txBody>
          <a:bodyPr/>
          <a:lstStyle/>
          <a:p>
            <a:r>
              <a:rPr lang="el-GR" altLang="el-GR" smtClean="0"/>
              <a:t>Η σημασία του </a:t>
            </a:r>
            <a:r>
              <a:rPr lang="en-US" altLang="el-GR" smtClean="0"/>
              <a:t>CIE</a:t>
            </a:r>
            <a:r>
              <a:rPr lang="el-GR" altLang="el-GR" smtClean="0"/>
              <a:t> συστήματος</a:t>
            </a:r>
          </a:p>
        </p:txBody>
      </p:sp>
      <p:sp>
        <p:nvSpPr>
          <p:cNvPr id="100354" name="Θέση περιεχομένου 2"/>
          <p:cNvSpPr>
            <a:spLocks noGrp="1"/>
          </p:cNvSpPr>
          <p:nvPr>
            <p:ph idx="1"/>
          </p:nvPr>
        </p:nvSpPr>
        <p:spPr/>
        <p:txBody>
          <a:bodyPr/>
          <a:lstStyle/>
          <a:p>
            <a:pPr>
              <a:lnSpc>
                <a:spcPct val="114000"/>
              </a:lnSpc>
              <a:spcBef>
                <a:spcPts val="1200"/>
              </a:spcBef>
            </a:pPr>
            <a:r>
              <a:rPr lang="el-GR" altLang="el-GR" sz="2200" smtClean="0"/>
              <a:t>Τελικά, τ</a:t>
            </a:r>
            <a:r>
              <a:rPr lang="en-US" altLang="el-GR" sz="2200" smtClean="0"/>
              <a:t>o CIE</a:t>
            </a:r>
            <a:r>
              <a:rPr lang="el-GR" altLang="el-GR" sz="2200" smtClean="0"/>
              <a:t> σύστημα βοηθάει να  καταγραφεί ένα χρώμα με αριθμούς έτσι, ώστε να  μην απέχει από  την οπτική εντύπωση ενός μέσου παρατηρητή. Αποτελεί επίσης έναν οδηγό για την διόρθωση ενός χρώματος και για να σημειωθούν οι μεταβολές για πιο σκούρο ή ανοιχτό χρωματισμό.</a:t>
            </a:r>
          </a:p>
          <a:p>
            <a:pPr>
              <a:lnSpc>
                <a:spcPct val="114000"/>
              </a:lnSpc>
              <a:spcBef>
                <a:spcPts val="1200"/>
              </a:spcBef>
            </a:pPr>
            <a:r>
              <a:rPr lang="el-GR" altLang="el-GR" sz="2200" smtClean="0"/>
              <a:t>Το σύστημα που είχε διαμορφωθεί το 1931 δεν ανταποκρινόταν σ' όλες τις περιπτώσεις με επιτυχία. Έτσι, έγιναν ορισμένες διορθώσεις, όπως στις πρότυπες πηγές φωτός, στις συνθήκες παρατήρησης κλπ. ως αποτέλεσμα της εφαρμογής του </a:t>
            </a:r>
            <a:r>
              <a:rPr lang="en-US" altLang="el-GR" sz="2200" smtClean="0"/>
              <a:t>CIE</a:t>
            </a:r>
            <a:r>
              <a:rPr lang="el-GR" altLang="el-GR" sz="2200" smtClean="0"/>
              <a:t> συστήματος στην πράξη.</a:t>
            </a:r>
          </a:p>
        </p:txBody>
      </p:sp>
      <p:sp>
        <p:nvSpPr>
          <p:cNvPr id="1003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69FA443-4BF9-4BED-A7D5-9C12CBA723C0}" type="slidenum">
              <a:rPr lang="el-GR" altLang="el-GR" smtClean="0">
                <a:solidFill>
                  <a:srgbClr val="000000"/>
                </a:solidFill>
              </a:rPr>
              <a:pPr/>
              <a:t>52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Τίτλος 1"/>
          <p:cNvSpPr>
            <a:spLocks noGrp="1"/>
          </p:cNvSpPr>
          <p:nvPr>
            <p:ph type="title"/>
          </p:nvPr>
        </p:nvSpPr>
        <p:spPr/>
        <p:txBody>
          <a:bodyPr/>
          <a:lstStyle/>
          <a:p>
            <a:r>
              <a:rPr lang="el-GR" altLang="el-GR" smtClean="0"/>
              <a:t>Νέα θέματα</a:t>
            </a:r>
          </a:p>
        </p:txBody>
      </p:sp>
      <p:sp>
        <p:nvSpPr>
          <p:cNvPr id="102402" name="Θέση περιεχομένου 2"/>
          <p:cNvSpPr>
            <a:spLocks noGrp="1"/>
          </p:cNvSpPr>
          <p:nvPr>
            <p:ph idx="1"/>
          </p:nvPr>
        </p:nvSpPr>
        <p:spPr>
          <a:xfrm>
            <a:off x="457200" y="1196975"/>
            <a:ext cx="8229600" cy="5327650"/>
          </a:xfrm>
        </p:spPr>
        <p:txBody>
          <a:bodyPr/>
          <a:lstStyle/>
          <a:p>
            <a:pPr>
              <a:lnSpc>
                <a:spcPct val="114000"/>
              </a:lnSpc>
              <a:spcBef>
                <a:spcPts val="1200"/>
              </a:spcBef>
            </a:pPr>
            <a:r>
              <a:rPr lang="el-GR" altLang="el-GR" sz="2200" smtClean="0"/>
              <a:t>Έτσι, προέκυψε η ανάγκη ενός πιο ομοιόμορφου χρωματικού διαγράμματος, καθώς και πιο πολύπλοκων σχέσεων από εκείνη των </a:t>
            </a:r>
            <a:r>
              <a:rPr lang="en-US" altLang="el-GR" sz="2200" b="1" smtClean="0"/>
              <a:t>KUBELKA</a:t>
            </a:r>
            <a:r>
              <a:rPr lang="el-GR" altLang="el-GR" sz="2200" b="1" smtClean="0"/>
              <a:t>-</a:t>
            </a:r>
            <a:r>
              <a:rPr lang="en-US" altLang="el-GR" sz="2200" b="1" smtClean="0"/>
              <a:t>MUNK</a:t>
            </a:r>
            <a:r>
              <a:rPr lang="el-GR" altLang="el-GR" sz="2200" smtClean="0"/>
              <a:t>, ώστε να υπάρχει αρκετή ακρίβεια στον καθορισμό ενός χρώματος και στον υπολογισμό των σωστών αναλογιών για να επιτευχθεί ή να διορθωθεί ένα χρώμα.</a:t>
            </a:r>
          </a:p>
          <a:p>
            <a:pPr>
              <a:lnSpc>
                <a:spcPct val="114000"/>
              </a:lnSpc>
              <a:spcBef>
                <a:spcPts val="1200"/>
              </a:spcBef>
            </a:pPr>
            <a:r>
              <a:rPr lang="el-GR" altLang="el-GR" sz="2200" smtClean="0"/>
              <a:t>Η χρήση ηλεκτρονικών υπολογιστών για την διεξαγωγή πιο πολύπλοκων υπολογισμών αποδείχθηκε πολύτιμη. Με την βοήθεια των ηλεκτρονικών υπολογιστών, τα όργανα μέτρησης χρώματος σχεδόν αμέσως μπορούν να παρέχουν τις χρωματικές συντεταγμένες στο </a:t>
            </a:r>
            <a:r>
              <a:rPr lang="en-US" altLang="el-GR" sz="2200" smtClean="0"/>
              <a:t>CIE</a:t>
            </a:r>
            <a:r>
              <a:rPr lang="el-GR" altLang="el-GR" sz="2200" smtClean="0"/>
              <a:t> σύστημα ή οποιαδήποτε άλλο σύστημα, καθώς και τις τυχόν διορθώσεις.</a:t>
            </a:r>
          </a:p>
        </p:txBody>
      </p:sp>
      <p:sp>
        <p:nvSpPr>
          <p:cNvPr id="1024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266D222-43E1-4FF4-A742-31AB1D0DE937}" type="slidenum">
              <a:rPr lang="el-GR" altLang="el-GR" smtClean="0">
                <a:solidFill>
                  <a:srgbClr val="000000"/>
                </a:solidFill>
              </a:rPr>
              <a:pPr/>
              <a:t>53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Τίτλος 1"/>
          <p:cNvSpPr>
            <a:spLocks noGrp="1"/>
          </p:cNvSpPr>
          <p:nvPr>
            <p:ph type="title"/>
          </p:nvPr>
        </p:nvSpPr>
        <p:spPr/>
        <p:txBody>
          <a:bodyPr/>
          <a:lstStyle/>
          <a:p>
            <a:r>
              <a:rPr lang="el-GR" altLang="el-GR" smtClean="0"/>
              <a:t>Χρωματόμετρα</a:t>
            </a:r>
          </a:p>
        </p:txBody>
      </p:sp>
      <p:sp>
        <p:nvSpPr>
          <p:cNvPr id="3" name="Θέση περιεχομένου 2"/>
          <p:cNvSpPr>
            <a:spLocks noGrp="1"/>
          </p:cNvSpPr>
          <p:nvPr>
            <p:ph idx="1"/>
          </p:nvPr>
        </p:nvSpPr>
        <p:spPr>
          <a:xfrm>
            <a:off x="457200" y="1196975"/>
            <a:ext cx="8229600" cy="5400675"/>
          </a:xfrm>
        </p:spPr>
        <p:txBody>
          <a:bodyPr/>
          <a:lstStyle/>
          <a:p>
            <a:pPr marL="0" indent="0">
              <a:lnSpc>
                <a:spcPct val="110000"/>
              </a:lnSpc>
            </a:pPr>
            <a:r>
              <a:rPr lang="el-GR" altLang="el-GR" sz="2200" smtClean="0"/>
              <a:t>Αρχικά η σύγκριση του χρώματος ενός δείγματος γινόταν υποκειμενικά από τον παρατηρητή σε σταθερό φωτισμό και με πρότυπα δείγματα που δίνονταν από το εργοστάσιο κατασκευής. Αυτό βέβαια είχε σαν προϋπόθεση ότι ο παρατηρητής διέθετε τη σειρά των προτύπων χρωμάτων.</a:t>
            </a:r>
          </a:p>
          <a:p>
            <a:pPr marL="0" indent="0">
              <a:lnSpc>
                <a:spcPct val="110000"/>
              </a:lnSpc>
            </a:pPr>
            <a:r>
              <a:rPr lang="el-GR" altLang="el-GR" sz="2200" smtClean="0"/>
              <a:t>Με το </a:t>
            </a:r>
            <a:r>
              <a:rPr lang="en-US" altLang="el-GR" sz="2200" smtClean="0"/>
              <a:t>CIE</a:t>
            </a:r>
            <a:r>
              <a:rPr lang="el-GR" altLang="el-GR" sz="2200" smtClean="0"/>
              <a:t> σύστημα έγινε προσπάθεια να καθορίζεται ένα χρώμα αντικειμενικά και πάντα με τον ίδιο τρόπο και βέβαια με την χρήση οργάνων μέτρησης (</a:t>
            </a:r>
            <a:r>
              <a:rPr lang="el-GR" altLang="el-GR" sz="2200" b="1" smtClean="0">
                <a:solidFill>
                  <a:srgbClr val="004A82"/>
                </a:solidFill>
              </a:rPr>
              <a:t>χρωματόμετρα)</a:t>
            </a:r>
            <a:r>
              <a:rPr lang="el-GR" altLang="el-GR" sz="2200" smtClean="0"/>
              <a:t>. Οι τιμές που προκύπτουν μπορούν εύκολα να μετατραπούν στις χρωματικές συντεταγμένες του συστήματος με απλές μαθηματικές σχέσεις.</a:t>
            </a:r>
          </a:p>
        </p:txBody>
      </p:sp>
      <p:sp>
        <p:nvSpPr>
          <p:cNvPr id="1034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492A35A-EE6F-425B-9AE8-CA38A07466DC}" type="slidenum">
              <a:rPr lang="el-GR" altLang="el-GR" smtClean="0">
                <a:solidFill>
                  <a:srgbClr val="000000"/>
                </a:solidFill>
              </a:rPr>
              <a:pPr/>
              <a:t>54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Τίτλος 1"/>
          <p:cNvSpPr>
            <a:spLocks noGrp="1"/>
          </p:cNvSpPr>
          <p:nvPr>
            <p:ph type="title"/>
          </p:nvPr>
        </p:nvSpPr>
        <p:spPr/>
        <p:txBody>
          <a:bodyPr/>
          <a:lstStyle/>
          <a:p>
            <a:r>
              <a:rPr lang="el-GR" altLang="el-GR" smtClean="0"/>
              <a:t>Φασματοφωτόμετρα</a:t>
            </a:r>
          </a:p>
        </p:txBody>
      </p:sp>
      <p:sp>
        <p:nvSpPr>
          <p:cNvPr id="104450" name="Θέση περιεχομένου 2"/>
          <p:cNvSpPr>
            <a:spLocks noGrp="1"/>
          </p:cNvSpPr>
          <p:nvPr>
            <p:ph idx="1"/>
          </p:nvPr>
        </p:nvSpPr>
        <p:spPr/>
        <p:txBody>
          <a:bodyPr/>
          <a:lstStyle/>
          <a:p>
            <a:pPr marL="0" indent="0">
              <a:lnSpc>
                <a:spcPct val="114000"/>
              </a:lnSpc>
            </a:pPr>
            <a:r>
              <a:rPr lang="el-GR" altLang="el-GR" sz="2400" smtClean="0"/>
              <a:t>Με την εμφάνιση των ηλεκτρονικών υπολογιστών και την σύνδεση τους με τα </a:t>
            </a:r>
            <a:r>
              <a:rPr lang="el-GR" altLang="el-GR" sz="2400" b="1" smtClean="0"/>
              <a:t>φασματοφωτόμετρα</a:t>
            </a:r>
            <a:r>
              <a:rPr lang="el-GR" altLang="el-GR" sz="2400" smtClean="0"/>
              <a:t>, οι υπολογισμοί που σχετίζονται με την μέτρηση του χρώματος, την έρευνα των αναλογιών στις ποσότητες και γενικά την συνταγή για την επίτευξη ορισμένου χρώματος, έγιναν υπόθεση ρουτίνας.</a:t>
            </a:r>
          </a:p>
        </p:txBody>
      </p:sp>
      <p:sp>
        <p:nvSpPr>
          <p:cNvPr id="1044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630DF48-9ED1-499B-82FF-F191930C885B}" type="slidenum">
              <a:rPr lang="el-GR" altLang="el-GR" smtClean="0">
                <a:solidFill>
                  <a:srgbClr val="000000"/>
                </a:solidFill>
              </a:rPr>
              <a:pPr/>
              <a:t>55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Τίτλος 1"/>
          <p:cNvSpPr>
            <a:spLocks noGrp="1"/>
          </p:cNvSpPr>
          <p:nvPr>
            <p:ph type="title"/>
          </p:nvPr>
        </p:nvSpPr>
        <p:spPr/>
        <p:txBody>
          <a:bodyPr/>
          <a:lstStyle/>
          <a:p>
            <a:r>
              <a:rPr lang="el-GR" altLang="el-GR" sz="3600" smtClean="0"/>
              <a:t>Άλλα χρωματικά διαγράμματα </a:t>
            </a:r>
            <a:r>
              <a:rPr lang="el-GR" altLang="el-GR" sz="2800" b="0" smtClean="0"/>
              <a:t>(1 από 2)</a:t>
            </a:r>
          </a:p>
        </p:txBody>
      </p:sp>
      <p:sp>
        <p:nvSpPr>
          <p:cNvPr id="105474" name="Θέση περιεχομένου 2"/>
          <p:cNvSpPr>
            <a:spLocks noGrp="1"/>
          </p:cNvSpPr>
          <p:nvPr>
            <p:ph idx="1"/>
          </p:nvPr>
        </p:nvSpPr>
        <p:spPr>
          <a:xfrm>
            <a:off x="395288" y="1196975"/>
            <a:ext cx="8507412" cy="5256213"/>
          </a:xfrm>
        </p:spPr>
        <p:txBody>
          <a:bodyPr/>
          <a:lstStyle/>
          <a:p>
            <a:pPr marL="0" indent="0">
              <a:lnSpc>
                <a:spcPct val="114000"/>
              </a:lnSpc>
              <a:spcBef>
                <a:spcPts val="1200"/>
              </a:spcBef>
            </a:pPr>
            <a:r>
              <a:rPr lang="el-GR" altLang="el-GR" sz="2400" smtClean="0"/>
              <a:t>Η   </a:t>
            </a:r>
            <a:r>
              <a:rPr lang="en-US" altLang="el-GR" sz="2400" smtClean="0"/>
              <a:t>C</a:t>
            </a:r>
            <a:r>
              <a:rPr lang="el-GR" altLang="el-GR" sz="2400" smtClean="0"/>
              <a:t>Ι</a:t>
            </a:r>
            <a:r>
              <a:rPr lang="en-US" altLang="el-GR" sz="2400" smtClean="0"/>
              <a:t>E</a:t>
            </a:r>
            <a:r>
              <a:rPr lang="el-GR" altLang="el-GR" sz="2400" smtClean="0"/>
              <a:t>,  προκειμένου  να ανταποκριθεί   καλύτερα  στις ανάγκες της βιομηχανίας,   από το 1960 συνέστησε διαδοχικά μια σειρά χρωματικών διαγραμμάτων ομοιόμορφου χρωματικού χώρου π.χ. </a:t>
            </a:r>
            <a:r>
              <a:rPr lang="nl-NL" altLang="el-GR" sz="2400" smtClean="0"/>
              <a:t>CIE</a:t>
            </a:r>
            <a:r>
              <a:rPr lang="el-GR" altLang="el-GR" sz="2400" smtClean="0"/>
              <a:t> 1964 (</a:t>
            </a:r>
            <a:r>
              <a:rPr lang="nl-NL" altLang="el-GR" sz="2400" smtClean="0"/>
              <a:t>U</a:t>
            </a:r>
            <a:r>
              <a:rPr lang="el-GR" altLang="el-GR" sz="2400" smtClean="0"/>
              <a:t>* </a:t>
            </a:r>
            <a:r>
              <a:rPr lang="nl-NL" altLang="el-GR" sz="2400" smtClean="0"/>
              <a:t>V</a:t>
            </a:r>
            <a:r>
              <a:rPr lang="el-GR" altLang="el-GR" sz="2400" smtClean="0"/>
              <a:t>* </a:t>
            </a:r>
            <a:r>
              <a:rPr lang="nl-NL" altLang="el-GR" sz="2400" smtClean="0"/>
              <a:t>W</a:t>
            </a:r>
            <a:r>
              <a:rPr lang="el-GR" altLang="el-GR" sz="2400" smtClean="0"/>
              <a:t>* ), </a:t>
            </a:r>
            <a:r>
              <a:rPr lang="nl-NL" altLang="el-GR" sz="2400" smtClean="0"/>
              <a:t>C</a:t>
            </a:r>
            <a:r>
              <a:rPr lang="el-GR" altLang="el-GR" sz="2400" smtClean="0"/>
              <a:t>Ι</a:t>
            </a:r>
            <a:r>
              <a:rPr lang="nl-NL" altLang="el-GR" sz="2400" smtClean="0"/>
              <a:t>E</a:t>
            </a:r>
            <a:r>
              <a:rPr lang="el-GR" altLang="el-GR" sz="2400" smtClean="0"/>
              <a:t> 1976 (</a:t>
            </a:r>
            <a:r>
              <a:rPr lang="nl-NL" altLang="el-GR" sz="2400" smtClean="0"/>
              <a:t>L</a:t>
            </a:r>
            <a:r>
              <a:rPr lang="el-GR" altLang="el-GR" sz="2400" smtClean="0"/>
              <a:t>* </a:t>
            </a:r>
            <a:r>
              <a:rPr lang="nl-NL" altLang="el-GR" sz="2400" smtClean="0"/>
              <a:t>U</a:t>
            </a:r>
            <a:r>
              <a:rPr lang="el-GR" altLang="el-GR" sz="2400" smtClean="0"/>
              <a:t>* </a:t>
            </a:r>
            <a:r>
              <a:rPr lang="nl-NL" altLang="el-GR" sz="2400" smtClean="0"/>
              <a:t>V</a:t>
            </a:r>
            <a:r>
              <a:rPr lang="el-GR" altLang="el-GR" sz="2400" smtClean="0"/>
              <a:t>*) και </a:t>
            </a:r>
            <a:r>
              <a:rPr lang="nl-NL" altLang="el-GR" sz="2400" smtClean="0"/>
              <a:t>CIE</a:t>
            </a:r>
            <a:r>
              <a:rPr lang="el-GR" altLang="el-GR" sz="2400" smtClean="0"/>
              <a:t> 1976 (</a:t>
            </a:r>
            <a:r>
              <a:rPr lang="nl-NL" altLang="el-GR" sz="2400" smtClean="0"/>
              <a:t>L</a:t>
            </a:r>
            <a:r>
              <a:rPr lang="el-GR" altLang="el-GR" sz="2400" smtClean="0"/>
              <a:t>* α* β*) κλπ.</a:t>
            </a:r>
          </a:p>
          <a:p>
            <a:pPr marL="0" indent="0">
              <a:lnSpc>
                <a:spcPct val="114000"/>
              </a:lnSpc>
              <a:spcBef>
                <a:spcPts val="1200"/>
              </a:spcBef>
            </a:pPr>
            <a:r>
              <a:rPr lang="el-GR" altLang="el-GR" sz="2400" smtClean="0"/>
              <a:t>Τα διάφορα συστήματα συνδέονται μεταξύ τους και με το αρχικό </a:t>
            </a:r>
            <a:r>
              <a:rPr lang="nl-NL" altLang="el-GR" sz="2400" smtClean="0"/>
              <a:t>CIE</a:t>
            </a:r>
            <a:r>
              <a:rPr lang="el-GR" altLang="el-GR" sz="2400" smtClean="0"/>
              <a:t> σύστημα του 1931 με την βοήθεια εξισώσεων μετασχηματισμού.</a:t>
            </a:r>
          </a:p>
          <a:p>
            <a:pPr marL="0" indent="0">
              <a:lnSpc>
                <a:spcPct val="114000"/>
              </a:lnSpc>
              <a:spcBef>
                <a:spcPts val="1200"/>
              </a:spcBef>
            </a:pPr>
            <a:r>
              <a:rPr lang="el-GR" altLang="el-GR" sz="2400" smtClean="0"/>
              <a:t>Αυτές σε ορισμένες περιπτώσεις είναι  ιδιαίτερα πολύπλοκες, αλλά οι απαραίτητοι υπολογισμοί μπορούν να γίνουν εύκολα στα όργανα μέτρησης του χρώματος που έχουν ενσωματωμένους μικροϋπολογιστές.</a:t>
            </a:r>
          </a:p>
        </p:txBody>
      </p:sp>
      <p:sp>
        <p:nvSpPr>
          <p:cNvPr id="1054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19A3E09-29C1-4305-8674-8BF3AC782A3C}" type="slidenum">
              <a:rPr lang="el-GR" altLang="el-GR" smtClean="0">
                <a:solidFill>
                  <a:srgbClr val="000000"/>
                </a:solidFill>
              </a:rPr>
              <a:pPr/>
              <a:t>56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Τίτλος 1"/>
          <p:cNvSpPr>
            <a:spLocks noGrp="1"/>
          </p:cNvSpPr>
          <p:nvPr>
            <p:ph type="title"/>
          </p:nvPr>
        </p:nvSpPr>
        <p:spPr/>
        <p:txBody>
          <a:bodyPr/>
          <a:lstStyle/>
          <a:p>
            <a:r>
              <a:rPr lang="el-GR" altLang="el-GR" sz="3600" smtClean="0"/>
              <a:t>Άλλα χρωματικά διαγράμματα </a:t>
            </a:r>
            <a:r>
              <a:rPr lang="el-GR" altLang="el-GR" sz="2800" b="0" smtClean="0"/>
              <a:t>(2 από 2)</a:t>
            </a:r>
            <a:endParaRPr lang="el-GR" altLang="el-GR" sz="3600" smtClean="0"/>
          </a:p>
        </p:txBody>
      </p:sp>
      <p:pic>
        <p:nvPicPr>
          <p:cNvPr id="107522" name="Picture 2" descr="CIELAB color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97050"/>
            <a:ext cx="4179888" cy="3541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8"/>
          <p:cNvSpPr/>
          <p:nvPr/>
        </p:nvSpPr>
        <p:spPr>
          <a:xfrm>
            <a:off x="973138" y="5338763"/>
            <a:ext cx="2881312" cy="461962"/>
          </a:xfrm>
          <a:prstGeom prst="rect">
            <a:avLst/>
          </a:prstGeom>
        </p:spPr>
        <p:txBody>
          <a:bodyPr>
            <a:spAutoFit/>
          </a:bodyPr>
          <a:lstStyle/>
          <a:p>
            <a:pPr algn="ctr">
              <a:defRPr/>
            </a:pPr>
            <a:r>
              <a:rPr lang="en-US" sz="1200" dirty="0">
                <a:solidFill>
                  <a:prstClr val="black">
                    <a:lumMod val="65000"/>
                    <a:lumOff val="35000"/>
                  </a:prstClr>
                </a:solidFill>
                <a:latin typeface="+mn-lt"/>
                <a:cs typeface="Arial" charset="0"/>
              </a:rPr>
              <a:t>“</a:t>
            </a:r>
            <a:r>
              <a:rPr lang="en-US" sz="1200" dirty="0">
                <a:solidFill>
                  <a:prstClr val="black"/>
                </a:solidFill>
                <a:latin typeface="+mn-lt"/>
                <a:cs typeface="Arial" charset="0"/>
                <a:hlinkClick r:id="rId4"/>
              </a:rPr>
              <a:t>Adobergb-in-</a:t>
            </a:r>
            <a:r>
              <a:rPr lang="en-US" sz="1200" dirty="0" err="1">
                <a:solidFill>
                  <a:prstClr val="black"/>
                </a:solidFill>
                <a:latin typeface="+mn-lt"/>
                <a:cs typeface="Arial" charset="0"/>
                <a:hlinkClick r:id="rId4"/>
              </a:rPr>
              <a:t>cielab</a:t>
            </a:r>
            <a:r>
              <a:rPr lang="en-US" sz="1200" dirty="0">
                <a:solidFill>
                  <a:prstClr val="black">
                    <a:lumMod val="65000"/>
                    <a:lumOff val="35000"/>
                  </a:prstClr>
                </a:solidFill>
                <a:latin typeface="+mn-lt"/>
                <a:cs typeface="Arial" charset="0"/>
              </a:rPr>
              <a:t>”,</a:t>
            </a:r>
            <a:r>
              <a:rPr lang="el-GR" sz="1200" dirty="0">
                <a:solidFill>
                  <a:prstClr val="black">
                    <a:lumMod val="65000"/>
                    <a:lumOff val="35000"/>
                  </a:prstClr>
                </a:solidFill>
                <a:latin typeface="+mn-lt"/>
                <a:cs typeface="Arial" charset="0"/>
              </a:rPr>
              <a:t> από</a:t>
            </a:r>
            <a:r>
              <a:rPr lang="en-US" sz="1200" dirty="0">
                <a:solidFill>
                  <a:prstClr val="black">
                    <a:lumMod val="65000"/>
                    <a:lumOff val="35000"/>
                  </a:prstClr>
                </a:solidFill>
                <a:latin typeface="+mn-lt"/>
                <a:cs typeface="Arial" charset="0"/>
              </a:rPr>
              <a:t> </a:t>
            </a:r>
            <a:r>
              <a:rPr lang="en-US" sz="1200" dirty="0" err="1">
                <a:solidFill>
                  <a:prstClr val="black"/>
                </a:solidFill>
                <a:latin typeface="+mn-lt"/>
                <a:cs typeface="Arial" charset="0"/>
                <a:hlinkClick r:id="rId5" tooltip="User:Jacobolus"/>
              </a:rPr>
              <a:t>Jacobolus</a:t>
            </a:r>
            <a:r>
              <a:rPr lang="el-GR" sz="1200" dirty="0">
                <a:solidFill>
                  <a:prstClr val="black"/>
                </a:solidFill>
                <a:latin typeface="+mn-lt"/>
                <a:cs typeface="Arial" charset="0"/>
              </a:rPr>
              <a:t> </a:t>
            </a:r>
            <a:r>
              <a:rPr lang="el-GR" sz="1200" dirty="0">
                <a:solidFill>
                  <a:prstClr val="black">
                    <a:lumMod val="65000"/>
                    <a:lumOff val="35000"/>
                  </a:prstClr>
                </a:solidFill>
                <a:latin typeface="+mn-lt"/>
                <a:cs typeface="Arial" charset="0"/>
              </a:rPr>
              <a:t>διαθέσιμο με άδεια</a:t>
            </a:r>
            <a:r>
              <a:rPr lang="en-US" sz="1200" dirty="0">
                <a:solidFill>
                  <a:prstClr val="black">
                    <a:lumMod val="65000"/>
                    <a:lumOff val="35000"/>
                  </a:prstClr>
                </a:solidFill>
                <a:latin typeface="+mn-lt"/>
                <a:cs typeface="Arial" charset="0"/>
              </a:rPr>
              <a:t> </a:t>
            </a:r>
            <a:r>
              <a:rPr lang="en-US" sz="1200" dirty="0">
                <a:solidFill>
                  <a:prstClr val="black"/>
                </a:solidFill>
                <a:latin typeface="+mn-lt"/>
                <a:cs typeface="Arial" charset="0"/>
                <a:hlinkClick r:id="rId6"/>
              </a:rPr>
              <a:t>CC BY-SA 3.0</a:t>
            </a:r>
            <a:endParaRPr lang="en-US" sz="1200" dirty="0">
              <a:solidFill>
                <a:prstClr val="black"/>
              </a:solidFill>
              <a:latin typeface="+mn-lt"/>
              <a:cs typeface="Arial" charset="0"/>
            </a:endParaRPr>
          </a:p>
        </p:txBody>
      </p:sp>
      <p:pic>
        <p:nvPicPr>
          <p:cNvPr id="107524" name="Picture 4" descr="CIELAB color spa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825" y="1208088"/>
            <a:ext cx="4057650" cy="476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7525" name="Rectangle 8"/>
          <p:cNvSpPr>
            <a:spLocks noChangeArrowheads="1"/>
          </p:cNvSpPr>
          <p:nvPr/>
        </p:nvSpPr>
        <p:spPr bwMode="auto">
          <a:xfrm>
            <a:off x="5411788" y="5970588"/>
            <a:ext cx="287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8"/>
              </a:rPr>
              <a:t>CIELAB color space</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9"/>
              </a:rPr>
              <a:t>Vilson Vieira</a:t>
            </a:r>
            <a:r>
              <a:rPr lang="el-GR"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10"/>
              </a:rPr>
              <a:t>CC </a:t>
            </a:r>
            <a:r>
              <a:rPr lang="el-GR" altLang="el-GR" sz="1200">
                <a:solidFill>
                  <a:srgbClr val="000000"/>
                </a:solidFill>
                <a:latin typeface="Calibri" pitchFamily="34" charset="0"/>
                <a:cs typeface="Arial" charset="0"/>
                <a:hlinkClick r:id="rId10"/>
              </a:rPr>
              <a:t>από</a:t>
            </a:r>
            <a:r>
              <a:rPr lang="en-US" altLang="el-GR" sz="1200">
                <a:solidFill>
                  <a:srgbClr val="000000"/>
                </a:solidFill>
                <a:latin typeface="Calibri" pitchFamily="34" charset="0"/>
                <a:cs typeface="Arial" charset="0"/>
                <a:hlinkClick r:id="rId10"/>
              </a:rPr>
              <a:t> 2.5</a:t>
            </a:r>
            <a:endParaRPr lang="en-US" altLang="el-GR" sz="1200">
              <a:solidFill>
                <a:srgbClr val="000000"/>
              </a:solidFill>
              <a:latin typeface="Calibri" pitchFamily="34" charset="0"/>
              <a:cs typeface="Arial" charset="0"/>
            </a:endParaRPr>
          </a:p>
        </p:txBody>
      </p:sp>
      <p:sp>
        <p:nvSpPr>
          <p:cNvPr id="10752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89CC4A-AF69-487B-94E5-FE5A6BDDCD02}" type="slidenum">
              <a:rPr lang="el-GR" altLang="el-GR" smtClean="0">
                <a:solidFill>
                  <a:srgbClr val="000000"/>
                </a:solidFill>
              </a:rPr>
              <a:pPr/>
              <a:t>57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fld id="{E736DFB9-76F6-4305-A389-636841559433}" type="slidenum">
              <a:rPr lang="en-GB" altLang="el-GR" sz="1400">
                <a:latin typeface="Times New Roman" pitchFamily="18" charset="0"/>
              </a:rPr>
              <a:pPr algn="r">
                <a:spcBef>
                  <a:spcPct val="50000"/>
                </a:spcBef>
              </a:pPr>
              <a:t>58</a:t>
            </a:fld>
            <a:endParaRPr lang="en-GB" altLang="el-GR" sz="1400">
              <a:latin typeface="Times New Roman" pitchFamily="18" charset="0"/>
            </a:endParaRPr>
          </a:p>
        </p:txBody>
      </p:sp>
      <p:sp>
        <p:nvSpPr>
          <p:cNvPr id="197634" name="Rectangle 2"/>
          <p:cNvSpPr>
            <a:spLocks noGrp="1" noChangeArrowheads="1"/>
          </p:cNvSpPr>
          <p:nvPr>
            <p:ph type="title" idx="4294967295"/>
          </p:nvPr>
        </p:nvSpPr>
        <p:spPr>
          <a:xfrm>
            <a:off x="685800" y="0"/>
            <a:ext cx="7772400" cy="1219200"/>
          </a:xfrm>
        </p:spPr>
        <p:txBody>
          <a:bodyPr lIns="92075" tIns="46038" rIns="92075" bIns="46038"/>
          <a:lstStyle/>
          <a:p>
            <a:r>
              <a:rPr lang="el-GR" altLang="el-GR" smtClean="0">
                <a:effectLst>
                  <a:outerShdw blurRad="38100" dist="38100" dir="2700000" algn="tl">
                    <a:srgbClr val="C0C0C0"/>
                  </a:outerShdw>
                </a:effectLst>
              </a:rPr>
              <a:t>Χρωματικό μοντέλο </a:t>
            </a:r>
            <a:r>
              <a:rPr lang="en-US" altLang="el-GR" smtClean="0">
                <a:effectLst>
                  <a:outerShdw blurRad="38100" dist="38100" dir="2700000" algn="tl">
                    <a:srgbClr val="C0C0C0"/>
                  </a:outerShdw>
                </a:effectLst>
              </a:rPr>
              <a:t>RGB</a:t>
            </a:r>
            <a:endParaRPr lang="en-US" altLang="el-GR" baseline="-25000" smtClean="0">
              <a:effectLst>
                <a:outerShdw blurRad="38100" dist="38100" dir="2700000" algn="tl">
                  <a:srgbClr val="C0C0C0"/>
                </a:outerShdw>
              </a:effectLst>
            </a:endParaRPr>
          </a:p>
        </p:txBody>
      </p:sp>
      <p:sp>
        <p:nvSpPr>
          <p:cNvPr id="197635" name="Rectangle 3"/>
          <p:cNvSpPr>
            <a:spLocks noGrp="1" noChangeArrowheads="1"/>
          </p:cNvSpPr>
          <p:nvPr>
            <p:ph type="body" idx="4294967295"/>
          </p:nvPr>
        </p:nvSpPr>
        <p:spPr>
          <a:xfrm>
            <a:off x="214313" y="1476375"/>
            <a:ext cx="4462462" cy="4810125"/>
          </a:xfrm>
        </p:spPr>
        <p:txBody>
          <a:bodyPr/>
          <a:lstStyle/>
          <a:p>
            <a:pPr marL="357188" indent="-357188">
              <a:lnSpc>
                <a:spcPct val="90000"/>
              </a:lnSpc>
              <a:spcAft>
                <a:spcPts val="1200"/>
              </a:spcAft>
            </a:pPr>
            <a:r>
              <a:rPr lang="el-GR" altLang="el-GR" sz="2400" smtClean="0">
                <a:effectLst>
                  <a:outerShdw blurRad="38100" dist="38100" dir="2700000" algn="tl">
                    <a:srgbClr val="C0C0C0"/>
                  </a:outerShdw>
                </a:effectLst>
              </a:rPr>
              <a:t>Στο </a:t>
            </a:r>
            <a:r>
              <a:rPr lang="en-US" altLang="el-GR" sz="2400" smtClean="0">
                <a:effectLst>
                  <a:outerShdw blurRad="38100" dist="38100" dir="2700000" algn="tl">
                    <a:srgbClr val="C0C0C0"/>
                  </a:outerShdw>
                </a:effectLst>
              </a:rPr>
              <a:t>RGB </a:t>
            </a:r>
            <a:r>
              <a:rPr lang="el-GR" altLang="el-GR" sz="2400" smtClean="0">
                <a:effectLst>
                  <a:outerShdw blurRad="38100" dist="38100" dir="2700000" algn="tl">
                    <a:srgbClr val="C0C0C0"/>
                  </a:outerShdw>
                </a:effectLst>
              </a:rPr>
              <a:t>μοντέλο, τα χρώματα θεωρούνται προσμίξεις των βασικών χρωμάτων Κόκκινο, Πράσινο, Μπλε.</a:t>
            </a:r>
          </a:p>
          <a:p>
            <a:pPr marL="357188" indent="-357188">
              <a:lnSpc>
                <a:spcPct val="90000"/>
              </a:lnSpc>
              <a:spcAft>
                <a:spcPts val="1200"/>
              </a:spcAft>
            </a:pPr>
            <a:r>
              <a:rPr lang="el-GR" altLang="el-GR" sz="2400" smtClean="0">
                <a:effectLst>
                  <a:outerShdw blurRad="38100" dist="38100" dir="2700000" algn="tl">
                    <a:srgbClr val="C0C0C0"/>
                  </a:outerShdw>
                </a:effectLst>
              </a:rPr>
              <a:t>Το μοντέλο βασίζεται στο καρτεσιανό σύστημα και παριστάνεται με τον </a:t>
            </a:r>
            <a:r>
              <a:rPr lang="en-US" altLang="el-GR" sz="2400" smtClean="0">
                <a:effectLst>
                  <a:outerShdw blurRad="38100" dist="38100" dir="2700000" algn="tl">
                    <a:srgbClr val="C0C0C0"/>
                  </a:outerShdw>
                </a:effectLst>
              </a:rPr>
              <a:t>RGB </a:t>
            </a:r>
            <a:r>
              <a:rPr lang="el-GR" altLang="el-GR" sz="2400" smtClean="0">
                <a:effectLst>
                  <a:outerShdw blurRad="38100" dist="38100" dir="2700000" algn="tl">
                    <a:srgbClr val="C0C0C0"/>
                  </a:outerShdw>
                </a:effectLst>
              </a:rPr>
              <a:t>κύβο. </a:t>
            </a:r>
          </a:p>
          <a:p>
            <a:pPr marL="357188" indent="-357188">
              <a:lnSpc>
                <a:spcPct val="90000"/>
              </a:lnSpc>
              <a:spcAft>
                <a:spcPts val="1200"/>
              </a:spcAft>
            </a:pPr>
            <a:r>
              <a:rPr lang="el-GR" altLang="el-GR" sz="2400" smtClean="0">
                <a:effectLst>
                  <a:outerShdw blurRad="38100" dist="38100" dir="2700000" algn="tl">
                    <a:srgbClr val="C0C0C0"/>
                  </a:outerShdw>
                </a:effectLst>
              </a:rPr>
              <a:t>Χρησιμοποιείται στην απεικόνιση χρωμάτων στις οθόνες και γενικά στα συστήματα απεικόνισης.</a:t>
            </a:r>
            <a:r>
              <a:rPr lang="en-US" altLang="el-GR" sz="2400" smtClean="0">
                <a:effectLst>
                  <a:outerShdw blurRad="38100" dist="38100" dir="2700000" algn="tl">
                    <a:srgbClr val="C0C0C0"/>
                  </a:outerShdw>
                </a:effectLst>
                <a:latin typeface="Sylfaen" pitchFamily="18" charset="0"/>
              </a:rPr>
              <a:t> </a:t>
            </a:r>
          </a:p>
        </p:txBody>
      </p:sp>
      <p:pic>
        <p:nvPicPr>
          <p:cNvPr id="13927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205038"/>
            <a:ext cx="385603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p:txBody>
          <a:bodyPr/>
          <a:lstStyle/>
          <a:p>
            <a:r>
              <a:rPr lang="el-GR" altLang="el-GR" sz="3600" smtClean="0"/>
              <a:t>Πού οφείλεται το χρώμα που βλέπουμε;</a:t>
            </a:r>
            <a:endParaRPr lang="el-GR" altLang="el-GR" sz="3200" b="0" smtClean="0"/>
          </a:p>
        </p:txBody>
      </p:sp>
      <p:sp>
        <p:nvSpPr>
          <p:cNvPr id="32770" name="Θέση περιεχομένου 2"/>
          <p:cNvSpPr>
            <a:spLocks noGrp="1"/>
          </p:cNvSpPr>
          <p:nvPr>
            <p:ph idx="1"/>
          </p:nvPr>
        </p:nvSpPr>
        <p:spPr/>
        <p:txBody>
          <a:bodyPr/>
          <a:lstStyle/>
          <a:p>
            <a:pPr marL="0" indent="0">
              <a:lnSpc>
                <a:spcPct val="114000"/>
              </a:lnSpc>
              <a:buFont typeface="Arial" charset="0"/>
              <a:buNone/>
            </a:pPr>
            <a:r>
              <a:rPr lang="el-GR" altLang="el-GR" sz="2400" smtClean="0"/>
              <a:t>Το φως και το χρώμα που είναι ορατό και αντιληπτό από τον άνθρωπο αντιστοιχεί μόνο σε ένα μικρό μέρος του φάσματος της ηλιακής ακτινοβολίας, που βρίσκεται στην περιοχή </a:t>
            </a:r>
            <a:r>
              <a:rPr lang="el-GR" altLang="el-GR" sz="2400" b="1" smtClean="0"/>
              <a:t>400-7</a:t>
            </a:r>
            <a:r>
              <a:rPr lang="en-US" altLang="el-GR" sz="2400" b="1" smtClean="0"/>
              <a:t>5</a:t>
            </a:r>
            <a:r>
              <a:rPr lang="el-GR" altLang="el-GR" sz="2400" b="1" smtClean="0"/>
              <a:t>0 </a:t>
            </a:r>
            <a:r>
              <a:rPr lang="en-US" altLang="el-GR" sz="2400" b="1" smtClean="0"/>
              <a:t>nm</a:t>
            </a:r>
            <a:r>
              <a:rPr lang="el-GR" altLang="el-GR" sz="2400" smtClean="0"/>
              <a:t>. </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AFD898C-4B36-4CED-8BAF-78B9AE730246}" type="slidenum">
              <a:rPr lang="el-GR" altLang="el-GR" smtClean="0">
                <a:solidFill>
                  <a:srgbClr val="000000"/>
                </a:solidFill>
              </a:rPr>
              <a:pPr/>
              <a:t>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fld id="{B50EB0DE-0EBA-47DB-A4FD-C6AC1E72BF4F}" type="slidenum">
              <a:rPr lang="en-GB" altLang="el-GR" sz="1400">
                <a:latin typeface="Times New Roman" pitchFamily="18" charset="0"/>
              </a:rPr>
              <a:pPr algn="r">
                <a:spcBef>
                  <a:spcPct val="50000"/>
                </a:spcBef>
              </a:pPr>
              <a:t>59</a:t>
            </a:fld>
            <a:endParaRPr lang="en-GB" altLang="el-GR" sz="1400">
              <a:latin typeface="Times New Roman" pitchFamily="18" charset="0"/>
            </a:endParaRPr>
          </a:p>
        </p:txBody>
      </p:sp>
      <p:sp>
        <p:nvSpPr>
          <p:cNvPr id="205826" name="Rectangle 2"/>
          <p:cNvSpPr>
            <a:spLocks noGrp="1" noChangeArrowheads="1"/>
          </p:cNvSpPr>
          <p:nvPr>
            <p:ph type="title" idx="4294967295"/>
          </p:nvPr>
        </p:nvSpPr>
        <p:spPr>
          <a:xfrm>
            <a:off x="228600" y="152400"/>
            <a:ext cx="8686800" cy="1219200"/>
          </a:xfrm>
        </p:spPr>
        <p:txBody>
          <a:bodyPr lIns="92075" tIns="46038" rIns="92075" bIns="46038"/>
          <a:lstStyle/>
          <a:p>
            <a:r>
              <a:rPr lang="el-GR" altLang="el-GR" sz="3600" smtClean="0">
                <a:effectLst>
                  <a:outerShdw blurRad="38100" dist="38100" dir="2700000" algn="tl">
                    <a:srgbClr val="C0C0C0"/>
                  </a:outerShdw>
                </a:effectLst>
              </a:rPr>
              <a:t>Χρωματικά μοντέλα </a:t>
            </a:r>
            <a:r>
              <a:rPr lang="en-US" altLang="el-GR" sz="3600" smtClean="0">
                <a:effectLst>
                  <a:outerShdw blurRad="38100" dist="38100" dir="2700000" algn="tl">
                    <a:srgbClr val="C0C0C0"/>
                  </a:outerShdw>
                </a:effectLst>
              </a:rPr>
              <a:t>CMY &amp; CMYK</a:t>
            </a:r>
            <a:endParaRPr lang="en-US" altLang="el-GR" sz="3600" baseline="-25000" smtClean="0">
              <a:effectLst>
                <a:outerShdw blurRad="38100" dist="38100" dir="2700000" algn="tl">
                  <a:srgbClr val="C0C0C0"/>
                </a:outerShdw>
              </a:effectLst>
            </a:endParaRPr>
          </a:p>
        </p:txBody>
      </p:sp>
      <p:sp>
        <p:nvSpPr>
          <p:cNvPr id="205827" name="Rectangle 3"/>
          <p:cNvSpPr>
            <a:spLocks noGrp="1" noChangeArrowheads="1"/>
          </p:cNvSpPr>
          <p:nvPr>
            <p:ph type="body" idx="4294967295"/>
          </p:nvPr>
        </p:nvSpPr>
        <p:spPr>
          <a:xfrm>
            <a:off x="457200" y="1196975"/>
            <a:ext cx="4724400" cy="5040313"/>
          </a:xfrm>
        </p:spPr>
        <p:txBody>
          <a:bodyPr/>
          <a:lstStyle/>
          <a:p>
            <a:pPr marL="357188" indent="-357188">
              <a:lnSpc>
                <a:spcPct val="80000"/>
              </a:lnSpc>
            </a:pPr>
            <a:r>
              <a:rPr lang="el-GR" altLang="el-GR" sz="2400" smtClean="0">
                <a:effectLst>
                  <a:outerShdw blurRad="38100" dist="38100" dir="2700000" algn="tl">
                    <a:srgbClr val="C0C0C0"/>
                  </a:outerShdw>
                </a:effectLst>
              </a:rPr>
              <a:t>Στο </a:t>
            </a:r>
            <a:r>
              <a:rPr lang="en-US" altLang="el-GR" sz="2400" smtClean="0">
                <a:effectLst>
                  <a:outerShdw blurRad="38100" dist="38100" dir="2700000" algn="tl">
                    <a:srgbClr val="C0C0C0"/>
                  </a:outerShdw>
                </a:effectLst>
              </a:rPr>
              <a:t>CMY </a:t>
            </a:r>
            <a:r>
              <a:rPr lang="el-GR" altLang="el-GR" sz="2400" smtClean="0">
                <a:effectLst>
                  <a:outerShdw blurRad="38100" dist="38100" dir="2700000" algn="tl">
                    <a:srgbClr val="C0C0C0"/>
                  </a:outerShdw>
                </a:effectLst>
              </a:rPr>
              <a:t>μοντέλο, τα χρώματα θεωρούνται προσμίξεις των συμπληρωματικών χρωμάτων Κυανό, Μωβ, Κίτρινο.</a:t>
            </a:r>
          </a:p>
          <a:p>
            <a:pPr marL="357188" indent="-357188">
              <a:lnSpc>
                <a:spcPct val="80000"/>
              </a:lnSpc>
            </a:pPr>
            <a:r>
              <a:rPr lang="el-GR" altLang="el-GR" sz="2400" smtClean="0">
                <a:effectLst>
                  <a:outerShdw blurRad="38100" dist="38100" dir="2700000" algn="tl">
                    <a:srgbClr val="C0C0C0"/>
                  </a:outerShdw>
                </a:effectLst>
              </a:rPr>
              <a:t>Το μοντέλο αυτό είναι αντίστοιχο με το </a:t>
            </a:r>
            <a:r>
              <a:rPr lang="en-US" altLang="el-GR" sz="2400" smtClean="0">
                <a:effectLst>
                  <a:outerShdw blurRad="38100" dist="38100" dir="2700000" algn="tl">
                    <a:srgbClr val="C0C0C0"/>
                  </a:outerShdw>
                </a:effectLst>
              </a:rPr>
              <a:t>RGB</a:t>
            </a:r>
            <a:r>
              <a:rPr lang="el-GR" altLang="el-GR" sz="2400" smtClean="0">
                <a:effectLst>
                  <a:outerShdw blurRad="38100" dist="38100" dir="2700000" algn="tl">
                    <a:srgbClr val="C0C0C0"/>
                  </a:outerShdw>
                </a:effectLst>
              </a:rPr>
              <a:t> και χρησιμοποιείται στην έγχρωμη εκτύπωση. Στην πράξη προστίθεται επιπλέον το μαύρο χρώμα για καλύτερα οπτικά αποτελέσματα.</a:t>
            </a:r>
            <a:endParaRPr lang="en-US" altLang="el-GR" sz="2400" smtClean="0">
              <a:effectLst>
                <a:outerShdw blurRad="38100" dist="38100" dir="2700000" algn="tl">
                  <a:srgbClr val="C0C0C0"/>
                </a:outerShdw>
              </a:effectLst>
            </a:endParaRPr>
          </a:p>
        </p:txBody>
      </p:sp>
      <p:pic>
        <p:nvPicPr>
          <p:cNvPr id="141318" name="Picture 6"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557338"/>
            <a:ext cx="3240088"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fld id="{DA1DDC77-1EAB-4F8B-B96B-243D4DB078F4}" type="slidenum">
              <a:rPr lang="en-GB" altLang="el-GR" sz="1400">
                <a:latin typeface="Times New Roman" pitchFamily="18" charset="0"/>
              </a:rPr>
              <a:pPr algn="r">
                <a:spcBef>
                  <a:spcPct val="50000"/>
                </a:spcBef>
              </a:pPr>
              <a:t>60</a:t>
            </a:fld>
            <a:endParaRPr lang="en-GB" altLang="el-GR" sz="1400">
              <a:latin typeface="Times New Roman" pitchFamily="18" charset="0"/>
            </a:endParaRPr>
          </a:p>
        </p:txBody>
      </p:sp>
      <p:sp>
        <p:nvSpPr>
          <p:cNvPr id="214018" name="Rectangle 2"/>
          <p:cNvSpPr>
            <a:spLocks noGrp="1" noChangeArrowheads="1"/>
          </p:cNvSpPr>
          <p:nvPr>
            <p:ph type="title" idx="4294967295"/>
          </p:nvPr>
        </p:nvSpPr>
        <p:spPr>
          <a:xfrm>
            <a:off x="685800" y="44450"/>
            <a:ext cx="7772400" cy="1219200"/>
          </a:xfrm>
        </p:spPr>
        <p:txBody>
          <a:bodyPr lIns="92075" tIns="46038" rIns="92075" bIns="46038"/>
          <a:lstStyle/>
          <a:p>
            <a:r>
              <a:rPr lang="el-GR" altLang="el-GR" smtClean="0">
                <a:effectLst>
                  <a:outerShdw blurRad="38100" dist="38100" dir="2700000" algn="tl">
                    <a:srgbClr val="C0C0C0"/>
                  </a:outerShdw>
                </a:effectLst>
              </a:rPr>
              <a:t>Χρωματικό μοντέλο </a:t>
            </a:r>
            <a:r>
              <a:rPr lang="en-US" altLang="el-GR" smtClean="0">
                <a:effectLst>
                  <a:outerShdw blurRad="38100" dist="38100" dir="2700000" algn="tl">
                    <a:srgbClr val="C0C0C0"/>
                  </a:outerShdw>
                </a:effectLst>
              </a:rPr>
              <a:t>HSI</a:t>
            </a:r>
            <a:endParaRPr lang="en-US" altLang="el-GR" baseline="-25000" smtClean="0">
              <a:effectLst>
                <a:outerShdw blurRad="38100" dist="38100" dir="2700000" algn="tl">
                  <a:srgbClr val="C0C0C0"/>
                </a:outerShdw>
              </a:effectLst>
            </a:endParaRPr>
          </a:p>
        </p:txBody>
      </p:sp>
      <p:sp>
        <p:nvSpPr>
          <p:cNvPr id="214019" name="Rectangle 3"/>
          <p:cNvSpPr>
            <a:spLocks noGrp="1" noChangeArrowheads="1"/>
          </p:cNvSpPr>
          <p:nvPr>
            <p:ph type="body" idx="4294967295"/>
          </p:nvPr>
        </p:nvSpPr>
        <p:spPr>
          <a:xfrm>
            <a:off x="685800" y="1474788"/>
            <a:ext cx="4243388" cy="4454525"/>
          </a:xfrm>
        </p:spPr>
        <p:txBody>
          <a:bodyPr/>
          <a:lstStyle/>
          <a:p>
            <a:pPr marL="357188" indent="-357188">
              <a:spcAft>
                <a:spcPts val="1200"/>
              </a:spcAft>
            </a:pPr>
            <a:r>
              <a:rPr lang="el-GR" altLang="el-GR" sz="2400" smtClean="0">
                <a:effectLst>
                  <a:outerShdw blurRad="38100" dist="38100" dir="2700000" algn="tl">
                    <a:srgbClr val="C0C0C0"/>
                  </a:outerShdw>
                </a:effectLst>
              </a:rPr>
              <a:t>Στο </a:t>
            </a:r>
            <a:r>
              <a:rPr lang="en-US" altLang="el-GR" sz="2400" smtClean="0">
                <a:effectLst>
                  <a:outerShdw blurRad="38100" dist="38100" dir="2700000" algn="tl">
                    <a:srgbClr val="C0C0C0"/>
                  </a:outerShdw>
                </a:effectLst>
              </a:rPr>
              <a:t>HSI </a:t>
            </a:r>
            <a:r>
              <a:rPr lang="el-GR" altLang="el-GR" sz="2400" smtClean="0">
                <a:effectLst>
                  <a:outerShdw blurRad="38100" dist="38100" dir="2700000" algn="tl">
                    <a:srgbClr val="C0C0C0"/>
                  </a:outerShdw>
                </a:effectLst>
              </a:rPr>
              <a:t>μοντέλο, τα χρώματα αναπαριστώνται από δύο χρωματικούς παράγοντες (</a:t>
            </a:r>
            <a:r>
              <a:rPr lang="en-US" altLang="el-GR" sz="2400" smtClean="0">
                <a:effectLst>
                  <a:outerShdw blurRad="38100" dist="38100" dir="2700000" algn="tl">
                    <a:srgbClr val="C0C0C0"/>
                  </a:outerShdw>
                </a:effectLst>
              </a:rPr>
              <a:t>Hue &amp; Saturation) </a:t>
            </a:r>
            <a:r>
              <a:rPr lang="el-GR" altLang="el-GR" sz="2400" smtClean="0">
                <a:effectLst>
                  <a:outerShdw blurRad="38100" dist="38100" dir="2700000" algn="tl">
                    <a:srgbClr val="C0C0C0"/>
                  </a:outerShdw>
                </a:effectLst>
              </a:rPr>
              <a:t>και την φωτεινότητά (</a:t>
            </a:r>
            <a:r>
              <a:rPr lang="en-US" altLang="el-GR" sz="2400" smtClean="0">
                <a:effectLst>
                  <a:outerShdw blurRad="38100" dist="38100" dir="2700000" algn="tl">
                    <a:srgbClr val="C0C0C0"/>
                  </a:outerShdw>
                </a:effectLst>
              </a:rPr>
              <a:t>Intensity).</a:t>
            </a:r>
            <a:endParaRPr lang="el-GR" altLang="el-GR" sz="2400" smtClean="0">
              <a:effectLst>
                <a:outerShdw blurRad="38100" dist="38100" dir="2700000" algn="tl">
                  <a:srgbClr val="C0C0C0"/>
                </a:outerShdw>
              </a:effectLst>
            </a:endParaRPr>
          </a:p>
          <a:p>
            <a:pPr marL="357188" indent="-357188">
              <a:spcAft>
                <a:spcPts val="1200"/>
              </a:spcAft>
            </a:pPr>
            <a:r>
              <a:rPr lang="el-GR" altLang="el-GR" sz="2400" smtClean="0">
                <a:effectLst>
                  <a:outerShdw blurRad="38100" dist="38100" dir="2700000" algn="tl">
                    <a:srgbClr val="C0C0C0"/>
                  </a:outerShdw>
                </a:effectLst>
              </a:rPr>
              <a:t>Χρησιμοποιείται για την περιγραφή των χρωμάτων με βάση την ανθρώπινη αντίληψη.</a:t>
            </a:r>
            <a:endParaRPr lang="en-US" altLang="el-GR" sz="2400" smtClean="0">
              <a:effectLst>
                <a:outerShdw blurRad="38100" dist="38100" dir="2700000" algn="tl">
                  <a:srgbClr val="C0C0C0"/>
                </a:outerShdw>
              </a:effectLst>
            </a:endParaRPr>
          </a:p>
        </p:txBody>
      </p:sp>
      <p:pic>
        <p:nvPicPr>
          <p:cNvPr id="143366" name="Picture 7" descr="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1857375"/>
            <a:ext cx="34988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Τίτλος 1"/>
          <p:cNvSpPr>
            <a:spLocks noGrp="1"/>
          </p:cNvSpPr>
          <p:nvPr>
            <p:ph type="title"/>
          </p:nvPr>
        </p:nvSpPr>
        <p:spPr/>
        <p:txBody>
          <a:bodyPr/>
          <a:lstStyle/>
          <a:p>
            <a:r>
              <a:rPr lang="el-GR" altLang="el-GR" smtClean="0"/>
              <a:t>Χρωματικός χώρος και  παρατηρητής</a:t>
            </a:r>
          </a:p>
        </p:txBody>
      </p:sp>
      <p:sp>
        <p:nvSpPr>
          <p:cNvPr id="109570" name="Θέση περιεχομένου 2"/>
          <p:cNvSpPr>
            <a:spLocks noGrp="1"/>
          </p:cNvSpPr>
          <p:nvPr>
            <p:ph idx="1"/>
          </p:nvPr>
        </p:nvSpPr>
        <p:spPr>
          <a:xfrm>
            <a:off x="457200" y="1196975"/>
            <a:ext cx="8291513" cy="5111750"/>
          </a:xfrm>
        </p:spPr>
        <p:txBody>
          <a:bodyPr/>
          <a:lstStyle/>
          <a:p>
            <a:pPr marL="0" indent="0">
              <a:lnSpc>
                <a:spcPct val="110000"/>
              </a:lnSpc>
              <a:spcBef>
                <a:spcPts val="1200"/>
              </a:spcBef>
            </a:pPr>
            <a:r>
              <a:rPr lang="el-GR" altLang="el-GR" sz="2300" smtClean="0"/>
              <a:t>Από όλα τα προηγούμενα φαίνεται ότι το να σχεδιαστεί ένας πραγματικά ομοιόμορφος </a:t>
            </a:r>
            <a:r>
              <a:rPr lang="el-GR" altLang="el-GR" sz="2300" b="1" smtClean="0">
                <a:solidFill>
                  <a:srgbClr val="004A82"/>
                </a:solidFill>
              </a:rPr>
              <a:t>χρωματικός χώρος</a:t>
            </a:r>
            <a:r>
              <a:rPr lang="el-GR" altLang="el-GR" sz="2300" smtClean="0"/>
              <a:t> είναι ο ιδανικός στόχος. Αυτό συμβαίνει επειδή ο μηχανισμός της ανθρώπινης αντίληψης του χρώματος είναι ιδιαίτερα πολύπλοκος, ενώ η αίσθηση του χρώματος είναι υποκειμενική. </a:t>
            </a:r>
          </a:p>
          <a:p>
            <a:pPr marL="0" indent="0">
              <a:lnSpc>
                <a:spcPct val="110000"/>
              </a:lnSpc>
              <a:spcBef>
                <a:spcPts val="1200"/>
              </a:spcBef>
            </a:pPr>
            <a:r>
              <a:rPr lang="el-GR" altLang="el-GR" sz="2300" smtClean="0"/>
              <a:t>Με την βοήθεια συσκευών και οργάνων ακριβείας είναι δυνατόν να προκύψει μια αντικειμενική βάση αναφοράς, όμως και πάλι η πλήρης εναρμόνισή τους με την υποκειμενική ανθρώπινη όραση είναι ζητούμενο.</a:t>
            </a:r>
          </a:p>
          <a:p>
            <a:pPr marL="0" indent="0">
              <a:lnSpc>
                <a:spcPct val="110000"/>
              </a:lnSpc>
              <a:spcBef>
                <a:spcPts val="1200"/>
              </a:spcBef>
            </a:pPr>
            <a:r>
              <a:rPr lang="el-GR" altLang="el-GR" sz="2300" smtClean="0"/>
              <a:t>Έτσι, παραμένει το γεγονός ότι σε όλα τα θέματα ταυτοποίησης χρωματικού αποτελέσματος, ο </a:t>
            </a:r>
            <a:r>
              <a:rPr lang="el-GR" altLang="el-GR" sz="2300" b="1" smtClean="0">
                <a:solidFill>
                  <a:srgbClr val="004A82"/>
                </a:solidFill>
              </a:rPr>
              <a:t>παρατηρητής</a:t>
            </a:r>
            <a:r>
              <a:rPr lang="el-GR" altLang="el-GR" sz="2300" smtClean="0"/>
              <a:t> είναι ο τελικός κριτής και ελεγκτής. Το όργανο απλά βοηθάει στο να προσεγγίσουμε όσο γίνεται περισσότερο το επιθυμητό αποτέλεσμα.</a:t>
            </a:r>
          </a:p>
        </p:txBody>
      </p:sp>
      <p:sp>
        <p:nvSpPr>
          <p:cNvPr id="1095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370769B-6728-4BE9-8CCE-0B61D4525C0C}" type="slidenum">
              <a:rPr lang="el-GR" altLang="el-GR" smtClean="0">
                <a:solidFill>
                  <a:srgbClr val="000000"/>
                </a:solidFill>
              </a:rPr>
              <a:pPr/>
              <a:t>61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Τίτλος 1"/>
          <p:cNvSpPr>
            <a:spLocks noGrp="1"/>
          </p:cNvSpPr>
          <p:nvPr>
            <p:ph type="title"/>
          </p:nvPr>
        </p:nvSpPr>
        <p:spPr/>
        <p:txBody>
          <a:bodyPr/>
          <a:lstStyle/>
          <a:p>
            <a:r>
              <a:rPr lang="el-GR" altLang="el-GR" sz="4400" smtClean="0"/>
              <a:t>Βιβλιογραφία </a:t>
            </a:r>
          </a:p>
        </p:txBody>
      </p:sp>
      <p:sp>
        <p:nvSpPr>
          <p:cNvPr id="117762" name="Θέση περιεχομένου 2"/>
          <p:cNvSpPr>
            <a:spLocks noGrp="1"/>
          </p:cNvSpPr>
          <p:nvPr>
            <p:ph idx="1"/>
          </p:nvPr>
        </p:nvSpPr>
        <p:spPr/>
        <p:txBody>
          <a:bodyPr/>
          <a:lstStyle/>
          <a:p>
            <a:r>
              <a:rPr lang="el-GR" altLang="el-GR" sz="2300" smtClean="0"/>
              <a:t>Σημειώσεις για το θεωρητικό μάθημα «Μελάνια», Στ. Θεοχάρη, Σ.Γ.Τ.Κ.Σ., ΤΕΙ Αθήνας, 2008.</a:t>
            </a:r>
          </a:p>
          <a:p>
            <a:r>
              <a:rPr lang="el-GR" altLang="el-GR" sz="2300" smtClean="0"/>
              <a:t>Μελάνια και καλυπτικά εκτυπώσεων, </a:t>
            </a:r>
            <a:r>
              <a:rPr lang="en-GB" altLang="el-GR" sz="2300" smtClean="0"/>
              <a:t>Thompson</a:t>
            </a:r>
            <a:r>
              <a:rPr lang="el-GR" altLang="el-GR" sz="2300" smtClean="0"/>
              <a:t>, </a:t>
            </a:r>
            <a:r>
              <a:rPr lang="en-GB" altLang="el-GR" sz="2300" smtClean="0"/>
              <a:t>B</a:t>
            </a:r>
            <a:r>
              <a:rPr lang="el-GR" altLang="el-GR" sz="2300" smtClean="0"/>
              <a:t>, Εκδ. ΙΩΝ, 1998.</a:t>
            </a:r>
          </a:p>
          <a:p>
            <a:r>
              <a:rPr lang="el-GR" altLang="el-GR" sz="2300" smtClean="0"/>
              <a:t>Μελάνια Εκτυπώσεων, </a:t>
            </a:r>
            <a:r>
              <a:rPr lang="en-US" altLang="el-GR" sz="2300" smtClean="0"/>
              <a:t>Todd R</a:t>
            </a:r>
            <a:r>
              <a:rPr lang="el-GR" altLang="el-GR" sz="2300" smtClean="0"/>
              <a:t>., Εκδ. ΙΩΝ, 1999.</a:t>
            </a:r>
          </a:p>
          <a:p>
            <a:r>
              <a:rPr lang="el-GR" altLang="el-GR" sz="2300" smtClean="0"/>
              <a:t>Σημειώσεις Μελάνια – Φωτοευαπαθείς ενώσεις, Π. Παπαδάκου, ΤΕΙ Αθήνας, 2007.</a:t>
            </a:r>
          </a:p>
          <a:p>
            <a:r>
              <a:rPr lang="el-GR" altLang="el-GR" sz="2300" smtClean="0"/>
              <a:t>Χημεία και Τεχνολογία του Χρώματος, Ε. Τσατσαρώνη – Ι. Ελευθεριάδης, Εκδ. Γαρταγάνη, Θεσ/κη, 2013.</a:t>
            </a:r>
          </a:p>
          <a:p>
            <a:r>
              <a:rPr lang="en-US" altLang="el-GR" sz="2300" smtClean="0"/>
              <a:t>The Printing Ink Manual, Leach RH, Pierce RJ, 5</a:t>
            </a:r>
            <a:r>
              <a:rPr lang="en-US" altLang="el-GR" sz="2300" baseline="30000" smtClean="0"/>
              <a:t>th</a:t>
            </a:r>
            <a:r>
              <a:rPr lang="en-US" altLang="el-GR" sz="2300" smtClean="0"/>
              <a:t> Ed. Springer, 2007</a:t>
            </a:r>
            <a:r>
              <a:rPr lang="el-GR" altLang="el-GR" sz="2300" smtClean="0"/>
              <a:t>.</a:t>
            </a:r>
          </a:p>
          <a:p>
            <a:r>
              <a:rPr lang="en-GB" altLang="el-GR" sz="2300" smtClean="0"/>
              <a:t>Colour Chemistry, Zollinger, H, VCH, 1991 </a:t>
            </a:r>
            <a:r>
              <a:rPr lang="el-GR" altLang="el-GR" sz="2300" smtClean="0"/>
              <a:t>.</a:t>
            </a:r>
          </a:p>
          <a:p>
            <a:r>
              <a:rPr lang="el-GR" altLang="el-GR" sz="2300" smtClean="0"/>
              <a:t>Προστασία από τη διάβρωση – Χρώματα και βερνίκια, Ειρ. Τσαγκαράκη – Καπλάνογλου, ΟΕΔΒ, 1985.</a:t>
            </a:r>
          </a:p>
        </p:txBody>
      </p:sp>
      <p:sp>
        <p:nvSpPr>
          <p:cNvPr id="1177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E5E843-28BF-4E23-8244-3DCC186FA276}" type="slidenum">
              <a:rPr lang="el-GR" altLang="el-GR" smtClean="0">
                <a:solidFill>
                  <a:srgbClr val="000000"/>
                </a:solidFill>
              </a:rPr>
              <a:pPr/>
              <a:t>62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Τίτλος 6"/>
          <p:cNvSpPr>
            <a:spLocks noGrp="1"/>
          </p:cNvSpPr>
          <p:nvPr>
            <p:ph type="ctrTitle"/>
          </p:nvPr>
        </p:nvSpPr>
        <p:spPr/>
        <p:txBody>
          <a:bodyPr/>
          <a:lstStyle/>
          <a:p>
            <a:r>
              <a:rPr lang="el-GR" altLang="el-GR" smtClean="0"/>
              <a:t>Τέλος Ενότητας</a:t>
            </a:r>
          </a:p>
        </p:txBody>
      </p:sp>
      <p:sp>
        <p:nvSpPr>
          <p:cNvPr id="118786" name="Υπότιτλος 7"/>
          <p:cNvSpPr>
            <a:spLocks noGrp="1"/>
          </p:cNvSpPr>
          <p:nvPr>
            <p:ph type="subTitle" idx="1"/>
          </p:nvPr>
        </p:nvSpPr>
        <p:spPr/>
        <p:txBody>
          <a:bodyPr/>
          <a:lstStyle/>
          <a:p>
            <a:endParaRPr lang="el-GR" altLang="el-GR" smtClean="0"/>
          </a:p>
        </p:txBody>
      </p:sp>
      <p:grpSp>
        <p:nvGrpSpPr>
          <p:cNvPr id="118787" name="Ομάδα 8"/>
          <p:cNvGrpSpPr>
            <a:grpSpLocks/>
          </p:cNvGrpSpPr>
          <p:nvPr/>
        </p:nvGrpSpPr>
        <p:grpSpPr bwMode="auto">
          <a:xfrm>
            <a:off x="1766888" y="5930900"/>
            <a:ext cx="5829300" cy="768350"/>
            <a:chOff x="1767633" y="5931169"/>
            <a:chExt cx="5828703" cy="768532"/>
          </a:xfrm>
        </p:grpSpPr>
        <p:pic>
          <p:nvPicPr>
            <p:cNvPr id="1187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3"/>
          <p:cNvSpPr>
            <a:spLocks noGrp="1"/>
          </p:cNvSpPr>
          <p:nvPr>
            <p:ph type="ctrTitle"/>
          </p:nvPr>
        </p:nvSpPr>
        <p:spPr/>
        <p:txBody>
          <a:bodyPr/>
          <a:lstStyle/>
          <a:p>
            <a:r>
              <a:rPr lang="el-GR" altLang="el-GR" sz="4400" smtClean="0"/>
              <a:t>Σημειώματα</a:t>
            </a:r>
          </a:p>
        </p:txBody>
      </p:sp>
      <p:sp>
        <p:nvSpPr>
          <p:cNvPr id="120834"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6</a:t>
            </a:r>
            <a:r>
              <a:rPr lang="en-US" sz="2000" dirty="0" smtClean="0"/>
              <a:t>:</a:t>
            </a:r>
            <a:r>
              <a:rPr lang="el-GR" sz="2000" dirty="0" smtClean="0"/>
              <a:t> </a:t>
            </a:r>
            <a:r>
              <a:rPr lang="el-GR" altLang="el-GR" sz="2000" dirty="0"/>
              <a:t>Χρώμα και χημική δομή χρωστικών </a:t>
            </a:r>
            <a:r>
              <a:rPr lang="el-GR" altLang="el-GR" sz="2000" dirty="0" smtClean="0"/>
              <a:t>υλών</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p:txBody>
          <a:bodyPr/>
          <a:lstStyle/>
          <a:p>
            <a:r>
              <a:rPr lang="el-GR" altLang="el-GR" smtClean="0"/>
              <a:t>Ηλεκτρομαγνητική ακτινοβολία</a:t>
            </a:r>
          </a:p>
        </p:txBody>
      </p:sp>
      <p:sp>
        <p:nvSpPr>
          <p:cNvPr id="33794" name="Θέση περιεχομένου 2"/>
          <p:cNvSpPr>
            <a:spLocks noGrp="1"/>
          </p:cNvSpPr>
          <p:nvPr>
            <p:ph idx="1"/>
          </p:nvPr>
        </p:nvSpPr>
        <p:spPr/>
        <p:txBody>
          <a:bodyPr/>
          <a:lstStyle/>
          <a:p>
            <a:pPr marL="0" indent="0">
              <a:buFont typeface="Arial" charset="0"/>
              <a:buNone/>
            </a:pPr>
            <a:r>
              <a:rPr lang="el-GR" altLang="el-GR" sz="2400" smtClean="0"/>
              <a:t>Η ηλεκτρομαγνητική ακτινοβολία με μήκη κύματος 120-190 </a:t>
            </a:r>
            <a:r>
              <a:rPr lang="en-US" altLang="el-GR" sz="2400" smtClean="0"/>
              <a:t>nm</a:t>
            </a:r>
            <a:r>
              <a:rPr lang="el-GR" altLang="el-GR" sz="2400" smtClean="0"/>
              <a:t> (</a:t>
            </a:r>
            <a:r>
              <a:rPr lang="el-GR" altLang="el-GR" sz="2400" b="1" smtClean="0"/>
              <a:t>εγγύς υπεριώδης</a:t>
            </a:r>
            <a:r>
              <a:rPr lang="el-GR" altLang="el-GR" sz="2400" smtClean="0"/>
              <a:t>), 190-400 </a:t>
            </a:r>
            <a:r>
              <a:rPr lang="en-US" altLang="el-GR" sz="2400" smtClean="0"/>
              <a:t>nm</a:t>
            </a:r>
            <a:r>
              <a:rPr lang="el-GR" altLang="el-GR" sz="2400" smtClean="0"/>
              <a:t> (</a:t>
            </a:r>
            <a:r>
              <a:rPr lang="el-GR" altLang="el-GR" sz="2400" b="1" smtClean="0"/>
              <a:t>υπεριώδης</a:t>
            </a:r>
            <a:r>
              <a:rPr lang="el-GR" altLang="el-GR" sz="2400" smtClean="0"/>
              <a:t>), και με μήκη κύματος πάνω από 700 </a:t>
            </a:r>
            <a:r>
              <a:rPr lang="en-US" altLang="el-GR" sz="2400" smtClean="0"/>
              <a:t>nm</a:t>
            </a:r>
            <a:r>
              <a:rPr lang="el-GR" altLang="el-GR" sz="2400" smtClean="0"/>
              <a:t> (</a:t>
            </a:r>
            <a:r>
              <a:rPr lang="el-GR" altLang="el-GR" sz="2400" b="1" smtClean="0"/>
              <a:t>υπέρυθρη</a:t>
            </a:r>
            <a:r>
              <a:rPr lang="el-GR" altLang="el-GR" sz="2400" smtClean="0"/>
              <a:t>) δεν είναι ορατή από τον άνθρωπο.</a:t>
            </a:r>
          </a:p>
        </p:txBody>
      </p:sp>
      <p:pic>
        <p:nvPicPr>
          <p:cNvPr id="33795" name="Picture 2" descr="σχηματικά η ηλεκτρομαγνητική ακτινοβολία και το φάσμα ορατού φωτός από τον άνθρωπ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787650"/>
            <a:ext cx="57023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p:cNvSpPr>
            <a:spLocks noChangeArrowheads="1"/>
          </p:cNvSpPr>
          <p:nvPr/>
        </p:nvSpPr>
        <p:spPr bwMode="auto">
          <a:xfrm>
            <a:off x="2203450" y="6524625"/>
            <a:ext cx="48244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595959"/>
                </a:solidFill>
                <a:latin typeface="Calibri" pitchFamily="34" charset="0"/>
                <a:cs typeface="Arial" charset="0"/>
                <a:hlinkClick r:id="rId4"/>
              </a:rPr>
              <a:t>Spectre visible light el</a:t>
            </a:r>
            <a:r>
              <a:rPr lang="en-US" altLang="el-GR" sz="1200">
                <a:solidFill>
                  <a:srgbClr val="595959"/>
                </a:solidFill>
                <a:latin typeface="Calibri" pitchFamily="34" charset="0"/>
                <a:cs typeface="Arial" charset="0"/>
              </a:rPr>
              <a:t>”,  </a:t>
            </a:r>
            <a:r>
              <a:rPr lang="el-GR" altLang="el-GR" sz="1200">
                <a:solidFill>
                  <a:srgbClr val="595959"/>
                </a:solidFill>
                <a:latin typeface="Calibri" pitchFamily="34" charset="0"/>
                <a:cs typeface="Arial" charset="0"/>
              </a:rPr>
              <a:t>από</a:t>
            </a:r>
            <a:r>
              <a:rPr lang="en-US" altLang="el-GR" sz="1200">
                <a:solidFill>
                  <a:srgbClr val="595959"/>
                </a:solidFill>
                <a:latin typeface="Calibri" pitchFamily="34" charset="0"/>
                <a:cs typeface="Arial" charset="0"/>
              </a:rPr>
              <a:t> </a:t>
            </a:r>
            <a:r>
              <a:rPr lang="en-US" altLang="el-GR" sz="1200">
                <a:solidFill>
                  <a:srgbClr val="595959"/>
                </a:solidFill>
                <a:latin typeface="Calibri" pitchFamily="34" charset="0"/>
                <a:cs typeface="Arial" charset="0"/>
                <a:hlinkClick r:id="rId5"/>
              </a:rPr>
              <a:t>84user</a:t>
            </a:r>
            <a:r>
              <a:rPr lang="el-GR" altLang="el-GR" sz="1200">
                <a:solidFill>
                  <a:srgbClr val="595959"/>
                </a:solidFill>
                <a:latin typeface="Calibri" pitchFamily="34" charset="0"/>
                <a:cs typeface="Arial" charset="0"/>
              </a:rPr>
              <a:t>  διαθέσιμο με άδεια </a:t>
            </a:r>
            <a:r>
              <a:rPr lang="en-US" altLang="el-GR" sz="1200">
                <a:solidFill>
                  <a:srgbClr val="595959"/>
                </a:solidFill>
                <a:latin typeface="Calibri" pitchFamily="34" charset="0"/>
                <a:cs typeface="Arial" charset="0"/>
                <a:hlinkClick r:id="rId6"/>
              </a:rPr>
              <a:t>CC BY-SA 2.5</a:t>
            </a:r>
            <a:endParaRPr lang="en-US" altLang="el-GR" sz="1200">
              <a:solidFill>
                <a:srgbClr val="595959"/>
              </a:solidFill>
              <a:latin typeface="Calibri" pitchFamily="34" charset="0"/>
              <a:cs typeface="Arial" charset="0"/>
            </a:endParaRPr>
          </a:p>
        </p:txBody>
      </p:sp>
      <p:sp>
        <p:nvSpPr>
          <p:cNvPr id="3379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6D39880-9960-49FC-8731-699D97037461}" type="slidenum">
              <a:rPr lang="el-GR" altLang="el-GR" smtClean="0">
                <a:solidFill>
                  <a:srgbClr val="000000"/>
                </a:solidFill>
              </a:rPr>
              <a:pPr/>
              <a:t>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l-GR" altLang="el-GR" smtClean="0"/>
              <a:t>Χρηματοδότηση</a:t>
            </a:r>
          </a:p>
        </p:txBody>
      </p:sp>
      <p:sp>
        <p:nvSpPr>
          <p:cNvPr id="129026"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2902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p:txBody>
          <a:bodyPr/>
          <a:lstStyle/>
          <a:p>
            <a:r>
              <a:rPr lang="el-GR" altLang="el-GR" smtClean="0"/>
              <a:t>Φάσμα ορατού φωτός</a:t>
            </a:r>
          </a:p>
        </p:txBody>
      </p:sp>
      <p:graphicFrame>
        <p:nvGraphicFramePr>
          <p:cNvPr id="35886" name="Group 46"/>
          <p:cNvGraphicFramePr>
            <a:graphicFrameLocks noGrp="1"/>
          </p:cNvGraphicFramePr>
          <p:nvPr/>
        </p:nvGraphicFramePr>
        <p:xfrm>
          <a:off x="539750" y="1700213"/>
          <a:ext cx="8181975" cy="4637091"/>
        </p:xfrm>
        <a:graphic>
          <a:graphicData uri="http://schemas.openxmlformats.org/drawingml/2006/table">
            <a:tbl>
              <a:tblPr/>
              <a:tblGrid>
                <a:gridCol w="1803400"/>
                <a:gridCol w="3557588"/>
                <a:gridCol w="2820987"/>
              </a:tblGrid>
              <a:tr h="46513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Arial" charset="0"/>
                          <a:cs typeface="Times New Roman" pitchFamily="18" charset="0"/>
                        </a:rPr>
                        <a:t>Ανακλώμενο </a:t>
                      </a: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Χρώμα</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Περιοχή μήκους κύματος σε </a:t>
                      </a:r>
                      <a:r>
                        <a:rPr kumimoji="0" lang="en-US" altLang="el-GR" sz="2000" b="1" i="0" u="none" strike="noStrike" cap="none" normalizeH="0" baseline="0" smtClean="0">
                          <a:ln>
                            <a:noFill/>
                          </a:ln>
                          <a:solidFill>
                            <a:schemeClr val="tx1"/>
                          </a:solidFill>
                          <a:effectLst/>
                          <a:latin typeface="Calibri" pitchFamily="34" charset="0"/>
                          <a:cs typeface="Times New Roman" pitchFamily="18" charset="0"/>
                        </a:rPr>
                        <a:t>nm</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Arial" charset="0"/>
                          <a:cs typeface="Times New Roman" pitchFamily="18" charset="0"/>
                        </a:rPr>
                        <a:t>Απορροφούμενο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cs typeface="Times New Roman" pitchFamily="18" charset="0"/>
                        </a:rPr>
                        <a:t>χρώμα</a:t>
                      </a:r>
                      <a:endParaRPr kumimoji="0" lang="el-GR" altLang="el-GR"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46513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Ιώδες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400-435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Κιτρινοπράσινο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Κυανό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435-480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Κίτρινο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Κυανοπράσινο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480-490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Πορτοκαλί</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Πράσινο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490-560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Ερυθρό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Κιτρινοπράσινο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560-580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Ιώδες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Κίτρινο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580-595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Κυανό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Πορτοκαλί</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595-605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Κυανοπράσινο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Ερυθρό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605-750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cs typeface="Times New Roman" pitchFamily="18" charset="0"/>
                        </a:rPr>
                        <a:t>Πράσινο</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8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91EC425-B76C-4053-A077-9A02058EF9E4}" type="slidenum">
              <a:rPr lang="el-GR" altLang="el-GR" smtClean="0">
                <a:solidFill>
                  <a:srgbClr val="000000"/>
                </a:solidFill>
              </a:rPr>
              <a:pPr/>
              <a:t>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p:txBody>
          <a:bodyPr/>
          <a:lstStyle/>
          <a:p>
            <a:r>
              <a:rPr lang="el-GR" altLang="el-GR" smtClean="0"/>
              <a:t>Πηγές φωτός</a:t>
            </a:r>
          </a:p>
        </p:txBody>
      </p:sp>
      <p:sp>
        <p:nvSpPr>
          <p:cNvPr id="36866" name="Θέση περιεχομένου 2"/>
          <p:cNvSpPr>
            <a:spLocks noGrp="1"/>
          </p:cNvSpPr>
          <p:nvPr>
            <p:ph idx="1"/>
          </p:nvPr>
        </p:nvSpPr>
        <p:spPr>
          <a:xfrm>
            <a:off x="457200" y="1196975"/>
            <a:ext cx="5051425" cy="5400675"/>
          </a:xfrm>
        </p:spPr>
        <p:txBody>
          <a:bodyPr/>
          <a:lstStyle/>
          <a:p>
            <a:pPr>
              <a:lnSpc>
                <a:spcPct val="114000"/>
              </a:lnSpc>
              <a:spcBef>
                <a:spcPts val="1200"/>
              </a:spcBef>
            </a:pPr>
            <a:r>
              <a:rPr lang="el-GR" altLang="el-GR" sz="2400" smtClean="0"/>
              <a:t>Η σχετική ποσότητα ενέργειας που αντιστοιχεί σε κάθε μήκος κύματος στην ορατή περιοχή, διαφέρει σημαντικά ανάλογα με την πηγή.</a:t>
            </a:r>
          </a:p>
          <a:p>
            <a:pPr>
              <a:lnSpc>
                <a:spcPct val="114000"/>
              </a:lnSpc>
              <a:spcBef>
                <a:spcPts val="1200"/>
              </a:spcBef>
            </a:pPr>
            <a:r>
              <a:rPr lang="el-GR" altLang="el-GR" sz="2400" b="1" smtClean="0"/>
              <a:t>Φυσική πηγή φωτός είναι ο ήλιος</a:t>
            </a:r>
            <a:r>
              <a:rPr lang="el-GR" altLang="el-GR" sz="2400" smtClean="0"/>
              <a:t>.</a:t>
            </a:r>
          </a:p>
          <a:p>
            <a:pPr>
              <a:lnSpc>
                <a:spcPct val="114000"/>
              </a:lnSpc>
              <a:spcBef>
                <a:spcPts val="1200"/>
              </a:spcBef>
            </a:pPr>
            <a:r>
              <a:rPr lang="el-GR" altLang="el-GR" sz="2400" smtClean="0"/>
              <a:t>Όλες οι άλλες πηγές φωτός, που χρησιμοποιούνται, όπως οι λάμπες πυρακτώσεως, οι λάμπες φθορίου, </a:t>
            </a:r>
            <a:r>
              <a:rPr lang="en-US" altLang="el-GR" sz="2400" smtClean="0"/>
              <a:t>Laser</a:t>
            </a:r>
            <a:r>
              <a:rPr lang="el-GR" altLang="el-GR" sz="2400" smtClean="0"/>
              <a:t> κτλ. είναι τεχνητές. </a:t>
            </a:r>
          </a:p>
        </p:txBody>
      </p:sp>
      <p:pic>
        <p:nvPicPr>
          <p:cNvPr id="36867" name="Picture 2" descr="διάφορα χρώματα κάτω από διαφορετική πηγή φωτό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484313"/>
            <a:ext cx="3154363" cy="208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8" name="Rectangle 8"/>
          <p:cNvSpPr>
            <a:spLocks noChangeArrowheads="1"/>
          </p:cNvSpPr>
          <p:nvPr/>
        </p:nvSpPr>
        <p:spPr bwMode="auto">
          <a:xfrm>
            <a:off x="6062663" y="3567113"/>
            <a:ext cx="2478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Nile red 01</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Kuebi"/>
              </a:rPr>
              <a:t>Kuebi</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3686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5B551A8-37E2-4FAE-9486-3760513627E4}" type="slidenum">
              <a:rPr lang="el-GR" altLang="el-GR" smtClean="0">
                <a:solidFill>
                  <a:srgbClr val="000000"/>
                </a:solidFill>
              </a:rPr>
              <a:pPr/>
              <a:t>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280d0c9655174747b28566780fba3f6bd222cdf"/>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1">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256</TotalTime>
  <Words>4541</Words>
  <Application>Microsoft Office PowerPoint</Application>
  <PresentationFormat>Προβολή στην οθόνη (4:3)</PresentationFormat>
  <Paragraphs>411</Paragraphs>
  <Slides>70</Slides>
  <Notes>37</Notes>
  <HiddenSlides>0</HiddenSlides>
  <MMClips>0</MMClips>
  <ScaleCrop>false</ScaleCrop>
  <HeadingPairs>
    <vt:vector size="4" baseType="variant">
      <vt:variant>
        <vt:lpstr>Θέμα</vt:lpstr>
      </vt:variant>
      <vt:variant>
        <vt:i4>3</vt:i4>
      </vt:variant>
      <vt:variant>
        <vt:lpstr>Τίτλοι διαφανειών</vt:lpstr>
      </vt:variant>
      <vt:variant>
        <vt:i4>70</vt:i4>
      </vt:variant>
    </vt:vector>
  </HeadingPairs>
  <TitlesOfParts>
    <vt:vector size="73" baseType="lpstr">
      <vt:lpstr>TEMPLATE1</vt:lpstr>
      <vt:lpstr>1_TEMPLATE1</vt:lpstr>
      <vt:lpstr>OC_template_updated</vt:lpstr>
      <vt:lpstr>Μελάνια και επικαλυπτικά (Θ)</vt:lpstr>
      <vt:lpstr>Στόχος ενότητας</vt:lpstr>
      <vt:lpstr>Χρωστικές</vt:lpstr>
      <vt:lpstr>Εφαρμογές των χρωστικών</vt:lpstr>
      <vt:lpstr>Χρήσεις χρωστικών</vt:lpstr>
      <vt:lpstr>Πού οφείλεται το χρώμα που βλέπουμε;</vt:lpstr>
      <vt:lpstr>Ηλεκτρομαγνητική ακτινοβολία</vt:lpstr>
      <vt:lpstr>Φάσμα ορατού φωτός</vt:lpstr>
      <vt:lpstr>Πηγές φωτός</vt:lpstr>
      <vt:lpstr>Το αίσθημα του χρώματος</vt:lpstr>
      <vt:lpstr>Φωτεινή ακτινοβολία και ανθρώπινο μάτι</vt:lpstr>
      <vt:lpstr>Εμφάνιση χρώματος (1 από 2)</vt:lpstr>
      <vt:lpstr>Εμφάνιση χρώματος (2 από 2)</vt:lpstr>
      <vt:lpstr>Χρωστικές ύλες (1 από 2)</vt:lpstr>
      <vt:lpstr>Χρωστικές ύλες (2 από 2)</vt:lpstr>
      <vt:lpstr>Η εξίσωση του Planck (1 από 2)</vt:lpstr>
      <vt:lpstr>Η εξίσωση του Planck (2 από 2)</vt:lpstr>
      <vt:lpstr>Εμφάνιση χρώματος στις οργανικές ενώσεις (1 από 2)</vt:lpstr>
      <vt:lpstr>Εμφάνιση χρώματος στις οργανικές ενώσεις (2 από 2)</vt:lpstr>
      <vt:lpstr>Σύγχρονη ερμηνεία </vt:lpstr>
      <vt:lpstr>Σχέση χρώματος και χημικής δομής</vt:lpstr>
      <vt:lpstr>Χρωμοφόρες ομάδες</vt:lpstr>
      <vt:lpstr>Χρωμογόνο</vt:lpstr>
      <vt:lpstr>Μεσομέρεια (1 από 3)</vt:lpstr>
      <vt:lpstr>Μεσομέρεια (2 από 3)</vt:lpstr>
      <vt:lpstr>Μεσομέρεια (3 από 3)</vt:lpstr>
      <vt:lpstr>Εμφάνιση χρώματος στις ανόργανες ενώσεις</vt:lpstr>
      <vt:lpstr>Μέτρηση του χρώματος</vt:lpstr>
      <vt:lpstr>Νόμος Lambert – Beer (1 από 3)</vt:lpstr>
      <vt:lpstr>Νόμος Lambert – Beer (2 από 3)</vt:lpstr>
      <vt:lpstr>Νόμος Lambert – Beer (3 από 3)</vt:lpstr>
      <vt:lpstr>Ο ρόλος του πιγμέντου</vt:lpstr>
      <vt:lpstr>Χημική και φυσική δομή</vt:lpstr>
      <vt:lpstr>Kubelka – Munk (1 από 3) </vt:lpstr>
      <vt:lpstr>Kubelka – Munk (2 από 3) </vt:lpstr>
      <vt:lpstr>Kubelka – Munk (3 από 3) </vt:lpstr>
      <vt:lpstr>Διάγραμμα ανάκλασης</vt:lpstr>
      <vt:lpstr>Καθορισμός απόχρωσης (1 από 2)</vt:lpstr>
      <vt:lpstr>Καθορισμός απόχρωσης (2 από 2)</vt:lpstr>
      <vt:lpstr>CIE - σύστημα αντικειμενικού χαρακτηρισμού των χρωμάτων</vt:lpstr>
      <vt:lpstr>Απόχρωση</vt:lpstr>
      <vt:lpstr>Κορεσμός</vt:lpstr>
      <vt:lpstr>Φωτεινότητα</vt:lpstr>
      <vt:lpstr>Απόχρωση – κορεσμός - φωτεινότητα</vt:lpstr>
      <vt:lpstr>Βασικά και συμπληρωματικά χρώματα</vt:lpstr>
      <vt:lpstr>Χρωματικές συντεταγμένες (1 από 3)</vt:lpstr>
      <vt:lpstr>Χρωματικές συντεταγμένες (2 από 3)</vt:lpstr>
      <vt:lpstr>Χρωματικές συντεταγμένες (3 από 3)</vt:lpstr>
      <vt:lpstr>CIE χρωματικό διάγραμμα (1 από 3)</vt:lpstr>
      <vt:lpstr>CIE χρωματικό διάγραμμα (2 από 3)</vt:lpstr>
      <vt:lpstr>Παράδειγμα χρώματος (1 από 2) </vt:lpstr>
      <vt:lpstr>Παράδειγμα χρώματος (2 από 2) </vt:lpstr>
      <vt:lpstr>Η σημασία του CIE συστήματος</vt:lpstr>
      <vt:lpstr>Νέα θέματα</vt:lpstr>
      <vt:lpstr>Χρωματόμετρα</vt:lpstr>
      <vt:lpstr>Φασματοφωτόμετρα</vt:lpstr>
      <vt:lpstr>Άλλα χρωματικά διαγράμματα (1 από 2)</vt:lpstr>
      <vt:lpstr>Άλλα χρωματικά διαγράμματα (2 από 2)</vt:lpstr>
      <vt:lpstr>Χρωματικό μοντέλο RGB</vt:lpstr>
      <vt:lpstr>Χρωματικά μοντέλα CMY &amp; CMYK</vt:lpstr>
      <vt:lpstr>Χρωματικό μοντέλο HSI</vt:lpstr>
      <vt:lpstr>Χρωματικός χώρος και  παρατηρητής</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65</cp:revision>
  <dcterms:created xsi:type="dcterms:W3CDTF">2014-09-25T12:27:28Z</dcterms:created>
  <dcterms:modified xsi:type="dcterms:W3CDTF">2015-07-02T07:11:41Z</dcterms:modified>
</cp:coreProperties>
</file>