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62" r:id="rId13"/>
    <p:sldId id="264" r:id="rId14"/>
    <p:sldId id="277" r:id="rId15"/>
    <p:sldId id="278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1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9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8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3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0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9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9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8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4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8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w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7.w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8.wmf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8.wmf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9.wmf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Κάμψη </a:t>
            </a:r>
            <a:r>
              <a:rPr lang="el-GR" sz="2600" dirty="0" err="1"/>
              <a:t>ορθογωνικών</a:t>
            </a:r>
            <a:r>
              <a:rPr lang="el-GR" sz="2600" dirty="0"/>
              <a:t> ελασμάτων χωρίς </a:t>
            </a:r>
            <a:r>
              <a:rPr lang="el-GR" sz="2600" dirty="0" smtClean="0"/>
              <a:t>ενισχυτικά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dirty="0" smtClean="0"/>
              <a:t> </a:t>
            </a:r>
            <a:r>
              <a:rPr lang="el-GR" sz="2200" dirty="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ΙΙ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Κάμψη </a:t>
            </a:r>
            <a:r>
              <a:rPr lang="el-GR" sz="2000" dirty="0" err="1"/>
              <a:t>ορθογωνικών</a:t>
            </a:r>
            <a:r>
              <a:rPr lang="el-GR" sz="2000" dirty="0"/>
              <a:t> ελασμάτων χωρίς ενισχυτικά».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04A82"/>
                </a:solidFill>
                <a:latin typeface="+mn-lt"/>
              </a:rPr>
              <a:t>Απλά εδρασμένη δοκός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3" y="977546"/>
            <a:ext cx="4660681" cy="2038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83" y="1269669"/>
                <a:ext cx="2802810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Q</m:t>
                      </m:r>
                      <m:d>
                        <m:dPr>
                          <m:ctrlPr>
                            <a:rPr lang="pt-B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≔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  <m:t>b</m:t>
                          </m:r>
                        </m:num>
                        <m:den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200" dirty="0" smtClean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x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" y="1269669"/>
                <a:ext cx="2802810" cy="7330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852" y="2060848"/>
                <a:ext cx="3972120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Q</m:t>
                        </m:r>
                        <m:d>
                          <m:d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ξ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ξ</m:t>
                        </m:r>
                      </m:e>
                    </m:nary>
                    <m:r>
                      <a:rPr lang="el-GR" sz="220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l-GR" sz="22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 </m:t>
                    </m:r>
                    <m:f>
                      <m:f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q</m:t>
                    </m:r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q</m:t>
                    </m:r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n-US" sz="2200" baseline="30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" y="2060848"/>
                <a:ext cx="3972120" cy="579774"/>
              </a:xfrm>
              <a:prstGeom prst="rect">
                <a:avLst/>
              </a:prstGeom>
              <a:blipFill rotWithShape="1">
                <a:blip r:embed="rId5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643" y="3033002"/>
                <a:ext cx="3083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2200" smtClean="0">
                        <a:solidFill>
                          <a:prstClr val="black"/>
                        </a:solidFill>
                        <a:latin typeface="Cambria Math"/>
                      </a:rPr>
                      <m:t> := </m:t>
                    </m:r>
                    <m:f>
                      <m:f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l-GR" sz="22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srgbClr val="910000"/>
                            </a:solidFill>
                            <a:latin typeface="Cambria Math"/>
                          </a:rPr>
                          <m:t>b</m:t>
                        </m:r>
                      </m:num>
                      <m:den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r>
                      <a:rPr lang="el-GR" sz="2200" dirty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x - q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2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x</m:t>
                        </m:r>
                      </m:num>
                      <m:den>
                        <m: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3" y="3033002"/>
                <a:ext cx="3083967" cy="584775"/>
              </a:xfrm>
              <a:prstGeom prst="rect">
                <a:avLst/>
              </a:prstGeom>
              <a:blipFill rotWithShape="1">
                <a:blip r:embed="rId6"/>
                <a:stretch>
                  <a:fillRect b="-94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4857" y="2958707"/>
                <a:ext cx="2663678" cy="586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dx</m:t>
                        </m:r>
                      </m:den>
                    </m:f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220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2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 </m:t>
                    </m:r>
                    <m:f>
                      <m:f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b - qx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857" y="2958707"/>
                <a:ext cx="2663678" cy="586379"/>
              </a:xfrm>
              <a:prstGeom prst="rect">
                <a:avLst/>
              </a:prstGeom>
              <a:blipFill rotWithShape="1">
                <a:blip r:embed="rId7"/>
                <a:stretch>
                  <a:fillRect r="-2059" b="-7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6873" y="3043474"/>
                <a:ext cx="20179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=0 @ 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/2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873" y="3043474"/>
                <a:ext cx="2017925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498" y="3929919"/>
                <a:ext cx="2102337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b</m:t>
                            </m:r>
                          </m:num>
                          <m:den>
                            <m:r>
                              <a:rPr lang="en-US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b</a:t>
                </a:r>
                <a:r>
                  <a:rPr lang="en-US" sz="2200" baseline="30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l-GR" sz="220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98" y="3929919"/>
                <a:ext cx="2102337" cy="599010"/>
              </a:xfrm>
              <a:prstGeom prst="rect">
                <a:avLst/>
              </a:prstGeom>
              <a:blipFill rotWithShape="1">
                <a:blip r:embed="rId9"/>
                <a:stretch>
                  <a:fillRect l="-3478" b="-7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2923" y="3929919"/>
                <a:ext cx="2033291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en-US" sz="2200" baseline="-25000" smtClean="0">
                        <a:solidFill>
                          <a:prstClr val="black"/>
                        </a:solidFill>
                        <a:latin typeface="Cambria Math"/>
                      </a:rPr>
                      <m:t>max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srgbClr val="910000"/>
                    </a:solidFill>
                    <a:latin typeface="Calibri"/>
                  </a:rPr>
                  <a:t>b</a:t>
                </a:r>
                <a:r>
                  <a:rPr lang="en-US" sz="2200" baseline="30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l-GR" sz="220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923" y="3929919"/>
                <a:ext cx="2033291" cy="581378"/>
              </a:xfrm>
              <a:prstGeom prst="rect">
                <a:avLst/>
              </a:prstGeom>
              <a:blipFill rotWithShape="1">
                <a:blip r:embed="rId10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537" y="4730618"/>
                <a:ext cx="1438727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σ</a:t>
                </a:r>
                <a:r>
                  <a:rPr lang="en-US" sz="2200" baseline="-25000" dirty="0" smtClean="0">
                    <a:solidFill>
                      <a:prstClr val="black"/>
                    </a:solidFill>
                    <a:latin typeface="Calibri"/>
                  </a:rPr>
                  <a:t>x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srgbClr val="910000"/>
                            </a:solidFill>
                            <a:latin typeface="Cambria Math"/>
                          </a:rPr>
                          <m:t>I</m:t>
                        </m:r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z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7" y="4730618"/>
                <a:ext cx="1438727" cy="586186"/>
              </a:xfrm>
              <a:prstGeom prst="rect">
                <a:avLst/>
              </a:prstGeom>
              <a:blipFill rotWithShape="1">
                <a:blip r:embed="rId11"/>
                <a:stretch>
                  <a:fillRect l="-5508" r="-4661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44722" y="4768609"/>
                <a:ext cx="5012911" cy="510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maximum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when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z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</m:t>
                          </m:r>
                        </m:num>
                        <m:den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m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Mmax</m:t>
                      </m:r>
                    </m:oMath>
                  </m:oMathPara>
                </a14:m>
                <a:endParaRPr lang="el-GR" sz="2200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22" y="4768609"/>
                <a:ext cx="5012911" cy="510204"/>
              </a:xfrm>
              <a:prstGeom prst="rect">
                <a:avLst/>
              </a:prstGeom>
              <a:blipFill rotWithShape="1">
                <a:blip r:embed="rId12"/>
                <a:stretch>
                  <a:fillRect t="-132143" b="-20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68897" y="4700641"/>
                <a:ext cx="1989167" cy="57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σ</a:t>
                </a:r>
                <a:r>
                  <a:rPr lang="en-US" sz="2200" baseline="-25000" dirty="0" err="1" smtClean="0">
                    <a:solidFill>
                      <a:prstClr val="black"/>
                    </a:solidFill>
                    <a:latin typeface="Calibri"/>
                  </a:rPr>
                  <a:t>x_max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:=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200" baseline="-25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den>
                    </m:f>
                  </m:oMath>
                </a14:m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910000"/>
                            </a:solidFill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97" y="4700641"/>
                <a:ext cx="1989167" cy="578172"/>
              </a:xfrm>
              <a:prstGeom prst="rect">
                <a:avLst/>
              </a:prstGeom>
              <a:blipFill rotWithShape="1">
                <a:blip r:embed="rId13"/>
                <a:stretch>
                  <a:fillRect l="-3988" b="-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483" y="5819627"/>
                <a:ext cx="1665969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≔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200" dirty="0" smtClean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 baseline="30000" dirty="0" smtClean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200" dirty="0" smtClean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" y="5819627"/>
                <a:ext cx="1665969" cy="7261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43323" y="5800507"/>
                <a:ext cx="2431500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σ</a:t>
                </a:r>
                <a:r>
                  <a:rPr lang="en-US" sz="2200" baseline="-25000" dirty="0" err="1" smtClean="0">
                    <a:solidFill>
                      <a:prstClr val="black"/>
                    </a:solidFill>
                    <a:latin typeface="Calibri"/>
                  </a:rPr>
                  <a:t>x_max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l-GR" sz="22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prstClr val="black"/>
                            </a:solidFill>
                            <a:latin typeface="Calibri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l-GR" sz="22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910000"/>
                            </a:solidFill>
                            <a:latin typeface="Calibri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200" baseline="30000" dirty="0">
                            <a:solidFill>
                              <a:prstClr val="black"/>
                            </a:solidFill>
                            <a:latin typeface="Calibri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200" baseline="30000" dirty="0">
                            <a:solidFill>
                              <a:prstClr val="black"/>
                            </a:solidFill>
                            <a:latin typeface="Calibri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den>
                    </m:f>
                  </m:oMath>
                </a14:m>
                <a:r>
                  <a:rPr lang="el-GR" sz="22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910000"/>
                            </a:solidFill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23" y="5800507"/>
                <a:ext cx="2431500" cy="723275"/>
              </a:xfrm>
              <a:prstGeom prst="rect">
                <a:avLst/>
              </a:prstGeom>
              <a:blipFill rotWithShape="1">
                <a:blip r:embed="rId15"/>
                <a:stretch>
                  <a:fillRect l="-3258" b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14987" y="5856880"/>
                <a:ext cx="2206309" cy="58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smtClean="0">
                        <a:solidFill>
                          <a:prstClr val="black"/>
                        </a:solidFill>
                        <a:latin typeface="Cambria Math"/>
                      </a:rPr>
                      <m:t>σ</m:t>
                    </m:r>
                    <m:r>
                      <m:rPr>
                        <m:sty m:val="p"/>
                      </m:rPr>
                      <a:rPr lang="en-US" sz="2200" baseline="-25000" smtClean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200" baseline="-25000" smtClean="0">
                        <a:solidFill>
                          <a:prstClr val="black"/>
                        </a:solidFill>
                        <a:latin typeface="Cambria Math"/>
                      </a:rPr>
                      <m:t>_</m:t>
                    </m:r>
                  </m:oMath>
                </a14:m>
                <a:r>
                  <a:rPr lang="en-US" sz="2200" baseline="-25000" dirty="0" smtClea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max </a:t>
                </a:r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</m:oMath>
                </a14:m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2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2200" baseline="300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t</m:t>
                        </m:r>
                        <m:r>
                          <a:rPr lang="en-US" sz="2200" baseline="300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2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a</m:t>
                        </m:r>
                      </m:den>
                    </m:f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87" y="5856880"/>
                <a:ext cx="2206309" cy="586379"/>
              </a:xfrm>
              <a:prstGeom prst="rect">
                <a:avLst/>
              </a:prstGeom>
              <a:blipFill rotWithShape="1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13284" y="5627266"/>
            <a:ext cx="310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+ tension other side of load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6015" y="6011987"/>
            <a:ext cx="2992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- compression on load side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3888432" cy="908720"/>
          </a:xfrm>
        </p:spPr>
        <p:txBody>
          <a:bodyPr>
            <a:normAutofit fontScale="90000"/>
          </a:bodyPr>
          <a:lstStyle/>
          <a:p>
            <a:r>
              <a:rPr lang="el-GR" dirty="0" err="1">
                <a:solidFill>
                  <a:srgbClr val="004A82"/>
                </a:solidFill>
              </a:rPr>
              <a:t>Αμφίπακτη</a:t>
            </a:r>
            <a:r>
              <a:rPr lang="el-GR" dirty="0">
                <a:solidFill>
                  <a:srgbClr val="004A82"/>
                </a:solidFill>
              </a:rPr>
              <a:t> δοκός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74" y="751970"/>
            <a:ext cx="4149869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257" y="1752831"/>
            <a:ext cx="1187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Result 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4245" y="1585799"/>
                <a:ext cx="3952172" cy="76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≔−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d>
                      <m:d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2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𝑏</m:t>
                            </m:r>
                            <m:r>
                              <m:rPr>
                                <m:nor/>
                              </m:rPr>
                              <a:rPr lang="el-GR" sz="2400" dirty="0">
                                <a:solidFill>
                                  <a:prstClr val="black"/>
                                </a:solidFill>
                                <a:latin typeface="Calibri"/>
                                <a:cs typeface="Arial" pitchFamily="34" charset="0"/>
                              </a:rPr>
                              <m:t>⋅</m:t>
                            </m:r>
                            <m: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45" y="1585799"/>
                <a:ext cx="3952172" cy="7649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0037" y="3179307"/>
            <a:ext cx="1093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Given 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2997942"/>
                <a:ext cx="1896673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97942"/>
                <a:ext cx="1896673" cy="7936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9872" y="3133155"/>
                <a:ext cx="2214068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𝑓𝑖𝑛𝑑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 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b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133155"/>
                <a:ext cx="2214068" cy="624082"/>
              </a:xfrm>
              <a:prstGeom prst="rect">
                <a:avLst/>
              </a:prstGeom>
              <a:blipFill rotWithShape="1">
                <a:blip r:embed="rId6"/>
                <a:stretch>
                  <a:fillRect r="-4408" b="-8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2160" y="3133155"/>
                <a:ext cx="2413674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 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sSup>
                      <m:sSup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133155"/>
                <a:ext cx="2413674" cy="645048"/>
              </a:xfrm>
              <a:prstGeom prst="rect">
                <a:avLst/>
              </a:prstGeom>
              <a:blipFill rotWithShape="1"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4334309"/>
                <a:ext cx="3671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𝑀𝑚𝑎𝑥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 , 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34309"/>
                <a:ext cx="367107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45527" y="4266842"/>
                <a:ext cx="2382383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 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:r>
                  <a:rPr lang="el-GR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b</a:t>
                </a:r>
                <a:r>
                  <a:rPr lang="en-US" sz="2400" baseline="30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l-GR" sz="240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27" y="4266842"/>
                <a:ext cx="2382383" cy="624082"/>
              </a:xfrm>
              <a:prstGeom prst="rect">
                <a:avLst/>
              </a:prstGeom>
              <a:blipFill rotWithShape="1">
                <a:blip r:embed="rId9"/>
                <a:stretch>
                  <a:fillRect r="-256" b="-9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10407" y="4186981"/>
                <a:ext cx="246413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l-GR" sz="24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Calibri"/>
                        </a:rPr>
                        <m:t>q</m:t>
                      </m:r>
                      <m:r>
                        <m:rPr>
                          <m:nor/>
                        </m:rPr>
                        <a:rPr lang="el-GR" sz="24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 ⋅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Calibri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aseline="30000" dirty="0">
                          <a:solidFill>
                            <a:prstClr val="black"/>
                          </a:solidFill>
                          <a:latin typeface="Calibri"/>
                        </a:rPr>
                        <m:t>2</m:t>
                      </m:r>
                    </m:oMath>
                  </m:oMathPara>
                </a14:m>
                <a:endParaRPr lang="el-GR" sz="240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07" y="4186981"/>
                <a:ext cx="2464136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819" y="4942524"/>
                <a:ext cx="3095143" cy="102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40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_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 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l-GR" sz="2400" dirty="0">
                                  <a:solidFill>
                                    <a:prstClr val="black"/>
                                  </a:solidFill>
                                  <a:latin typeface="Calibri"/>
                                  <a:cs typeface="Arial" pitchFamily="34" charset="0"/>
                                </a:rPr>
                                <m:t>⋅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libri"/>
                                </a:rPr>
                                <m:t>q</m:t>
                              </m:r>
                              <m:r>
                                <m:rPr>
                                  <m:nor/>
                                </m:rPr>
                                <a:rPr lang="el-GR" sz="2400" dirty="0">
                                  <a:solidFill>
                                    <a:prstClr val="black"/>
                                  </a:solidFill>
                                  <a:latin typeface="Calibri"/>
                                  <a:cs typeface="Arial" pitchFamily="34" charset="0"/>
                                </a:rPr>
                                <m:t> ⋅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libri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aseline="30000" dirty="0">
                                  <a:solidFill>
                                    <a:prstClr val="black"/>
                                  </a:solidFill>
                                  <a:latin typeface="Calibri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l-GR" sz="2400" baseline="30000" dirty="0">
                                  <a:solidFill>
                                    <a:prstClr val="black"/>
                                  </a:solidFill>
                                  <a:latin typeface="Calibri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l-GR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 smtClean="0">
                                  <a:solidFill>
                                    <a:srgbClr val="91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9" y="4942524"/>
                <a:ext cx="3095143" cy="102297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40881" y="5249214"/>
                <a:ext cx="3369526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sz="2400" i="1" baseline="-2500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_</m:t>
                    </m:r>
                    <m:r>
                      <a:rPr lang="en-US" sz="2400" i="1" baseline="-25000" smtClean="0">
                        <a:solidFill>
                          <a:prstClr val="black"/>
                        </a:solidFill>
                        <a:latin typeface="Cambria Math"/>
                      </a:rPr>
                      <m:t>𝑚𝑎𝑥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q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𝑏</m:t>
                        </m:r>
                        <m:r>
                          <a:rPr lang="en-US" sz="2400" i="1" baseline="300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81" y="5249214"/>
                <a:ext cx="3369526" cy="63126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68144" y="5249213"/>
            <a:ext cx="3275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-compression other of load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5738010"/>
            <a:ext cx="3275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+tension on load side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610407" y="630932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el-GR" sz="3400" dirty="0">
                <a:solidFill>
                  <a:srgbClr val="004A82"/>
                </a:solidFill>
              </a:rPr>
              <a:t>Κάμψη επιμήκους ελάσματος σε μια κατεύθυνση </a:t>
            </a:r>
            <a:r>
              <a:rPr lang="el-GR" sz="2800" b="0" dirty="0" smtClean="0">
                <a:solidFill>
                  <a:srgbClr val="004A82"/>
                </a:solidFill>
              </a:rPr>
              <a:t>(</a:t>
            </a:r>
            <a:r>
              <a:rPr lang="en-US" sz="2800" b="0" dirty="0" smtClean="0">
                <a:solidFill>
                  <a:srgbClr val="004A82"/>
                </a:solidFill>
              </a:rPr>
              <a:t>1 </a:t>
            </a:r>
            <a:r>
              <a:rPr lang="el-GR" sz="2800" b="0" dirty="0" smtClean="0">
                <a:solidFill>
                  <a:srgbClr val="004A82"/>
                </a:solidFill>
              </a:rPr>
              <a:t>από 2)</a:t>
            </a:r>
            <a:endParaRPr lang="el-GR" sz="2800" b="0" dirty="0">
              <a:solidFill>
                <a:srgbClr val="004A82"/>
              </a:solidFill>
            </a:endParaRP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7" y="1188304"/>
            <a:ext cx="3276600" cy="192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83" y="1378010"/>
            <a:ext cx="34290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9860" y="3115236"/>
                <a:ext cx="1887055" cy="617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ε</m:t>
                      </m:r>
                      <m:r>
                        <m:rPr>
                          <m:sty m:val="p"/>
                        </m:rPr>
                        <a:rPr lang="en-US" sz="2000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 ≔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en-US" sz="2000" baseline="-25000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l-GR" sz="20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sz="2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en-US" sz="2000" baseline="-25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60" y="3115236"/>
                <a:ext cx="1887055" cy="6172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3848" y="3212987"/>
                <a:ext cx="2321276" cy="617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ε</m:t>
                      </m:r>
                      <m:r>
                        <m:rPr>
                          <m:sty m:val="p"/>
                        </m:rPr>
                        <a:rPr lang="en-US" sz="2000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≔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en-US" sz="2000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l-GR" sz="20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sz="20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el-GR" sz="2000" baseline="-250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χ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212987"/>
                <a:ext cx="2321276" cy="6172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02396" y="3110767"/>
                <a:ext cx="1268104" cy="617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en-US" sz="2000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l-GR" sz="20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sz="2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en-US" sz="2000" baseline="-25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396" y="3110767"/>
                <a:ext cx="1268104" cy="6172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15" y="3885034"/>
                <a:ext cx="3186933" cy="604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substituting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el-GR" sz="2000" smtClean="0">
                        <a:solidFill>
                          <a:prstClr val="black"/>
                        </a:solidFill>
                        <a:latin typeface="Cambria Math"/>
                      </a:rPr>
                      <m:t>ε</m:t>
                    </m:r>
                    <m:r>
                      <m:rPr>
                        <m:sty m:val="p"/>
                      </m:rPr>
                      <a:rPr lang="el-GR" sz="2000" baseline="-25000" smtClean="0">
                        <a:solidFill>
                          <a:prstClr val="black"/>
                        </a:solidFill>
                        <a:latin typeface="Cambria Math"/>
                      </a:rPr>
                      <m:t>χ</m:t>
                    </m:r>
                    <m:box>
                      <m:box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  <m:r>
                          <a:rPr lang="el-GR" sz="2000" baseline="30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sz="2000" dirty="0" smtClean="0">
                            <a:solidFill>
                              <a:srgbClr val="910000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l-GR" sz="2000" dirty="0" smtClean="0">
                            <a:solidFill>
                              <a:srgbClr val="910000"/>
                            </a:solidFill>
                            <a:latin typeface="Cambria Math"/>
                            <a:cs typeface="Arial" pitchFamily="34" charset="0"/>
                          </a:rPr>
                          <m:t>σ</m:t>
                        </m:r>
                        <m:r>
                          <m:rPr>
                            <m:sty m:val="p"/>
                          </m:rPr>
                          <a:rPr lang="el-GR" sz="2000" baseline="-25000" dirty="0" smtClean="0">
                            <a:solidFill>
                              <a:srgbClr val="910000"/>
                            </a:solidFill>
                            <a:latin typeface="Cambria Math"/>
                            <a:cs typeface="Arial" pitchFamily="34" charset="0"/>
                          </a:rPr>
                          <m:t>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den>
                    </m:f>
                    <m:r>
                      <a:rPr lang="el-GR" sz="200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" y="3885034"/>
                <a:ext cx="3186933" cy="604909"/>
              </a:xfrm>
              <a:prstGeom prst="rect">
                <a:avLst/>
              </a:prstGeom>
              <a:blipFill rotWithShape="1">
                <a:blip r:embed="rId8"/>
                <a:stretch>
                  <a:fillRect l="-2103" b="-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87824" y="3962085"/>
            <a:ext cx="64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or…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3820" y="3856725"/>
                <a:ext cx="1789272" cy="923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ε</m:t>
                      </m:r>
                      <m:r>
                        <m:rPr>
                          <m:sty m:val="p"/>
                        </m:rP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box>
                        <m:box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  <m:t>σ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</m:t>
                              </m:r>
                            </m:num>
                            <m:den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m:rPr>
                                  <m:sty m:val="p"/>
                                </m:rPr>
                                <a:rPr lang="el-GR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ν</m:t>
                              </m:r>
                              <m:r>
                                <a:rPr lang="el-GR" sz="2000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20" y="3856725"/>
                <a:ext cx="1789272" cy="9239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55424" y="3934200"/>
            <a:ext cx="64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or…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50125" y="3939086"/>
                <a:ext cx="1644157" cy="496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ε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Calibri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  <m:f>
                          <m:f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σ</m:t>
                            </m:r>
                            <m:r>
                              <m:rPr>
                                <m:sty m:val="p"/>
                              </m:rPr>
                              <a:rPr lang="en-US" sz="2000" baseline="-250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rgbClr val="910000"/>
                                </a:solidFill>
                                <a:latin typeface="Cambria Math"/>
                              </a:rPr>
                              <m:t>E</m:t>
                            </m:r>
                            <m:r>
                              <a:rPr lang="en-US" sz="2000" smtClean="0">
                                <a:solidFill>
                                  <a:srgbClr val="910000"/>
                                </a:solidFill>
                                <a:latin typeface="Cambria Math"/>
                              </a:rPr>
                              <m:t>′</m:t>
                            </m:r>
                          </m:den>
                        </m:f>
                      </m:e>
                    </m:box>
                  </m:oMath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25" y="3939086"/>
                <a:ext cx="1644157" cy="496803"/>
              </a:xfrm>
              <a:prstGeom prst="rect">
                <a:avLst/>
              </a:prstGeom>
              <a:blipFill rotWithShape="1">
                <a:blip r:embed="rId10"/>
                <a:stretch>
                  <a:fillRect l="-4074" b="-85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472203" y="3961466"/>
            <a:ext cx="935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where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56579" y="3987433"/>
                <a:ext cx="18801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E’=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num>
                      <m:den>
                        <m:r>
                          <a:rPr lang="en-US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  <m:r>
                          <a:rPr lang="el-GR" sz="20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^2)</m:t>
                        </m:r>
                      </m:den>
                    </m:f>
                  </m:oMath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79" y="3987433"/>
                <a:ext cx="1880195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3236" t="-116667" b="-177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4616747"/>
                <a:ext cx="3186933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rearranging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sty m:val="p"/>
                        </m:rP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σ</m:t>
                      </m:r>
                      <m:r>
                        <m:rPr>
                          <m:sty m:val="p"/>
                        </m:rPr>
                        <a:rPr lang="el-GR" sz="2000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χ</m:t>
                      </m:r>
                      <m:box>
                        <m:box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libri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l-GR" sz="2000" dirty="0" smtClean="0">
                              <a:solidFill>
                                <a:srgbClr val="910000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sz="20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ε</m:t>
                          </m:r>
                          <m:r>
                            <m:rPr>
                              <m:sty m:val="p"/>
                            </m:rPr>
                            <a:rPr lang="el-GR" sz="2000" baseline="-250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χ</m:t>
                          </m:r>
                        </m:num>
                        <m:den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a:rPr lang="el-GR" sz="2000" baseline="30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747"/>
                <a:ext cx="3186933" cy="6665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86933" y="4765345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 in bending of beam :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0125" y="4591030"/>
                <a:ext cx="3431965" cy="66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x</m:t>
                          </m:r>
                        </m:sub>
                      </m:sSub>
                      <m:box>
                        <m:box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</m:t>
                          </m:r>
                        </m:den>
                      </m:f>
                      <m:groupChr>
                        <m:groupChrPr>
                          <m:chr m:val="⇒"/>
                          <m:vertJc m:val="bot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x</m:t>
                          </m:r>
                        </m:sub>
                      </m:sSub>
                      <m:box>
                        <m:box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num>
                        <m:den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a:rPr lang="el-GR" sz="2000" baseline="30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l-GR" sz="20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f>
                        <m:fPr>
                          <m:ctrlPr>
                            <a:rPr lang="el-GR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25" y="4591030"/>
                <a:ext cx="3431965" cy="6676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386" y="5259414"/>
                <a:ext cx="1832361" cy="892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box>
                        <m:box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nary>
                        <m:nary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91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𝜎𝜒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prstClr val="black"/>
                              </a:solidFill>
                              <a:cs typeface="Arial" pitchFamily="34" charset="0"/>
                            </a:rPr>
                            <m:t>⋅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𝑧𝑑</m:t>
                          </m:r>
                          <m:r>
                            <a:rPr lang="en-US" i="1" baseline="-25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6" y="5259414"/>
                <a:ext cx="1832361" cy="8929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58787" y="5259414"/>
                <a:ext cx="3138808" cy="892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box>
                        <m:box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91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m:rPr>
                                  <m:nor/>
                                </m:rPr>
                                <a:rPr lang="el-GR" dirty="0">
                                  <a:solidFill>
                                    <a:prstClr val="black"/>
                                  </a:solidFill>
                                  <a:cs typeface="Arial" pitchFamily="34" charset="0"/>
                                </a:rPr>
                                <m:t>⋅</m:t>
                              </m:r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r>
                                <a:rPr lang="el-GR" i="1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prstClr val="black"/>
                              </a:solidFill>
                              <a:cs typeface="Arial" pitchFamily="34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l-GR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𝑑</m:t>
                              </m:r>
                              <m:r>
                                <a:rPr lang="en-US" i="1" baseline="3000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𝑑𝑥</m:t>
                              </m:r>
                              <m:r>
                                <a:rPr lang="en-US" i="1" baseline="3000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l-GR" dirty="0" smtClean="0">
                              <a:solidFill>
                                <a:prstClr val="black"/>
                              </a:solidFill>
                              <a:cs typeface="Arial" pitchFamily="34" charset="0"/>
                            </a:rPr>
                            <m:t>⋅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𝑧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87" y="5259414"/>
                <a:ext cx="3138808" cy="8929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02396" y="5521216"/>
                <a:ext cx="2695086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M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  <a:cs typeface="Arial" pitchFamily="34" charset="0"/>
                          </a:rPr>
                          <m:t>⋅</m:t>
                        </m:r>
                        <m:sSup>
                          <m:sSupPr>
                            <m:ctrlPr>
                              <a:rPr lang="el-GR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  <a:cs typeface="Arial" pitchFamily="34" charset="0"/>
                          </a:rPr>
                          <m:t>⋅</m:t>
                        </m:r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(1−</m:t>
                        </m:r>
                        <m:r>
                          <a:rPr lang="el-GR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𝜈</m:t>
                        </m:r>
                        <m:r>
                          <a:rPr lang="el-GR" i="1" baseline="300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el-GR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l-GR" dirty="0">
                        <a:solidFill>
                          <a:prstClr val="black"/>
                        </a:solidFill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𝑑</m:t>
                            </m:r>
                            <m:r>
                              <a:rPr lang="en-US" i="1" dirty="0" smtClean="0">
                                <a:solidFill>
                                  <a:srgbClr val="91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dirty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w</m:t>
                    </m:r>
                  </m:oMath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396" y="5521216"/>
                <a:ext cx="2695086" cy="559897"/>
              </a:xfrm>
              <a:prstGeom prst="rect">
                <a:avLst/>
              </a:prstGeom>
              <a:blipFill rotWithShape="1">
                <a:blip r:embed="rId16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6499" y="6338342"/>
            <a:ext cx="1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Define :</a:t>
            </a:r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13387" y="6152351"/>
                <a:ext cx="1914563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  <m:box>
                        <m:box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prstClr val="black"/>
                              </a:solidFill>
                              <a:cs typeface="Arial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l-GR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prstClr val="black"/>
                              </a:solidFill>
                              <a:cs typeface="Arial" pitchFamily="34" charset="0"/>
                            </a:rPr>
                            <m:t>⋅</m:t>
                          </m:r>
                          <m:r>
                            <a:rPr lang="el-GR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l-GR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l-GR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87" y="6152351"/>
                <a:ext cx="1914563" cy="69730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87319" y="6192778"/>
                <a:ext cx="1710276" cy="616451"/>
              </a:xfrm>
              <a:prstGeom prst="rect">
                <a:avLst/>
              </a:prstGeom>
              <a:solidFill>
                <a:srgbClr val="FFFF8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box>
                        <m:box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prstClr val="black"/>
                          </a:solidFill>
                          <a:cs typeface="Arial" pitchFamily="34" charset="0"/>
                        </a:rPr>
                        <m:t>⋅</m:t>
                      </m:r>
                      <m:f>
                        <m:fPr>
                          <m:ctrlPr>
                            <a:rPr lang="el-GR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  <m:r>
                            <a:rPr lang="en-US" i="1" baseline="30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  <m:r>
                            <a:rPr lang="en-US" i="1" baseline="30000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𝑤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19" y="6192778"/>
                <a:ext cx="1710276" cy="61645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50168"/>
          </a:xfrm>
        </p:spPr>
        <p:txBody>
          <a:bodyPr>
            <a:noAutofit/>
          </a:bodyPr>
          <a:lstStyle/>
          <a:p>
            <a:r>
              <a:rPr lang="el-GR" sz="3400" dirty="0">
                <a:solidFill>
                  <a:srgbClr val="004A82"/>
                </a:solidFill>
              </a:rPr>
              <a:t>Κάμψη επιμήκους ελάσματος σε μια κατεύθυνση </a:t>
            </a:r>
            <a:r>
              <a:rPr lang="el-GR" sz="2800" b="0" dirty="0" smtClean="0">
                <a:solidFill>
                  <a:srgbClr val="004A82"/>
                </a:solidFill>
              </a:rPr>
              <a:t>(2 από 2)</a:t>
            </a:r>
            <a:endParaRPr lang="el-GR" sz="2800" b="0" dirty="0">
              <a:solidFill>
                <a:srgbClr val="004A82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5701"/>
            <a:ext cx="3276600" cy="192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95700"/>
            <a:ext cx="4272140" cy="192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311816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Moment relationships are the same 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Simply supported :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1494" y="31181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Clamped : (figure not shown)</a:t>
            </a:r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3064" y="3764495"/>
                <a:ext cx="2480807" cy="780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  <m:box>
                      <m:box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910000"/>
                            </a:solidFill>
                            <a:latin typeface="Cambria Math"/>
                            <a:cs typeface="Arial" pitchFamily="34" charset="0"/>
                          </a:rPr>
                          <m:t>t</m:t>
                        </m:r>
                      </m:num>
                      <m:den>
                        <m:r>
                          <a:rPr lang="en-US" sz="24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4" y="3764495"/>
                <a:ext cx="2480807" cy="7804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9243" y="4547877"/>
                <a:ext cx="2288447" cy="705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  <m:box>
                      <m:box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srgbClr val="91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43" y="4547877"/>
                <a:ext cx="2288447" cy="705386"/>
              </a:xfrm>
              <a:prstGeom prst="rect">
                <a:avLst/>
              </a:prstGeom>
              <a:blipFill rotWithShape="1">
                <a:blip r:embed="rId6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75191" y="3764495"/>
                <a:ext cx="2560957" cy="778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  <m:box>
                      <m:box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prstClr val="black"/>
                            </a:solidFill>
                            <a:latin typeface="Calibri"/>
                            <a:cs typeface="Arial" pitchFamily="34" charset="0"/>
                          </a:rPr>
                          <m:t>⋅</m:t>
                        </m:r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910000"/>
                            </a:solidFill>
                            <a:latin typeface="Cambria Math"/>
                            <a:cs typeface="Arial" pitchFamily="34" charset="0"/>
                          </a:rPr>
                          <m:t>t</m:t>
                        </m:r>
                      </m:num>
                      <m:den>
                        <m:r>
                          <a:rPr lang="en-US" sz="24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191" y="3764495"/>
                <a:ext cx="2560957" cy="7789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11445" y="4547877"/>
                <a:ext cx="2328523" cy="705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  <m:box>
                      <m:box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srgbClr val="91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45" y="4547877"/>
                <a:ext cx="2328523" cy="705450"/>
              </a:xfrm>
              <a:prstGeom prst="rect">
                <a:avLst/>
              </a:prstGeom>
              <a:blipFill rotWithShape="1">
                <a:blip r:embed="rId8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53467" y="5782103"/>
                <a:ext cx="2192267" cy="705450"/>
              </a:xfrm>
              <a:prstGeom prst="rect">
                <a:avLst/>
              </a:prstGeom>
              <a:solidFill>
                <a:srgbClr val="FFFF8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  <m:box>
                      <m:box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l-GR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r>
                      <m:rPr>
                        <m:nor/>
                      </m:rPr>
                      <a:rPr lang="en-US" sz="2400" smtClean="0">
                        <a:solidFill>
                          <a:prstClr val="black"/>
                        </a:solidFill>
                        <a:latin typeface="Calibri"/>
                      </a:rPr>
                      <m:t>k</m:t>
                    </m:r>
                    <m:r>
                      <m:rPr>
                        <m:nor/>
                      </m:rPr>
                      <a:rPr lang="el-GR" sz="2400" dirty="0" smtClean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q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f>
                      <m:fPr>
                        <m:ctrlPr>
                          <a:rPr lang="el-GR" sz="24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srgbClr val="91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67" y="5782103"/>
                <a:ext cx="2192267" cy="705450"/>
              </a:xfrm>
              <a:prstGeom prst="rect">
                <a:avLst/>
              </a:prstGeom>
              <a:blipFill rotWithShape="1"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19600" y="5517232"/>
            <a:ext cx="274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K=0,75 simply supported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5477" y="5950162"/>
            <a:ext cx="274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K=0,5 clamped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5477" y="6329498"/>
            <a:ext cx="395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N.B.stress</a:t>
            </a:r>
            <a:r>
              <a:rPr lang="en-US" dirty="0" smtClean="0">
                <a:solidFill>
                  <a:prstClr val="black"/>
                </a:solidFill>
              </a:rPr>
              <a:t> is + &amp; - from bending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04A82"/>
                </a:solidFill>
              </a:rPr>
              <a:t>Κάμψη </a:t>
            </a:r>
            <a:r>
              <a:rPr lang="el-GR" sz="3600" dirty="0" smtClean="0">
                <a:solidFill>
                  <a:srgbClr val="004A82"/>
                </a:solidFill>
              </a:rPr>
              <a:t>ελάσματος</a:t>
            </a:r>
            <a:r>
              <a:rPr lang="en-US" sz="3600" dirty="0" smtClean="0">
                <a:solidFill>
                  <a:srgbClr val="004A82"/>
                </a:solidFill>
              </a:rPr>
              <a:t> </a:t>
            </a:r>
            <a:r>
              <a:rPr lang="el-GR" sz="2800" b="0" dirty="0" smtClean="0">
                <a:solidFill>
                  <a:srgbClr val="004A82"/>
                </a:solidFill>
              </a:rPr>
              <a:t>(</a:t>
            </a:r>
            <a:r>
              <a:rPr lang="en-US" sz="2800" b="0" dirty="0" smtClean="0">
                <a:solidFill>
                  <a:srgbClr val="004A82"/>
                </a:solidFill>
              </a:rPr>
              <a:t>1 </a:t>
            </a:r>
            <a:r>
              <a:rPr lang="el-GR" sz="2800" b="0" dirty="0" smtClean="0">
                <a:solidFill>
                  <a:srgbClr val="004A82"/>
                </a:solidFill>
              </a:rPr>
              <a:t>από 2)</a:t>
            </a:r>
            <a:endParaRPr lang="el-GR" sz="2800" b="0" dirty="0">
              <a:solidFill>
                <a:srgbClr val="004A82"/>
              </a:solidFill>
            </a:endParaRP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462213" cy="221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68" y="1196752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Assumptions: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plane cross section remains plane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Small deflections w</a:t>
            </a:r>
            <a:r>
              <a:rPr lang="en-US" sz="2200" baseline="-25000" dirty="0" smtClean="0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&lt;3/4 t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Stress &lt; yield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31881" y="2748992"/>
                <a:ext cx="166917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w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w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81" y="2748992"/>
                <a:ext cx="1669175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2873" y="3359008"/>
                <a:ext cx="2202911" cy="866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den>
                      </m:f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w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73" y="3359008"/>
                <a:ext cx="2202911" cy="8661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4499" y="3359008"/>
                <a:ext cx="2214132" cy="91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den>
                      </m:f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w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99" y="3359008"/>
                <a:ext cx="2214132" cy="9101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931" y="4313864"/>
                <a:ext cx="1447384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x</m:t>
                          </m:r>
                        </m:sub>
                      </m:sSub>
                      <m:box>
                        <m:box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910000"/>
                          </a:solidFill>
                          <a:latin typeface="Cambria Math"/>
                        </a:rPr>
                        <m:t>z</m:t>
                      </m:r>
                    </m:oMath>
                  </m:oMathPara>
                </a14:m>
                <a:endParaRPr lang="el-GR" sz="2200" dirty="0">
                  <a:solidFill>
                    <a:srgbClr val="91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1" y="4313864"/>
                <a:ext cx="1447384" cy="7837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45654" y="4279665"/>
                <a:ext cx="2751459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x</m:t>
                          </m:r>
                        </m:sub>
                      </m:sSub>
                      <m:box>
                        <m:box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z</m:t>
                          </m:r>
                        </m:e>
                      </m:box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srgbClr val="910000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w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54" y="4279665"/>
                <a:ext cx="2751459" cy="8107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45281" y="4313864"/>
                <a:ext cx="1457002" cy="827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y</m:t>
                          </m:r>
                        </m:sub>
                      </m:sSub>
                      <m:box>
                        <m:box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910000"/>
                          </a:solidFill>
                          <a:latin typeface="Cambria Math"/>
                        </a:rPr>
                        <m:t>z</m:t>
                      </m:r>
                    </m:oMath>
                  </m:oMathPara>
                </a14:m>
                <a:endParaRPr lang="el-GR" sz="2200" dirty="0">
                  <a:solidFill>
                    <a:srgbClr val="91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281" y="4313864"/>
                <a:ext cx="1457002" cy="8277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42674" y="4313864"/>
                <a:ext cx="2762679" cy="868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y</m:t>
                          </m:r>
                        </m:sub>
                      </m:sSub>
                      <m:box>
                        <m:box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  <m: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z</m:t>
                          </m:r>
                        </m:e>
                      </m:box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srgbClr val="910000"/>
                                  </a:solidFill>
                                  <a:latin typeface="Cambria Math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w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20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74" y="4313864"/>
                <a:ext cx="2762679" cy="86889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584" y="5301208"/>
                <a:ext cx="2008820" cy="681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x</m:t>
                          </m:r>
                        </m:sub>
                      </m:sSub>
                      <m:box>
                        <m:box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l-GR" sz="2200" i="1" dirty="0" smtClean="0">
                                  <a:solidFill>
                                    <a:srgbClr val="91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dirty="0" smtClean="0">
                                  <a:solidFill>
                                    <a:srgbClr val="91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dirty="0" smtClean="0">
                                  <a:solidFill>
                                    <a:srgbClr val="91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2008820" cy="6815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13275" y="5301208"/>
                <a:ext cx="2013628" cy="681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y</m:t>
                          </m:r>
                        </m:sub>
                      </m:sSub>
                      <m:box>
                        <m:box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20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l-GR" sz="2200" i="1" dirty="0" smtClean="0">
                                  <a:solidFill>
                                    <a:srgbClr val="91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dirty="0" smtClean="0">
                                  <a:solidFill>
                                    <a:srgbClr val="91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dirty="0" smtClean="0">
                                  <a:solidFill>
                                    <a:srgbClr val="91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275" y="5301208"/>
                <a:ext cx="2013628" cy="6815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81190" y="5393573"/>
                <a:ext cx="1020151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smtClean="0">
                          <a:solidFill>
                            <a:srgbClr val="910000"/>
                          </a:solidFill>
                          <a:latin typeface="Cambria Math"/>
                        </a:rPr>
                        <m:t>ν</m:t>
                      </m:r>
                      <m:r>
                        <m:rPr>
                          <m:nor/>
                        </m:rPr>
                        <a:rPr lang="el-GR" sz="2200" dirty="0">
                          <a:solidFill>
                            <a:srgbClr val="910000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sSub>
                        <m:sSubPr>
                          <m:ctrlPr>
                            <a:rPr lang="el-GR" sz="2200" i="1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y</m:t>
                          </m:r>
                        </m:sub>
                      </m:sSub>
                      <m:r>
                        <a:rPr lang="el-GR" sz="2200" dirty="0" smtClean="0">
                          <a:solidFill>
                            <a:srgbClr val="91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</m:oMath>
                  </m:oMathPara>
                </a14:m>
                <a:endParaRPr lang="el-GR" sz="2200" dirty="0">
                  <a:solidFill>
                    <a:srgbClr val="91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190" y="5393573"/>
                <a:ext cx="1020151" cy="461986"/>
              </a:xfrm>
              <a:prstGeom prst="rect">
                <a:avLst/>
              </a:prstGeom>
              <a:blipFill rotWithShape="1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8694" y="6175177"/>
                <a:ext cx="3092065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srgbClr val="910000"/>
                              </a:solidFill>
                              <a:latin typeface="Cambria Math"/>
                            </a:rPr>
                            <m:t>x</m:t>
                          </m:r>
                        </m:sub>
                      </m:sSub>
                      <m:r>
                        <a:rPr lang="el-GR" sz="2200" smtClean="0">
                          <a:solidFill>
                            <a:srgbClr val="91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rgbClr val="910000"/>
                          </a:solidFill>
                          <a:latin typeface="Cambria Math"/>
                        </a:rPr>
                        <m:t>v</m:t>
                      </m:r>
                      <m:r>
                        <m:rPr>
                          <m:nor/>
                        </m:rPr>
                        <a:rPr lang="el-GR" sz="2200" dirty="0">
                          <a:solidFill>
                            <a:srgbClr val="910000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sSub>
                        <m:sSubPr>
                          <m:ctrlPr>
                            <a:rPr lang="el-GR" sz="2200" i="1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y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200" dirty="0" smtClean="0">
                          <a:solidFill>
                            <a:srgbClr val="910000"/>
                          </a:solidFill>
                          <a:latin typeface="Cambria Math"/>
                          <a:cs typeface="Arial" pitchFamily="34" charset="0"/>
                        </a:rPr>
                        <m:t>collect</m:t>
                      </m:r>
                      <m:r>
                        <a:rPr lang="en-US" sz="2200" dirty="0" smtClean="0">
                          <a:solidFill>
                            <a:srgbClr val="91000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dirty="0" smtClean="0">
                              <a:solidFill>
                                <a:srgbClr val="910000"/>
                              </a:solidFill>
                              <a:latin typeface="Cambria Math"/>
                              <a:cs typeface="Arial" pitchFamily="34" charset="0"/>
                            </a:rPr>
                            <m:t>x</m:t>
                          </m:r>
                        </m:sub>
                      </m:sSub>
                      <m:r>
                        <a:rPr lang="en-US" sz="2200" dirty="0" smtClean="0">
                          <a:solidFill>
                            <a:srgbClr val="91000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dirty="0" smtClean="0">
                          <a:solidFill>
                            <a:srgbClr val="910000"/>
                          </a:solidFill>
                          <a:latin typeface="Cambria Math"/>
                          <a:cs typeface="Arial" pitchFamily="34" charset="0"/>
                        </a:rPr>
                        <m:t>E</m:t>
                      </m:r>
                      <m:r>
                        <a:rPr lang="en-US" sz="2200" dirty="0" smtClean="0">
                          <a:solidFill>
                            <a:srgbClr val="910000"/>
                          </a:solidFill>
                          <a:latin typeface="Cambria Math"/>
                          <a:cs typeface="Arial" pitchFamily="34" charset="0"/>
                        </a:rPr>
                        <m:t> →</m:t>
                      </m:r>
                    </m:oMath>
                  </m:oMathPara>
                </a14:m>
                <a:endParaRPr lang="el-GR" sz="2200" dirty="0">
                  <a:solidFill>
                    <a:srgbClr val="91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94" y="6175177"/>
                <a:ext cx="3092065" cy="461986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61565" y="6011414"/>
                <a:ext cx="3059299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l-GR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220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sub>
                    </m:sSub>
                    <m:box>
                      <m:box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E</m:t>
                        </m:r>
                      </m:num>
                      <m:den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  <m:sup>
                            <m:r>
                              <a:rPr lang="el-GR" sz="22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</m:oMath>
                </a14:m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a:rPr lang="el-GR" sz="2200" dirty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200" dirty="0" smtClean="0">
                        <a:solidFill>
                          <a:prstClr val="black"/>
                        </a:solidFill>
                        <a:latin typeface="Cambria Math"/>
                      </a:rPr>
                      <m:t>ν</m:t>
                    </m:r>
                    <m:r>
                      <m:rPr>
                        <m:nor/>
                      </m:rPr>
                      <a:rPr lang="el-GR" sz="2200" dirty="0">
                        <a:solidFill>
                          <a:prstClr val="black"/>
                        </a:solidFill>
                        <a:latin typeface="Calibri"/>
                        <a:cs typeface="Arial" pitchFamily="34" charset="0"/>
                      </a:rPr>
                      <m:t>⋅</m:t>
                    </m:r>
                    <m:sSub>
                      <m:sSubPr>
                        <m:ctrlPr>
                          <a:rPr lang="el-GR" sz="22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 smtClean="0">
                            <a:solidFill>
                              <a:srgbClr val="910000"/>
                            </a:solidFill>
                            <a:latin typeface="Cambria Math"/>
                            <a:cs typeface="Arial" pitchFamily="34" charset="0"/>
                          </a:rPr>
                          <m:t>y</m:t>
                        </m:r>
                      </m:sub>
                    </m:sSub>
                    <m:r>
                      <a:rPr lang="en-US" sz="2200" dirty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565" y="6011414"/>
                <a:ext cx="3059299" cy="657103"/>
              </a:xfrm>
              <a:prstGeom prst="rect">
                <a:avLst/>
              </a:prstGeom>
              <a:blipFill rotWithShape="1">
                <a:blip r:embed="rId1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04A82"/>
                </a:solidFill>
              </a:rPr>
              <a:t>Κάμψη </a:t>
            </a:r>
            <a:r>
              <a:rPr lang="el-GR" sz="3600" dirty="0" smtClean="0">
                <a:solidFill>
                  <a:srgbClr val="004A82"/>
                </a:solidFill>
              </a:rPr>
              <a:t>ελάσματος </a:t>
            </a:r>
            <a:r>
              <a:rPr lang="el-GR" sz="2800" b="0" dirty="0" smtClean="0">
                <a:solidFill>
                  <a:srgbClr val="004A82"/>
                </a:solidFill>
              </a:rPr>
              <a:t>(2 από 2)</a:t>
            </a:r>
            <a:endParaRPr lang="el-GR" sz="2800" b="0" dirty="0">
              <a:solidFill>
                <a:srgbClr val="004A82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63332"/>
            <a:ext cx="2462213" cy="221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39" y="1463332"/>
                <a:ext cx="6283130" cy="96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sz="220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box>
                        <m:box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d>
                        <m:dPr>
                          <m:ctrlPr>
                            <a:rPr lang="el-GR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rgbClr val="91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  <m: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l-GR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𝜈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l-GR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𝑑𝑦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" y="1463332"/>
                <a:ext cx="6283130" cy="9673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4244" y="2662672"/>
                <a:ext cx="5919120" cy="96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sz="220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box>
                        <m:box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l-GR" sz="2200" dirty="0">
                          <a:solidFill>
                            <a:prstClr val="black"/>
                          </a:solidFill>
                          <a:latin typeface="Calibri"/>
                          <a:cs typeface="Arial" pitchFamily="34" charset="0"/>
                        </a:rPr>
                        <m:t>⋅</m:t>
                      </m:r>
                      <m:d>
                        <m:dPr>
                          <m:ctrlPr>
                            <a:rPr lang="el-GR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rgbClr val="910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  <m: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l-GR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𝜈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prstClr val="black"/>
                              </a:solidFill>
                              <a:latin typeface="Calibri"/>
                              <a:cs typeface="Arial" pitchFamily="34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l-GR" sz="2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𝑑𝑥</m:t>
                                  </m:r>
                                </m:e>
                                <m:sup>
                                  <m:r>
                                    <a:rPr lang="en-US" sz="220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𝑦</m:t>
                          </m:r>
                          <m:r>
                            <a:rPr lang="en-US" sz="22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44" y="2662672"/>
                <a:ext cx="5919120" cy="9673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4890" y="4293096"/>
                <a:ext cx="6754221" cy="991682"/>
              </a:xfrm>
              <a:prstGeom prst="rect">
                <a:avLst/>
              </a:prstGeom>
              <a:solidFill>
                <a:srgbClr val="FFFF8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90" y="4293096"/>
                <a:ext cx="6754221" cy="9916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2172"/>
          </a:xfrm>
        </p:spPr>
        <p:txBody>
          <a:bodyPr>
            <a:noAutofit/>
          </a:bodyPr>
          <a:lstStyle/>
          <a:p>
            <a:r>
              <a:rPr lang="el-GR" sz="3400" dirty="0">
                <a:solidFill>
                  <a:srgbClr val="004A82"/>
                </a:solidFill>
              </a:rPr>
              <a:t>Κάμψη </a:t>
            </a:r>
            <a:r>
              <a:rPr lang="el-GR" sz="3400" dirty="0" err="1">
                <a:solidFill>
                  <a:srgbClr val="004A82"/>
                </a:solidFill>
              </a:rPr>
              <a:t>ορθογωνικού</a:t>
            </a:r>
            <a:r>
              <a:rPr lang="el-GR" sz="3400" dirty="0">
                <a:solidFill>
                  <a:srgbClr val="004A82"/>
                </a:solidFill>
              </a:rPr>
              <a:t> ελάσματος λόγω κάθετου ομοιόμορφα κατανεμημένου </a:t>
            </a:r>
            <a:r>
              <a:rPr lang="el-GR" sz="3400" dirty="0" smtClean="0">
                <a:solidFill>
                  <a:srgbClr val="004A82"/>
                </a:solidFill>
              </a:rPr>
              <a:t>φορτίου </a:t>
            </a:r>
            <a:r>
              <a:rPr lang="el-GR" sz="2800" b="0" dirty="0" smtClean="0">
                <a:solidFill>
                  <a:srgbClr val="004A82"/>
                </a:solidFill>
              </a:rPr>
              <a:t>(1 από 2)</a:t>
            </a:r>
            <a:endParaRPr lang="el-GR" sz="2800" b="0" dirty="0">
              <a:solidFill>
                <a:srgbClr val="004A82"/>
              </a:solidFill>
            </a:endParaRP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2792"/>
            <a:ext cx="761365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452080" y="1382172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Μέγιστη παραμόρφωση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838200" y="6408000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l-GR" sz="2000" b="1" dirty="0">
                <a:solidFill>
                  <a:srgbClr val="000000"/>
                </a:solidFill>
                <a:latin typeface="Calibri"/>
              </a:rPr>
              <a:t>το μήκος της μεγαλύτερης πλευράς και 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b </a:t>
            </a:r>
            <a:r>
              <a:rPr lang="el-GR" sz="2000" b="1" dirty="0">
                <a:solidFill>
                  <a:srgbClr val="000000"/>
                </a:solidFill>
                <a:latin typeface="Calibri"/>
              </a:rPr>
              <a:t>το μήκος της μικρότερης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12776"/>
          </a:xfrm>
        </p:spPr>
        <p:txBody>
          <a:bodyPr>
            <a:noAutofit/>
          </a:bodyPr>
          <a:lstStyle/>
          <a:p>
            <a:r>
              <a:rPr lang="el-GR" sz="3400" dirty="0">
                <a:solidFill>
                  <a:srgbClr val="004A82"/>
                </a:solidFill>
              </a:rPr>
              <a:t>Κάμψη </a:t>
            </a:r>
            <a:r>
              <a:rPr lang="el-GR" sz="3400" dirty="0" err="1">
                <a:solidFill>
                  <a:srgbClr val="004A82"/>
                </a:solidFill>
              </a:rPr>
              <a:t>ορθογωνικού</a:t>
            </a:r>
            <a:r>
              <a:rPr lang="el-GR" sz="3400" dirty="0">
                <a:solidFill>
                  <a:srgbClr val="004A82"/>
                </a:solidFill>
              </a:rPr>
              <a:t> ελάσματος λόγω κάθετου ομοιόμορφα κατανεμημένου </a:t>
            </a:r>
            <a:r>
              <a:rPr lang="el-GR" sz="3400" dirty="0" smtClean="0">
                <a:solidFill>
                  <a:srgbClr val="004A82"/>
                </a:solidFill>
              </a:rPr>
              <a:t>φορτίου</a:t>
            </a:r>
            <a:r>
              <a:rPr lang="en-US" sz="3400" dirty="0" smtClean="0">
                <a:solidFill>
                  <a:srgbClr val="004A82"/>
                </a:solidFill>
              </a:rPr>
              <a:t> </a:t>
            </a:r>
            <a:r>
              <a:rPr lang="el-GR" sz="2800" b="0" dirty="0" smtClean="0">
                <a:solidFill>
                  <a:srgbClr val="004A82"/>
                </a:solidFill>
              </a:rPr>
              <a:t>(2 από 2)</a:t>
            </a:r>
            <a:endParaRPr lang="el-GR" sz="2800" b="0" dirty="0">
              <a:solidFill>
                <a:srgbClr val="004A82"/>
              </a:solidFill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48721" y="1720184"/>
            <a:ext cx="7878724" cy="43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326916" y="1412776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Τάσεις</a:t>
            </a:r>
          </a:p>
        </p:txBody>
      </p:sp>
      <p:graphicFrame>
        <p:nvGraphicFramePr>
          <p:cNvPr id="7066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50477"/>
              </p:ext>
            </p:extLst>
          </p:nvPr>
        </p:nvGraphicFramePr>
        <p:xfrm>
          <a:off x="540392" y="6096000"/>
          <a:ext cx="1799360" cy="75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698400" imgH="393480" progId="Equation.3">
                  <p:embed/>
                </p:oleObj>
              </mc:Choice>
              <mc:Fallback>
                <p:oleObj name="Equation" r:id="rId4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92" y="6096000"/>
                        <a:ext cx="1799360" cy="7538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339752" y="6096000"/>
            <a:ext cx="6804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Η σταθερά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k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εξαρτάται από το λόγο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a/b,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τις οριακές συνθήκες και τη θέση του σημείου υπολογισμού της τάσης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3f82b9f266f27fda7fbb7b1b1baafbec62bd23"/>
</p:tagLst>
</file>

<file path=ppt/theme/theme1.xml><?xml version="1.0" encoding="utf-8"?>
<a:theme xmlns:a="http://schemas.openxmlformats.org/drawingml/2006/main" name="Αντοχή πλοίου Ι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ΙΙ</Template>
  <TotalTime>4</TotalTime>
  <Words>1963</Words>
  <Application>Microsoft Office PowerPoint</Application>
  <PresentationFormat>On-screen Show (4:3)</PresentationFormat>
  <Paragraphs>168</Paragraphs>
  <Slides>16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Αντοχή πλοίου ΙΙ</vt:lpstr>
      <vt:lpstr>OC_template_updated</vt:lpstr>
      <vt:lpstr>Equation</vt:lpstr>
      <vt:lpstr>Αντοχή πλοίου ΙΙ (Θ)</vt:lpstr>
      <vt:lpstr>Απλά εδρασμένη δοκός</vt:lpstr>
      <vt:lpstr>Αμφίπακτη δοκός</vt:lpstr>
      <vt:lpstr>Κάμψη επιμήκους ελάσματος σε μια κατεύθυνση (1 από 2)</vt:lpstr>
      <vt:lpstr>Κάμψη επιμήκους ελάσματος σε μια κατεύθυνση (2 από 2)</vt:lpstr>
      <vt:lpstr>Κάμψη ελάσματος (1 από 2)</vt:lpstr>
      <vt:lpstr>Κάμψη ελάσματος (2 από 2)</vt:lpstr>
      <vt:lpstr>Κάμψη ορθογωνικού ελάσματος λόγω κάθετου ομοιόμορφα κατανεμημένου φορτίου (1 από 2)</vt:lpstr>
      <vt:lpstr>Κάμψη ορθογωνικού ελάσματος λόγω κάθετου ομοιόμορφα κατανεμημένου φορτίου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ΙΙ</dc:title>
  <dc:creator>opencourses@teiath.gr</dc:creator>
  <cp:lastModifiedBy>alex</cp:lastModifiedBy>
  <cp:revision>8</cp:revision>
  <dcterms:created xsi:type="dcterms:W3CDTF">2014-10-14T13:01:45Z</dcterms:created>
  <dcterms:modified xsi:type="dcterms:W3CDTF">2015-02-24T14:48:43Z</dcterms:modified>
</cp:coreProperties>
</file>