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4"/>
  </p:notesMasterIdLst>
  <p:handoutMasterIdLst>
    <p:handoutMasterId r:id="rId35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2" r:id="rId26"/>
    <p:sldId id="257" r:id="rId27"/>
    <p:sldId id="262" r:id="rId28"/>
    <p:sldId id="264" r:id="rId29"/>
    <p:sldId id="269" r:id="rId30"/>
    <p:sldId id="270" r:id="rId31"/>
    <p:sldId id="266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 autoAdjust="0"/>
    <p:restoredTop sz="94660"/>
  </p:normalViewPr>
  <p:slideViewPr>
    <p:cSldViewPr>
      <p:cViewPr>
        <p:scale>
          <a:sx n="80" d="100"/>
          <a:sy n="80" d="100"/>
        </p:scale>
        <p:origin x="-2676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5AC4C-4BC8-4742-BC3F-182C4464642F}" type="slidenum">
              <a:rPr lang="en-GB" altLang="el-GR"/>
              <a:pPr/>
              <a:t>‹#›</a:t>
            </a:fld>
            <a:endParaRPr lang="en-GB" altLang="el-GR" dirty="0"/>
          </a:p>
        </p:txBody>
      </p:sp>
    </p:spTree>
    <p:extLst>
      <p:ext uri="{BB962C8B-B14F-4D97-AF65-F5344CB8AC3E}">
        <p14:creationId xmlns:p14="http://schemas.microsoft.com/office/powerpoint/2010/main" val="357164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6666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Διατροφή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21</a:t>
            </a:r>
            <a:r>
              <a:rPr lang="el-GR" sz="2600" dirty="0" smtClean="0"/>
              <a:t>: </a:t>
            </a:r>
            <a:r>
              <a:rPr lang="el-GR" altLang="el-GR" sz="2800" dirty="0" smtClean="0"/>
              <a:t>Γλυκαντικές ουσίες, Mπαχαρικά/μυρωδικά</a:t>
            </a:r>
            <a:endParaRPr lang="el-GR" altLang="el-GR" sz="28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200" dirty="0" smtClean="0"/>
              <a:t>Αναστασία Κανέλλου, καθηγήτρια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Υποκαταστ. ζάχαρης - ορισμός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Γενικός όρος που περικλείει τις </a:t>
            </a:r>
          </a:p>
          <a:p>
            <a:r>
              <a:rPr lang="el-GR" dirty="0"/>
              <a:t>Πολυόλες </a:t>
            </a:r>
          </a:p>
          <a:p>
            <a:pPr lvl="1"/>
            <a:r>
              <a:rPr lang="el-GR" dirty="0"/>
              <a:t>Σορβιτόλη, </a:t>
            </a:r>
            <a:r>
              <a:rPr lang="el-GR" dirty="0" smtClean="0"/>
              <a:t>μανιτόλη</a:t>
            </a:r>
            <a:r>
              <a:rPr lang="el-GR" dirty="0"/>
              <a:t>, </a:t>
            </a:r>
            <a:r>
              <a:rPr lang="el-GR" dirty="0" smtClean="0"/>
              <a:t>ξυλιτόλη</a:t>
            </a:r>
            <a:endParaRPr lang="el-GR" dirty="0"/>
          </a:p>
          <a:p>
            <a:r>
              <a:rPr lang="el-GR" dirty="0"/>
              <a:t>Φρουκτόζη</a:t>
            </a:r>
          </a:p>
          <a:p>
            <a:pPr marL="0" indent="0">
              <a:buNone/>
            </a:pPr>
            <a:r>
              <a:rPr lang="el-GR" dirty="0"/>
              <a:t>Ουσίες </a:t>
            </a:r>
          </a:p>
          <a:p>
            <a:r>
              <a:rPr lang="el-GR" dirty="0"/>
              <a:t>με γλυκιά γεύση που αντικαθιστούν τη ζάχαρη </a:t>
            </a:r>
          </a:p>
          <a:p>
            <a:r>
              <a:rPr lang="el-GR" dirty="0"/>
              <a:t>δεν απαιτούν ινσουλίνη για το μεταβολισμό τους 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517B-6904-4EAC-B75E-0502117A2700}" type="slidenum">
              <a:rPr lang="el-GR" altLang="el-GR"/>
              <a:pPr/>
              <a:t>9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001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BD21-E58A-4550-8624-4AADE792B031}" type="slidenum">
              <a:rPr lang="el-GR" altLang="el-GR"/>
              <a:pPr/>
              <a:t>10</a:t>
            </a:fld>
            <a:endParaRPr lang="el-GR" altLang="el-GR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Υποκ. ζάχαρης – ιδιότητες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Με εξαίρεση τη </a:t>
            </a:r>
            <a:r>
              <a:rPr lang="el-GR" altLang="el-GR" dirty="0" smtClean="0"/>
              <a:t>μανιτόλη </a:t>
            </a:r>
            <a:r>
              <a:rPr lang="el-GR" altLang="el-GR" dirty="0"/>
              <a:t>παρέχουν ενέργεια </a:t>
            </a:r>
            <a:r>
              <a:rPr lang="el-GR" altLang="el-GR" dirty="0" smtClean="0"/>
              <a:t>1γρ         </a:t>
            </a:r>
            <a:r>
              <a:rPr lang="el-GR" altLang="el-GR" dirty="0" smtClean="0">
                <a:sym typeface="Monotype Sorts" pitchFamily="2" charset="2"/>
              </a:rPr>
              <a:t>  </a:t>
            </a:r>
            <a:r>
              <a:rPr lang="el-GR" altLang="el-GR" dirty="0">
                <a:sym typeface="Monotype Sorts" pitchFamily="2" charset="2"/>
              </a:rPr>
              <a:t>4 </a:t>
            </a:r>
            <a:r>
              <a:rPr lang="en-US" altLang="el-GR" dirty="0">
                <a:sym typeface="Monotype Sorts" pitchFamily="2" charset="2"/>
              </a:rPr>
              <a:t>kcal</a:t>
            </a:r>
            <a:r>
              <a:rPr lang="el-GR" altLang="el-GR" dirty="0">
                <a:sym typeface="Monotype Sorts" pitchFamily="2" charset="2"/>
              </a:rPr>
              <a:t> </a:t>
            </a:r>
          </a:p>
          <a:p>
            <a:r>
              <a:rPr lang="el-GR" altLang="el-GR" dirty="0">
                <a:sym typeface="Monotype Sorts" pitchFamily="2" charset="2"/>
              </a:rPr>
              <a:t>Έχουν καθαρτική δράση, </a:t>
            </a:r>
            <a:r>
              <a:rPr lang="el-GR" altLang="el-GR" dirty="0" smtClean="0">
                <a:sym typeface="Monotype Sorts" pitchFamily="2" charset="2"/>
              </a:rPr>
              <a:t>ιδιαίτερα </a:t>
            </a:r>
            <a:r>
              <a:rPr lang="el-GR" altLang="el-GR" dirty="0">
                <a:sym typeface="Monotype Sorts" pitchFamily="2" charset="2"/>
              </a:rPr>
              <a:t>η </a:t>
            </a:r>
            <a:r>
              <a:rPr lang="el-GR" altLang="el-GR" dirty="0" smtClean="0">
                <a:sym typeface="Monotype Sorts" pitchFamily="2" charset="2"/>
              </a:rPr>
              <a:t>σορβιτόλη </a:t>
            </a:r>
            <a:r>
              <a:rPr lang="el-GR" altLang="el-GR" dirty="0">
                <a:sym typeface="Monotype Sorts" pitchFamily="2" charset="2"/>
              </a:rPr>
              <a:t>και η </a:t>
            </a:r>
            <a:r>
              <a:rPr lang="el-GR" altLang="el-GR" dirty="0" smtClean="0">
                <a:sym typeface="Monotype Sorts" pitchFamily="2" charset="2"/>
              </a:rPr>
              <a:t>ξυλιτόλη</a:t>
            </a:r>
            <a:r>
              <a:rPr lang="el-GR" altLang="el-GR" dirty="0">
                <a:sym typeface="Monotype Sorts" pitchFamily="2" charset="2"/>
              </a:rPr>
              <a:t>, όταν καταναλωθούν σε ποσότητες &gt; </a:t>
            </a:r>
            <a:r>
              <a:rPr lang="el-GR" altLang="el-GR" dirty="0" smtClean="0">
                <a:sym typeface="Monotype Sorts" pitchFamily="2" charset="2"/>
              </a:rPr>
              <a:t>40-50γρ</a:t>
            </a:r>
            <a:endParaRPr lang="el-GR" altLang="el-GR" dirty="0">
              <a:sym typeface="Monotype Sorts" pitchFamily="2" charset="2"/>
            </a:endParaRPr>
          </a:p>
          <a:p>
            <a:r>
              <a:rPr lang="el-GR" altLang="el-GR" dirty="0">
                <a:sym typeface="Monotype Sorts" pitchFamily="2" charset="2"/>
              </a:rPr>
              <a:t>Υπάρχουν σε φυσική και σε συνθετική μορφή</a:t>
            </a:r>
          </a:p>
          <a:p>
            <a:endParaRPr lang="el-GR" altLang="el-GR" dirty="0">
              <a:sym typeface="Monotype Sorts" pitchFamily="2" charset="2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092280" y="1340768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29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4038-0A98-4247-81C5-D29DB86A7DDE}" type="slidenum">
              <a:rPr lang="el-GR" altLang="el-GR"/>
              <a:pPr/>
              <a:t>11</a:t>
            </a:fld>
            <a:endParaRPr lang="el-GR" altLang="el-GR" dirty="0"/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Γλυκαντικές ύλες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Πρόκειται για συνθετικές ή φυσικές </a:t>
            </a:r>
            <a:r>
              <a:rPr lang="el-GR" altLang="el-GR" dirty="0" smtClean="0"/>
              <a:t>ενώσεις, ως </a:t>
            </a:r>
            <a:r>
              <a:rPr lang="el-GR" altLang="el-GR" dirty="0"/>
              <a:t>προστιθέμενες ουσίες</a:t>
            </a:r>
          </a:p>
          <a:p>
            <a:r>
              <a:rPr lang="el-GR" altLang="el-GR" dirty="0"/>
              <a:t>Γλυκαντική δύναμη 35-3000 φορές περισσότερο από τη Σακχαρόζη</a:t>
            </a:r>
          </a:p>
          <a:p>
            <a:r>
              <a:rPr lang="el-GR" altLang="el-GR" dirty="0"/>
              <a:t>Δεν έχουν ενεργειακή αξία</a:t>
            </a:r>
          </a:p>
          <a:p>
            <a:r>
              <a:rPr lang="el-GR" altLang="el-GR" dirty="0"/>
              <a:t>Δεν μεταβολίζονται σαν υδατάνθρακες</a:t>
            </a:r>
          </a:p>
          <a:p>
            <a:r>
              <a:rPr lang="el-GR" altLang="el-GR" dirty="0"/>
              <a:t>Χρήση σε διαβητικούς και υπέρβαρους</a:t>
            </a:r>
          </a:p>
        </p:txBody>
      </p:sp>
    </p:spTree>
    <p:extLst>
      <p:ext uri="{BB962C8B-B14F-4D97-AF65-F5344CB8AC3E}">
        <p14:creationId xmlns:p14="http://schemas.microsoft.com/office/powerpoint/2010/main" val="23120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C9B-B076-41B2-BFDF-B8BAF6A62499}" type="slidenum">
              <a:rPr lang="el-GR" altLang="el-GR"/>
              <a:pPr/>
              <a:t>12</a:t>
            </a:fld>
            <a:endParaRPr lang="el-GR" altLang="el-GR" dirty="0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Είδη γλυκαντικών </a:t>
            </a:r>
            <a:r>
              <a:rPr lang="el-GR" altLang="el-GR" dirty="0" smtClean="0"/>
              <a:t>υλών </a:t>
            </a:r>
            <a:r>
              <a:rPr lang="el-GR" altLang="el-GR" sz="3200" b="0" dirty="0" smtClean="0"/>
              <a:t>1/2</a:t>
            </a:r>
            <a:endParaRPr lang="el-GR" altLang="el-GR" sz="3200" b="0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Ζαχαρίνη από το 1879</a:t>
            </a:r>
          </a:p>
          <a:p>
            <a:pPr lvl="1"/>
            <a:r>
              <a:rPr lang="el-GR" altLang="el-GR" dirty="0"/>
              <a:t>Δεν  μαγειρεύεται</a:t>
            </a:r>
          </a:p>
          <a:p>
            <a:pPr lvl="1"/>
            <a:r>
              <a:rPr lang="el-GR" altLang="el-GR" dirty="0"/>
              <a:t>Έχει μεταλλική γεύση </a:t>
            </a:r>
          </a:p>
          <a:p>
            <a:r>
              <a:rPr lang="el-GR" altLang="el-GR" dirty="0"/>
              <a:t>Κυκλαμάτη</a:t>
            </a:r>
          </a:p>
          <a:p>
            <a:pPr lvl="1"/>
            <a:r>
              <a:rPr lang="el-GR" altLang="el-GR" dirty="0"/>
              <a:t>Μαγειρεύεται</a:t>
            </a:r>
          </a:p>
          <a:p>
            <a:pPr lvl="1"/>
            <a:r>
              <a:rPr lang="el-GR" altLang="el-GR" dirty="0"/>
              <a:t>Ελαφρά μεταλλική γεύση</a:t>
            </a:r>
          </a:p>
          <a:p>
            <a:r>
              <a:rPr lang="el-GR" altLang="el-GR" dirty="0">
                <a:sym typeface="Monotype Sorts" pitchFamily="2" charset="2"/>
              </a:rPr>
              <a:t>Μίγμα των δύο 1:10 είναι πιο γλυκό</a:t>
            </a:r>
            <a:endParaRPr lang="el-GR" altLang="el-GR" dirty="0"/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0347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Είδη γλυκαντικών υλών </a:t>
            </a:r>
            <a:r>
              <a:rPr lang="el-GR" altLang="el-GR" sz="3200" b="0" dirty="0" smtClean="0"/>
              <a:t>2/2</a:t>
            </a:r>
            <a:endParaRPr lang="el-GR" altLang="el-GR" sz="32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Ασπαρτάμη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Διπεπτίδιο αμινοξέων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Φενυλκετονουρία προσοχή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Δεν υπάρχει επιβεβαίωση καρκινογόνου δράσης</a:t>
            </a:r>
          </a:p>
          <a:p>
            <a:pPr>
              <a:lnSpc>
                <a:spcPct val="90000"/>
              </a:lnSpc>
            </a:pPr>
            <a:r>
              <a:rPr lang="en-US" altLang="el-GR" sz="2800" dirty="0"/>
              <a:t>WHO </a:t>
            </a:r>
            <a:r>
              <a:rPr lang="el-GR" altLang="el-GR" sz="2800" dirty="0"/>
              <a:t>όρισε μέγιστες τιμές πρόσληψης ανά κιλό βάρους σώματος: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l-GR" altLang="el-GR" dirty="0"/>
              <a:t>Ζαχαρίνη 2,5 </a:t>
            </a:r>
            <a:r>
              <a:rPr lang="en-US" altLang="el-GR" dirty="0"/>
              <a:t>mg, </a:t>
            </a:r>
            <a:endParaRPr lang="el-GR" altLang="el-GR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l-GR" altLang="el-GR" dirty="0"/>
              <a:t>Κυκλαμάτη 11</a:t>
            </a:r>
            <a:r>
              <a:rPr lang="en-US" altLang="el-GR" dirty="0"/>
              <a:t>mg, </a:t>
            </a:r>
            <a:endParaRPr lang="el-GR" altLang="el-GR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l-GR" altLang="el-GR" dirty="0"/>
              <a:t>Ασπαρτάμη 40 </a:t>
            </a:r>
            <a:r>
              <a:rPr lang="en-US" altLang="el-GR" dirty="0"/>
              <a:t>mg</a:t>
            </a:r>
            <a:r>
              <a:rPr lang="el-GR" altLang="el-GR" dirty="0"/>
              <a:t>	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CB549-752F-4905-B607-B50D43A8DBD5}" type="slidenum">
              <a:rPr lang="el-GR" altLang="el-GR"/>
              <a:pPr/>
              <a:t>13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9966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64904"/>
            <a:ext cx="9144000" cy="1196752"/>
          </a:xfrm>
        </p:spPr>
        <p:txBody>
          <a:bodyPr/>
          <a:lstStyle/>
          <a:p>
            <a:r>
              <a:rPr lang="el-GR" altLang="el-GR" dirty="0"/>
              <a:t>Μπαχαρικά και Μυρωδικά</a:t>
            </a: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B832A89-9294-4092-8BBF-FE33D6D59CF4}" type="slidenum">
              <a:rPr lang="el-GR" altLang="el-GR"/>
              <a:pPr/>
              <a:t>14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3102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F6B6-C333-4253-AEB8-7216C49DAC97}" type="slidenum">
              <a:rPr lang="el-GR" altLang="el-GR"/>
              <a:pPr/>
              <a:t>15</a:t>
            </a:fld>
            <a:endParaRPr lang="el-GR" altLang="el-GR" dirty="0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Σημασία μπαχαρικών</a:t>
            </a:r>
            <a:endParaRPr lang="el-GR" altLang="el-GR" dirty="0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Η υγιεινή </a:t>
            </a:r>
            <a:r>
              <a:rPr lang="el-GR" altLang="el-GR" dirty="0" smtClean="0"/>
              <a:t>διατροφή πρέπει </a:t>
            </a:r>
            <a:r>
              <a:rPr lang="el-GR" altLang="el-GR" dirty="0"/>
              <a:t>να είναι </a:t>
            </a:r>
            <a:r>
              <a:rPr lang="el-GR" altLang="el-GR" dirty="0" smtClean="0"/>
              <a:t> -εκτός από θρεπτική –και νόστιμη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Άγευστες </a:t>
            </a:r>
            <a:r>
              <a:rPr lang="el-GR" altLang="el-GR" dirty="0"/>
              <a:t>τροφές απορρίπτονται μακροπρόθεσμα, όσο υγιεινές και </a:t>
            </a:r>
            <a:r>
              <a:rPr lang="el-GR" altLang="el-GR" dirty="0" smtClean="0"/>
              <a:t>αν </a:t>
            </a:r>
            <a:r>
              <a:rPr lang="el-GR" altLang="el-GR" dirty="0"/>
              <a:t>είναι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Εκτός από το αίσθημα της </a:t>
            </a:r>
            <a:r>
              <a:rPr lang="el-GR" altLang="el-GR" dirty="0" smtClean="0"/>
              <a:t>πείνας, </a:t>
            </a:r>
            <a:r>
              <a:rPr lang="el-GR" altLang="el-GR" dirty="0"/>
              <a:t>είναι η γεύση και το </a:t>
            </a:r>
            <a:r>
              <a:rPr lang="el-GR" altLang="el-GR" dirty="0" smtClean="0"/>
              <a:t>άρωμα, </a:t>
            </a:r>
            <a:r>
              <a:rPr lang="el-GR" altLang="el-GR" dirty="0"/>
              <a:t>που ορίζουν την κατανάλωση μιας τροφής</a:t>
            </a:r>
          </a:p>
        </p:txBody>
      </p:sp>
    </p:spTree>
    <p:extLst>
      <p:ext uri="{BB962C8B-B14F-4D97-AF65-F5344CB8AC3E}">
        <p14:creationId xmlns:p14="http://schemas.microsoft.com/office/powerpoint/2010/main" val="21207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D5700-8119-4018-AA09-15A43FFC0C5C}" type="slidenum">
              <a:rPr lang="el-GR" altLang="el-GR"/>
              <a:pPr/>
              <a:t>16</a:t>
            </a:fld>
            <a:endParaRPr lang="el-GR" altLang="el-GR" dirty="0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Μπαχαρικά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Χρησιμοποιούνται αιώνες από τους ανθρώπους</a:t>
            </a:r>
          </a:p>
          <a:p>
            <a:r>
              <a:rPr lang="el-GR" altLang="el-GR" dirty="0"/>
              <a:t>Μυρωδικά, αρώματα, αλάτι, ξύδι, </a:t>
            </a:r>
            <a:r>
              <a:rPr lang="el-GR" altLang="el-GR" dirty="0" smtClean="0"/>
              <a:t>άλλα </a:t>
            </a:r>
            <a:r>
              <a:rPr lang="el-GR" altLang="el-GR" dirty="0"/>
              <a:t>οξέα, </a:t>
            </a:r>
            <a:r>
              <a:rPr lang="el-GR" altLang="el-GR" dirty="0" smtClean="0"/>
              <a:t>ενισχυτές </a:t>
            </a:r>
            <a:r>
              <a:rPr lang="el-GR" altLang="el-GR" dirty="0"/>
              <a:t>γεύσεων</a:t>
            </a:r>
          </a:p>
          <a:p>
            <a:r>
              <a:rPr lang="el-GR" altLang="el-GR" dirty="0"/>
              <a:t>Ορισμός: μέρη φυτών αρωματικά ή με καυτερή γεύση</a:t>
            </a:r>
          </a:p>
        </p:txBody>
      </p:sp>
    </p:spTree>
    <p:extLst>
      <p:ext uri="{BB962C8B-B14F-4D97-AF65-F5344CB8AC3E}">
        <p14:creationId xmlns:p14="http://schemas.microsoft.com/office/powerpoint/2010/main" val="4685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06BB8-50D4-4F83-833B-2E54A40C0AD0}" type="slidenum">
              <a:rPr lang="el-GR" altLang="el-GR"/>
              <a:pPr/>
              <a:t>17</a:t>
            </a:fld>
            <a:endParaRPr lang="el-GR" altLang="el-GR" dirty="0"/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Χαρακτηριστική γεύση/άρωμα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dirty="0"/>
              <a:t>προκαλούν κυρίως τα αιθέρια έλαια αλλά και </a:t>
            </a:r>
          </a:p>
          <a:p>
            <a:r>
              <a:rPr lang="el-GR" altLang="el-GR" dirty="0"/>
              <a:t>Αλδεϋδες: βανιλλίνη, κανέλλα</a:t>
            </a:r>
          </a:p>
          <a:p>
            <a:r>
              <a:rPr lang="el-GR" altLang="el-GR" dirty="0"/>
              <a:t>Φενόλες: γλυκάνισο </a:t>
            </a:r>
          </a:p>
          <a:p>
            <a:r>
              <a:rPr lang="el-GR" altLang="el-GR" dirty="0"/>
              <a:t>Αλκαλοϊδή: πιπεριά </a:t>
            </a:r>
          </a:p>
          <a:p>
            <a:r>
              <a:rPr lang="el-GR" altLang="el-GR" dirty="0"/>
              <a:t>γλυκοζίδια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30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95EBD-D3E2-4462-83C6-C3F79647588A}" type="slidenum">
              <a:rPr lang="el-GR" altLang="el-GR"/>
              <a:pPr/>
              <a:t>18</a:t>
            </a:fld>
            <a:endParaRPr lang="el-GR" altLang="el-GR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Ιδιότητες των </a:t>
            </a:r>
            <a:r>
              <a:rPr lang="el-GR" altLang="el-GR" dirty="0"/>
              <a:t>μπαχαρικών 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l-GR" altLang="el-GR" dirty="0" smtClean="0"/>
              <a:t>Η προσθήκη μπαχαρικών 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Ανοίγει </a:t>
            </a:r>
            <a:r>
              <a:rPr lang="el-GR" altLang="el-GR" dirty="0"/>
              <a:t>την όρεξη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Αυξάνει την έκκριση σάλιου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Αυξάνει την έκκριση γαστρικών υγρών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Αυξάνει </a:t>
            </a:r>
            <a:r>
              <a:rPr lang="el-GR" altLang="el-GR" dirty="0" smtClean="0"/>
              <a:t>τιε περισταλτικές </a:t>
            </a:r>
            <a:r>
              <a:rPr lang="el-GR" altLang="el-GR" dirty="0"/>
              <a:t>κινήσεις του </a:t>
            </a:r>
            <a:r>
              <a:rPr lang="el-GR" altLang="el-GR" dirty="0" smtClean="0"/>
              <a:t>γαστρεντερικού σωλήνα</a:t>
            </a:r>
          </a:p>
          <a:p>
            <a:pPr>
              <a:lnSpc>
                <a:spcPct val="90000"/>
              </a:lnSpc>
            </a:pPr>
            <a:r>
              <a:rPr lang="el-GR" altLang="el-GR" dirty="0" smtClean="0">
                <a:sym typeface="Monotype Sorts" pitchFamily="2" charset="2"/>
              </a:rPr>
              <a:t>Βελτιώνεται </a:t>
            </a:r>
            <a:r>
              <a:rPr lang="el-GR" altLang="el-GR" dirty="0">
                <a:sym typeface="Monotype Sorts" pitchFamily="2" charset="2"/>
              </a:rPr>
              <a:t>η απορρόφηση των θρεπτικών </a:t>
            </a:r>
            <a:r>
              <a:rPr lang="el-GR" altLang="el-GR" dirty="0" smtClean="0">
                <a:sym typeface="Monotype Sorts" pitchFamily="2" charset="2"/>
              </a:rPr>
              <a:t>συστατικών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Διευκολύνει </a:t>
            </a:r>
            <a:r>
              <a:rPr lang="el-GR" altLang="el-GR" dirty="0"/>
              <a:t>δίαιτα φτωχή σε αλάτι</a:t>
            </a:r>
          </a:p>
        </p:txBody>
      </p:sp>
    </p:spTree>
    <p:extLst>
      <p:ext uri="{BB962C8B-B14F-4D97-AF65-F5344CB8AC3E}">
        <p14:creationId xmlns:p14="http://schemas.microsoft.com/office/powerpoint/2010/main" val="16994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04864"/>
            <a:ext cx="9144000" cy="1196752"/>
          </a:xfrm>
        </p:spPr>
        <p:txBody>
          <a:bodyPr/>
          <a:lstStyle/>
          <a:p>
            <a:r>
              <a:rPr lang="el-GR" altLang="el-GR" dirty="0"/>
              <a:t>Η γλύκανση των τροφών</a:t>
            </a: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DD6CF1C-451C-456F-8BC6-016DB6556373}" type="slidenum">
              <a:rPr lang="el-GR" altLang="el-GR"/>
              <a:pPr/>
              <a:t>1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7157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8233-BCF8-412F-88A6-F58AB6AB6971}" type="slidenum">
              <a:rPr lang="el-GR" altLang="el-GR"/>
              <a:pPr/>
              <a:t>19</a:t>
            </a:fld>
            <a:endParaRPr lang="el-GR" altLang="el-GR" dirty="0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Συστατικά</a:t>
            </a:r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Τοξικά συστατικά πχ μοσχοκάρυδο: 2 τεμάχια τοξικά για παιδιά</a:t>
            </a:r>
          </a:p>
          <a:p>
            <a:r>
              <a:rPr lang="el-GR" altLang="el-GR" dirty="0"/>
              <a:t>Βιταμίνες: μόνο στα φρέσκα βιτ </a:t>
            </a:r>
            <a:r>
              <a:rPr lang="en-US" altLang="el-GR" dirty="0"/>
              <a:t>C</a:t>
            </a:r>
          </a:p>
          <a:p>
            <a:r>
              <a:rPr lang="el-GR" altLang="el-GR" dirty="0"/>
              <a:t>Ξερά μανιτάρια ανήκουν στα μπαχαρικά</a:t>
            </a:r>
          </a:p>
          <a:p>
            <a:r>
              <a:rPr lang="el-GR" altLang="el-GR" dirty="0" smtClean="0"/>
              <a:t>Μίγματα </a:t>
            </a:r>
            <a:r>
              <a:rPr lang="el-GR" altLang="el-GR" dirty="0"/>
              <a:t>μπαχαρικών με συγκεκριμένη γεύση έχουν </a:t>
            </a:r>
            <a:r>
              <a:rPr lang="el-GR" altLang="el-GR" dirty="0" smtClean="0"/>
              <a:t> συχνά πολύ </a:t>
            </a:r>
            <a:r>
              <a:rPr lang="el-GR" altLang="el-GR" dirty="0"/>
              <a:t>αλάτι</a:t>
            </a:r>
          </a:p>
          <a:p>
            <a:r>
              <a:rPr lang="el-GR" altLang="el-GR" dirty="0"/>
              <a:t>Αρωματισμένο αλάτι (40% αλάτι)</a:t>
            </a:r>
          </a:p>
        </p:txBody>
      </p:sp>
    </p:spTree>
    <p:extLst>
      <p:ext uri="{BB962C8B-B14F-4D97-AF65-F5344CB8AC3E}">
        <p14:creationId xmlns:p14="http://schemas.microsoft.com/office/powerpoint/2010/main" val="24103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6AF8-1683-4E8F-B103-6D76639BF7E2}" type="slidenum">
              <a:rPr lang="el-GR" altLang="el-GR"/>
              <a:pPr/>
              <a:t>20</a:t>
            </a:fld>
            <a:endParaRPr lang="el-GR" altLang="el-GR" dirty="0"/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προβληματισμοί</a:t>
            </a:r>
            <a:endParaRPr lang="el-GR" altLang="el-GR" dirty="0"/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Συνθετικά μπαχαρικά: πχ βανιλλίνη</a:t>
            </a:r>
          </a:p>
          <a:p>
            <a:r>
              <a:rPr lang="el-GR" altLang="el-GR" dirty="0"/>
              <a:t>Αρωματικές </a:t>
            </a:r>
            <a:r>
              <a:rPr lang="el-GR" altLang="el-GR" dirty="0" smtClean="0"/>
              <a:t>ουσίες </a:t>
            </a:r>
            <a:endParaRPr lang="el-GR" altLang="el-GR" dirty="0"/>
          </a:p>
          <a:p>
            <a:r>
              <a:rPr lang="el-GR" altLang="el-GR" dirty="0"/>
              <a:t>Σούπες, σάλτσες, κύβοι: συμπυκνωμένη επεξεργασμένη πρωτεΐνη, αλάτι, άρωμα</a:t>
            </a:r>
          </a:p>
          <a:p>
            <a:r>
              <a:rPr lang="en-US" altLang="el-GR" dirty="0"/>
              <a:t>Dressing </a:t>
            </a:r>
            <a:r>
              <a:rPr lang="el-GR" altLang="el-GR" dirty="0" smtClean="0"/>
              <a:t>π.χ. </a:t>
            </a:r>
            <a:r>
              <a:rPr lang="en-US" altLang="el-GR" dirty="0"/>
              <a:t>ketchup</a:t>
            </a:r>
            <a:r>
              <a:rPr lang="el-GR" altLang="el-GR" dirty="0"/>
              <a:t> </a:t>
            </a:r>
          </a:p>
          <a:p>
            <a:r>
              <a:rPr lang="el-GR" altLang="el-GR" dirty="0" smtClean="0">
                <a:sym typeface="Monotype Sorts" pitchFamily="2" charset="2"/>
              </a:rPr>
              <a:t>Τα  γρήγορα/έτοιμα γεύματα (</a:t>
            </a:r>
            <a:r>
              <a:rPr lang="en-US" altLang="el-GR" dirty="0" smtClean="0">
                <a:sym typeface="Monotype Sorts" pitchFamily="2" charset="2"/>
              </a:rPr>
              <a:t>Convenience food</a:t>
            </a:r>
            <a:r>
              <a:rPr lang="el-GR" altLang="el-GR" dirty="0" smtClean="0">
                <a:sym typeface="Monotype Sorts" pitchFamily="2" charset="2"/>
              </a:rPr>
              <a:t>)</a:t>
            </a:r>
            <a:r>
              <a:rPr lang="en-US" altLang="el-GR" dirty="0" smtClean="0">
                <a:sym typeface="Monotype Sorts" pitchFamily="2" charset="2"/>
              </a:rPr>
              <a:t> </a:t>
            </a:r>
            <a:r>
              <a:rPr lang="el-GR" altLang="el-GR" dirty="0" smtClean="0">
                <a:sym typeface="Monotype Sorts" pitchFamily="2" charset="2"/>
              </a:rPr>
              <a:t>συχνά </a:t>
            </a:r>
            <a:r>
              <a:rPr lang="el-GR" altLang="el-GR" dirty="0"/>
              <a:t>αυξάνουν ενεργειακή πρόσληψη </a:t>
            </a:r>
          </a:p>
        </p:txBody>
      </p:sp>
    </p:spTree>
    <p:extLst>
      <p:ext uri="{BB962C8B-B14F-4D97-AF65-F5344CB8AC3E}">
        <p14:creationId xmlns:p14="http://schemas.microsoft.com/office/powerpoint/2010/main" val="388207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6C7A-4B93-431D-8DE6-2744785A2827}" type="slidenum">
              <a:rPr lang="el-GR" altLang="el-GR"/>
              <a:pPr/>
              <a:t>21</a:t>
            </a:fld>
            <a:endParaRPr lang="el-GR" altLang="el-GR" dirty="0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Αλάτι </a:t>
            </a:r>
            <a:r>
              <a:rPr lang="en-US" altLang="el-GR" dirty="0"/>
              <a:t>NaCl</a:t>
            </a:r>
            <a:endParaRPr lang="el-GR" altLang="el-GR" dirty="0"/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Ελλάδα: πηγή ιωδίου</a:t>
            </a:r>
          </a:p>
          <a:p>
            <a:r>
              <a:rPr lang="el-GR" altLang="el-GR" dirty="0"/>
              <a:t>Επικρατεί για προσθήκη γεύσης</a:t>
            </a:r>
            <a:endParaRPr lang="en-US" altLang="el-GR" dirty="0"/>
          </a:p>
          <a:p>
            <a:r>
              <a:rPr lang="en-US" altLang="el-GR" dirty="0"/>
              <a:t>3g/day</a:t>
            </a:r>
            <a:r>
              <a:rPr lang="el-GR" altLang="el-GR" dirty="0"/>
              <a:t> </a:t>
            </a:r>
            <a:r>
              <a:rPr lang="el-GR" altLang="el-GR" dirty="0" smtClean="0"/>
              <a:t>συστήνεται να λαμβάνουμε αλλά ~ </a:t>
            </a:r>
            <a:r>
              <a:rPr lang="el-GR" altLang="el-GR" dirty="0"/>
              <a:t>12</a:t>
            </a:r>
            <a:r>
              <a:rPr lang="en-US" altLang="el-GR" dirty="0"/>
              <a:t>g/day</a:t>
            </a:r>
            <a:r>
              <a:rPr lang="el-GR" altLang="el-GR" dirty="0"/>
              <a:t> </a:t>
            </a:r>
            <a:r>
              <a:rPr lang="el-GR" altLang="el-GR" dirty="0" smtClean="0"/>
              <a:t>προσλαμβάνουμε </a:t>
            </a:r>
            <a:r>
              <a:rPr lang="el-GR" altLang="el-GR" dirty="0"/>
              <a:t> </a:t>
            </a:r>
            <a:r>
              <a:rPr lang="el-GR" altLang="el-GR" dirty="0" smtClean="0"/>
              <a:t>και ε</a:t>
            </a:r>
            <a:r>
              <a:rPr lang="el-GR" altLang="el-GR" dirty="0" smtClean="0">
                <a:sym typeface="Monotype Sorts" pitchFamily="2" charset="2"/>
              </a:rPr>
              <a:t>νδέχεται να προκαλέσει υπέρταση</a:t>
            </a:r>
            <a:endParaRPr lang="el-GR" altLang="el-GR" dirty="0">
              <a:sym typeface="Monotype Sorts" pitchFamily="2" charset="2"/>
            </a:endParaRPr>
          </a:p>
          <a:p>
            <a:r>
              <a:rPr lang="el-GR" altLang="el-GR" dirty="0"/>
              <a:t>Προσμίξεις με </a:t>
            </a:r>
            <a:r>
              <a:rPr lang="en-US" altLang="el-GR" dirty="0"/>
              <a:t>Ca, K, Mn</a:t>
            </a:r>
          </a:p>
          <a:p>
            <a:r>
              <a:rPr lang="el-GR" altLang="el-GR" dirty="0"/>
              <a:t>Περιέχει </a:t>
            </a:r>
            <a:r>
              <a:rPr lang="en-US" altLang="el-GR" dirty="0"/>
              <a:t>Br, I, Li, B</a:t>
            </a:r>
            <a:endParaRPr lang="el-GR" altLang="el-GR" dirty="0"/>
          </a:p>
          <a:p>
            <a:r>
              <a:rPr lang="el-GR" altLang="el-GR" dirty="0"/>
              <a:t>Διαιτητικό αλάτι</a:t>
            </a:r>
          </a:p>
        </p:txBody>
      </p:sp>
    </p:spTree>
    <p:extLst>
      <p:ext uri="{BB962C8B-B14F-4D97-AF65-F5344CB8AC3E}">
        <p14:creationId xmlns:p14="http://schemas.microsoft.com/office/powerpoint/2010/main" val="53464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8457-293B-4990-AA64-814A4369F280}" type="slidenum">
              <a:rPr lang="el-GR" altLang="el-GR"/>
              <a:pPr/>
              <a:t>22</a:t>
            </a:fld>
            <a:endParaRPr lang="el-GR" altLang="el-GR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Ξύδι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Για </a:t>
            </a:r>
            <a:r>
              <a:rPr lang="el-GR" altLang="el-GR" dirty="0" smtClean="0"/>
              <a:t>ξινή </a:t>
            </a:r>
            <a:r>
              <a:rPr lang="el-GR" altLang="el-GR" dirty="0"/>
              <a:t>γεύση</a:t>
            </a:r>
          </a:p>
          <a:p>
            <a:r>
              <a:rPr lang="el-GR" altLang="el-GR" dirty="0"/>
              <a:t>Για συντήρηση πχ τουρσί</a:t>
            </a:r>
          </a:p>
          <a:p>
            <a:r>
              <a:rPr lang="el-GR" altLang="el-GR" dirty="0"/>
              <a:t>10% οξύ, &gt;15% επικίνδυνο</a:t>
            </a:r>
          </a:p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599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48457-293B-4990-AA64-814A4369F280}" type="slidenum">
              <a:rPr lang="el-GR" altLang="el-GR"/>
              <a:pPr/>
              <a:t>23</a:t>
            </a:fld>
            <a:endParaRPr lang="el-GR" altLang="el-GR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Ενισχυντές γεύσης</a:t>
            </a:r>
            <a:endParaRPr lang="el-GR" altLang="el-GR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z="2800" dirty="0" smtClean="0"/>
              <a:t>Αυξάνουν </a:t>
            </a:r>
            <a:r>
              <a:rPr lang="el-GR" altLang="el-GR" sz="2800" dirty="0"/>
              <a:t>αίσθημα γεύσης</a:t>
            </a:r>
          </a:p>
          <a:p>
            <a:r>
              <a:rPr lang="el-GR" altLang="el-GR" sz="2800" dirty="0"/>
              <a:t>Κυρίως γλουταμινικό </a:t>
            </a:r>
            <a:r>
              <a:rPr lang="el-GR" altLang="el-GR" sz="2800" dirty="0" smtClean="0"/>
              <a:t>μονονάτριο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7164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Αναστασία Κανέλλου 2014. Αναστασία Κανέλλου . «Διατροφή. Ενότητα </a:t>
            </a:r>
            <a:r>
              <a:rPr lang="en-US" sz="2000" dirty="0" smtClean="0"/>
              <a:t>21</a:t>
            </a:r>
            <a:r>
              <a:rPr lang="el-GR" sz="2000" dirty="0" smtClean="0"/>
              <a:t>: </a:t>
            </a:r>
            <a:r>
              <a:rPr lang="el-GR" sz="2000" dirty="0"/>
              <a:t>Γλυκαντικές ουσίες, </a:t>
            </a:r>
            <a:r>
              <a:rPr lang="el-GR" sz="2000" dirty="0" smtClean="0"/>
              <a:t>Mπαχαρικά/μυρωδικά».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22F1-EED2-4D01-BD99-DC4232E1EC4B}" type="slidenum">
              <a:rPr lang="el-GR" altLang="el-GR"/>
              <a:pPr/>
              <a:t>2</a:t>
            </a:fld>
            <a:endParaRPr lang="el-GR" altLang="el-GR" dirty="0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Γλυκιά γεύση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l-GR" altLang="el-GR" dirty="0"/>
              <a:t>Από χρόνια επιθυμητή γεύση για τον άνθρωπο</a:t>
            </a:r>
          </a:p>
          <a:p>
            <a:pPr marL="0" indent="0">
              <a:buFontTx/>
              <a:buNone/>
            </a:pPr>
            <a:r>
              <a:rPr lang="el-GR" altLang="el-GR" dirty="0"/>
              <a:t>Γλυκοί χυμοί φρούτων και φυτών, όπως και το μέλι ανήκουν στις αγαπημένες τροφές των ανθρώπων</a:t>
            </a:r>
          </a:p>
        </p:txBody>
      </p:sp>
    </p:spTree>
    <p:extLst>
      <p:ext uri="{BB962C8B-B14F-4D97-AF65-F5344CB8AC3E}">
        <p14:creationId xmlns:p14="http://schemas.microsoft.com/office/powerpoint/2010/main" val="30731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6AB1-067B-45E7-A53F-44C13C1BAA1A}" type="slidenum">
              <a:rPr lang="el-GR" altLang="el-GR"/>
              <a:pPr/>
              <a:t>3</a:t>
            </a:fld>
            <a:endParaRPr lang="el-GR" altLang="el-GR" dirty="0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Ζάχαρη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z="2800" dirty="0"/>
              <a:t>Η σημαντικότερη γλυκαντική ουσία</a:t>
            </a:r>
          </a:p>
          <a:p>
            <a:r>
              <a:rPr lang="el-GR" altLang="el-GR" sz="2800" dirty="0"/>
              <a:t>Γενικότερα: Πρόκειται για υδατοδιαλυτούς κρυστάλλους υδατανθράκων της κατηγορίας των μονο- ή ολιγοσακχαριτών</a:t>
            </a:r>
          </a:p>
          <a:p>
            <a:r>
              <a:rPr lang="el-GR" altLang="el-GR" sz="2800" dirty="0"/>
              <a:t>Ειδικά: ο δισακχαρίτης Σακχαρόζη από το ζαχαροκάλαμο ή το πατζάρι</a:t>
            </a:r>
          </a:p>
          <a:p>
            <a:r>
              <a:rPr lang="el-GR" altLang="el-GR" sz="2800" dirty="0"/>
              <a:t>Σακχαρόζη: κρύσταλλοι με γλυκιά γεύση το οποίο καραμελιάζει όταν ζεσταθεί αρκετά</a:t>
            </a:r>
          </a:p>
        </p:txBody>
      </p:sp>
    </p:spTree>
    <p:extLst>
      <p:ext uri="{BB962C8B-B14F-4D97-AF65-F5344CB8AC3E}">
        <p14:creationId xmlns:p14="http://schemas.microsoft.com/office/powerpoint/2010/main" val="1480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BFA8-5556-41D8-A852-0410D728E62E}" type="slidenum">
              <a:rPr lang="el-GR" altLang="el-GR"/>
              <a:pPr/>
              <a:t>4</a:t>
            </a:fld>
            <a:endParaRPr lang="el-GR" altLang="el-GR" dirty="0"/>
          </a:p>
        </p:txBody>
      </p:sp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Διατροφική σημασία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Μόνο πηγή ενέργειας</a:t>
            </a:r>
          </a:p>
          <a:p>
            <a:r>
              <a:rPr lang="el-GR" altLang="el-GR" dirty="0" smtClean="0"/>
              <a:t>100γρ </a:t>
            </a:r>
            <a:r>
              <a:rPr lang="en-US" altLang="el-GR" dirty="0" smtClean="0"/>
              <a:t>	</a:t>
            </a:r>
            <a:r>
              <a:rPr lang="el-GR" altLang="el-GR" dirty="0" smtClean="0">
                <a:sym typeface="Monotype Sorts" pitchFamily="2" charset="2"/>
              </a:rPr>
              <a:t> </a:t>
            </a:r>
            <a:r>
              <a:rPr lang="el-GR" altLang="el-GR" dirty="0">
                <a:sym typeface="Monotype Sorts" pitchFamily="2" charset="2"/>
              </a:rPr>
              <a:t>400 </a:t>
            </a:r>
            <a:r>
              <a:rPr lang="en-US" altLang="el-GR" dirty="0">
                <a:sym typeface="Monotype Sorts" pitchFamily="2" charset="2"/>
              </a:rPr>
              <a:t>kcal</a:t>
            </a:r>
          </a:p>
          <a:p>
            <a:r>
              <a:rPr lang="el-GR" altLang="el-GR" dirty="0">
                <a:sym typeface="Monotype Sorts" pitchFamily="2" charset="2"/>
              </a:rPr>
              <a:t>Δεν περιέχει απαραίτητα θρεπτικά συστατικά ούτε διαιτητικές ίνες </a:t>
            </a:r>
            <a:r>
              <a:rPr lang="el-GR" altLang="el-GR" dirty="0" smtClean="0">
                <a:sym typeface="Monotype Sorts" pitchFamily="2" charset="2"/>
              </a:rPr>
              <a:t>	      </a:t>
            </a:r>
            <a:r>
              <a:rPr lang="el-GR" altLang="el-GR" dirty="0">
                <a:sym typeface="Monotype Sorts" pitchFamily="2" charset="2"/>
              </a:rPr>
              <a:t>«κενές θερμίδες»</a:t>
            </a:r>
          </a:p>
          <a:p>
            <a:pPr>
              <a:buFontTx/>
              <a:buNone/>
            </a:pPr>
            <a:endParaRPr lang="el-GR" altLang="el-GR" dirty="0">
              <a:sym typeface="Monotype Sorts" pitchFamily="2" charset="2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763688" y="198884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ight Arrow 7"/>
          <p:cNvSpPr/>
          <p:nvPr/>
        </p:nvSpPr>
        <p:spPr>
          <a:xfrm>
            <a:off x="2915816" y="2996952"/>
            <a:ext cx="576064" cy="276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59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A07A-84D1-4D26-A37C-E5D9137D4ACB}" type="slidenum">
              <a:rPr lang="el-GR" altLang="el-GR"/>
              <a:pPr/>
              <a:t>5</a:t>
            </a:fld>
            <a:endParaRPr lang="el-GR" altLang="el-GR" dirty="0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Γλυκαντική δύναμη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dirty="0"/>
              <a:t>Σακχαρόζη είναι το μέτρο σύγκρισης</a:t>
            </a:r>
          </a:p>
          <a:p>
            <a:r>
              <a:rPr lang="el-GR" altLang="el-GR" dirty="0"/>
              <a:t>Πιο γλυκιά είναι η φρουκτόζη</a:t>
            </a:r>
          </a:p>
          <a:p>
            <a:endParaRPr lang="el-GR" altLang="el-GR" dirty="0"/>
          </a:p>
          <a:p>
            <a:pPr>
              <a:buFontTx/>
              <a:buNone/>
            </a:pPr>
            <a:r>
              <a:rPr lang="el-GR" altLang="el-GR" sz="2800" b="1" dirty="0"/>
              <a:t>Μορφές στο εμπόριο</a:t>
            </a:r>
          </a:p>
          <a:p>
            <a:r>
              <a:rPr lang="el-GR" altLang="el-GR" sz="2800" dirty="0"/>
              <a:t>Κρύσταλλοι		υγρή ζάχαρη</a:t>
            </a:r>
          </a:p>
          <a:p>
            <a:r>
              <a:rPr lang="el-GR" altLang="el-GR" sz="2800" dirty="0"/>
              <a:t>Ζάχαρη άχνη		ζελέ με ζάχαρη</a:t>
            </a:r>
          </a:p>
          <a:p>
            <a:r>
              <a:rPr lang="el-GR" altLang="el-GR" sz="2800" dirty="0"/>
              <a:t>Κύβοι ζάχαρης		προϊόντα ζάχαρης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5539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7B01-C29F-49B3-9486-E185B7B40189}" type="slidenum">
              <a:rPr lang="el-GR" altLang="el-GR"/>
              <a:pPr/>
              <a:t>6</a:t>
            </a:fld>
            <a:endParaRPr lang="el-GR" altLang="el-GR" dirty="0"/>
          </a:p>
        </p:txBody>
      </p:sp>
      <p:sp>
        <p:nvSpPr>
          <p:cNvPr id="70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Ιδιότητες</a:t>
            </a:r>
          </a:p>
        </p:txBody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z="2800" dirty="0">
                <a:sym typeface="Monotype Sorts" pitchFamily="2" charset="2"/>
              </a:rPr>
              <a:t>Έχει την ιδιότητα να ελευθερώνει κρυμμένες αρωματικές ουσίες στις </a:t>
            </a:r>
            <a:r>
              <a:rPr lang="el-GR" altLang="el-GR" sz="2800" dirty="0" smtClean="0">
                <a:sym typeface="Monotype Sorts" pitchFamily="2" charset="2"/>
              </a:rPr>
              <a:t>τροφές. Για το λόγο αυτό συχνά </a:t>
            </a:r>
            <a:r>
              <a:rPr lang="el-GR" altLang="el-GR" sz="2800" dirty="0">
                <a:sym typeface="Monotype Sorts" pitchFamily="2" charset="2"/>
              </a:rPr>
              <a:t>προστίθεται στη μαγειρική</a:t>
            </a:r>
          </a:p>
          <a:p>
            <a:r>
              <a:rPr lang="el-GR" altLang="el-GR" sz="2800" dirty="0">
                <a:sym typeface="Monotype Sorts" pitchFamily="2" charset="2"/>
              </a:rPr>
              <a:t>Σε </a:t>
            </a:r>
            <a:r>
              <a:rPr lang="el-GR" altLang="el-GR" sz="2800" dirty="0" smtClean="0">
                <a:sym typeface="Monotype Sorts" pitchFamily="2" charset="2"/>
              </a:rPr>
              <a:t>υψηλές </a:t>
            </a:r>
            <a:r>
              <a:rPr lang="el-GR" altLang="el-GR" sz="2800" dirty="0">
                <a:sym typeface="Monotype Sorts" pitchFamily="2" charset="2"/>
              </a:rPr>
              <a:t>συγκεντρώσεις δρουν τα διαλύματα ζάχαρης κατά της ανάπτυξης μικοοργανισμών </a:t>
            </a:r>
          </a:p>
          <a:p>
            <a:r>
              <a:rPr lang="el-GR" altLang="el-GR" sz="2800" dirty="0">
                <a:sym typeface="Monotype Sorts" pitchFamily="2" charset="2"/>
              </a:rPr>
              <a:t>Σε χαμηλές συγκεντρώσεις </a:t>
            </a:r>
            <a:r>
              <a:rPr lang="el-GR" altLang="el-GR" sz="2800" dirty="0" smtClean="0">
                <a:sym typeface="Monotype Sorts" pitchFamily="2" charset="2"/>
              </a:rPr>
              <a:t>και με </a:t>
            </a:r>
            <a:r>
              <a:rPr lang="el-GR" altLang="el-GR" sz="2800" dirty="0">
                <a:sym typeface="Monotype Sorts" pitchFamily="2" charset="2"/>
              </a:rPr>
              <a:t>προσθήκη </a:t>
            </a:r>
            <a:r>
              <a:rPr lang="el-GR" altLang="el-GR" sz="2800" dirty="0" smtClean="0">
                <a:sym typeface="Monotype Sorts" pitchFamily="2" charset="2"/>
              </a:rPr>
              <a:t>μυκήτων, </a:t>
            </a:r>
            <a:r>
              <a:rPr lang="el-GR" altLang="el-GR" sz="2800" dirty="0">
                <a:sym typeface="Monotype Sorts" pitchFamily="2" charset="2"/>
              </a:rPr>
              <a:t>παράγεται οινόπνευμα και διοξείδιο του άνθρακα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8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0B3E-3C57-4C6A-A8E9-3A5DB5DA0C18}" type="slidenum">
              <a:rPr lang="el-GR" altLang="el-GR"/>
              <a:pPr/>
              <a:t>7</a:t>
            </a:fld>
            <a:endParaRPr lang="el-GR" altLang="el-GR" dirty="0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Μέλι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sz="2800" dirty="0"/>
              <a:t>Υγρό, πυκνό ή κρύσταλλοι: προϊόν της μέλισσας</a:t>
            </a:r>
          </a:p>
          <a:p>
            <a:r>
              <a:rPr lang="el-GR" altLang="el-GR" sz="2800" dirty="0"/>
              <a:t>Από άνθη ή φυτά με διαφορετικό άρωμα, χρώμα και γεύση</a:t>
            </a:r>
          </a:p>
          <a:p>
            <a:r>
              <a:rPr lang="el-GR" altLang="el-GR" sz="2800" dirty="0"/>
              <a:t>Διατροφική σημασία</a:t>
            </a:r>
          </a:p>
          <a:p>
            <a:pPr lvl="1"/>
            <a:r>
              <a:rPr lang="el-GR" altLang="el-GR" sz="2400" dirty="0"/>
              <a:t>Κυρίως πηγή ενέργειας </a:t>
            </a:r>
            <a:r>
              <a:rPr lang="el-GR" altLang="el-GR" sz="2400" dirty="0" smtClean="0"/>
              <a:t>100γρ		 </a:t>
            </a:r>
            <a:r>
              <a:rPr lang="el-GR" altLang="el-GR" sz="2400" dirty="0"/>
              <a:t>324</a:t>
            </a:r>
            <a:r>
              <a:rPr lang="en-US" altLang="el-GR" sz="2400" dirty="0"/>
              <a:t>kcal</a:t>
            </a:r>
          </a:p>
          <a:p>
            <a:pPr lvl="1"/>
            <a:r>
              <a:rPr lang="el-GR" altLang="el-GR" dirty="0" smtClean="0"/>
              <a:t>Ίχνη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οργανικών οξέων, ενζύμων, βιταμινών και μετάλλων</a:t>
            </a:r>
          </a:p>
          <a:p>
            <a:pPr lvl="1"/>
            <a:r>
              <a:rPr lang="el-GR" altLang="el-GR" sz="2400" dirty="0"/>
              <a:t>Θεραπευτική ιδιότητα έχει </a:t>
            </a:r>
            <a:r>
              <a:rPr lang="el-GR" altLang="el-GR" sz="2400" dirty="0" smtClean="0"/>
              <a:t>διαπιστωθεί </a:t>
            </a:r>
            <a:endParaRPr lang="el-GR" altLang="el-GR" sz="2400" dirty="0"/>
          </a:p>
          <a:p>
            <a:pPr lvl="1">
              <a:buFontTx/>
              <a:buNone/>
            </a:pPr>
            <a:endParaRPr lang="el-GR" altLang="el-GR" sz="2400" dirty="0"/>
          </a:p>
        </p:txBody>
      </p:sp>
      <p:sp>
        <p:nvSpPr>
          <p:cNvPr id="5" name="Right Arrow 4"/>
          <p:cNvSpPr/>
          <p:nvPr/>
        </p:nvSpPr>
        <p:spPr>
          <a:xfrm>
            <a:off x="5220072" y="378904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56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E8A2-56E7-4A88-AC9C-CB494D521F08}" type="slidenum">
              <a:rPr lang="el-GR" altLang="el-GR"/>
              <a:pPr/>
              <a:t>8</a:t>
            </a:fld>
            <a:endParaRPr lang="el-GR" altLang="el-GR" dirty="0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Υποκατάστατα ζάχαρης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dirty="0"/>
              <a:t>Λόγω των αρνητικών συνεπειών της χρήσης ζάχαρης</a:t>
            </a:r>
          </a:p>
          <a:p>
            <a:r>
              <a:rPr lang="el-GR" altLang="el-GR" dirty="0"/>
              <a:t>Από Διαβητικούς</a:t>
            </a:r>
          </a:p>
          <a:p>
            <a:r>
              <a:rPr lang="el-GR" altLang="el-GR" dirty="0"/>
              <a:t>Στην εκδήλωση τερηδόνας</a:t>
            </a:r>
          </a:p>
          <a:p>
            <a:r>
              <a:rPr lang="el-GR" altLang="el-GR" dirty="0"/>
              <a:t>Στην περίσσεια </a:t>
            </a:r>
            <a:r>
              <a:rPr lang="el-GR" altLang="el-GR" dirty="0" smtClean="0"/>
              <a:t>ενέργειας</a:t>
            </a:r>
          </a:p>
          <a:p>
            <a:pPr>
              <a:buFontTx/>
              <a:buNone/>
            </a:pPr>
            <a:r>
              <a:rPr lang="el-GR" altLang="el-GR" dirty="0">
                <a:sym typeface="Monotype Sorts" pitchFamily="2" charset="2"/>
              </a:rPr>
              <a:t>	</a:t>
            </a:r>
            <a:r>
              <a:rPr lang="el-GR" altLang="el-GR" dirty="0" smtClean="0">
                <a:sym typeface="Monotype Sorts" pitchFamily="2" charset="2"/>
              </a:rPr>
              <a:t>	π</a:t>
            </a:r>
            <a:r>
              <a:rPr lang="el-GR" altLang="el-GR" dirty="0" smtClean="0"/>
              <a:t>αράχθηκαν </a:t>
            </a:r>
            <a:r>
              <a:rPr lang="el-GR" altLang="el-GR" dirty="0"/>
              <a:t>υποκατάστατα ζάχαρης</a:t>
            </a:r>
          </a:p>
          <a:p>
            <a:endParaRPr lang="el-GR" altLang="el-GR" dirty="0"/>
          </a:p>
        </p:txBody>
      </p:sp>
      <p:sp>
        <p:nvSpPr>
          <p:cNvPr id="5" name="Right Arrow 4"/>
          <p:cNvSpPr/>
          <p:nvPr/>
        </p:nvSpPr>
        <p:spPr>
          <a:xfrm>
            <a:off x="755576" y="3573016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01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305</TotalTime>
  <Words>1229</Words>
  <Application>Microsoft Office PowerPoint</Application>
  <PresentationFormat>Προβολή στην οθόνη (4:3)</PresentationFormat>
  <Paragraphs>210</Paragraphs>
  <Slides>31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33" baseType="lpstr">
      <vt:lpstr>template</vt:lpstr>
      <vt:lpstr>OC_template_updated</vt:lpstr>
      <vt:lpstr>Διατροφή</vt:lpstr>
      <vt:lpstr>Η γλύκανση των τροφών</vt:lpstr>
      <vt:lpstr>Γλυκιά γεύση</vt:lpstr>
      <vt:lpstr>Ζάχαρη</vt:lpstr>
      <vt:lpstr>Διατροφική σημασία</vt:lpstr>
      <vt:lpstr>Γλυκαντική δύναμη</vt:lpstr>
      <vt:lpstr>Ιδιότητες</vt:lpstr>
      <vt:lpstr>Μέλι</vt:lpstr>
      <vt:lpstr>Υποκατάστατα ζάχαρης</vt:lpstr>
      <vt:lpstr>Υποκαταστ. ζάχαρης - ορισμός</vt:lpstr>
      <vt:lpstr>Υποκ. ζάχαρης – ιδιότητες</vt:lpstr>
      <vt:lpstr>Γλυκαντικές ύλες</vt:lpstr>
      <vt:lpstr>Είδη γλυκαντικών υλών 1/2</vt:lpstr>
      <vt:lpstr>Είδη γλυκαντικών υλών 2/2</vt:lpstr>
      <vt:lpstr>Μπαχαρικά και Μυρωδικά</vt:lpstr>
      <vt:lpstr>Σημασία μπαχαρικών</vt:lpstr>
      <vt:lpstr>Μπαχαρικά</vt:lpstr>
      <vt:lpstr>Χαρακτηριστική γεύση/άρωμα</vt:lpstr>
      <vt:lpstr>Ιδιότητες των μπαχαρικών </vt:lpstr>
      <vt:lpstr>Συστατικά</vt:lpstr>
      <vt:lpstr>προβληματισμοί</vt:lpstr>
      <vt:lpstr>Αλάτι NaCl</vt:lpstr>
      <vt:lpstr>Ξύδι</vt:lpstr>
      <vt:lpstr>Ενισχυντές γεύσης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68</cp:revision>
  <dcterms:created xsi:type="dcterms:W3CDTF">2015-07-21T13:01:13Z</dcterms:created>
  <dcterms:modified xsi:type="dcterms:W3CDTF">2015-11-13T07:38:02Z</dcterms:modified>
</cp:coreProperties>
</file>